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  <p:sldMasterId id="2147483683" r:id="rId2"/>
    <p:sldMasterId id="2147483690" r:id="rId3"/>
  </p:sldMasterIdLst>
  <p:sldIdLst>
    <p:sldId id="257" r:id="rId4"/>
    <p:sldId id="258" r:id="rId5"/>
    <p:sldId id="256" r:id="rId6"/>
    <p:sldId id="259" r:id="rId7"/>
    <p:sldId id="261" r:id="rId8"/>
    <p:sldId id="260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64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7CC"/>
    <a:srgbClr val="9EDAB6"/>
    <a:srgbClr val="DFA1A7"/>
    <a:srgbClr val="CC9900"/>
    <a:srgbClr val="F094F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71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81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059311" y="877033"/>
            <a:ext cx="1732400" cy="5772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2" y="1454351"/>
            <a:ext cx="11796669" cy="3949300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4902982" y="5704465"/>
            <a:ext cx="7307772" cy="577328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2049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▰"/>
              <a:defRPr/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15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1085700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5861497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53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11" y="-2"/>
            <a:ext cx="2937107" cy="894393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40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8A9919E-4C91-47F2-B4D4-DD4017496B47}" type="datetimeFigureOut">
              <a:rPr lang="en-US" sz="1867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9/9/2021</a:t>
            </a:fld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CC79F34-D26D-427E-B7CD-C6D66A237932}" type="slidenum">
              <a:rPr lang="en-US" kern="0" smtClea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5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448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530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925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25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39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30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012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58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75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86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050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10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08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1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3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4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2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E665CEB-0076-4E37-B880-BCEA9784DE0A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5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9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14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388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89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61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140087"/>
            <a:ext cx="12192000" cy="65816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/>
          </a:p>
        </p:txBody>
      </p:sp>
      <p:sp>
        <p:nvSpPr>
          <p:cNvPr id="4" name="Rounded Rectangle 3"/>
          <p:cNvSpPr/>
          <p:nvPr/>
        </p:nvSpPr>
        <p:spPr>
          <a:xfrm>
            <a:off x="2097024" y="1732159"/>
            <a:ext cx="8290560" cy="37226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Oval 4"/>
          <p:cNvSpPr/>
          <p:nvPr/>
        </p:nvSpPr>
        <p:spPr>
          <a:xfrm>
            <a:off x="1381760" y="2935103"/>
            <a:ext cx="1430528" cy="13167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6" name="Oval 5"/>
          <p:cNvSpPr/>
          <p:nvPr/>
        </p:nvSpPr>
        <p:spPr>
          <a:xfrm>
            <a:off x="1677067" y="3227711"/>
            <a:ext cx="764032" cy="731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7" name="TextBox 6"/>
          <p:cNvSpPr txBox="1"/>
          <p:nvPr/>
        </p:nvSpPr>
        <p:spPr>
          <a:xfrm>
            <a:off x="2861056" y="2098794"/>
            <a:ext cx="6648704" cy="2801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867" b="1" dirty="0">
                <a:solidFill>
                  <a:schemeClr val="bg1"/>
                </a:solidFill>
              </a:rPr>
              <a:t>HOẠT ĐỘNG KHỞI ĐỘNG</a:t>
            </a:r>
            <a:endParaRPr lang="vi-VN" sz="5867" b="1" dirty="0">
              <a:solidFill>
                <a:schemeClr val="bg1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923893" y="491327"/>
            <a:ext cx="1173131" cy="1228203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0280" y="1107717"/>
            <a:ext cx="1467023" cy="194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31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6658" y="274320"/>
            <a:ext cx="1428750" cy="1371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1508" y="2023555"/>
            <a:ext cx="1733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 dirty="0" smtClean="0">
                <a:solidFill>
                  <a:srgbClr val="002060"/>
                </a:solidFill>
                <a:ea typeface="Calibri" panose="020F0502020204030204" pitchFamily="34" charset="0"/>
              </a:rPr>
              <a:t>* </a:t>
            </a:r>
            <a:r>
              <a:rPr lang="en-US" sz="3200" b="1" i="1" u="sng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Chú</a:t>
            </a:r>
            <a:r>
              <a:rPr lang="en-US" sz="3200" b="1" i="1" u="sng" dirty="0" smtClean="0">
                <a:solidFill>
                  <a:srgbClr val="002060"/>
                </a:solidFill>
                <a:ea typeface="Calibri" panose="020F0502020204030204" pitchFamily="34" charset="0"/>
              </a:rPr>
              <a:t> ý:</a:t>
            </a:r>
            <a:endParaRPr lang="vi-VN" sz="3200" b="1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421" y="2608330"/>
            <a:ext cx="3771971" cy="34719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3137" y="2985965"/>
            <a:ext cx="8831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nói</a:t>
            </a:r>
            <a:r>
              <a:rPr lang="en-US" sz="3200" dirty="0" smtClean="0"/>
              <a:t> </a:t>
            </a:r>
            <a:r>
              <a:rPr lang="en-US" sz="3200" dirty="0" err="1" smtClean="0"/>
              <a:t>chung</a:t>
            </a:r>
            <a:r>
              <a:rPr lang="en-US" sz="3200" dirty="0" smtClean="0"/>
              <a:t>, tam </a:t>
            </a:r>
            <a:r>
              <a:rPr lang="en-US" sz="3200" dirty="0" err="1" smtClean="0"/>
              <a:t>giác</a:t>
            </a:r>
            <a:r>
              <a:rPr lang="en-US" sz="3200" dirty="0" smtClean="0"/>
              <a:t> </a:t>
            </a:r>
            <a:r>
              <a:rPr lang="en-US" sz="3200" dirty="0" err="1" smtClean="0"/>
              <a:t>nói</a:t>
            </a:r>
            <a:r>
              <a:rPr lang="en-US" sz="3200" dirty="0" smtClean="0"/>
              <a:t> </a:t>
            </a:r>
            <a:r>
              <a:rPr lang="en-US" sz="3200" dirty="0" err="1" smtClean="0"/>
              <a:t>riêng</a:t>
            </a:r>
            <a:r>
              <a:rPr lang="en-US" sz="3200" dirty="0" smtClean="0"/>
              <a:t>,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cạnh</a:t>
            </a:r>
            <a:r>
              <a:rPr lang="en-US" sz="3200" dirty="0" smtClean="0"/>
              <a:t> </a:t>
            </a:r>
            <a:r>
              <a:rPr lang="en-US" sz="3200" dirty="0" err="1" smtClean="0"/>
              <a:t>bằng</a:t>
            </a:r>
            <a:r>
              <a:rPr lang="en-US" sz="3200" dirty="0" smtClean="0"/>
              <a:t> </a:t>
            </a:r>
            <a:r>
              <a:rPr lang="en-US" sz="3200" dirty="0" err="1" smtClean="0"/>
              <a:t>nhau</a:t>
            </a:r>
            <a:r>
              <a:rPr lang="en-US" sz="3200" dirty="0" smtClean="0"/>
              <a:t> (hay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góc</a:t>
            </a:r>
            <a:r>
              <a:rPr lang="en-US" sz="3200" dirty="0" smtClean="0"/>
              <a:t> </a:t>
            </a:r>
            <a:r>
              <a:rPr lang="en-US" sz="3200" dirty="0" err="1" smtClean="0"/>
              <a:t>bằng</a:t>
            </a:r>
            <a:r>
              <a:rPr lang="en-US" sz="3200" dirty="0" smtClean="0"/>
              <a:t> </a:t>
            </a:r>
            <a:r>
              <a:rPr lang="en-US" sz="3200" dirty="0" err="1" smtClean="0"/>
              <a:t>nhau</a:t>
            </a:r>
            <a:r>
              <a:rPr lang="en-US" sz="3200" dirty="0" smtClean="0"/>
              <a:t>) </a:t>
            </a:r>
            <a:r>
              <a:rPr lang="en-US" sz="3200" dirty="0" err="1" smtClean="0"/>
              <a:t>thường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rõ</a:t>
            </a:r>
            <a:r>
              <a:rPr lang="en-US" sz="3200" dirty="0" smtClean="0"/>
              <a:t> </a:t>
            </a:r>
            <a:r>
              <a:rPr lang="en-US" sz="3200" dirty="0" err="1" smtClean="0"/>
              <a:t>bằng</a:t>
            </a:r>
            <a:r>
              <a:rPr lang="en-US" sz="3200" dirty="0" smtClean="0"/>
              <a:t> </a:t>
            </a:r>
            <a:r>
              <a:rPr lang="en-US" sz="3200" dirty="0" err="1" smtClean="0"/>
              <a:t>cùng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kí</a:t>
            </a:r>
            <a:r>
              <a:rPr lang="en-US" sz="3200" dirty="0" smtClean="0"/>
              <a:t> </a:t>
            </a:r>
            <a:r>
              <a:rPr lang="en-US" sz="3200" dirty="0" err="1" smtClean="0"/>
              <a:t>hiệu</a:t>
            </a:r>
            <a:r>
              <a:rPr lang="en-US" sz="3200" dirty="0" smtClean="0"/>
              <a:t>.</a:t>
            </a:r>
            <a:endParaRPr lang="vi-VN" sz="3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06424" y="470339"/>
            <a:ext cx="10058400" cy="65894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1. </a:t>
            </a:r>
            <a:r>
              <a:rPr lang="en-US" b="1" dirty="0" err="1" smtClean="0">
                <a:latin typeface="+mn-lt"/>
              </a:rPr>
              <a:t>Nhận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biết</a:t>
            </a:r>
            <a:r>
              <a:rPr lang="en-US" b="1" dirty="0" smtClean="0">
                <a:latin typeface="+mn-lt"/>
              </a:rPr>
              <a:t> tam </a:t>
            </a:r>
            <a:r>
              <a:rPr lang="en-US" b="1" dirty="0" err="1" smtClean="0">
                <a:latin typeface="+mn-lt"/>
              </a:rPr>
              <a:t>giác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đều</a:t>
            </a:r>
            <a:endParaRPr lang="vi-VN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689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523" y="508304"/>
            <a:ext cx="8442318" cy="818606"/>
          </a:xfrm>
        </p:spPr>
        <p:txBody>
          <a:bodyPr/>
          <a:lstStyle/>
          <a:p>
            <a:r>
              <a:rPr lang="en-US" b="1" dirty="0" smtClean="0"/>
              <a:t>2</a:t>
            </a:r>
            <a:r>
              <a:rPr lang="en-US" b="1" smtClean="0"/>
              <a:t>. Vẽ tam </a:t>
            </a:r>
            <a:r>
              <a:rPr lang="en-US" b="1" dirty="0" err="1" smtClean="0"/>
              <a:t>giác</a:t>
            </a:r>
            <a:r>
              <a:rPr lang="en-US" b="1" dirty="0" smtClean="0"/>
              <a:t> </a:t>
            </a:r>
            <a:r>
              <a:rPr lang="en-US" b="1" dirty="0" err="1" smtClean="0"/>
              <a:t>đều</a:t>
            </a:r>
            <a:endParaRPr lang="vi-VN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576072" y="2099792"/>
            <a:ext cx="11055096" cy="1478418"/>
            <a:chOff x="448056" y="1725654"/>
            <a:chExt cx="11055096" cy="1478418"/>
          </a:xfrm>
        </p:grpSpPr>
        <p:sp>
          <p:nvSpPr>
            <p:cNvPr id="3" name="TextBox 2"/>
            <p:cNvSpPr txBox="1"/>
            <p:nvPr/>
          </p:nvSpPr>
          <p:spPr>
            <a:xfrm>
              <a:off x="448056" y="1925579"/>
              <a:ext cx="1261872" cy="58477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HĐ3</a:t>
              </a:r>
              <a:endParaRPr lang="vi-VN" sz="32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28800" y="1725654"/>
              <a:ext cx="9674352" cy="1478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dirty="0" err="1" smtClean="0"/>
                <a:t>Vẽ</a:t>
              </a:r>
              <a:r>
                <a:rPr lang="en-US" sz="3200" dirty="0" smtClean="0"/>
                <a:t> tam </a:t>
              </a:r>
              <a:r>
                <a:rPr lang="en-US" sz="3200" dirty="0" err="1" smtClean="0"/>
                <a:t>giác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đều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bằng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thước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và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compa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khi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biết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độ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dài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cạnh</a:t>
              </a:r>
              <a:r>
                <a:rPr lang="en-US" sz="3200" dirty="0" smtClean="0"/>
                <a:t>.</a:t>
              </a:r>
              <a:endParaRPr lang="vi-VN" sz="32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969" y="-104389"/>
            <a:ext cx="2126031" cy="19569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8719" y="3825486"/>
            <a:ext cx="11052449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dirty="0" err="1" smtClean="0">
                <a:solidFill>
                  <a:srgbClr val="002060"/>
                </a:solidFill>
              </a:rPr>
              <a:t>Ví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dụ</a:t>
            </a:r>
            <a:r>
              <a:rPr lang="en-US" sz="3200" b="1" i="1" dirty="0" smtClean="0">
                <a:solidFill>
                  <a:srgbClr val="002060"/>
                </a:solidFill>
              </a:rPr>
              <a:t> 1: </a:t>
            </a:r>
            <a:r>
              <a:rPr lang="en-US" sz="3200" dirty="0" err="1" smtClean="0"/>
              <a:t>Dùng</a:t>
            </a:r>
            <a:r>
              <a:rPr lang="en-US" sz="3200" dirty="0" smtClean="0"/>
              <a:t> </a:t>
            </a:r>
            <a:r>
              <a:rPr lang="en-US" sz="3200" dirty="0" err="1" smtClean="0"/>
              <a:t>thước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compa</a:t>
            </a:r>
            <a:r>
              <a:rPr lang="en-US" sz="3200" dirty="0" smtClean="0"/>
              <a:t> </a:t>
            </a:r>
            <a:r>
              <a:rPr lang="en-US" sz="3200" dirty="0" err="1" smtClean="0"/>
              <a:t>vẽ</a:t>
            </a:r>
            <a:r>
              <a:rPr lang="en-US" sz="3200" dirty="0" smtClean="0"/>
              <a:t> tam </a:t>
            </a:r>
            <a:r>
              <a:rPr lang="en-US" sz="3200" dirty="0" err="1" smtClean="0"/>
              <a:t>giác</a:t>
            </a:r>
            <a:r>
              <a:rPr lang="en-US" sz="3200" dirty="0" smtClean="0"/>
              <a:t> </a:t>
            </a:r>
            <a:r>
              <a:rPr lang="en-US" sz="3200" dirty="0" err="1" smtClean="0"/>
              <a:t>đều</a:t>
            </a:r>
            <a:r>
              <a:rPr lang="en-US" sz="3200" dirty="0" smtClean="0"/>
              <a:t> ABC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dài</a:t>
            </a:r>
            <a:r>
              <a:rPr lang="en-US" sz="3200" dirty="0" smtClean="0"/>
              <a:t> </a:t>
            </a:r>
            <a:r>
              <a:rPr lang="en-US" sz="3200" dirty="0" err="1" smtClean="0"/>
              <a:t>cạnh</a:t>
            </a:r>
            <a:r>
              <a:rPr lang="en-US" sz="3200" dirty="0" smtClean="0"/>
              <a:t> </a:t>
            </a:r>
            <a:r>
              <a:rPr lang="en-US" sz="3200" dirty="0" err="1" smtClean="0"/>
              <a:t>bằng</a:t>
            </a:r>
            <a:r>
              <a:rPr lang="en-US" sz="3200" dirty="0" smtClean="0"/>
              <a:t> 3 cm. </a:t>
            </a:r>
          </a:p>
        </p:txBody>
      </p:sp>
    </p:spTree>
    <p:extLst>
      <p:ext uri="{BB962C8B-B14F-4D97-AF65-F5344CB8AC3E}">
        <p14:creationId xmlns:p14="http://schemas.microsoft.com/office/powerpoint/2010/main" val="66685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8997582" y="3280150"/>
            <a:ext cx="1647825" cy="1231900"/>
            <a:chOff x="1584" y="1960"/>
            <a:chExt cx="1200" cy="776"/>
          </a:xfrm>
        </p:grpSpPr>
        <p:sp>
          <p:nvSpPr>
            <p:cNvPr id="35896" name="Rectangle 56"/>
            <p:cNvSpPr>
              <a:spLocks noChangeArrowheads="1"/>
            </p:cNvSpPr>
            <p:nvPr/>
          </p:nvSpPr>
          <p:spPr bwMode="auto">
            <a:xfrm>
              <a:off x="2496" y="2448"/>
              <a:ext cx="28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35897" name="Picture 5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84" y="1960"/>
              <a:ext cx="990" cy="672"/>
            </a:xfrm>
            <a:prstGeom prst="rect">
              <a:avLst/>
            </a:prstGeom>
            <a:noFill/>
          </p:spPr>
        </p:pic>
      </p:grpSp>
      <p:pic>
        <p:nvPicPr>
          <p:cNvPr id="35898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5656" y="4346950"/>
            <a:ext cx="4419600" cy="771525"/>
          </a:xfrm>
          <a:prstGeom prst="rect">
            <a:avLst/>
          </a:prstGeom>
          <a:noFill/>
        </p:spPr>
      </p:pic>
      <p:sp>
        <p:nvSpPr>
          <p:cNvPr id="35899" name="Text Box 59"/>
          <p:cNvSpPr txBox="1">
            <a:spLocks noChangeArrowheads="1"/>
          </p:cNvSpPr>
          <p:nvPr/>
        </p:nvSpPr>
        <p:spPr bwMode="auto">
          <a:xfrm>
            <a:off x="29821" y="2203047"/>
            <a:ext cx="7628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đoạn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thẳng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35900" name="Line 60"/>
          <p:cNvSpPr>
            <a:spLocks noChangeShapeType="1"/>
          </p:cNvSpPr>
          <p:nvPr/>
        </p:nvSpPr>
        <p:spPr bwMode="auto">
          <a:xfrm>
            <a:off x="9019807" y="4350124"/>
            <a:ext cx="118872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pPr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902" name="Text Box 62"/>
          <p:cNvSpPr txBox="1">
            <a:spLocks noChangeArrowheads="1"/>
          </p:cNvSpPr>
          <p:nvPr/>
        </p:nvSpPr>
        <p:spPr bwMode="auto">
          <a:xfrm>
            <a:off x="248652" y="1316353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200" b="1" u="sng" kern="0" dirty="0" err="1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200" b="1" u="sng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sng" kern="0" dirty="0" err="1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3200" b="1" u="sng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sp>
        <p:nvSpPr>
          <p:cNvPr id="35903" name="Text Box 63"/>
          <p:cNvSpPr txBox="1">
            <a:spLocks noChangeArrowheads="1"/>
          </p:cNvSpPr>
          <p:nvPr/>
        </p:nvSpPr>
        <p:spPr bwMode="auto">
          <a:xfrm>
            <a:off x="1748034" y="307260"/>
            <a:ext cx="940199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i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2800" b="1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1: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cm. </a:t>
            </a:r>
          </a:p>
        </p:txBody>
      </p: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8607056" y="3892926"/>
            <a:ext cx="2105025" cy="585788"/>
            <a:chOff x="3024" y="2690"/>
            <a:chExt cx="1326" cy="369"/>
          </a:xfrm>
        </p:grpSpPr>
        <p:sp>
          <p:nvSpPr>
            <p:cNvPr id="35921" name="Text Box 81"/>
            <p:cNvSpPr txBox="1">
              <a:spLocks noChangeArrowheads="1"/>
            </p:cNvSpPr>
            <p:nvPr/>
          </p:nvSpPr>
          <p:spPr bwMode="auto">
            <a:xfrm>
              <a:off x="3024" y="2768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B</a:t>
              </a:r>
            </a:p>
          </p:txBody>
        </p:sp>
        <p:sp>
          <p:nvSpPr>
            <p:cNvPr id="35922" name="Text Box 82"/>
            <p:cNvSpPr txBox="1">
              <a:spLocks noChangeArrowheads="1"/>
            </p:cNvSpPr>
            <p:nvPr/>
          </p:nvSpPr>
          <p:spPr bwMode="auto">
            <a:xfrm>
              <a:off x="4033" y="2690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C</a:t>
              </a:r>
            </a:p>
          </p:txBody>
        </p:sp>
        <p:sp>
          <p:nvSpPr>
            <p:cNvPr id="35923" name="Oval 83"/>
            <p:cNvSpPr>
              <a:spLocks noChangeArrowheads="1"/>
            </p:cNvSpPr>
            <p:nvPr/>
          </p:nvSpPr>
          <p:spPr bwMode="auto">
            <a:xfrm>
              <a:off x="3256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24" name="Oval 84"/>
            <p:cNvSpPr>
              <a:spLocks noChangeArrowheads="1"/>
            </p:cNvSpPr>
            <p:nvPr/>
          </p:nvSpPr>
          <p:spPr bwMode="auto">
            <a:xfrm>
              <a:off x="4032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11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5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5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6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0.10039 0.0032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16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2000"/>
                                        <p:tgtEl>
                                          <p:spTgt spid="35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99" grpId="0"/>
      <p:bldP spid="35900" grpId="0" animBg="1"/>
      <p:bldP spid="359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133600" y="5541964"/>
            <a:ext cx="4572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endParaRPr lang="vi-VN" sz="2400" kern="0">
              <a:solidFill>
                <a:srgbClr val="000000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2576514" y="4394201"/>
            <a:ext cx="2128837" cy="1588"/>
          </a:xfrm>
          <a:prstGeom prst="line">
            <a:avLst/>
          </a:prstGeom>
          <a:noFill/>
          <a:ln w="3810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923" name="Text Box 59"/>
          <p:cNvSpPr txBox="1">
            <a:spLocks noChangeArrowheads="1"/>
          </p:cNvSpPr>
          <p:nvPr/>
        </p:nvSpPr>
        <p:spPr bwMode="auto">
          <a:xfrm>
            <a:off x="44674" y="2890751"/>
            <a:ext cx="8284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B,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kính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bằng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3 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37047" name="Text Box 183"/>
          <p:cNvSpPr txBox="1">
            <a:spLocks noChangeArrowheads="1"/>
          </p:cNvSpPr>
          <p:nvPr/>
        </p:nvSpPr>
        <p:spPr bwMode="auto">
          <a:xfrm>
            <a:off x="44674" y="2209537"/>
            <a:ext cx="71925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đoạn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thẳng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37048" name="Text Box 184"/>
          <p:cNvSpPr txBox="1">
            <a:spLocks noChangeArrowheads="1"/>
          </p:cNvSpPr>
          <p:nvPr/>
        </p:nvSpPr>
        <p:spPr bwMode="auto">
          <a:xfrm>
            <a:off x="228801" y="1323608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200" b="1" u="sng" kern="0" dirty="0" err="1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200" b="1" u="sng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sng" kern="0" dirty="0" err="1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3200" b="1" u="sng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12E173-BDDE-4BFB-AB08-182FA8301D9F}"/>
              </a:ext>
            </a:extLst>
          </p:cNvPr>
          <p:cNvGrpSpPr/>
          <p:nvPr/>
        </p:nvGrpSpPr>
        <p:grpSpPr>
          <a:xfrm>
            <a:off x="9159983" y="3406801"/>
            <a:ext cx="2197100" cy="504826"/>
            <a:chOff x="5370778" y="2661431"/>
            <a:chExt cx="1647825" cy="378619"/>
          </a:xfrm>
        </p:grpSpPr>
        <p:sp>
          <p:nvSpPr>
            <p:cNvPr id="37066" name="Line 202"/>
            <p:cNvSpPr>
              <a:spLocks noChangeShapeType="1"/>
            </p:cNvSpPr>
            <p:nvPr/>
          </p:nvSpPr>
          <p:spPr bwMode="auto">
            <a:xfrm>
              <a:off x="5708650" y="2949822"/>
              <a:ext cx="891540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" name="Group 203"/>
            <p:cNvGrpSpPr>
              <a:grpSpLocks/>
            </p:cNvGrpSpPr>
            <p:nvPr/>
          </p:nvGrpSpPr>
          <p:grpSpPr bwMode="auto">
            <a:xfrm>
              <a:off x="5370778" y="2661431"/>
              <a:ext cx="1647825" cy="378619"/>
              <a:chOff x="3024" y="2741"/>
              <a:chExt cx="1384" cy="318"/>
            </a:xfrm>
          </p:grpSpPr>
          <p:sp>
            <p:nvSpPr>
              <p:cNvPr id="37068" name="Text Box 204"/>
              <p:cNvSpPr txBox="1">
                <a:spLocks noChangeArrowheads="1"/>
              </p:cNvSpPr>
              <p:nvPr/>
            </p:nvSpPr>
            <p:spPr bwMode="auto">
              <a:xfrm>
                <a:off x="3024" y="2768"/>
                <a:ext cx="317" cy="29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defTabSz="1219170">
                  <a:spcBef>
                    <a:spcPct val="50000"/>
                  </a:spcBef>
                  <a:buClr>
                    <a:srgbClr val="000000"/>
                  </a:buClr>
                </a:pPr>
                <a:r>
                  <a:rPr lang="en-US" sz="2400" kern="0">
                    <a:solidFill>
                      <a:srgbClr val="000000"/>
                    </a:solidFill>
                    <a:latin typeface="Times New Roman" pitchFamily="18" charset="0"/>
                    <a:cs typeface="Arial"/>
                    <a:sym typeface="Arial"/>
                  </a:rPr>
                  <a:t>B</a:t>
                </a:r>
              </a:p>
            </p:txBody>
          </p:sp>
          <p:sp>
            <p:nvSpPr>
              <p:cNvPr id="37069" name="Text Box 205"/>
              <p:cNvSpPr txBox="1">
                <a:spLocks noChangeArrowheads="1"/>
              </p:cNvSpPr>
              <p:nvPr/>
            </p:nvSpPr>
            <p:spPr bwMode="auto">
              <a:xfrm>
                <a:off x="4091" y="2741"/>
                <a:ext cx="317" cy="29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defTabSz="1219170">
                  <a:spcBef>
                    <a:spcPct val="50000"/>
                  </a:spcBef>
                  <a:buClr>
                    <a:srgbClr val="000000"/>
                  </a:buClr>
                </a:pP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cs typeface="Arial"/>
                    <a:sym typeface="Arial"/>
                  </a:rPr>
                  <a:t>C</a:t>
                </a:r>
              </a:p>
            </p:txBody>
          </p:sp>
          <p:sp>
            <p:nvSpPr>
              <p:cNvPr id="37070" name="Oval 206"/>
              <p:cNvSpPr>
                <a:spLocks noChangeArrowheads="1"/>
              </p:cNvSpPr>
              <p:nvPr/>
            </p:nvSpPr>
            <p:spPr bwMode="auto">
              <a:xfrm>
                <a:off x="3256" y="2952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71" name="Oval 207"/>
              <p:cNvSpPr>
                <a:spLocks noChangeArrowheads="1"/>
              </p:cNvSpPr>
              <p:nvPr/>
            </p:nvSpPr>
            <p:spPr bwMode="auto">
              <a:xfrm>
                <a:off x="4068" y="2952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7072" name="Picture 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5822" y="5863186"/>
            <a:ext cx="4581525" cy="771525"/>
          </a:xfrm>
          <a:prstGeom prst="rect">
            <a:avLst/>
          </a:prstGeom>
          <a:noFill/>
        </p:spPr>
      </p:pic>
      <p:pic>
        <p:nvPicPr>
          <p:cNvPr id="37073" name="Picture 209" descr="Parchmen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0922" y="4472535"/>
            <a:ext cx="1317625" cy="1409700"/>
          </a:xfrm>
          <a:prstGeom prst="rect">
            <a:avLst/>
          </a:prstGeom>
          <a:noFill/>
        </p:spPr>
      </p:pic>
      <p:pic>
        <p:nvPicPr>
          <p:cNvPr id="37074" name="Picture 2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58547" y="4463009"/>
            <a:ext cx="523875" cy="1466851"/>
          </a:xfrm>
          <a:prstGeom prst="rect">
            <a:avLst/>
          </a:prstGeom>
          <a:noFill/>
        </p:spPr>
      </p:pic>
      <p:sp>
        <p:nvSpPr>
          <p:cNvPr id="18" name="Text Box 63"/>
          <p:cNvSpPr txBox="1">
            <a:spLocks noChangeArrowheads="1"/>
          </p:cNvSpPr>
          <p:nvPr/>
        </p:nvSpPr>
        <p:spPr bwMode="auto">
          <a:xfrm>
            <a:off x="1907692" y="-2632"/>
            <a:ext cx="940199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i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2800" b="1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1: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cm. </a:t>
            </a:r>
          </a:p>
        </p:txBody>
      </p:sp>
    </p:spTree>
    <p:extLst>
      <p:ext uri="{BB962C8B-B14F-4D97-AF65-F5344CB8AC3E}">
        <p14:creationId xmlns:p14="http://schemas.microsoft.com/office/powerpoint/2010/main" val="395708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-0.00278 L 0.05399 -0.299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" y="-1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133600" y="5084764"/>
            <a:ext cx="4572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endParaRPr lang="vi-VN" sz="2400" kern="0">
              <a:solidFill>
                <a:srgbClr val="000000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37996" name="Text Box 108"/>
          <p:cNvSpPr txBox="1">
            <a:spLocks noChangeArrowheads="1"/>
          </p:cNvSpPr>
          <p:nvPr/>
        </p:nvSpPr>
        <p:spPr bwMode="auto">
          <a:xfrm>
            <a:off x="206473" y="1966123"/>
            <a:ext cx="6530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đoạn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thẳng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37997" name="Text Box 109"/>
          <p:cNvSpPr txBox="1">
            <a:spLocks noChangeArrowheads="1"/>
          </p:cNvSpPr>
          <p:nvPr/>
        </p:nvSpPr>
        <p:spPr bwMode="auto">
          <a:xfrm>
            <a:off x="155092" y="1321428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200" b="1" u="sng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200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sng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3200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sp>
        <p:nvSpPr>
          <p:cNvPr id="38015" name="Text Box 127"/>
          <p:cNvSpPr txBox="1">
            <a:spLocks noChangeArrowheads="1"/>
          </p:cNvSpPr>
          <p:nvPr/>
        </p:nvSpPr>
        <p:spPr bwMode="auto">
          <a:xfrm>
            <a:off x="206474" y="2692302"/>
            <a:ext cx="8209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B,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kính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bằng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38017" name="Line 129"/>
          <p:cNvSpPr>
            <a:spLocks noChangeShapeType="1"/>
          </p:cNvSpPr>
          <p:nvPr/>
        </p:nvSpPr>
        <p:spPr bwMode="auto">
          <a:xfrm>
            <a:off x="9516012" y="3740511"/>
            <a:ext cx="118872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" name="Group 130"/>
          <p:cNvGrpSpPr>
            <a:grpSpLocks/>
          </p:cNvGrpSpPr>
          <p:nvPr/>
        </p:nvGrpSpPr>
        <p:grpSpPr bwMode="auto">
          <a:xfrm>
            <a:off x="9103262" y="3383331"/>
            <a:ext cx="2138363" cy="485776"/>
            <a:chOff x="3024" y="2753"/>
            <a:chExt cx="1347" cy="306"/>
          </a:xfrm>
        </p:grpSpPr>
        <p:sp>
          <p:nvSpPr>
            <p:cNvPr id="38019" name="Text Box 131"/>
            <p:cNvSpPr txBox="1">
              <a:spLocks noChangeArrowheads="1"/>
            </p:cNvSpPr>
            <p:nvPr/>
          </p:nvSpPr>
          <p:spPr bwMode="auto">
            <a:xfrm>
              <a:off x="3024" y="2768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B</a:t>
              </a:r>
            </a:p>
          </p:txBody>
        </p:sp>
        <p:sp>
          <p:nvSpPr>
            <p:cNvPr id="38020" name="Text Box 132"/>
            <p:cNvSpPr txBox="1">
              <a:spLocks noChangeArrowheads="1"/>
            </p:cNvSpPr>
            <p:nvPr/>
          </p:nvSpPr>
          <p:spPr bwMode="auto">
            <a:xfrm>
              <a:off x="4054" y="2753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C</a:t>
              </a:r>
            </a:p>
          </p:txBody>
        </p:sp>
        <p:sp>
          <p:nvSpPr>
            <p:cNvPr id="38021" name="Oval 133"/>
            <p:cNvSpPr>
              <a:spLocks noChangeArrowheads="1"/>
            </p:cNvSpPr>
            <p:nvPr/>
          </p:nvSpPr>
          <p:spPr bwMode="auto">
            <a:xfrm>
              <a:off x="3256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22" name="Oval 134"/>
            <p:cNvSpPr>
              <a:spLocks noChangeArrowheads="1"/>
            </p:cNvSpPr>
            <p:nvPr/>
          </p:nvSpPr>
          <p:spPr bwMode="auto">
            <a:xfrm>
              <a:off x="4038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roup 136"/>
          <p:cNvGrpSpPr>
            <a:grpSpLocks/>
          </p:cNvGrpSpPr>
          <p:nvPr/>
        </p:nvGrpSpPr>
        <p:grpSpPr bwMode="auto">
          <a:xfrm>
            <a:off x="8176162" y="2314937"/>
            <a:ext cx="2590799" cy="2884487"/>
            <a:chOff x="464" y="1584"/>
            <a:chExt cx="1072" cy="1820"/>
          </a:xfrm>
        </p:grpSpPr>
        <p:pic>
          <p:nvPicPr>
            <p:cNvPr id="38025" name="Picture 13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08" y="1584"/>
              <a:ext cx="528" cy="900"/>
            </a:xfrm>
            <a:prstGeom prst="rect">
              <a:avLst/>
            </a:prstGeom>
            <a:noFill/>
          </p:spPr>
        </p:pic>
        <p:pic>
          <p:nvPicPr>
            <p:cNvPr id="38026" name="Picture 13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" y="2504"/>
              <a:ext cx="528" cy="900"/>
            </a:xfrm>
            <a:prstGeom prst="rect">
              <a:avLst/>
            </a:prstGeom>
            <a:noFill/>
          </p:spPr>
        </p:pic>
        <p:sp>
          <p:nvSpPr>
            <p:cNvPr id="38027" name="Line 139"/>
            <p:cNvSpPr>
              <a:spLocks noChangeShapeType="1"/>
            </p:cNvSpPr>
            <p:nvPr/>
          </p:nvSpPr>
          <p:spPr bwMode="auto">
            <a:xfrm>
              <a:off x="1008" y="249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028" name="Arc 140"/>
          <p:cNvSpPr>
            <a:spLocks/>
          </p:cNvSpPr>
          <p:nvPr/>
        </p:nvSpPr>
        <p:spPr bwMode="auto">
          <a:xfrm rot="503346">
            <a:off x="9981149" y="2702287"/>
            <a:ext cx="798512" cy="1000125"/>
          </a:xfrm>
          <a:custGeom>
            <a:avLst/>
            <a:gdLst>
              <a:gd name="G0" fmla="+- 120 0 0"/>
              <a:gd name="G1" fmla="+- 21600 0 0"/>
              <a:gd name="G2" fmla="+- 21600 0 0"/>
              <a:gd name="T0" fmla="*/ 0 w 21720"/>
              <a:gd name="T1" fmla="*/ 0 h 21600"/>
              <a:gd name="T2" fmla="*/ 21720 w 21720"/>
              <a:gd name="T3" fmla="*/ 21453 h 21600"/>
              <a:gd name="T4" fmla="*/ 120 w 2172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0" h="21600" fill="none" extrusionOk="0">
                <a:moveTo>
                  <a:pt x="0" y="0"/>
                </a:moveTo>
                <a:cubicBezTo>
                  <a:pt x="40" y="0"/>
                  <a:pt x="80" y="-1"/>
                  <a:pt x="120" y="0"/>
                </a:cubicBezTo>
                <a:cubicBezTo>
                  <a:pt x="11991" y="0"/>
                  <a:pt x="21638" y="9581"/>
                  <a:pt x="21719" y="21453"/>
                </a:cubicBezTo>
              </a:path>
              <a:path w="21720" h="21600" stroke="0" extrusionOk="0">
                <a:moveTo>
                  <a:pt x="0" y="0"/>
                </a:moveTo>
                <a:cubicBezTo>
                  <a:pt x="40" y="0"/>
                  <a:pt x="80" y="-1"/>
                  <a:pt x="120" y="0"/>
                </a:cubicBezTo>
                <a:cubicBezTo>
                  <a:pt x="11991" y="0"/>
                  <a:pt x="21638" y="9581"/>
                  <a:pt x="21719" y="21453"/>
                </a:cubicBezTo>
                <a:lnTo>
                  <a:pt x="12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029" name="Rectangle 141"/>
          <p:cNvSpPr>
            <a:spLocks noChangeArrowheads="1"/>
          </p:cNvSpPr>
          <p:nvPr/>
        </p:nvSpPr>
        <p:spPr bwMode="auto">
          <a:xfrm>
            <a:off x="8042527" y="3769883"/>
            <a:ext cx="2819400" cy="185578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endParaRPr lang="vi-VN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8023" name="Picture 1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2762" y="5337536"/>
            <a:ext cx="4314825" cy="771525"/>
          </a:xfrm>
          <a:prstGeom prst="rect">
            <a:avLst/>
          </a:prstGeom>
          <a:noFill/>
        </p:spPr>
      </p:pic>
      <p:sp>
        <p:nvSpPr>
          <p:cNvPr id="20" name="Text Box 63"/>
          <p:cNvSpPr txBox="1">
            <a:spLocks noChangeArrowheads="1"/>
          </p:cNvSpPr>
          <p:nvPr/>
        </p:nvSpPr>
        <p:spPr bwMode="auto">
          <a:xfrm>
            <a:off x="1907692" y="-2632"/>
            <a:ext cx="940199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i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2800" b="1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1: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cm. </a:t>
            </a:r>
          </a:p>
        </p:txBody>
      </p:sp>
    </p:spTree>
    <p:extLst>
      <p:ext uri="{BB962C8B-B14F-4D97-AF65-F5344CB8AC3E}">
        <p14:creationId xmlns:p14="http://schemas.microsoft.com/office/powerpoint/2010/main" val="164447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38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08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133600" y="5237164"/>
            <a:ext cx="4572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endParaRPr lang="vi-VN" sz="2400" kern="0">
              <a:solidFill>
                <a:srgbClr val="000000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>
            <a:off x="2576514" y="4445000"/>
            <a:ext cx="2128837" cy="0"/>
          </a:xfrm>
          <a:prstGeom prst="line">
            <a:avLst/>
          </a:prstGeom>
          <a:noFill/>
          <a:ln w="3810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978" name="Rectangle 66"/>
          <p:cNvSpPr>
            <a:spLocks noChangeArrowheads="1"/>
          </p:cNvSpPr>
          <p:nvPr/>
        </p:nvSpPr>
        <p:spPr bwMode="auto">
          <a:xfrm>
            <a:off x="-11237" y="3564012"/>
            <a:ext cx="8719987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•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C,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kính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bằng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CB = 3 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cm.</a:t>
            </a:r>
          </a:p>
        </p:txBody>
      </p:sp>
      <p:sp>
        <p:nvSpPr>
          <p:cNvPr id="39019" name="Text Box 107"/>
          <p:cNvSpPr txBox="1">
            <a:spLocks noChangeArrowheads="1"/>
          </p:cNvSpPr>
          <p:nvPr/>
        </p:nvSpPr>
        <p:spPr bwMode="auto">
          <a:xfrm>
            <a:off x="10395" y="2092228"/>
            <a:ext cx="9389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đoạn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thẳng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39020" name="Text Box 108"/>
          <p:cNvSpPr txBox="1">
            <a:spLocks noChangeArrowheads="1"/>
          </p:cNvSpPr>
          <p:nvPr/>
        </p:nvSpPr>
        <p:spPr bwMode="auto">
          <a:xfrm>
            <a:off x="95124" y="1348977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200" b="1" u="sng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200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sng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3200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sp>
        <p:nvSpPr>
          <p:cNvPr id="39038" name="Text Box 126"/>
          <p:cNvSpPr txBox="1">
            <a:spLocks noChangeArrowheads="1"/>
          </p:cNvSpPr>
          <p:nvPr/>
        </p:nvSpPr>
        <p:spPr bwMode="auto">
          <a:xfrm>
            <a:off x="0" y="2828120"/>
            <a:ext cx="8091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B,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kính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= BC = 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39040" name="Line 128"/>
          <p:cNvSpPr>
            <a:spLocks noChangeShapeType="1"/>
          </p:cNvSpPr>
          <p:nvPr/>
        </p:nvSpPr>
        <p:spPr bwMode="auto">
          <a:xfrm>
            <a:off x="9515994" y="3868120"/>
            <a:ext cx="118872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" name="Group 129"/>
          <p:cNvGrpSpPr>
            <a:grpSpLocks/>
          </p:cNvGrpSpPr>
          <p:nvPr/>
        </p:nvGrpSpPr>
        <p:grpSpPr bwMode="auto">
          <a:xfrm>
            <a:off x="9103244" y="3398222"/>
            <a:ext cx="2103438" cy="598488"/>
            <a:chOff x="3024" y="2682"/>
            <a:chExt cx="1325" cy="377"/>
          </a:xfrm>
        </p:grpSpPr>
        <p:sp>
          <p:nvSpPr>
            <p:cNvPr id="39042" name="Text Box 130"/>
            <p:cNvSpPr txBox="1">
              <a:spLocks noChangeArrowheads="1"/>
            </p:cNvSpPr>
            <p:nvPr/>
          </p:nvSpPr>
          <p:spPr bwMode="auto">
            <a:xfrm>
              <a:off x="3024" y="2768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B</a:t>
              </a:r>
            </a:p>
          </p:txBody>
        </p:sp>
        <p:sp>
          <p:nvSpPr>
            <p:cNvPr id="39043" name="Text Box 131"/>
            <p:cNvSpPr txBox="1">
              <a:spLocks noChangeArrowheads="1"/>
            </p:cNvSpPr>
            <p:nvPr/>
          </p:nvSpPr>
          <p:spPr bwMode="auto">
            <a:xfrm>
              <a:off x="4032" y="2682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C</a:t>
              </a:r>
            </a:p>
          </p:txBody>
        </p:sp>
        <p:sp>
          <p:nvSpPr>
            <p:cNvPr id="39044" name="Oval 132"/>
            <p:cNvSpPr>
              <a:spLocks noChangeArrowheads="1"/>
            </p:cNvSpPr>
            <p:nvPr/>
          </p:nvSpPr>
          <p:spPr bwMode="auto">
            <a:xfrm>
              <a:off x="3256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45" name="Oval 133"/>
            <p:cNvSpPr>
              <a:spLocks noChangeArrowheads="1"/>
            </p:cNvSpPr>
            <p:nvPr/>
          </p:nvSpPr>
          <p:spPr bwMode="auto">
            <a:xfrm>
              <a:off x="4026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046" name="Arc 134"/>
          <p:cNvSpPr>
            <a:spLocks/>
          </p:cNvSpPr>
          <p:nvPr/>
        </p:nvSpPr>
        <p:spPr bwMode="auto">
          <a:xfrm>
            <a:off x="9904931" y="2855296"/>
            <a:ext cx="798512" cy="1000125"/>
          </a:xfrm>
          <a:custGeom>
            <a:avLst/>
            <a:gdLst>
              <a:gd name="G0" fmla="+- 120 0 0"/>
              <a:gd name="G1" fmla="+- 21600 0 0"/>
              <a:gd name="G2" fmla="+- 21600 0 0"/>
              <a:gd name="T0" fmla="*/ 0 w 21720"/>
              <a:gd name="T1" fmla="*/ 0 h 21600"/>
              <a:gd name="T2" fmla="*/ 21720 w 21720"/>
              <a:gd name="T3" fmla="*/ 21453 h 21600"/>
              <a:gd name="T4" fmla="*/ 120 w 2172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0" h="21600" fill="none" extrusionOk="0">
                <a:moveTo>
                  <a:pt x="0" y="0"/>
                </a:moveTo>
                <a:cubicBezTo>
                  <a:pt x="40" y="0"/>
                  <a:pt x="80" y="-1"/>
                  <a:pt x="120" y="0"/>
                </a:cubicBezTo>
                <a:cubicBezTo>
                  <a:pt x="11991" y="0"/>
                  <a:pt x="21638" y="9581"/>
                  <a:pt x="21719" y="21453"/>
                </a:cubicBezTo>
              </a:path>
              <a:path w="21720" h="21600" stroke="0" extrusionOk="0">
                <a:moveTo>
                  <a:pt x="0" y="0"/>
                </a:moveTo>
                <a:cubicBezTo>
                  <a:pt x="40" y="0"/>
                  <a:pt x="80" y="-1"/>
                  <a:pt x="120" y="0"/>
                </a:cubicBezTo>
                <a:cubicBezTo>
                  <a:pt x="11991" y="0"/>
                  <a:pt x="21638" y="9581"/>
                  <a:pt x="21719" y="21453"/>
                </a:cubicBezTo>
                <a:lnTo>
                  <a:pt x="12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9047" name="Picture 1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2744" y="5615959"/>
            <a:ext cx="4314825" cy="771525"/>
          </a:xfrm>
          <a:prstGeom prst="rect">
            <a:avLst/>
          </a:prstGeom>
          <a:noFill/>
        </p:spPr>
      </p:pic>
      <p:pic>
        <p:nvPicPr>
          <p:cNvPr id="39048" name="Picture 1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04830" y="4168159"/>
            <a:ext cx="1160959" cy="1439863"/>
          </a:xfrm>
          <a:prstGeom prst="rect">
            <a:avLst/>
          </a:prstGeom>
          <a:noFill/>
        </p:spPr>
      </p:pic>
      <p:pic>
        <p:nvPicPr>
          <p:cNvPr id="39049" name="Picture 1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57207" y="4144345"/>
            <a:ext cx="523875" cy="1466851"/>
          </a:xfrm>
          <a:prstGeom prst="rect">
            <a:avLst/>
          </a:prstGeom>
          <a:noFill/>
        </p:spPr>
      </p:pic>
      <p:sp>
        <p:nvSpPr>
          <p:cNvPr id="19" name="Text Box 63"/>
          <p:cNvSpPr txBox="1">
            <a:spLocks noChangeArrowheads="1"/>
          </p:cNvSpPr>
          <p:nvPr/>
        </p:nvSpPr>
        <p:spPr bwMode="auto">
          <a:xfrm>
            <a:off x="1907692" y="-2632"/>
            <a:ext cx="940199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i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2800" b="1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1: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cm. </a:t>
            </a:r>
          </a:p>
        </p:txBody>
      </p:sp>
    </p:spTree>
    <p:extLst>
      <p:ext uri="{BB962C8B-B14F-4D97-AF65-F5344CB8AC3E}">
        <p14:creationId xmlns:p14="http://schemas.microsoft.com/office/powerpoint/2010/main" val="178352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5 0.01088 L 0.03815 -0.24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9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65" name="Text Box 129"/>
          <p:cNvSpPr txBox="1">
            <a:spLocks noChangeArrowheads="1"/>
          </p:cNvSpPr>
          <p:nvPr/>
        </p:nvSpPr>
        <p:spPr bwMode="auto">
          <a:xfrm>
            <a:off x="-5053" y="2101136"/>
            <a:ext cx="76815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đoạn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thẳng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40066" name="Text Box 130"/>
          <p:cNvSpPr txBox="1">
            <a:spLocks noChangeArrowheads="1"/>
          </p:cNvSpPr>
          <p:nvPr/>
        </p:nvSpPr>
        <p:spPr bwMode="auto">
          <a:xfrm>
            <a:off x="155092" y="1369815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200" b="1" u="sng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200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sng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3200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sp>
        <p:nvSpPr>
          <p:cNvPr id="40084" name="Text Box 148"/>
          <p:cNvSpPr txBox="1">
            <a:spLocks noChangeArrowheads="1"/>
          </p:cNvSpPr>
          <p:nvPr/>
        </p:nvSpPr>
        <p:spPr bwMode="auto">
          <a:xfrm>
            <a:off x="-5053" y="2770902"/>
            <a:ext cx="8284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B,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kính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bằng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40085" name="Rectangle 149"/>
          <p:cNvSpPr>
            <a:spLocks noChangeArrowheads="1"/>
          </p:cNvSpPr>
          <p:nvPr/>
        </p:nvSpPr>
        <p:spPr bwMode="auto">
          <a:xfrm>
            <a:off x="30296" y="3516835"/>
            <a:ext cx="8695928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•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C,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kính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bằng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CB = 3 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cm.</a:t>
            </a:r>
          </a:p>
        </p:txBody>
      </p:sp>
      <p:sp>
        <p:nvSpPr>
          <p:cNvPr id="40087" name="Line 151"/>
          <p:cNvSpPr>
            <a:spLocks noChangeShapeType="1"/>
          </p:cNvSpPr>
          <p:nvPr/>
        </p:nvSpPr>
        <p:spPr bwMode="auto">
          <a:xfrm>
            <a:off x="9360056" y="4194175"/>
            <a:ext cx="118872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" name="Group 152"/>
          <p:cNvGrpSpPr>
            <a:grpSpLocks/>
          </p:cNvGrpSpPr>
          <p:nvPr/>
        </p:nvGrpSpPr>
        <p:grpSpPr bwMode="auto">
          <a:xfrm>
            <a:off x="8947305" y="3810003"/>
            <a:ext cx="2085975" cy="512763"/>
            <a:chOff x="3024" y="2736"/>
            <a:chExt cx="1314" cy="323"/>
          </a:xfrm>
        </p:grpSpPr>
        <p:sp>
          <p:nvSpPr>
            <p:cNvPr id="40089" name="Text Box 153"/>
            <p:cNvSpPr txBox="1">
              <a:spLocks noChangeArrowheads="1"/>
            </p:cNvSpPr>
            <p:nvPr/>
          </p:nvSpPr>
          <p:spPr bwMode="auto">
            <a:xfrm>
              <a:off x="3024" y="2768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B</a:t>
              </a:r>
            </a:p>
          </p:txBody>
        </p:sp>
        <p:sp>
          <p:nvSpPr>
            <p:cNvPr id="40090" name="Text Box 154"/>
            <p:cNvSpPr txBox="1">
              <a:spLocks noChangeArrowheads="1"/>
            </p:cNvSpPr>
            <p:nvPr/>
          </p:nvSpPr>
          <p:spPr bwMode="auto">
            <a:xfrm>
              <a:off x="4021" y="2736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C</a:t>
              </a:r>
            </a:p>
          </p:txBody>
        </p:sp>
        <p:sp>
          <p:nvSpPr>
            <p:cNvPr id="40091" name="Oval 155"/>
            <p:cNvSpPr>
              <a:spLocks noChangeArrowheads="1"/>
            </p:cNvSpPr>
            <p:nvPr/>
          </p:nvSpPr>
          <p:spPr bwMode="auto">
            <a:xfrm>
              <a:off x="3256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2" name="Oval 156"/>
            <p:cNvSpPr>
              <a:spLocks noChangeArrowheads="1"/>
            </p:cNvSpPr>
            <p:nvPr/>
          </p:nvSpPr>
          <p:spPr bwMode="auto">
            <a:xfrm>
              <a:off x="4032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0094" name="Picture 1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61582" y="5934076"/>
            <a:ext cx="4314825" cy="771525"/>
          </a:xfrm>
          <a:prstGeom prst="rect">
            <a:avLst/>
          </a:prstGeom>
          <a:noFill/>
        </p:spPr>
      </p:pic>
      <p:grpSp>
        <p:nvGrpSpPr>
          <p:cNvPr id="6" name="Group 159"/>
          <p:cNvGrpSpPr>
            <a:grpSpLocks/>
          </p:cNvGrpSpPr>
          <p:nvPr/>
        </p:nvGrpSpPr>
        <p:grpSpPr bwMode="auto">
          <a:xfrm>
            <a:off x="9357673" y="2847500"/>
            <a:ext cx="2175457" cy="2747963"/>
            <a:chOff x="1811" y="1749"/>
            <a:chExt cx="1565" cy="1731"/>
          </a:xfrm>
        </p:grpSpPr>
        <p:pic>
          <p:nvPicPr>
            <p:cNvPr id="40096" name="Picture 160" descr="Parchment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11" y="1749"/>
              <a:ext cx="849" cy="864"/>
            </a:xfrm>
            <a:prstGeom prst="rect">
              <a:avLst/>
            </a:prstGeom>
            <a:noFill/>
          </p:spPr>
        </p:pic>
        <p:pic>
          <p:nvPicPr>
            <p:cNvPr id="40097" name="Picture 161" descr="Parchment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08" y="2616"/>
              <a:ext cx="768" cy="864"/>
            </a:xfrm>
            <a:prstGeom prst="rect">
              <a:avLst/>
            </a:prstGeom>
            <a:noFill/>
          </p:spPr>
        </p:pic>
      </p:grpSp>
      <p:sp>
        <p:nvSpPr>
          <p:cNvPr id="40098" name="Rectangle 162"/>
          <p:cNvSpPr>
            <a:spLocks noChangeArrowheads="1"/>
          </p:cNvSpPr>
          <p:nvPr/>
        </p:nvSpPr>
        <p:spPr bwMode="auto">
          <a:xfrm>
            <a:off x="9067162" y="4229577"/>
            <a:ext cx="3429000" cy="1687513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099" name="Arc 163"/>
          <p:cNvSpPr>
            <a:spLocks/>
          </p:cNvSpPr>
          <p:nvPr/>
        </p:nvSpPr>
        <p:spPr bwMode="auto">
          <a:xfrm>
            <a:off x="9368019" y="3164366"/>
            <a:ext cx="863574" cy="1005050"/>
          </a:xfrm>
          <a:custGeom>
            <a:avLst/>
            <a:gdLst>
              <a:gd name="G0" fmla="+- 21600 0 0"/>
              <a:gd name="G1" fmla="+- 21024 0 0"/>
              <a:gd name="G2" fmla="+- 21600 0 0"/>
              <a:gd name="T0" fmla="*/ 0 w 21600"/>
              <a:gd name="T1" fmla="*/ 21079 h 21079"/>
              <a:gd name="T2" fmla="*/ 16647 w 21600"/>
              <a:gd name="T3" fmla="*/ 0 h 21079"/>
              <a:gd name="T4" fmla="*/ 21600 w 21600"/>
              <a:gd name="T5" fmla="*/ 21024 h 2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079" fill="none" extrusionOk="0">
                <a:moveTo>
                  <a:pt x="0" y="21078"/>
                </a:moveTo>
                <a:cubicBezTo>
                  <a:pt x="0" y="21060"/>
                  <a:pt x="0" y="21042"/>
                  <a:pt x="0" y="21024"/>
                </a:cubicBezTo>
                <a:cubicBezTo>
                  <a:pt x="-1" y="11002"/>
                  <a:pt x="6892" y="2297"/>
                  <a:pt x="16646" y="-1"/>
                </a:cubicBezTo>
              </a:path>
              <a:path w="21600" h="21079" stroke="0" extrusionOk="0">
                <a:moveTo>
                  <a:pt x="0" y="21078"/>
                </a:moveTo>
                <a:cubicBezTo>
                  <a:pt x="0" y="21060"/>
                  <a:pt x="0" y="21042"/>
                  <a:pt x="0" y="21024"/>
                </a:cubicBezTo>
                <a:cubicBezTo>
                  <a:pt x="-1" y="11002"/>
                  <a:pt x="6892" y="2297"/>
                  <a:pt x="16646" y="-1"/>
                </a:cubicBezTo>
                <a:lnTo>
                  <a:pt x="21600" y="2102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102" name="Arc 166"/>
          <p:cNvSpPr>
            <a:spLocks/>
          </p:cNvSpPr>
          <p:nvPr/>
        </p:nvSpPr>
        <p:spPr bwMode="auto">
          <a:xfrm>
            <a:off x="9748993" y="3181351"/>
            <a:ext cx="798512" cy="1000125"/>
          </a:xfrm>
          <a:custGeom>
            <a:avLst/>
            <a:gdLst>
              <a:gd name="G0" fmla="+- 120 0 0"/>
              <a:gd name="G1" fmla="+- 21600 0 0"/>
              <a:gd name="G2" fmla="+- 21600 0 0"/>
              <a:gd name="T0" fmla="*/ 0 w 21720"/>
              <a:gd name="T1" fmla="*/ 0 h 21600"/>
              <a:gd name="T2" fmla="*/ 21720 w 21720"/>
              <a:gd name="T3" fmla="*/ 21453 h 21600"/>
              <a:gd name="T4" fmla="*/ 120 w 2172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0" h="21600" fill="none" extrusionOk="0">
                <a:moveTo>
                  <a:pt x="0" y="0"/>
                </a:moveTo>
                <a:cubicBezTo>
                  <a:pt x="40" y="0"/>
                  <a:pt x="80" y="-1"/>
                  <a:pt x="120" y="0"/>
                </a:cubicBezTo>
                <a:cubicBezTo>
                  <a:pt x="11991" y="0"/>
                  <a:pt x="21638" y="9581"/>
                  <a:pt x="21719" y="21453"/>
                </a:cubicBezTo>
              </a:path>
              <a:path w="21720" h="21600" stroke="0" extrusionOk="0">
                <a:moveTo>
                  <a:pt x="0" y="0"/>
                </a:moveTo>
                <a:cubicBezTo>
                  <a:pt x="40" y="0"/>
                  <a:pt x="80" y="-1"/>
                  <a:pt x="120" y="0"/>
                </a:cubicBezTo>
                <a:cubicBezTo>
                  <a:pt x="11991" y="0"/>
                  <a:pt x="21638" y="9581"/>
                  <a:pt x="21719" y="21453"/>
                </a:cubicBezTo>
                <a:lnTo>
                  <a:pt x="12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Text Box 63"/>
          <p:cNvSpPr txBox="1">
            <a:spLocks noChangeArrowheads="1"/>
          </p:cNvSpPr>
          <p:nvPr/>
        </p:nvSpPr>
        <p:spPr bwMode="auto">
          <a:xfrm>
            <a:off x="1907692" y="-2632"/>
            <a:ext cx="940199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i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2800" b="1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1: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cm. </a:t>
            </a:r>
          </a:p>
        </p:txBody>
      </p:sp>
    </p:spTree>
    <p:extLst>
      <p:ext uri="{BB962C8B-B14F-4D97-AF65-F5344CB8AC3E}">
        <p14:creationId xmlns:p14="http://schemas.microsoft.com/office/powerpoint/2010/main" val="56667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080000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4" name="Text Box 84"/>
          <p:cNvSpPr txBox="1">
            <a:spLocks noChangeArrowheads="1"/>
          </p:cNvSpPr>
          <p:nvPr/>
        </p:nvSpPr>
        <p:spPr bwMode="auto">
          <a:xfrm>
            <a:off x="81791" y="4346576"/>
            <a:ext cx="84257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•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Gọi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giao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điểm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hai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đó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41091" name="Text Box 131"/>
          <p:cNvSpPr txBox="1">
            <a:spLocks noChangeArrowheads="1"/>
          </p:cNvSpPr>
          <p:nvPr/>
        </p:nvSpPr>
        <p:spPr bwMode="auto">
          <a:xfrm>
            <a:off x="152332" y="2095468"/>
            <a:ext cx="85726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đoạn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thẳng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41092" name="Text Box 132"/>
          <p:cNvSpPr txBox="1">
            <a:spLocks noChangeArrowheads="1"/>
          </p:cNvSpPr>
          <p:nvPr/>
        </p:nvSpPr>
        <p:spPr bwMode="auto">
          <a:xfrm>
            <a:off x="152332" y="1209757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200" b="1" u="sng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200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sng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3200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sp>
        <p:nvSpPr>
          <p:cNvPr id="41110" name="Text Box 150"/>
          <p:cNvSpPr txBox="1">
            <a:spLocks noChangeArrowheads="1"/>
          </p:cNvSpPr>
          <p:nvPr/>
        </p:nvSpPr>
        <p:spPr bwMode="auto">
          <a:xfrm>
            <a:off x="152332" y="2797766"/>
            <a:ext cx="8284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B,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kính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bằng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41111" name="Rectangle 151"/>
          <p:cNvSpPr>
            <a:spLocks noChangeArrowheads="1"/>
          </p:cNvSpPr>
          <p:nvPr/>
        </p:nvSpPr>
        <p:spPr bwMode="auto">
          <a:xfrm>
            <a:off x="107464" y="3467426"/>
            <a:ext cx="9254103" cy="65883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•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C,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kính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bằng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CB =3 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cm.</a:t>
            </a:r>
          </a:p>
        </p:txBody>
      </p:sp>
      <p:sp>
        <p:nvSpPr>
          <p:cNvPr id="41114" name="Line 154"/>
          <p:cNvSpPr>
            <a:spLocks noChangeShapeType="1"/>
          </p:cNvSpPr>
          <p:nvPr/>
        </p:nvSpPr>
        <p:spPr bwMode="auto">
          <a:xfrm>
            <a:off x="9785355" y="4973903"/>
            <a:ext cx="118872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" name="Group 155"/>
          <p:cNvGrpSpPr>
            <a:grpSpLocks/>
          </p:cNvGrpSpPr>
          <p:nvPr/>
        </p:nvGrpSpPr>
        <p:grpSpPr bwMode="auto">
          <a:xfrm>
            <a:off x="9372604" y="4640535"/>
            <a:ext cx="2235200" cy="514351"/>
            <a:chOff x="3024" y="2768"/>
            <a:chExt cx="1408" cy="324"/>
          </a:xfrm>
        </p:grpSpPr>
        <p:sp>
          <p:nvSpPr>
            <p:cNvPr id="41116" name="Text Box 156"/>
            <p:cNvSpPr txBox="1">
              <a:spLocks noChangeArrowheads="1"/>
            </p:cNvSpPr>
            <p:nvPr/>
          </p:nvSpPr>
          <p:spPr bwMode="auto">
            <a:xfrm>
              <a:off x="3024" y="2768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B</a:t>
              </a:r>
            </a:p>
          </p:txBody>
        </p:sp>
        <p:sp>
          <p:nvSpPr>
            <p:cNvPr id="41117" name="Text Box 157"/>
            <p:cNvSpPr txBox="1">
              <a:spLocks noChangeArrowheads="1"/>
            </p:cNvSpPr>
            <p:nvPr/>
          </p:nvSpPr>
          <p:spPr bwMode="auto">
            <a:xfrm>
              <a:off x="4115" y="2801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C</a:t>
              </a:r>
            </a:p>
          </p:txBody>
        </p:sp>
        <p:sp>
          <p:nvSpPr>
            <p:cNvPr id="41118" name="Oval 158"/>
            <p:cNvSpPr>
              <a:spLocks noChangeArrowheads="1"/>
            </p:cNvSpPr>
            <p:nvPr/>
          </p:nvSpPr>
          <p:spPr bwMode="auto">
            <a:xfrm>
              <a:off x="3256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Times New Roman" pitchFamily="18" charset="0"/>
                <a:cs typeface="Arial"/>
                <a:sym typeface="Arial"/>
              </a:endParaRPr>
            </a:p>
          </p:txBody>
        </p:sp>
        <p:sp>
          <p:nvSpPr>
            <p:cNvPr id="41119" name="Oval 159"/>
            <p:cNvSpPr>
              <a:spLocks noChangeArrowheads="1"/>
            </p:cNvSpPr>
            <p:nvPr/>
          </p:nvSpPr>
          <p:spPr bwMode="auto">
            <a:xfrm>
              <a:off x="4038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Times New Roman" pitchFamily="18" charset="0"/>
                <a:cs typeface="Arial"/>
                <a:sym typeface="Arial"/>
              </a:endParaRPr>
            </a:p>
          </p:txBody>
        </p:sp>
      </p:grpSp>
      <p:sp>
        <p:nvSpPr>
          <p:cNvPr id="41120" name="Arc 160"/>
          <p:cNvSpPr>
            <a:spLocks/>
          </p:cNvSpPr>
          <p:nvPr/>
        </p:nvSpPr>
        <p:spPr bwMode="auto">
          <a:xfrm>
            <a:off x="10174292" y="3961079"/>
            <a:ext cx="798512" cy="1000125"/>
          </a:xfrm>
          <a:custGeom>
            <a:avLst/>
            <a:gdLst>
              <a:gd name="G0" fmla="+- 120 0 0"/>
              <a:gd name="G1" fmla="+- 21600 0 0"/>
              <a:gd name="G2" fmla="+- 21600 0 0"/>
              <a:gd name="T0" fmla="*/ 0 w 21720"/>
              <a:gd name="T1" fmla="*/ 0 h 21600"/>
              <a:gd name="T2" fmla="*/ 21720 w 21720"/>
              <a:gd name="T3" fmla="*/ 21453 h 21600"/>
              <a:gd name="T4" fmla="*/ 120 w 2172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0" h="21600" fill="none" extrusionOk="0">
                <a:moveTo>
                  <a:pt x="0" y="0"/>
                </a:moveTo>
                <a:cubicBezTo>
                  <a:pt x="40" y="0"/>
                  <a:pt x="80" y="-1"/>
                  <a:pt x="120" y="0"/>
                </a:cubicBezTo>
                <a:cubicBezTo>
                  <a:pt x="11991" y="0"/>
                  <a:pt x="21638" y="9581"/>
                  <a:pt x="21719" y="21453"/>
                </a:cubicBezTo>
              </a:path>
              <a:path w="21720" h="21600" stroke="0" extrusionOk="0">
                <a:moveTo>
                  <a:pt x="0" y="0"/>
                </a:moveTo>
                <a:cubicBezTo>
                  <a:pt x="40" y="0"/>
                  <a:pt x="80" y="-1"/>
                  <a:pt x="120" y="0"/>
                </a:cubicBezTo>
                <a:cubicBezTo>
                  <a:pt x="11991" y="0"/>
                  <a:pt x="21638" y="9581"/>
                  <a:pt x="21719" y="21453"/>
                </a:cubicBezTo>
                <a:lnTo>
                  <a:pt x="12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41121" name="Arc 161"/>
          <p:cNvSpPr>
            <a:spLocks/>
          </p:cNvSpPr>
          <p:nvPr/>
        </p:nvSpPr>
        <p:spPr bwMode="auto">
          <a:xfrm>
            <a:off x="9788972" y="3989516"/>
            <a:ext cx="949259" cy="944241"/>
          </a:xfrm>
          <a:custGeom>
            <a:avLst/>
            <a:gdLst>
              <a:gd name="G0" fmla="+- 21600 0 0"/>
              <a:gd name="G1" fmla="+- 21024 0 0"/>
              <a:gd name="G2" fmla="+- 21600 0 0"/>
              <a:gd name="T0" fmla="*/ 0 w 21600"/>
              <a:gd name="T1" fmla="*/ 21079 h 21079"/>
              <a:gd name="T2" fmla="*/ 16647 w 21600"/>
              <a:gd name="T3" fmla="*/ 0 h 21079"/>
              <a:gd name="T4" fmla="*/ 21600 w 21600"/>
              <a:gd name="T5" fmla="*/ 21024 h 2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079" fill="none" extrusionOk="0">
                <a:moveTo>
                  <a:pt x="0" y="21078"/>
                </a:moveTo>
                <a:cubicBezTo>
                  <a:pt x="0" y="21060"/>
                  <a:pt x="0" y="21042"/>
                  <a:pt x="0" y="21024"/>
                </a:cubicBezTo>
                <a:cubicBezTo>
                  <a:pt x="-1" y="11002"/>
                  <a:pt x="6892" y="2297"/>
                  <a:pt x="16646" y="-1"/>
                </a:cubicBezTo>
              </a:path>
              <a:path w="21600" h="21079" stroke="0" extrusionOk="0">
                <a:moveTo>
                  <a:pt x="0" y="21078"/>
                </a:moveTo>
                <a:cubicBezTo>
                  <a:pt x="0" y="21060"/>
                  <a:pt x="0" y="21042"/>
                  <a:pt x="0" y="21024"/>
                </a:cubicBezTo>
                <a:cubicBezTo>
                  <a:pt x="-1" y="11002"/>
                  <a:pt x="6892" y="2297"/>
                  <a:pt x="16646" y="-1"/>
                </a:cubicBezTo>
                <a:lnTo>
                  <a:pt x="21600" y="2102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41122" name="Oval 162"/>
          <p:cNvSpPr>
            <a:spLocks noChangeArrowheads="1"/>
          </p:cNvSpPr>
          <p:nvPr/>
        </p:nvSpPr>
        <p:spPr bwMode="auto">
          <a:xfrm>
            <a:off x="10360585" y="3964026"/>
            <a:ext cx="73025" cy="71439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41123" name="Text Box 163"/>
          <p:cNvSpPr txBox="1">
            <a:spLocks noChangeArrowheads="1"/>
          </p:cNvSpPr>
          <p:nvPr/>
        </p:nvSpPr>
        <p:spPr bwMode="auto">
          <a:xfrm>
            <a:off x="10515604" y="3675329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Times New Roman" pitchFamily="18" charset="0"/>
                <a:cs typeface="Arial"/>
                <a:sym typeface="Arial"/>
              </a:rPr>
              <a:t>A</a:t>
            </a:r>
          </a:p>
        </p:txBody>
      </p:sp>
      <p:pic>
        <p:nvPicPr>
          <p:cNvPr id="41124" name="Picture 1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16989">
            <a:off x="9941339" y="2595434"/>
            <a:ext cx="771525" cy="4391025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pic>
        <p:nvPicPr>
          <p:cNvPr id="41125" name="Picture 16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75314">
            <a:off x="9569259" y="3022329"/>
            <a:ext cx="1066800" cy="1871663"/>
          </a:xfrm>
          <a:prstGeom prst="rect">
            <a:avLst/>
          </a:prstGeom>
          <a:noFill/>
        </p:spPr>
      </p:pic>
      <p:pic>
        <p:nvPicPr>
          <p:cNvPr id="41126" name="Picture 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469516">
            <a:off x="8024297" y="4075378"/>
            <a:ext cx="4391025" cy="771525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pic>
        <p:nvPicPr>
          <p:cNvPr id="41127" name="Picture 16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840965">
            <a:off x="10541202" y="3762504"/>
            <a:ext cx="1203325" cy="815975"/>
          </a:xfrm>
          <a:prstGeom prst="rect">
            <a:avLst/>
          </a:prstGeom>
          <a:noFill/>
        </p:spPr>
      </p:pic>
      <p:sp>
        <p:nvSpPr>
          <p:cNvPr id="41128" name="Line 168"/>
          <p:cNvSpPr>
            <a:spLocks noChangeShapeType="1"/>
          </p:cNvSpPr>
          <p:nvPr/>
        </p:nvSpPr>
        <p:spPr bwMode="auto">
          <a:xfrm flipV="1">
            <a:off x="9779004" y="3989516"/>
            <a:ext cx="641351" cy="9716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129" name="Line 169"/>
          <p:cNvSpPr>
            <a:spLocks noChangeShapeType="1"/>
          </p:cNvSpPr>
          <p:nvPr/>
        </p:nvSpPr>
        <p:spPr bwMode="auto">
          <a:xfrm>
            <a:off x="10371023" y="3976817"/>
            <a:ext cx="624561" cy="984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130" name="Text Box 170"/>
          <p:cNvSpPr txBox="1">
            <a:spLocks noChangeArrowheads="1"/>
          </p:cNvSpPr>
          <p:nvPr/>
        </p:nvSpPr>
        <p:spPr bwMode="auto">
          <a:xfrm>
            <a:off x="76132" y="5154886"/>
            <a:ext cx="8017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•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đoạn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thẳng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AB, AC ta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ABC </a:t>
            </a:r>
            <a:r>
              <a:rPr lang="en-US" sz="28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đều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endParaRPr lang="en-US" sz="28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1907692" y="-2632"/>
            <a:ext cx="940199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i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2800" b="1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1: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cm. </a:t>
            </a:r>
          </a:p>
        </p:txBody>
      </p:sp>
    </p:spTree>
    <p:extLst>
      <p:ext uri="{BB962C8B-B14F-4D97-AF65-F5344CB8AC3E}">
        <p14:creationId xmlns:p14="http://schemas.microsoft.com/office/powerpoint/2010/main" val="123210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05208 -0.1504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41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-752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1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5248 0.10209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41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50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4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1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1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4" grpId="0"/>
      <p:bldP spid="41128" grpId="0" animBg="1"/>
      <p:bldP spid="411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5327" y="2990157"/>
            <a:ext cx="11080604" cy="1569660"/>
            <a:chOff x="518801" y="2105385"/>
            <a:chExt cx="11080604" cy="1569660"/>
          </a:xfrm>
        </p:grpSpPr>
        <p:sp>
          <p:nvSpPr>
            <p:cNvPr id="3" name="TextBox 2"/>
            <p:cNvSpPr txBox="1"/>
            <p:nvPr/>
          </p:nvSpPr>
          <p:spPr>
            <a:xfrm>
              <a:off x="518801" y="2305440"/>
              <a:ext cx="1261872" cy="584775"/>
            </a:xfrm>
            <a:prstGeom prst="rect">
              <a:avLst/>
            </a:prstGeom>
            <a:solidFill>
              <a:srgbClr val="9EDAB6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srgbClr val="000000"/>
                  </a:solidFill>
                  <a:latin typeface="Arial" panose="020B0604020202020204"/>
                </a:rPr>
                <a:t>LT1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25053" y="2105385"/>
              <a:ext cx="96743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dùng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thước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compa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vẽ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tam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giác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đều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EGH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dài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cạnh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bằng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4cm.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969" y="-104389"/>
            <a:ext cx="2126031" cy="19569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327" y="2025651"/>
            <a:ext cx="2358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 smtClean="0"/>
              <a:t>Áp</a:t>
            </a:r>
            <a:r>
              <a:rPr lang="en-US" sz="3200" b="1" i="1" u="sng" dirty="0" smtClean="0"/>
              <a:t> </a:t>
            </a:r>
            <a:r>
              <a:rPr lang="en-US" sz="3200" b="1" i="1" u="sng" dirty="0" err="1" smtClean="0"/>
              <a:t>dụng</a:t>
            </a:r>
            <a:r>
              <a:rPr lang="en-US" sz="3200" b="1" i="1" u="sng" dirty="0" smtClean="0"/>
              <a:t>:</a:t>
            </a:r>
            <a:endParaRPr lang="vi-VN" sz="3200" b="1" i="1" u="sng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21523" y="508304"/>
            <a:ext cx="8442318" cy="818606"/>
          </a:xfrm>
        </p:spPr>
        <p:txBody>
          <a:bodyPr/>
          <a:lstStyle/>
          <a:p>
            <a:r>
              <a:rPr lang="en-US" b="1" dirty="0" smtClean="0"/>
              <a:t>2</a:t>
            </a:r>
            <a:r>
              <a:rPr lang="en-US" b="1" smtClean="0"/>
              <a:t>. Vẽ tam </a:t>
            </a:r>
            <a:r>
              <a:rPr lang="en-US" b="1" dirty="0" err="1" smtClean="0"/>
              <a:t>giác</a:t>
            </a:r>
            <a:r>
              <a:rPr lang="en-US" b="1" dirty="0" smtClean="0"/>
              <a:t> </a:t>
            </a:r>
            <a:r>
              <a:rPr lang="en-US" b="1" dirty="0" err="1" smtClean="0"/>
              <a:t>đều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39178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28839" y="1961495"/>
            <a:ext cx="69685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II. </a:t>
            </a:r>
            <a:r>
              <a:rPr lang="en-US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Hình</a:t>
            </a:r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vuông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224" y="0"/>
            <a:ext cx="2069582" cy="1897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589" y="4980950"/>
            <a:ext cx="1734853" cy="1694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27" y="4980950"/>
            <a:ext cx="1835789" cy="1780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949116" cy="191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870" y="174897"/>
            <a:ext cx="2499361" cy="1841634"/>
          </a:xfrm>
          <a:prstGeom prst="rect">
            <a:avLst/>
          </a:prstGeom>
        </p:spPr>
      </p:pic>
      <p:pic>
        <p:nvPicPr>
          <p:cNvPr id="10" name="Picture 9" descr="20 mẫu Gạch Ốp Tường Bếp đẹp 2021, giá tốt cho tường nhà &amp; Cách phố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767" y="2095918"/>
            <a:ext cx="3566160" cy="251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Gạch lát nền đen trắng: TOP mẫu đẹp và 4 nguyên tắc VÀNG cần nhớ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64"/>
          <a:stretch/>
        </p:blipFill>
        <p:spPr bwMode="auto">
          <a:xfrm>
            <a:off x="330421" y="127348"/>
            <a:ext cx="3500215" cy="188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Ệ TRANG TRÍ HP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8849" r="8147" b="9054"/>
          <a:stretch/>
        </p:blipFill>
        <p:spPr bwMode="auto">
          <a:xfrm>
            <a:off x="9686754" y="47550"/>
            <a:ext cx="2310173" cy="19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ệ trang trí 3 hình vuông đan nhau | Shopee Việt Na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8263"/>
          <a:stretch/>
        </p:blipFill>
        <p:spPr bwMode="auto">
          <a:xfrm>
            <a:off x="6933022" y="127348"/>
            <a:ext cx="2256747" cy="191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ệ gỗ hình tam giác gắn tường để vật dụng trưng bày hiện đại giảm chỉ còn  190,644 đ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0"/>
          <a:stretch/>
        </p:blipFill>
        <p:spPr bwMode="auto">
          <a:xfrm>
            <a:off x="330421" y="2095918"/>
            <a:ext cx="2801723" cy="240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ển báo giao thông hình tam giác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421" y="2275068"/>
            <a:ext cx="4658838" cy="251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IÊU RẺ] Kệ trang trí hình lục giác, Giá siêu rẻ 85,000đ! Mua liền tay! -  SaleZone Stor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0" b="9442"/>
          <a:stretch/>
        </p:blipFill>
        <p:spPr bwMode="auto">
          <a:xfrm>
            <a:off x="141782" y="4571963"/>
            <a:ext cx="3367639" cy="22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ạch Lục Giác Và Ứng Dụng Trong Trang Trí Tạo Điểm Nhấn - Gạch Né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/>
          <a:stretch/>
        </p:blipFill>
        <p:spPr bwMode="auto">
          <a:xfrm>
            <a:off x="3993852" y="4588763"/>
            <a:ext cx="3689976" cy="226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uyệt tác kiến trúc” ẩn trong kết cấu lỗ 6 cạnh của tổ ong | Báo Dân trí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259" y="4790841"/>
            <a:ext cx="3786233" cy="198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9820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3358"/>
            <a:ext cx="8629650" cy="893177"/>
          </a:xfrm>
        </p:spPr>
        <p:txBody>
          <a:bodyPr/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Nhận</a:t>
            </a:r>
            <a:r>
              <a:rPr lang="en-US" b="1" dirty="0" smtClean="0"/>
              <a:t> </a:t>
            </a:r>
            <a:r>
              <a:rPr lang="en-US" b="1" dirty="0" err="1" smtClean="0"/>
              <a:t>biết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vuông</a:t>
            </a:r>
            <a:endParaRPr lang="vi-VN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512064" y="1830307"/>
            <a:ext cx="11106531" cy="588264"/>
            <a:chOff x="384048" y="1903369"/>
            <a:chExt cx="11106531" cy="588264"/>
          </a:xfrm>
        </p:grpSpPr>
        <p:sp>
          <p:nvSpPr>
            <p:cNvPr id="3" name="TextBox 2"/>
            <p:cNvSpPr txBox="1"/>
            <p:nvPr/>
          </p:nvSpPr>
          <p:spPr>
            <a:xfrm>
              <a:off x="384048" y="2029968"/>
              <a:ext cx="1261872" cy="46166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HĐ4</a:t>
              </a:r>
              <a:endParaRPr lang="vi-VN" sz="24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16227" y="1903369"/>
              <a:ext cx="9674352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 smtClean="0"/>
                <a:t>Với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hình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vuông</a:t>
              </a:r>
              <a:r>
                <a:rPr lang="en-US" sz="2400" dirty="0" smtClean="0"/>
                <a:t> HKLM ở </a:t>
              </a:r>
              <a:r>
                <a:rPr lang="en-US" sz="2400" dirty="0" err="1" smtClean="0"/>
                <a:t>Hình</a:t>
              </a:r>
              <a:r>
                <a:rPr lang="en-US" sz="2400" dirty="0" smtClean="0"/>
                <a:t> 5, </a:t>
              </a:r>
              <a:r>
                <a:rPr lang="en-US" sz="2400" dirty="0" err="1" smtClean="0"/>
                <a:t>thực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hiện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hoạt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động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sau</a:t>
              </a:r>
              <a:r>
                <a:rPr lang="en-US" sz="2400" dirty="0" smtClean="0"/>
                <a:t>:</a:t>
              </a:r>
              <a:endParaRPr lang="vi-VN" sz="24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195163"/>
            <a:ext cx="1370783" cy="1324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784" y="2729557"/>
            <a:ext cx="9408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 </a:t>
            </a:r>
            <a:r>
              <a:rPr lang="en-US" sz="2400" dirty="0" err="1" smtClean="0"/>
              <a:t>Đếm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ô </a:t>
            </a:r>
            <a:r>
              <a:rPr lang="en-US" sz="2400" dirty="0" err="1" smtClean="0"/>
              <a:t>vuông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so </a:t>
            </a:r>
            <a:r>
              <a:rPr lang="en-US" sz="2400" dirty="0" err="1" smtClean="0"/>
              <a:t>sánh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dài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cạnh</a:t>
            </a:r>
            <a:r>
              <a:rPr lang="en-US" sz="2400" dirty="0" smtClean="0"/>
              <a:t> HK, KL, LM, MH. </a:t>
            </a:r>
            <a:endParaRPr lang="vi-VN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758" y="2652026"/>
            <a:ext cx="2958425" cy="32891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2784" y="3303260"/>
            <a:ext cx="8980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b</a:t>
            </a:r>
            <a:r>
              <a:rPr lang="en-US" sz="2400" dirty="0" smtClean="0"/>
              <a:t>) 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sát</a:t>
            </a:r>
            <a:r>
              <a:rPr lang="en-US" sz="2400" dirty="0" smtClean="0"/>
              <a:t> </a:t>
            </a:r>
            <a:r>
              <a:rPr lang="en-US" sz="2400" dirty="0" err="1" smtClean="0"/>
              <a:t>xem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cạnh</a:t>
            </a:r>
            <a:r>
              <a:rPr lang="en-US" sz="2400" dirty="0" smtClean="0"/>
              <a:t>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HK </a:t>
            </a:r>
            <a:r>
              <a:rPr lang="en-US" sz="2400" dirty="0" err="1" smtClean="0"/>
              <a:t>và</a:t>
            </a:r>
            <a:r>
              <a:rPr lang="en-US" sz="2400" dirty="0" smtClean="0"/>
              <a:t> ML; HM </a:t>
            </a:r>
            <a:r>
              <a:rPr lang="en-US" sz="2400" dirty="0" err="1" smtClean="0"/>
              <a:t>và</a:t>
            </a:r>
            <a:r>
              <a:rPr lang="en-US" sz="2400" dirty="0" smtClean="0"/>
              <a:t> KL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vuông</a:t>
            </a:r>
            <a:r>
              <a:rPr lang="en-US" sz="2400" dirty="0" smtClean="0"/>
              <a:t> HKLM </a:t>
            </a:r>
            <a:r>
              <a:rPr lang="en-US" sz="2400" dirty="0" err="1" smtClean="0"/>
              <a:t>có</a:t>
            </a:r>
            <a:r>
              <a:rPr lang="en-US" sz="2400" dirty="0" smtClean="0"/>
              <a:t> song </a:t>
            </a:r>
            <a:r>
              <a:rPr lang="en-US" sz="2400" dirty="0" err="1" smtClean="0"/>
              <a:t>song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 </a:t>
            </a:r>
            <a:r>
              <a:rPr lang="en-US" sz="2400" err="1" smtClean="0"/>
              <a:t>không</a:t>
            </a:r>
            <a:r>
              <a:rPr lang="en-US" sz="2400" smtClean="0"/>
              <a:t>. </a:t>
            </a:r>
            <a:endParaRPr lang="vi-VN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2783" y="4619461"/>
            <a:ext cx="9196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c) </a:t>
            </a:r>
            <a:r>
              <a:rPr lang="en-US" sz="2400" dirty="0" err="1" smtClean="0"/>
              <a:t>Đếm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ô </a:t>
            </a:r>
            <a:r>
              <a:rPr lang="en-US" sz="2400" dirty="0" err="1" smtClean="0"/>
              <a:t>vuông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so </a:t>
            </a:r>
            <a:r>
              <a:rPr lang="en-US" sz="2400" dirty="0" err="1" smtClean="0"/>
              <a:t>sánh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dài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đường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chéo</a:t>
            </a:r>
            <a:r>
              <a:rPr lang="en-US" sz="2400" dirty="0" smtClean="0"/>
              <a:t> KM </a:t>
            </a:r>
            <a:r>
              <a:rPr lang="en-US" sz="2400" dirty="0" err="1" smtClean="0"/>
              <a:t>và</a:t>
            </a:r>
            <a:r>
              <a:rPr lang="en-US" sz="2400" dirty="0" smtClean="0"/>
              <a:t> HL.</a:t>
            </a:r>
            <a:endParaRPr lang="vi-VN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2782" y="5313183"/>
            <a:ext cx="940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d</a:t>
            </a:r>
            <a:r>
              <a:rPr lang="en-US" sz="2400" dirty="0" smtClean="0"/>
              <a:t>)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đặc</a:t>
            </a:r>
            <a:r>
              <a:rPr lang="en-US" sz="2400" dirty="0" smtClean="0"/>
              <a:t>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</a:t>
            </a:r>
            <a:r>
              <a:rPr lang="en-US" sz="2400" dirty="0" err="1" smtClean="0"/>
              <a:t>bốn</a:t>
            </a:r>
            <a:r>
              <a:rPr lang="en-US" sz="2400" dirty="0" smtClean="0"/>
              <a:t> </a:t>
            </a:r>
            <a:r>
              <a:rPr lang="en-US" sz="2400" dirty="0" err="1" smtClean="0"/>
              <a:t>góc</a:t>
            </a:r>
            <a:r>
              <a:rPr lang="en-US" sz="2400" dirty="0" smtClean="0"/>
              <a:t> ở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đỉnh</a:t>
            </a:r>
            <a:r>
              <a:rPr lang="en-US" sz="2400" dirty="0" smtClean="0"/>
              <a:t> H, K, L, M.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58043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523" y="355472"/>
            <a:ext cx="8629650" cy="803476"/>
          </a:xfrm>
        </p:spPr>
        <p:txBody>
          <a:bodyPr/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Nhận</a:t>
            </a:r>
            <a:r>
              <a:rPr lang="en-US" b="1" dirty="0" smtClean="0"/>
              <a:t> </a:t>
            </a:r>
            <a:r>
              <a:rPr lang="en-US" b="1" dirty="0" err="1" smtClean="0"/>
              <a:t>biết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vuông</a:t>
            </a:r>
            <a:endParaRPr lang="vi-VN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37874" y="1801594"/>
            <a:ext cx="126187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HĐ4</a:t>
            </a:r>
            <a:endParaRPr lang="vi-VN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195163"/>
            <a:ext cx="1370783" cy="1324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686" y="2360707"/>
            <a:ext cx="8710974" cy="1626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/>
              <a:t>a) </a:t>
            </a:r>
            <a:r>
              <a:rPr lang="en-US" sz="2400" b="1" dirty="0" err="1"/>
              <a:t>Độ</a:t>
            </a:r>
            <a:r>
              <a:rPr lang="en-US" sz="2400" b="1" dirty="0"/>
              <a:t> </a:t>
            </a:r>
            <a:r>
              <a:rPr lang="en-US" sz="2400" b="1" dirty="0" err="1"/>
              <a:t>dài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cạnh</a:t>
            </a:r>
            <a:r>
              <a:rPr lang="en-US" sz="2400" b="1" dirty="0"/>
              <a:t> HK, KL, LM, MH </a:t>
            </a:r>
            <a:r>
              <a:rPr lang="en-US" sz="2400" b="1" dirty="0" err="1"/>
              <a:t>bằng</a:t>
            </a:r>
            <a:r>
              <a:rPr lang="en-US" sz="2400" b="1" dirty="0"/>
              <a:t> </a:t>
            </a:r>
            <a:r>
              <a:rPr lang="en-US" sz="2400" b="1" dirty="0" err="1"/>
              <a:t>nhau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đều</a:t>
            </a:r>
            <a:r>
              <a:rPr lang="en-US" sz="2400" b="1" dirty="0"/>
              <a:t> </a:t>
            </a:r>
            <a:r>
              <a:rPr lang="en-US" sz="2400" b="1" dirty="0" err="1"/>
              <a:t>bằng</a:t>
            </a:r>
            <a:r>
              <a:rPr lang="en-US" sz="2400" b="1" dirty="0"/>
              <a:t> 4 ô </a:t>
            </a:r>
            <a:r>
              <a:rPr lang="en-US" sz="2400" b="1" dirty="0" err="1" smtClean="0"/>
              <a:t>vuông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algn="just">
              <a:lnSpc>
                <a:spcPct val="130000"/>
              </a:lnSpc>
            </a:pPr>
            <a:endParaRPr lang="vi-VN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606" y="2516381"/>
            <a:ext cx="2969394" cy="33013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011" y="1723981"/>
            <a:ext cx="1852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 smtClean="0"/>
              <a:t>Kết</a:t>
            </a:r>
            <a:r>
              <a:rPr lang="en-US" sz="2800" b="1" i="1" u="sng" dirty="0" smtClean="0"/>
              <a:t> </a:t>
            </a:r>
            <a:r>
              <a:rPr lang="en-US" sz="2800" b="1" i="1" u="sng" dirty="0" err="1" smtClean="0"/>
              <a:t>quả</a:t>
            </a:r>
            <a:endParaRPr lang="vi-VN" sz="2800" b="1" i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132685" y="3487220"/>
            <a:ext cx="8692002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/>
              <a:t>b)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cạnh</a:t>
            </a:r>
            <a:r>
              <a:rPr lang="en-US" sz="2400" b="1" dirty="0"/>
              <a:t> </a:t>
            </a:r>
            <a:r>
              <a:rPr lang="en-US" sz="2400" b="1" dirty="0" err="1"/>
              <a:t>đối</a:t>
            </a:r>
            <a:r>
              <a:rPr lang="en-US" sz="2400" b="1" dirty="0"/>
              <a:t> HK </a:t>
            </a:r>
            <a:r>
              <a:rPr lang="en-US" sz="2400" b="1" dirty="0" err="1"/>
              <a:t>và</a:t>
            </a:r>
            <a:r>
              <a:rPr lang="en-US" sz="2400" b="1" dirty="0"/>
              <a:t> Ml, HM </a:t>
            </a:r>
            <a:r>
              <a:rPr lang="en-US" sz="2400" b="1" dirty="0" err="1"/>
              <a:t>và</a:t>
            </a:r>
            <a:r>
              <a:rPr lang="en-US" sz="2400" b="1" dirty="0"/>
              <a:t> KL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vuông</a:t>
            </a:r>
            <a:r>
              <a:rPr lang="en-US" sz="2400" b="1" dirty="0"/>
              <a:t> HKLM song </a:t>
            </a:r>
            <a:r>
              <a:rPr lang="en-US" sz="2400" b="1" dirty="0" err="1"/>
              <a:t>song</a:t>
            </a:r>
            <a:r>
              <a:rPr lang="en-US" sz="2400" b="1" dirty="0"/>
              <a:t> </a:t>
            </a:r>
            <a:r>
              <a:rPr lang="en-US" sz="2400" b="1" err="1"/>
              <a:t>với</a:t>
            </a:r>
            <a:r>
              <a:rPr lang="en-US" sz="2400" b="1"/>
              <a:t> </a:t>
            </a:r>
            <a:r>
              <a:rPr lang="en-US" sz="2400" b="1" smtClean="0"/>
              <a:t>nhau.</a:t>
            </a:r>
            <a:endParaRPr lang="en-US" sz="2400" b="1" dirty="0"/>
          </a:p>
          <a:p>
            <a:pPr>
              <a:lnSpc>
                <a:spcPct val="150000"/>
              </a:lnSpc>
            </a:pPr>
            <a:endParaRPr lang="vi-VN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2686" y="4587073"/>
            <a:ext cx="869200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/>
              <a:t>c</a:t>
            </a:r>
            <a:r>
              <a:rPr lang="en-US" sz="2400" b="1" dirty="0" smtClean="0"/>
              <a:t>) </a:t>
            </a:r>
            <a:r>
              <a:rPr lang="en-US" sz="2400" b="1" dirty="0" err="1"/>
              <a:t>Độ</a:t>
            </a:r>
            <a:r>
              <a:rPr lang="en-US" sz="2400" b="1" dirty="0"/>
              <a:t> </a:t>
            </a:r>
            <a:r>
              <a:rPr lang="en-US" sz="2400" b="1" dirty="0" err="1"/>
              <a:t>dài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chéo</a:t>
            </a:r>
            <a:r>
              <a:rPr lang="en-US" sz="2400" b="1" dirty="0"/>
              <a:t> KM </a:t>
            </a:r>
            <a:r>
              <a:rPr lang="en-US" sz="2400" b="1" dirty="0" err="1"/>
              <a:t>và</a:t>
            </a:r>
            <a:r>
              <a:rPr lang="en-US" sz="2400" b="1" dirty="0"/>
              <a:t> HL </a:t>
            </a:r>
            <a:r>
              <a:rPr lang="en-US" sz="2400" b="1" dirty="0" err="1"/>
              <a:t>bằng</a:t>
            </a:r>
            <a:r>
              <a:rPr lang="en-US" sz="2400" b="1" dirty="0"/>
              <a:t> </a:t>
            </a:r>
            <a:r>
              <a:rPr lang="en-US" sz="2400" b="1" dirty="0" err="1"/>
              <a:t>nhau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đều</a:t>
            </a:r>
            <a:r>
              <a:rPr lang="en-US" sz="2400" b="1" dirty="0"/>
              <a:t> </a:t>
            </a:r>
            <a:r>
              <a:rPr lang="en-US" sz="2400" b="1" dirty="0" err="1"/>
              <a:t>bằng</a:t>
            </a:r>
            <a:r>
              <a:rPr lang="en-US" sz="2400" b="1" dirty="0"/>
              <a:t> 4 </a:t>
            </a:r>
            <a:r>
              <a:rPr lang="en-US" sz="2400" b="1"/>
              <a:t>ô </a:t>
            </a:r>
            <a:r>
              <a:rPr lang="en-US" sz="2400" b="1" smtClean="0"/>
              <a:t>vuông.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32685" y="5740249"/>
            <a:ext cx="8692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d) </a:t>
            </a:r>
            <a:r>
              <a:rPr lang="en-US" sz="2400" b="1" dirty="0" err="1"/>
              <a:t>Bốn</a:t>
            </a:r>
            <a:r>
              <a:rPr lang="en-US" sz="2400" b="1" dirty="0"/>
              <a:t> </a:t>
            </a:r>
            <a:r>
              <a:rPr lang="en-US" sz="2400" b="1" dirty="0" err="1"/>
              <a:t>góc</a:t>
            </a:r>
            <a:r>
              <a:rPr lang="en-US" sz="2400" b="1" dirty="0"/>
              <a:t> ở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đỉnh</a:t>
            </a:r>
            <a:r>
              <a:rPr lang="en-US" sz="2400" b="1" dirty="0"/>
              <a:t> H, K, L, M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err="1"/>
              <a:t>góc</a:t>
            </a:r>
            <a:r>
              <a:rPr lang="en-US" sz="2400" b="1"/>
              <a:t> </a:t>
            </a:r>
            <a:r>
              <a:rPr lang="en-US" sz="2400" b="1" smtClean="0"/>
              <a:t>vuông.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7867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62361" y="375786"/>
            <a:ext cx="10058400" cy="804091"/>
          </a:xfrm>
        </p:spPr>
        <p:txBody>
          <a:bodyPr/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Nhận</a:t>
            </a:r>
            <a:r>
              <a:rPr lang="en-US" b="1" dirty="0" smtClean="0"/>
              <a:t> </a:t>
            </a:r>
            <a:r>
              <a:rPr lang="en-US" b="1" dirty="0" err="1" smtClean="0"/>
              <a:t>biết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vuông</a:t>
            </a:r>
            <a:endParaRPr lang="vi-VN" b="1" dirty="0"/>
          </a:p>
        </p:txBody>
      </p:sp>
      <p:sp>
        <p:nvSpPr>
          <p:cNvPr id="5" name="Rectangle 4"/>
          <p:cNvSpPr/>
          <p:nvPr/>
        </p:nvSpPr>
        <p:spPr>
          <a:xfrm>
            <a:off x="1392301" y="1927353"/>
            <a:ext cx="2210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 dirty="0">
                <a:solidFill>
                  <a:srgbClr val="002060"/>
                </a:solidFill>
                <a:ea typeface="Calibri" panose="020F0502020204030204" pitchFamily="34" charset="0"/>
              </a:rPr>
              <a:t>*</a:t>
            </a:r>
            <a:r>
              <a:rPr lang="en-US" sz="3200" b="1" i="1" u="sng" dirty="0" err="1">
                <a:solidFill>
                  <a:srgbClr val="002060"/>
                </a:solidFill>
                <a:ea typeface="Calibri" panose="020F0502020204030204" pitchFamily="34" charset="0"/>
              </a:rPr>
              <a:t>Nhận</a:t>
            </a:r>
            <a:r>
              <a:rPr lang="en-US" sz="3200" b="1" i="1" u="sng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u="sng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xét</a:t>
            </a:r>
            <a:r>
              <a:rPr lang="en-US" sz="3200" b="1" i="1" u="sng" dirty="0" smtClean="0">
                <a:solidFill>
                  <a:srgbClr val="002060"/>
                </a:solidFill>
                <a:ea typeface="Calibri" panose="020F0502020204030204" pitchFamily="34" charset="0"/>
              </a:rPr>
              <a:t>: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64729" y="1954119"/>
            <a:ext cx="595265" cy="58477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3805188" y="1961691"/>
            <a:ext cx="41727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Hình</a:t>
            </a:r>
            <a:r>
              <a:rPr lang="en-US" sz="32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3200" dirty="0" smtClean="0">
                <a:solidFill>
                  <a:srgbClr val="000000"/>
                </a:solidFill>
                <a:ea typeface="Calibri" panose="020F0502020204030204" pitchFamily="34" charset="0"/>
              </a:rPr>
              <a:t> ABCD </a:t>
            </a:r>
            <a:r>
              <a:rPr lang="en-US" sz="32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3200" dirty="0" smtClean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  <a:endParaRPr lang="vi-VN" sz="3200" dirty="0"/>
          </a:p>
        </p:txBody>
      </p:sp>
      <p:sp>
        <p:nvSpPr>
          <p:cNvPr id="15" name="Rectangle 14"/>
          <p:cNvSpPr/>
          <p:nvPr/>
        </p:nvSpPr>
        <p:spPr>
          <a:xfrm>
            <a:off x="263288" y="2838817"/>
            <a:ext cx="8080802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Bốn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: AB = BC = CD = DA;</a:t>
            </a:r>
            <a:endParaRPr lang="en-US" sz="2800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195163"/>
            <a:ext cx="1370783" cy="13241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243" y="1958843"/>
            <a:ext cx="3090073" cy="307761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5780" y="3512908"/>
            <a:ext cx="80808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Hai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đối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AB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CD, AD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BC song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song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;</a:t>
            </a:r>
            <a:endParaRPr lang="en-US" sz="2800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1365" y="4792333"/>
            <a:ext cx="80808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Hai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đường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chéo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: AC </a:t>
            </a:r>
            <a:r>
              <a:rPr lang="en-US" sz="2800" b="1" smtClean="0">
                <a:solidFill>
                  <a:srgbClr val="000000"/>
                </a:solidFill>
                <a:ea typeface="Calibri" panose="020F0502020204030204" pitchFamily="34" charset="0"/>
              </a:rPr>
              <a:t>= BD;</a:t>
            </a:r>
            <a:endParaRPr lang="en-US" sz="2800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3288" y="5465848"/>
            <a:ext cx="8080802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Bốn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ở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đỉnh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A, B, C, D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là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2800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09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74803" y="195163"/>
            <a:ext cx="10058400" cy="945227"/>
          </a:xfrm>
        </p:spPr>
        <p:txBody>
          <a:bodyPr/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Nhận</a:t>
            </a:r>
            <a:r>
              <a:rPr lang="en-US" b="1" dirty="0" smtClean="0"/>
              <a:t> </a:t>
            </a:r>
            <a:r>
              <a:rPr lang="en-US" b="1" dirty="0" err="1" smtClean="0"/>
              <a:t>biết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vuông</a:t>
            </a:r>
            <a:endParaRPr lang="vi-VN" b="1" dirty="0"/>
          </a:p>
        </p:txBody>
      </p:sp>
      <p:sp>
        <p:nvSpPr>
          <p:cNvPr id="15" name="Rectangle 14"/>
          <p:cNvSpPr/>
          <p:nvPr/>
        </p:nvSpPr>
        <p:spPr>
          <a:xfrm>
            <a:off x="219784" y="2620639"/>
            <a:ext cx="8453962" cy="203132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 dirty="0" err="1"/>
              <a:t>Hình</a:t>
            </a:r>
            <a:r>
              <a:rPr lang="en-US" sz="2800" i="1" dirty="0"/>
              <a:t> </a:t>
            </a:r>
            <a:r>
              <a:rPr lang="en-US" sz="2800" i="1" dirty="0" err="1"/>
              <a:t>vuông</a:t>
            </a:r>
            <a:r>
              <a:rPr lang="en-US" sz="2800" i="1" dirty="0"/>
              <a:t> </a:t>
            </a:r>
            <a:r>
              <a:rPr lang="en-US" sz="2800" i="1" dirty="0" err="1"/>
              <a:t>có</a:t>
            </a:r>
            <a:r>
              <a:rPr lang="en-US" sz="2800" i="1" dirty="0"/>
              <a:t> </a:t>
            </a:r>
            <a:r>
              <a:rPr lang="en-US" sz="2800" i="1" dirty="0" err="1"/>
              <a:t>bốn</a:t>
            </a:r>
            <a:r>
              <a:rPr lang="en-US" sz="2800" i="1" dirty="0"/>
              <a:t> </a:t>
            </a:r>
            <a:r>
              <a:rPr lang="en-US" sz="2800" i="1" dirty="0" err="1"/>
              <a:t>cạnh</a:t>
            </a:r>
            <a:r>
              <a:rPr lang="en-US" sz="2800" i="1" dirty="0"/>
              <a:t> </a:t>
            </a:r>
            <a:r>
              <a:rPr lang="en-US" sz="2800" i="1" dirty="0" err="1"/>
              <a:t>bằng</a:t>
            </a:r>
            <a:r>
              <a:rPr lang="en-US" sz="2800" i="1" dirty="0"/>
              <a:t> </a:t>
            </a:r>
            <a:r>
              <a:rPr lang="en-US" sz="2800" i="1" dirty="0" err="1"/>
              <a:t>nhau</a:t>
            </a:r>
            <a:r>
              <a:rPr lang="en-US" sz="2800" i="1" dirty="0"/>
              <a:t>, </a:t>
            </a:r>
            <a:r>
              <a:rPr lang="en-US" sz="2800" i="1" dirty="0" err="1"/>
              <a:t>hai</a:t>
            </a:r>
            <a:r>
              <a:rPr lang="en-US" sz="2800" i="1" dirty="0"/>
              <a:t> </a:t>
            </a:r>
            <a:r>
              <a:rPr lang="en-US" sz="2800" i="1" dirty="0" err="1"/>
              <a:t>cạnh</a:t>
            </a:r>
            <a:r>
              <a:rPr lang="en-US" sz="2800" i="1" dirty="0"/>
              <a:t> </a:t>
            </a:r>
            <a:r>
              <a:rPr lang="en-US" sz="2800" i="1" dirty="0" err="1"/>
              <a:t>đối</a:t>
            </a:r>
            <a:r>
              <a:rPr lang="en-US" sz="2800" i="1" dirty="0"/>
              <a:t> song </a:t>
            </a:r>
            <a:r>
              <a:rPr lang="en-US" sz="2800" i="1" dirty="0" err="1"/>
              <a:t>song</a:t>
            </a:r>
            <a:r>
              <a:rPr lang="en-US" sz="2800" i="1" dirty="0"/>
              <a:t> </a:t>
            </a:r>
            <a:r>
              <a:rPr lang="en-US" sz="2800" i="1" dirty="0" err="1"/>
              <a:t>với</a:t>
            </a:r>
            <a:r>
              <a:rPr lang="en-US" sz="2800" i="1" dirty="0"/>
              <a:t> </a:t>
            </a:r>
            <a:r>
              <a:rPr lang="en-US" sz="2800" i="1" dirty="0" err="1"/>
              <a:t>nhau</a:t>
            </a:r>
            <a:r>
              <a:rPr lang="en-US" sz="2800" i="1" dirty="0"/>
              <a:t>, </a:t>
            </a:r>
            <a:r>
              <a:rPr lang="en-US" sz="2800" i="1" dirty="0" err="1"/>
              <a:t>hai</a:t>
            </a:r>
            <a:r>
              <a:rPr lang="en-US" sz="2800" i="1" dirty="0"/>
              <a:t> </a:t>
            </a:r>
            <a:r>
              <a:rPr lang="en-US" sz="2800" i="1" dirty="0" err="1"/>
              <a:t>đường</a:t>
            </a:r>
            <a:r>
              <a:rPr lang="en-US" sz="2800" i="1" dirty="0"/>
              <a:t> </a:t>
            </a:r>
            <a:r>
              <a:rPr lang="en-US" sz="2800" i="1" dirty="0" err="1"/>
              <a:t>chéo</a:t>
            </a:r>
            <a:r>
              <a:rPr lang="en-US" sz="2800" i="1" dirty="0"/>
              <a:t> </a:t>
            </a:r>
            <a:r>
              <a:rPr lang="en-US" sz="2800" i="1" dirty="0" err="1"/>
              <a:t>bằng</a:t>
            </a:r>
            <a:r>
              <a:rPr lang="en-US" sz="2800" i="1" dirty="0"/>
              <a:t> </a:t>
            </a:r>
            <a:r>
              <a:rPr lang="en-US" sz="2800" i="1" dirty="0" err="1"/>
              <a:t>nhau</a:t>
            </a:r>
            <a:r>
              <a:rPr lang="en-US" sz="2800" i="1" dirty="0"/>
              <a:t>, </a:t>
            </a:r>
            <a:r>
              <a:rPr lang="en-US" sz="2800" i="1" dirty="0" err="1"/>
              <a:t>bốn</a:t>
            </a:r>
            <a:r>
              <a:rPr lang="en-US" sz="2800" i="1" dirty="0"/>
              <a:t> </a:t>
            </a:r>
            <a:r>
              <a:rPr lang="en-US" sz="2800" i="1" dirty="0" err="1"/>
              <a:t>góc</a:t>
            </a:r>
            <a:r>
              <a:rPr lang="en-US" sz="2800" i="1" dirty="0"/>
              <a:t> ở </a:t>
            </a:r>
            <a:r>
              <a:rPr lang="en-US" sz="2800" i="1" dirty="0" err="1"/>
              <a:t>các</a:t>
            </a:r>
            <a:r>
              <a:rPr lang="en-US" sz="2800" i="1" dirty="0"/>
              <a:t> </a:t>
            </a:r>
            <a:r>
              <a:rPr lang="en-US" sz="2800" i="1" dirty="0" err="1"/>
              <a:t>đỉnh</a:t>
            </a:r>
            <a:r>
              <a:rPr lang="en-US" sz="2800" i="1" dirty="0"/>
              <a:t> </a:t>
            </a:r>
            <a:r>
              <a:rPr lang="en-US" sz="2800" i="1" dirty="0" err="1"/>
              <a:t>là</a:t>
            </a:r>
            <a:r>
              <a:rPr lang="en-US" sz="2800" i="1" dirty="0"/>
              <a:t> </a:t>
            </a:r>
            <a:r>
              <a:rPr lang="en-US" sz="2800" i="1" dirty="0" err="1"/>
              <a:t>góc</a:t>
            </a:r>
            <a:r>
              <a:rPr lang="en-US" sz="2800" i="1" dirty="0"/>
              <a:t> </a:t>
            </a:r>
            <a:r>
              <a:rPr lang="en-US" sz="2800" i="1" dirty="0" err="1"/>
              <a:t>vuông</a:t>
            </a:r>
            <a:r>
              <a:rPr lang="en-US" sz="2800" dirty="0"/>
              <a:t>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195163"/>
            <a:ext cx="1370783" cy="13241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403" y="2271664"/>
            <a:ext cx="3090073" cy="307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07008" y="397717"/>
            <a:ext cx="10058400" cy="833120"/>
          </a:xfrm>
        </p:spPr>
        <p:txBody>
          <a:bodyPr/>
          <a:lstStyle/>
          <a:p>
            <a:r>
              <a:rPr lang="en-US" b="1" dirty="0" smtClean="0"/>
              <a:t>2. </a:t>
            </a:r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vuông</a:t>
            </a:r>
            <a:endParaRPr lang="vi-VN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190" y="-187381"/>
            <a:ext cx="2224810" cy="22158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76072" y="2266136"/>
            <a:ext cx="11055096" cy="1569660"/>
            <a:chOff x="448056" y="1725654"/>
            <a:chExt cx="11055096" cy="1569660"/>
          </a:xfrm>
        </p:grpSpPr>
        <p:sp>
          <p:nvSpPr>
            <p:cNvPr id="9" name="TextBox 8"/>
            <p:cNvSpPr txBox="1"/>
            <p:nvPr/>
          </p:nvSpPr>
          <p:spPr>
            <a:xfrm>
              <a:off x="448056" y="1925579"/>
              <a:ext cx="1261872" cy="58477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HĐ5</a:t>
              </a:r>
              <a:endParaRPr lang="vi-VN" sz="3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28800" y="1725654"/>
              <a:ext cx="96743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dirty="0" err="1" smtClean="0"/>
                <a:t>Dùng</a:t>
              </a:r>
              <a:r>
                <a:rPr lang="en-US" sz="3200" dirty="0" smtClean="0"/>
                <a:t> ê </a:t>
              </a:r>
              <a:r>
                <a:rPr lang="en-US" sz="3200" dirty="0" err="1" smtClean="0"/>
                <a:t>ke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vẽ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hình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vuông</a:t>
              </a:r>
              <a:r>
                <a:rPr lang="en-US" sz="3200" dirty="0" smtClean="0"/>
                <a:t> ABCD </a:t>
              </a:r>
              <a:r>
                <a:rPr lang="en-US" sz="3200" dirty="0" err="1" smtClean="0"/>
                <a:t>có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độ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dài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cạnh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bằng</a:t>
              </a:r>
              <a:r>
                <a:rPr lang="en-US" sz="3200" dirty="0" smtClean="0"/>
                <a:t> 7 cm.</a:t>
              </a:r>
              <a:endParaRPr lang="vi-VN" sz="3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78719" y="4286060"/>
            <a:ext cx="11052449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dirty="0" err="1" smtClean="0">
                <a:solidFill>
                  <a:srgbClr val="002060"/>
                </a:solidFill>
              </a:rPr>
              <a:t>Ví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dụ</a:t>
            </a:r>
            <a:r>
              <a:rPr lang="en-US" sz="3200" b="1" i="1" dirty="0" smtClean="0">
                <a:solidFill>
                  <a:srgbClr val="002060"/>
                </a:solidFill>
              </a:rPr>
              <a:t> 2: </a:t>
            </a:r>
            <a:r>
              <a:rPr lang="en-US" sz="3200" dirty="0" err="1" smtClean="0"/>
              <a:t>Dùng</a:t>
            </a:r>
            <a:r>
              <a:rPr lang="en-US" sz="3200" dirty="0" smtClean="0"/>
              <a:t> ê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vẽ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vuông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dài</a:t>
            </a:r>
            <a:r>
              <a:rPr lang="en-US" sz="3200" dirty="0" smtClean="0"/>
              <a:t> </a:t>
            </a:r>
            <a:r>
              <a:rPr lang="en-US" sz="3200" dirty="0" err="1" smtClean="0"/>
              <a:t>cạnh</a:t>
            </a:r>
            <a:r>
              <a:rPr lang="en-US" sz="3200" dirty="0" smtClean="0"/>
              <a:t> </a:t>
            </a:r>
            <a:r>
              <a:rPr lang="en-US" sz="3200" dirty="0" err="1" smtClean="0"/>
              <a:t>bằng</a:t>
            </a:r>
            <a:r>
              <a:rPr lang="en-US" sz="3200" dirty="0" smtClean="0"/>
              <a:t> 7cm.</a:t>
            </a:r>
          </a:p>
        </p:txBody>
      </p:sp>
    </p:spTree>
    <p:extLst>
      <p:ext uri="{BB962C8B-B14F-4D97-AF65-F5344CB8AC3E}">
        <p14:creationId xmlns:p14="http://schemas.microsoft.com/office/powerpoint/2010/main" val="340995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158451" y="4789152"/>
            <a:ext cx="36520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A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9951089" y="4789239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8444355" y="1194239"/>
            <a:ext cx="2487739" cy="3994616"/>
            <a:chOff x="4927601" y="1701800"/>
            <a:chExt cx="2487739" cy="3994616"/>
          </a:xfrm>
        </p:grpSpPr>
        <p:grpSp>
          <p:nvGrpSpPr>
            <p:cNvPr id="38" name="Group 37"/>
            <p:cNvGrpSpPr/>
            <p:nvPr/>
          </p:nvGrpSpPr>
          <p:grpSpPr>
            <a:xfrm>
              <a:off x="4927601" y="1701800"/>
              <a:ext cx="2487739" cy="3552825"/>
              <a:chOff x="4927601" y="1701800"/>
              <a:chExt cx="2487739" cy="3552825"/>
            </a:xfrm>
          </p:grpSpPr>
          <p:grpSp>
            <p:nvGrpSpPr>
              <p:cNvPr id="30" name="Group 145"/>
              <p:cNvGrpSpPr>
                <a:grpSpLocks/>
              </p:cNvGrpSpPr>
              <p:nvPr/>
            </p:nvGrpSpPr>
            <p:grpSpPr bwMode="auto">
              <a:xfrm>
                <a:off x="4927601" y="1701800"/>
                <a:ext cx="2384425" cy="3552825"/>
                <a:chOff x="2928" y="2160"/>
                <a:chExt cx="528" cy="768"/>
              </a:xfrm>
            </p:grpSpPr>
            <p:sp>
              <p:nvSpPr>
                <p:cNvPr id="35" name="Line 146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36" name="Line 147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37" name="Line 148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</p:grpSp>
          <p:grpSp>
            <p:nvGrpSpPr>
              <p:cNvPr id="31" name="Group 149"/>
              <p:cNvGrpSpPr>
                <a:grpSpLocks/>
              </p:cNvGrpSpPr>
              <p:nvPr/>
            </p:nvGrpSpPr>
            <p:grpSpPr bwMode="auto">
              <a:xfrm>
                <a:off x="5361133" y="3034109"/>
                <a:ext cx="1083830" cy="1776413"/>
                <a:chOff x="2928" y="2160"/>
                <a:chExt cx="528" cy="768"/>
              </a:xfrm>
            </p:grpSpPr>
            <p:sp>
              <p:nvSpPr>
                <p:cNvPr id="32" name="Line 150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33" name="Line 151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34" name="Line 152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</p:grpSp>
          <p:sp>
            <p:nvSpPr>
              <p:cNvPr id="4" name="Line 15"/>
              <p:cNvSpPr>
                <a:spLocks noChangeShapeType="1"/>
              </p:cNvSpPr>
              <p:nvPr/>
            </p:nvSpPr>
            <p:spPr bwMode="auto">
              <a:xfrm rot="10800000">
                <a:off x="5144367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Line 16"/>
              <p:cNvSpPr>
                <a:spLocks noChangeShapeType="1"/>
              </p:cNvSpPr>
              <p:nvPr/>
            </p:nvSpPr>
            <p:spPr bwMode="auto">
              <a:xfrm rot="10800000">
                <a:off x="5361133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Line 17"/>
              <p:cNvSpPr>
                <a:spLocks noChangeShapeType="1"/>
              </p:cNvSpPr>
              <p:nvPr/>
            </p:nvSpPr>
            <p:spPr bwMode="auto">
              <a:xfrm rot="10800000">
                <a:off x="5577899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18"/>
              <p:cNvSpPr>
                <a:spLocks noChangeShapeType="1"/>
              </p:cNvSpPr>
              <p:nvPr/>
            </p:nvSpPr>
            <p:spPr bwMode="auto">
              <a:xfrm rot="10800000">
                <a:off x="5794665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19"/>
              <p:cNvSpPr>
                <a:spLocks noChangeShapeType="1"/>
              </p:cNvSpPr>
              <p:nvPr/>
            </p:nvSpPr>
            <p:spPr bwMode="auto">
              <a:xfrm rot="10800000">
                <a:off x="6011431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20"/>
              <p:cNvSpPr>
                <a:spLocks noChangeShapeType="1"/>
              </p:cNvSpPr>
              <p:nvPr/>
            </p:nvSpPr>
            <p:spPr bwMode="auto">
              <a:xfrm rot="10800000">
                <a:off x="6228196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21"/>
              <p:cNvSpPr>
                <a:spLocks noChangeShapeType="1"/>
              </p:cNvSpPr>
              <p:nvPr/>
            </p:nvSpPr>
            <p:spPr bwMode="auto">
              <a:xfrm rot="10800000">
                <a:off x="6444962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22"/>
              <p:cNvSpPr>
                <a:spLocks noChangeShapeType="1"/>
              </p:cNvSpPr>
              <p:nvPr/>
            </p:nvSpPr>
            <p:spPr bwMode="auto">
              <a:xfrm rot="10800000">
                <a:off x="6661728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3"/>
              <p:cNvSpPr>
                <a:spLocks noChangeShapeType="1"/>
              </p:cNvSpPr>
              <p:nvPr/>
            </p:nvSpPr>
            <p:spPr bwMode="auto">
              <a:xfrm rot="10800000">
                <a:off x="6878494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4"/>
              <p:cNvSpPr>
                <a:spLocks noChangeShapeType="1"/>
              </p:cNvSpPr>
              <p:nvPr/>
            </p:nvSpPr>
            <p:spPr bwMode="auto">
              <a:xfrm rot="10800000">
                <a:off x="7095260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" name="Group 25"/>
              <p:cNvGrpSpPr>
                <a:grpSpLocks/>
              </p:cNvGrpSpPr>
              <p:nvPr/>
            </p:nvGrpSpPr>
            <p:grpSpPr bwMode="auto">
              <a:xfrm rot="10800000">
                <a:off x="4950181" y="1923852"/>
                <a:ext cx="130963" cy="3108722"/>
                <a:chOff x="3408" y="2448"/>
                <a:chExt cx="29" cy="672"/>
              </a:xfrm>
            </p:grpSpPr>
            <p:sp>
              <p:nvSpPr>
                <p:cNvPr id="15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5018333" y="4922586"/>
                <a:ext cx="23970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050" dirty="0"/>
                  <a:t>1    2    3    4    5    6    7   8    9  </a:t>
                </a:r>
                <a:endParaRPr lang="en-US" sz="1050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 rot="5400000">
              <a:off x="3434188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13  12  11  10   9    8    7    6    5    4    3    2            </a:t>
              </a:r>
              <a:endParaRPr 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1699803" y="289674"/>
            <a:ext cx="940199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i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2800" b="1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2: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7cm.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8409845" y="4703408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Oval 50"/>
          <p:cNvSpPr/>
          <p:nvPr/>
        </p:nvSpPr>
        <p:spPr>
          <a:xfrm>
            <a:off x="9929133" y="4704976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vi-VN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8455565" y="4747064"/>
            <a:ext cx="14735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17440" y="1261587"/>
            <a:ext cx="7219969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B1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Vẽ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theo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một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đoạn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thẳng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AB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7cm.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7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50" grpId="0" animBg="1"/>
      <p:bldP spid="51" grpId="0" animBg="1"/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8375330" y="4674758"/>
            <a:ext cx="15173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112740" y="4818373"/>
            <a:ext cx="36520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72369" y="4743883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355008" y="1121933"/>
            <a:ext cx="2487739" cy="3994616"/>
            <a:chOff x="3403600" y="1701800"/>
            <a:chExt cx="2487739" cy="3994616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 rot="10800000">
              <a:off x="3403600" y="1701800"/>
              <a:ext cx="2384425" cy="3552825"/>
              <a:chOff x="2928" y="2400"/>
              <a:chExt cx="528" cy="768"/>
            </a:xfrm>
          </p:grpSpPr>
          <p:grpSp>
            <p:nvGrpSpPr>
              <p:cNvPr id="9" name="Group 144"/>
              <p:cNvGrpSpPr>
                <a:grpSpLocks/>
              </p:cNvGrpSpPr>
              <p:nvPr/>
            </p:nvGrpSpPr>
            <p:grpSpPr bwMode="auto">
              <a:xfrm rot="10800000">
                <a:off x="2928" y="2400"/>
                <a:ext cx="528" cy="768"/>
                <a:chOff x="2928" y="2160"/>
                <a:chExt cx="528" cy="768"/>
              </a:xfrm>
            </p:grpSpPr>
            <p:grpSp>
              <p:nvGrpSpPr>
                <p:cNvPr id="36" name="Group 145"/>
                <p:cNvGrpSpPr>
                  <a:grpSpLocks/>
                </p:cNvGrpSpPr>
                <p:nvPr/>
              </p:nvGrpSpPr>
              <p:grpSpPr bwMode="auto">
                <a:xfrm>
                  <a:off x="2928" y="2160"/>
                  <a:ext cx="528" cy="768"/>
                  <a:chOff x="2928" y="2160"/>
                  <a:chExt cx="528" cy="768"/>
                </a:xfrm>
              </p:grpSpPr>
              <p:sp>
                <p:nvSpPr>
                  <p:cNvPr id="41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42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43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  <p:grpSp>
              <p:nvGrpSpPr>
                <p:cNvPr id="37" name="Group 149"/>
                <p:cNvGrpSpPr>
                  <a:grpSpLocks/>
                </p:cNvGrpSpPr>
                <p:nvPr/>
              </p:nvGrpSpPr>
              <p:grpSpPr bwMode="auto">
                <a:xfrm>
                  <a:off x="3024" y="2449"/>
                  <a:ext cx="240" cy="384"/>
                  <a:chOff x="2928" y="2161"/>
                  <a:chExt cx="528" cy="768"/>
                </a:xfrm>
              </p:grpSpPr>
              <p:sp>
                <p:nvSpPr>
                  <p:cNvPr id="38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39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40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</p:grpSp>
          <p:sp>
            <p:nvSpPr>
              <p:cNvPr id="10" name="Line 15"/>
              <p:cNvSpPr>
                <a:spLocks noChangeShapeType="1"/>
              </p:cNvSpPr>
              <p:nvPr/>
            </p:nvSpPr>
            <p:spPr bwMode="auto">
              <a:xfrm>
                <a:off x="340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6"/>
              <p:cNvSpPr>
                <a:spLocks noChangeShapeType="1"/>
              </p:cNvSpPr>
              <p:nvPr/>
            </p:nvSpPr>
            <p:spPr bwMode="auto">
              <a:xfrm>
                <a:off x="336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7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8"/>
              <p:cNvSpPr>
                <a:spLocks noChangeShapeType="1"/>
              </p:cNvSpPr>
              <p:nvPr/>
            </p:nvSpPr>
            <p:spPr bwMode="auto">
              <a:xfrm>
                <a:off x="326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9"/>
              <p:cNvSpPr>
                <a:spLocks noChangeShapeType="1"/>
              </p:cNvSpPr>
              <p:nvPr/>
            </p:nvSpPr>
            <p:spPr bwMode="auto">
              <a:xfrm>
                <a:off x="321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>
                <a:off x="316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307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>
                <a:off x="302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297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" name="Group 25"/>
              <p:cNvGrpSpPr>
                <a:grpSpLocks/>
              </p:cNvGrpSpPr>
              <p:nvPr/>
            </p:nvGrpSpPr>
            <p:grpSpPr bwMode="auto">
              <a:xfrm>
                <a:off x="3422" y="2448"/>
                <a:ext cx="29" cy="672"/>
                <a:chOff x="3408" y="2448"/>
                <a:chExt cx="29" cy="672"/>
              </a:xfrm>
            </p:grpSpPr>
            <p:sp>
              <p:nvSpPr>
                <p:cNvPr id="21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TextBox 6"/>
            <p:cNvSpPr txBox="1"/>
            <p:nvPr/>
          </p:nvSpPr>
          <p:spPr>
            <a:xfrm>
              <a:off x="3494332" y="4922586"/>
              <a:ext cx="23970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/>
                <a:t>1    2    3    4    5    6    7   8    9  </a:t>
              </a:r>
              <a:endParaRPr lang="en-US" sz="1050" dirty="0"/>
            </a:p>
          </p:txBody>
        </p:sp>
        <p:sp>
          <p:nvSpPr>
            <p:cNvPr id="8" name="TextBox 7"/>
            <p:cNvSpPr txBox="1"/>
            <p:nvPr/>
          </p:nvSpPr>
          <p:spPr>
            <a:xfrm rot="5400000">
              <a:off x="1910187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13  12  11  10   9    8    7    6    5    4    3    2            </a:t>
              </a:r>
              <a:endParaRPr 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 rot="16200000">
            <a:off x="7596328" y="3916078"/>
            <a:ext cx="15173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943926" y="2898345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D</a:t>
            </a:r>
            <a:endParaRPr lang="en-US" dirty="0"/>
          </a:p>
        </p:txBody>
      </p: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1733521" y="187548"/>
            <a:ext cx="940199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i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2800" b="1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2: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7cm.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70112" y="1069826"/>
            <a:ext cx="76946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B1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Vẽ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theo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một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đoạn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thẳng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AB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7cm.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38582" y="2127986"/>
            <a:ext cx="769468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B2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Đặt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đỉnh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trùng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với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điểm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một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nằm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trên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AB,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vẽ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theo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kia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đoạn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thẳng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AD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7cm.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2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8996964" y="4440715"/>
            <a:ext cx="15173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735168" y="4501504"/>
            <a:ext cx="36520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65886" y="4514956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 rot="16200000">
            <a:off x="7748769" y="1169143"/>
            <a:ext cx="2487739" cy="3994616"/>
            <a:chOff x="3403600" y="1701800"/>
            <a:chExt cx="2487739" cy="3994616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 rot="10800000">
              <a:off x="3403600" y="1701800"/>
              <a:ext cx="2384425" cy="3552825"/>
              <a:chOff x="2928" y="2400"/>
              <a:chExt cx="528" cy="768"/>
            </a:xfrm>
          </p:grpSpPr>
          <p:grpSp>
            <p:nvGrpSpPr>
              <p:cNvPr id="9" name="Group 144"/>
              <p:cNvGrpSpPr>
                <a:grpSpLocks/>
              </p:cNvGrpSpPr>
              <p:nvPr/>
            </p:nvGrpSpPr>
            <p:grpSpPr bwMode="auto">
              <a:xfrm rot="10800000">
                <a:off x="2928" y="2400"/>
                <a:ext cx="528" cy="768"/>
                <a:chOff x="2928" y="2160"/>
                <a:chExt cx="528" cy="768"/>
              </a:xfrm>
            </p:grpSpPr>
            <p:grpSp>
              <p:nvGrpSpPr>
                <p:cNvPr id="36" name="Group 145"/>
                <p:cNvGrpSpPr>
                  <a:grpSpLocks/>
                </p:cNvGrpSpPr>
                <p:nvPr/>
              </p:nvGrpSpPr>
              <p:grpSpPr bwMode="auto">
                <a:xfrm>
                  <a:off x="2928" y="2160"/>
                  <a:ext cx="528" cy="768"/>
                  <a:chOff x="2928" y="2160"/>
                  <a:chExt cx="528" cy="768"/>
                </a:xfrm>
              </p:grpSpPr>
              <p:sp>
                <p:nvSpPr>
                  <p:cNvPr id="41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42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43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  <p:grpSp>
              <p:nvGrpSpPr>
                <p:cNvPr id="37" name="Group 149"/>
                <p:cNvGrpSpPr>
                  <a:grpSpLocks/>
                </p:cNvGrpSpPr>
                <p:nvPr/>
              </p:nvGrpSpPr>
              <p:grpSpPr bwMode="auto">
                <a:xfrm>
                  <a:off x="3024" y="2449"/>
                  <a:ext cx="240" cy="384"/>
                  <a:chOff x="2928" y="2161"/>
                  <a:chExt cx="528" cy="768"/>
                </a:xfrm>
              </p:grpSpPr>
              <p:sp>
                <p:nvSpPr>
                  <p:cNvPr id="38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39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40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</p:grpSp>
          <p:sp>
            <p:nvSpPr>
              <p:cNvPr id="10" name="Line 15"/>
              <p:cNvSpPr>
                <a:spLocks noChangeShapeType="1"/>
              </p:cNvSpPr>
              <p:nvPr/>
            </p:nvSpPr>
            <p:spPr bwMode="auto">
              <a:xfrm>
                <a:off x="340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6"/>
              <p:cNvSpPr>
                <a:spLocks noChangeShapeType="1"/>
              </p:cNvSpPr>
              <p:nvPr/>
            </p:nvSpPr>
            <p:spPr bwMode="auto">
              <a:xfrm>
                <a:off x="336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7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8"/>
              <p:cNvSpPr>
                <a:spLocks noChangeShapeType="1"/>
              </p:cNvSpPr>
              <p:nvPr/>
            </p:nvSpPr>
            <p:spPr bwMode="auto">
              <a:xfrm>
                <a:off x="326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9"/>
              <p:cNvSpPr>
                <a:spLocks noChangeShapeType="1"/>
              </p:cNvSpPr>
              <p:nvPr/>
            </p:nvSpPr>
            <p:spPr bwMode="auto">
              <a:xfrm>
                <a:off x="321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>
                <a:off x="316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307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>
                <a:off x="302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297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" name="Group 25"/>
              <p:cNvGrpSpPr>
                <a:grpSpLocks/>
              </p:cNvGrpSpPr>
              <p:nvPr/>
            </p:nvGrpSpPr>
            <p:grpSpPr bwMode="auto">
              <a:xfrm>
                <a:off x="3422" y="2448"/>
                <a:ext cx="29" cy="672"/>
                <a:chOff x="3408" y="2448"/>
                <a:chExt cx="29" cy="672"/>
              </a:xfrm>
            </p:grpSpPr>
            <p:sp>
              <p:nvSpPr>
                <p:cNvPr id="21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TextBox 6"/>
            <p:cNvSpPr txBox="1"/>
            <p:nvPr/>
          </p:nvSpPr>
          <p:spPr>
            <a:xfrm>
              <a:off x="3494332" y="4922586"/>
              <a:ext cx="23970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/>
                <a:t>1    2    3    4    5    6    7   8    9  </a:t>
              </a:r>
              <a:endParaRPr lang="en-US" sz="1050" dirty="0"/>
            </a:p>
          </p:txBody>
        </p:sp>
        <p:sp>
          <p:nvSpPr>
            <p:cNvPr id="8" name="TextBox 7"/>
            <p:cNvSpPr txBox="1"/>
            <p:nvPr/>
          </p:nvSpPr>
          <p:spPr>
            <a:xfrm rot="5400000">
              <a:off x="1910187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13  12  11  10   9    8    7    6    5    4    3    2            </a:t>
              </a:r>
              <a:endParaRPr 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 rot="16200000">
            <a:off x="8233958" y="3682035"/>
            <a:ext cx="15173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552818" y="2637898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0540362" y="2581910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rot="16200000">
            <a:off x="9774503" y="3682031"/>
            <a:ext cx="15173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61418" y="3765591"/>
            <a:ext cx="67697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B3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Xoay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rồi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thực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hiện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tương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tự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như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ở B2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để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được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BC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7cm.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565115" y="135856"/>
            <a:ext cx="10441151" cy="60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kern="0" dirty="0" err="1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Ví</a:t>
            </a:r>
            <a:r>
              <a:rPr lang="en-US" sz="2200" b="1" i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 </a:t>
            </a:r>
            <a:r>
              <a:rPr lang="en-US" sz="2200" b="1" i="1" kern="0" dirty="0" err="1" smtClean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dụ</a:t>
            </a:r>
            <a:r>
              <a:rPr lang="en-US" sz="2200" b="1" i="1" kern="0" dirty="0" smtClean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 2: </a:t>
            </a:r>
            <a:r>
              <a:rPr lang="en-US" sz="2200" dirty="0" err="1" smtClean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V</a:t>
            </a:r>
            <a:r>
              <a:rPr lang="en-US" sz="22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ẽ</a:t>
            </a:r>
            <a:r>
              <a:rPr lang="en-US" sz="22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hình</a:t>
            </a:r>
            <a:r>
              <a:rPr lang="en-US" sz="22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vuông</a:t>
            </a:r>
            <a:r>
              <a:rPr lang="en-US" sz="2200" dirty="0" smtClean="0">
                <a:solidFill>
                  <a:srgbClr val="002060"/>
                </a:solidFill>
                <a:cs typeface="Arial" panose="020B0604020202020204" pitchFamily="34" charset="0"/>
              </a:rPr>
              <a:t> ABCD </a:t>
            </a:r>
            <a:r>
              <a:rPr lang="en-US" sz="22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có</a:t>
            </a:r>
            <a:r>
              <a:rPr lang="en-US" sz="22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độ</a:t>
            </a:r>
            <a:r>
              <a:rPr lang="en-US" sz="22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dài</a:t>
            </a:r>
            <a:r>
              <a:rPr lang="en-US" sz="22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cạnh</a:t>
            </a:r>
            <a:r>
              <a:rPr lang="en-US" sz="22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bằng</a:t>
            </a:r>
            <a:r>
              <a:rPr lang="en-US" sz="2200" dirty="0" smtClean="0">
                <a:solidFill>
                  <a:srgbClr val="002060"/>
                </a:solidFill>
                <a:cs typeface="Arial" panose="020B0604020202020204" pitchFamily="34" charset="0"/>
              </a:rPr>
              <a:t> 7cm.</a:t>
            </a:r>
            <a:endParaRPr lang="en-US" sz="22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70111" y="1069826"/>
            <a:ext cx="67697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B1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Vẽ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theo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một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đoạn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thẳng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AB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7cm.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6204" y="2144196"/>
            <a:ext cx="676976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B2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Đặt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đỉnh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trùng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với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điểm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một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nằm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trên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AB,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vẽ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theo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kia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đoạn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thẳng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AD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7cm.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6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 rot="10800000">
            <a:off x="7753983" y="2299631"/>
            <a:ext cx="2487739" cy="3994616"/>
            <a:chOff x="3403600" y="1701800"/>
            <a:chExt cx="2487739" cy="3994616"/>
          </a:xfrm>
        </p:grpSpPr>
        <p:grpSp>
          <p:nvGrpSpPr>
            <p:cNvPr id="84" name="Group 5"/>
            <p:cNvGrpSpPr>
              <a:grpSpLocks/>
            </p:cNvGrpSpPr>
            <p:nvPr/>
          </p:nvGrpSpPr>
          <p:grpSpPr bwMode="auto">
            <a:xfrm rot="10800000">
              <a:off x="3403600" y="1701800"/>
              <a:ext cx="2384425" cy="3552825"/>
              <a:chOff x="2928" y="2400"/>
              <a:chExt cx="528" cy="768"/>
            </a:xfrm>
          </p:grpSpPr>
          <p:grpSp>
            <p:nvGrpSpPr>
              <p:cNvPr id="87" name="Group 144"/>
              <p:cNvGrpSpPr>
                <a:grpSpLocks/>
              </p:cNvGrpSpPr>
              <p:nvPr/>
            </p:nvGrpSpPr>
            <p:grpSpPr bwMode="auto">
              <a:xfrm rot="10800000">
                <a:off x="2928" y="2400"/>
                <a:ext cx="528" cy="768"/>
                <a:chOff x="2928" y="2160"/>
                <a:chExt cx="528" cy="768"/>
              </a:xfrm>
            </p:grpSpPr>
            <p:grpSp>
              <p:nvGrpSpPr>
                <p:cNvPr id="114" name="Group 145"/>
                <p:cNvGrpSpPr>
                  <a:grpSpLocks/>
                </p:cNvGrpSpPr>
                <p:nvPr/>
              </p:nvGrpSpPr>
              <p:grpSpPr bwMode="auto">
                <a:xfrm>
                  <a:off x="2928" y="2160"/>
                  <a:ext cx="528" cy="768"/>
                  <a:chOff x="2928" y="2160"/>
                  <a:chExt cx="528" cy="768"/>
                </a:xfrm>
              </p:grpSpPr>
              <p:sp>
                <p:nvSpPr>
                  <p:cNvPr id="119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20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21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  <p:grpSp>
              <p:nvGrpSpPr>
                <p:cNvPr id="115" name="Group 149"/>
                <p:cNvGrpSpPr>
                  <a:grpSpLocks/>
                </p:cNvGrpSpPr>
                <p:nvPr/>
              </p:nvGrpSpPr>
              <p:grpSpPr bwMode="auto">
                <a:xfrm>
                  <a:off x="3024" y="2448"/>
                  <a:ext cx="240" cy="384"/>
                  <a:chOff x="2928" y="2160"/>
                  <a:chExt cx="528" cy="768"/>
                </a:xfrm>
              </p:grpSpPr>
              <p:sp>
                <p:nvSpPr>
                  <p:cNvPr id="116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17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18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</p:grpSp>
          <p:sp>
            <p:nvSpPr>
              <p:cNvPr id="88" name="Line 15"/>
              <p:cNvSpPr>
                <a:spLocks noChangeShapeType="1"/>
              </p:cNvSpPr>
              <p:nvPr/>
            </p:nvSpPr>
            <p:spPr bwMode="auto">
              <a:xfrm>
                <a:off x="340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6"/>
              <p:cNvSpPr>
                <a:spLocks noChangeShapeType="1"/>
              </p:cNvSpPr>
              <p:nvPr/>
            </p:nvSpPr>
            <p:spPr bwMode="auto">
              <a:xfrm>
                <a:off x="336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7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8"/>
              <p:cNvSpPr>
                <a:spLocks noChangeShapeType="1"/>
              </p:cNvSpPr>
              <p:nvPr/>
            </p:nvSpPr>
            <p:spPr bwMode="auto">
              <a:xfrm>
                <a:off x="326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9"/>
              <p:cNvSpPr>
                <a:spLocks noChangeShapeType="1"/>
              </p:cNvSpPr>
              <p:nvPr/>
            </p:nvSpPr>
            <p:spPr bwMode="auto">
              <a:xfrm>
                <a:off x="321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20"/>
              <p:cNvSpPr>
                <a:spLocks noChangeShapeType="1"/>
              </p:cNvSpPr>
              <p:nvPr/>
            </p:nvSpPr>
            <p:spPr bwMode="auto">
              <a:xfrm>
                <a:off x="316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1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22"/>
              <p:cNvSpPr>
                <a:spLocks noChangeShapeType="1"/>
              </p:cNvSpPr>
              <p:nvPr/>
            </p:nvSpPr>
            <p:spPr bwMode="auto">
              <a:xfrm>
                <a:off x="307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3"/>
              <p:cNvSpPr>
                <a:spLocks noChangeShapeType="1"/>
              </p:cNvSpPr>
              <p:nvPr/>
            </p:nvSpPr>
            <p:spPr bwMode="auto">
              <a:xfrm>
                <a:off x="302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24"/>
              <p:cNvSpPr>
                <a:spLocks noChangeShapeType="1"/>
              </p:cNvSpPr>
              <p:nvPr/>
            </p:nvSpPr>
            <p:spPr bwMode="auto">
              <a:xfrm>
                <a:off x="297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" name="Group 25"/>
              <p:cNvGrpSpPr>
                <a:grpSpLocks/>
              </p:cNvGrpSpPr>
              <p:nvPr/>
            </p:nvGrpSpPr>
            <p:grpSpPr bwMode="auto">
              <a:xfrm>
                <a:off x="3422" y="2448"/>
                <a:ext cx="29" cy="672"/>
                <a:chOff x="3408" y="2448"/>
                <a:chExt cx="29" cy="672"/>
              </a:xfrm>
            </p:grpSpPr>
            <p:sp>
              <p:nvSpPr>
                <p:cNvPr id="99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5" name="TextBox 84"/>
            <p:cNvSpPr txBox="1"/>
            <p:nvPr/>
          </p:nvSpPr>
          <p:spPr>
            <a:xfrm>
              <a:off x="3494332" y="4922586"/>
              <a:ext cx="23970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/>
                <a:t>1    2    3    4    5    6    7   8    9  </a:t>
              </a:r>
              <a:endParaRPr lang="en-US" sz="1050" dirty="0"/>
            </a:p>
          </p:txBody>
        </p:sp>
        <p:sp>
          <p:nvSpPr>
            <p:cNvPr id="86" name="TextBox 85"/>
            <p:cNvSpPr txBox="1"/>
            <p:nvPr/>
          </p:nvSpPr>
          <p:spPr>
            <a:xfrm rot="5400000">
              <a:off x="1910187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13  12  11  10   9    8    7    6    5    4    3    2            </a:t>
              </a:r>
              <a:endParaRPr 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122" name="Straight Connector 121"/>
          <p:cNvCxnSpPr/>
          <p:nvPr/>
        </p:nvCxnSpPr>
        <p:spPr>
          <a:xfrm>
            <a:off x="8739798" y="4296939"/>
            <a:ext cx="15173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16200000">
            <a:off x="7974270" y="3538259"/>
            <a:ext cx="15173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8443838" y="4356460"/>
            <a:ext cx="36520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A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10074556" y="4369912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10268143" y="2422160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</a:t>
            </a:r>
            <a:endParaRPr lang="en-US" dirty="0"/>
          </a:p>
        </p:txBody>
      </p:sp>
      <p:cxnSp>
        <p:nvCxnSpPr>
          <p:cNvPr id="127" name="Straight Connector 126"/>
          <p:cNvCxnSpPr/>
          <p:nvPr/>
        </p:nvCxnSpPr>
        <p:spPr>
          <a:xfrm rot="16200000">
            <a:off x="9498478" y="3517215"/>
            <a:ext cx="15173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8352020" y="2427800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D</a:t>
            </a:r>
            <a:endParaRPr lang="en-US" dirty="0"/>
          </a:p>
        </p:txBody>
      </p:sp>
      <p:cxnSp>
        <p:nvCxnSpPr>
          <p:cNvPr id="129" name="Straight Connector 128"/>
          <p:cNvCxnSpPr/>
          <p:nvPr/>
        </p:nvCxnSpPr>
        <p:spPr>
          <a:xfrm rot="10800000">
            <a:off x="8730919" y="2756801"/>
            <a:ext cx="15173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17741" y="3818380"/>
            <a:ext cx="69863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B3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Xoay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rồi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thực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hiện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tương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tự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như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ở B2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để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được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BC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7cm.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50" name="Text Box 63"/>
          <p:cNvSpPr txBox="1">
            <a:spLocks noChangeArrowheads="1"/>
          </p:cNvSpPr>
          <p:nvPr/>
        </p:nvSpPr>
        <p:spPr bwMode="auto">
          <a:xfrm>
            <a:off x="1762549" y="154781"/>
            <a:ext cx="940199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i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2800" b="1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2: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7cm.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70112" y="1069826"/>
            <a:ext cx="69863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B1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Vẽ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theo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một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đoạn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thẳng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AB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7cm.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4190" y="2202553"/>
            <a:ext cx="698636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B2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Đặt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đỉnh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trùng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với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điểm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một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nằm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trên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AB,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vẽ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theo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kia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đoạn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thẳng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AD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7cm.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44162" y="4926376"/>
            <a:ext cx="370402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B4: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Vẽ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đoạn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thẳng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CD.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43752" y="4988144"/>
            <a:ext cx="3895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Ta </a:t>
            </a:r>
            <a:r>
              <a:rPr lang="en-US" sz="2400" b="1" dirty="0" err="1" smtClean="0">
                <a:solidFill>
                  <a:srgbClr val="7030A0"/>
                </a:solidFill>
              </a:rPr>
              <a:t>được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hình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vuông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smtClean="0">
                <a:solidFill>
                  <a:srgbClr val="7030A0"/>
                </a:solidFill>
              </a:rPr>
              <a:t>ABCD  cạnh </a:t>
            </a:r>
            <a:r>
              <a:rPr lang="en-US" sz="2400" b="1" dirty="0" smtClean="0">
                <a:solidFill>
                  <a:srgbClr val="7030A0"/>
                </a:solidFill>
              </a:rPr>
              <a:t>7cm</a:t>
            </a:r>
            <a:endParaRPr lang="vi-VN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3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36263" y="398993"/>
            <a:ext cx="10058400" cy="891177"/>
          </a:xfrm>
        </p:spPr>
        <p:txBody>
          <a:bodyPr/>
          <a:lstStyle/>
          <a:p>
            <a:r>
              <a:rPr lang="en-US" b="1" dirty="0" smtClean="0"/>
              <a:t>2. </a:t>
            </a:r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vuông</a:t>
            </a:r>
            <a:endParaRPr lang="vi-VN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190" y="-187381"/>
            <a:ext cx="2224810" cy="221584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105608" y="3164329"/>
            <a:ext cx="9973987" cy="1569660"/>
            <a:chOff x="518801" y="2105385"/>
            <a:chExt cx="9973987" cy="1569660"/>
          </a:xfrm>
        </p:grpSpPr>
        <p:sp>
          <p:nvSpPr>
            <p:cNvPr id="13" name="TextBox 12"/>
            <p:cNvSpPr txBox="1"/>
            <p:nvPr/>
          </p:nvSpPr>
          <p:spPr>
            <a:xfrm>
              <a:off x="518801" y="2305440"/>
              <a:ext cx="1261872" cy="584775"/>
            </a:xfrm>
            <a:prstGeom prst="rect">
              <a:avLst/>
            </a:prstGeom>
            <a:solidFill>
              <a:srgbClr val="9EDAB6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srgbClr val="000000"/>
                  </a:solidFill>
                  <a:latin typeface="Arial" panose="020B0604020202020204"/>
                </a:rPr>
                <a:t>LT2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25053" y="2105385"/>
              <a:ext cx="85677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Dùng</a:t>
              </a:r>
              <a:r>
                <a:rPr kumimoji="0" lang="en-US" sz="3200" b="0" i="0" u="none" strike="noStrike" kern="1200" cap="none" spc="0" normalizeH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lang="en-US" sz="3200" smtClean="0">
                  <a:solidFill>
                    <a:srgbClr val="000000"/>
                  </a:solidFill>
                  <a:latin typeface="Arial" panose="020B0604020202020204"/>
                </a:rPr>
                <a:t>ê </a:t>
              </a:r>
              <a:r>
                <a:rPr kumimoji="0" lang="en-US" sz="3200" b="0" i="0" u="none" strike="noStrike" kern="1200" cap="none" spc="0" normalizeH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ke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vẽ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hình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vuông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EGHI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dài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cạnh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bằng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6cm.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5327" y="2025651"/>
            <a:ext cx="2358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 smtClean="0"/>
              <a:t>Áp</a:t>
            </a:r>
            <a:r>
              <a:rPr lang="en-US" sz="3200" b="1" i="1" u="sng" dirty="0" smtClean="0"/>
              <a:t> </a:t>
            </a:r>
            <a:r>
              <a:rPr lang="en-US" sz="3200" b="1" i="1" u="sng" dirty="0" err="1" smtClean="0"/>
              <a:t>dụng</a:t>
            </a:r>
            <a:r>
              <a:rPr lang="en-US" sz="3200" b="1" i="1" u="sng" dirty="0" smtClean="0"/>
              <a:t>:</a:t>
            </a:r>
            <a:endParaRPr lang="vi-VN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187023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0703" y="310701"/>
            <a:ext cx="8029762" cy="22529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CHƯƠNG III:</a:t>
            </a:r>
          </a:p>
          <a:p>
            <a:pPr algn="ctr">
              <a:lnSpc>
                <a:spcPct val="130000"/>
              </a:lnSpc>
            </a:pP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HÌNH HỌC TRỰC QUAN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9997" y="2779643"/>
            <a:ext cx="108790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BÀI 1: 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TAM GIÁC ĐỀU. HÌNH VUÔNG</a:t>
            </a:r>
          </a:p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LỤC GIÁC </a:t>
            </a:r>
            <a:r>
              <a:rPr lang="en-US" sz="4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ĐỀU (3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tiết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)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4567" y="4722288"/>
            <a:ext cx="1480041" cy="12842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561" y="4849635"/>
            <a:ext cx="1596156" cy="13567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193" y="4789897"/>
            <a:ext cx="1370783" cy="1324158"/>
          </a:xfrm>
          <a:prstGeom prst="rect">
            <a:avLst/>
          </a:prstGeom>
        </p:spPr>
      </p:pic>
      <p:pic>
        <p:nvPicPr>
          <p:cNvPr id="35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5402419">
            <a:off x="10730088" y="-456276"/>
            <a:ext cx="1341026" cy="1966838"/>
          </a:xfrm>
          <a:prstGeom prst="rect">
            <a:avLst/>
          </a:prstGeom>
        </p:spPr>
      </p:pic>
      <p:pic>
        <p:nvPicPr>
          <p:cNvPr id="36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434529">
            <a:off x="141602" y="-335836"/>
            <a:ext cx="1176790" cy="172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4494" y="411653"/>
            <a:ext cx="10058400" cy="891177"/>
          </a:xfrm>
        </p:spPr>
        <p:txBody>
          <a:bodyPr/>
          <a:lstStyle/>
          <a:p>
            <a:r>
              <a:rPr lang="en-US" b="1" dirty="0" smtClean="0"/>
              <a:t>3. Chu vi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diện</a:t>
            </a:r>
            <a:r>
              <a:rPr lang="en-US" b="1" dirty="0" smtClean="0"/>
              <a:t> </a:t>
            </a:r>
            <a:r>
              <a:rPr lang="en-US" b="1" dirty="0" err="1" smtClean="0"/>
              <a:t>tích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vuông</a:t>
            </a:r>
            <a:endParaRPr lang="vi-VN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195163"/>
            <a:ext cx="1370783" cy="1324158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158886" y="1883664"/>
            <a:ext cx="7590337" cy="2926080"/>
          </a:xfrm>
          <a:prstGeom prst="cloudCallout">
            <a:avLst>
              <a:gd name="adj1" fmla="val -54096"/>
              <a:gd name="adj2" fmla="val 55625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i="1" dirty="0" err="1" smtClean="0">
                <a:solidFill>
                  <a:srgbClr val="002060"/>
                </a:solidFill>
              </a:rPr>
              <a:t>Nêu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lại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công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thức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tính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chu</a:t>
            </a:r>
            <a:r>
              <a:rPr lang="en-US" sz="3200" i="1" dirty="0" smtClean="0">
                <a:solidFill>
                  <a:srgbClr val="002060"/>
                </a:solidFill>
              </a:rPr>
              <a:t> vi </a:t>
            </a:r>
            <a:r>
              <a:rPr lang="en-US" sz="3200" i="1" dirty="0" err="1" smtClean="0">
                <a:solidFill>
                  <a:srgbClr val="002060"/>
                </a:solidFill>
              </a:rPr>
              <a:t>và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diện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tích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err="1" smtClean="0">
                <a:solidFill>
                  <a:srgbClr val="002060"/>
                </a:solidFill>
              </a:rPr>
              <a:t>hình</a:t>
            </a:r>
            <a:r>
              <a:rPr lang="en-US" sz="3200" i="1" smtClean="0">
                <a:solidFill>
                  <a:srgbClr val="002060"/>
                </a:solidFill>
              </a:rPr>
              <a:t> vuông.</a:t>
            </a:r>
            <a:endParaRPr lang="vi-VN" sz="3200" i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8FCFC"/>
              </a:clrFrom>
              <a:clrTo>
                <a:srgbClr val="F8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7008" y="3897229"/>
            <a:ext cx="2380297" cy="226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3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71579" y="597676"/>
            <a:ext cx="10058400" cy="789577"/>
          </a:xfrm>
        </p:spPr>
        <p:txBody>
          <a:bodyPr/>
          <a:lstStyle/>
          <a:p>
            <a:r>
              <a:rPr lang="en-US" b="1" dirty="0" smtClean="0"/>
              <a:t>3. Chu vi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diện</a:t>
            </a:r>
            <a:r>
              <a:rPr lang="en-US" b="1" dirty="0" smtClean="0"/>
              <a:t> </a:t>
            </a:r>
            <a:r>
              <a:rPr lang="en-US" b="1" dirty="0" err="1" smtClean="0"/>
              <a:t>tích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vuông</a:t>
            </a:r>
            <a:endParaRPr lang="vi-VN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195163"/>
            <a:ext cx="1370783" cy="13241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0074" y="3000456"/>
            <a:ext cx="6147837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1219200" algn="l"/>
              </a:tabLst>
            </a:pPr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- Chu vi </a:t>
            </a:r>
            <a:r>
              <a:rPr lang="en-US" sz="3600" b="1" dirty="0" err="1">
                <a:solidFill>
                  <a:srgbClr val="000000"/>
                </a:solidFill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: C = 4a</a:t>
            </a:r>
          </a:p>
        </p:txBody>
      </p:sp>
      <p:sp>
        <p:nvSpPr>
          <p:cNvPr id="6" name="Rectangle 5"/>
          <p:cNvSpPr/>
          <p:nvPr/>
        </p:nvSpPr>
        <p:spPr>
          <a:xfrm>
            <a:off x="570074" y="4602649"/>
            <a:ext cx="9563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US" sz="3600" b="1" dirty="0" err="1">
                <a:solidFill>
                  <a:srgbClr val="000000"/>
                </a:solidFill>
                <a:ea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a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a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 : S = a . a = a</a:t>
            </a:r>
            <a:r>
              <a:rPr lang="en-US" sz="3600" b="1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endParaRPr lang="vi-VN" sz="36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242" y="1645920"/>
            <a:ext cx="3090073" cy="30776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17242" y="2868679"/>
            <a:ext cx="566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a</a:t>
            </a:r>
            <a:endParaRPr lang="vi-VN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4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71179" y="1961495"/>
            <a:ext cx="78838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III. </a:t>
            </a:r>
            <a:r>
              <a:rPr lang="en-US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Lục</a:t>
            </a:r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giác</a:t>
            </a:r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đều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325" y="0"/>
            <a:ext cx="1590675" cy="159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530" y="250698"/>
            <a:ext cx="1727865" cy="1339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71232" cy="124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5263" y="429351"/>
            <a:ext cx="508023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Hoạt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động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nhóm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616" y="2908846"/>
            <a:ext cx="2745296" cy="256003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83464" y="1655296"/>
            <a:ext cx="8586216" cy="4490381"/>
            <a:chOff x="448056" y="1925579"/>
            <a:chExt cx="9674352" cy="4490381"/>
          </a:xfrm>
        </p:grpSpPr>
        <p:sp>
          <p:nvSpPr>
            <p:cNvPr id="5" name="TextBox 4"/>
            <p:cNvSpPr txBox="1"/>
            <p:nvPr/>
          </p:nvSpPr>
          <p:spPr>
            <a:xfrm>
              <a:off x="448056" y="1925579"/>
              <a:ext cx="1261872" cy="52322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HĐ6</a:t>
              </a:r>
              <a:endParaRPr lang="vi-VN" sz="28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8056" y="2427819"/>
              <a:ext cx="967435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 smtClean="0"/>
                <a:t>a) </a:t>
              </a:r>
              <a:r>
                <a:rPr lang="en-US" sz="2800" dirty="0" err="1" smtClean="0"/>
                <a:t>Hãy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miếng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bìa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tam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cạnh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bằng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nhau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tạo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lục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ở </a:t>
              </a:r>
              <a:r>
                <a:rPr lang="en-US" sz="2800" i="1" dirty="0" err="1" smtClean="0"/>
                <a:t>Hình</a:t>
              </a:r>
              <a:r>
                <a:rPr lang="en-US" sz="2800" i="1" dirty="0" smtClean="0"/>
                <a:t> 7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lục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gọi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lục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đều</a:t>
              </a:r>
              <a:r>
                <a:rPr lang="en-US" sz="2800" dirty="0" smtClean="0"/>
                <a:t>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8056" y="4384635"/>
              <a:ext cx="967435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 smtClean="0"/>
                <a:t>b)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viền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xung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cạnh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lục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đều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7 ta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lục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đỉnh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lục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đó</a:t>
              </a:r>
              <a:r>
                <a:rPr lang="en-US" sz="2800" dirty="0" smtClean="0"/>
                <a:t>.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346" y="34402"/>
            <a:ext cx="1569163" cy="162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3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135" y="3154700"/>
            <a:ext cx="3066157" cy="28346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6446" y="699623"/>
            <a:ext cx="5378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III.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Lục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giác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đều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1736" y="1954119"/>
            <a:ext cx="2210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 dirty="0">
                <a:solidFill>
                  <a:srgbClr val="002060"/>
                </a:solidFill>
                <a:ea typeface="Calibri" panose="020F0502020204030204" pitchFamily="34" charset="0"/>
              </a:rPr>
              <a:t>*</a:t>
            </a:r>
            <a:r>
              <a:rPr lang="en-US" sz="3200" b="1" i="1" u="sng" dirty="0" err="1">
                <a:solidFill>
                  <a:srgbClr val="002060"/>
                </a:solidFill>
                <a:ea typeface="Calibri" panose="020F0502020204030204" pitchFamily="34" charset="0"/>
              </a:rPr>
              <a:t>Nhận</a:t>
            </a:r>
            <a:r>
              <a:rPr lang="en-US" sz="3200" b="1" i="1" u="sng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u="sng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xét</a:t>
            </a:r>
            <a:r>
              <a:rPr lang="en-US" sz="3200" b="1" i="1" u="sng" dirty="0" smtClean="0">
                <a:solidFill>
                  <a:srgbClr val="002060"/>
                </a:solidFill>
                <a:ea typeface="Calibri" panose="020F0502020204030204" pitchFamily="34" charset="0"/>
              </a:rPr>
              <a:t>: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4729" y="1954119"/>
            <a:ext cx="595265" cy="58477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3532598" y="1954119"/>
            <a:ext cx="4993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Lục</a:t>
            </a:r>
            <a:r>
              <a:rPr lang="en-US" sz="32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giác</a:t>
            </a:r>
            <a:r>
              <a:rPr lang="en-US" sz="32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đều</a:t>
            </a:r>
            <a:r>
              <a:rPr lang="en-US" sz="3200" dirty="0" smtClean="0">
                <a:solidFill>
                  <a:srgbClr val="000000"/>
                </a:solidFill>
                <a:ea typeface="Calibri" panose="020F0502020204030204" pitchFamily="34" charset="0"/>
              </a:rPr>
              <a:t> ABCDEG </a:t>
            </a:r>
            <a:r>
              <a:rPr lang="en-US" sz="32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3200" dirty="0" smtClean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  <a:endParaRPr lang="vi-VN" sz="3200" dirty="0"/>
          </a:p>
        </p:txBody>
      </p:sp>
      <p:sp>
        <p:nvSpPr>
          <p:cNvPr id="8" name="Rectangle 7"/>
          <p:cNvSpPr/>
          <p:nvPr/>
        </p:nvSpPr>
        <p:spPr>
          <a:xfrm>
            <a:off x="263288" y="2838817"/>
            <a:ext cx="9557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Sáu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: AB = BC = CD = DE = EG = GA;</a:t>
            </a:r>
            <a:endParaRPr lang="en-US" sz="2800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288" y="3754758"/>
            <a:ext cx="9045304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0000"/>
                </a:solidFill>
                <a:ea typeface="Calibri" panose="020F0502020204030204" pitchFamily="34" charset="0"/>
              </a:rPr>
              <a:t>- Ba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đường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chéo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chính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cắt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tại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điểm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O;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0000"/>
                </a:solidFill>
                <a:ea typeface="Calibri" panose="020F0502020204030204" pitchFamily="34" charset="0"/>
              </a:rPr>
              <a:t>  Ba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đường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chéo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chính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:  AD = BE = CG;</a:t>
            </a:r>
            <a:endParaRPr lang="en-US" sz="2800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367" y="5126419"/>
            <a:ext cx="9059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Sáu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ở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đỉnh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A, B, C, D, E, G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2800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58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3771" y="552820"/>
            <a:ext cx="5585968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LUYỆN TẬP</a:t>
            </a:r>
            <a:endParaRPr lang="vi-VN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2778" y="1901774"/>
            <a:ext cx="10552176" cy="107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b="1" dirty="0" smtClean="0"/>
              <a:t>1. </a:t>
            </a:r>
            <a:r>
              <a:rPr lang="en-US" sz="2600" dirty="0" smtClean="0"/>
              <a:t>Cho </a:t>
            </a:r>
            <a:r>
              <a:rPr lang="en-US" sz="2600" dirty="0" err="1" smtClean="0"/>
              <a:t>lục</a:t>
            </a:r>
            <a:r>
              <a:rPr lang="en-US" sz="2600" dirty="0" smtClean="0"/>
              <a:t> </a:t>
            </a:r>
            <a:r>
              <a:rPr lang="en-US" sz="2600" dirty="0" err="1" smtClean="0"/>
              <a:t>giác</a:t>
            </a:r>
            <a:r>
              <a:rPr lang="en-US" sz="2600" dirty="0" smtClean="0"/>
              <a:t> </a:t>
            </a:r>
            <a:r>
              <a:rPr lang="en-US" sz="2600" dirty="0" err="1" smtClean="0"/>
              <a:t>đều</a:t>
            </a:r>
            <a:r>
              <a:rPr lang="en-US" sz="2600" dirty="0" smtClean="0"/>
              <a:t> ABCDEG.</a:t>
            </a:r>
          </a:p>
          <a:p>
            <a:pPr algn="just">
              <a:lnSpc>
                <a:spcPct val="130000"/>
              </a:lnSpc>
            </a:pPr>
            <a:r>
              <a:rPr lang="en-US" sz="2600" dirty="0" err="1" smtClean="0"/>
              <a:t>Các</a:t>
            </a:r>
            <a:r>
              <a:rPr lang="en-US" sz="2600" dirty="0" smtClean="0"/>
              <a:t> </a:t>
            </a:r>
            <a:r>
              <a:rPr lang="en-US" sz="2600" dirty="0" err="1" smtClean="0"/>
              <a:t>đường</a:t>
            </a:r>
            <a:r>
              <a:rPr lang="en-US" sz="2600" dirty="0" smtClean="0"/>
              <a:t> </a:t>
            </a:r>
            <a:r>
              <a:rPr lang="en-US" sz="2600" dirty="0" err="1" smtClean="0"/>
              <a:t>chéo</a:t>
            </a:r>
            <a:r>
              <a:rPr lang="en-US" sz="2600" dirty="0" smtClean="0"/>
              <a:t> </a:t>
            </a:r>
            <a:r>
              <a:rPr lang="en-US" sz="2600" dirty="0" err="1" smtClean="0"/>
              <a:t>chính</a:t>
            </a:r>
            <a:r>
              <a:rPr lang="en-US" sz="2600" dirty="0" smtClean="0"/>
              <a:t> AD, BE, CG </a:t>
            </a:r>
            <a:r>
              <a:rPr lang="en-US" sz="2600" dirty="0" err="1" smtClean="0"/>
              <a:t>cắt</a:t>
            </a:r>
            <a:r>
              <a:rPr lang="en-US" sz="2600" dirty="0" smtClean="0"/>
              <a:t> </a:t>
            </a:r>
            <a:r>
              <a:rPr lang="en-US" sz="2600" dirty="0" err="1" smtClean="0"/>
              <a:t>nhau</a:t>
            </a:r>
            <a:r>
              <a:rPr lang="en-US" sz="2600" dirty="0" smtClean="0"/>
              <a:t> </a:t>
            </a:r>
            <a:r>
              <a:rPr lang="en-US" sz="2600" dirty="0" err="1" smtClean="0"/>
              <a:t>tại</a:t>
            </a:r>
            <a:r>
              <a:rPr lang="en-US" sz="2600" dirty="0" smtClean="0"/>
              <a:t> 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778" y="2980304"/>
            <a:ext cx="1055217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b="1" i="1" dirty="0" err="1" smtClean="0"/>
              <a:t>Vì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sao</a:t>
            </a:r>
            <a:r>
              <a:rPr lang="en-US" sz="2600" b="1" i="1" dirty="0" smtClean="0"/>
              <a:t> OA = OB = OC = OD = OE = OG?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843" y="2465183"/>
            <a:ext cx="3066157" cy="28346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0394" y="3493659"/>
            <a:ext cx="2029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i="1" u="sng" dirty="0" err="1" smtClean="0"/>
              <a:t>Giải</a:t>
            </a:r>
            <a:r>
              <a:rPr lang="en-US" sz="2600" b="1" i="1" u="sng" dirty="0" smtClean="0"/>
              <a:t>:</a:t>
            </a:r>
            <a:endParaRPr lang="vi-VN" sz="2600" b="1" i="1" u="sng" dirty="0"/>
          </a:p>
        </p:txBody>
      </p:sp>
      <p:sp>
        <p:nvSpPr>
          <p:cNvPr id="8" name="Rectangle 7"/>
          <p:cNvSpPr/>
          <p:nvPr/>
        </p:nvSpPr>
        <p:spPr>
          <a:xfrm>
            <a:off x="362778" y="3882528"/>
            <a:ext cx="9095232" cy="148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Vì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ABCDEG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lục</a:t>
            </a:r>
            <a:r>
              <a:rPr lang="en-US" sz="26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giác</a:t>
            </a:r>
            <a:r>
              <a:rPr lang="en-US" sz="26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đều</a:t>
            </a:r>
            <a:r>
              <a:rPr lang="en-US" sz="26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nên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đường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chéo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chính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cắt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tại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O,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tạo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nên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tam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giác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đều</a:t>
            </a:r>
            <a:r>
              <a:rPr lang="en-US" sz="2600" dirty="0" smtClean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26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2778" y="5317567"/>
            <a:ext cx="8763066" cy="1008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smtClean="0">
                <a:solidFill>
                  <a:srgbClr val="000000"/>
                </a:solidFill>
                <a:ea typeface="Calibri" panose="020F0502020204030204" pitchFamily="34" charset="0"/>
              </a:rPr>
              <a:t>=&gt; </a:t>
            </a:r>
            <a:r>
              <a:rPr lang="en-US" sz="26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US" sz="26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OA = OB = OC  OD = OE = OG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nửa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đường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chéo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chính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912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6979" y="633525"/>
            <a:ext cx="6069901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LUYỆN TẬP</a:t>
            </a:r>
            <a:endParaRPr lang="vi-VN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4944" y="1901952"/>
            <a:ext cx="10552176" cy="107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i="1" dirty="0" err="1" smtClean="0"/>
              <a:t>Quan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sát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các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hình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dưới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đây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rồi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cho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biết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hình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nào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là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hình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vuông</a:t>
            </a:r>
            <a:r>
              <a:rPr lang="en-US" sz="2600" i="1" dirty="0" smtClean="0"/>
              <a:t>, </a:t>
            </a:r>
            <a:r>
              <a:rPr lang="en-US" sz="2600" i="1" dirty="0" err="1" smtClean="0"/>
              <a:t>hình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nào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là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hình</a:t>
            </a:r>
            <a:r>
              <a:rPr lang="en-US" sz="2600" i="1" dirty="0" smtClean="0"/>
              <a:t> tam </a:t>
            </a:r>
            <a:r>
              <a:rPr lang="en-US" sz="2600" i="1" dirty="0" err="1" smtClean="0"/>
              <a:t>giác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đều</a:t>
            </a:r>
            <a:r>
              <a:rPr lang="en-US" sz="2600" i="1" dirty="0" smtClean="0"/>
              <a:t>, </a:t>
            </a:r>
            <a:r>
              <a:rPr lang="en-US" sz="2600" i="1" dirty="0" err="1" smtClean="0"/>
              <a:t>hình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nào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là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lục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giác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đều</a:t>
            </a:r>
            <a:r>
              <a:rPr lang="en-US" sz="2600" i="1" dirty="0" smtClean="0"/>
              <a:t>?</a:t>
            </a:r>
          </a:p>
        </p:txBody>
      </p:sp>
      <p:sp>
        <p:nvSpPr>
          <p:cNvPr id="10" name="Flowchart: Decision 9"/>
          <p:cNvSpPr/>
          <p:nvPr/>
        </p:nvSpPr>
        <p:spPr>
          <a:xfrm>
            <a:off x="166941" y="3388042"/>
            <a:ext cx="2473325" cy="1362075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45422" y="3388042"/>
            <a:ext cx="1444244" cy="1362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4399978" y="3200399"/>
            <a:ext cx="1901952" cy="154971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Isosceles Triangle 11"/>
          <p:cNvSpPr/>
          <p:nvPr/>
        </p:nvSpPr>
        <p:spPr>
          <a:xfrm>
            <a:off x="6512242" y="3890593"/>
            <a:ext cx="2249424" cy="85952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gular Pentagon 12"/>
          <p:cNvSpPr/>
          <p:nvPr/>
        </p:nvSpPr>
        <p:spPr>
          <a:xfrm>
            <a:off x="8761666" y="3200398"/>
            <a:ext cx="1645920" cy="1525329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exagon 13"/>
          <p:cNvSpPr/>
          <p:nvPr/>
        </p:nvSpPr>
        <p:spPr>
          <a:xfrm>
            <a:off x="10407586" y="3406083"/>
            <a:ext cx="1700784" cy="1362075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694944" y="5193792"/>
            <a:ext cx="126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a)</a:t>
            </a:r>
            <a:endParaRPr lang="vi-VN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836608" y="5193791"/>
            <a:ext cx="126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b)</a:t>
            </a:r>
            <a:endParaRPr lang="vi-VN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20018" y="5212078"/>
            <a:ext cx="126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c)</a:t>
            </a:r>
            <a:endParaRPr lang="vi-VN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188898" y="5193790"/>
            <a:ext cx="126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d)</a:t>
            </a:r>
            <a:endParaRPr lang="vi-VN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953690" y="5193790"/>
            <a:ext cx="126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e)</a:t>
            </a:r>
            <a:endParaRPr lang="vi-VN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718482" y="5193789"/>
            <a:ext cx="126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g)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7328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2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3914" y="469682"/>
            <a:ext cx="6195568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LUYỆN TẬP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4320" y="1993392"/>
            <a:ext cx="2084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u="sng" dirty="0" err="1" smtClean="0"/>
              <a:t>Kết</a:t>
            </a:r>
            <a:r>
              <a:rPr lang="en-US" sz="2800" b="1" i="1" u="sng" dirty="0" smtClean="0"/>
              <a:t> </a:t>
            </a:r>
            <a:r>
              <a:rPr lang="en-US" sz="2800" b="1" i="1" u="sng" dirty="0" err="1" smtClean="0"/>
              <a:t>quả</a:t>
            </a:r>
            <a:r>
              <a:rPr lang="en-US" sz="2800" b="1" i="1" u="sng" dirty="0" smtClean="0"/>
              <a:t>:</a:t>
            </a:r>
            <a:endParaRPr lang="vi-VN" sz="2800" b="1" i="1" u="sng" dirty="0"/>
          </a:p>
        </p:txBody>
      </p:sp>
      <p:grpSp>
        <p:nvGrpSpPr>
          <p:cNvPr id="2" name="Group 1"/>
          <p:cNvGrpSpPr/>
          <p:nvPr/>
        </p:nvGrpSpPr>
        <p:grpSpPr>
          <a:xfrm>
            <a:off x="697832" y="2984286"/>
            <a:ext cx="2502568" cy="2870476"/>
            <a:chOff x="697832" y="2984286"/>
            <a:chExt cx="2502568" cy="2870476"/>
          </a:xfrm>
        </p:grpSpPr>
        <p:sp>
          <p:nvSpPr>
            <p:cNvPr id="21" name="Rectangle 20"/>
            <p:cNvSpPr/>
            <p:nvPr/>
          </p:nvSpPr>
          <p:spPr>
            <a:xfrm>
              <a:off x="1181131" y="2984286"/>
              <a:ext cx="1444244" cy="13620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72317" y="4639492"/>
              <a:ext cx="1261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b)</a:t>
              </a:r>
              <a:endParaRPr lang="vi-VN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7832" y="5269987"/>
              <a:ext cx="2502568" cy="58477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/>
                <a:t>Hình</a:t>
              </a:r>
              <a:r>
                <a:rPr lang="en-US" sz="3200" b="1" dirty="0" smtClean="0"/>
                <a:t> </a:t>
              </a:r>
              <a:r>
                <a:rPr lang="en-US" sz="3200" b="1" dirty="0" err="1" smtClean="0"/>
                <a:t>vuông</a:t>
              </a:r>
              <a:endParaRPr lang="vi-VN" sz="32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15260" y="2796643"/>
            <a:ext cx="2920255" cy="3058119"/>
            <a:chOff x="4515260" y="2796643"/>
            <a:chExt cx="2920255" cy="3058119"/>
          </a:xfrm>
        </p:grpSpPr>
        <p:sp>
          <p:nvSpPr>
            <p:cNvPr id="22" name="Isosceles Triangle 21"/>
            <p:cNvSpPr/>
            <p:nvPr/>
          </p:nvSpPr>
          <p:spPr>
            <a:xfrm>
              <a:off x="4815569" y="2796643"/>
              <a:ext cx="1901952" cy="1549718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35609" y="4639491"/>
              <a:ext cx="1261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c)</a:t>
              </a:r>
              <a:endParaRPr lang="vi-VN" sz="2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15260" y="5269987"/>
              <a:ext cx="2920255" cy="584775"/>
            </a:xfrm>
            <a:prstGeom prst="rect">
              <a:avLst/>
            </a:prstGeom>
            <a:solidFill>
              <a:srgbClr val="66C7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Tam </a:t>
              </a:r>
              <a:r>
                <a:rPr lang="en-US" sz="3200" b="1" dirty="0" err="1" smtClean="0"/>
                <a:t>giác</a:t>
              </a:r>
              <a:r>
                <a:rPr lang="en-US" sz="3200" b="1" dirty="0" smtClean="0"/>
                <a:t> </a:t>
              </a:r>
              <a:r>
                <a:rPr lang="en-US" sz="3200" b="1" dirty="0" err="1" smtClean="0"/>
                <a:t>đều</a:t>
              </a:r>
              <a:endParaRPr lang="vi-VN" sz="32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576807" y="2984285"/>
            <a:ext cx="2920255" cy="2852190"/>
            <a:chOff x="8576807" y="2984285"/>
            <a:chExt cx="2920255" cy="2852190"/>
          </a:xfrm>
        </p:grpSpPr>
        <p:sp>
          <p:nvSpPr>
            <p:cNvPr id="23" name="Hexagon 22"/>
            <p:cNvSpPr/>
            <p:nvPr/>
          </p:nvSpPr>
          <p:spPr>
            <a:xfrm>
              <a:off x="9211056" y="2984285"/>
              <a:ext cx="1700784" cy="1362075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532112" y="4639491"/>
              <a:ext cx="1261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g)</a:t>
              </a:r>
              <a:endParaRPr lang="vi-VN" sz="2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576807" y="5251700"/>
              <a:ext cx="2920255" cy="58477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/>
                <a:t>Lục</a:t>
              </a:r>
              <a:r>
                <a:rPr lang="en-US" sz="3200" b="1" dirty="0" smtClean="0"/>
                <a:t> </a:t>
              </a:r>
              <a:r>
                <a:rPr lang="en-US" sz="3200" b="1" dirty="0" err="1" smtClean="0"/>
                <a:t>giác</a:t>
              </a:r>
              <a:r>
                <a:rPr lang="en-US" sz="3200" b="1" dirty="0" smtClean="0"/>
                <a:t> </a:t>
              </a:r>
              <a:r>
                <a:rPr lang="en-US" sz="3200" b="1" dirty="0" err="1" smtClean="0"/>
                <a:t>đều</a:t>
              </a:r>
              <a:endParaRPr lang="vi-VN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5509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39886" y="573950"/>
            <a:ext cx="5834314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VẬN DỤNG</a:t>
            </a:r>
            <a:endParaRPr lang="vi-VN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9176" y="1769305"/>
            <a:ext cx="1092808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dirty="0" smtClean="0"/>
              <a:t>2. </a:t>
            </a:r>
            <a:r>
              <a:rPr lang="en-US" sz="2600" dirty="0" err="1" smtClean="0"/>
              <a:t>Một</a:t>
            </a:r>
            <a:r>
              <a:rPr lang="en-US" sz="2600" dirty="0" smtClean="0"/>
              <a:t> </a:t>
            </a:r>
            <a:r>
              <a:rPr lang="en-US" sz="2600" dirty="0" err="1" smtClean="0"/>
              <a:t>mảnh</a:t>
            </a:r>
            <a:r>
              <a:rPr lang="en-US" sz="2600" dirty="0" smtClean="0"/>
              <a:t> </a:t>
            </a:r>
            <a:r>
              <a:rPr lang="en-US" sz="2600" dirty="0" err="1" smtClean="0"/>
              <a:t>vườn</a:t>
            </a:r>
            <a:r>
              <a:rPr lang="en-US" sz="2600" dirty="0" smtClean="0"/>
              <a:t> </a:t>
            </a:r>
            <a:r>
              <a:rPr lang="en-US" sz="2600" dirty="0" err="1" smtClean="0"/>
              <a:t>có</a:t>
            </a:r>
            <a:r>
              <a:rPr lang="en-US" sz="2600" dirty="0" smtClean="0"/>
              <a:t> </a:t>
            </a:r>
            <a:r>
              <a:rPr lang="en-US" sz="2600" dirty="0" err="1" smtClean="0"/>
              <a:t>dạng</a:t>
            </a:r>
            <a:r>
              <a:rPr lang="en-US" sz="2600" dirty="0" smtClean="0"/>
              <a:t> </a:t>
            </a:r>
            <a:r>
              <a:rPr lang="en-US" sz="2600" dirty="0" err="1" smtClean="0"/>
              <a:t>hình</a:t>
            </a:r>
            <a:r>
              <a:rPr lang="en-US" sz="2600" dirty="0" smtClean="0"/>
              <a:t> </a:t>
            </a:r>
            <a:r>
              <a:rPr lang="en-US" sz="2600" dirty="0" err="1" smtClean="0"/>
              <a:t>vuông</a:t>
            </a:r>
            <a:r>
              <a:rPr lang="en-US" sz="2600" dirty="0" smtClean="0"/>
              <a:t> </a:t>
            </a:r>
            <a:r>
              <a:rPr lang="en-US" sz="2600" dirty="0" err="1" smtClean="0"/>
              <a:t>với</a:t>
            </a:r>
            <a:r>
              <a:rPr lang="en-US" sz="2600" dirty="0" smtClean="0"/>
              <a:t> </a:t>
            </a:r>
            <a:r>
              <a:rPr lang="en-US" sz="2600" dirty="0" err="1" smtClean="0"/>
              <a:t>chiều</a:t>
            </a:r>
            <a:r>
              <a:rPr lang="en-US" sz="2600" dirty="0" smtClean="0"/>
              <a:t> </a:t>
            </a:r>
            <a:r>
              <a:rPr lang="en-US" sz="2600" dirty="0" err="1" smtClean="0"/>
              <a:t>dài</a:t>
            </a:r>
            <a:r>
              <a:rPr lang="en-US" sz="2600" dirty="0" smtClean="0"/>
              <a:t> </a:t>
            </a:r>
            <a:r>
              <a:rPr lang="en-US" sz="2600" dirty="0" err="1" smtClean="0"/>
              <a:t>cạnh</a:t>
            </a:r>
            <a:r>
              <a:rPr lang="en-US" sz="2600" dirty="0" smtClean="0"/>
              <a:t> </a:t>
            </a:r>
            <a:r>
              <a:rPr lang="en-US" sz="2600" dirty="0" err="1" smtClean="0"/>
              <a:t>bằng</a:t>
            </a:r>
            <a:r>
              <a:rPr lang="en-US" sz="2600" dirty="0" smtClean="0"/>
              <a:t> 25m. </a:t>
            </a:r>
            <a:r>
              <a:rPr lang="en-US" sz="2600" dirty="0" err="1" smtClean="0"/>
              <a:t>Người</a:t>
            </a:r>
            <a:r>
              <a:rPr lang="en-US" sz="2600" dirty="0" smtClean="0"/>
              <a:t> ta </a:t>
            </a:r>
            <a:r>
              <a:rPr lang="en-US" sz="2600" dirty="0" err="1" smtClean="0"/>
              <a:t>để</a:t>
            </a:r>
            <a:r>
              <a:rPr lang="en-US" sz="2600" dirty="0" smtClean="0"/>
              <a:t> </a:t>
            </a:r>
            <a:r>
              <a:rPr lang="en-US" sz="2600" dirty="0" err="1" smtClean="0"/>
              <a:t>một</a:t>
            </a:r>
            <a:r>
              <a:rPr lang="en-US" sz="2600" dirty="0"/>
              <a:t> </a:t>
            </a:r>
            <a:r>
              <a:rPr lang="en-US" sz="2600" dirty="0" err="1" smtClean="0"/>
              <a:t>phần</a:t>
            </a:r>
            <a:r>
              <a:rPr lang="en-US" sz="2600" dirty="0" smtClean="0"/>
              <a:t> </a:t>
            </a:r>
            <a:r>
              <a:rPr lang="en-US" sz="2600" dirty="0" err="1" smtClean="0"/>
              <a:t>của</a:t>
            </a:r>
            <a:r>
              <a:rPr lang="en-US" sz="2600" dirty="0" smtClean="0"/>
              <a:t> </a:t>
            </a:r>
            <a:r>
              <a:rPr lang="en-US" sz="2600" dirty="0" err="1" smtClean="0"/>
              <a:t>mảnh</a:t>
            </a:r>
            <a:r>
              <a:rPr lang="en-US" sz="2600" dirty="0" smtClean="0"/>
              <a:t> </a:t>
            </a:r>
            <a:r>
              <a:rPr lang="en-US" sz="2600" dirty="0" err="1" smtClean="0"/>
              <a:t>vườn</a:t>
            </a:r>
            <a:r>
              <a:rPr lang="en-US" sz="2600" dirty="0" smtClean="0"/>
              <a:t> </a:t>
            </a:r>
            <a:r>
              <a:rPr lang="en-US" sz="2600" dirty="0" err="1" smtClean="0"/>
              <a:t>làm</a:t>
            </a:r>
            <a:r>
              <a:rPr lang="en-US" sz="2600" dirty="0" smtClean="0"/>
              <a:t> </a:t>
            </a:r>
            <a:r>
              <a:rPr lang="en-US" sz="2600" dirty="0" err="1" smtClean="0"/>
              <a:t>lối</a:t>
            </a:r>
            <a:r>
              <a:rPr lang="en-US" sz="2600" dirty="0" smtClean="0"/>
              <a:t> </a:t>
            </a:r>
            <a:r>
              <a:rPr lang="en-US" sz="2600" dirty="0" err="1" smtClean="0"/>
              <a:t>đi</a:t>
            </a:r>
            <a:r>
              <a:rPr lang="en-US" sz="2600" dirty="0" smtClean="0"/>
              <a:t> </a:t>
            </a:r>
            <a:r>
              <a:rPr lang="en-US" sz="2600" dirty="0" err="1" smtClean="0"/>
              <a:t>rộng</a:t>
            </a:r>
            <a:r>
              <a:rPr lang="en-US" sz="2600" dirty="0" smtClean="0"/>
              <a:t> 2 m </a:t>
            </a:r>
            <a:r>
              <a:rPr lang="en-US" sz="2600" dirty="0" err="1" smtClean="0"/>
              <a:t>như</a:t>
            </a:r>
            <a:r>
              <a:rPr lang="en-US" sz="2600" dirty="0" smtClean="0"/>
              <a:t> </a:t>
            </a:r>
            <a:r>
              <a:rPr lang="en-US" sz="2600" dirty="0" err="1" smtClean="0"/>
              <a:t>Hình</a:t>
            </a:r>
            <a:r>
              <a:rPr lang="en-US" sz="2600" dirty="0" smtClean="0"/>
              <a:t> 10, </a:t>
            </a:r>
            <a:r>
              <a:rPr lang="en-US" sz="2600" dirty="0" err="1" smtClean="0"/>
              <a:t>phần</a:t>
            </a:r>
            <a:r>
              <a:rPr lang="en-US" sz="2600" dirty="0" smtClean="0"/>
              <a:t> </a:t>
            </a:r>
            <a:r>
              <a:rPr lang="en-US" sz="2600" dirty="0" err="1" smtClean="0"/>
              <a:t>còn</a:t>
            </a:r>
            <a:r>
              <a:rPr lang="en-US" sz="2600" dirty="0" smtClean="0"/>
              <a:t> </a:t>
            </a:r>
            <a:r>
              <a:rPr lang="en-US" sz="2600" dirty="0" err="1" smtClean="0"/>
              <a:t>lại</a:t>
            </a:r>
            <a:r>
              <a:rPr lang="en-US" sz="2600" dirty="0" smtClean="0"/>
              <a:t> </a:t>
            </a:r>
            <a:r>
              <a:rPr lang="en-US" sz="2600" dirty="0" err="1" smtClean="0"/>
              <a:t>để</a:t>
            </a:r>
            <a:r>
              <a:rPr lang="en-US" sz="2600" dirty="0" smtClean="0"/>
              <a:t> </a:t>
            </a:r>
            <a:r>
              <a:rPr lang="en-US" sz="2600" err="1" smtClean="0"/>
              <a:t>trồng</a:t>
            </a:r>
            <a:r>
              <a:rPr lang="en-US" sz="2600" smtClean="0"/>
              <a:t> rau.</a:t>
            </a:r>
            <a:endParaRPr lang="vi-VN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7748" y="2911099"/>
            <a:ext cx="2791327" cy="3187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176" y="3559851"/>
            <a:ext cx="757604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/>
              <a:t>a. </a:t>
            </a:r>
            <a:r>
              <a:rPr lang="en-US" sz="2600" dirty="0" err="1" smtClean="0"/>
              <a:t>Tính</a:t>
            </a:r>
            <a:r>
              <a:rPr lang="en-US" sz="2600" dirty="0" smtClean="0"/>
              <a:t> </a:t>
            </a:r>
            <a:r>
              <a:rPr lang="en-US" sz="2600" dirty="0" err="1" smtClean="0"/>
              <a:t>diện</a:t>
            </a:r>
            <a:r>
              <a:rPr lang="en-US" sz="2600" dirty="0" smtClean="0"/>
              <a:t> </a:t>
            </a:r>
            <a:r>
              <a:rPr lang="en-US" sz="2600" dirty="0" err="1" smtClean="0"/>
              <a:t>tích</a:t>
            </a:r>
            <a:r>
              <a:rPr lang="en-US" sz="2600" dirty="0" smtClean="0"/>
              <a:t> </a:t>
            </a:r>
            <a:r>
              <a:rPr lang="en-US" sz="2600" dirty="0" err="1" smtClean="0"/>
              <a:t>phần</a:t>
            </a:r>
            <a:r>
              <a:rPr lang="en-US" sz="2600" dirty="0" smtClean="0"/>
              <a:t> </a:t>
            </a:r>
            <a:r>
              <a:rPr lang="en-US" sz="2600" dirty="0" err="1" smtClean="0"/>
              <a:t>vườn</a:t>
            </a:r>
            <a:r>
              <a:rPr lang="en-US" sz="2600" dirty="0" smtClean="0"/>
              <a:t> </a:t>
            </a:r>
            <a:r>
              <a:rPr lang="en-US" sz="2600" dirty="0" err="1" smtClean="0"/>
              <a:t>trồng</a:t>
            </a:r>
            <a:r>
              <a:rPr lang="en-US" sz="2600" dirty="0" smtClean="0"/>
              <a:t> </a:t>
            </a:r>
            <a:r>
              <a:rPr lang="en-US" sz="2600" dirty="0" err="1" smtClean="0"/>
              <a:t>rau</a:t>
            </a:r>
            <a:r>
              <a:rPr lang="en-US" sz="2600" dirty="0" smtClean="0"/>
              <a:t>.</a:t>
            </a:r>
            <a:endParaRPr lang="vi-VN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509176" y="4206182"/>
            <a:ext cx="815356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</a:t>
            </a:r>
            <a:r>
              <a:rPr lang="en-US" sz="2600" dirty="0" smtClean="0"/>
              <a:t>. </a:t>
            </a:r>
            <a:r>
              <a:rPr lang="en-US" sz="2600" dirty="0" err="1" smtClean="0"/>
              <a:t>Người</a:t>
            </a:r>
            <a:r>
              <a:rPr lang="en-US" sz="2600" dirty="0" smtClean="0"/>
              <a:t> ta </a:t>
            </a:r>
            <a:r>
              <a:rPr lang="en-US" sz="2600" err="1" smtClean="0"/>
              <a:t>làm</a:t>
            </a:r>
            <a:r>
              <a:rPr lang="en-US" sz="2600" smtClean="0"/>
              <a:t> hàng </a:t>
            </a:r>
            <a:r>
              <a:rPr lang="en-US" sz="2600" dirty="0" err="1" smtClean="0"/>
              <a:t>rào</a:t>
            </a:r>
            <a:r>
              <a:rPr lang="en-US" sz="2600" dirty="0" smtClean="0"/>
              <a:t> </a:t>
            </a:r>
            <a:r>
              <a:rPr lang="en-US" sz="2600" dirty="0" err="1" smtClean="0"/>
              <a:t>xung</a:t>
            </a:r>
            <a:r>
              <a:rPr lang="en-US" sz="2600" dirty="0" smtClean="0"/>
              <a:t> </a:t>
            </a:r>
            <a:r>
              <a:rPr lang="en-US" sz="2600" dirty="0" err="1" smtClean="0"/>
              <a:t>quanh</a:t>
            </a:r>
            <a:r>
              <a:rPr lang="en-US" sz="2600" dirty="0" smtClean="0"/>
              <a:t> </a:t>
            </a:r>
            <a:r>
              <a:rPr lang="en-US" sz="2600" dirty="0" err="1" smtClean="0"/>
              <a:t>phần</a:t>
            </a:r>
            <a:r>
              <a:rPr lang="en-US" sz="2600" dirty="0" smtClean="0"/>
              <a:t> </a:t>
            </a:r>
            <a:r>
              <a:rPr lang="en-US" sz="2600" dirty="0" err="1" smtClean="0"/>
              <a:t>vườn</a:t>
            </a:r>
            <a:r>
              <a:rPr lang="en-US" sz="2600" dirty="0" smtClean="0"/>
              <a:t> </a:t>
            </a:r>
            <a:r>
              <a:rPr lang="en-US" sz="2600" dirty="0" err="1" smtClean="0"/>
              <a:t>trồng</a:t>
            </a:r>
            <a:r>
              <a:rPr lang="en-US" sz="2600" dirty="0" smtClean="0"/>
              <a:t> </a:t>
            </a:r>
            <a:r>
              <a:rPr lang="en-US" sz="2600" err="1" smtClean="0"/>
              <a:t>rau</a:t>
            </a:r>
            <a:r>
              <a:rPr lang="en-US" sz="2600" smtClean="0"/>
              <a:t> và </a:t>
            </a:r>
            <a:r>
              <a:rPr lang="en-US" sz="2600" dirty="0" smtClean="0"/>
              <a:t>ở </a:t>
            </a:r>
            <a:r>
              <a:rPr lang="en-US" sz="2600" dirty="0" err="1" smtClean="0"/>
              <a:t>một</a:t>
            </a:r>
            <a:r>
              <a:rPr lang="en-US" sz="2600" dirty="0" smtClean="0"/>
              <a:t> </a:t>
            </a:r>
            <a:r>
              <a:rPr lang="en-US" sz="2600" dirty="0" err="1" smtClean="0"/>
              <a:t>góc</a:t>
            </a:r>
            <a:r>
              <a:rPr lang="en-US" sz="2600" dirty="0" smtClean="0"/>
              <a:t> </a:t>
            </a:r>
            <a:r>
              <a:rPr lang="en-US" sz="2600" dirty="0" err="1" smtClean="0"/>
              <a:t>vườn</a:t>
            </a:r>
            <a:r>
              <a:rPr lang="en-US" sz="2600" dirty="0" smtClean="0"/>
              <a:t> </a:t>
            </a:r>
            <a:r>
              <a:rPr lang="en-US" sz="2600" dirty="0" err="1" smtClean="0"/>
              <a:t>rau</a:t>
            </a:r>
            <a:r>
              <a:rPr lang="en-US" sz="2600" dirty="0" smtClean="0"/>
              <a:t> </a:t>
            </a:r>
            <a:r>
              <a:rPr lang="en-US" sz="2600" dirty="0" err="1" smtClean="0"/>
              <a:t>có</a:t>
            </a:r>
            <a:r>
              <a:rPr lang="en-US" sz="2600" dirty="0" smtClean="0"/>
              <a:t> </a:t>
            </a:r>
            <a:r>
              <a:rPr lang="en-US" sz="2600" dirty="0" err="1" smtClean="0"/>
              <a:t>để</a:t>
            </a:r>
            <a:r>
              <a:rPr lang="en-US" sz="2600" dirty="0" smtClean="0"/>
              <a:t> </a:t>
            </a:r>
            <a:r>
              <a:rPr lang="en-US" sz="2600" dirty="0" err="1" smtClean="0"/>
              <a:t>cửa</a:t>
            </a:r>
            <a:r>
              <a:rPr lang="en-US" sz="2600" dirty="0" smtClean="0"/>
              <a:t> </a:t>
            </a:r>
            <a:r>
              <a:rPr lang="en-US" sz="2600" dirty="0" err="1" smtClean="0"/>
              <a:t>ra</a:t>
            </a:r>
            <a:r>
              <a:rPr lang="en-US" sz="2600" dirty="0" smtClean="0"/>
              <a:t> </a:t>
            </a:r>
            <a:r>
              <a:rPr lang="en-US" sz="2600" dirty="0" err="1" smtClean="0"/>
              <a:t>vào</a:t>
            </a:r>
            <a:r>
              <a:rPr lang="en-US" sz="2600" dirty="0" smtClean="0"/>
              <a:t> </a:t>
            </a:r>
            <a:r>
              <a:rPr lang="en-US" sz="2600" dirty="0" err="1" smtClean="0"/>
              <a:t>rộng</a:t>
            </a:r>
            <a:r>
              <a:rPr lang="en-US" sz="2600" dirty="0" smtClean="0"/>
              <a:t> 2m. </a:t>
            </a:r>
            <a:r>
              <a:rPr lang="en-US" sz="2600" dirty="0" err="1" smtClean="0"/>
              <a:t>Tính</a:t>
            </a:r>
            <a:r>
              <a:rPr lang="en-US" sz="2600" dirty="0" smtClean="0"/>
              <a:t> </a:t>
            </a:r>
            <a:r>
              <a:rPr lang="en-US" sz="2600" dirty="0" err="1" smtClean="0"/>
              <a:t>độ</a:t>
            </a:r>
            <a:r>
              <a:rPr lang="en-US" sz="2600" dirty="0" smtClean="0"/>
              <a:t> </a:t>
            </a:r>
            <a:r>
              <a:rPr lang="en-US" sz="2600" dirty="0" err="1" smtClean="0"/>
              <a:t>dài</a:t>
            </a:r>
            <a:r>
              <a:rPr lang="en-US" sz="2600" dirty="0" smtClean="0"/>
              <a:t> </a:t>
            </a:r>
            <a:r>
              <a:rPr lang="en-US" sz="2600" err="1" smtClean="0"/>
              <a:t>của</a:t>
            </a:r>
            <a:r>
              <a:rPr lang="en-US" sz="2600" smtClean="0"/>
              <a:t> hàng </a:t>
            </a:r>
            <a:r>
              <a:rPr lang="en-US" sz="2600" dirty="0" err="1" smtClean="0"/>
              <a:t>rào</a:t>
            </a:r>
            <a:r>
              <a:rPr lang="en-US" sz="2600" dirty="0" smtClean="0"/>
              <a:t> </a:t>
            </a:r>
            <a:r>
              <a:rPr lang="en-US" sz="2600" dirty="0" err="1" smtClean="0"/>
              <a:t>đó</a:t>
            </a:r>
            <a:r>
              <a:rPr lang="en-US" sz="2600" dirty="0" smtClean="0"/>
              <a:t>.</a:t>
            </a:r>
            <a:endParaRPr lang="vi-VN" sz="2600" dirty="0"/>
          </a:p>
        </p:txBody>
      </p:sp>
    </p:spTree>
    <p:extLst>
      <p:ext uri="{BB962C8B-B14F-4D97-AF65-F5344CB8AC3E}">
        <p14:creationId xmlns:p14="http://schemas.microsoft.com/office/powerpoint/2010/main" val="17043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0425" y="450358"/>
            <a:ext cx="5874946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VẬN DỤNG</a:t>
            </a:r>
            <a:endParaRPr lang="vi-VN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6605" y="2626743"/>
            <a:ext cx="2791327" cy="3187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9854" y="1849868"/>
            <a:ext cx="3056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err="1" smtClean="0"/>
              <a:t>Giải</a:t>
            </a:r>
            <a:r>
              <a:rPr lang="en-US" sz="2800" b="1" i="1" u="sng" dirty="0" smtClean="0"/>
              <a:t>:</a:t>
            </a:r>
            <a:endParaRPr lang="vi-VN" sz="2800" b="1" i="1" u="sng" dirty="0"/>
          </a:p>
        </p:txBody>
      </p:sp>
      <p:sp>
        <p:nvSpPr>
          <p:cNvPr id="6" name="Rectangle 5"/>
          <p:cNvSpPr/>
          <p:nvPr/>
        </p:nvSpPr>
        <p:spPr>
          <a:xfrm>
            <a:off x="1469282" y="2362432"/>
            <a:ext cx="6096000" cy="1305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rau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23 x 23 = 529 (m</a:t>
            </a:r>
            <a:r>
              <a:rPr lang="en-US" sz="28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ea typeface="Calibri" panose="020F0502020204030204" pitchFamily="34" charset="0"/>
              </a:rPr>
              <a:t>)</a:t>
            </a:r>
            <a:endParaRPr lang="en-US" sz="28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9282" y="366759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rào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23 x 4 - 2 = </a:t>
            </a:r>
            <a:r>
              <a:rPr lang="en-US" sz="2800">
                <a:solidFill>
                  <a:srgbClr val="000000"/>
                </a:solidFill>
                <a:ea typeface="Calibri" panose="020F0502020204030204" pitchFamily="34" charset="0"/>
              </a:rPr>
              <a:t>90 </a:t>
            </a:r>
            <a:r>
              <a:rPr lang="en-US" sz="2800" smtClean="0">
                <a:solidFill>
                  <a:srgbClr val="000000"/>
                </a:solidFill>
                <a:ea typeface="Calibri" panose="020F0502020204030204" pitchFamily="34" charset="0"/>
              </a:rPr>
              <a:t>(cm</a:t>
            </a:r>
            <a:r>
              <a:rPr lang="en-US" sz="2800" dirty="0" smtClean="0">
                <a:solidFill>
                  <a:srgbClr val="000000"/>
                </a:solidFill>
                <a:ea typeface="Calibri" panose="020F0502020204030204" pitchFamily="34" charset="0"/>
              </a:rPr>
              <a:t>)</a:t>
            </a:r>
            <a:endParaRPr lang="en-US" sz="28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02425" y="4962106"/>
            <a:ext cx="6096000" cy="1305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Đáp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: a) 529 m</a:t>
            </a:r>
            <a:r>
              <a:rPr lang="en-US" sz="28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endParaRPr lang="en-US" sz="2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          b) 90 cm.</a:t>
            </a:r>
          </a:p>
        </p:txBody>
      </p:sp>
    </p:spTree>
    <p:extLst>
      <p:ext uri="{BB962C8B-B14F-4D97-AF65-F5344CB8AC3E}">
        <p14:creationId xmlns:p14="http://schemas.microsoft.com/office/powerpoint/2010/main" val="154483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4314" y="0"/>
            <a:ext cx="6763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NỘI DUNG BÀI HỌC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754273"/>
            <a:ext cx="3657600" cy="3200400"/>
            <a:chOff x="0" y="754273"/>
            <a:chExt cx="3657600" cy="3200400"/>
          </a:xfrm>
        </p:grpSpPr>
        <p:sp>
          <p:nvSpPr>
            <p:cNvPr id="5" name="Isosceles Triangle 4"/>
            <p:cNvSpPr/>
            <p:nvPr/>
          </p:nvSpPr>
          <p:spPr>
            <a:xfrm>
              <a:off x="0" y="754273"/>
              <a:ext cx="3657600" cy="3200400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9597" y="1368242"/>
              <a:ext cx="2198405" cy="248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 smtClean="0">
                  <a:solidFill>
                    <a:srgbClr val="002060"/>
                  </a:solidFill>
                </a:rPr>
                <a:t>I. </a:t>
              </a:r>
            </a:p>
            <a:p>
              <a:pPr algn="ctr">
                <a:lnSpc>
                  <a:spcPct val="150000"/>
                </a:lnSpc>
              </a:pPr>
              <a:r>
                <a:rPr lang="en-US" sz="3600" b="1" dirty="0" smtClean="0">
                  <a:solidFill>
                    <a:srgbClr val="002060"/>
                  </a:solidFill>
                </a:rPr>
                <a:t>Tam </a:t>
              </a:r>
              <a:r>
                <a:rPr lang="en-US" sz="3600" b="1" dirty="0" err="1" smtClean="0">
                  <a:solidFill>
                    <a:srgbClr val="002060"/>
                  </a:solidFill>
                </a:rPr>
                <a:t>giác</a:t>
              </a:r>
              <a:r>
                <a:rPr lang="en-US" sz="36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</a:rPr>
                <a:t>đều</a:t>
              </a:r>
              <a:endParaRPr lang="vi-VN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94056" y="3072384"/>
            <a:ext cx="3200400" cy="3200400"/>
            <a:chOff x="4194056" y="3072384"/>
            <a:chExt cx="3200400" cy="3200400"/>
          </a:xfrm>
          <a:solidFill>
            <a:srgbClr val="66C7CC"/>
          </a:solidFill>
        </p:grpSpPr>
        <p:sp>
          <p:nvSpPr>
            <p:cNvPr id="6" name="Rectangle 5"/>
            <p:cNvSpPr/>
            <p:nvPr/>
          </p:nvSpPr>
          <p:spPr>
            <a:xfrm>
              <a:off x="4194056" y="3072384"/>
              <a:ext cx="3200400" cy="3200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95053" y="3431250"/>
              <a:ext cx="2198405" cy="25853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bg1"/>
                  </a:solidFill>
                </a:rPr>
                <a:t>II. </a:t>
              </a:r>
            </a:p>
            <a:p>
              <a:pPr algn="ctr">
                <a:lnSpc>
                  <a:spcPct val="150000"/>
                </a:lnSpc>
              </a:pPr>
              <a:r>
                <a:rPr lang="en-US" sz="3600" b="1" dirty="0" err="1" smtClean="0">
                  <a:solidFill>
                    <a:schemeClr val="bg1"/>
                  </a:solidFill>
                </a:rPr>
                <a:t>Hình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vuông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30913" y="1060704"/>
            <a:ext cx="3657600" cy="3200400"/>
            <a:chOff x="7930913" y="1060704"/>
            <a:chExt cx="3657600" cy="3200400"/>
          </a:xfrm>
        </p:grpSpPr>
        <p:sp>
          <p:nvSpPr>
            <p:cNvPr id="7" name="Hexagon 6"/>
            <p:cNvSpPr/>
            <p:nvPr/>
          </p:nvSpPr>
          <p:spPr>
            <a:xfrm>
              <a:off x="7930913" y="1060704"/>
              <a:ext cx="3657600" cy="3200400"/>
            </a:xfrm>
            <a:prstGeom prst="hexagon">
              <a:avLst/>
            </a:prstGeom>
            <a:solidFill>
              <a:srgbClr val="DFA1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660510" y="1146340"/>
              <a:ext cx="2198405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 smtClean="0">
                  <a:solidFill>
                    <a:srgbClr val="7030A0"/>
                  </a:solidFill>
                </a:rPr>
                <a:t>III. </a:t>
              </a:r>
            </a:p>
            <a:p>
              <a:pPr algn="ctr">
                <a:lnSpc>
                  <a:spcPct val="150000"/>
                </a:lnSpc>
              </a:pPr>
              <a:r>
                <a:rPr lang="en-US" sz="3600" b="1" dirty="0" err="1" smtClean="0">
                  <a:solidFill>
                    <a:srgbClr val="7030A0"/>
                  </a:solidFill>
                </a:rPr>
                <a:t>Lục</a:t>
              </a:r>
              <a:r>
                <a:rPr lang="en-US" sz="36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</a:rPr>
                <a:t>giác</a:t>
              </a:r>
              <a:r>
                <a:rPr lang="en-US" sz="36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</a:rPr>
                <a:t>đều</a:t>
              </a:r>
              <a:endParaRPr lang="vi-VN" sz="3600" b="1" dirty="0">
                <a:solidFill>
                  <a:srgbClr val="7030A0"/>
                </a:solidFill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854573" y="3954672"/>
            <a:ext cx="18288" cy="7179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107287" y="4834998"/>
            <a:ext cx="20234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/>
              <a:t>Nhận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biết</a:t>
            </a:r>
            <a:endParaRPr lang="vi-VN" sz="28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0965" y="3980336"/>
            <a:ext cx="18288" cy="7179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36930" y="4792192"/>
            <a:ext cx="105156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/>
              <a:t>Vẽ</a:t>
            </a:r>
            <a:endParaRPr lang="vi-VN" sz="2800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440730" y="2439001"/>
            <a:ext cx="0" cy="5486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19522" y="1473399"/>
            <a:ext cx="1985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/>
              <a:t>Nhận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biết</a:t>
            </a:r>
            <a:endParaRPr lang="vi-VN" sz="2800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5649831" y="2452665"/>
            <a:ext cx="0" cy="5486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93949" y="1465217"/>
            <a:ext cx="105156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/>
              <a:t>Vẽ</a:t>
            </a:r>
            <a:endParaRPr lang="vi-VN" sz="2800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6880960" y="2422786"/>
            <a:ext cx="0" cy="5486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76706" y="1326203"/>
            <a:ext cx="1814099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/>
              <a:t>Chu vi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tích</a:t>
            </a:r>
            <a:endParaRPr lang="vi-VN" sz="2800" b="1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9052560" y="4325764"/>
            <a:ext cx="0" cy="6936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0565530" y="4377091"/>
            <a:ext cx="0" cy="6936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930912" y="5204330"/>
            <a:ext cx="1828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/>
              <a:t>Nhận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biết</a:t>
            </a:r>
            <a:endParaRPr lang="vi-VN" sz="2800" b="1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5091053" y="8411462"/>
            <a:ext cx="0" cy="6936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686164" y="5172690"/>
            <a:ext cx="23455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/>
              <a:t>Ghép</a:t>
            </a:r>
            <a:r>
              <a:rPr lang="en-US" sz="2800" b="1" dirty="0"/>
              <a:t> </a:t>
            </a:r>
            <a:r>
              <a:rPr lang="en-US" sz="2800" b="1" smtClean="0"/>
              <a:t>hình</a:t>
            </a:r>
            <a:endParaRPr lang="vi-VN" sz="2800" b="1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6531232" y="8411462"/>
            <a:ext cx="0" cy="6936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6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  <p:bldP spid="27" grpId="0"/>
      <p:bldP spid="29" grpId="0"/>
      <p:bldP spid="33" grpId="0"/>
      <p:bldP spid="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4169" y="452483"/>
            <a:ext cx="4974817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VẬN DỤNG</a:t>
            </a:r>
            <a:endParaRPr lang="vi-VN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7832" y="1900990"/>
            <a:ext cx="10900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4. </a:t>
            </a:r>
            <a:r>
              <a:rPr lang="en-US" sz="2800" b="1" dirty="0" err="1" smtClean="0">
                <a:solidFill>
                  <a:srgbClr val="0070C0"/>
                </a:solidFill>
              </a:rPr>
              <a:t>Đố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vui</a:t>
            </a:r>
            <a:r>
              <a:rPr lang="en-US" sz="2800" b="1" dirty="0" smtClean="0">
                <a:solidFill>
                  <a:srgbClr val="0070C0"/>
                </a:solidFill>
              </a:rPr>
              <a:t>. </a:t>
            </a:r>
            <a:r>
              <a:rPr lang="en-US" sz="2800" dirty="0" err="1" smtClean="0"/>
              <a:t>Đố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12 que </a:t>
            </a:r>
            <a:r>
              <a:rPr lang="en-US" sz="2800" dirty="0" err="1" smtClean="0"/>
              <a:t>diêm</a:t>
            </a:r>
            <a:r>
              <a:rPr lang="en-US" sz="2800" dirty="0" smtClean="0"/>
              <a:t> (hay 12 </a:t>
            </a:r>
            <a:r>
              <a:rPr lang="en-US" sz="2800" dirty="0" err="1" smtClean="0"/>
              <a:t>chiếc</a:t>
            </a:r>
            <a:r>
              <a:rPr lang="en-US" sz="2800" dirty="0" smtClean="0"/>
              <a:t> que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) </a:t>
            </a:r>
            <a:r>
              <a:rPr lang="en-US" sz="2800" dirty="0" err="1" smtClean="0"/>
              <a:t>mà</a:t>
            </a:r>
            <a:r>
              <a:rPr lang="en-US" sz="2800" dirty="0" smtClean="0"/>
              <a:t> </a:t>
            </a:r>
            <a:r>
              <a:rPr lang="en-US" sz="2800" dirty="0" err="1" smtClean="0"/>
              <a:t>xếp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6 tam </a:t>
            </a:r>
            <a:r>
              <a:rPr lang="en-US" sz="2800" dirty="0" err="1" smtClean="0"/>
              <a:t>giác</a:t>
            </a:r>
            <a:r>
              <a:rPr lang="en-US" sz="2800" dirty="0" smtClean="0"/>
              <a:t> </a:t>
            </a:r>
            <a:r>
              <a:rPr lang="en-US" sz="2800" dirty="0" err="1" smtClean="0"/>
              <a:t>đều</a:t>
            </a:r>
            <a:r>
              <a:rPr lang="en-US" sz="2800" dirty="0" smtClean="0"/>
              <a:t>.</a:t>
            </a:r>
            <a:endParaRPr lang="vi-VN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915" y="3894034"/>
            <a:ext cx="494257" cy="1906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684" y="3894034"/>
            <a:ext cx="494257" cy="1906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453" y="3894034"/>
            <a:ext cx="494257" cy="19064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574" y="3894034"/>
            <a:ext cx="494257" cy="1906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695" y="3894034"/>
            <a:ext cx="494257" cy="1906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952" y="3894034"/>
            <a:ext cx="494257" cy="19064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578" y="3894034"/>
            <a:ext cx="494257" cy="19064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378" y="3894034"/>
            <a:ext cx="494257" cy="19064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604" y="3894034"/>
            <a:ext cx="494257" cy="19064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988" y="3894034"/>
            <a:ext cx="494257" cy="19064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372" y="3894034"/>
            <a:ext cx="494257" cy="19064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756" y="3894034"/>
            <a:ext cx="494257" cy="19064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283" y="3285985"/>
            <a:ext cx="3438611" cy="30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2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16116" y="159964"/>
            <a:ext cx="628425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Hướng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dẫn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về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nhà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499" y="5578214"/>
            <a:ext cx="1905501" cy="1268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4715" y="1456039"/>
            <a:ext cx="10025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3200" dirty="0" smtClean="0"/>
              <a:t>Luyện </a:t>
            </a:r>
            <a:r>
              <a:rPr lang="pt-BR" sz="3200" dirty="0"/>
              <a:t>vẽ tam giác đều, hình vuông, lục giác đều</a:t>
            </a:r>
            <a:r>
              <a:rPr lang="pt-BR" sz="3200" dirty="0" smtClean="0"/>
              <a:t>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34715" y="2401881"/>
            <a:ext cx="10491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 smtClean="0"/>
              <a:t>Hoàn</a:t>
            </a:r>
            <a:r>
              <a:rPr lang="en-US" sz="3200" dirty="0" smtClean="0"/>
              <a:t> </a:t>
            </a:r>
            <a:r>
              <a:rPr lang="en-US" sz="3200" dirty="0" err="1" smtClean="0"/>
              <a:t>thành</a:t>
            </a:r>
            <a:r>
              <a:rPr lang="en-US" sz="3200" dirty="0" smtClean="0"/>
              <a:t> BT3 </a:t>
            </a:r>
            <a:r>
              <a:rPr lang="en-US" sz="3200" dirty="0" err="1" smtClean="0"/>
              <a:t>theo</a:t>
            </a:r>
            <a:r>
              <a:rPr lang="en-US" sz="3200" dirty="0" smtClean="0"/>
              <a:t> </a:t>
            </a:r>
            <a:r>
              <a:rPr lang="en-US" sz="3200" dirty="0" err="1" smtClean="0"/>
              <a:t>hướng</a:t>
            </a:r>
            <a:r>
              <a:rPr lang="en-US" sz="3200" dirty="0" smtClean="0"/>
              <a:t> </a:t>
            </a:r>
            <a:r>
              <a:rPr lang="en-US" sz="3200" dirty="0" err="1" smtClean="0"/>
              <a:t>dẫn</a:t>
            </a:r>
            <a:r>
              <a:rPr lang="en-US" sz="3200" dirty="0" smtClean="0"/>
              <a:t>: </a:t>
            </a:r>
            <a:r>
              <a:rPr lang="en-US" sz="3200" i="1" dirty="0" err="1">
                <a:solidFill>
                  <a:srgbClr val="002060"/>
                </a:solidFill>
              </a:rPr>
              <a:t>G</a:t>
            </a:r>
            <a:r>
              <a:rPr lang="en-US" sz="3200" i="1" dirty="0" err="1" smtClean="0">
                <a:solidFill>
                  <a:srgbClr val="002060"/>
                </a:solidFill>
              </a:rPr>
              <a:t>ấp</a:t>
            </a:r>
            <a:r>
              <a:rPr lang="en-US" sz="3200" i="1" dirty="0" smtClean="0">
                <a:solidFill>
                  <a:srgbClr val="002060"/>
                </a:solidFill>
              </a:rPr>
              <a:t>, </a:t>
            </a:r>
            <a:r>
              <a:rPr lang="en-US" sz="3200" i="1" dirty="0" err="1" smtClean="0">
                <a:solidFill>
                  <a:srgbClr val="002060"/>
                </a:solidFill>
              </a:rPr>
              <a:t>cắt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giấy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hình</a:t>
            </a:r>
            <a:r>
              <a:rPr lang="en-US" sz="3200" i="1" dirty="0" smtClean="0">
                <a:solidFill>
                  <a:srgbClr val="002060"/>
                </a:solidFill>
              </a:rPr>
              <a:t> tam </a:t>
            </a:r>
            <a:r>
              <a:rPr lang="en-US" sz="3200" i="1" dirty="0" err="1" smtClean="0">
                <a:solidFill>
                  <a:srgbClr val="002060"/>
                </a:solidFill>
              </a:rPr>
              <a:t>đều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từ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một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mảnh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giấy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hình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vuông</a:t>
            </a:r>
            <a:r>
              <a:rPr lang="en-US" sz="3200" i="1" dirty="0" smtClean="0">
                <a:solidFill>
                  <a:srgbClr val="002060"/>
                </a:solidFill>
              </a:rPr>
              <a:t>.</a:t>
            </a:r>
            <a:endParaRPr lang="en-US" sz="3200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4715" y="4001275"/>
            <a:ext cx="10491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 “</a:t>
            </a:r>
            <a:r>
              <a:rPr lang="en-US" sz="3200" b="1" dirty="0" err="1"/>
              <a:t>Bài</a:t>
            </a:r>
            <a:r>
              <a:rPr lang="en-US" sz="3200" b="1" dirty="0"/>
              <a:t> 2: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chữ</a:t>
            </a:r>
            <a:r>
              <a:rPr lang="en-US" sz="3200" b="1" dirty="0"/>
              <a:t> </a:t>
            </a:r>
            <a:r>
              <a:rPr lang="en-US" sz="3200" b="1" dirty="0" err="1"/>
              <a:t>nhật</a:t>
            </a:r>
            <a:r>
              <a:rPr lang="en-US" sz="3200" b="1" dirty="0"/>
              <a:t>. </a:t>
            </a:r>
            <a:r>
              <a:rPr lang="en-US" sz="3200" b="1" err="1"/>
              <a:t>Hình</a:t>
            </a:r>
            <a:r>
              <a:rPr lang="en-US" sz="3200" b="1"/>
              <a:t> </a:t>
            </a:r>
            <a:r>
              <a:rPr lang="en-US" sz="3200" b="1" smtClean="0"/>
              <a:t>thoi”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sưu</a:t>
            </a:r>
            <a:r>
              <a:rPr lang="en-US" sz="3200" dirty="0"/>
              <a:t> </a:t>
            </a:r>
            <a:r>
              <a:rPr lang="en-US" sz="3200" dirty="0" err="1"/>
              <a:t>tầm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,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thoi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tổ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1600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2865" y="1864009"/>
            <a:ext cx="75605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THANK YOU !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1026" name="Picture 2" descr="Làm Thế Nào Để Nghe Giảng Hiệu Quả? - Y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62015" cy="186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937" y="0"/>
            <a:ext cx="1643063" cy="207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75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51933" y="1961495"/>
            <a:ext cx="75223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I. Tam </a:t>
            </a:r>
            <a:r>
              <a:rPr lang="en-US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giác</a:t>
            </a:r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đều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67" y="0"/>
            <a:ext cx="1689545" cy="1689545"/>
          </a:xfrm>
          <a:prstGeom prst="triangl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37" y="0"/>
            <a:ext cx="1981896" cy="218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36" y="630645"/>
            <a:ext cx="10058400" cy="65894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1. </a:t>
            </a:r>
            <a:r>
              <a:rPr lang="en-US" b="1" dirty="0" err="1" smtClean="0">
                <a:latin typeface="+mn-lt"/>
              </a:rPr>
              <a:t>Nhận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biết</a:t>
            </a:r>
            <a:r>
              <a:rPr lang="en-US" b="1" dirty="0" smtClean="0">
                <a:latin typeface="+mn-lt"/>
              </a:rPr>
              <a:t> tam </a:t>
            </a:r>
            <a:r>
              <a:rPr lang="en-US" b="1" dirty="0" err="1" smtClean="0">
                <a:latin typeface="+mn-lt"/>
              </a:rPr>
              <a:t>giác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đều</a:t>
            </a:r>
            <a:endParaRPr lang="vi-VN" b="1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2064" y="1652592"/>
            <a:ext cx="11119104" cy="1384995"/>
            <a:chOff x="384048" y="1725654"/>
            <a:chExt cx="11119104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384048" y="2029968"/>
              <a:ext cx="1261872" cy="52322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HĐ1</a:t>
              </a:r>
              <a:endParaRPr lang="vi-VN" sz="28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28800" y="1725654"/>
              <a:ext cx="96743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 smtClean="0"/>
                <a:t>Hãy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xếp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chiếc</a:t>
              </a:r>
              <a:r>
                <a:rPr lang="en-US" sz="2800" dirty="0" smtClean="0"/>
                <a:t> que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bằng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nhau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tạo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tam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1. Tam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gọi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 tam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đều</a:t>
              </a:r>
              <a:r>
                <a:rPr lang="en-US" sz="2800" dirty="0" smtClean="0"/>
                <a:t>.</a:t>
              </a:r>
              <a:endParaRPr lang="vi-VN" sz="2800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>
            <a:off x="3986784" y="3044259"/>
            <a:ext cx="1865376" cy="299974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6658" y="274320"/>
            <a:ext cx="1428750" cy="1371600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 flipH="1">
            <a:off x="1865376" y="3037587"/>
            <a:ext cx="1865376" cy="299974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345936" y="3311907"/>
            <a:ext cx="1865376" cy="299974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394192" y="2879667"/>
            <a:ext cx="1984248" cy="299974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089904" y="6059724"/>
            <a:ext cx="384048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4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17695 -4.81481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38 0.03171 L -0.08138 0.03171 C -0.02539 0.03171 0.04362 0.10069 0.04362 0.15671 L 0.04362 0.28171 " pathEditMode="relative" rAng="0" ptsTypes="AAAA">
                                      <p:cBhvr>
                                        <p:cTn id="37" dur="2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6658" y="274320"/>
            <a:ext cx="1428750" cy="137160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495571" y="1377474"/>
            <a:ext cx="11275515" cy="1778179"/>
            <a:chOff x="548640" y="1652592"/>
            <a:chExt cx="11643360" cy="1778179"/>
          </a:xfrm>
        </p:grpSpPr>
        <p:grpSp>
          <p:nvGrpSpPr>
            <p:cNvPr id="5" name="Group 4"/>
            <p:cNvGrpSpPr/>
            <p:nvPr/>
          </p:nvGrpSpPr>
          <p:grpSpPr>
            <a:xfrm>
              <a:off x="548640" y="1652592"/>
              <a:ext cx="11643360" cy="610486"/>
              <a:chOff x="420624" y="1725654"/>
              <a:chExt cx="11643360" cy="61048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20624" y="1874475"/>
                <a:ext cx="1261872" cy="461665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HĐ2</a:t>
                </a:r>
                <a:endParaRPr lang="vi-VN" sz="24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828800" y="1725654"/>
                <a:ext cx="10235184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 err="1" smtClean="0"/>
                  <a:t>Với</a:t>
                </a:r>
                <a:r>
                  <a:rPr lang="en-US" sz="2400" dirty="0" smtClean="0"/>
                  <a:t> tam </a:t>
                </a:r>
                <a:r>
                  <a:rPr lang="en-US" sz="2400" dirty="0" err="1" smtClean="0"/>
                  <a:t>giác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đều</a:t>
                </a:r>
                <a:r>
                  <a:rPr lang="en-US" sz="2400" dirty="0" smtClean="0"/>
                  <a:t> ABC </a:t>
                </a:r>
                <a:r>
                  <a:rPr lang="en-US" sz="2400" dirty="0" err="1" smtClean="0"/>
                  <a:t>như</a:t>
                </a:r>
                <a:r>
                  <a:rPr lang="en-US" sz="2400" dirty="0" smtClean="0"/>
                  <a:t> ở </a:t>
                </a:r>
                <a:r>
                  <a:rPr lang="en-US" sz="2400" dirty="0" err="1" smtClean="0"/>
                  <a:t>Hình</a:t>
                </a:r>
                <a:r>
                  <a:rPr lang="en-US" sz="2400" dirty="0" smtClean="0"/>
                  <a:t> 2, </a:t>
                </a:r>
                <a:r>
                  <a:rPr lang="en-US" sz="2400" dirty="0" err="1" smtClean="0"/>
                  <a:t>thực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hoạt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động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sau</a:t>
                </a:r>
                <a:r>
                  <a:rPr lang="en-US" sz="2400" dirty="0" smtClean="0"/>
                  <a:t>:</a:t>
                </a:r>
                <a:endParaRPr lang="vi-VN" sz="24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48640" y="2230442"/>
              <a:ext cx="113751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smtClean="0"/>
                <a:t>a) </a:t>
              </a:r>
              <a:r>
                <a:rPr lang="en-US" sz="2400" dirty="0" err="1" smtClean="0"/>
                <a:t>Gấp</a:t>
              </a:r>
              <a:r>
                <a:rPr lang="en-US" sz="2400" dirty="0" smtClean="0"/>
                <a:t> tam </a:t>
              </a:r>
              <a:r>
                <a:rPr lang="en-US" sz="2400" dirty="0" err="1" smtClean="0"/>
                <a:t>giác</a:t>
              </a:r>
              <a:r>
                <a:rPr lang="en-US" sz="2400" dirty="0" smtClean="0"/>
                <a:t> ABC </a:t>
              </a:r>
              <a:r>
                <a:rPr lang="en-US" sz="2400" dirty="0" err="1" smtClean="0"/>
                <a:t>sao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cho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canh</a:t>
              </a:r>
              <a:r>
                <a:rPr lang="en-US" sz="2400" dirty="0" smtClean="0"/>
                <a:t> AB </a:t>
              </a:r>
              <a:r>
                <a:rPr lang="en-US" sz="2400" dirty="0" err="1" smtClean="0"/>
                <a:t>trùng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với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cạnh</a:t>
              </a:r>
              <a:r>
                <a:rPr lang="en-US" sz="2400" dirty="0" smtClean="0"/>
                <a:t> AC, </a:t>
              </a:r>
              <a:r>
                <a:rPr lang="en-US" sz="2400" dirty="0" err="1" smtClean="0"/>
                <a:t>đỉnh</a:t>
              </a:r>
              <a:r>
                <a:rPr lang="en-US" sz="2400" dirty="0" smtClean="0"/>
                <a:t> B </a:t>
              </a:r>
              <a:r>
                <a:rPr lang="en-US" sz="2400" dirty="0" err="1" smtClean="0"/>
                <a:t>trùng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với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đỉnh</a:t>
              </a:r>
              <a:r>
                <a:rPr lang="en-US" sz="2400" dirty="0" smtClean="0"/>
                <a:t> </a:t>
              </a:r>
              <a:r>
                <a:rPr lang="en-US" sz="2400" smtClean="0"/>
                <a:t>C </a:t>
              </a:r>
              <a:r>
                <a:rPr lang="en-US" sz="2400" smtClean="0"/>
                <a:t>(Hình </a:t>
              </a:r>
              <a:r>
                <a:rPr lang="en-US" sz="2400" dirty="0" smtClean="0"/>
                <a:t>3a). So </a:t>
              </a:r>
              <a:r>
                <a:rPr lang="en-US" sz="2400" dirty="0" err="1" smtClean="0"/>
                <a:t>sánh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cạnh</a:t>
              </a:r>
              <a:r>
                <a:rPr lang="en-US" sz="2400" dirty="0" smtClean="0"/>
                <a:t> AB </a:t>
              </a:r>
              <a:r>
                <a:rPr lang="en-US" sz="2400" dirty="0" err="1" smtClean="0"/>
                <a:t>và</a:t>
              </a:r>
              <a:r>
                <a:rPr lang="en-US" sz="2400" dirty="0" smtClean="0"/>
                <a:t> AC, </a:t>
              </a:r>
              <a:r>
                <a:rPr lang="en-US" sz="2400" dirty="0" err="1" smtClean="0"/>
                <a:t>góc</a:t>
              </a:r>
              <a:r>
                <a:rPr lang="en-US" sz="2400" dirty="0" smtClean="0"/>
                <a:t> ABC </a:t>
              </a:r>
              <a:r>
                <a:rPr lang="en-US" sz="2400" dirty="0" err="1" smtClean="0"/>
                <a:t>và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góc</a:t>
              </a:r>
              <a:r>
                <a:rPr lang="en-US" sz="2400" dirty="0" smtClean="0"/>
                <a:t> ACB.</a:t>
              </a:r>
              <a:endParaRPr lang="vi-VN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27228" y="3252070"/>
            <a:ext cx="3450657" cy="2887847"/>
            <a:chOff x="231487" y="3239235"/>
            <a:chExt cx="3450657" cy="2887847"/>
          </a:xfrm>
        </p:grpSpPr>
        <p:sp>
          <p:nvSpPr>
            <p:cNvPr id="9" name="Isosceles Triangle 8"/>
            <p:cNvSpPr/>
            <p:nvPr/>
          </p:nvSpPr>
          <p:spPr>
            <a:xfrm>
              <a:off x="765689" y="3585411"/>
              <a:ext cx="2382253" cy="218974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7899" y="3239235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A</a:t>
              </a:r>
              <a:endParaRPr lang="vi-VN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1487" y="5540542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B</a:t>
              </a:r>
              <a:endParaRPr lang="vi-VN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4313" y="5657850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</a:t>
              </a:r>
              <a:endParaRPr lang="vi-VN" sz="2400" b="1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H="1">
            <a:off x="4951339" y="3704615"/>
            <a:ext cx="1" cy="21031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Curved Up Arrow 15"/>
          <p:cNvSpPr/>
          <p:nvPr/>
        </p:nvSpPr>
        <p:spPr>
          <a:xfrm>
            <a:off x="4458043" y="4876666"/>
            <a:ext cx="986591" cy="41782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44516" y="3220934"/>
            <a:ext cx="3450657" cy="2887847"/>
            <a:chOff x="231487" y="3239235"/>
            <a:chExt cx="3450657" cy="2887847"/>
          </a:xfrm>
        </p:grpSpPr>
        <p:sp>
          <p:nvSpPr>
            <p:cNvPr id="18" name="Isosceles Triangle 17"/>
            <p:cNvSpPr/>
            <p:nvPr/>
          </p:nvSpPr>
          <p:spPr>
            <a:xfrm>
              <a:off x="765689" y="3585411"/>
              <a:ext cx="2382253" cy="218974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07899" y="3239235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A</a:t>
              </a:r>
              <a:endParaRPr lang="vi-VN" sz="2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1487" y="5540542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B</a:t>
              </a:r>
              <a:endParaRPr lang="vi-VN" sz="2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84313" y="5657850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</a:t>
              </a:r>
              <a:endParaRPr lang="vi-VN" sz="2400" b="1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4951338" y="5568138"/>
            <a:ext cx="208872" cy="239597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ight Arrow 35"/>
          <p:cNvSpPr/>
          <p:nvPr/>
        </p:nvSpPr>
        <p:spPr>
          <a:xfrm>
            <a:off x="6411868" y="4674437"/>
            <a:ext cx="501960" cy="38501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5" name="Group 44"/>
          <p:cNvGrpSpPr/>
          <p:nvPr/>
        </p:nvGrpSpPr>
        <p:grpSpPr>
          <a:xfrm>
            <a:off x="6713051" y="3344388"/>
            <a:ext cx="2975656" cy="2681874"/>
            <a:chOff x="8618298" y="3370312"/>
            <a:chExt cx="2975656" cy="2681874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9255651" y="3670358"/>
              <a:ext cx="1" cy="210312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255651" y="3600660"/>
              <a:ext cx="1212787" cy="2180245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255651" y="5788819"/>
              <a:ext cx="118872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618298" y="3370312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A</a:t>
              </a:r>
              <a:endParaRPr lang="vi-VN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10383248" y="5590521"/>
                  <a:ext cx="12107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dirty="0"/>
                        <m:t>B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a14:m>
                  <a:r>
                    <a:rPr lang="en-US" sz="2400" b="1" dirty="0" smtClean="0"/>
                    <a:t>C</a:t>
                  </a:r>
                  <a:endParaRPr lang="vi-VN" sz="2400" b="1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3248" y="5590521"/>
                  <a:ext cx="1210706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9211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39"/>
            <p:cNvSpPr/>
            <p:nvPr/>
          </p:nvSpPr>
          <p:spPr>
            <a:xfrm>
              <a:off x="9255971" y="5566610"/>
              <a:ext cx="208872" cy="23959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905506" y="5976989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Hình</a:t>
            </a:r>
            <a:r>
              <a:rPr lang="en-US" sz="2400" dirty="0"/>
              <a:t> 2</a:t>
            </a:r>
            <a:endParaRPr lang="vi-VN" sz="2400" dirty="0"/>
          </a:p>
        </p:txBody>
      </p:sp>
      <p:sp>
        <p:nvSpPr>
          <p:cNvPr id="42" name="Rectangle 41"/>
          <p:cNvSpPr/>
          <p:nvPr/>
        </p:nvSpPr>
        <p:spPr>
          <a:xfrm>
            <a:off x="4254844" y="6078418"/>
            <a:ext cx="126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smtClean="0"/>
              <a:t>3a</a:t>
            </a:r>
            <a:endParaRPr lang="vi-VN" sz="2400" dirty="0"/>
          </a:p>
        </p:txBody>
      </p:sp>
      <p:sp>
        <p:nvSpPr>
          <p:cNvPr id="46" name="Right Arrow 45"/>
          <p:cNvSpPr/>
          <p:nvPr/>
        </p:nvSpPr>
        <p:spPr>
          <a:xfrm>
            <a:off x="9160877" y="4647499"/>
            <a:ext cx="501960" cy="38501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768319" y="4066016"/>
                <a:ext cx="2191369" cy="14417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2800" b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1" i="0" smtClean="0"/>
                                <m:t>AB</m:t>
                              </m:r>
                              <m:r>
                                <m:rPr>
                                  <m:nor/>
                                </m:rPr>
                                <a:rPr lang="en-US" sz="2800" b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1" i="0" smtClean="0"/>
                                <m:t>= </m:t>
                              </m:r>
                              <m:r>
                                <m:rPr>
                                  <m:nor/>
                                </m:rPr>
                                <a:rPr lang="en-US" sz="2800" b="1" i="1" smtClean="0"/>
                                <m:t>AC</m:t>
                              </m:r>
                              <m:r>
                                <m:rPr>
                                  <m:nor/>
                                </m:rPr>
                                <a:rPr lang="en-US" sz="2800" b="1"/>
                                <m:t> 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𝑨𝑩𝑪</m:t>
                                  </m:r>
                                </m:e>
                              </m:acc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vi-VN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𝑨𝑪𝑩</m:t>
                                  </m:r>
                                </m:e>
                              </m:acc>
                            </m:e>
                          </m:eqArr>
                        </m:e>
                      </m:d>
                    </m:oMath>
                  </m:oMathPara>
                </a14:m>
                <a:endParaRPr lang="vi-VN" sz="28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319" y="4066016"/>
                <a:ext cx="2191369" cy="1441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106424" y="470339"/>
            <a:ext cx="10058400" cy="65894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1. </a:t>
            </a:r>
            <a:r>
              <a:rPr lang="en-US" b="1" dirty="0" err="1" smtClean="0">
                <a:latin typeface="+mn-lt"/>
              </a:rPr>
              <a:t>Nhận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biết</a:t>
            </a:r>
            <a:r>
              <a:rPr lang="en-US" b="1" dirty="0" smtClean="0">
                <a:latin typeface="+mn-lt"/>
              </a:rPr>
              <a:t> tam </a:t>
            </a:r>
            <a:r>
              <a:rPr lang="en-US" b="1" dirty="0" err="1" smtClean="0">
                <a:latin typeface="+mn-lt"/>
              </a:rPr>
              <a:t>giác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đều</a:t>
            </a:r>
            <a:endParaRPr lang="vi-VN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934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36" grpId="0" animBg="1"/>
      <p:bldP spid="41" grpId="0"/>
      <p:bldP spid="42" grpId="0"/>
      <p:bldP spid="46" grpId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6658" y="274320"/>
            <a:ext cx="1428750" cy="137160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382512" y="1379267"/>
            <a:ext cx="11643360" cy="1778179"/>
            <a:chOff x="548640" y="1652592"/>
            <a:chExt cx="11643360" cy="1778179"/>
          </a:xfrm>
        </p:grpSpPr>
        <p:grpSp>
          <p:nvGrpSpPr>
            <p:cNvPr id="5" name="Group 4"/>
            <p:cNvGrpSpPr/>
            <p:nvPr/>
          </p:nvGrpSpPr>
          <p:grpSpPr>
            <a:xfrm>
              <a:off x="548640" y="1652592"/>
              <a:ext cx="11643360" cy="610486"/>
              <a:chOff x="420624" y="1725654"/>
              <a:chExt cx="11643360" cy="61048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20624" y="1874475"/>
                <a:ext cx="1261872" cy="461665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HĐ2</a:t>
                </a:r>
                <a:endParaRPr lang="vi-VN" sz="24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828800" y="1725654"/>
                <a:ext cx="10235184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 err="1" smtClean="0"/>
                  <a:t>Với</a:t>
                </a:r>
                <a:r>
                  <a:rPr lang="en-US" sz="2400" dirty="0" smtClean="0"/>
                  <a:t> tam </a:t>
                </a:r>
                <a:r>
                  <a:rPr lang="en-US" sz="2400" dirty="0" err="1" smtClean="0"/>
                  <a:t>giác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đều</a:t>
                </a:r>
                <a:r>
                  <a:rPr lang="en-US" sz="2400" dirty="0" smtClean="0"/>
                  <a:t> ABC </a:t>
                </a:r>
                <a:r>
                  <a:rPr lang="en-US" sz="2400" dirty="0" err="1" smtClean="0"/>
                  <a:t>như</a:t>
                </a:r>
                <a:r>
                  <a:rPr lang="en-US" sz="2400" dirty="0" smtClean="0"/>
                  <a:t> ở </a:t>
                </a:r>
                <a:r>
                  <a:rPr lang="en-US" sz="2400" dirty="0" err="1" smtClean="0"/>
                  <a:t>Hình</a:t>
                </a:r>
                <a:r>
                  <a:rPr lang="en-US" sz="2400" dirty="0" smtClean="0"/>
                  <a:t> 2, </a:t>
                </a:r>
                <a:r>
                  <a:rPr lang="en-US" sz="2400" dirty="0" err="1" smtClean="0"/>
                  <a:t>thực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hoạt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động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sau</a:t>
                </a:r>
                <a:r>
                  <a:rPr lang="en-US" sz="2400" dirty="0" smtClean="0"/>
                  <a:t>:</a:t>
                </a:r>
                <a:endParaRPr lang="vi-VN" sz="24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48640" y="2230442"/>
              <a:ext cx="113751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smtClean="0"/>
                <a:t>b) </a:t>
              </a:r>
              <a:r>
                <a:rPr lang="en-US" sz="2400" dirty="0" err="1" smtClean="0"/>
                <a:t>Gấp</a:t>
              </a:r>
              <a:r>
                <a:rPr lang="en-US" sz="2400" dirty="0" smtClean="0"/>
                <a:t> tam </a:t>
              </a:r>
              <a:r>
                <a:rPr lang="en-US" sz="2400" dirty="0" err="1" smtClean="0"/>
                <a:t>giác</a:t>
              </a:r>
              <a:r>
                <a:rPr lang="en-US" sz="2400" dirty="0" smtClean="0"/>
                <a:t> ABC </a:t>
              </a:r>
              <a:r>
                <a:rPr lang="en-US" sz="2400" dirty="0" err="1" smtClean="0"/>
                <a:t>sao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cho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canh</a:t>
              </a:r>
              <a:r>
                <a:rPr lang="en-US" sz="2400" dirty="0" smtClean="0"/>
                <a:t> BC </a:t>
              </a:r>
              <a:r>
                <a:rPr lang="en-US" sz="2400" dirty="0" err="1" smtClean="0"/>
                <a:t>trùng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với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cạnh</a:t>
              </a:r>
              <a:r>
                <a:rPr lang="en-US" sz="2400" dirty="0" smtClean="0"/>
                <a:t> BA, </a:t>
              </a:r>
              <a:r>
                <a:rPr lang="en-US" sz="2400" dirty="0" err="1" smtClean="0"/>
                <a:t>đỉnh</a:t>
              </a:r>
              <a:r>
                <a:rPr lang="en-US" sz="2400" dirty="0" smtClean="0"/>
                <a:t> C </a:t>
              </a:r>
              <a:r>
                <a:rPr lang="en-US" sz="2400" dirty="0" err="1" smtClean="0"/>
                <a:t>trùng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với</a:t>
              </a:r>
              <a:r>
                <a:rPr lang="en-US" sz="2400" dirty="0" smtClean="0"/>
                <a:t> </a:t>
              </a:r>
              <a:r>
                <a:rPr lang="en-US" sz="2400" err="1" smtClean="0"/>
                <a:t>đỉnh</a:t>
              </a:r>
              <a:r>
                <a:rPr lang="en-US" sz="2400" smtClean="0"/>
                <a:t> A (Hình </a:t>
              </a:r>
              <a:r>
                <a:rPr lang="en-US" sz="2400" dirty="0" smtClean="0"/>
                <a:t>3b). So </a:t>
              </a:r>
              <a:r>
                <a:rPr lang="en-US" sz="2400" dirty="0" err="1" smtClean="0"/>
                <a:t>sánh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cạnh</a:t>
              </a:r>
              <a:r>
                <a:rPr lang="en-US" sz="2400" dirty="0" smtClean="0"/>
                <a:t> BC </a:t>
              </a:r>
              <a:r>
                <a:rPr lang="en-US" sz="2400" dirty="0" err="1" smtClean="0"/>
                <a:t>và</a:t>
              </a:r>
              <a:r>
                <a:rPr lang="en-US" sz="2400" dirty="0" smtClean="0"/>
                <a:t> BA, </a:t>
              </a:r>
              <a:r>
                <a:rPr lang="en-US" sz="2400" dirty="0" err="1" smtClean="0"/>
                <a:t>góc</a:t>
              </a:r>
              <a:r>
                <a:rPr lang="en-US" sz="2400" dirty="0" smtClean="0"/>
                <a:t> BCA </a:t>
              </a:r>
              <a:r>
                <a:rPr lang="en-US" sz="2400" dirty="0" err="1" smtClean="0"/>
                <a:t>và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góc</a:t>
              </a:r>
              <a:r>
                <a:rPr lang="en-US" sz="2400" dirty="0" smtClean="0"/>
                <a:t> BAC.</a:t>
              </a:r>
              <a:endParaRPr lang="vi-VN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597" y="3370455"/>
            <a:ext cx="3450657" cy="2887847"/>
            <a:chOff x="231487" y="3239235"/>
            <a:chExt cx="3450657" cy="2887847"/>
          </a:xfrm>
        </p:grpSpPr>
        <p:sp>
          <p:nvSpPr>
            <p:cNvPr id="18" name="Isosceles Triangle 17"/>
            <p:cNvSpPr/>
            <p:nvPr/>
          </p:nvSpPr>
          <p:spPr>
            <a:xfrm>
              <a:off x="765689" y="3585411"/>
              <a:ext cx="2382253" cy="218974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07899" y="3239235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A</a:t>
              </a:r>
              <a:endParaRPr lang="vi-VN" sz="2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1487" y="5540542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B</a:t>
              </a:r>
              <a:endParaRPr lang="vi-VN" sz="2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84313" y="5657850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</a:t>
              </a:r>
              <a:endParaRPr lang="vi-VN" sz="2400" b="1"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974962" y="6201310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Hình</a:t>
            </a:r>
            <a:r>
              <a:rPr lang="en-US" sz="2400" dirty="0"/>
              <a:t> 2</a:t>
            </a:r>
            <a:endParaRPr lang="vi-VN" sz="2400" dirty="0"/>
          </a:p>
        </p:txBody>
      </p:sp>
      <p:grpSp>
        <p:nvGrpSpPr>
          <p:cNvPr id="28" name="Group 27"/>
          <p:cNvGrpSpPr/>
          <p:nvPr/>
        </p:nvGrpSpPr>
        <p:grpSpPr>
          <a:xfrm rot="14360479">
            <a:off x="3061759" y="3796957"/>
            <a:ext cx="3222058" cy="3246395"/>
            <a:chOff x="3137114" y="3045851"/>
            <a:chExt cx="3222058" cy="3246395"/>
          </a:xfrm>
        </p:grpSpPr>
        <p:grpSp>
          <p:nvGrpSpPr>
            <p:cNvPr id="44" name="Group 43"/>
            <p:cNvGrpSpPr/>
            <p:nvPr/>
          </p:nvGrpSpPr>
          <p:grpSpPr>
            <a:xfrm>
              <a:off x="3137114" y="3045851"/>
              <a:ext cx="3222058" cy="3246395"/>
              <a:chOff x="345787" y="2994986"/>
              <a:chExt cx="3222058" cy="3246395"/>
            </a:xfrm>
          </p:grpSpPr>
          <p:sp>
            <p:nvSpPr>
              <p:cNvPr id="48" name="Isosceles Triangle 47"/>
              <p:cNvSpPr/>
              <p:nvPr/>
            </p:nvSpPr>
            <p:spPr>
              <a:xfrm>
                <a:off x="765689" y="3585411"/>
                <a:ext cx="2382253" cy="2189747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7239521">
                <a:off x="1715956" y="3109286"/>
                <a:ext cx="697831" cy="469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B</a:t>
                </a:r>
                <a:endParaRPr lang="vi-VN" sz="2400" b="1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7239521">
                <a:off x="231487" y="5540542"/>
                <a:ext cx="697831" cy="469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C</a:t>
                </a:r>
                <a:endParaRPr lang="vi-VN" sz="2400" b="1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7239521">
                <a:off x="2984313" y="5657850"/>
                <a:ext cx="697831" cy="469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A</a:t>
                </a:r>
                <a:endParaRPr lang="vi-VN" sz="2400" b="1" dirty="0"/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 flipH="1">
              <a:off x="4748140" y="3719129"/>
              <a:ext cx="1" cy="210312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4748139" y="5582652"/>
              <a:ext cx="208872" cy="23959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4254844" y="6078418"/>
            <a:ext cx="126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smtClean="0"/>
              <a:t>3b</a:t>
            </a:r>
            <a:endParaRPr lang="vi-VN" sz="2400" dirty="0"/>
          </a:p>
        </p:txBody>
      </p:sp>
      <p:sp>
        <p:nvSpPr>
          <p:cNvPr id="53" name="Curved Up Arrow 52"/>
          <p:cNvSpPr/>
          <p:nvPr/>
        </p:nvSpPr>
        <p:spPr>
          <a:xfrm rot="15529316">
            <a:off x="4614397" y="4967960"/>
            <a:ext cx="986591" cy="41782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544007" y="3415421"/>
            <a:ext cx="2579729" cy="2961057"/>
            <a:chOff x="7106029" y="3425052"/>
            <a:chExt cx="2579729" cy="2961057"/>
          </a:xfrm>
        </p:grpSpPr>
        <p:sp>
          <p:nvSpPr>
            <p:cNvPr id="60" name="TextBox 59"/>
            <p:cNvSpPr txBox="1"/>
            <p:nvPr/>
          </p:nvSpPr>
          <p:spPr>
            <a:xfrm>
              <a:off x="7106029" y="5916877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B</a:t>
              </a:r>
              <a:endParaRPr lang="vi-VN" sz="2400" b="1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7582638" y="3425052"/>
              <a:ext cx="2103120" cy="2469720"/>
              <a:chOff x="7880525" y="3471587"/>
              <a:chExt cx="2103120" cy="2469720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 rot="14360479" flipH="1">
                <a:off x="8932084" y="4387554"/>
                <a:ext cx="1" cy="210312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59" name="Rectangle 58"/>
              <p:cNvSpPr/>
              <p:nvPr/>
            </p:nvSpPr>
            <p:spPr>
              <a:xfrm rot="14360479">
                <a:off x="9575002" y="4811902"/>
                <a:ext cx="208872" cy="239597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flipV="1">
                <a:off x="8027511" y="3967274"/>
                <a:ext cx="1190217" cy="1974033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9220814" y="3947567"/>
                <a:ext cx="544454" cy="92131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8120984" y="3471587"/>
                    <a:ext cx="121070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b="1" i="0" dirty="0" smtClean="0"/>
                          <m:t>A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</m:oMath>
                    </a14:m>
                    <a:r>
                      <a:rPr lang="en-US" sz="2400" b="1" dirty="0" smtClean="0"/>
                      <a:t> C</a:t>
                    </a:r>
                    <a:endParaRPr lang="vi-VN" sz="2400" b="1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20984" y="3471587"/>
                    <a:ext cx="1210706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2" name="Right Arrow 61"/>
          <p:cNvSpPr/>
          <p:nvPr/>
        </p:nvSpPr>
        <p:spPr>
          <a:xfrm>
            <a:off x="6557203" y="4708687"/>
            <a:ext cx="396877" cy="245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ight Arrow 62"/>
          <p:cNvSpPr/>
          <p:nvPr/>
        </p:nvSpPr>
        <p:spPr>
          <a:xfrm>
            <a:off x="9160877" y="4647499"/>
            <a:ext cx="501960" cy="38501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9768319" y="4066016"/>
                <a:ext cx="2191369" cy="14417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2800" b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1" i="0" smtClean="0"/>
                                <m:t>BC</m:t>
                              </m:r>
                              <m:r>
                                <m:rPr>
                                  <m:nor/>
                                </m:rPr>
                                <a:rPr lang="en-US" sz="2800" b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1" i="0" smtClean="0"/>
                                <m:t>= </m:t>
                              </m:r>
                              <m:r>
                                <m:rPr>
                                  <m:nor/>
                                </m:rPr>
                                <a:rPr lang="en-US" sz="2800" b="1" i="1" smtClean="0"/>
                                <m:t>BA</m:t>
                              </m:r>
                              <m:r>
                                <m:rPr>
                                  <m:nor/>
                                </m:rPr>
                                <a:rPr lang="en-US" sz="2800" b="1"/>
                                <m:t> 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𝑩𝑪𝑨</m:t>
                                  </m:r>
                                </m:e>
                              </m:acc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vi-VN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𝑩𝑨𝑪</m:t>
                                  </m:r>
                                </m:e>
                              </m:acc>
                            </m:e>
                          </m:eqArr>
                        </m:e>
                      </m:d>
                    </m:oMath>
                  </m:oMathPara>
                </a14:m>
                <a:endParaRPr lang="vi-VN" sz="28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319" y="4066016"/>
                <a:ext cx="2191369" cy="1441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itle 1"/>
          <p:cNvSpPr txBox="1">
            <a:spLocks/>
          </p:cNvSpPr>
          <p:nvPr/>
        </p:nvSpPr>
        <p:spPr>
          <a:xfrm>
            <a:off x="1106424" y="470339"/>
            <a:ext cx="10058400" cy="6589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latin typeface="+mn-lt"/>
              </a:rPr>
              <a:t>1. Nhận biết tam giác đều</a:t>
            </a:r>
            <a:endParaRPr lang="vi-VN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4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6" grpId="0"/>
      <p:bldP spid="53" grpId="0" animBg="1"/>
      <p:bldP spid="62" grpId="0" animBg="1"/>
      <p:bldP spid="63" grpId="0" animBg="1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6658" y="274320"/>
            <a:ext cx="1428750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3608" y="1934295"/>
            <a:ext cx="2210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 dirty="0">
                <a:solidFill>
                  <a:srgbClr val="002060"/>
                </a:solidFill>
                <a:ea typeface="Calibri" panose="020F0502020204030204" pitchFamily="34" charset="0"/>
              </a:rPr>
              <a:t>*</a:t>
            </a:r>
            <a:r>
              <a:rPr lang="en-US" sz="3200" b="1" i="1" u="sng" dirty="0" err="1">
                <a:solidFill>
                  <a:srgbClr val="002060"/>
                </a:solidFill>
                <a:ea typeface="Calibri" panose="020F0502020204030204" pitchFamily="34" charset="0"/>
              </a:rPr>
              <a:t>Nhận</a:t>
            </a:r>
            <a:r>
              <a:rPr lang="en-US" sz="3200" b="1" i="1" u="sng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u="sng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xét</a:t>
            </a:r>
            <a:r>
              <a:rPr lang="en-US" sz="3200" b="1" i="1" u="sng" dirty="0" smtClean="0">
                <a:solidFill>
                  <a:srgbClr val="002060"/>
                </a:solidFill>
                <a:ea typeface="Calibri" panose="020F0502020204030204" pitchFamily="34" charset="0"/>
              </a:rPr>
              <a:t>: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64729" y="1954119"/>
            <a:ext cx="595265" cy="58477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823948" y="2849209"/>
            <a:ext cx="5921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Tam </a:t>
            </a:r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đều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 ABC ở </a:t>
            </a:r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 2 </a:t>
            </a:r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  <a:endParaRPr lang="vi-VN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8111329" y="2538894"/>
            <a:ext cx="3450657" cy="2887847"/>
            <a:chOff x="231487" y="3239235"/>
            <a:chExt cx="3450657" cy="2887847"/>
          </a:xfrm>
        </p:grpSpPr>
        <p:sp>
          <p:nvSpPr>
            <p:cNvPr id="10" name="Isosceles Triangle 9"/>
            <p:cNvSpPr/>
            <p:nvPr/>
          </p:nvSpPr>
          <p:spPr>
            <a:xfrm>
              <a:off x="765689" y="3585411"/>
              <a:ext cx="2382253" cy="218974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07899" y="3239235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A</a:t>
              </a:r>
              <a:endParaRPr lang="vi-VN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1487" y="5540542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B</a:t>
              </a:r>
              <a:endParaRPr lang="vi-VN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4313" y="5657850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</a:t>
              </a:r>
              <a:endParaRPr lang="vi-VN" sz="2400" b="1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9290674" y="5309433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Hình</a:t>
            </a:r>
            <a:r>
              <a:rPr lang="en-US" sz="2400" dirty="0"/>
              <a:t> 2</a:t>
            </a:r>
            <a:endParaRPr lang="vi-VN" sz="2400" dirty="0"/>
          </a:p>
        </p:txBody>
      </p:sp>
      <p:sp>
        <p:nvSpPr>
          <p:cNvPr id="15" name="Rectangle 14"/>
          <p:cNvSpPr/>
          <p:nvPr/>
        </p:nvSpPr>
        <p:spPr>
          <a:xfrm>
            <a:off x="379442" y="3509934"/>
            <a:ext cx="808080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- Ba </a:t>
            </a:r>
            <a:r>
              <a:rPr lang="en-US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 AB = BC = CA.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- Ba </a:t>
            </a:r>
            <a:r>
              <a:rPr lang="en-US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đỉnh</a:t>
            </a: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 A, B, C </a:t>
            </a:r>
            <a:r>
              <a:rPr lang="en-US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06424" y="470339"/>
            <a:ext cx="10058400" cy="65894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1. </a:t>
            </a:r>
            <a:r>
              <a:rPr lang="en-US" b="1" dirty="0" err="1" smtClean="0">
                <a:latin typeface="+mn-lt"/>
              </a:rPr>
              <a:t>Nhận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biết</a:t>
            </a:r>
            <a:r>
              <a:rPr lang="en-US" b="1" dirty="0" smtClean="0">
                <a:latin typeface="+mn-lt"/>
              </a:rPr>
              <a:t> tam </a:t>
            </a:r>
            <a:r>
              <a:rPr lang="en-US" b="1" dirty="0" err="1" smtClean="0">
                <a:latin typeface="+mn-lt"/>
              </a:rPr>
              <a:t>giác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đều</a:t>
            </a:r>
            <a:endParaRPr lang="vi-VN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690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F3F3F3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572</TotalTime>
  <Words>2125</Words>
  <Application>Microsoft Office PowerPoint</Application>
  <PresentationFormat>Widescreen</PresentationFormat>
  <Paragraphs>245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.VnTime</vt:lpstr>
      <vt:lpstr>Arial</vt:lpstr>
      <vt:lpstr>Arvo</vt:lpstr>
      <vt:lpstr>Calibri</vt:lpstr>
      <vt:lpstr>Cambria Math</vt:lpstr>
      <vt:lpstr>Roboto Condensed</vt:lpstr>
      <vt:lpstr>Roboto Condensed Light</vt:lpstr>
      <vt:lpstr>Symbol</vt:lpstr>
      <vt:lpstr>Times New Roman</vt:lpstr>
      <vt:lpstr>Wingdings</vt:lpstr>
      <vt:lpstr>Retrospect</vt:lpstr>
      <vt:lpstr>Salerio template</vt:lpstr>
      <vt:lpstr>1_Retrospect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Nhận biết tam giác đều</vt:lpstr>
      <vt:lpstr>1. Nhận biết tam giác đều</vt:lpstr>
      <vt:lpstr>PowerPoint Presentation</vt:lpstr>
      <vt:lpstr>1. Nhận biết tam giác đều</vt:lpstr>
      <vt:lpstr>1. Nhận biết tam giác đều</vt:lpstr>
      <vt:lpstr>2. Vẽ tam giác đều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Vẽ tam giác đều</vt:lpstr>
      <vt:lpstr>PowerPoint Presentation</vt:lpstr>
      <vt:lpstr>1. Nhận biết hình vuông</vt:lpstr>
      <vt:lpstr>1. Nhận biết hình vuông</vt:lpstr>
      <vt:lpstr>1. Nhận biết hình vuông</vt:lpstr>
      <vt:lpstr>1. Nhận biết hình vuông</vt:lpstr>
      <vt:lpstr>2. Vẽ hình vuông</vt:lpstr>
      <vt:lpstr>PowerPoint Presentation</vt:lpstr>
      <vt:lpstr>PowerPoint Presentation</vt:lpstr>
      <vt:lpstr>PowerPoint Presentation</vt:lpstr>
      <vt:lpstr>PowerPoint Presentation</vt:lpstr>
      <vt:lpstr>2. Vẽ hình vuông</vt:lpstr>
      <vt:lpstr>3. Chu vi và diện tích hình vuông</vt:lpstr>
      <vt:lpstr>3. Chu vi và diện tích hình vuông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ntd</dc:creator>
  <cp:lastModifiedBy>Admin</cp:lastModifiedBy>
  <cp:revision>58</cp:revision>
  <dcterms:created xsi:type="dcterms:W3CDTF">2021-08-17T01:39:40Z</dcterms:created>
  <dcterms:modified xsi:type="dcterms:W3CDTF">2021-09-09T07:39:09Z</dcterms:modified>
</cp:coreProperties>
</file>