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88" r:id="rId4"/>
    <p:sldId id="289" r:id="rId5"/>
    <p:sldId id="283" r:id="rId6"/>
    <p:sldId id="290" r:id="rId7"/>
    <p:sldId id="264" r:id="rId8"/>
    <p:sldId id="291" r:id="rId9"/>
    <p:sldId id="277" r:id="rId10"/>
    <p:sldId id="292" r:id="rId11"/>
    <p:sldId id="276" r:id="rId12"/>
    <p:sldId id="287" r:id="rId13"/>
    <p:sldId id="279" r:id="rId14"/>
    <p:sldId id="280" r:id="rId15"/>
    <p:sldId id="293" r:id="rId16"/>
    <p:sldId id="281" r:id="rId17"/>
    <p:sldId id="294" r:id="rId18"/>
    <p:sldId id="275" r:id="rId19"/>
    <p:sldId id="284" r:id="rId20"/>
    <p:sldId id="269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0A944-5E43-48A3-A2C6-7AB062449A35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4B8F5-60F5-4013-ABEB-0395688D9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A58C2F-1DA6-4B09-B7D4-D3EE724C1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3BD5-6C75-4137-93CF-C7EAE92D18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81A5-0B28-44BF-93C4-6BF426187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2.png"/><Relationship Id="rId10" Type="http://schemas.openxmlformats.org/officeDocument/2006/relationships/image" Target="../media/image4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18"/>
          <p:cNvSpPr>
            <a:spLocks noChangeArrowheads="1" noChangeShapeType="1" noTextEdit="1"/>
          </p:cNvSpPr>
          <p:nvPr/>
        </p:nvSpPr>
        <p:spPr bwMode="auto">
          <a:xfrm>
            <a:off x="1752600" y="1524000"/>
            <a:ext cx="6172200" cy="852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>
                      <a:alpha val="50000"/>
                    </a:srgbClr>
                  </a:outerShdw>
                </a:effectLst>
                <a:latin typeface="Arial"/>
                <a:cs typeface="Arial"/>
              </a:rPr>
              <a:t>SỐ HỌC 6</a:t>
            </a:r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 rot="-1373167">
            <a:off x="7804150" y="885825"/>
            <a:ext cx="779463" cy="712788"/>
          </a:xfrm>
          <a:prstGeom prst="star5">
            <a:avLst/>
          </a:prstGeom>
          <a:gradFill rotWithShape="1">
            <a:gsLst>
              <a:gs pos="0">
                <a:srgbClr val="FF3300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100" name="Picture 26" descr="0830js5b15daddi012pz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1371600" cy="475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18"/>
          <p:cNvSpPr>
            <a:spLocks noChangeArrowheads="1"/>
          </p:cNvSpPr>
          <p:nvPr/>
        </p:nvSpPr>
        <p:spPr bwMode="auto">
          <a:xfrm>
            <a:off x="4495801" y="5351463"/>
            <a:ext cx="4267199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endParaRPr lang="en-US" sz="2400" b="1" dirty="0" smtClean="0">
              <a:solidFill>
                <a:srgbClr val="0F1F6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b="1" dirty="0" smtClean="0">
              <a:solidFill>
                <a:srgbClr val="0F1F6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: 2018 - 2019</a:t>
            </a:r>
            <a:endParaRPr lang="en-US" sz="2400" b="1" dirty="0">
              <a:solidFill>
                <a:srgbClr val="0F1F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26" descr="teach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23622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3"/>
          <p:cNvSpPr>
            <a:spLocks noChangeArrowheads="1" noChangeShapeType="1" noTextEdit="1"/>
          </p:cNvSpPr>
          <p:nvPr/>
        </p:nvSpPr>
        <p:spPr bwMode="auto">
          <a:xfrm>
            <a:off x="838200" y="1295400"/>
            <a:ext cx="7953375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Chµo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mõng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quý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thÇy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c«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gi¸o</a:t>
            </a:r>
            <a:endParaRPr lang="en-US" sz="4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.VnTimeH"/>
            </a:endParaRPr>
          </a:p>
          <a:p>
            <a:pPr algn="ctr"/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vÒ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dù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tiÕt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häc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líp</a:t>
            </a:r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 </a:t>
            </a:r>
            <a:r>
              <a:rPr lang="en-US" sz="40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TimeH"/>
              </a:rPr>
              <a:t>6A</a:t>
            </a:r>
            <a:endParaRPr lang="en-US" sz="4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.VnTimeH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0" y="-115867"/>
            <a:ext cx="5410200" cy="49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THCS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b="1" dirty="0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F1F6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2400" b="1" dirty="0" smtClean="0">
              <a:solidFill>
                <a:srgbClr val="0F1F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990600" y="2819400"/>
            <a:ext cx="53340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TIẾT 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44 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- BÀI 4: 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CỘNG HAI SỐ NGUYÊN 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CÙNG DẤU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4" grpId="0" animBg="1"/>
      <p:bldP spid="3688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C57CEAF-F73A-43A7-9E92-873C9AA037C0}" type="datetime10">
              <a:rPr lang="en-US" smtClean="0"/>
              <a:pPr>
                <a:defRPr/>
              </a:pPr>
              <a:t>09:18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2400" y="173038"/>
            <a:ext cx="8991600" cy="211296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770063" indent="-1770063">
              <a:spcBef>
                <a:spcPts val="0"/>
              </a:spcBef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thiếu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nên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50 000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100 000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52400" y="2722563"/>
            <a:ext cx="1784463" cy="1316037"/>
            <a:chOff x="1138237" y="2133600"/>
            <a:chExt cx="1784463" cy="1316038"/>
          </a:xfrm>
        </p:grpSpPr>
        <p:pic>
          <p:nvPicPr>
            <p:cNvPr id="13325" name="Picture 4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 r="1666"/>
            <a:stretch>
              <a:fillRect/>
            </a:stretch>
          </p:blipFill>
          <p:spPr bwMode="auto">
            <a:xfrm>
              <a:off x="1371600" y="2133600"/>
              <a:ext cx="1498600" cy="1316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6" name="TextBox 14"/>
            <p:cNvSpPr txBox="1">
              <a:spLocks noChangeArrowheads="1"/>
            </p:cNvSpPr>
            <p:nvPr/>
          </p:nvSpPr>
          <p:spPr bwMode="auto">
            <a:xfrm>
              <a:off x="1138237" y="2514600"/>
              <a:ext cx="1784463" cy="769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/>
                <a:t>-</a:t>
              </a:r>
              <a:r>
                <a:rPr lang="en-US" sz="4400" b="1" dirty="0" smtClean="0"/>
                <a:t>50000</a:t>
              </a:r>
              <a:endParaRPr lang="en-US" sz="4400" b="1" dirty="0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10200" y="2667000"/>
            <a:ext cx="2069797" cy="1316037"/>
            <a:chOff x="3729037" y="2133600"/>
            <a:chExt cx="2069797" cy="1316038"/>
          </a:xfrm>
        </p:grpSpPr>
        <p:pic>
          <p:nvPicPr>
            <p:cNvPr id="13323" name="Picture 4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 r="1666"/>
            <a:stretch>
              <a:fillRect/>
            </a:stretch>
          </p:blipFill>
          <p:spPr bwMode="auto">
            <a:xfrm>
              <a:off x="3962400" y="2133600"/>
              <a:ext cx="1498600" cy="1316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4" name="TextBox 15"/>
            <p:cNvSpPr txBox="1">
              <a:spLocks noChangeArrowheads="1"/>
            </p:cNvSpPr>
            <p:nvPr/>
          </p:nvSpPr>
          <p:spPr bwMode="auto">
            <a:xfrm>
              <a:off x="3729037" y="2548596"/>
              <a:ext cx="2069797" cy="769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 smtClean="0"/>
                <a:t>-150000</a:t>
              </a:r>
              <a:endParaRPr lang="en-US" sz="4400" b="1" dirty="0"/>
            </a:p>
          </p:txBody>
        </p: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0" y="3040063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72050" y="3048000"/>
            <a:ext cx="5143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/>
              <a:t>=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819400" y="2743200"/>
            <a:ext cx="2069797" cy="1316037"/>
            <a:chOff x="3729037" y="2133600"/>
            <a:chExt cx="2069797" cy="1316038"/>
          </a:xfrm>
        </p:grpSpPr>
        <p:pic>
          <p:nvPicPr>
            <p:cNvPr id="21" name="Picture 4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 r="1666"/>
            <a:stretch>
              <a:fillRect/>
            </a:stretch>
          </p:blipFill>
          <p:spPr bwMode="auto">
            <a:xfrm>
              <a:off x="4059237" y="2133600"/>
              <a:ext cx="1498600" cy="1316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15"/>
            <p:cNvSpPr txBox="1">
              <a:spLocks noChangeArrowheads="1"/>
            </p:cNvSpPr>
            <p:nvPr/>
          </p:nvSpPr>
          <p:spPr bwMode="auto">
            <a:xfrm>
              <a:off x="3729037" y="2548596"/>
              <a:ext cx="2069797" cy="769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 smtClean="0"/>
                <a:t>-100000</a:t>
              </a:r>
              <a:endParaRPr lang="en-US" sz="4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6" name="Group 4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17196032"/>
              </p:ext>
            </p:extLst>
          </p:nvPr>
        </p:nvGraphicFramePr>
        <p:xfrm>
          <a:off x="152400" y="736718"/>
          <a:ext cx="8839200" cy="4444882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3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Câu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Nội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dung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Đúng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Sai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Tổng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nguyên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dương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là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một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nguyên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dương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Tổng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nguyên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âm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là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một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nguyên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âm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6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(-2)  +  (-25) = - ( 2 + 25) =   27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6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+ 37 = 60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64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(-13) + (-7) = 13 + 7 = 20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1143001" y="60748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194601" name="Text Box 41"/>
          <p:cNvSpPr txBox="1">
            <a:spLocks noChangeArrowheads="1"/>
          </p:cNvSpPr>
          <p:nvPr/>
        </p:nvSpPr>
        <p:spPr bwMode="auto">
          <a:xfrm>
            <a:off x="7162800" y="2438400"/>
            <a:ext cx="348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66"/>
                </a:solidFill>
                <a:latin typeface=".VnArial Narrow" pitchFamily="34" charset="0"/>
              </a:rPr>
              <a:t>x</a:t>
            </a:r>
          </a:p>
        </p:txBody>
      </p:sp>
      <p:sp>
        <p:nvSpPr>
          <p:cNvPr id="194602" name="Text Box 42"/>
          <p:cNvSpPr txBox="1">
            <a:spLocks noChangeArrowheads="1"/>
          </p:cNvSpPr>
          <p:nvPr/>
        </p:nvSpPr>
        <p:spPr bwMode="auto">
          <a:xfrm>
            <a:off x="7239000" y="3733800"/>
            <a:ext cx="348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66"/>
                </a:solidFill>
                <a:latin typeface=".VnArial Narrow" pitchFamily="34" charset="0"/>
              </a:rPr>
              <a:t>x</a:t>
            </a:r>
          </a:p>
        </p:txBody>
      </p:sp>
      <p:sp>
        <p:nvSpPr>
          <p:cNvPr id="194603" name="Text Box 43"/>
          <p:cNvSpPr txBox="1">
            <a:spLocks noChangeArrowheads="1"/>
          </p:cNvSpPr>
          <p:nvPr/>
        </p:nvSpPr>
        <p:spPr bwMode="auto">
          <a:xfrm>
            <a:off x="8305800" y="3124200"/>
            <a:ext cx="348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66"/>
                </a:solidFill>
                <a:latin typeface=".VnArial Narrow" pitchFamily="34" charset="0"/>
              </a:rPr>
              <a:t>x</a:t>
            </a:r>
          </a:p>
        </p:txBody>
      </p:sp>
      <p:sp>
        <p:nvSpPr>
          <p:cNvPr id="194604" name="Text Box 44"/>
          <p:cNvSpPr txBox="1">
            <a:spLocks noChangeArrowheads="1"/>
          </p:cNvSpPr>
          <p:nvPr/>
        </p:nvSpPr>
        <p:spPr bwMode="auto">
          <a:xfrm>
            <a:off x="8382000" y="4419600"/>
            <a:ext cx="348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66"/>
                </a:solidFill>
                <a:latin typeface=".VnArial Narrow" pitchFamily="34" charset="0"/>
              </a:rPr>
              <a:t>x</a:t>
            </a:r>
          </a:p>
        </p:txBody>
      </p:sp>
      <p:sp>
        <p:nvSpPr>
          <p:cNvPr id="194605" name="Text Box 45"/>
          <p:cNvSpPr txBox="1">
            <a:spLocks noChangeArrowheads="1"/>
          </p:cNvSpPr>
          <p:nvPr/>
        </p:nvSpPr>
        <p:spPr bwMode="auto">
          <a:xfrm>
            <a:off x="0" y="73388"/>
            <a:ext cx="891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3: Cho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đúng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hay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sai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7162800" y="1524000"/>
            <a:ext cx="348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66"/>
                </a:solidFill>
                <a:latin typeface=".VnArial Narrow" pitchFamily="34" charset="0"/>
              </a:rPr>
              <a:t>x</a:t>
            </a:r>
          </a:p>
        </p:txBody>
      </p:sp>
    </p:spTree>
    <p:extLst>
      <p:ext uri="{BB962C8B-B14F-4D97-AF65-F5344CB8AC3E}">
        <p14:creationId xmlns="" xmlns:p14="http://schemas.microsoft.com/office/powerpoint/2010/main" val="76873008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1" grpId="0"/>
      <p:bldP spid="194602" grpId="0"/>
      <p:bldP spid="194603" grpId="0"/>
      <p:bldP spid="194604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6858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latin typeface=".VnTime" pitchFamily="34" charset="0"/>
              </a:rPr>
              <a:t>a/ (+37) </a:t>
            </a:r>
            <a:r>
              <a:rPr lang="en-US" sz="3600" b="1" dirty="0">
                <a:latin typeface=".VnTime" pitchFamily="34" charset="0"/>
              </a:rPr>
              <a:t>+ </a:t>
            </a:r>
            <a:r>
              <a:rPr lang="en-US" sz="3600" b="1" dirty="0" smtClean="0">
                <a:latin typeface=".VnTime" pitchFamily="34" charset="0"/>
              </a:rPr>
              <a:t>(+81)  </a:t>
            </a:r>
            <a:endParaRPr lang="en-US" sz="3600" b="1" dirty="0">
              <a:latin typeface=".VnTime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latin typeface=".VnTime" pitchFamily="34" charset="0"/>
              </a:rPr>
              <a:t>b/ (-23) </a:t>
            </a:r>
            <a:r>
              <a:rPr lang="en-US" sz="3600" b="1" dirty="0">
                <a:latin typeface=".VnTime" pitchFamily="34" charset="0"/>
              </a:rPr>
              <a:t>+ </a:t>
            </a:r>
            <a:r>
              <a:rPr lang="en-US" sz="3600" b="1" dirty="0" smtClean="0">
                <a:latin typeface=".VnTime" pitchFamily="34" charset="0"/>
              </a:rPr>
              <a:t>(-17)  </a:t>
            </a:r>
            <a:endParaRPr lang="en-US" sz="3600" b="1" dirty="0">
              <a:latin typeface=".VnTime" pitchFamily="34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04800" y="381000"/>
            <a:ext cx="5780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?2: </a:t>
            </a:r>
            <a:r>
              <a:rPr lang="en-US" sz="3200" b="1" dirty="0" err="1" smtClean="0">
                <a:solidFill>
                  <a:srgbClr val="FF0000"/>
                </a:solidFill>
                <a:latin typeface="VN time h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 time h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 time h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 time h"/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VN time h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VN time h"/>
              </a:rPr>
              <a:t>:</a:t>
            </a:r>
            <a:endParaRPr lang="en-US" sz="3200" b="1" dirty="0">
              <a:solidFill>
                <a:srgbClr val="FF0000"/>
              </a:solidFill>
              <a:latin typeface="VN time h"/>
            </a:endParaRP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-1082675" y="52149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03298" y="2819400"/>
            <a:ext cx="34067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.VnTime" pitchFamily="34" charset="0"/>
              </a:rPr>
              <a:t>c/ (-1) + (-3) + (-4)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 GIẢI TOÁN NHANH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 CHƠI: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chuyền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3phút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7" descr="3D_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5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63 + 37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(-7) + (-13)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|-16| + |+12|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17 + |-3|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(-2) + (-3) +(-7)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63 + 37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(-7) + (-13)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|-16| + |+12|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17 + |-3|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(-2) + (-3) +(-7)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Digit 18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953000"/>
            <a:ext cx="2057400" cy="113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63 + 37 = 100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(-7) + (-13) = - (7 + 13) = -20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|-16| + |+12| = 16 + 12 = 28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17 + |-3| = 17 + 3 = 20</a:t>
            </a:r>
          </a:p>
          <a:p>
            <a:pPr marL="514350" indent="-514350">
              <a:buAutoNum type="alphaLcParenR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(-2) + (-3) +(-7) = - (2 + 3 + 7)= -12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838200" y="2057400"/>
            <a:ext cx="2476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a) (-2) + (-5)</a:t>
            </a:r>
          </a:p>
        </p:txBody>
      </p:sp>
      <p:sp>
        <p:nvSpPr>
          <p:cNvPr id="200716" name="Text Box 12"/>
          <p:cNvSpPr txBox="1">
            <a:spLocks noChangeArrowheads="1"/>
          </p:cNvSpPr>
          <p:nvPr/>
        </p:nvSpPr>
        <p:spPr bwMode="auto">
          <a:xfrm>
            <a:off x="3829051" y="2087565"/>
            <a:ext cx="21907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(-5)</a:t>
            </a:r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3276600" y="2057400"/>
            <a:ext cx="5389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/>
              <a:t> &lt;</a:t>
            </a:r>
          </a:p>
        </p:txBody>
      </p:sp>
      <p:sp>
        <p:nvSpPr>
          <p:cNvPr id="200718" name="AutoShape 14"/>
          <p:cNvSpPr>
            <a:spLocks/>
          </p:cNvSpPr>
          <p:nvPr/>
        </p:nvSpPr>
        <p:spPr bwMode="auto">
          <a:xfrm rot="16200000">
            <a:off x="2075858" y="1810346"/>
            <a:ext cx="228598" cy="1789510"/>
          </a:xfrm>
          <a:prstGeom prst="leftBrace">
            <a:avLst>
              <a:gd name="adj1" fmla="val 39368"/>
              <a:gd name="adj2" fmla="val 50000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905000" y="2819400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-7</a:t>
            </a:r>
          </a:p>
        </p:txBody>
      </p:sp>
      <p:sp>
        <p:nvSpPr>
          <p:cNvPr id="200720" name="Text Box 16"/>
          <p:cNvSpPr txBox="1">
            <a:spLocks noChangeArrowheads="1"/>
          </p:cNvSpPr>
          <p:nvPr/>
        </p:nvSpPr>
        <p:spPr bwMode="auto">
          <a:xfrm>
            <a:off x="3886200" y="3429000"/>
            <a:ext cx="1943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 (-3) + (-8)</a:t>
            </a:r>
          </a:p>
        </p:txBody>
      </p:sp>
      <p:sp>
        <p:nvSpPr>
          <p:cNvPr id="200721" name="Text Box 17"/>
          <p:cNvSpPr txBox="1">
            <a:spLocks noChangeArrowheads="1"/>
          </p:cNvSpPr>
          <p:nvPr/>
        </p:nvSpPr>
        <p:spPr bwMode="auto">
          <a:xfrm>
            <a:off x="1485901" y="3505200"/>
            <a:ext cx="19159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b)        -10</a:t>
            </a:r>
          </a:p>
        </p:txBody>
      </p:sp>
      <p:sp>
        <p:nvSpPr>
          <p:cNvPr id="200722" name="Text Box 18"/>
          <p:cNvSpPr txBox="1">
            <a:spLocks noChangeArrowheads="1"/>
          </p:cNvSpPr>
          <p:nvPr/>
        </p:nvSpPr>
        <p:spPr bwMode="auto">
          <a:xfrm>
            <a:off x="3426619" y="3505201"/>
            <a:ext cx="4090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/>
              <a:t>&gt;</a:t>
            </a:r>
          </a:p>
        </p:txBody>
      </p:sp>
      <p:sp>
        <p:nvSpPr>
          <p:cNvPr id="200723" name="AutoShape 19"/>
          <p:cNvSpPr>
            <a:spLocks/>
          </p:cNvSpPr>
          <p:nvPr/>
        </p:nvSpPr>
        <p:spPr bwMode="auto">
          <a:xfrm rot="16200000">
            <a:off x="4863467" y="3204529"/>
            <a:ext cx="45719" cy="1657350"/>
          </a:xfrm>
          <a:prstGeom prst="leftBrace">
            <a:avLst>
              <a:gd name="adj1" fmla="val 142231"/>
              <a:gd name="adj2" fmla="val 50000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200724" name="Text Box 20"/>
          <p:cNvSpPr txBox="1">
            <a:spLocks noChangeArrowheads="1"/>
          </p:cNvSpPr>
          <p:nvPr/>
        </p:nvSpPr>
        <p:spPr bwMode="auto">
          <a:xfrm>
            <a:off x="4480767" y="39624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.VnTime" panose="020B7200000000000000" pitchFamily="34" charset="0"/>
              </a:rPr>
              <a:t>-11</a:t>
            </a:r>
          </a:p>
        </p:txBody>
      </p:sp>
      <p:sp>
        <p:nvSpPr>
          <p:cNvPr id="200730" name="Text Box 26"/>
          <p:cNvSpPr txBox="1">
            <a:spLocks noChangeArrowheads="1"/>
          </p:cNvSpPr>
          <p:nvPr/>
        </p:nvSpPr>
        <p:spPr bwMode="auto">
          <a:xfrm>
            <a:off x="3429000" y="2166938"/>
            <a:ext cx="342900" cy="42386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endParaRPr lang="en-US" altLang="vi-VN" noProof="1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200732" name="Text Box 28"/>
          <p:cNvSpPr txBox="1">
            <a:spLocks noChangeArrowheads="1"/>
          </p:cNvSpPr>
          <p:nvPr/>
        </p:nvSpPr>
        <p:spPr bwMode="auto">
          <a:xfrm>
            <a:off x="3429000" y="3538538"/>
            <a:ext cx="342900" cy="42386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solidFill>
                  <a:srgbClr val="FF3300"/>
                </a:solidFill>
                <a:latin typeface="Arial Black" panose="020B0A04020102020204" pitchFamily="34" charset="0"/>
              </a:rPr>
              <a:t> </a:t>
            </a:r>
            <a:endParaRPr lang="en-US" altLang="vi-VN" noProof="1">
              <a:solidFill>
                <a:srgbClr val="FF3300"/>
              </a:solidFill>
              <a:latin typeface="Arial Black" panose="020B0A04020102020204" pitchFamily="34" charset="0"/>
            </a:endParaRP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2087166" y="2"/>
            <a:ext cx="518517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vi-VN" sz="32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Aristote" pitchFamily="34" charset="0"/>
            </a:endParaRPr>
          </a:p>
        </p:txBody>
      </p:sp>
      <p:sp>
        <p:nvSpPr>
          <p:cNvPr id="2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85000"/>
              <a:buFont typeface="Wingdings" pitchFamily="2" charset="2"/>
              <a:buChar char="£"/>
              <a:defRPr sz="3200" b="1">
                <a:solidFill>
                  <a:schemeClr val="accent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200" b="0" dirty="0" smtClean="0">
                <a:solidFill>
                  <a:schemeClr val="tx1"/>
                </a:solidFill>
              </a:rPr>
              <a:t>12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19232647"/>
              </p:ext>
            </p:extLst>
          </p:nvPr>
        </p:nvGraphicFramePr>
        <p:xfrm>
          <a:off x="0" y="5631358"/>
          <a:ext cx="942524" cy="1195387"/>
        </p:xfrm>
        <a:graphic>
          <a:graphicData uri="http://schemas.openxmlformats.org/presentationml/2006/ole">
            <p:oleObj spid="_x0000_s55298" name="Clip" r:id="rId3" imgW="1999793" imgH="1831543" progId="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028951" y="484576"/>
            <a:ext cx="3371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25: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- 75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7672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5" grpId="0"/>
      <p:bldP spid="200716" grpId="0"/>
      <p:bldP spid="200717" grpId="0"/>
      <p:bldP spid="200718" grpId="0" animBg="1"/>
      <p:bldP spid="200719" grpId="0"/>
      <p:bldP spid="200720" grpId="0"/>
      <p:bldP spid="200721" grpId="0"/>
      <p:bldP spid="200722" grpId="0"/>
      <p:bldP spid="200723" grpId="0" animBg="1"/>
      <p:bldP spid="200724" grpId="0"/>
      <p:bldP spid="200730" grpId="0" animBg="1"/>
      <p:bldP spid="2007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4" y="1630360"/>
            <a:ext cx="3057525" cy="187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066800"/>
            <a:ext cx="2378200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2452686" cy="9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image0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2765426"/>
            <a:ext cx="2919411" cy="2111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image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2800"/>
            <a:ext cx="300275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image00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038600"/>
            <a:ext cx="2524125" cy="185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 descr="image0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03477"/>
            <a:ext cx="2060973" cy="163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427741" y="2519"/>
            <a:ext cx="2592059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 CỦNG CỐ</a:t>
            </a:r>
            <a:endParaRPr lang="en-US" sz="3600" b="1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3" descr="amaryllis02[1]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15926" y="138155"/>
            <a:ext cx="103214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80603105"/>
              </p:ext>
            </p:extLst>
          </p:nvPr>
        </p:nvGraphicFramePr>
        <p:xfrm>
          <a:off x="0" y="5647697"/>
          <a:ext cx="684460" cy="1195388"/>
        </p:xfrm>
        <a:graphic>
          <a:graphicData uri="http://schemas.openxmlformats.org/presentationml/2006/ole">
            <p:oleObj spid="_x0000_s19458" name="Clip" r:id="rId11" imgW="1999793" imgH="1831543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3185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381000" y="914400"/>
            <a:ext cx="8305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TỰ HỌC Ở NHÀ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.VnTime" pitchFamily="34" charset="0"/>
              </a:rPr>
              <a:t>* </a:t>
            </a:r>
            <a:r>
              <a:rPr lang="en-US" sz="2800" b="1" dirty="0" err="1">
                <a:latin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thuộc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quy</a:t>
            </a:r>
            <a:r>
              <a:rPr lang="en-US" sz="2800" b="1" dirty="0">
                <a:latin typeface=".VnTime" pitchFamily="34" charset="0"/>
              </a:rPr>
              <a:t> t¾c </a:t>
            </a:r>
            <a:r>
              <a:rPr lang="en-US" sz="2800" b="1" dirty="0" err="1">
                <a:latin typeface=".VnTime" pitchFamily="34" charset="0"/>
              </a:rPr>
              <a:t>céng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hai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sè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nguyªn</a:t>
            </a:r>
            <a:r>
              <a:rPr lang="en-US" sz="2800" b="1" dirty="0">
                <a:latin typeface=".VnTime" pitchFamily="34" charset="0"/>
              </a:rPr>
              <a:t> ©m. 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.VnTime" pitchFamily="34" charset="0"/>
              </a:rPr>
              <a:t>* </a:t>
            </a:r>
            <a:r>
              <a:rPr lang="en-US" sz="2800" b="1" dirty="0" err="1">
                <a:latin typeface=".VnTime" pitchFamily="34" charset="0"/>
              </a:rPr>
              <a:t>Bµi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tËp</a:t>
            </a:r>
            <a:r>
              <a:rPr lang="en-US" sz="2800" b="1" dirty="0">
                <a:latin typeface=".VnTime" pitchFamily="34" charset="0"/>
              </a:rPr>
              <a:t> 23a, 26/75 SGK; </a:t>
            </a:r>
            <a:r>
              <a:rPr lang="en-US" sz="2800" b="1" dirty="0" err="1">
                <a:latin typeface=".VnTime" pitchFamily="34" charset="0"/>
              </a:rPr>
              <a:t>bµi</a:t>
            </a:r>
            <a:r>
              <a:rPr lang="en-US" sz="2800" b="1" dirty="0">
                <a:latin typeface=".VnTime" pitchFamily="34" charset="0"/>
              </a:rPr>
              <a:t> 36,39/59 SBT</a:t>
            </a:r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304800" y="26670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H­íng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dÉn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39:</a:t>
            </a:r>
          </a:p>
          <a:p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       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TÝnh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gi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¸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trÞ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biÓu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x+(-10)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x= -28</a:t>
            </a:r>
          </a:p>
          <a:p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       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Thay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x=-28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biÓu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thøc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ta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.VnTime" pitchFamily="34" charset="0"/>
              </a:rPr>
              <a:t>cã</a:t>
            </a:r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(-28)+(-10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)= ?</a:t>
            </a:r>
            <a:endParaRPr lang="en-US" sz="28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8440" name="Rectangle 18"/>
          <p:cNvSpPr>
            <a:spLocks noChangeArrowheads="1"/>
          </p:cNvSpPr>
          <p:nvPr/>
        </p:nvSpPr>
        <p:spPr bwMode="auto">
          <a:xfrm>
            <a:off x="409575" y="217488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400">
              <a:solidFill>
                <a:srgbClr val="D60093"/>
              </a:solidFill>
              <a:latin typeface=".VnTime" pitchFamily="34" charset="0"/>
            </a:endParaRPr>
          </a:p>
        </p:txBody>
      </p:sp>
      <p:sp>
        <p:nvSpPr>
          <p:cNvPr id="18439" name="Text Box 20"/>
          <p:cNvSpPr txBox="1">
            <a:spLocks noChangeArrowheads="1"/>
          </p:cNvSpPr>
          <p:nvPr/>
        </p:nvSpPr>
        <p:spPr bwMode="auto">
          <a:xfrm>
            <a:off x="381000" y="45720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* </a:t>
            </a:r>
            <a:r>
              <a:rPr lang="en-US" sz="2800" b="1" dirty="0" err="1">
                <a:latin typeface="Times New Roman" pitchFamily="18" charset="0"/>
              </a:rPr>
              <a:t>Chuẩn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“ </a:t>
            </a:r>
            <a:r>
              <a:rPr lang="en-US" sz="2800" b="1" dirty="0" err="1">
                <a:latin typeface="Times New Roman" pitchFamily="18" charset="0"/>
              </a:rPr>
              <a:t>Cộng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nguyên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41"/>
          <p:cNvSpPr>
            <a:spLocks noChangeArrowheads="1"/>
          </p:cNvSpPr>
          <p:nvPr/>
        </p:nvSpPr>
        <p:spPr bwMode="auto">
          <a:xfrm>
            <a:off x="152400" y="1371600"/>
            <a:ext cx="81534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None/>
            </a:pPr>
            <a:r>
              <a:rPr lang="en-US" sz="2400" b="1" dirty="0">
                <a:latin typeface=".VnTime" pitchFamily="34" charset="0"/>
              </a:rPr>
              <a:t>a</a:t>
            </a:r>
            <a:r>
              <a:rPr lang="en-US" sz="2400" b="1" dirty="0" smtClean="0">
                <a:latin typeface=".VnTime" pitchFamily="34" charset="0"/>
              </a:rPr>
              <a:t>.</a:t>
            </a:r>
            <a:r>
              <a:rPr lang="en-US" sz="2400" b="1" dirty="0" smtClean="0">
                <a:solidFill>
                  <a:srgbClr val="0066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Gi</a:t>
            </a:r>
            <a:r>
              <a:rPr lang="en-US" sz="2400" b="1" dirty="0">
                <a:latin typeface=".VnTime" pitchFamily="34" charset="0"/>
              </a:rPr>
              <a:t>¸ </a:t>
            </a:r>
            <a:r>
              <a:rPr lang="en-US" sz="2400" b="1" dirty="0" err="1">
                <a:latin typeface=".VnTime" pitchFamily="34" charset="0"/>
              </a:rPr>
              <a:t>trÞ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tuyÖt</a:t>
            </a:r>
            <a:r>
              <a:rPr lang="en-US" sz="2400" b="1" dirty="0">
                <a:latin typeface=".VnTime" pitchFamily="34" charset="0"/>
              </a:rPr>
              <a:t> ®</a:t>
            </a:r>
            <a:r>
              <a:rPr lang="en-US" sz="2400" b="1" dirty="0" err="1">
                <a:latin typeface=".VnTime" pitchFamily="34" charset="0"/>
              </a:rPr>
              <a:t>èi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cña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sè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nguyªn</a:t>
            </a:r>
            <a:r>
              <a:rPr lang="en-US" sz="2400" b="1" dirty="0">
                <a:latin typeface=".VnTime" pitchFamily="34" charset="0"/>
              </a:rPr>
              <a:t> a lµ………………</a:t>
            </a:r>
          </a:p>
          <a:p>
            <a:pPr marL="457200" indent="-457200">
              <a:spcBef>
                <a:spcPts val="1800"/>
              </a:spcBef>
            </a:pPr>
            <a:r>
              <a:rPr lang="en-US" sz="2400" b="1" dirty="0">
                <a:latin typeface=".VnTime" pitchFamily="34" charset="0"/>
              </a:rPr>
              <a:t>       </a:t>
            </a:r>
            <a:r>
              <a:rPr lang="en-US" sz="2400" b="1" dirty="0" err="1">
                <a:latin typeface=".VnTime" pitchFamily="34" charset="0"/>
              </a:rPr>
              <a:t>tõ</a:t>
            </a:r>
            <a:r>
              <a:rPr lang="en-US" sz="2400" b="1" dirty="0">
                <a:latin typeface=".VnTime" pitchFamily="34" charset="0"/>
              </a:rPr>
              <a:t> ®</a:t>
            </a:r>
            <a:r>
              <a:rPr lang="en-US" sz="2400" b="1" dirty="0" err="1">
                <a:latin typeface=".VnTime" pitchFamily="34" charset="0"/>
              </a:rPr>
              <a:t>iÓm</a:t>
            </a:r>
            <a:r>
              <a:rPr lang="en-US" sz="2400" b="1" dirty="0">
                <a:latin typeface=".VnTime" pitchFamily="34" charset="0"/>
              </a:rPr>
              <a:t> ….. ®</a:t>
            </a:r>
            <a:r>
              <a:rPr lang="en-US" sz="2400" b="1" dirty="0" err="1">
                <a:latin typeface=".VnTime" pitchFamily="34" charset="0"/>
              </a:rPr>
              <a:t>Õn</a:t>
            </a:r>
            <a:r>
              <a:rPr lang="en-US" sz="2400" b="1" dirty="0">
                <a:latin typeface=".VnTime" pitchFamily="34" charset="0"/>
              </a:rPr>
              <a:t> ®</a:t>
            </a:r>
            <a:r>
              <a:rPr lang="en-US" sz="2400" b="1" dirty="0" err="1">
                <a:latin typeface=".VnTime" pitchFamily="34" charset="0"/>
              </a:rPr>
              <a:t>iÓm</a:t>
            </a:r>
            <a:r>
              <a:rPr lang="en-US" sz="2400" b="1" dirty="0">
                <a:latin typeface=".VnTime" pitchFamily="34" charset="0"/>
              </a:rPr>
              <a:t> ….. </a:t>
            </a:r>
            <a:r>
              <a:rPr lang="en-US" sz="2400" b="1" dirty="0" err="1">
                <a:latin typeface=".VnTime" pitchFamily="34" charset="0"/>
              </a:rPr>
              <a:t>trªn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trôc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sè</a:t>
            </a:r>
            <a:r>
              <a:rPr lang="en-US" sz="2400" b="1" dirty="0">
                <a:latin typeface=".VnTime" pitchFamily="34" charset="0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23995" y="-14087"/>
            <a:ext cx="4650251" cy="591964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KiÓm</a:t>
            </a:r>
            <a:r>
              <a:rPr lang="en-US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tra</a:t>
            </a:r>
            <a:r>
              <a:rPr lang="en-US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bµi</a:t>
            </a:r>
            <a:r>
              <a:rPr lang="en-US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cò</a:t>
            </a:r>
            <a:endParaRPr lang="en-U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.VnTimeH" pitchFamily="34" charset="0"/>
            </a:endParaRPr>
          </a:p>
        </p:txBody>
      </p:sp>
      <p:pic>
        <p:nvPicPr>
          <p:cNvPr id="1033" name="Picture 3" descr="amaryllis02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53626">
            <a:off x="0" y="0"/>
            <a:ext cx="12430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657600" y="19192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.VnTime" pitchFamily="34" charset="0"/>
              </a:rPr>
              <a:t>0</a:t>
            </a:r>
            <a:endParaRPr lang="en-US" sz="28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035" name="Rectangle 38"/>
          <p:cNvSpPr>
            <a:spLocks noChangeArrowheads="1"/>
          </p:cNvSpPr>
          <p:nvPr/>
        </p:nvSpPr>
        <p:spPr bwMode="auto">
          <a:xfrm>
            <a:off x="152400" y="2895600"/>
            <a:ext cx="871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2438" indent="-452438">
              <a:buFont typeface="Wingdings" pitchFamily="2" charset="2"/>
              <a:buNone/>
            </a:pPr>
            <a:r>
              <a:rPr lang="en-US" sz="2400" b="1" noProof="1">
                <a:latin typeface=".VnTime" pitchFamily="34" charset="0"/>
              </a:rPr>
              <a:t>c</a:t>
            </a:r>
            <a:r>
              <a:rPr lang="en-US" sz="2400" b="1" noProof="1" smtClean="0">
                <a:latin typeface=".VnTime" pitchFamily="34" charset="0"/>
              </a:rPr>
              <a:t>. </a:t>
            </a:r>
            <a:r>
              <a:rPr lang="en-US" sz="2400" b="1" noProof="1">
                <a:latin typeface=".VnTime" pitchFamily="34" charset="0"/>
              </a:rPr>
              <a:t>Gi¸ trÞ tuyÖt ®èi cña sè nguyªn d­¬ng lµ…………</a:t>
            </a:r>
          </a:p>
        </p:txBody>
      </p:sp>
      <p:sp>
        <p:nvSpPr>
          <p:cNvPr id="1036" name="Rectangle 39"/>
          <p:cNvSpPr>
            <a:spLocks noChangeArrowheads="1"/>
          </p:cNvSpPr>
          <p:nvPr/>
        </p:nvSpPr>
        <p:spPr bwMode="auto">
          <a:xfrm>
            <a:off x="152400" y="33528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2438" indent="-452438">
              <a:buFont typeface="Wingdings" pitchFamily="2" charset="2"/>
              <a:buNone/>
            </a:pPr>
            <a:r>
              <a:rPr lang="en-US" sz="2400" b="1" noProof="1">
                <a:latin typeface=".VnTime" pitchFamily="34" charset="0"/>
              </a:rPr>
              <a:t>d</a:t>
            </a:r>
            <a:r>
              <a:rPr lang="en-US" sz="2400" b="1" noProof="1" smtClean="0">
                <a:latin typeface=".VnTime" pitchFamily="34" charset="0"/>
              </a:rPr>
              <a:t>. </a:t>
            </a:r>
            <a:r>
              <a:rPr lang="en-US" sz="2400" b="1" noProof="1">
                <a:latin typeface=".VnTime" pitchFamily="34" charset="0"/>
              </a:rPr>
              <a:t>Gi¸ trÞ tuyÖt ®èi cña sè nguyªn ©</a:t>
            </a:r>
            <a:r>
              <a:rPr lang="en-US" sz="2400" b="1" noProof="1" smtClean="0">
                <a:latin typeface=".VnTime" pitchFamily="34" charset="0"/>
              </a:rPr>
              <a:t>m lµ</a:t>
            </a:r>
            <a:r>
              <a:rPr lang="en-US" sz="2400" b="1" noProof="1">
                <a:latin typeface=".VnTime" pitchFamily="34" charset="0"/>
              </a:rPr>
              <a:t>…………………</a:t>
            </a:r>
            <a:r>
              <a:rPr lang="en-US" sz="2400" b="1" dirty="0">
                <a:latin typeface=".VnTime" pitchFamily="34" charset="0"/>
              </a:rPr>
              <a:t>………….</a:t>
            </a:r>
            <a:endParaRPr lang="en-US" sz="2400" b="1" noProof="1">
              <a:latin typeface=".VnTime" pitchFamily="34" charset="0"/>
            </a:endParaRPr>
          </a:p>
        </p:txBody>
      </p:sp>
      <p:sp>
        <p:nvSpPr>
          <p:cNvPr id="1037" name="Rectangle 40"/>
          <p:cNvSpPr>
            <a:spLocks noChangeArrowheads="1"/>
          </p:cNvSpPr>
          <p:nvPr/>
        </p:nvSpPr>
        <p:spPr bwMode="auto">
          <a:xfrm>
            <a:off x="152400" y="2438400"/>
            <a:ext cx="7993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2438" indent="-452438">
              <a:buFont typeface="Wingdings" pitchFamily="2" charset="2"/>
              <a:buNone/>
            </a:pPr>
            <a:r>
              <a:rPr lang="en-US" sz="2400" b="1" noProof="1">
                <a:latin typeface=".VnTime" pitchFamily="34" charset="0"/>
              </a:rPr>
              <a:t>b</a:t>
            </a:r>
            <a:r>
              <a:rPr lang="en-US" sz="2400" b="1" noProof="1" smtClean="0">
                <a:latin typeface=".VnTime" pitchFamily="34" charset="0"/>
              </a:rPr>
              <a:t>. </a:t>
            </a:r>
            <a:r>
              <a:rPr lang="en-US" sz="2400" b="1" noProof="1">
                <a:latin typeface=".VnTime" pitchFamily="34" charset="0"/>
              </a:rPr>
              <a:t>Gi¸ trÞ tuyÖt ®èi cña sè 0  lµ sè …….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715000" y="2819400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chÝnh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nã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648200" y="243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0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10200" y="3348335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èi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nã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s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7885113" y="5661025"/>
          <a:ext cx="1303337" cy="1195388"/>
        </p:xfrm>
        <a:graphic>
          <a:graphicData uri="http://schemas.openxmlformats.org/presentationml/2006/ole">
            <p:oleObj spid="_x0000_s1027" name="Clip" r:id="rId4" imgW="1999793" imgH="1831543" progId="">
              <p:embed/>
            </p:oleObj>
          </a:graphicData>
        </a:graphic>
      </p:graphicFrame>
      <p:sp>
        <p:nvSpPr>
          <p:cNvPr id="210964" name="Text Box 20"/>
          <p:cNvSpPr txBox="1">
            <a:spLocks noChangeArrowheads="1"/>
          </p:cNvSpPr>
          <p:nvPr/>
        </p:nvSpPr>
        <p:spPr bwMode="auto">
          <a:xfrm>
            <a:off x="838200" y="914400"/>
            <a:ext cx="78486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err="1" smtClean="0">
                <a:latin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</a:rPr>
              <a:t> 1: </a:t>
            </a:r>
            <a:r>
              <a:rPr lang="en-US" sz="2400" b="1" dirty="0" err="1" smtClean="0">
                <a:latin typeface="Times New Roman" pitchFamily="18" charset="0"/>
              </a:rPr>
              <a:t>Điền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chỗ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trống</a:t>
            </a:r>
            <a:r>
              <a:rPr lang="en-US" sz="2400" b="1" dirty="0">
                <a:latin typeface="Times New Roman" pitchFamily="18" charset="0"/>
              </a:rPr>
              <a:t> (…) </a:t>
            </a:r>
            <a:r>
              <a:rPr lang="en-US" sz="2400" b="1" dirty="0" err="1">
                <a:latin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phát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biểu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đúng</a:t>
            </a:r>
            <a:r>
              <a:rPr lang="en-US" sz="2400" b="1" dirty="0">
                <a:latin typeface="Times New Roman" pitchFamily="18" charset="0"/>
              </a:rPr>
              <a:t>:</a:t>
            </a:r>
          </a:p>
        </p:txBody>
      </p:sp>
      <p:sp>
        <p:nvSpPr>
          <p:cNvPr id="5" name="Rectangle 20"/>
          <p:cNvSpPr/>
          <p:nvPr/>
        </p:nvSpPr>
        <p:spPr>
          <a:xfrm>
            <a:off x="2123995" y="-14087"/>
            <a:ext cx="4650251" cy="52322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n w="11430"/>
                <a:latin typeface=".VnTimeH" pitchFamily="34" charset="0"/>
              </a:rPr>
              <a:t>KiÓm</a:t>
            </a:r>
            <a:r>
              <a:rPr lang="en-US" sz="2800" b="1" dirty="0">
                <a:ln w="11430"/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latin typeface=".VnTimeH" pitchFamily="34" charset="0"/>
              </a:rPr>
              <a:t>tra</a:t>
            </a:r>
            <a:r>
              <a:rPr lang="en-US" sz="2800" b="1" dirty="0">
                <a:ln w="11430"/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latin typeface=".VnTimeH" pitchFamily="34" charset="0"/>
              </a:rPr>
              <a:t>bµi</a:t>
            </a:r>
            <a:r>
              <a:rPr lang="en-US" sz="2800" b="1" dirty="0">
                <a:ln w="11430"/>
                <a:latin typeface=".VnTimeH" pitchFamily="34" charset="0"/>
              </a:rPr>
              <a:t> </a:t>
            </a:r>
            <a:r>
              <a:rPr lang="en-US" sz="2800" b="1" dirty="0" err="1">
                <a:ln w="11430"/>
                <a:latin typeface=".VnTimeH" pitchFamily="34" charset="0"/>
              </a:rPr>
              <a:t>cò</a:t>
            </a:r>
            <a:endParaRPr lang="en-US" sz="2800" b="1" dirty="0">
              <a:ln w="11430"/>
              <a:latin typeface=".VnTimeH" pitchFamily="34" charset="0"/>
            </a:endParaRPr>
          </a:p>
        </p:txBody>
      </p:sp>
      <p:pic>
        <p:nvPicPr>
          <p:cNvPr id="1043" name="Picture 3" descr="amaryllis02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53626">
            <a:off x="0" y="0"/>
            <a:ext cx="12430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181600" y="1295400"/>
            <a:ext cx="1912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kho¶ng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240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905000" y="1828800"/>
            <a:ext cx="387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.VnTime" pitchFamily="34" charset="0"/>
              </a:rPr>
              <a:t>a</a:t>
            </a:r>
            <a:endParaRPr lang="en-US" sz="3200" dirty="0">
              <a:solidFill>
                <a:srgbClr val="FF0000"/>
              </a:solidFill>
              <a:latin typeface=".VnTime" pitchFamily="34" charset="0"/>
            </a:endParaRPr>
          </a:p>
        </p:txBody>
      </p:sp>
      <p:graphicFrame>
        <p:nvGraphicFramePr>
          <p:cNvPr id="1029" name="Object 2"/>
          <p:cNvGraphicFramePr>
            <a:graphicFrameLocks noChangeAspect="1"/>
          </p:cNvGraphicFramePr>
          <p:nvPr/>
        </p:nvGraphicFramePr>
        <p:xfrm>
          <a:off x="7885113" y="5661025"/>
          <a:ext cx="1303337" cy="1195388"/>
        </p:xfrm>
        <a:graphic>
          <a:graphicData uri="http://schemas.openxmlformats.org/presentationml/2006/ole">
            <p:oleObj spid="_x0000_s1029" name="Clip" r:id="rId5" imgW="1999793" imgH="1831543" progId="">
              <p:embed/>
            </p:oleObj>
          </a:graphicData>
        </a:graphic>
      </p:graphicFrame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33400" y="4038600"/>
            <a:ext cx="640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a/ |+4| + |3| =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828800" y="5105400"/>
            <a:ext cx="388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b/ |-3| + |-2| =</a:t>
            </a:r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419600" y="4525962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b="1" dirty="0">
                <a:solidFill>
                  <a:srgbClr val="CC0000"/>
                </a:solidFill>
              </a:rPr>
              <a:t>4 + 3 = 7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29200" y="5105400"/>
            <a:ext cx="182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3 + 2 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3" grpId="0"/>
      <p:bldP spid="44" grpId="0"/>
      <p:bldP spid="45" grpId="0"/>
      <p:bldP spid="36" grpId="0"/>
      <p:bldP spid="37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0" y="99060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i="1">
                <a:solidFill>
                  <a:srgbClr val="008000"/>
                </a:solidFill>
                <a:latin typeface=".VnTimeH" pitchFamily="34" charset="0"/>
              </a:rPr>
              <a:t> Xin ch©n thµnh c¶m ¬n c¸c thÇy c«         gi¸o vµ c¸c em häc sinh </a:t>
            </a:r>
          </a:p>
        </p:txBody>
      </p:sp>
      <p:pic>
        <p:nvPicPr>
          <p:cNvPr id="76803" name="Picture 3" descr="blumen-pflanzen129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3429000"/>
            <a:ext cx="1524000" cy="1600200"/>
          </a:xfrm>
          <a:noFill/>
          <a:ln/>
        </p:spPr>
      </p:pic>
      <p:pic>
        <p:nvPicPr>
          <p:cNvPr id="76813" name="Picture 13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505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4" name="Picture 14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505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5" name="Picture 15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4290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6" name="Picture 1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4290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7" name="Picture 1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505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8" name="Picture 18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19" name="Picture 19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0" name="Picture 20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505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1" name="Picture 21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2" name="Picture 22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3" name="Picture 23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4" name="Picture 24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5" name="Picture 25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6" name="Picture 26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27" name="Picture 27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0292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28" name="AutoShape 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839200" y="6629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1087438"/>
            <a:ext cx="8991600" cy="211296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770063" indent="-1770063">
              <a:spcBef>
                <a:spcPts val="0"/>
              </a:spcBef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hoa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thiếu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nên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50 000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100 000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770063" indent="-1770063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457200" y="1371600"/>
            <a:ext cx="548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minh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2057400" y="2133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.VnArial Narrow" pitchFamily="34" charset="0"/>
              </a:rPr>
              <a:t>(+4) + (+2) =</a:t>
            </a:r>
            <a:endParaRPr lang="en-US" sz="2400" b="1" dirty="0">
              <a:solidFill>
                <a:srgbClr val="FF0066"/>
              </a:solidFill>
              <a:latin typeface=".VnArial Narrow" pitchFamily="34" charset="0"/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762000" y="2963863"/>
            <a:ext cx="4419600" cy="1130300"/>
            <a:chOff x="2880" y="1728"/>
            <a:chExt cx="2784" cy="712"/>
          </a:xfrm>
        </p:grpSpPr>
        <p:sp>
          <p:nvSpPr>
            <p:cNvPr id="6221" name="Line 77"/>
            <p:cNvSpPr>
              <a:spLocks noChangeShapeType="1"/>
            </p:cNvSpPr>
            <p:nvPr/>
          </p:nvSpPr>
          <p:spPr bwMode="auto">
            <a:xfrm flipV="1">
              <a:off x="2880" y="2112"/>
              <a:ext cx="27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78"/>
            <p:cNvSpPr>
              <a:spLocks noChangeShapeType="1"/>
            </p:cNvSpPr>
            <p:nvPr/>
          </p:nvSpPr>
          <p:spPr bwMode="auto">
            <a:xfrm>
              <a:off x="3642" y="2069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79"/>
            <p:cNvSpPr>
              <a:spLocks noChangeShapeType="1"/>
            </p:cNvSpPr>
            <p:nvPr/>
          </p:nvSpPr>
          <p:spPr bwMode="auto">
            <a:xfrm>
              <a:off x="4218" y="2069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Line 80"/>
            <p:cNvSpPr>
              <a:spLocks noChangeShapeType="1"/>
            </p:cNvSpPr>
            <p:nvPr/>
          </p:nvSpPr>
          <p:spPr bwMode="auto">
            <a:xfrm>
              <a:off x="3066" y="2069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81"/>
            <p:cNvSpPr>
              <a:spLocks noChangeShapeType="1"/>
            </p:cNvSpPr>
            <p:nvPr/>
          </p:nvSpPr>
          <p:spPr bwMode="auto">
            <a:xfrm>
              <a:off x="4794" y="2063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Line 82"/>
            <p:cNvSpPr>
              <a:spLocks noChangeShapeType="1"/>
            </p:cNvSpPr>
            <p:nvPr/>
          </p:nvSpPr>
          <p:spPr bwMode="auto">
            <a:xfrm>
              <a:off x="5370" y="2063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83"/>
            <p:cNvSpPr>
              <a:spLocks noChangeShapeType="1"/>
            </p:cNvSpPr>
            <p:nvPr/>
          </p:nvSpPr>
          <p:spPr bwMode="auto">
            <a:xfrm>
              <a:off x="3939" y="206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84"/>
            <p:cNvSpPr>
              <a:spLocks noChangeShapeType="1"/>
            </p:cNvSpPr>
            <p:nvPr/>
          </p:nvSpPr>
          <p:spPr bwMode="auto">
            <a:xfrm>
              <a:off x="4515" y="206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85"/>
            <p:cNvSpPr>
              <a:spLocks noChangeShapeType="1"/>
            </p:cNvSpPr>
            <p:nvPr/>
          </p:nvSpPr>
          <p:spPr bwMode="auto">
            <a:xfrm>
              <a:off x="3363" y="206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Line 86"/>
            <p:cNvSpPr>
              <a:spLocks noChangeShapeType="1"/>
            </p:cNvSpPr>
            <p:nvPr/>
          </p:nvSpPr>
          <p:spPr bwMode="auto">
            <a:xfrm>
              <a:off x="5091" y="2060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Text Box 87"/>
            <p:cNvSpPr txBox="1">
              <a:spLocks noChangeArrowheads="1"/>
            </p:cNvSpPr>
            <p:nvPr/>
          </p:nvSpPr>
          <p:spPr bwMode="auto">
            <a:xfrm>
              <a:off x="2916" y="2190"/>
              <a:ext cx="26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00FF"/>
                  </a:solidFill>
                  <a:latin typeface=".VnArial Narrow" pitchFamily="34" charset="0"/>
                </a:rPr>
                <a:t>-1       </a:t>
              </a:r>
              <a:r>
                <a:rPr lang="en-US" sz="2000" b="1">
                  <a:solidFill>
                    <a:srgbClr val="FF0000"/>
                  </a:solidFill>
                  <a:latin typeface=".VnArial Narrow" pitchFamily="34" charset="0"/>
                </a:rPr>
                <a:t>0</a:t>
              </a:r>
              <a:r>
                <a:rPr lang="en-US" sz="2000" b="1">
                  <a:solidFill>
                    <a:srgbClr val="0000FF"/>
                  </a:solidFill>
                  <a:latin typeface=".VnArial Narrow" pitchFamily="34" charset="0"/>
                </a:rPr>
                <a:t>     +1    +2    +3    +4   +5   +6   +7   </a:t>
              </a:r>
            </a:p>
          </p:txBody>
        </p:sp>
        <p:sp>
          <p:nvSpPr>
            <p:cNvPr id="6232" name="Text Box 88"/>
            <p:cNvSpPr txBox="1">
              <a:spLocks noChangeArrowheads="1"/>
            </p:cNvSpPr>
            <p:nvPr/>
          </p:nvSpPr>
          <p:spPr bwMode="auto">
            <a:xfrm>
              <a:off x="5472" y="1728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800" b="1">
                <a:solidFill>
                  <a:srgbClr val="0000FF"/>
                </a:solidFill>
                <a:latin typeface=".VnArial Narrow" pitchFamily="34" charset="0"/>
              </a:endParaRPr>
            </a:p>
          </p:txBody>
        </p:sp>
      </p:grpSp>
      <p:sp>
        <p:nvSpPr>
          <p:cNvPr id="6233" name="Line 89"/>
          <p:cNvSpPr>
            <a:spLocks noChangeShapeType="1"/>
          </p:cNvSpPr>
          <p:nvPr/>
        </p:nvSpPr>
        <p:spPr bwMode="auto">
          <a:xfrm>
            <a:off x="1543050" y="3581400"/>
            <a:ext cx="1828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34" name="Line 90"/>
          <p:cNvSpPr>
            <a:spLocks noChangeShapeType="1"/>
          </p:cNvSpPr>
          <p:nvPr/>
        </p:nvSpPr>
        <p:spPr bwMode="auto">
          <a:xfrm>
            <a:off x="3371850" y="35814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1524000" y="2982913"/>
            <a:ext cx="1833563" cy="590550"/>
            <a:chOff x="1920" y="1116"/>
            <a:chExt cx="1155" cy="372"/>
          </a:xfrm>
        </p:grpSpPr>
        <p:sp>
          <p:nvSpPr>
            <p:cNvPr id="6236" name="Line 92"/>
            <p:cNvSpPr>
              <a:spLocks noChangeShapeType="1"/>
            </p:cNvSpPr>
            <p:nvPr/>
          </p:nvSpPr>
          <p:spPr bwMode="auto">
            <a:xfrm>
              <a:off x="3075" y="1248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93"/>
            <p:cNvSpPr>
              <a:spLocks noChangeShapeType="1"/>
            </p:cNvSpPr>
            <p:nvPr/>
          </p:nvSpPr>
          <p:spPr bwMode="auto">
            <a:xfrm>
              <a:off x="1923" y="1248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AutoShape 94"/>
            <p:cNvSpPr>
              <a:spLocks/>
            </p:cNvSpPr>
            <p:nvPr/>
          </p:nvSpPr>
          <p:spPr bwMode="auto">
            <a:xfrm rot="16200000" flipV="1">
              <a:off x="2472" y="764"/>
              <a:ext cx="48" cy="1152"/>
            </a:xfrm>
            <a:prstGeom prst="rightBrace">
              <a:avLst>
                <a:gd name="adj1" fmla="val 200000"/>
                <a:gd name="adj2" fmla="val 50000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en-US" sz="2400" b="1">
                <a:solidFill>
                  <a:srgbClr val="0000FF"/>
                </a:solidFill>
                <a:latin typeface="Arial" pitchFamily="34" charset="0"/>
              </a:endParaRPr>
            </a:p>
          </p:txBody>
        </p:sp>
        <p:sp>
          <p:nvSpPr>
            <p:cNvPr id="6239" name="Text Box 95"/>
            <p:cNvSpPr txBox="1">
              <a:spLocks noChangeArrowheads="1"/>
            </p:cNvSpPr>
            <p:nvPr/>
          </p:nvSpPr>
          <p:spPr bwMode="auto">
            <a:xfrm>
              <a:off x="2395" y="1116"/>
              <a:ext cx="2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.VnArial Narrow" pitchFamily="34" charset="0"/>
                </a:rPr>
                <a:t>+4</a:t>
              </a:r>
            </a:p>
          </p:txBody>
        </p:sp>
      </p:grpSp>
      <p:grpSp>
        <p:nvGrpSpPr>
          <p:cNvPr id="4" name="Group 96"/>
          <p:cNvGrpSpPr>
            <a:grpSpLocks/>
          </p:cNvGrpSpPr>
          <p:nvPr/>
        </p:nvGrpSpPr>
        <p:grpSpPr bwMode="auto">
          <a:xfrm>
            <a:off x="1524000" y="3605213"/>
            <a:ext cx="2747963" cy="890587"/>
            <a:chOff x="1920" y="1551"/>
            <a:chExt cx="1731" cy="561"/>
          </a:xfrm>
        </p:grpSpPr>
        <p:sp>
          <p:nvSpPr>
            <p:cNvPr id="6241" name="Line 97"/>
            <p:cNvSpPr>
              <a:spLocks noChangeShapeType="1"/>
            </p:cNvSpPr>
            <p:nvPr/>
          </p:nvSpPr>
          <p:spPr bwMode="auto">
            <a:xfrm flipH="1">
              <a:off x="1920" y="1584"/>
              <a:ext cx="3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Line 98"/>
            <p:cNvSpPr>
              <a:spLocks noChangeShapeType="1"/>
            </p:cNvSpPr>
            <p:nvPr/>
          </p:nvSpPr>
          <p:spPr bwMode="auto">
            <a:xfrm flipH="1">
              <a:off x="3648" y="1551"/>
              <a:ext cx="3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AutoShape 99"/>
            <p:cNvSpPr>
              <a:spLocks/>
            </p:cNvSpPr>
            <p:nvPr/>
          </p:nvSpPr>
          <p:spPr bwMode="auto">
            <a:xfrm rot="5400000">
              <a:off x="2736" y="1008"/>
              <a:ext cx="96" cy="1728"/>
            </a:xfrm>
            <a:prstGeom prst="rightBrace">
              <a:avLst>
                <a:gd name="adj1" fmla="val 150000"/>
                <a:gd name="adj2" fmla="val 50000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en-US" sz="2400" b="1">
                <a:solidFill>
                  <a:srgbClr val="0000FF"/>
                </a:solidFill>
                <a:latin typeface="Arial" pitchFamily="34" charset="0"/>
              </a:endParaRPr>
            </a:p>
          </p:txBody>
        </p:sp>
        <p:sp>
          <p:nvSpPr>
            <p:cNvPr id="6244" name="Text Box 100"/>
            <p:cNvSpPr txBox="1">
              <a:spLocks noChangeArrowheads="1"/>
            </p:cNvSpPr>
            <p:nvPr/>
          </p:nvSpPr>
          <p:spPr bwMode="auto">
            <a:xfrm>
              <a:off x="2655" y="1854"/>
              <a:ext cx="2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.VnArial Narrow" pitchFamily="34" charset="0"/>
                </a:rPr>
                <a:t>+6</a:t>
              </a:r>
            </a:p>
          </p:txBody>
        </p:sp>
      </p:grpSp>
      <p:grpSp>
        <p:nvGrpSpPr>
          <p:cNvPr id="5" name="Group 101"/>
          <p:cNvGrpSpPr>
            <a:grpSpLocks/>
          </p:cNvGrpSpPr>
          <p:nvPr/>
        </p:nvGrpSpPr>
        <p:grpSpPr bwMode="auto">
          <a:xfrm>
            <a:off x="3352800" y="2998788"/>
            <a:ext cx="919163" cy="503237"/>
            <a:chOff x="3072" y="1174"/>
            <a:chExt cx="579" cy="317"/>
          </a:xfrm>
        </p:grpSpPr>
        <p:sp>
          <p:nvSpPr>
            <p:cNvPr id="6246" name="Line 102"/>
            <p:cNvSpPr>
              <a:spLocks noChangeShapeType="1"/>
            </p:cNvSpPr>
            <p:nvPr/>
          </p:nvSpPr>
          <p:spPr bwMode="auto">
            <a:xfrm>
              <a:off x="3651" y="1251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AutoShape 103"/>
            <p:cNvSpPr>
              <a:spLocks/>
            </p:cNvSpPr>
            <p:nvPr/>
          </p:nvSpPr>
          <p:spPr bwMode="auto">
            <a:xfrm rot="16200000" flipV="1">
              <a:off x="3336" y="111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en-US" sz="2400" b="1">
                <a:solidFill>
                  <a:srgbClr val="0000FF"/>
                </a:solidFill>
                <a:latin typeface="Arial" pitchFamily="34" charset="0"/>
              </a:endParaRPr>
            </a:p>
          </p:txBody>
        </p:sp>
        <p:sp>
          <p:nvSpPr>
            <p:cNvPr id="6248" name="Text Box 104"/>
            <p:cNvSpPr txBox="1">
              <a:spLocks noChangeArrowheads="1"/>
            </p:cNvSpPr>
            <p:nvPr/>
          </p:nvSpPr>
          <p:spPr bwMode="auto">
            <a:xfrm>
              <a:off x="3254" y="1174"/>
              <a:ext cx="2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.VnArial Narrow" pitchFamily="34" charset="0"/>
                </a:rPr>
                <a:t>+2</a:t>
              </a:r>
            </a:p>
          </p:txBody>
        </p:sp>
      </p:grp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3581400" y="2133600"/>
            <a:ext cx="562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 +6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witch Off-C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witch Off-C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1" grpId="0"/>
      <p:bldP spid="6212" grpId="0"/>
      <p:bldP spid="6233" grpId="0" animBg="1"/>
      <p:bldP spid="62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Qui </a:t>
            </a:r>
            <a:r>
              <a:rPr lang="en-US" sz="3600" b="1" u="sng" dirty="0" err="1">
                <a:solidFill>
                  <a:srgbClr val="FF0000"/>
                </a:solidFill>
              </a:rPr>
              <a:t>tắc</a:t>
            </a:r>
            <a:r>
              <a:rPr lang="en-US" sz="3600" b="1" u="sng" dirty="0">
                <a:solidFill>
                  <a:srgbClr val="FF0000"/>
                </a:solidFill>
              </a:rPr>
              <a:t>: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Cộng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hai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số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nguyên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dương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chính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là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cộng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hai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số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tự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nhiên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khác</a:t>
            </a:r>
            <a:r>
              <a:rPr lang="en-US" sz="3600" b="1" dirty="0">
                <a:solidFill>
                  <a:srgbClr val="FF0000"/>
                </a:solidFill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2925763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latin typeface="VNI-Times" pitchFamily="2" charset="0"/>
              </a:rPr>
              <a:t>Nhieät</a:t>
            </a:r>
            <a:r>
              <a:rPr lang="en-US" sz="3600" b="1" dirty="0" smtClean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ñoä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ôû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Maùt-xcô-va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vaøo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moät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buoåi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tröa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laø</a:t>
            </a:r>
            <a:r>
              <a:rPr lang="en-US" sz="3600" b="1" dirty="0">
                <a:latin typeface="VNI-Times" pitchFamily="2" charset="0"/>
              </a:rPr>
              <a:t> -3</a:t>
            </a:r>
            <a:r>
              <a:rPr lang="en-US" sz="3600" b="1" baseline="30000" dirty="0">
                <a:latin typeface="VNI-Times" pitchFamily="2" charset="0"/>
              </a:rPr>
              <a:t>0</a:t>
            </a:r>
            <a:r>
              <a:rPr lang="en-US" sz="3600" b="1" dirty="0">
                <a:latin typeface="VNI-Times" pitchFamily="2" charset="0"/>
              </a:rPr>
              <a:t>C. </a:t>
            </a:r>
            <a:r>
              <a:rPr lang="en-US" sz="3600" b="1" dirty="0" err="1">
                <a:latin typeface="VNI-Times" pitchFamily="2" charset="0"/>
              </a:rPr>
              <a:t>Hoûi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nhieät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ñoä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buoåi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chieàu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cuøng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ngaøy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laø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bao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nhieâu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ñoä</a:t>
            </a:r>
            <a:r>
              <a:rPr lang="en-US" sz="3600" b="1" dirty="0">
                <a:latin typeface="VNI-Times" pitchFamily="2" charset="0"/>
              </a:rPr>
              <a:t> C, </a:t>
            </a:r>
            <a:r>
              <a:rPr lang="en-US" sz="3600" b="1" dirty="0" err="1">
                <a:latin typeface="VNI-Times" pitchFamily="2" charset="0"/>
              </a:rPr>
              <a:t>bieát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nhieät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ñoä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giaûm</a:t>
            </a:r>
            <a:r>
              <a:rPr lang="en-US" sz="3600" b="1" dirty="0">
                <a:latin typeface="VNI-Times" pitchFamily="2" charset="0"/>
              </a:rPr>
              <a:t> 2</a:t>
            </a:r>
            <a:r>
              <a:rPr lang="en-US" sz="3600" b="1" baseline="30000" dirty="0">
                <a:latin typeface="VNI-Times" pitchFamily="2" charset="0"/>
              </a:rPr>
              <a:t>0</a:t>
            </a:r>
            <a:r>
              <a:rPr lang="en-US" sz="3600" b="1" dirty="0">
                <a:latin typeface="VNI-Times" pitchFamily="2" charset="0"/>
              </a:rPr>
              <a:t>C  so </a:t>
            </a:r>
            <a:r>
              <a:rPr lang="en-US" sz="3600" b="1" dirty="0" err="1">
                <a:latin typeface="VNI-Times" pitchFamily="2" charset="0"/>
              </a:rPr>
              <a:t>vôùi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buoåi</a:t>
            </a:r>
            <a:r>
              <a:rPr lang="en-US" sz="3600" b="1" dirty="0">
                <a:latin typeface="VNI-Times" pitchFamily="2" charset="0"/>
              </a:rPr>
              <a:t> </a:t>
            </a:r>
            <a:r>
              <a:rPr lang="en-US" sz="3600" b="1" dirty="0" err="1">
                <a:latin typeface="VNI-Times" pitchFamily="2" charset="0"/>
              </a:rPr>
              <a:t>tröa</a:t>
            </a:r>
            <a:r>
              <a:rPr lang="en-US" sz="3600" b="1" dirty="0">
                <a:latin typeface="VNI-Times" pitchFamily="2" charset="0"/>
              </a:rPr>
              <a:t> ?</a:t>
            </a:r>
            <a:br>
              <a:rPr lang="en-US" sz="3600" b="1" dirty="0">
                <a:latin typeface="VNI-Times" pitchFamily="2" charset="0"/>
              </a:rPr>
            </a:br>
            <a:endParaRPr lang="en-US" sz="3600" b="1" dirty="0">
              <a:latin typeface="VNI-Times" pitchFamily="2" charset="0"/>
            </a:endParaRP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3505200" y="4038600"/>
            <a:ext cx="12652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 i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6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838200" y="4648200"/>
            <a:ext cx="7086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en-US" sz="26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</a:t>
            </a:r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1524000" y="5257800"/>
            <a:ext cx="19748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Ta tính: 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2971800" y="5638800"/>
            <a:ext cx="32496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0000FF"/>
                </a:solidFill>
              </a:rPr>
              <a:t>(– 3)  +  (– 2) </a:t>
            </a:r>
            <a:r>
              <a:rPr lang="en-US" sz="2600" b="1" dirty="0" smtClean="0">
                <a:solidFill>
                  <a:srgbClr val="0000FF"/>
                </a:solidFill>
              </a:rPr>
              <a:t>= ?</a:t>
            </a:r>
            <a:endParaRPr lang="en-US" sz="2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243" grpId="0"/>
      <p:bldP spid="7244" grpId="0"/>
      <p:bldP spid="7245" grpId="0"/>
      <p:bldP spid="72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92" name="Line 52"/>
          <p:cNvSpPr>
            <a:spLocks noChangeShapeType="1"/>
          </p:cNvSpPr>
          <p:nvPr/>
        </p:nvSpPr>
        <p:spPr bwMode="auto">
          <a:xfrm rot="10620227" flipV="1">
            <a:off x="2665413" y="2871788"/>
            <a:ext cx="1293812" cy="90487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643" y="0"/>
              </a:cxn>
            </a:cxnLst>
            <a:rect l="0" t="0" r="r" b="b"/>
            <a:pathLst>
              <a:path w="1643" h="11">
                <a:moveTo>
                  <a:pt x="0" y="11"/>
                </a:moveTo>
                <a:lnTo>
                  <a:pt x="1643" y="0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8295" name="Rectangle 55"/>
          <p:cNvSpPr>
            <a:spLocks noChangeArrowheads="1"/>
          </p:cNvSpPr>
          <p:nvPr/>
        </p:nvSpPr>
        <p:spPr bwMode="auto">
          <a:xfrm>
            <a:off x="3048000" y="2438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0033CC"/>
                </a:solidFill>
                <a:latin typeface="VNI-Times" pitchFamily="2" charset="0"/>
                <a:cs typeface="Arial" charset="0"/>
              </a:rPr>
              <a:t>-2</a:t>
            </a:r>
          </a:p>
        </p:txBody>
      </p:sp>
      <p:sp>
        <p:nvSpPr>
          <p:cNvPr id="138296" name="Rectangle 56"/>
          <p:cNvSpPr>
            <a:spLocks noChangeArrowheads="1"/>
          </p:cNvSpPr>
          <p:nvPr/>
        </p:nvSpPr>
        <p:spPr bwMode="auto">
          <a:xfrm>
            <a:off x="4724400" y="2209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0033CC"/>
                </a:solidFill>
                <a:latin typeface="VNI-Times" pitchFamily="2" charset="0"/>
                <a:cs typeface="Arial" charset="0"/>
              </a:rPr>
              <a:t>-3</a:t>
            </a:r>
          </a:p>
        </p:txBody>
      </p:sp>
      <p:sp>
        <p:nvSpPr>
          <p:cNvPr id="138297" name="Rectangle 57"/>
          <p:cNvSpPr>
            <a:spLocks noChangeArrowheads="1"/>
          </p:cNvSpPr>
          <p:nvPr/>
        </p:nvSpPr>
        <p:spPr bwMode="auto">
          <a:xfrm>
            <a:off x="3981450" y="4114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0000FF"/>
                </a:solidFill>
                <a:latin typeface="VNI-Times" pitchFamily="2" charset="0"/>
                <a:cs typeface="Arial" charset="0"/>
              </a:rPr>
              <a:t>-5</a:t>
            </a:r>
          </a:p>
        </p:txBody>
      </p:sp>
      <p:sp>
        <p:nvSpPr>
          <p:cNvPr id="244745" name="Line 9"/>
          <p:cNvSpPr>
            <a:spLocks noChangeShapeType="1"/>
          </p:cNvSpPr>
          <p:nvPr/>
        </p:nvSpPr>
        <p:spPr bwMode="auto">
          <a:xfrm flipH="1">
            <a:off x="5889625" y="2786063"/>
            <a:ext cx="42863" cy="1295400"/>
          </a:xfrm>
          <a:prstGeom prst="line">
            <a:avLst/>
          </a:prstGeom>
          <a:noFill/>
          <a:ln w="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2657475" y="2838450"/>
            <a:ext cx="1588" cy="1289050"/>
          </a:xfrm>
          <a:prstGeom prst="line">
            <a:avLst/>
          </a:prstGeom>
          <a:noFill/>
          <a:ln w="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0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85" name="Line 49"/>
          <p:cNvSpPr>
            <a:spLocks noChangeShapeType="1"/>
          </p:cNvSpPr>
          <p:nvPr/>
        </p:nvSpPr>
        <p:spPr bwMode="auto">
          <a:xfrm flipH="1">
            <a:off x="2689225" y="4011613"/>
            <a:ext cx="3200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819150" y="3149600"/>
            <a:ext cx="7185025" cy="722313"/>
            <a:chOff x="516" y="1984"/>
            <a:chExt cx="4526" cy="455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516" y="1984"/>
              <a:ext cx="4526" cy="455"/>
              <a:chOff x="516" y="2028"/>
              <a:chExt cx="4526" cy="455"/>
            </a:xfrm>
          </p:grpSpPr>
          <p:pic>
            <p:nvPicPr>
              <p:cNvPr id="244744" name="Picture 8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16" y="2028"/>
                <a:ext cx="452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4748" name="Rectangle 12"/>
              <p:cNvSpPr>
                <a:spLocks noChangeArrowheads="1"/>
              </p:cNvSpPr>
              <p:nvPr/>
            </p:nvSpPr>
            <p:spPr bwMode="auto">
              <a:xfrm>
                <a:off x="4380" y="2162"/>
                <a:ext cx="274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+2</a:t>
                </a:r>
                <a:endParaRPr lang="en-US" sz="32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44749" name="Oval 13"/>
              <p:cNvSpPr>
                <a:spLocks noChangeArrowheads="1"/>
              </p:cNvSpPr>
              <p:nvPr/>
            </p:nvSpPr>
            <p:spPr bwMode="auto">
              <a:xfrm>
                <a:off x="854" y="2062"/>
                <a:ext cx="56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0" name="Rectangle 14"/>
              <p:cNvSpPr>
                <a:spLocks noChangeArrowheads="1"/>
              </p:cNvSpPr>
              <p:nvPr/>
            </p:nvSpPr>
            <p:spPr bwMode="auto">
              <a:xfrm>
                <a:off x="3981" y="2167"/>
                <a:ext cx="273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solidFill>
                      <a:srgbClr val="000000"/>
                    </a:solidFill>
                    <a:latin typeface="VNI-Times" pitchFamily="2" charset="0"/>
                    <a:cs typeface="Arial" charset="0"/>
                  </a:rPr>
                  <a:t>+1</a:t>
                </a:r>
                <a:endParaRPr lang="en-US" sz="3200">
                  <a:cs typeface="Arial" charset="0"/>
                </a:endParaRPr>
              </a:p>
            </p:txBody>
          </p:sp>
          <p:sp>
            <p:nvSpPr>
              <p:cNvPr id="244751" name="Oval 15"/>
              <p:cNvSpPr>
                <a:spLocks noChangeArrowheads="1"/>
              </p:cNvSpPr>
              <p:nvPr/>
            </p:nvSpPr>
            <p:spPr bwMode="auto">
              <a:xfrm>
                <a:off x="4501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2" name="Rectangle 16"/>
              <p:cNvSpPr>
                <a:spLocks noChangeArrowheads="1"/>
              </p:cNvSpPr>
              <p:nvPr/>
            </p:nvSpPr>
            <p:spPr bwMode="auto">
              <a:xfrm>
                <a:off x="3661" y="2171"/>
                <a:ext cx="14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latin typeface="VNI Times" pitchFamily="2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244754" name="Rectangle 18"/>
              <p:cNvSpPr>
                <a:spLocks noChangeArrowheads="1"/>
              </p:cNvSpPr>
              <p:nvPr/>
            </p:nvSpPr>
            <p:spPr bwMode="auto">
              <a:xfrm>
                <a:off x="2778" y="2167"/>
                <a:ext cx="22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latin typeface="VNI Times" pitchFamily="2" charset="0"/>
                    <a:cs typeface="Arial" charset="0"/>
                  </a:rPr>
                  <a:t>-2</a:t>
                </a:r>
              </a:p>
            </p:txBody>
          </p:sp>
          <p:sp>
            <p:nvSpPr>
              <p:cNvPr id="244755" name="Oval 19"/>
              <p:cNvSpPr>
                <a:spLocks noChangeArrowheads="1"/>
              </p:cNvSpPr>
              <p:nvPr/>
            </p:nvSpPr>
            <p:spPr bwMode="auto">
              <a:xfrm>
                <a:off x="4093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6" name="Rectangle 20"/>
              <p:cNvSpPr>
                <a:spLocks noChangeArrowheads="1"/>
              </p:cNvSpPr>
              <p:nvPr/>
            </p:nvSpPr>
            <p:spPr bwMode="auto">
              <a:xfrm>
                <a:off x="3165" y="2176"/>
                <a:ext cx="22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latin typeface="VNI Times" pitchFamily="2" charset="0"/>
                    <a:cs typeface="Arial" charset="0"/>
                  </a:rPr>
                  <a:t>-1</a:t>
                </a:r>
              </a:p>
            </p:txBody>
          </p:sp>
          <p:sp>
            <p:nvSpPr>
              <p:cNvPr id="244757" name="Oval 21"/>
              <p:cNvSpPr>
                <a:spLocks noChangeArrowheads="1"/>
              </p:cNvSpPr>
              <p:nvPr/>
            </p:nvSpPr>
            <p:spPr bwMode="auto">
              <a:xfrm>
                <a:off x="3277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58" name="Rectangle 22"/>
              <p:cNvSpPr>
                <a:spLocks noChangeArrowheads="1"/>
              </p:cNvSpPr>
              <p:nvPr/>
            </p:nvSpPr>
            <p:spPr bwMode="auto">
              <a:xfrm>
                <a:off x="2382" y="2155"/>
                <a:ext cx="21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solidFill>
                      <a:srgbClr val="000000"/>
                    </a:solidFill>
                    <a:latin typeface="VNI-Times" pitchFamily="2" charset="0"/>
                    <a:cs typeface="Arial" charset="0"/>
                  </a:rPr>
                  <a:t>-3</a:t>
                </a:r>
                <a:endParaRPr lang="en-US" sz="3200" b="1">
                  <a:cs typeface="Arial" charset="0"/>
                </a:endParaRPr>
              </a:p>
            </p:txBody>
          </p:sp>
          <p:sp>
            <p:nvSpPr>
              <p:cNvPr id="244759" name="Oval 23"/>
              <p:cNvSpPr>
                <a:spLocks noChangeArrowheads="1"/>
              </p:cNvSpPr>
              <p:nvPr/>
            </p:nvSpPr>
            <p:spPr bwMode="auto">
              <a:xfrm>
                <a:off x="2869" y="2062"/>
                <a:ext cx="56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0" name="Rectangle 24"/>
              <p:cNvSpPr>
                <a:spLocks noChangeArrowheads="1"/>
              </p:cNvSpPr>
              <p:nvPr/>
            </p:nvSpPr>
            <p:spPr bwMode="auto">
              <a:xfrm>
                <a:off x="1921" y="2154"/>
                <a:ext cx="22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latin typeface="VNI Times" pitchFamily="2" charset="0"/>
                    <a:cs typeface="Arial" charset="0"/>
                  </a:rPr>
                  <a:t>-4</a:t>
                </a:r>
              </a:p>
            </p:txBody>
          </p:sp>
          <p:sp>
            <p:nvSpPr>
              <p:cNvPr id="244761" name="Oval 25"/>
              <p:cNvSpPr>
                <a:spLocks noChangeArrowheads="1"/>
              </p:cNvSpPr>
              <p:nvPr/>
            </p:nvSpPr>
            <p:spPr bwMode="auto">
              <a:xfrm>
                <a:off x="2460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2" name="Rectangle 26"/>
              <p:cNvSpPr>
                <a:spLocks noChangeArrowheads="1"/>
              </p:cNvSpPr>
              <p:nvPr/>
            </p:nvSpPr>
            <p:spPr bwMode="auto">
              <a:xfrm>
                <a:off x="1541" y="2160"/>
                <a:ext cx="21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solidFill>
                      <a:srgbClr val="000000"/>
                    </a:solidFill>
                    <a:latin typeface="VNI-Times" pitchFamily="2" charset="0"/>
                    <a:cs typeface="Arial" charset="0"/>
                  </a:rPr>
                  <a:t>-5</a:t>
                </a:r>
                <a:endParaRPr lang="en-US" sz="3200" b="1">
                  <a:cs typeface="Arial" charset="0"/>
                </a:endParaRPr>
              </a:p>
            </p:txBody>
          </p:sp>
          <p:sp>
            <p:nvSpPr>
              <p:cNvPr id="244763" name="Oval 27"/>
              <p:cNvSpPr>
                <a:spLocks noChangeArrowheads="1"/>
              </p:cNvSpPr>
              <p:nvPr/>
            </p:nvSpPr>
            <p:spPr bwMode="auto">
              <a:xfrm>
                <a:off x="2052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4" name="Rectangle 28"/>
              <p:cNvSpPr>
                <a:spLocks noChangeArrowheads="1"/>
              </p:cNvSpPr>
              <p:nvPr/>
            </p:nvSpPr>
            <p:spPr bwMode="auto">
              <a:xfrm>
                <a:off x="1133" y="2154"/>
                <a:ext cx="21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solidFill>
                      <a:srgbClr val="000000"/>
                    </a:solidFill>
                    <a:latin typeface="VNI-Times" pitchFamily="2" charset="0"/>
                    <a:cs typeface="Arial" charset="0"/>
                  </a:rPr>
                  <a:t>-6</a:t>
                </a:r>
                <a:endParaRPr lang="en-US" sz="3200">
                  <a:cs typeface="Arial" charset="0"/>
                </a:endParaRPr>
              </a:p>
            </p:txBody>
          </p:sp>
          <p:sp>
            <p:nvSpPr>
              <p:cNvPr id="244765" name="Oval 29"/>
              <p:cNvSpPr>
                <a:spLocks noChangeArrowheads="1"/>
              </p:cNvSpPr>
              <p:nvPr/>
            </p:nvSpPr>
            <p:spPr bwMode="auto">
              <a:xfrm>
                <a:off x="1644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6" name="Oval 30"/>
              <p:cNvSpPr>
                <a:spLocks noChangeArrowheads="1"/>
              </p:cNvSpPr>
              <p:nvPr/>
            </p:nvSpPr>
            <p:spPr bwMode="auto">
              <a:xfrm>
                <a:off x="1236" y="2062"/>
                <a:ext cx="57" cy="66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68" name="Rectangle 32"/>
              <p:cNvSpPr>
                <a:spLocks noChangeArrowheads="1"/>
              </p:cNvSpPr>
              <p:nvPr/>
            </p:nvSpPr>
            <p:spPr bwMode="auto">
              <a:xfrm>
                <a:off x="785" y="2166"/>
                <a:ext cx="211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3200" b="1">
                    <a:latin typeface="VNI-Times" pitchFamily="2" charset="0"/>
                    <a:cs typeface="Arial" charset="0"/>
                  </a:rPr>
                  <a:t>-7</a:t>
                </a:r>
              </a:p>
            </p:txBody>
          </p:sp>
        </p:grpSp>
        <p:sp>
          <p:nvSpPr>
            <p:cNvPr id="244753" name="Oval 17"/>
            <p:cNvSpPr>
              <a:spLocks noChangeArrowheads="1"/>
            </p:cNvSpPr>
            <p:nvPr/>
          </p:nvSpPr>
          <p:spPr bwMode="auto">
            <a:xfrm>
              <a:off x="3696" y="2022"/>
              <a:ext cx="57" cy="6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4767" name="Oval 31"/>
          <p:cNvSpPr>
            <a:spLocks noChangeArrowheads="1"/>
          </p:cNvSpPr>
          <p:nvPr/>
        </p:nvSpPr>
        <p:spPr bwMode="auto">
          <a:xfrm>
            <a:off x="5810250" y="3138488"/>
            <a:ext cx="214313" cy="2143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789" name="Line 53"/>
          <p:cNvSpPr>
            <a:spLocks noChangeShapeType="1"/>
          </p:cNvSpPr>
          <p:nvPr/>
        </p:nvSpPr>
        <p:spPr bwMode="auto">
          <a:xfrm flipH="1">
            <a:off x="3962400" y="2819400"/>
            <a:ext cx="19812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4790" name="Text Box 54"/>
          <p:cNvSpPr txBox="1">
            <a:spLocks noChangeArrowheads="1"/>
          </p:cNvSpPr>
          <p:nvPr/>
        </p:nvSpPr>
        <p:spPr bwMode="auto">
          <a:xfrm>
            <a:off x="1447800" y="457200"/>
            <a:ext cx="518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400">
              <a:latin typeface=".VnTime" pitchFamily="34" charset="0"/>
            </a:endParaRPr>
          </a:p>
        </p:txBody>
      </p:sp>
      <p:sp>
        <p:nvSpPr>
          <p:cNvPr id="244792" name="Text Box 56"/>
          <p:cNvSpPr txBox="1">
            <a:spLocks noChangeArrowheads="1"/>
          </p:cNvSpPr>
          <p:nvPr/>
        </p:nvSpPr>
        <p:spPr bwMode="auto">
          <a:xfrm>
            <a:off x="1219200" y="48006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Điều đó có nghĩa là : (-3) + (-2) = -5</a:t>
            </a:r>
          </a:p>
        </p:txBody>
      </p:sp>
      <p:sp>
        <p:nvSpPr>
          <p:cNvPr id="244794" name="AutoShape 5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915400" y="6629400"/>
            <a:ext cx="228600" cy="2286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381000" y="53340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tx2"/>
                </a:solidFill>
              </a:rPr>
              <a:t>Vậy</a:t>
            </a:r>
            <a:r>
              <a:rPr lang="en-US" sz="2400" b="1" dirty="0">
                <a:solidFill>
                  <a:schemeClr val="tx2"/>
                </a:solidFill>
              </a:rPr>
              <a:t>:  </a:t>
            </a:r>
            <a:r>
              <a:rPr lang="en-US" sz="2400" b="1" dirty="0" err="1">
                <a:solidFill>
                  <a:schemeClr val="tx2"/>
                </a:solidFill>
              </a:rPr>
              <a:t>Nhiệt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độ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buổi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chiều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cùng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ngày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là</a:t>
            </a:r>
            <a:r>
              <a:rPr lang="en-US" sz="2400" b="1" dirty="0" smtClean="0">
                <a:solidFill>
                  <a:schemeClr val="tx2"/>
                </a:solidFill>
              </a:rPr>
              <a:t> -5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0</a:t>
            </a:r>
            <a:r>
              <a:rPr lang="en-US" sz="2400" b="1" dirty="0" smtClean="0">
                <a:solidFill>
                  <a:schemeClr val="tx2"/>
                </a:solidFill>
              </a:rPr>
              <a:t>C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9" name="Text Box 68"/>
          <p:cNvSpPr txBox="1">
            <a:spLocks noChangeArrowheads="1"/>
          </p:cNvSpPr>
          <p:nvPr/>
        </p:nvSpPr>
        <p:spPr bwMode="auto">
          <a:xfrm>
            <a:off x="2057400" y="11430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.VnArial Narrow" pitchFamily="34" charset="0"/>
              </a:rPr>
              <a:t>(-3) </a:t>
            </a:r>
            <a:r>
              <a:rPr lang="en-US" sz="2400" b="1" dirty="0">
                <a:solidFill>
                  <a:srgbClr val="0000FF"/>
                </a:solidFill>
                <a:latin typeface=".VnArial Narrow" pitchFamily="34" charset="0"/>
              </a:rPr>
              <a:t>+ </a:t>
            </a:r>
            <a:r>
              <a:rPr lang="en-US" sz="2400" b="1" dirty="0" smtClean="0">
                <a:solidFill>
                  <a:srgbClr val="0000FF"/>
                </a:solidFill>
                <a:latin typeface=".VnArial Narrow" pitchFamily="34" charset="0"/>
              </a:rPr>
              <a:t>(-2</a:t>
            </a:r>
            <a:r>
              <a:rPr lang="en-US" sz="2400" b="1" dirty="0">
                <a:solidFill>
                  <a:srgbClr val="0000FF"/>
                </a:solidFill>
                <a:latin typeface=".VnArial Narrow" pitchFamily="34" charset="0"/>
              </a:rPr>
              <a:t>) </a:t>
            </a:r>
            <a:r>
              <a:rPr lang="en-US" sz="2400" b="1" dirty="0" smtClean="0">
                <a:solidFill>
                  <a:srgbClr val="0000FF"/>
                </a:solidFill>
                <a:latin typeface=".VnArial Narrow" pitchFamily="34" charset="0"/>
              </a:rPr>
              <a:t>= ?</a:t>
            </a:r>
            <a:endParaRPr lang="en-US" sz="2400" b="1" dirty="0">
              <a:solidFill>
                <a:srgbClr val="FF0066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24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98936E-7 L -0.21372 0.0046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3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372 0.00463 L -0.35538 0.0046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44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4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92" grpId="0" animBg="1"/>
      <p:bldP spid="138295" grpId="0"/>
      <p:bldP spid="138296" grpId="0"/>
      <p:bldP spid="138297" grpId="0"/>
      <p:bldP spid="244745" grpId="0" animBg="1"/>
      <p:bldP spid="244746" grpId="0" animBg="1"/>
      <p:bldP spid="244747" grpId="0" animBg="1"/>
      <p:bldP spid="244785" grpId="0" animBg="1"/>
      <p:bldP spid="244767" grpId="1" animBg="1"/>
      <p:bldP spid="244767" grpId="2" animBg="1"/>
      <p:bldP spid="244789" grpId="0" animBg="1"/>
      <p:bldP spid="244792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9067800" cy="114300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rgbClr val="FF3300"/>
                </a:solidFill>
              </a:rPr>
              <a:t>?1: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Tính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nhận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xét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của</a:t>
            </a:r>
            <a:r>
              <a:rPr lang="en-US" sz="2800" b="1" dirty="0">
                <a:solidFill>
                  <a:srgbClr val="0000FF"/>
                </a:solidFill>
              </a:rPr>
              <a:t>: (-4) + (-5) </a:t>
            </a:r>
            <a:r>
              <a:rPr lang="en-US" sz="2800" b="1" dirty="0" err="1">
                <a:solidFill>
                  <a:srgbClr val="0000FF"/>
                </a:solidFill>
              </a:rPr>
              <a:t>và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0440" name="Line 200"/>
          <p:cNvSpPr>
            <a:spLocks noChangeShapeType="1"/>
          </p:cNvSpPr>
          <p:nvPr/>
        </p:nvSpPr>
        <p:spPr bwMode="auto">
          <a:xfrm>
            <a:off x="457200" y="2119313"/>
            <a:ext cx="8763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 dirty="0"/>
          </a:p>
        </p:txBody>
      </p:sp>
      <p:sp>
        <p:nvSpPr>
          <p:cNvPr id="10441" name="Line 201"/>
          <p:cNvSpPr>
            <a:spLocks noChangeShapeType="1"/>
          </p:cNvSpPr>
          <p:nvPr/>
        </p:nvSpPr>
        <p:spPr bwMode="auto">
          <a:xfrm>
            <a:off x="84582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2" name="Line 202"/>
          <p:cNvSpPr>
            <a:spLocks noChangeShapeType="1"/>
          </p:cNvSpPr>
          <p:nvPr/>
        </p:nvSpPr>
        <p:spPr bwMode="auto">
          <a:xfrm>
            <a:off x="78486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3" name="Line 203"/>
          <p:cNvSpPr>
            <a:spLocks noChangeShapeType="1"/>
          </p:cNvSpPr>
          <p:nvPr/>
        </p:nvSpPr>
        <p:spPr bwMode="auto">
          <a:xfrm>
            <a:off x="72390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4" name="Line 204"/>
          <p:cNvSpPr>
            <a:spLocks noChangeShapeType="1"/>
          </p:cNvSpPr>
          <p:nvPr/>
        </p:nvSpPr>
        <p:spPr bwMode="auto">
          <a:xfrm>
            <a:off x="60198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5" name="Line 205"/>
          <p:cNvSpPr>
            <a:spLocks noChangeShapeType="1"/>
          </p:cNvSpPr>
          <p:nvPr/>
        </p:nvSpPr>
        <p:spPr bwMode="auto">
          <a:xfrm>
            <a:off x="66294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" name="Line 206"/>
          <p:cNvSpPr>
            <a:spLocks noChangeShapeType="1"/>
          </p:cNvSpPr>
          <p:nvPr/>
        </p:nvSpPr>
        <p:spPr bwMode="auto">
          <a:xfrm>
            <a:off x="54102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" name="Line 207"/>
          <p:cNvSpPr>
            <a:spLocks noChangeShapeType="1"/>
          </p:cNvSpPr>
          <p:nvPr/>
        </p:nvSpPr>
        <p:spPr bwMode="auto">
          <a:xfrm>
            <a:off x="48006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" name="Line 208"/>
          <p:cNvSpPr>
            <a:spLocks noChangeShapeType="1"/>
          </p:cNvSpPr>
          <p:nvPr/>
        </p:nvSpPr>
        <p:spPr bwMode="auto">
          <a:xfrm>
            <a:off x="35814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" name="Line 209"/>
          <p:cNvSpPr>
            <a:spLocks noChangeShapeType="1"/>
          </p:cNvSpPr>
          <p:nvPr/>
        </p:nvSpPr>
        <p:spPr bwMode="auto">
          <a:xfrm>
            <a:off x="29718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" name="Line 210"/>
          <p:cNvSpPr>
            <a:spLocks noChangeShapeType="1"/>
          </p:cNvSpPr>
          <p:nvPr/>
        </p:nvSpPr>
        <p:spPr bwMode="auto">
          <a:xfrm>
            <a:off x="23622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1" name="Line 211"/>
          <p:cNvSpPr>
            <a:spLocks noChangeShapeType="1"/>
          </p:cNvSpPr>
          <p:nvPr/>
        </p:nvSpPr>
        <p:spPr bwMode="auto">
          <a:xfrm>
            <a:off x="17526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2" name="Line 212"/>
          <p:cNvSpPr>
            <a:spLocks noChangeShapeType="1"/>
          </p:cNvSpPr>
          <p:nvPr/>
        </p:nvSpPr>
        <p:spPr bwMode="auto">
          <a:xfrm>
            <a:off x="11430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3" name="Line 213"/>
          <p:cNvSpPr>
            <a:spLocks noChangeShapeType="1"/>
          </p:cNvSpPr>
          <p:nvPr/>
        </p:nvSpPr>
        <p:spPr bwMode="auto">
          <a:xfrm>
            <a:off x="4191000" y="1966913"/>
            <a:ext cx="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4" name="Text Box 214"/>
          <p:cNvSpPr txBox="1">
            <a:spLocks noChangeArrowheads="1"/>
          </p:cNvSpPr>
          <p:nvPr/>
        </p:nvSpPr>
        <p:spPr bwMode="auto">
          <a:xfrm>
            <a:off x="933450" y="2187575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.VnTime" pitchFamily="34" charset="0"/>
              </a:rPr>
              <a:t>-9</a:t>
            </a:r>
          </a:p>
        </p:txBody>
      </p:sp>
      <p:sp>
        <p:nvSpPr>
          <p:cNvPr id="10455" name="Rectangle 215"/>
          <p:cNvSpPr>
            <a:spLocks noChangeArrowheads="1"/>
          </p:cNvSpPr>
          <p:nvPr/>
        </p:nvSpPr>
        <p:spPr bwMode="auto">
          <a:xfrm>
            <a:off x="1447800" y="2163763"/>
            <a:ext cx="481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-8</a:t>
            </a:r>
          </a:p>
        </p:txBody>
      </p:sp>
      <p:sp>
        <p:nvSpPr>
          <p:cNvPr id="10456" name="Rectangle 216"/>
          <p:cNvSpPr>
            <a:spLocks noChangeArrowheads="1"/>
          </p:cNvSpPr>
          <p:nvPr/>
        </p:nvSpPr>
        <p:spPr bwMode="auto">
          <a:xfrm>
            <a:off x="26860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-6</a:t>
            </a:r>
          </a:p>
        </p:txBody>
      </p:sp>
      <p:sp>
        <p:nvSpPr>
          <p:cNvPr id="10457" name="Rectangle 217"/>
          <p:cNvSpPr>
            <a:spLocks noChangeArrowheads="1"/>
          </p:cNvSpPr>
          <p:nvPr/>
        </p:nvSpPr>
        <p:spPr bwMode="auto">
          <a:xfrm>
            <a:off x="21526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-7</a:t>
            </a:r>
          </a:p>
        </p:txBody>
      </p:sp>
      <p:sp>
        <p:nvSpPr>
          <p:cNvPr id="10458" name="Rectangle 218"/>
          <p:cNvSpPr>
            <a:spLocks noChangeArrowheads="1"/>
          </p:cNvSpPr>
          <p:nvPr/>
        </p:nvSpPr>
        <p:spPr bwMode="auto">
          <a:xfrm>
            <a:off x="39814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-4</a:t>
            </a:r>
          </a:p>
        </p:txBody>
      </p:sp>
      <p:sp>
        <p:nvSpPr>
          <p:cNvPr id="10459" name="Rectangle 219"/>
          <p:cNvSpPr>
            <a:spLocks noChangeArrowheads="1"/>
          </p:cNvSpPr>
          <p:nvPr/>
        </p:nvSpPr>
        <p:spPr bwMode="auto">
          <a:xfrm>
            <a:off x="32956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-5</a:t>
            </a:r>
          </a:p>
        </p:txBody>
      </p:sp>
      <p:sp>
        <p:nvSpPr>
          <p:cNvPr id="10460" name="Rectangle 220"/>
          <p:cNvSpPr>
            <a:spLocks noChangeArrowheads="1"/>
          </p:cNvSpPr>
          <p:nvPr/>
        </p:nvSpPr>
        <p:spPr bwMode="auto">
          <a:xfrm>
            <a:off x="51244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-2</a:t>
            </a:r>
          </a:p>
        </p:txBody>
      </p:sp>
      <p:sp>
        <p:nvSpPr>
          <p:cNvPr id="10461" name="Rectangle 221"/>
          <p:cNvSpPr>
            <a:spLocks noChangeArrowheads="1"/>
          </p:cNvSpPr>
          <p:nvPr/>
        </p:nvSpPr>
        <p:spPr bwMode="auto">
          <a:xfrm>
            <a:off x="45148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-3</a:t>
            </a:r>
          </a:p>
        </p:txBody>
      </p:sp>
      <p:sp>
        <p:nvSpPr>
          <p:cNvPr id="10462" name="Rectangle 222"/>
          <p:cNvSpPr>
            <a:spLocks noChangeArrowheads="1"/>
          </p:cNvSpPr>
          <p:nvPr/>
        </p:nvSpPr>
        <p:spPr bwMode="auto">
          <a:xfrm>
            <a:off x="5734050" y="21463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-1</a:t>
            </a:r>
          </a:p>
        </p:txBody>
      </p:sp>
      <p:sp>
        <p:nvSpPr>
          <p:cNvPr id="10463" name="Rectangle 223"/>
          <p:cNvSpPr>
            <a:spLocks noChangeArrowheads="1"/>
          </p:cNvSpPr>
          <p:nvPr/>
        </p:nvSpPr>
        <p:spPr bwMode="auto">
          <a:xfrm>
            <a:off x="6419850" y="21463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10464" name="Rectangle 224"/>
          <p:cNvSpPr>
            <a:spLocks noChangeArrowheads="1"/>
          </p:cNvSpPr>
          <p:nvPr/>
        </p:nvSpPr>
        <p:spPr bwMode="auto">
          <a:xfrm>
            <a:off x="6934200" y="2146300"/>
            <a:ext cx="569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+1</a:t>
            </a:r>
          </a:p>
        </p:txBody>
      </p:sp>
      <p:sp>
        <p:nvSpPr>
          <p:cNvPr id="10465" name="Rectangle 225"/>
          <p:cNvSpPr>
            <a:spLocks noChangeArrowheads="1"/>
          </p:cNvSpPr>
          <p:nvPr/>
        </p:nvSpPr>
        <p:spPr bwMode="auto">
          <a:xfrm>
            <a:off x="7562850" y="2146300"/>
            <a:ext cx="569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+2</a:t>
            </a:r>
          </a:p>
        </p:txBody>
      </p:sp>
      <p:sp>
        <p:nvSpPr>
          <p:cNvPr id="10466" name="Rectangle 226"/>
          <p:cNvSpPr>
            <a:spLocks noChangeArrowheads="1"/>
          </p:cNvSpPr>
          <p:nvPr/>
        </p:nvSpPr>
        <p:spPr bwMode="auto">
          <a:xfrm>
            <a:off x="8248650" y="2146300"/>
            <a:ext cx="569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+3</a:t>
            </a:r>
          </a:p>
        </p:txBody>
      </p:sp>
      <p:sp>
        <p:nvSpPr>
          <p:cNvPr id="10468" name="Line 228"/>
          <p:cNvSpPr>
            <a:spLocks noChangeShapeType="1"/>
          </p:cNvSpPr>
          <p:nvPr/>
        </p:nvSpPr>
        <p:spPr bwMode="auto">
          <a:xfrm>
            <a:off x="1143000" y="1128713"/>
            <a:ext cx="0" cy="19050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69" name="Line 229"/>
          <p:cNvSpPr>
            <a:spLocks noChangeShapeType="1"/>
          </p:cNvSpPr>
          <p:nvPr/>
        </p:nvSpPr>
        <p:spPr bwMode="auto">
          <a:xfrm>
            <a:off x="6629400" y="1128713"/>
            <a:ext cx="0" cy="19050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0" name="Line 230"/>
          <p:cNvSpPr>
            <a:spLocks noChangeShapeType="1"/>
          </p:cNvSpPr>
          <p:nvPr/>
        </p:nvSpPr>
        <p:spPr bwMode="auto">
          <a:xfrm>
            <a:off x="4191000" y="1128713"/>
            <a:ext cx="0" cy="990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1" name="Line 231"/>
          <p:cNvSpPr>
            <a:spLocks noChangeShapeType="1"/>
          </p:cNvSpPr>
          <p:nvPr/>
        </p:nvSpPr>
        <p:spPr bwMode="auto">
          <a:xfrm flipH="1">
            <a:off x="4191000" y="1357313"/>
            <a:ext cx="2438400" cy="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2" name="Line 232"/>
          <p:cNvSpPr>
            <a:spLocks noChangeShapeType="1"/>
          </p:cNvSpPr>
          <p:nvPr/>
        </p:nvSpPr>
        <p:spPr bwMode="auto">
          <a:xfrm flipH="1">
            <a:off x="1143000" y="1662113"/>
            <a:ext cx="3048000" cy="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3" name="Line 233"/>
          <p:cNvSpPr>
            <a:spLocks noChangeShapeType="1"/>
          </p:cNvSpPr>
          <p:nvPr/>
        </p:nvSpPr>
        <p:spPr bwMode="auto">
          <a:xfrm flipH="1">
            <a:off x="1143000" y="2728913"/>
            <a:ext cx="5486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4" name="Text Box 234"/>
          <p:cNvSpPr txBox="1">
            <a:spLocks noChangeArrowheads="1"/>
          </p:cNvSpPr>
          <p:nvPr/>
        </p:nvSpPr>
        <p:spPr bwMode="auto">
          <a:xfrm>
            <a:off x="5257800" y="8382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-4</a:t>
            </a:r>
          </a:p>
        </p:txBody>
      </p:sp>
      <p:sp>
        <p:nvSpPr>
          <p:cNvPr id="10475" name="Text Box 235"/>
          <p:cNvSpPr txBox="1">
            <a:spLocks noChangeArrowheads="1"/>
          </p:cNvSpPr>
          <p:nvPr/>
        </p:nvSpPr>
        <p:spPr bwMode="auto">
          <a:xfrm>
            <a:off x="2438400" y="11430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-5</a:t>
            </a:r>
          </a:p>
        </p:txBody>
      </p:sp>
      <p:sp>
        <p:nvSpPr>
          <p:cNvPr id="10476" name="Text Box 236"/>
          <p:cNvSpPr txBox="1">
            <a:spLocks noChangeArrowheads="1"/>
          </p:cNvSpPr>
          <p:nvPr/>
        </p:nvSpPr>
        <p:spPr bwMode="auto">
          <a:xfrm>
            <a:off x="3505200" y="26670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-9</a:t>
            </a:r>
          </a:p>
        </p:txBody>
      </p:sp>
      <p:graphicFrame>
        <p:nvGraphicFramePr>
          <p:cNvPr id="10499" name="Object 259"/>
          <p:cNvGraphicFramePr>
            <a:graphicFrameLocks noChangeAspect="1"/>
          </p:cNvGraphicFramePr>
          <p:nvPr/>
        </p:nvGraphicFramePr>
        <p:xfrm>
          <a:off x="7086600" y="457200"/>
          <a:ext cx="1295400" cy="550863"/>
        </p:xfrm>
        <a:graphic>
          <a:graphicData uri="http://schemas.openxmlformats.org/presentationml/2006/ole">
            <p:oleObj spid="_x0000_s43011" name="Equation" r:id="rId3" imgW="596880" imgH="253800" progId="Equation.DSMT4">
              <p:embed/>
            </p:oleObj>
          </a:graphicData>
        </a:graphic>
      </p:graphicFrame>
      <p:sp>
        <p:nvSpPr>
          <p:cNvPr id="10508" name="AutoShape 26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991600" y="6705600"/>
            <a:ext cx="152400" cy="1524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1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1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1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1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1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1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1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1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1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1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1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1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1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1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2000"/>
                                        <p:tgtEl>
                                          <p:spTgt spid="1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1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440" grpId="0" animBg="1"/>
      <p:bldP spid="10441" grpId="0" animBg="1"/>
      <p:bldP spid="10442" grpId="0" animBg="1"/>
      <p:bldP spid="10443" grpId="0" animBg="1"/>
      <p:bldP spid="10444" grpId="0" animBg="1"/>
      <p:bldP spid="10445" grpId="0" animBg="1"/>
      <p:bldP spid="10446" grpId="0" animBg="1"/>
      <p:bldP spid="10447" grpId="0" animBg="1"/>
      <p:bldP spid="10448" grpId="0" animBg="1"/>
      <p:bldP spid="10449" grpId="0" animBg="1"/>
      <p:bldP spid="10450" grpId="0" animBg="1"/>
      <p:bldP spid="10451" grpId="0" animBg="1"/>
      <p:bldP spid="10452" grpId="0" animBg="1"/>
      <p:bldP spid="10453" grpId="0" animBg="1"/>
      <p:bldP spid="10454" grpId="0"/>
      <p:bldP spid="10455" grpId="0"/>
      <p:bldP spid="10456" grpId="0"/>
      <p:bldP spid="10457" grpId="0"/>
      <p:bldP spid="10458" grpId="0"/>
      <p:bldP spid="10459" grpId="0"/>
      <p:bldP spid="10460" grpId="0"/>
      <p:bldP spid="10461" grpId="0"/>
      <p:bldP spid="10462" grpId="0"/>
      <p:bldP spid="10463" grpId="0"/>
      <p:bldP spid="10464" grpId="0"/>
      <p:bldP spid="10465" grpId="0"/>
      <p:bldP spid="10466" grpId="0"/>
      <p:bldP spid="10468" grpId="0" animBg="1"/>
      <p:bldP spid="10469" grpId="0" animBg="1"/>
      <p:bldP spid="10470" grpId="0" animBg="1"/>
      <p:bldP spid="10471" grpId="0" animBg="1"/>
      <p:bldP spid="10472" grpId="0" animBg="1"/>
      <p:bldP spid="10473" grpId="0" animBg="1"/>
      <p:bldP spid="10474" grpId="0"/>
      <p:bldP spid="10475" grpId="0"/>
      <p:bldP spid="104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 smtClean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Muèn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céng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hai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sè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nguyªn</a:t>
            </a:r>
            <a:r>
              <a:rPr lang="en-US" altLang="vi-VN" b="1" dirty="0">
                <a:latin typeface=".VnTime" panose="020B7200000000000000" pitchFamily="34" charset="0"/>
              </a:rPr>
              <a:t> ©m, ta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céng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gi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¸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trÞ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tuyÖt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®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èi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cña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.VnTime" panose="020B7200000000000000" pitchFamily="34" charset="0"/>
              </a:rPr>
              <a:t>chóng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råi</a:t>
            </a:r>
            <a:r>
              <a:rPr lang="en-US" altLang="vi-VN" b="1" dirty="0">
                <a:latin typeface=".VnTime" panose="020B7200000000000000" pitchFamily="34" charset="0"/>
              </a:rPr>
              <a:t> ®</a:t>
            </a:r>
            <a:r>
              <a:rPr lang="en-US" altLang="vi-VN" b="1" dirty="0" err="1">
                <a:latin typeface=".VnTime" panose="020B7200000000000000" pitchFamily="34" charset="0"/>
              </a:rPr>
              <a:t>Æt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dÊu</a:t>
            </a:r>
            <a:r>
              <a:rPr lang="en-US" altLang="vi-VN" b="1" dirty="0">
                <a:latin typeface=".VnTime" panose="020B7200000000000000" pitchFamily="34" charset="0"/>
              </a:rPr>
              <a:t> “</a:t>
            </a:r>
            <a:r>
              <a:rPr lang="en-US" altLang="vi-VN" b="1" dirty="0">
                <a:solidFill>
                  <a:srgbClr val="FF0000"/>
                </a:solidFill>
                <a:latin typeface=".VnTime" panose="020B7200000000000000" pitchFamily="34" charset="0"/>
              </a:rPr>
              <a:t>-</a:t>
            </a:r>
            <a:r>
              <a:rPr lang="en-US" altLang="vi-VN" b="1" dirty="0">
                <a:latin typeface=".VnTime" panose="020B7200000000000000" pitchFamily="34" charset="0"/>
              </a:rPr>
              <a:t>” </a:t>
            </a:r>
            <a:r>
              <a:rPr lang="en-US" altLang="vi-V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vi-VN" b="1" dirty="0" smtClean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kÕt</a:t>
            </a:r>
            <a:r>
              <a:rPr lang="en-US" altLang="vi-VN" b="1" dirty="0">
                <a:latin typeface=".VnTime" panose="020B7200000000000000" pitchFamily="34" charset="0"/>
              </a:rPr>
              <a:t> </a:t>
            </a:r>
            <a:r>
              <a:rPr lang="en-US" altLang="vi-VN" b="1" dirty="0" err="1">
                <a:latin typeface=".VnTime" panose="020B7200000000000000" pitchFamily="34" charset="0"/>
              </a:rPr>
              <a:t>qu</a:t>
            </a:r>
            <a:r>
              <a:rPr lang="en-US" altLang="vi-VN" b="1" dirty="0" smtClean="0">
                <a:latin typeface=".VnTime" panose="020B7200000000000000" pitchFamily="34" charset="0"/>
              </a:rPr>
              <a:t>¶.</a:t>
            </a:r>
            <a:endParaRPr lang="en-US" altLang="vi-VN" b="1" dirty="0">
              <a:latin typeface=".VnTime" panose="020B7200000000000000" pitchFamily="34" charset="0"/>
            </a:endParaRPr>
          </a:p>
        </p:txBody>
      </p:sp>
      <p:sp>
        <p:nvSpPr>
          <p:cNvPr id="14347" name="Rectangle 44"/>
          <p:cNvSpPr>
            <a:spLocks noChangeArrowheads="1"/>
          </p:cNvSpPr>
          <p:nvPr/>
        </p:nvSpPr>
        <p:spPr bwMode="auto">
          <a:xfrm>
            <a:off x="1298972" y="174625"/>
            <a:ext cx="65151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>
              <a:solidFill>
                <a:srgbClr val="D60093"/>
              </a:solidFill>
              <a:latin typeface=".VnTime" panose="020B7200000000000000" pitchFamily="34" charset="0"/>
            </a:endParaRPr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1219200" y="685800"/>
            <a:ext cx="3429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85000"/>
              <a:buFont typeface="Wingdings" pitchFamily="2" charset="2"/>
              <a:buChar char="£"/>
              <a:defRPr sz="3200" b="1">
                <a:solidFill>
                  <a:schemeClr val="accent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38D1C3A1-5C90-4AD3-B8AB-4BD8D95C1B03}" type="slidenum">
              <a:rPr lang="en-US" altLang="en-US" sz="12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200" b="0" smtClean="0">
              <a:solidFill>
                <a:schemeClr val="tx1"/>
              </a:solidFill>
            </a:endParaRPr>
          </a:p>
        </p:txBody>
      </p:sp>
      <p:pic>
        <p:nvPicPr>
          <p:cNvPr id="20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44877" y="105960"/>
            <a:ext cx="93226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06253882"/>
              </p:ext>
            </p:extLst>
          </p:nvPr>
        </p:nvGraphicFramePr>
        <p:xfrm>
          <a:off x="0" y="5662612"/>
          <a:ext cx="1094924" cy="1195388"/>
        </p:xfrm>
        <a:graphic>
          <a:graphicData uri="http://schemas.openxmlformats.org/presentationml/2006/ole">
            <p:oleObj spid="_x0000_s30723" name="Clip" r:id="rId4" imgW="1999793" imgH="1831543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114977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195&quot;&gt;&lt;/object&gt;&lt;object type=&quot;2&quot; unique_id=&quot;10196&quot;&gt;&lt;object type=&quot;3&quot; unique_id=&quot;10197&quot;&gt;&lt;property id=&quot;20148&quot; value=&quot;5&quot;/&gt;&lt;property id=&quot;20300&quot; value=&quot;Slide 1&quot;/&gt;&lt;property id=&quot;20307&quot; value=&quot;257&quot;/&gt;&lt;/object&gt;&lt;object type=&quot;3&quot; unique_id=&quot;10198&quot;&gt;&lt;property id=&quot;20148&quot; value=&quot;5&quot;/&gt;&lt;property id=&quot;20300&quot; value=&quot;Slide 2&quot;/&gt;&lt;property id=&quot;20307&quot; value=&quot;258&quot;/&gt;&lt;/object&gt;&lt;object type=&quot;3&quot; unique_id=&quot;10268&quot;&gt;&lt;property id=&quot;20148&quot; value=&quot;5&quot;/&gt;&lt;property id=&quot;20300&quot; value=&quot;Slide 7&quot;/&gt;&lt;property id=&quot;20307&quot; value=&quot;264&quot;/&gt;&lt;/object&gt;&lt;object type=&quot;3&quot; unique_id=&quot;10402&quot;&gt;&lt;property id=&quot;20148&quot; value=&quot;5&quot;/&gt;&lt;property id=&quot;20300&quot; value=&quot;Slide 20&quot;/&gt;&lt;property id=&quot;20307&quot; value=&quot;269&quot;/&gt;&lt;/object&gt;&lt;object type=&quot;3&quot; unique_id=&quot;11318&quot;&gt;&lt;property id=&quot;20148&quot; value=&quot;5&quot;/&gt;&lt;property id=&quot;20300&quot; value=&quot;Slide 18&quot;/&gt;&lt;property id=&quot;20307&quot; value=&quot;275&quot;/&gt;&lt;/object&gt;&lt;object type=&quot;3&quot; unique_id=&quot;11395&quot;&gt;&lt;property id=&quot;20148&quot; value=&quot;5&quot;/&gt;&lt;property id=&quot;20300&quot; value=&quot;Slide 11&quot;/&gt;&lt;property id=&quot;20307&quot; value=&quot;276&quot;/&gt;&lt;/object&gt;&lt;object type=&quot;3&quot; unique_id=&quot;11642&quot;&gt;&lt;property id=&quot;20148&quot; value=&quot;5&quot;/&gt;&lt;property id=&quot;20300&quot; value=&quot;Slide 9&quot;/&gt;&lt;property id=&quot;20307&quot; value=&quot;277&quot;/&gt;&lt;/object&gt;&lt;object type=&quot;3&quot; unique_id=&quot;11965&quot;&gt;&lt;property id=&quot;20148&quot; value=&quot;5&quot;/&gt;&lt;property id=&quot;20300&quot; value=&quot;Slide 13 - &amp;quot;THI GIẢI TOÁN NHANH&amp;quot;&quot;/&gt;&lt;property id=&quot;20307&quot; value=&quot;279&quot;/&gt;&lt;/object&gt;&lt;object type=&quot;3&quot; unique_id=&quot;12057&quot;&gt;&lt;property id=&quot;20148&quot; value=&quot;5&quot;/&gt;&lt;property id=&quot;20300&quot; value=&quot;Slide 14&quot;/&gt;&lt;property id=&quot;20307&quot; value=&quot;280&quot;/&gt;&lt;/object&gt;&lt;object type=&quot;3&quot; unique_id=&quot;12341&quot;&gt;&lt;property id=&quot;20148&quot; value=&quot;5&quot;/&gt;&lt;property id=&quot;20300&quot; value=&quot;Slide 16&quot;/&gt;&lt;property id=&quot;20307&quot; value=&quot;281&quot;/&gt;&lt;/object&gt;&lt;object type=&quot;3&quot; unique_id=&quot;12921&quot;&gt;&lt;property id=&quot;20148&quot; value=&quot;5&quot;/&gt;&lt;property id=&quot;20300&quot; value=&quot;Slide 5&quot;/&gt;&lt;property id=&quot;20307&quot; value=&quot;283&quot;/&gt;&lt;/object&gt;&lt;object type=&quot;3&quot; unique_id=&quot;13063&quot;&gt;&lt;property id=&quot;20148&quot; value=&quot;5&quot;/&gt;&lt;property id=&quot;20300&quot; value=&quot;Slide 19&quot;/&gt;&lt;property id=&quot;20307&quot; value=&quot;284&quot;/&gt;&lt;/object&gt;&lt;object type=&quot;3&quot; unique_id=&quot;15808&quot;&gt;&lt;property id=&quot;20148&quot; value=&quot;5&quot;/&gt;&lt;property id=&quot;20300&quot; value=&quot;Slide 12&quot;/&gt;&lt;property id=&quot;20307&quot; value=&quot;287&quot;/&gt;&lt;/object&gt;&lt;object type=&quot;3&quot; unique_id=&quot;16390&quot;&gt;&lt;property id=&quot;20148&quot; value=&quot;5&quot;/&gt;&lt;property id=&quot;20300&quot; value=&quot;Slide 3&quot;/&gt;&lt;property id=&quot;20307&quot; value=&quot;288&quot;/&gt;&lt;/object&gt;&lt;object type=&quot;3&quot; unique_id=&quot;17172&quot;&gt;&lt;property id=&quot;20148&quot; value=&quot;5&quot;/&gt;&lt;property id=&quot;20300&quot; value=&quot;Slide 4&quot;/&gt;&lt;property id=&quot;20307&quot; value=&quot;289&quot;/&gt;&lt;/object&gt;&lt;object type=&quot;3&quot; unique_id=&quot;17569&quot;&gt;&lt;property id=&quot;20148&quot; value=&quot;5&quot;/&gt;&lt;property id=&quot;20300&quot; value=&quot;Slide 6 - &amp;quot;Bài toán 2: Nhieät ñoä ôû Maùt-xcô-va vaøo moät buoåi tröa laø -30C. Hoûi nhieät ñoä buoåi chieàu cuøng ngaøy laø b&quot;/&gt;&lt;property id=&quot;20307&quot; value=&quot;290&quot;/&gt;&lt;/object&gt;&lt;object type=&quot;3&quot; unique_id=&quot;17858&quot;&gt;&lt;property id=&quot;20148&quot; value=&quot;5&quot;/&gt;&lt;property id=&quot;20300&quot; value=&quot;Slide 8 - &amp;quot;?1: Tính và nhận xét kết quả của: (-4) + (-5) và &amp;quot;&quot;/&gt;&lt;property id=&quot;20307&quot; value=&quot;291&quot;/&gt;&lt;/object&gt;&lt;object type=&quot;3&quot; unique_id=&quot;19325&quot;&gt;&lt;property id=&quot;20148&quot; value=&quot;5&quot;/&gt;&lt;property id=&quot;20300&quot; value=&quot;Slide 10&quot;/&gt;&lt;property id=&quot;20307&quot; value=&quot;292&quot;/&gt;&lt;/object&gt;&lt;object type=&quot;3&quot; unique_id=&quot;20235&quot;&gt;&lt;property id=&quot;20148&quot; value=&quot;5&quot;/&gt;&lt;property id=&quot;20300&quot; value=&quot;Slide 15&quot;/&gt;&lt;property id=&quot;20307&quot; value=&quot;293&quot;/&gt;&lt;/object&gt;&lt;object type=&quot;3&quot; unique_id=&quot;20559&quot;&gt;&lt;property id=&quot;20148&quot; value=&quot;5&quot;/&gt;&lt;property id=&quot;20300&quot; value=&quot;Slide 17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1089</Words>
  <Application>Microsoft Office PowerPoint</Application>
  <PresentationFormat>On-screen Show (4:3)</PresentationFormat>
  <Paragraphs>162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Clip</vt:lpstr>
      <vt:lpstr>Equation</vt:lpstr>
      <vt:lpstr>Slide 1</vt:lpstr>
      <vt:lpstr>Slide 2</vt:lpstr>
      <vt:lpstr>Slide 3</vt:lpstr>
      <vt:lpstr>Slide 4</vt:lpstr>
      <vt:lpstr>Slide 5</vt:lpstr>
      <vt:lpstr>Bài toán 2: Nhieät ñoä ôû Maùt-xcô-va vaøo moät buoåi tröa laø -30C. Hoûi nhieät ñoä buoåi chieàu cuøng ngaøy laø bao nhieâu ñoä C, bieát nhieät ñoä giaûm 20C  so vôùi buoåi tröa ? </vt:lpstr>
      <vt:lpstr>Slide 7</vt:lpstr>
      <vt:lpstr>?1: Tính và nhận xét kết quả của: (-4) + (-5) và </vt:lpstr>
      <vt:lpstr>Slide 9</vt:lpstr>
      <vt:lpstr>Slide 10</vt:lpstr>
      <vt:lpstr>Slide 11</vt:lpstr>
      <vt:lpstr>Slide 12</vt:lpstr>
      <vt:lpstr>THI GIẢI TOÁN NHANH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472</cp:revision>
  <dcterms:created xsi:type="dcterms:W3CDTF">2018-11-18T01:10:57Z</dcterms:created>
  <dcterms:modified xsi:type="dcterms:W3CDTF">2018-12-10T02:25:37Z</dcterms:modified>
</cp:coreProperties>
</file>