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9" r:id="rId2"/>
    <p:sldId id="279" r:id="rId3"/>
    <p:sldId id="261" r:id="rId4"/>
    <p:sldId id="262" r:id="rId5"/>
    <p:sldId id="291" r:id="rId6"/>
    <p:sldId id="287" r:id="rId7"/>
    <p:sldId id="265" r:id="rId8"/>
    <p:sldId id="263" r:id="rId9"/>
    <p:sldId id="266" r:id="rId10"/>
    <p:sldId id="267" r:id="rId11"/>
    <p:sldId id="268" r:id="rId12"/>
    <p:sldId id="270" r:id="rId13"/>
    <p:sldId id="269" r:id="rId14"/>
    <p:sldId id="271" r:id="rId15"/>
    <p:sldId id="274" r:id="rId16"/>
    <p:sldId id="273" r:id="rId17"/>
    <p:sldId id="280" r:id="rId18"/>
    <p:sldId id="288" r:id="rId19"/>
    <p:sldId id="289" r:id="rId20"/>
    <p:sldId id="290" r:id="rId21"/>
    <p:sldId id="281" r:id="rId22"/>
    <p:sldId id="292" r:id="rId23"/>
    <p:sldId id="282" r:id="rId24"/>
    <p:sldId id="293" r:id="rId25"/>
    <p:sldId id="294" r:id="rId26"/>
    <p:sldId id="295" r:id="rId27"/>
    <p:sldId id="297" r:id="rId28"/>
    <p:sldId id="296" r:id="rId29"/>
    <p:sldId id="298" r:id="rId30"/>
    <p:sldId id="299" r:id="rId31"/>
    <p:sldId id="28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7D31"/>
    <a:srgbClr val="39A47A"/>
    <a:srgbClr val="32947B"/>
    <a:srgbClr val="FFBF53"/>
    <a:srgbClr val="FDE1A3"/>
    <a:srgbClr val="DEEBF7"/>
    <a:srgbClr val="73A40D"/>
    <a:srgbClr val="FEE633"/>
    <a:srgbClr val="404040"/>
    <a:srgbClr val="84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8" autoAdjust="0"/>
    <p:restoredTop sz="94660"/>
  </p:normalViewPr>
  <p:slideViewPr>
    <p:cSldViewPr snapToGrid="0">
      <p:cViewPr varScale="1">
        <p:scale>
          <a:sx n="36" d="100"/>
          <a:sy n="36" d="100"/>
        </p:scale>
        <p:origin x="54" y="1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8E916-2DB4-4055-8CC4-3E2ABE3EFE48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2DD08-BFD2-4617-92AF-E1951D5E31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60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1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16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42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017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5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4741" y="6444476"/>
            <a:ext cx="121025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531778" y="3194331"/>
            <a:ext cx="312843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21564" y="349625"/>
            <a:ext cx="2528516" cy="15603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81835" y="527798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827709" y="3001613"/>
            <a:ext cx="1102532" cy="19190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849928" y="564234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0425" y="1447735"/>
            <a:ext cx="8731143" cy="19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HÔM NAY!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000">
        <p14:flash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35521" y="157316"/>
            <a:ext cx="12749221" cy="6289800"/>
            <a:chOff x="-435521" y="157316"/>
            <a:chExt cx="12749221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050890"/>
            <a:ext cx="12192000" cy="2807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1742" y="367494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1658" y="1138091"/>
            <a:ext cx="10548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8250" y="2630963"/>
            <a:ext cx="5484215" cy="2080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Chi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1947" y="2510321"/>
            <a:ext cx="3378152" cy="2589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Lãi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allAtOnce"/>
      <p:bldP spid="6" grpId="0" build="allAtOnce"/>
      <p:bldP spid="8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4212" y="0"/>
            <a:ext cx="12826212" cy="6289800"/>
            <a:chOff x="-512512" y="157316"/>
            <a:chExt cx="12826212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512512" y="344330"/>
              <a:ext cx="3297236" cy="2034758"/>
            </a:xfrm>
            <a:prstGeom prst="rect">
              <a:avLst/>
            </a:prstGeom>
          </p:spPr>
        </p:pic>
        <p:grpSp>
          <p:nvGrpSpPr>
            <p:cNvPr id="32" name="ïṥḻídè"/>
            <p:cNvGrpSpPr/>
            <p:nvPr/>
          </p:nvGrpSpPr>
          <p:grpSpPr>
            <a:xfrm>
              <a:off x="4242756" y="3198460"/>
              <a:ext cx="3745990" cy="557591"/>
              <a:chOff x="3792393" y="3368320"/>
              <a:chExt cx="4542816" cy="676199"/>
            </a:xfrm>
          </p:grpSpPr>
          <p:sp>
            <p:nvSpPr>
              <p:cNvPr id="37" name="islîḍè"/>
              <p:cNvSpPr/>
              <p:nvPr/>
            </p:nvSpPr>
            <p:spPr bwMode="auto">
              <a:xfrm>
                <a:off x="3792393" y="3441049"/>
                <a:ext cx="637337" cy="530742"/>
              </a:xfrm>
              <a:custGeom>
                <a:avLst/>
                <a:gdLst>
                  <a:gd name="T0" fmla="*/ 1028 w 1149"/>
                  <a:gd name="T1" fmla="*/ 541 h 955"/>
                  <a:gd name="T2" fmla="*/ 1044 w 1149"/>
                  <a:gd name="T3" fmla="*/ 661 h 955"/>
                  <a:gd name="T4" fmla="*/ 1005 w 1149"/>
                  <a:gd name="T5" fmla="*/ 753 h 955"/>
                  <a:gd name="T6" fmla="*/ 915 w 1149"/>
                  <a:gd name="T7" fmla="*/ 813 h 955"/>
                  <a:gd name="T8" fmla="*/ 862 w 1149"/>
                  <a:gd name="T9" fmla="*/ 882 h 955"/>
                  <a:gd name="T10" fmla="*/ 786 w 1149"/>
                  <a:gd name="T11" fmla="*/ 926 h 955"/>
                  <a:gd name="T12" fmla="*/ 670 w 1149"/>
                  <a:gd name="T13" fmla="*/ 944 h 955"/>
                  <a:gd name="T14" fmla="*/ 702 w 1149"/>
                  <a:gd name="T15" fmla="*/ 895 h 955"/>
                  <a:gd name="T16" fmla="*/ 752 w 1149"/>
                  <a:gd name="T17" fmla="*/ 876 h 955"/>
                  <a:gd name="T18" fmla="*/ 670 w 1149"/>
                  <a:gd name="T19" fmla="*/ 761 h 955"/>
                  <a:gd name="T20" fmla="*/ 793 w 1149"/>
                  <a:gd name="T21" fmla="*/ 816 h 955"/>
                  <a:gd name="T22" fmla="*/ 854 w 1149"/>
                  <a:gd name="T23" fmla="*/ 819 h 955"/>
                  <a:gd name="T24" fmla="*/ 754 w 1149"/>
                  <a:gd name="T25" fmla="*/ 707 h 955"/>
                  <a:gd name="T26" fmla="*/ 767 w 1149"/>
                  <a:gd name="T27" fmla="*/ 662 h 955"/>
                  <a:gd name="T28" fmla="*/ 909 w 1149"/>
                  <a:gd name="T29" fmla="*/ 755 h 955"/>
                  <a:gd name="T30" fmla="*/ 948 w 1149"/>
                  <a:gd name="T31" fmla="*/ 714 h 955"/>
                  <a:gd name="T32" fmla="*/ 813 w 1149"/>
                  <a:gd name="T33" fmla="*/ 581 h 955"/>
                  <a:gd name="T34" fmla="*/ 858 w 1149"/>
                  <a:gd name="T35" fmla="*/ 566 h 955"/>
                  <a:gd name="T36" fmla="*/ 998 w 1149"/>
                  <a:gd name="T37" fmla="*/ 628 h 955"/>
                  <a:gd name="T38" fmla="*/ 683 w 1149"/>
                  <a:gd name="T39" fmla="*/ 301 h 955"/>
                  <a:gd name="T40" fmla="*/ 730 w 1149"/>
                  <a:gd name="T41" fmla="*/ 285 h 955"/>
                  <a:gd name="T42" fmla="*/ 97 w 1149"/>
                  <a:gd name="T43" fmla="*/ 439 h 955"/>
                  <a:gd name="T44" fmla="*/ 0 w 1149"/>
                  <a:gd name="T45" fmla="*/ 254 h 955"/>
                  <a:gd name="T46" fmla="*/ 174 w 1149"/>
                  <a:gd name="T47" fmla="*/ 32 h 955"/>
                  <a:gd name="T48" fmla="*/ 260 w 1149"/>
                  <a:gd name="T49" fmla="*/ 2 h 955"/>
                  <a:gd name="T50" fmla="*/ 362 w 1149"/>
                  <a:gd name="T51" fmla="*/ 59 h 955"/>
                  <a:gd name="T52" fmla="*/ 525 w 1149"/>
                  <a:gd name="T53" fmla="*/ 40 h 955"/>
                  <a:gd name="T54" fmla="*/ 338 w 1149"/>
                  <a:gd name="T55" fmla="*/ 112 h 955"/>
                  <a:gd name="T56" fmla="*/ 233 w 1149"/>
                  <a:gd name="T57" fmla="*/ 59 h 955"/>
                  <a:gd name="T58" fmla="*/ 60 w 1149"/>
                  <a:gd name="T59" fmla="*/ 267 h 955"/>
                  <a:gd name="T60" fmla="*/ 143 w 1149"/>
                  <a:gd name="T61" fmla="*/ 367 h 955"/>
                  <a:gd name="T62" fmla="*/ 149 w 1149"/>
                  <a:gd name="T63" fmla="*/ 500 h 955"/>
                  <a:gd name="T64" fmla="*/ 538 w 1149"/>
                  <a:gd name="T65" fmla="*/ 788 h 955"/>
                  <a:gd name="T66" fmla="*/ 512 w 1149"/>
                  <a:gd name="T67" fmla="*/ 773 h 955"/>
                  <a:gd name="T68" fmla="*/ 456 w 1149"/>
                  <a:gd name="T69" fmla="*/ 707 h 955"/>
                  <a:gd name="T70" fmla="*/ 394 w 1149"/>
                  <a:gd name="T71" fmla="*/ 710 h 955"/>
                  <a:gd name="T72" fmla="*/ 370 w 1149"/>
                  <a:gd name="T73" fmla="*/ 642 h 955"/>
                  <a:gd name="T74" fmla="*/ 295 w 1149"/>
                  <a:gd name="T75" fmla="*/ 627 h 955"/>
                  <a:gd name="T76" fmla="*/ 283 w 1149"/>
                  <a:gd name="T77" fmla="*/ 546 h 955"/>
                  <a:gd name="T78" fmla="*/ 195 w 1149"/>
                  <a:gd name="T79" fmla="*/ 527 h 955"/>
                  <a:gd name="T80" fmla="*/ 135 w 1149"/>
                  <a:gd name="T81" fmla="*/ 607 h 955"/>
                  <a:gd name="T82" fmla="*/ 174 w 1149"/>
                  <a:gd name="T83" fmla="*/ 681 h 955"/>
                  <a:gd name="T84" fmla="*/ 230 w 1149"/>
                  <a:gd name="T85" fmla="*/ 692 h 955"/>
                  <a:gd name="T86" fmla="*/ 239 w 1149"/>
                  <a:gd name="T87" fmla="*/ 794 h 955"/>
                  <a:gd name="T88" fmla="*/ 341 w 1149"/>
                  <a:gd name="T89" fmla="*/ 789 h 955"/>
                  <a:gd name="T90" fmla="*/ 358 w 1149"/>
                  <a:gd name="T91" fmla="*/ 843 h 955"/>
                  <a:gd name="T92" fmla="*/ 458 w 1149"/>
                  <a:gd name="T93" fmla="*/ 862 h 955"/>
                  <a:gd name="T94" fmla="*/ 478 w 1149"/>
                  <a:gd name="T95" fmla="*/ 883 h 955"/>
                  <a:gd name="T96" fmla="*/ 540 w 1149"/>
                  <a:gd name="T97" fmla="*/ 937 h 955"/>
                  <a:gd name="T98" fmla="*/ 618 w 1149"/>
                  <a:gd name="T99" fmla="*/ 894 h 955"/>
                  <a:gd name="T100" fmla="*/ 602 w 1149"/>
                  <a:gd name="T101" fmla="*/ 804 h 955"/>
                  <a:gd name="T102" fmla="*/ 1035 w 1149"/>
                  <a:gd name="T103" fmla="*/ 442 h 955"/>
                  <a:gd name="T104" fmla="*/ 1090 w 1149"/>
                  <a:gd name="T105" fmla="*/ 313 h 955"/>
                  <a:gd name="T106" fmla="*/ 1130 w 1149"/>
                  <a:gd name="T107" fmla="*/ 172 h 955"/>
                  <a:gd name="T108" fmla="*/ 864 w 1149"/>
                  <a:gd name="T109" fmla="*/ 42 h 955"/>
                  <a:gd name="T110" fmla="*/ 685 w 1149"/>
                  <a:gd name="T111" fmla="*/ 43 h 955"/>
                  <a:gd name="T112" fmla="*/ 333 w 1149"/>
                  <a:gd name="T113" fmla="*/ 247 h 955"/>
                  <a:gd name="T114" fmla="*/ 358 w 1149"/>
                  <a:gd name="T115" fmla="*/ 338 h 955"/>
                  <a:gd name="T116" fmla="*/ 609 w 1149"/>
                  <a:gd name="T117" fmla="*/ 222 h 955"/>
                  <a:gd name="T118" fmla="*/ 713 w 1149"/>
                  <a:gd name="T119" fmla="*/ 240 h 955"/>
                  <a:gd name="T120" fmla="*/ 797 w 1149"/>
                  <a:gd name="T121" fmla="*/ 256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49" h="955">
                    <a:moveTo>
                      <a:pt x="748" y="284"/>
                    </a:moveTo>
                    <a:lnTo>
                      <a:pt x="748" y="284"/>
                    </a:lnTo>
                    <a:lnTo>
                      <a:pt x="852" y="378"/>
                    </a:lnTo>
                    <a:lnTo>
                      <a:pt x="903" y="424"/>
                    </a:lnTo>
                    <a:lnTo>
                      <a:pt x="954" y="473"/>
                    </a:lnTo>
                    <a:lnTo>
                      <a:pt x="954" y="473"/>
                    </a:lnTo>
                    <a:lnTo>
                      <a:pt x="961" y="478"/>
                    </a:lnTo>
                    <a:lnTo>
                      <a:pt x="968" y="484"/>
                    </a:lnTo>
                    <a:lnTo>
                      <a:pt x="1006" y="518"/>
                    </a:lnTo>
                    <a:lnTo>
                      <a:pt x="1028" y="541"/>
                    </a:lnTo>
                    <a:lnTo>
                      <a:pt x="1028" y="541"/>
                    </a:lnTo>
                    <a:lnTo>
                      <a:pt x="1037" y="552"/>
                    </a:lnTo>
                    <a:lnTo>
                      <a:pt x="1044" y="562"/>
                    </a:lnTo>
                    <a:lnTo>
                      <a:pt x="1050" y="573"/>
                    </a:lnTo>
                    <a:lnTo>
                      <a:pt x="1054" y="585"/>
                    </a:lnTo>
                    <a:lnTo>
                      <a:pt x="1057" y="596"/>
                    </a:lnTo>
                    <a:lnTo>
                      <a:pt x="1057" y="607"/>
                    </a:lnTo>
                    <a:lnTo>
                      <a:pt x="1057" y="618"/>
                    </a:lnTo>
                    <a:lnTo>
                      <a:pt x="1056" y="630"/>
                    </a:lnTo>
                    <a:lnTo>
                      <a:pt x="1054" y="641"/>
                    </a:lnTo>
                    <a:lnTo>
                      <a:pt x="1049" y="651"/>
                    </a:lnTo>
                    <a:lnTo>
                      <a:pt x="1044" y="661"/>
                    </a:lnTo>
                    <a:lnTo>
                      <a:pt x="1038" y="671"/>
                    </a:lnTo>
                    <a:lnTo>
                      <a:pt x="1030" y="679"/>
                    </a:lnTo>
                    <a:lnTo>
                      <a:pt x="1022" y="686"/>
                    </a:lnTo>
                    <a:lnTo>
                      <a:pt x="1013" y="692"/>
                    </a:lnTo>
                    <a:lnTo>
                      <a:pt x="1003" y="697"/>
                    </a:lnTo>
                    <a:lnTo>
                      <a:pt x="1003" y="697"/>
                    </a:lnTo>
                    <a:lnTo>
                      <a:pt x="1006" y="709"/>
                    </a:lnTo>
                    <a:lnTo>
                      <a:pt x="1009" y="720"/>
                    </a:lnTo>
                    <a:lnTo>
                      <a:pt x="1009" y="731"/>
                    </a:lnTo>
                    <a:lnTo>
                      <a:pt x="1008" y="742"/>
                    </a:lnTo>
                    <a:lnTo>
                      <a:pt x="1005" y="753"/>
                    </a:lnTo>
                    <a:lnTo>
                      <a:pt x="1002" y="762"/>
                    </a:lnTo>
                    <a:lnTo>
                      <a:pt x="997" y="772"/>
                    </a:lnTo>
                    <a:lnTo>
                      <a:pt x="991" y="780"/>
                    </a:lnTo>
                    <a:lnTo>
                      <a:pt x="984" y="787"/>
                    </a:lnTo>
                    <a:lnTo>
                      <a:pt x="977" y="794"/>
                    </a:lnTo>
                    <a:lnTo>
                      <a:pt x="967" y="800"/>
                    </a:lnTo>
                    <a:lnTo>
                      <a:pt x="958" y="806"/>
                    </a:lnTo>
                    <a:lnTo>
                      <a:pt x="948" y="810"/>
                    </a:lnTo>
                    <a:lnTo>
                      <a:pt x="937" y="812"/>
                    </a:lnTo>
                    <a:lnTo>
                      <a:pt x="927" y="813"/>
                    </a:lnTo>
                    <a:lnTo>
                      <a:pt x="915" y="813"/>
                    </a:lnTo>
                    <a:lnTo>
                      <a:pt x="915" y="813"/>
                    </a:lnTo>
                    <a:lnTo>
                      <a:pt x="914" y="823"/>
                    </a:lnTo>
                    <a:lnTo>
                      <a:pt x="911" y="832"/>
                    </a:lnTo>
                    <a:lnTo>
                      <a:pt x="908" y="841"/>
                    </a:lnTo>
                    <a:lnTo>
                      <a:pt x="903" y="849"/>
                    </a:lnTo>
                    <a:lnTo>
                      <a:pt x="898" y="856"/>
                    </a:lnTo>
                    <a:lnTo>
                      <a:pt x="892" y="862"/>
                    </a:lnTo>
                    <a:lnTo>
                      <a:pt x="885" y="869"/>
                    </a:lnTo>
                    <a:lnTo>
                      <a:pt x="878" y="874"/>
                    </a:lnTo>
                    <a:lnTo>
                      <a:pt x="871" y="879"/>
                    </a:lnTo>
                    <a:lnTo>
                      <a:pt x="862" y="882"/>
                    </a:lnTo>
                    <a:lnTo>
                      <a:pt x="854" y="886"/>
                    </a:lnTo>
                    <a:lnTo>
                      <a:pt x="846" y="888"/>
                    </a:lnTo>
                    <a:lnTo>
                      <a:pt x="836" y="889"/>
                    </a:lnTo>
                    <a:lnTo>
                      <a:pt x="827" y="889"/>
                    </a:lnTo>
                    <a:lnTo>
                      <a:pt x="817" y="888"/>
                    </a:lnTo>
                    <a:lnTo>
                      <a:pt x="808" y="887"/>
                    </a:lnTo>
                    <a:lnTo>
                      <a:pt x="808" y="887"/>
                    </a:lnTo>
                    <a:lnTo>
                      <a:pt x="804" y="898"/>
                    </a:lnTo>
                    <a:lnTo>
                      <a:pt x="799" y="908"/>
                    </a:lnTo>
                    <a:lnTo>
                      <a:pt x="793" y="918"/>
                    </a:lnTo>
                    <a:lnTo>
                      <a:pt x="786" y="926"/>
                    </a:lnTo>
                    <a:lnTo>
                      <a:pt x="778" y="934"/>
                    </a:lnTo>
                    <a:lnTo>
                      <a:pt x="770" y="940"/>
                    </a:lnTo>
                    <a:lnTo>
                      <a:pt x="760" y="945"/>
                    </a:lnTo>
                    <a:lnTo>
                      <a:pt x="750" y="950"/>
                    </a:lnTo>
                    <a:lnTo>
                      <a:pt x="739" y="952"/>
                    </a:lnTo>
                    <a:lnTo>
                      <a:pt x="728" y="955"/>
                    </a:lnTo>
                    <a:lnTo>
                      <a:pt x="716" y="955"/>
                    </a:lnTo>
                    <a:lnTo>
                      <a:pt x="704" y="953"/>
                    </a:lnTo>
                    <a:lnTo>
                      <a:pt x="692" y="952"/>
                    </a:lnTo>
                    <a:lnTo>
                      <a:pt x="681" y="949"/>
                    </a:lnTo>
                    <a:lnTo>
                      <a:pt x="670" y="944"/>
                    </a:lnTo>
                    <a:lnTo>
                      <a:pt x="658" y="938"/>
                    </a:lnTo>
                    <a:lnTo>
                      <a:pt x="650" y="932"/>
                    </a:lnTo>
                    <a:lnTo>
                      <a:pt x="650" y="932"/>
                    </a:lnTo>
                    <a:lnTo>
                      <a:pt x="658" y="920"/>
                    </a:lnTo>
                    <a:lnTo>
                      <a:pt x="664" y="907"/>
                    </a:lnTo>
                    <a:lnTo>
                      <a:pt x="669" y="894"/>
                    </a:lnTo>
                    <a:lnTo>
                      <a:pt x="672" y="880"/>
                    </a:lnTo>
                    <a:lnTo>
                      <a:pt x="672" y="880"/>
                    </a:lnTo>
                    <a:lnTo>
                      <a:pt x="684" y="887"/>
                    </a:lnTo>
                    <a:lnTo>
                      <a:pt x="696" y="893"/>
                    </a:lnTo>
                    <a:lnTo>
                      <a:pt x="702" y="895"/>
                    </a:lnTo>
                    <a:lnTo>
                      <a:pt x="708" y="896"/>
                    </a:lnTo>
                    <a:lnTo>
                      <a:pt x="714" y="898"/>
                    </a:lnTo>
                    <a:lnTo>
                      <a:pt x="721" y="898"/>
                    </a:lnTo>
                    <a:lnTo>
                      <a:pt x="721" y="898"/>
                    </a:lnTo>
                    <a:lnTo>
                      <a:pt x="732" y="895"/>
                    </a:lnTo>
                    <a:lnTo>
                      <a:pt x="740" y="892"/>
                    </a:lnTo>
                    <a:lnTo>
                      <a:pt x="744" y="888"/>
                    </a:lnTo>
                    <a:lnTo>
                      <a:pt x="747" y="885"/>
                    </a:lnTo>
                    <a:lnTo>
                      <a:pt x="750" y="881"/>
                    </a:lnTo>
                    <a:lnTo>
                      <a:pt x="752" y="876"/>
                    </a:lnTo>
                    <a:lnTo>
                      <a:pt x="752" y="876"/>
                    </a:lnTo>
                    <a:lnTo>
                      <a:pt x="753" y="867"/>
                    </a:lnTo>
                    <a:lnTo>
                      <a:pt x="751" y="855"/>
                    </a:lnTo>
                    <a:lnTo>
                      <a:pt x="677" y="795"/>
                    </a:lnTo>
                    <a:lnTo>
                      <a:pt x="677" y="795"/>
                    </a:lnTo>
                    <a:lnTo>
                      <a:pt x="673" y="792"/>
                    </a:lnTo>
                    <a:lnTo>
                      <a:pt x="670" y="787"/>
                    </a:lnTo>
                    <a:lnTo>
                      <a:pt x="667" y="782"/>
                    </a:lnTo>
                    <a:lnTo>
                      <a:pt x="666" y="776"/>
                    </a:lnTo>
                    <a:lnTo>
                      <a:pt x="666" y="772"/>
                    </a:lnTo>
                    <a:lnTo>
                      <a:pt x="667" y="766"/>
                    </a:lnTo>
                    <a:lnTo>
                      <a:pt x="670" y="761"/>
                    </a:lnTo>
                    <a:lnTo>
                      <a:pt x="672" y="756"/>
                    </a:lnTo>
                    <a:lnTo>
                      <a:pt x="672" y="756"/>
                    </a:lnTo>
                    <a:lnTo>
                      <a:pt x="677" y="751"/>
                    </a:lnTo>
                    <a:lnTo>
                      <a:pt x="682" y="749"/>
                    </a:lnTo>
                    <a:lnTo>
                      <a:pt x="686" y="747"/>
                    </a:lnTo>
                    <a:lnTo>
                      <a:pt x="691" y="745"/>
                    </a:lnTo>
                    <a:lnTo>
                      <a:pt x="697" y="745"/>
                    </a:lnTo>
                    <a:lnTo>
                      <a:pt x="702" y="747"/>
                    </a:lnTo>
                    <a:lnTo>
                      <a:pt x="708" y="748"/>
                    </a:lnTo>
                    <a:lnTo>
                      <a:pt x="713" y="751"/>
                    </a:lnTo>
                    <a:lnTo>
                      <a:pt x="793" y="816"/>
                    </a:lnTo>
                    <a:lnTo>
                      <a:pt x="793" y="816"/>
                    </a:lnTo>
                    <a:lnTo>
                      <a:pt x="801" y="821"/>
                    </a:lnTo>
                    <a:lnTo>
                      <a:pt x="808" y="826"/>
                    </a:lnTo>
                    <a:lnTo>
                      <a:pt x="816" y="830"/>
                    </a:lnTo>
                    <a:lnTo>
                      <a:pt x="823" y="831"/>
                    </a:lnTo>
                    <a:lnTo>
                      <a:pt x="829" y="832"/>
                    </a:lnTo>
                    <a:lnTo>
                      <a:pt x="836" y="831"/>
                    </a:lnTo>
                    <a:lnTo>
                      <a:pt x="843" y="829"/>
                    </a:lnTo>
                    <a:lnTo>
                      <a:pt x="849" y="825"/>
                    </a:lnTo>
                    <a:lnTo>
                      <a:pt x="849" y="825"/>
                    </a:lnTo>
                    <a:lnTo>
                      <a:pt x="854" y="819"/>
                    </a:lnTo>
                    <a:lnTo>
                      <a:pt x="858" y="813"/>
                    </a:lnTo>
                    <a:lnTo>
                      <a:pt x="858" y="813"/>
                    </a:lnTo>
                    <a:lnTo>
                      <a:pt x="859" y="806"/>
                    </a:lnTo>
                    <a:lnTo>
                      <a:pt x="860" y="799"/>
                    </a:lnTo>
                    <a:lnTo>
                      <a:pt x="860" y="795"/>
                    </a:lnTo>
                    <a:lnTo>
                      <a:pt x="859" y="792"/>
                    </a:lnTo>
                    <a:lnTo>
                      <a:pt x="857" y="789"/>
                    </a:lnTo>
                    <a:lnTo>
                      <a:pt x="854" y="786"/>
                    </a:lnTo>
                    <a:lnTo>
                      <a:pt x="758" y="711"/>
                    </a:lnTo>
                    <a:lnTo>
                      <a:pt x="758" y="711"/>
                    </a:lnTo>
                    <a:lnTo>
                      <a:pt x="754" y="707"/>
                    </a:lnTo>
                    <a:lnTo>
                      <a:pt x="751" y="703"/>
                    </a:lnTo>
                    <a:lnTo>
                      <a:pt x="748" y="698"/>
                    </a:lnTo>
                    <a:lnTo>
                      <a:pt x="747" y="692"/>
                    </a:lnTo>
                    <a:lnTo>
                      <a:pt x="747" y="687"/>
                    </a:lnTo>
                    <a:lnTo>
                      <a:pt x="748" y="681"/>
                    </a:lnTo>
                    <a:lnTo>
                      <a:pt x="751" y="676"/>
                    </a:lnTo>
                    <a:lnTo>
                      <a:pt x="753" y="672"/>
                    </a:lnTo>
                    <a:lnTo>
                      <a:pt x="753" y="672"/>
                    </a:lnTo>
                    <a:lnTo>
                      <a:pt x="758" y="667"/>
                    </a:lnTo>
                    <a:lnTo>
                      <a:pt x="763" y="665"/>
                    </a:lnTo>
                    <a:lnTo>
                      <a:pt x="767" y="662"/>
                    </a:lnTo>
                    <a:lnTo>
                      <a:pt x="772" y="661"/>
                    </a:lnTo>
                    <a:lnTo>
                      <a:pt x="778" y="661"/>
                    </a:lnTo>
                    <a:lnTo>
                      <a:pt x="783" y="661"/>
                    </a:lnTo>
                    <a:lnTo>
                      <a:pt x="789" y="663"/>
                    </a:lnTo>
                    <a:lnTo>
                      <a:pt x="793" y="667"/>
                    </a:lnTo>
                    <a:lnTo>
                      <a:pt x="893" y="745"/>
                    </a:lnTo>
                    <a:lnTo>
                      <a:pt x="893" y="745"/>
                    </a:lnTo>
                    <a:lnTo>
                      <a:pt x="896" y="747"/>
                    </a:lnTo>
                    <a:lnTo>
                      <a:pt x="896" y="747"/>
                    </a:lnTo>
                    <a:lnTo>
                      <a:pt x="902" y="751"/>
                    </a:lnTo>
                    <a:lnTo>
                      <a:pt x="909" y="755"/>
                    </a:lnTo>
                    <a:lnTo>
                      <a:pt x="916" y="756"/>
                    </a:lnTo>
                    <a:lnTo>
                      <a:pt x="922" y="757"/>
                    </a:lnTo>
                    <a:lnTo>
                      <a:pt x="929" y="756"/>
                    </a:lnTo>
                    <a:lnTo>
                      <a:pt x="935" y="754"/>
                    </a:lnTo>
                    <a:lnTo>
                      <a:pt x="940" y="750"/>
                    </a:lnTo>
                    <a:lnTo>
                      <a:pt x="944" y="747"/>
                    </a:lnTo>
                    <a:lnTo>
                      <a:pt x="948" y="741"/>
                    </a:lnTo>
                    <a:lnTo>
                      <a:pt x="950" y="735"/>
                    </a:lnTo>
                    <a:lnTo>
                      <a:pt x="952" y="729"/>
                    </a:lnTo>
                    <a:lnTo>
                      <a:pt x="950" y="722"/>
                    </a:lnTo>
                    <a:lnTo>
                      <a:pt x="948" y="714"/>
                    </a:lnTo>
                    <a:lnTo>
                      <a:pt x="944" y="706"/>
                    </a:lnTo>
                    <a:lnTo>
                      <a:pt x="937" y="699"/>
                    </a:lnTo>
                    <a:lnTo>
                      <a:pt x="929" y="691"/>
                    </a:lnTo>
                    <a:lnTo>
                      <a:pt x="823" y="611"/>
                    </a:lnTo>
                    <a:lnTo>
                      <a:pt x="823" y="611"/>
                    </a:lnTo>
                    <a:lnTo>
                      <a:pt x="818" y="607"/>
                    </a:lnTo>
                    <a:lnTo>
                      <a:pt x="816" y="603"/>
                    </a:lnTo>
                    <a:lnTo>
                      <a:pt x="814" y="598"/>
                    </a:lnTo>
                    <a:lnTo>
                      <a:pt x="813" y="592"/>
                    </a:lnTo>
                    <a:lnTo>
                      <a:pt x="813" y="587"/>
                    </a:lnTo>
                    <a:lnTo>
                      <a:pt x="813" y="581"/>
                    </a:lnTo>
                    <a:lnTo>
                      <a:pt x="815" y="577"/>
                    </a:lnTo>
                    <a:lnTo>
                      <a:pt x="817" y="572"/>
                    </a:lnTo>
                    <a:lnTo>
                      <a:pt x="817" y="572"/>
                    </a:lnTo>
                    <a:lnTo>
                      <a:pt x="822" y="567"/>
                    </a:lnTo>
                    <a:lnTo>
                      <a:pt x="826" y="564"/>
                    </a:lnTo>
                    <a:lnTo>
                      <a:pt x="832" y="561"/>
                    </a:lnTo>
                    <a:lnTo>
                      <a:pt x="836" y="560"/>
                    </a:lnTo>
                    <a:lnTo>
                      <a:pt x="842" y="560"/>
                    </a:lnTo>
                    <a:lnTo>
                      <a:pt x="847" y="561"/>
                    </a:lnTo>
                    <a:lnTo>
                      <a:pt x="853" y="562"/>
                    </a:lnTo>
                    <a:lnTo>
                      <a:pt x="858" y="566"/>
                    </a:lnTo>
                    <a:lnTo>
                      <a:pt x="962" y="644"/>
                    </a:lnTo>
                    <a:lnTo>
                      <a:pt x="962" y="644"/>
                    </a:lnTo>
                    <a:lnTo>
                      <a:pt x="967" y="647"/>
                    </a:lnTo>
                    <a:lnTo>
                      <a:pt x="971" y="647"/>
                    </a:lnTo>
                    <a:lnTo>
                      <a:pt x="975" y="647"/>
                    </a:lnTo>
                    <a:lnTo>
                      <a:pt x="979" y="646"/>
                    </a:lnTo>
                    <a:lnTo>
                      <a:pt x="984" y="643"/>
                    </a:lnTo>
                    <a:lnTo>
                      <a:pt x="987" y="641"/>
                    </a:lnTo>
                    <a:lnTo>
                      <a:pt x="994" y="634"/>
                    </a:lnTo>
                    <a:lnTo>
                      <a:pt x="994" y="634"/>
                    </a:lnTo>
                    <a:lnTo>
                      <a:pt x="998" y="628"/>
                    </a:lnTo>
                    <a:lnTo>
                      <a:pt x="1000" y="621"/>
                    </a:lnTo>
                    <a:lnTo>
                      <a:pt x="1002" y="615"/>
                    </a:lnTo>
                    <a:lnTo>
                      <a:pt x="1002" y="607"/>
                    </a:lnTo>
                    <a:lnTo>
                      <a:pt x="999" y="600"/>
                    </a:lnTo>
                    <a:lnTo>
                      <a:pt x="997" y="593"/>
                    </a:lnTo>
                    <a:lnTo>
                      <a:pt x="993" y="587"/>
                    </a:lnTo>
                    <a:lnTo>
                      <a:pt x="987" y="581"/>
                    </a:lnTo>
                    <a:lnTo>
                      <a:pt x="966" y="559"/>
                    </a:lnTo>
                    <a:lnTo>
                      <a:pt x="685" y="303"/>
                    </a:lnTo>
                    <a:lnTo>
                      <a:pt x="685" y="303"/>
                    </a:lnTo>
                    <a:lnTo>
                      <a:pt x="683" y="301"/>
                    </a:lnTo>
                    <a:lnTo>
                      <a:pt x="683" y="298"/>
                    </a:lnTo>
                    <a:lnTo>
                      <a:pt x="682" y="296"/>
                    </a:lnTo>
                    <a:lnTo>
                      <a:pt x="683" y="292"/>
                    </a:lnTo>
                    <a:lnTo>
                      <a:pt x="684" y="290"/>
                    </a:lnTo>
                    <a:lnTo>
                      <a:pt x="686" y="289"/>
                    </a:lnTo>
                    <a:lnTo>
                      <a:pt x="689" y="288"/>
                    </a:lnTo>
                    <a:lnTo>
                      <a:pt x="692" y="288"/>
                    </a:lnTo>
                    <a:lnTo>
                      <a:pt x="692" y="288"/>
                    </a:lnTo>
                    <a:lnTo>
                      <a:pt x="706" y="288"/>
                    </a:lnTo>
                    <a:lnTo>
                      <a:pt x="719" y="286"/>
                    </a:lnTo>
                    <a:lnTo>
                      <a:pt x="730" y="285"/>
                    </a:lnTo>
                    <a:lnTo>
                      <a:pt x="744" y="284"/>
                    </a:lnTo>
                    <a:lnTo>
                      <a:pt x="744" y="284"/>
                    </a:lnTo>
                    <a:lnTo>
                      <a:pt x="748" y="284"/>
                    </a:lnTo>
                    <a:lnTo>
                      <a:pt x="748" y="284"/>
                    </a:lnTo>
                    <a:close/>
                    <a:moveTo>
                      <a:pt x="129" y="522"/>
                    </a:moveTo>
                    <a:lnTo>
                      <a:pt x="129" y="522"/>
                    </a:lnTo>
                    <a:lnTo>
                      <a:pt x="119" y="506"/>
                    </a:lnTo>
                    <a:lnTo>
                      <a:pt x="112" y="491"/>
                    </a:lnTo>
                    <a:lnTo>
                      <a:pt x="106" y="474"/>
                    </a:lnTo>
                    <a:lnTo>
                      <a:pt x="102" y="457"/>
                    </a:lnTo>
                    <a:lnTo>
                      <a:pt x="97" y="439"/>
                    </a:lnTo>
                    <a:lnTo>
                      <a:pt x="94" y="421"/>
                    </a:lnTo>
                    <a:lnTo>
                      <a:pt x="90" y="383"/>
                    </a:lnTo>
                    <a:lnTo>
                      <a:pt x="54" y="350"/>
                    </a:lnTo>
                    <a:lnTo>
                      <a:pt x="54" y="350"/>
                    </a:lnTo>
                    <a:lnTo>
                      <a:pt x="34" y="328"/>
                    </a:lnTo>
                    <a:lnTo>
                      <a:pt x="24" y="317"/>
                    </a:lnTo>
                    <a:lnTo>
                      <a:pt x="17" y="307"/>
                    </a:lnTo>
                    <a:lnTo>
                      <a:pt x="10" y="296"/>
                    </a:lnTo>
                    <a:lnTo>
                      <a:pt x="5" y="283"/>
                    </a:lnTo>
                    <a:lnTo>
                      <a:pt x="2" y="270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2" y="246"/>
                    </a:lnTo>
                    <a:lnTo>
                      <a:pt x="3" y="238"/>
                    </a:lnTo>
                    <a:lnTo>
                      <a:pt x="4" y="229"/>
                    </a:lnTo>
                    <a:lnTo>
                      <a:pt x="8" y="222"/>
                    </a:lnTo>
                    <a:lnTo>
                      <a:pt x="11" y="214"/>
                    </a:lnTo>
                    <a:lnTo>
                      <a:pt x="15" y="207"/>
                    </a:lnTo>
                    <a:lnTo>
                      <a:pt x="19" y="200"/>
                    </a:lnTo>
                    <a:lnTo>
                      <a:pt x="25" y="193"/>
                    </a:lnTo>
                    <a:lnTo>
                      <a:pt x="174" y="32"/>
                    </a:lnTo>
                    <a:lnTo>
                      <a:pt x="174" y="32"/>
                    </a:lnTo>
                    <a:lnTo>
                      <a:pt x="180" y="25"/>
                    </a:lnTo>
                    <a:lnTo>
                      <a:pt x="187" y="20"/>
                    </a:lnTo>
                    <a:lnTo>
                      <a:pt x="194" y="15"/>
                    </a:lnTo>
                    <a:lnTo>
                      <a:pt x="203" y="11"/>
                    </a:lnTo>
                    <a:lnTo>
                      <a:pt x="210" y="7"/>
                    </a:lnTo>
                    <a:lnTo>
                      <a:pt x="218" y="5"/>
                    </a:lnTo>
                    <a:lnTo>
                      <a:pt x="226" y="2"/>
                    </a:lnTo>
                    <a:lnTo>
                      <a:pt x="235" y="1"/>
                    </a:lnTo>
                    <a:lnTo>
                      <a:pt x="243" y="1"/>
                    </a:lnTo>
                    <a:lnTo>
                      <a:pt x="251" y="1"/>
                    </a:lnTo>
                    <a:lnTo>
                      <a:pt x="260" y="2"/>
                    </a:lnTo>
                    <a:lnTo>
                      <a:pt x="268" y="5"/>
                    </a:lnTo>
                    <a:lnTo>
                      <a:pt x="276" y="7"/>
                    </a:lnTo>
                    <a:lnTo>
                      <a:pt x="285" y="11"/>
                    </a:lnTo>
                    <a:lnTo>
                      <a:pt x="292" y="15"/>
                    </a:lnTo>
                    <a:lnTo>
                      <a:pt x="299" y="20"/>
                    </a:lnTo>
                    <a:lnTo>
                      <a:pt x="299" y="20"/>
                    </a:lnTo>
                    <a:lnTo>
                      <a:pt x="314" y="32"/>
                    </a:lnTo>
                    <a:lnTo>
                      <a:pt x="329" y="42"/>
                    </a:lnTo>
                    <a:lnTo>
                      <a:pt x="343" y="51"/>
                    </a:lnTo>
                    <a:lnTo>
                      <a:pt x="362" y="59"/>
                    </a:lnTo>
                    <a:lnTo>
                      <a:pt x="362" y="59"/>
                    </a:lnTo>
                    <a:lnTo>
                      <a:pt x="375" y="64"/>
                    </a:lnTo>
                    <a:lnTo>
                      <a:pt x="382" y="65"/>
                    </a:lnTo>
                    <a:lnTo>
                      <a:pt x="382" y="65"/>
                    </a:lnTo>
                    <a:lnTo>
                      <a:pt x="399" y="62"/>
                    </a:lnTo>
                    <a:lnTo>
                      <a:pt x="415" y="58"/>
                    </a:lnTo>
                    <a:lnTo>
                      <a:pt x="451" y="50"/>
                    </a:lnTo>
                    <a:lnTo>
                      <a:pt x="469" y="46"/>
                    </a:lnTo>
                    <a:lnTo>
                      <a:pt x="488" y="43"/>
                    </a:lnTo>
                    <a:lnTo>
                      <a:pt x="506" y="40"/>
                    </a:lnTo>
                    <a:lnTo>
                      <a:pt x="525" y="40"/>
                    </a:lnTo>
                    <a:lnTo>
                      <a:pt x="525" y="40"/>
                    </a:lnTo>
                    <a:lnTo>
                      <a:pt x="501" y="57"/>
                    </a:lnTo>
                    <a:lnTo>
                      <a:pt x="469" y="82"/>
                    </a:lnTo>
                    <a:lnTo>
                      <a:pt x="426" y="114"/>
                    </a:lnTo>
                    <a:lnTo>
                      <a:pt x="426" y="114"/>
                    </a:lnTo>
                    <a:lnTo>
                      <a:pt x="407" y="119"/>
                    </a:lnTo>
                    <a:lnTo>
                      <a:pt x="389" y="121"/>
                    </a:lnTo>
                    <a:lnTo>
                      <a:pt x="389" y="121"/>
                    </a:lnTo>
                    <a:lnTo>
                      <a:pt x="379" y="121"/>
                    </a:lnTo>
                    <a:lnTo>
                      <a:pt x="365" y="120"/>
                    </a:lnTo>
                    <a:lnTo>
                      <a:pt x="352" y="116"/>
                    </a:lnTo>
                    <a:lnTo>
                      <a:pt x="338" y="112"/>
                    </a:lnTo>
                    <a:lnTo>
                      <a:pt x="325" y="106"/>
                    </a:lnTo>
                    <a:lnTo>
                      <a:pt x="313" y="100"/>
                    </a:lnTo>
                    <a:lnTo>
                      <a:pt x="302" y="93"/>
                    </a:lnTo>
                    <a:lnTo>
                      <a:pt x="293" y="88"/>
                    </a:lnTo>
                    <a:lnTo>
                      <a:pt x="264" y="65"/>
                    </a:lnTo>
                    <a:lnTo>
                      <a:pt x="264" y="65"/>
                    </a:lnTo>
                    <a:lnTo>
                      <a:pt x="258" y="62"/>
                    </a:lnTo>
                    <a:lnTo>
                      <a:pt x="253" y="59"/>
                    </a:lnTo>
                    <a:lnTo>
                      <a:pt x="247" y="58"/>
                    </a:lnTo>
                    <a:lnTo>
                      <a:pt x="239" y="58"/>
                    </a:lnTo>
                    <a:lnTo>
                      <a:pt x="233" y="59"/>
                    </a:lnTo>
                    <a:lnTo>
                      <a:pt x="228" y="62"/>
                    </a:lnTo>
                    <a:lnTo>
                      <a:pt x="222" y="65"/>
                    </a:lnTo>
                    <a:lnTo>
                      <a:pt x="216" y="70"/>
                    </a:lnTo>
                    <a:lnTo>
                      <a:pt x="67" y="231"/>
                    </a:lnTo>
                    <a:lnTo>
                      <a:pt x="67" y="231"/>
                    </a:lnTo>
                    <a:lnTo>
                      <a:pt x="63" y="237"/>
                    </a:lnTo>
                    <a:lnTo>
                      <a:pt x="60" y="243"/>
                    </a:lnTo>
                    <a:lnTo>
                      <a:pt x="59" y="248"/>
                    </a:lnTo>
                    <a:lnTo>
                      <a:pt x="58" y="256"/>
                    </a:lnTo>
                    <a:lnTo>
                      <a:pt x="59" y="262"/>
                    </a:lnTo>
                    <a:lnTo>
                      <a:pt x="60" y="267"/>
                    </a:lnTo>
                    <a:lnTo>
                      <a:pt x="63" y="273"/>
                    </a:lnTo>
                    <a:lnTo>
                      <a:pt x="67" y="279"/>
                    </a:lnTo>
                    <a:lnTo>
                      <a:pt x="67" y="279"/>
                    </a:lnTo>
                    <a:lnTo>
                      <a:pt x="85" y="300"/>
                    </a:lnTo>
                    <a:lnTo>
                      <a:pt x="105" y="320"/>
                    </a:lnTo>
                    <a:lnTo>
                      <a:pt x="105" y="320"/>
                    </a:lnTo>
                    <a:lnTo>
                      <a:pt x="117" y="332"/>
                    </a:lnTo>
                    <a:lnTo>
                      <a:pt x="130" y="346"/>
                    </a:lnTo>
                    <a:lnTo>
                      <a:pt x="136" y="353"/>
                    </a:lnTo>
                    <a:lnTo>
                      <a:pt x="140" y="360"/>
                    </a:lnTo>
                    <a:lnTo>
                      <a:pt x="143" y="367"/>
                    </a:lnTo>
                    <a:lnTo>
                      <a:pt x="146" y="374"/>
                    </a:lnTo>
                    <a:lnTo>
                      <a:pt x="146" y="374"/>
                    </a:lnTo>
                    <a:lnTo>
                      <a:pt x="149" y="403"/>
                    </a:lnTo>
                    <a:lnTo>
                      <a:pt x="154" y="433"/>
                    </a:lnTo>
                    <a:lnTo>
                      <a:pt x="157" y="448"/>
                    </a:lnTo>
                    <a:lnTo>
                      <a:pt x="161" y="461"/>
                    </a:lnTo>
                    <a:lnTo>
                      <a:pt x="167" y="474"/>
                    </a:lnTo>
                    <a:lnTo>
                      <a:pt x="173" y="485"/>
                    </a:lnTo>
                    <a:lnTo>
                      <a:pt x="173" y="485"/>
                    </a:lnTo>
                    <a:lnTo>
                      <a:pt x="160" y="492"/>
                    </a:lnTo>
                    <a:lnTo>
                      <a:pt x="149" y="500"/>
                    </a:lnTo>
                    <a:lnTo>
                      <a:pt x="140" y="510"/>
                    </a:lnTo>
                    <a:lnTo>
                      <a:pt x="129" y="522"/>
                    </a:lnTo>
                    <a:lnTo>
                      <a:pt x="129" y="522"/>
                    </a:lnTo>
                    <a:close/>
                    <a:moveTo>
                      <a:pt x="602" y="804"/>
                    </a:moveTo>
                    <a:lnTo>
                      <a:pt x="602" y="804"/>
                    </a:lnTo>
                    <a:lnTo>
                      <a:pt x="593" y="797"/>
                    </a:lnTo>
                    <a:lnTo>
                      <a:pt x="582" y="792"/>
                    </a:lnTo>
                    <a:lnTo>
                      <a:pt x="571" y="788"/>
                    </a:lnTo>
                    <a:lnTo>
                      <a:pt x="560" y="786"/>
                    </a:lnTo>
                    <a:lnTo>
                      <a:pt x="549" y="786"/>
                    </a:lnTo>
                    <a:lnTo>
                      <a:pt x="538" y="788"/>
                    </a:lnTo>
                    <a:lnTo>
                      <a:pt x="527" y="791"/>
                    </a:lnTo>
                    <a:lnTo>
                      <a:pt x="518" y="797"/>
                    </a:lnTo>
                    <a:lnTo>
                      <a:pt x="518" y="797"/>
                    </a:lnTo>
                    <a:lnTo>
                      <a:pt x="514" y="797"/>
                    </a:lnTo>
                    <a:lnTo>
                      <a:pt x="512" y="795"/>
                    </a:lnTo>
                    <a:lnTo>
                      <a:pt x="512" y="795"/>
                    </a:lnTo>
                    <a:lnTo>
                      <a:pt x="511" y="794"/>
                    </a:lnTo>
                    <a:lnTo>
                      <a:pt x="511" y="791"/>
                    </a:lnTo>
                    <a:lnTo>
                      <a:pt x="511" y="791"/>
                    </a:lnTo>
                    <a:lnTo>
                      <a:pt x="512" y="782"/>
                    </a:lnTo>
                    <a:lnTo>
                      <a:pt x="512" y="773"/>
                    </a:lnTo>
                    <a:lnTo>
                      <a:pt x="509" y="763"/>
                    </a:lnTo>
                    <a:lnTo>
                      <a:pt x="507" y="754"/>
                    </a:lnTo>
                    <a:lnTo>
                      <a:pt x="503" y="745"/>
                    </a:lnTo>
                    <a:lnTo>
                      <a:pt x="499" y="737"/>
                    </a:lnTo>
                    <a:lnTo>
                      <a:pt x="493" y="729"/>
                    </a:lnTo>
                    <a:lnTo>
                      <a:pt x="487" y="723"/>
                    </a:lnTo>
                    <a:lnTo>
                      <a:pt x="487" y="723"/>
                    </a:lnTo>
                    <a:lnTo>
                      <a:pt x="487" y="723"/>
                    </a:lnTo>
                    <a:lnTo>
                      <a:pt x="477" y="716"/>
                    </a:lnTo>
                    <a:lnTo>
                      <a:pt x="467" y="710"/>
                    </a:lnTo>
                    <a:lnTo>
                      <a:pt x="456" y="707"/>
                    </a:lnTo>
                    <a:lnTo>
                      <a:pt x="444" y="705"/>
                    </a:lnTo>
                    <a:lnTo>
                      <a:pt x="433" y="705"/>
                    </a:lnTo>
                    <a:lnTo>
                      <a:pt x="423" y="706"/>
                    </a:lnTo>
                    <a:lnTo>
                      <a:pt x="412" y="710"/>
                    </a:lnTo>
                    <a:lnTo>
                      <a:pt x="401" y="716"/>
                    </a:lnTo>
                    <a:lnTo>
                      <a:pt x="401" y="716"/>
                    </a:lnTo>
                    <a:lnTo>
                      <a:pt x="399" y="716"/>
                    </a:lnTo>
                    <a:lnTo>
                      <a:pt x="396" y="714"/>
                    </a:lnTo>
                    <a:lnTo>
                      <a:pt x="396" y="714"/>
                    </a:lnTo>
                    <a:lnTo>
                      <a:pt x="394" y="713"/>
                    </a:lnTo>
                    <a:lnTo>
                      <a:pt x="394" y="710"/>
                    </a:lnTo>
                    <a:lnTo>
                      <a:pt x="394" y="710"/>
                    </a:lnTo>
                    <a:lnTo>
                      <a:pt x="395" y="700"/>
                    </a:lnTo>
                    <a:lnTo>
                      <a:pt x="395" y="692"/>
                    </a:lnTo>
                    <a:lnTo>
                      <a:pt x="394" y="682"/>
                    </a:lnTo>
                    <a:lnTo>
                      <a:pt x="392" y="673"/>
                    </a:lnTo>
                    <a:lnTo>
                      <a:pt x="388" y="665"/>
                    </a:lnTo>
                    <a:lnTo>
                      <a:pt x="383" y="656"/>
                    </a:lnTo>
                    <a:lnTo>
                      <a:pt x="377" y="648"/>
                    </a:lnTo>
                    <a:lnTo>
                      <a:pt x="370" y="642"/>
                    </a:lnTo>
                    <a:lnTo>
                      <a:pt x="370" y="642"/>
                    </a:lnTo>
                    <a:lnTo>
                      <a:pt x="370" y="642"/>
                    </a:lnTo>
                    <a:lnTo>
                      <a:pt x="363" y="636"/>
                    </a:lnTo>
                    <a:lnTo>
                      <a:pt x="355" y="631"/>
                    </a:lnTo>
                    <a:lnTo>
                      <a:pt x="345" y="628"/>
                    </a:lnTo>
                    <a:lnTo>
                      <a:pt x="337" y="625"/>
                    </a:lnTo>
                    <a:lnTo>
                      <a:pt x="327" y="624"/>
                    </a:lnTo>
                    <a:lnTo>
                      <a:pt x="318" y="624"/>
                    </a:lnTo>
                    <a:lnTo>
                      <a:pt x="308" y="625"/>
                    </a:lnTo>
                    <a:lnTo>
                      <a:pt x="300" y="628"/>
                    </a:lnTo>
                    <a:lnTo>
                      <a:pt x="300" y="628"/>
                    </a:lnTo>
                    <a:lnTo>
                      <a:pt x="298" y="628"/>
                    </a:lnTo>
                    <a:lnTo>
                      <a:pt x="295" y="627"/>
                    </a:lnTo>
                    <a:lnTo>
                      <a:pt x="295" y="627"/>
                    </a:lnTo>
                    <a:lnTo>
                      <a:pt x="294" y="624"/>
                    </a:lnTo>
                    <a:lnTo>
                      <a:pt x="294" y="622"/>
                    </a:lnTo>
                    <a:lnTo>
                      <a:pt x="294" y="622"/>
                    </a:lnTo>
                    <a:lnTo>
                      <a:pt x="298" y="610"/>
                    </a:lnTo>
                    <a:lnTo>
                      <a:pt x="300" y="599"/>
                    </a:lnTo>
                    <a:lnTo>
                      <a:pt x="300" y="587"/>
                    </a:lnTo>
                    <a:lnTo>
                      <a:pt x="299" y="577"/>
                    </a:lnTo>
                    <a:lnTo>
                      <a:pt x="295" y="566"/>
                    </a:lnTo>
                    <a:lnTo>
                      <a:pt x="291" y="555"/>
                    </a:lnTo>
                    <a:lnTo>
                      <a:pt x="283" y="546"/>
                    </a:lnTo>
                    <a:lnTo>
                      <a:pt x="275" y="537"/>
                    </a:lnTo>
                    <a:lnTo>
                      <a:pt x="275" y="537"/>
                    </a:lnTo>
                    <a:lnTo>
                      <a:pt x="275" y="537"/>
                    </a:lnTo>
                    <a:lnTo>
                      <a:pt x="269" y="533"/>
                    </a:lnTo>
                    <a:lnTo>
                      <a:pt x="263" y="529"/>
                    </a:lnTo>
                    <a:lnTo>
                      <a:pt x="256" y="525"/>
                    </a:lnTo>
                    <a:lnTo>
                      <a:pt x="250" y="523"/>
                    </a:lnTo>
                    <a:lnTo>
                      <a:pt x="236" y="520"/>
                    </a:lnTo>
                    <a:lnTo>
                      <a:pt x="222" y="520"/>
                    </a:lnTo>
                    <a:lnTo>
                      <a:pt x="209" y="522"/>
                    </a:lnTo>
                    <a:lnTo>
                      <a:pt x="195" y="527"/>
                    </a:lnTo>
                    <a:lnTo>
                      <a:pt x="190" y="530"/>
                    </a:lnTo>
                    <a:lnTo>
                      <a:pt x="184" y="535"/>
                    </a:lnTo>
                    <a:lnTo>
                      <a:pt x="178" y="540"/>
                    </a:lnTo>
                    <a:lnTo>
                      <a:pt x="173" y="544"/>
                    </a:lnTo>
                    <a:lnTo>
                      <a:pt x="151" y="568"/>
                    </a:lnTo>
                    <a:lnTo>
                      <a:pt x="151" y="568"/>
                    </a:lnTo>
                    <a:lnTo>
                      <a:pt x="147" y="574"/>
                    </a:lnTo>
                    <a:lnTo>
                      <a:pt x="143" y="581"/>
                    </a:lnTo>
                    <a:lnTo>
                      <a:pt x="140" y="587"/>
                    </a:lnTo>
                    <a:lnTo>
                      <a:pt x="137" y="594"/>
                    </a:lnTo>
                    <a:lnTo>
                      <a:pt x="135" y="607"/>
                    </a:lnTo>
                    <a:lnTo>
                      <a:pt x="134" y="622"/>
                    </a:lnTo>
                    <a:lnTo>
                      <a:pt x="136" y="635"/>
                    </a:lnTo>
                    <a:lnTo>
                      <a:pt x="142" y="648"/>
                    </a:lnTo>
                    <a:lnTo>
                      <a:pt x="146" y="655"/>
                    </a:lnTo>
                    <a:lnTo>
                      <a:pt x="149" y="661"/>
                    </a:lnTo>
                    <a:lnTo>
                      <a:pt x="154" y="666"/>
                    </a:lnTo>
                    <a:lnTo>
                      <a:pt x="159" y="672"/>
                    </a:lnTo>
                    <a:lnTo>
                      <a:pt x="159" y="672"/>
                    </a:lnTo>
                    <a:lnTo>
                      <a:pt x="159" y="672"/>
                    </a:lnTo>
                    <a:lnTo>
                      <a:pt x="166" y="676"/>
                    </a:lnTo>
                    <a:lnTo>
                      <a:pt x="174" y="681"/>
                    </a:lnTo>
                    <a:lnTo>
                      <a:pt x="182" y="685"/>
                    </a:lnTo>
                    <a:lnTo>
                      <a:pt x="191" y="687"/>
                    </a:lnTo>
                    <a:lnTo>
                      <a:pt x="199" y="688"/>
                    </a:lnTo>
                    <a:lnTo>
                      <a:pt x="207" y="688"/>
                    </a:lnTo>
                    <a:lnTo>
                      <a:pt x="216" y="688"/>
                    </a:lnTo>
                    <a:lnTo>
                      <a:pt x="224" y="687"/>
                    </a:lnTo>
                    <a:lnTo>
                      <a:pt x="224" y="687"/>
                    </a:lnTo>
                    <a:lnTo>
                      <a:pt x="228" y="687"/>
                    </a:lnTo>
                    <a:lnTo>
                      <a:pt x="230" y="688"/>
                    </a:lnTo>
                    <a:lnTo>
                      <a:pt x="230" y="688"/>
                    </a:lnTo>
                    <a:lnTo>
                      <a:pt x="230" y="692"/>
                    </a:lnTo>
                    <a:lnTo>
                      <a:pt x="229" y="694"/>
                    </a:lnTo>
                    <a:lnTo>
                      <a:pt x="229" y="694"/>
                    </a:lnTo>
                    <a:lnTo>
                      <a:pt x="222" y="706"/>
                    </a:lnTo>
                    <a:lnTo>
                      <a:pt x="217" y="719"/>
                    </a:lnTo>
                    <a:lnTo>
                      <a:pt x="214" y="732"/>
                    </a:lnTo>
                    <a:lnTo>
                      <a:pt x="214" y="745"/>
                    </a:lnTo>
                    <a:lnTo>
                      <a:pt x="217" y="758"/>
                    </a:lnTo>
                    <a:lnTo>
                      <a:pt x="222" y="772"/>
                    </a:lnTo>
                    <a:lnTo>
                      <a:pt x="229" y="783"/>
                    </a:lnTo>
                    <a:lnTo>
                      <a:pt x="239" y="794"/>
                    </a:lnTo>
                    <a:lnTo>
                      <a:pt x="239" y="794"/>
                    </a:lnTo>
                    <a:lnTo>
                      <a:pt x="239" y="794"/>
                    </a:lnTo>
                    <a:lnTo>
                      <a:pt x="250" y="801"/>
                    </a:lnTo>
                    <a:lnTo>
                      <a:pt x="263" y="807"/>
                    </a:lnTo>
                    <a:lnTo>
                      <a:pt x="276" y="811"/>
                    </a:lnTo>
                    <a:lnTo>
                      <a:pt x="289" y="811"/>
                    </a:lnTo>
                    <a:lnTo>
                      <a:pt x="302" y="810"/>
                    </a:lnTo>
                    <a:lnTo>
                      <a:pt x="316" y="805"/>
                    </a:lnTo>
                    <a:lnTo>
                      <a:pt x="327" y="799"/>
                    </a:lnTo>
                    <a:lnTo>
                      <a:pt x="338" y="791"/>
                    </a:lnTo>
                    <a:lnTo>
                      <a:pt x="338" y="791"/>
                    </a:lnTo>
                    <a:lnTo>
                      <a:pt x="341" y="789"/>
                    </a:lnTo>
                    <a:lnTo>
                      <a:pt x="343" y="789"/>
                    </a:lnTo>
                    <a:lnTo>
                      <a:pt x="343" y="789"/>
                    </a:lnTo>
                    <a:lnTo>
                      <a:pt x="345" y="792"/>
                    </a:lnTo>
                    <a:lnTo>
                      <a:pt x="345" y="794"/>
                    </a:lnTo>
                    <a:lnTo>
                      <a:pt x="345" y="794"/>
                    </a:lnTo>
                    <a:lnTo>
                      <a:pt x="345" y="802"/>
                    </a:lnTo>
                    <a:lnTo>
                      <a:pt x="346" y="811"/>
                    </a:lnTo>
                    <a:lnTo>
                      <a:pt x="348" y="820"/>
                    </a:lnTo>
                    <a:lnTo>
                      <a:pt x="350" y="827"/>
                    </a:lnTo>
                    <a:lnTo>
                      <a:pt x="354" y="836"/>
                    </a:lnTo>
                    <a:lnTo>
                      <a:pt x="358" y="843"/>
                    </a:lnTo>
                    <a:lnTo>
                      <a:pt x="364" y="850"/>
                    </a:lnTo>
                    <a:lnTo>
                      <a:pt x="370" y="857"/>
                    </a:lnTo>
                    <a:lnTo>
                      <a:pt x="370" y="857"/>
                    </a:lnTo>
                    <a:lnTo>
                      <a:pt x="370" y="857"/>
                    </a:lnTo>
                    <a:lnTo>
                      <a:pt x="382" y="864"/>
                    </a:lnTo>
                    <a:lnTo>
                      <a:pt x="394" y="870"/>
                    </a:lnTo>
                    <a:lnTo>
                      <a:pt x="407" y="874"/>
                    </a:lnTo>
                    <a:lnTo>
                      <a:pt x="420" y="874"/>
                    </a:lnTo>
                    <a:lnTo>
                      <a:pt x="433" y="873"/>
                    </a:lnTo>
                    <a:lnTo>
                      <a:pt x="446" y="868"/>
                    </a:lnTo>
                    <a:lnTo>
                      <a:pt x="458" y="862"/>
                    </a:lnTo>
                    <a:lnTo>
                      <a:pt x="469" y="854"/>
                    </a:lnTo>
                    <a:lnTo>
                      <a:pt x="469" y="854"/>
                    </a:lnTo>
                    <a:lnTo>
                      <a:pt x="471" y="852"/>
                    </a:lnTo>
                    <a:lnTo>
                      <a:pt x="474" y="852"/>
                    </a:lnTo>
                    <a:lnTo>
                      <a:pt x="474" y="852"/>
                    </a:lnTo>
                    <a:lnTo>
                      <a:pt x="476" y="855"/>
                    </a:lnTo>
                    <a:lnTo>
                      <a:pt x="477" y="857"/>
                    </a:lnTo>
                    <a:lnTo>
                      <a:pt x="477" y="857"/>
                    </a:lnTo>
                    <a:lnTo>
                      <a:pt x="476" y="865"/>
                    </a:lnTo>
                    <a:lnTo>
                      <a:pt x="477" y="874"/>
                    </a:lnTo>
                    <a:lnTo>
                      <a:pt x="478" y="883"/>
                    </a:lnTo>
                    <a:lnTo>
                      <a:pt x="482" y="890"/>
                    </a:lnTo>
                    <a:lnTo>
                      <a:pt x="486" y="899"/>
                    </a:lnTo>
                    <a:lnTo>
                      <a:pt x="489" y="906"/>
                    </a:lnTo>
                    <a:lnTo>
                      <a:pt x="495" y="913"/>
                    </a:lnTo>
                    <a:lnTo>
                      <a:pt x="502" y="920"/>
                    </a:lnTo>
                    <a:lnTo>
                      <a:pt x="502" y="920"/>
                    </a:lnTo>
                    <a:lnTo>
                      <a:pt x="507" y="924"/>
                    </a:lnTo>
                    <a:lnTo>
                      <a:pt x="514" y="928"/>
                    </a:lnTo>
                    <a:lnTo>
                      <a:pt x="520" y="931"/>
                    </a:lnTo>
                    <a:lnTo>
                      <a:pt x="527" y="933"/>
                    </a:lnTo>
                    <a:lnTo>
                      <a:pt x="540" y="937"/>
                    </a:lnTo>
                    <a:lnTo>
                      <a:pt x="555" y="937"/>
                    </a:lnTo>
                    <a:lnTo>
                      <a:pt x="569" y="934"/>
                    </a:lnTo>
                    <a:lnTo>
                      <a:pt x="582" y="930"/>
                    </a:lnTo>
                    <a:lnTo>
                      <a:pt x="588" y="926"/>
                    </a:lnTo>
                    <a:lnTo>
                      <a:pt x="594" y="923"/>
                    </a:lnTo>
                    <a:lnTo>
                      <a:pt x="599" y="918"/>
                    </a:lnTo>
                    <a:lnTo>
                      <a:pt x="604" y="912"/>
                    </a:lnTo>
                    <a:lnTo>
                      <a:pt x="609" y="906"/>
                    </a:lnTo>
                    <a:lnTo>
                      <a:pt x="609" y="906"/>
                    </a:lnTo>
                    <a:lnTo>
                      <a:pt x="614" y="900"/>
                    </a:lnTo>
                    <a:lnTo>
                      <a:pt x="618" y="894"/>
                    </a:lnTo>
                    <a:lnTo>
                      <a:pt x="621" y="887"/>
                    </a:lnTo>
                    <a:lnTo>
                      <a:pt x="623" y="881"/>
                    </a:lnTo>
                    <a:lnTo>
                      <a:pt x="627" y="867"/>
                    </a:lnTo>
                    <a:lnTo>
                      <a:pt x="627" y="854"/>
                    </a:lnTo>
                    <a:lnTo>
                      <a:pt x="625" y="839"/>
                    </a:lnTo>
                    <a:lnTo>
                      <a:pt x="620" y="826"/>
                    </a:lnTo>
                    <a:lnTo>
                      <a:pt x="616" y="820"/>
                    </a:lnTo>
                    <a:lnTo>
                      <a:pt x="612" y="814"/>
                    </a:lnTo>
                    <a:lnTo>
                      <a:pt x="607" y="808"/>
                    </a:lnTo>
                    <a:lnTo>
                      <a:pt x="602" y="804"/>
                    </a:lnTo>
                    <a:lnTo>
                      <a:pt x="602" y="804"/>
                    </a:lnTo>
                    <a:close/>
                    <a:moveTo>
                      <a:pt x="797" y="256"/>
                    </a:moveTo>
                    <a:lnTo>
                      <a:pt x="797" y="256"/>
                    </a:lnTo>
                    <a:lnTo>
                      <a:pt x="987" y="439"/>
                    </a:lnTo>
                    <a:lnTo>
                      <a:pt x="987" y="439"/>
                    </a:lnTo>
                    <a:lnTo>
                      <a:pt x="994" y="443"/>
                    </a:lnTo>
                    <a:lnTo>
                      <a:pt x="1002" y="447"/>
                    </a:lnTo>
                    <a:lnTo>
                      <a:pt x="1010" y="449"/>
                    </a:lnTo>
                    <a:lnTo>
                      <a:pt x="1019" y="448"/>
                    </a:lnTo>
                    <a:lnTo>
                      <a:pt x="1019" y="448"/>
                    </a:lnTo>
                    <a:lnTo>
                      <a:pt x="1028" y="446"/>
                    </a:lnTo>
                    <a:lnTo>
                      <a:pt x="1035" y="442"/>
                    </a:lnTo>
                    <a:lnTo>
                      <a:pt x="1042" y="436"/>
                    </a:lnTo>
                    <a:lnTo>
                      <a:pt x="1047" y="429"/>
                    </a:lnTo>
                    <a:lnTo>
                      <a:pt x="1047" y="429"/>
                    </a:lnTo>
                    <a:lnTo>
                      <a:pt x="1057" y="409"/>
                    </a:lnTo>
                    <a:lnTo>
                      <a:pt x="1066" y="388"/>
                    </a:lnTo>
                    <a:lnTo>
                      <a:pt x="1072" y="365"/>
                    </a:lnTo>
                    <a:lnTo>
                      <a:pt x="1078" y="341"/>
                    </a:lnTo>
                    <a:lnTo>
                      <a:pt x="1078" y="341"/>
                    </a:lnTo>
                    <a:lnTo>
                      <a:pt x="1080" y="330"/>
                    </a:lnTo>
                    <a:lnTo>
                      <a:pt x="1084" y="321"/>
                    </a:lnTo>
                    <a:lnTo>
                      <a:pt x="1090" y="313"/>
                    </a:lnTo>
                    <a:lnTo>
                      <a:pt x="1095" y="304"/>
                    </a:lnTo>
                    <a:lnTo>
                      <a:pt x="1129" y="269"/>
                    </a:lnTo>
                    <a:lnTo>
                      <a:pt x="1129" y="269"/>
                    </a:lnTo>
                    <a:lnTo>
                      <a:pt x="1138" y="258"/>
                    </a:lnTo>
                    <a:lnTo>
                      <a:pt x="1144" y="246"/>
                    </a:lnTo>
                    <a:lnTo>
                      <a:pt x="1148" y="233"/>
                    </a:lnTo>
                    <a:lnTo>
                      <a:pt x="1149" y="220"/>
                    </a:lnTo>
                    <a:lnTo>
                      <a:pt x="1148" y="208"/>
                    </a:lnTo>
                    <a:lnTo>
                      <a:pt x="1144" y="195"/>
                    </a:lnTo>
                    <a:lnTo>
                      <a:pt x="1138" y="183"/>
                    </a:lnTo>
                    <a:lnTo>
                      <a:pt x="1130" y="172"/>
                    </a:lnTo>
                    <a:lnTo>
                      <a:pt x="993" y="23"/>
                    </a:lnTo>
                    <a:lnTo>
                      <a:pt x="993" y="23"/>
                    </a:lnTo>
                    <a:lnTo>
                      <a:pt x="983" y="13"/>
                    </a:lnTo>
                    <a:lnTo>
                      <a:pt x="972" y="7"/>
                    </a:lnTo>
                    <a:lnTo>
                      <a:pt x="959" y="2"/>
                    </a:lnTo>
                    <a:lnTo>
                      <a:pt x="946" y="0"/>
                    </a:lnTo>
                    <a:lnTo>
                      <a:pt x="933" y="0"/>
                    </a:lnTo>
                    <a:lnTo>
                      <a:pt x="920" y="2"/>
                    </a:lnTo>
                    <a:lnTo>
                      <a:pt x="908" y="7"/>
                    </a:lnTo>
                    <a:lnTo>
                      <a:pt x="896" y="15"/>
                    </a:lnTo>
                    <a:lnTo>
                      <a:pt x="864" y="42"/>
                    </a:lnTo>
                    <a:lnTo>
                      <a:pt x="864" y="42"/>
                    </a:lnTo>
                    <a:lnTo>
                      <a:pt x="852" y="49"/>
                    </a:lnTo>
                    <a:lnTo>
                      <a:pt x="845" y="52"/>
                    </a:lnTo>
                    <a:lnTo>
                      <a:pt x="839" y="55"/>
                    </a:lnTo>
                    <a:lnTo>
                      <a:pt x="832" y="56"/>
                    </a:lnTo>
                    <a:lnTo>
                      <a:pt x="824" y="57"/>
                    </a:lnTo>
                    <a:lnTo>
                      <a:pt x="810" y="57"/>
                    </a:lnTo>
                    <a:lnTo>
                      <a:pt x="810" y="57"/>
                    </a:lnTo>
                    <a:lnTo>
                      <a:pt x="708" y="44"/>
                    </a:lnTo>
                    <a:lnTo>
                      <a:pt x="708" y="44"/>
                    </a:lnTo>
                    <a:lnTo>
                      <a:pt x="685" y="43"/>
                    </a:lnTo>
                    <a:lnTo>
                      <a:pt x="662" y="43"/>
                    </a:lnTo>
                    <a:lnTo>
                      <a:pt x="639" y="45"/>
                    </a:lnTo>
                    <a:lnTo>
                      <a:pt x="618" y="50"/>
                    </a:lnTo>
                    <a:lnTo>
                      <a:pt x="596" y="57"/>
                    </a:lnTo>
                    <a:lnTo>
                      <a:pt x="575" y="67"/>
                    </a:lnTo>
                    <a:lnTo>
                      <a:pt x="555" y="77"/>
                    </a:lnTo>
                    <a:lnTo>
                      <a:pt x="535" y="92"/>
                    </a:lnTo>
                    <a:lnTo>
                      <a:pt x="535" y="92"/>
                    </a:lnTo>
                    <a:lnTo>
                      <a:pt x="434" y="169"/>
                    </a:lnTo>
                    <a:lnTo>
                      <a:pt x="333" y="247"/>
                    </a:lnTo>
                    <a:lnTo>
                      <a:pt x="333" y="247"/>
                    </a:lnTo>
                    <a:lnTo>
                      <a:pt x="323" y="257"/>
                    </a:lnTo>
                    <a:lnTo>
                      <a:pt x="316" y="267"/>
                    </a:lnTo>
                    <a:lnTo>
                      <a:pt x="311" y="278"/>
                    </a:lnTo>
                    <a:lnTo>
                      <a:pt x="310" y="288"/>
                    </a:lnTo>
                    <a:lnTo>
                      <a:pt x="311" y="298"/>
                    </a:lnTo>
                    <a:lnTo>
                      <a:pt x="314" y="308"/>
                    </a:lnTo>
                    <a:lnTo>
                      <a:pt x="320" y="316"/>
                    </a:lnTo>
                    <a:lnTo>
                      <a:pt x="327" y="323"/>
                    </a:lnTo>
                    <a:lnTo>
                      <a:pt x="336" y="329"/>
                    </a:lnTo>
                    <a:lnTo>
                      <a:pt x="346" y="335"/>
                    </a:lnTo>
                    <a:lnTo>
                      <a:pt x="358" y="338"/>
                    </a:lnTo>
                    <a:lnTo>
                      <a:pt x="371" y="340"/>
                    </a:lnTo>
                    <a:lnTo>
                      <a:pt x="386" y="339"/>
                    </a:lnTo>
                    <a:lnTo>
                      <a:pt x="400" y="336"/>
                    </a:lnTo>
                    <a:lnTo>
                      <a:pt x="414" y="332"/>
                    </a:lnTo>
                    <a:lnTo>
                      <a:pt x="430" y="323"/>
                    </a:lnTo>
                    <a:lnTo>
                      <a:pt x="576" y="233"/>
                    </a:lnTo>
                    <a:lnTo>
                      <a:pt x="576" y="233"/>
                    </a:lnTo>
                    <a:lnTo>
                      <a:pt x="584" y="228"/>
                    </a:lnTo>
                    <a:lnTo>
                      <a:pt x="593" y="225"/>
                    </a:lnTo>
                    <a:lnTo>
                      <a:pt x="601" y="223"/>
                    </a:lnTo>
                    <a:lnTo>
                      <a:pt x="609" y="222"/>
                    </a:lnTo>
                    <a:lnTo>
                      <a:pt x="618" y="222"/>
                    </a:lnTo>
                    <a:lnTo>
                      <a:pt x="626" y="222"/>
                    </a:lnTo>
                    <a:lnTo>
                      <a:pt x="634" y="225"/>
                    </a:lnTo>
                    <a:lnTo>
                      <a:pt x="643" y="228"/>
                    </a:lnTo>
                    <a:lnTo>
                      <a:pt x="643" y="228"/>
                    </a:lnTo>
                    <a:lnTo>
                      <a:pt x="653" y="232"/>
                    </a:lnTo>
                    <a:lnTo>
                      <a:pt x="665" y="235"/>
                    </a:lnTo>
                    <a:lnTo>
                      <a:pt x="677" y="238"/>
                    </a:lnTo>
                    <a:lnTo>
                      <a:pt x="689" y="239"/>
                    </a:lnTo>
                    <a:lnTo>
                      <a:pt x="701" y="240"/>
                    </a:lnTo>
                    <a:lnTo>
                      <a:pt x="713" y="240"/>
                    </a:lnTo>
                    <a:lnTo>
                      <a:pt x="725" y="239"/>
                    </a:lnTo>
                    <a:lnTo>
                      <a:pt x="735" y="238"/>
                    </a:lnTo>
                    <a:lnTo>
                      <a:pt x="735" y="238"/>
                    </a:lnTo>
                    <a:lnTo>
                      <a:pt x="744" y="237"/>
                    </a:lnTo>
                    <a:lnTo>
                      <a:pt x="752" y="237"/>
                    </a:lnTo>
                    <a:lnTo>
                      <a:pt x="760" y="237"/>
                    </a:lnTo>
                    <a:lnTo>
                      <a:pt x="769" y="239"/>
                    </a:lnTo>
                    <a:lnTo>
                      <a:pt x="776" y="241"/>
                    </a:lnTo>
                    <a:lnTo>
                      <a:pt x="783" y="246"/>
                    </a:lnTo>
                    <a:lnTo>
                      <a:pt x="790" y="251"/>
                    </a:lnTo>
                    <a:lnTo>
                      <a:pt x="797" y="256"/>
                    </a:lnTo>
                    <a:lnTo>
                      <a:pt x="797" y="256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íslîḓè"/>
              <p:cNvSpPr/>
              <p:nvPr/>
            </p:nvSpPr>
            <p:spPr bwMode="auto">
              <a:xfrm>
                <a:off x="7826670" y="3368320"/>
                <a:ext cx="508539" cy="676199"/>
              </a:xfrm>
              <a:custGeom>
                <a:avLst/>
                <a:gdLst>
                  <a:gd name="T0" fmla="*/ 560 w 915"/>
                  <a:gd name="T1" fmla="*/ 881 h 1218"/>
                  <a:gd name="T2" fmla="*/ 900 w 915"/>
                  <a:gd name="T3" fmla="*/ 652 h 1218"/>
                  <a:gd name="T4" fmla="*/ 887 w 915"/>
                  <a:gd name="T5" fmla="*/ 898 h 1218"/>
                  <a:gd name="T6" fmla="*/ 379 w 915"/>
                  <a:gd name="T7" fmla="*/ 67 h 1218"/>
                  <a:gd name="T8" fmla="*/ 380 w 915"/>
                  <a:gd name="T9" fmla="*/ 54 h 1218"/>
                  <a:gd name="T10" fmla="*/ 391 w 915"/>
                  <a:gd name="T11" fmla="*/ 30 h 1218"/>
                  <a:gd name="T12" fmla="*/ 409 w 915"/>
                  <a:gd name="T13" fmla="*/ 12 h 1218"/>
                  <a:gd name="T14" fmla="*/ 433 w 915"/>
                  <a:gd name="T15" fmla="*/ 1 h 1218"/>
                  <a:gd name="T16" fmla="*/ 446 w 915"/>
                  <a:gd name="T17" fmla="*/ 0 h 1218"/>
                  <a:gd name="T18" fmla="*/ 472 w 915"/>
                  <a:gd name="T19" fmla="*/ 5 h 1218"/>
                  <a:gd name="T20" fmla="*/ 493 w 915"/>
                  <a:gd name="T21" fmla="*/ 19 h 1218"/>
                  <a:gd name="T22" fmla="*/ 508 w 915"/>
                  <a:gd name="T23" fmla="*/ 41 h 1218"/>
                  <a:gd name="T24" fmla="*/ 512 w 915"/>
                  <a:gd name="T25" fmla="*/ 67 h 1218"/>
                  <a:gd name="T26" fmla="*/ 379 w 915"/>
                  <a:gd name="T27" fmla="*/ 161 h 1218"/>
                  <a:gd name="T28" fmla="*/ 379 w 915"/>
                  <a:gd name="T29" fmla="*/ 67 h 1218"/>
                  <a:gd name="T30" fmla="*/ 512 w 915"/>
                  <a:gd name="T31" fmla="*/ 1103 h 1218"/>
                  <a:gd name="T32" fmla="*/ 514 w 915"/>
                  <a:gd name="T33" fmla="*/ 1107 h 1218"/>
                  <a:gd name="T34" fmla="*/ 518 w 915"/>
                  <a:gd name="T35" fmla="*/ 1116 h 1218"/>
                  <a:gd name="T36" fmla="*/ 528 w 915"/>
                  <a:gd name="T37" fmla="*/ 1122 h 1218"/>
                  <a:gd name="T38" fmla="*/ 568 w 915"/>
                  <a:gd name="T39" fmla="*/ 1122 h 1218"/>
                  <a:gd name="T40" fmla="*/ 579 w 915"/>
                  <a:gd name="T41" fmla="*/ 1124 h 1218"/>
                  <a:gd name="T42" fmla="*/ 598 w 915"/>
                  <a:gd name="T43" fmla="*/ 1132 h 1218"/>
                  <a:gd name="T44" fmla="*/ 613 w 915"/>
                  <a:gd name="T45" fmla="*/ 1146 h 1218"/>
                  <a:gd name="T46" fmla="*/ 621 w 915"/>
                  <a:gd name="T47" fmla="*/ 1165 h 1218"/>
                  <a:gd name="T48" fmla="*/ 622 w 915"/>
                  <a:gd name="T49" fmla="*/ 1218 h 1218"/>
                  <a:gd name="T50" fmla="*/ 270 w 915"/>
                  <a:gd name="T51" fmla="*/ 1176 h 1218"/>
                  <a:gd name="T52" fmla="*/ 271 w 915"/>
                  <a:gd name="T53" fmla="*/ 1165 h 1218"/>
                  <a:gd name="T54" fmla="*/ 279 w 915"/>
                  <a:gd name="T55" fmla="*/ 1146 h 1218"/>
                  <a:gd name="T56" fmla="*/ 294 w 915"/>
                  <a:gd name="T57" fmla="*/ 1132 h 1218"/>
                  <a:gd name="T58" fmla="*/ 313 w 915"/>
                  <a:gd name="T59" fmla="*/ 1124 h 1218"/>
                  <a:gd name="T60" fmla="*/ 360 w 915"/>
                  <a:gd name="T61" fmla="*/ 1122 h 1218"/>
                  <a:gd name="T62" fmla="*/ 364 w 915"/>
                  <a:gd name="T63" fmla="*/ 1122 h 1218"/>
                  <a:gd name="T64" fmla="*/ 375 w 915"/>
                  <a:gd name="T65" fmla="*/ 1116 h 1218"/>
                  <a:gd name="T66" fmla="*/ 379 w 915"/>
                  <a:gd name="T67" fmla="*/ 1107 h 1218"/>
                  <a:gd name="T68" fmla="*/ 379 w 915"/>
                  <a:gd name="T69" fmla="*/ 504 h 1218"/>
                  <a:gd name="T70" fmla="*/ 512 w 915"/>
                  <a:gd name="T71" fmla="*/ 497 h 1218"/>
                  <a:gd name="T72" fmla="*/ 89 w 915"/>
                  <a:gd name="T73" fmla="*/ 856 h 1218"/>
                  <a:gd name="T74" fmla="*/ 102 w 915"/>
                  <a:gd name="T75" fmla="*/ 610 h 1218"/>
                  <a:gd name="T76" fmla="*/ 332 w 915"/>
                  <a:gd name="T77" fmla="*/ 869 h 1218"/>
                  <a:gd name="T78" fmla="*/ 15 w 915"/>
                  <a:gd name="T79" fmla="*/ 228 h 1218"/>
                  <a:gd name="T80" fmla="*/ 814 w 915"/>
                  <a:gd name="T81" fmla="*/ 186 h 1218"/>
                  <a:gd name="T82" fmla="*/ 827 w 915"/>
                  <a:gd name="T83" fmla="*/ 433 h 1218"/>
                  <a:gd name="T84" fmla="*/ 29 w 915"/>
                  <a:gd name="T85" fmla="*/ 476 h 1218"/>
                  <a:gd name="T86" fmla="*/ 15 w 915"/>
                  <a:gd name="T87" fmla="*/ 22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15" h="1218">
                    <a:moveTo>
                      <a:pt x="887" y="898"/>
                    </a:moveTo>
                    <a:lnTo>
                      <a:pt x="560" y="881"/>
                    </a:lnTo>
                    <a:lnTo>
                      <a:pt x="560" y="634"/>
                    </a:lnTo>
                    <a:lnTo>
                      <a:pt x="900" y="652"/>
                    </a:lnTo>
                    <a:lnTo>
                      <a:pt x="799" y="769"/>
                    </a:lnTo>
                    <a:lnTo>
                      <a:pt x="887" y="898"/>
                    </a:lnTo>
                    <a:lnTo>
                      <a:pt x="887" y="898"/>
                    </a:lnTo>
                    <a:close/>
                    <a:moveTo>
                      <a:pt x="379" y="67"/>
                    </a:moveTo>
                    <a:lnTo>
                      <a:pt x="379" y="67"/>
                    </a:lnTo>
                    <a:lnTo>
                      <a:pt x="380" y="54"/>
                    </a:lnTo>
                    <a:lnTo>
                      <a:pt x="385" y="41"/>
                    </a:lnTo>
                    <a:lnTo>
                      <a:pt x="391" y="30"/>
                    </a:lnTo>
                    <a:lnTo>
                      <a:pt x="399" y="19"/>
                    </a:lnTo>
                    <a:lnTo>
                      <a:pt x="409" y="12"/>
                    </a:lnTo>
                    <a:lnTo>
                      <a:pt x="420" y="5"/>
                    </a:lnTo>
                    <a:lnTo>
                      <a:pt x="433" y="1"/>
                    </a:lnTo>
                    <a:lnTo>
                      <a:pt x="446" y="0"/>
                    </a:lnTo>
                    <a:lnTo>
                      <a:pt x="446" y="0"/>
                    </a:lnTo>
                    <a:lnTo>
                      <a:pt x="460" y="1"/>
                    </a:lnTo>
                    <a:lnTo>
                      <a:pt x="472" y="5"/>
                    </a:lnTo>
                    <a:lnTo>
                      <a:pt x="484" y="12"/>
                    </a:lnTo>
                    <a:lnTo>
                      <a:pt x="493" y="19"/>
                    </a:lnTo>
                    <a:lnTo>
                      <a:pt x="502" y="30"/>
                    </a:lnTo>
                    <a:lnTo>
                      <a:pt x="508" y="41"/>
                    </a:lnTo>
                    <a:lnTo>
                      <a:pt x="511" y="54"/>
                    </a:lnTo>
                    <a:lnTo>
                      <a:pt x="512" y="67"/>
                    </a:lnTo>
                    <a:lnTo>
                      <a:pt x="512" y="155"/>
                    </a:lnTo>
                    <a:lnTo>
                      <a:pt x="379" y="161"/>
                    </a:lnTo>
                    <a:lnTo>
                      <a:pt x="379" y="67"/>
                    </a:lnTo>
                    <a:lnTo>
                      <a:pt x="379" y="67"/>
                    </a:lnTo>
                    <a:close/>
                    <a:moveTo>
                      <a:pt x="512" y="497"/>
                    </a:moveTo>
                    <a:lnTo>
                      <a:pt x="512" y="1103"/>
                    </a:lnTo>
                    <a:lnTo>
                      <a:pt x="512" y="1103"/>
                    </a:lnTo>
                    <a:lnTo>
                      <a:pt x="514" y="1107"/>
                    </a:lnTo>
                    <a:lnTo>
                      <a:pt x="515" y="1111"/>
                    </a:lnTo>
                    <a:lnTo>
                      <a:pt x="518" y="1116"/>
                    </a:lnTo>
                    <a:lnTo>
                      <a:pt x="524" y="1121"/>
                    </a:lnTo>
                    <a:lnTo>
                      <a:pt x="528" y="1122"/>
                    </a:lnTo>
                    <a:lnTo>
                      <a:pt x="531" y="1122"/>
                    </a:lnTo>
                    <a:lnTo>
                      <a:pt x="568" y="1122"/>
                    </a:lnTo>
                    <a:lnTo>
                      <a:pt x="568" y="1122"/>
                    </a:lnTo>
                    <a:lnTo>
                      <a:pt x="579" y="1124"/>
                    </a:lnTo>
                    <a:lnTo>
                      <a:pt x="590" y="1127"/>
                    </a:lnTo>
                    <a:lnTo>
                      <a:pt x="598" y="1132"/>
                    </a:lnTo>
                    <a:lnTo>
                      <a:pt x="606" y="1138"/>
                    </a:lnTo>
                    <a:lnTo>
                      <a:pt x="613" y="1146"/>
                    </a:lnTo>
                    <a:lnTo>
                      <a:pt x="618" y="1156"/>
                    </a:lnTo>
                    <a:lnTo>
                      <a:pt x="621" y="1165"/>
                    </a:lnTo>
                    <a:lnTo>
                      <a:pt x="622" y="1176"/>
                    </a:lnTo>
                    <a:lnTo>
                      <a:pt x="622" y="1218"/>
                    </a:lnTo>
                    <a:lnTo>
                      <a:pt x="270" y="1218"/>
                    </a:lnTo>
                    <a:lnTo>
                      <a:pt x="270" y="1176"/>
                    </a:lnTo>
                    <a:lnTo>
                      <a:pt x="270" y="1176"/>
                    </a:lnTo>
                    <a:lnTo>
                      <a:pt x="271" y="1165"/>
                    </a:lnTo>
                    <a:lnTo>
                      <a:pt x="275" y="1156"/>
                    </a:lnTo>
                    <a:lnTo>
                      <a:pt x="279" y="1146"/>
                    </a:lnTo>
                    <a:lnTo>
                      <a:pt x="285" y="1138"/>
                    </a:lnTo>
                    <a:lnTo>
                      <a:pt x="294" y="1132"/>
                    </a:lnTo>
                    <a:lnTo>
                      <a:pt x="303" y="1127"/>
                    </a:lnTo>
                    <a:lnTo>
                      <a:pt x="313" y="1124"/>
                    </a:lnTo>
                    <a:lnTo>
                      <a:pt x="323" y="1122"/>
                    </a:lnTo>
                    <a:lnTo>
                      <a:pt x="360" y="1122"/>
                    </a:lnTo>
                    <a:lnTo>
                      <a:pt x="360" y="1122"/>
                    </a:lnTo>
                    <a:lnTo>
                      <a:pt x="364" y="1122"/>
                    </a:lnTo>
                    <a:lnTo>
                      <a:pt x="367" y="1121"/>
                    </a:lnTo>
                    <a:lnTo>
                      <a:pt x="375" y="1116"/>
                    </a:lnTo>
                    <a:lnTo>
                      <a:pt x="378" y="1111"/>
                    </a:lnTo>
                    <a:lnTo>
                      <a:pt x="379" y="1107"/>
                    </a:lnTo>
                    <a:lnTo>
                      <a:pt x="379" y="1103"/>
                    </a:lnTo>
                    <a:lnTo>
                      <a:pt x="379" y="504"/>
                    </a:lnTo>
                    <a:lnTo>
                      <a:pt x="512" y="497"/>
                    </a:lnTo>
                    <a:lnTo>
                      <a:pt x="512" y="497"/>
                    </a:lnTo>
                    <a:close/>
                    <a:moveTo>
                      <a:pt x="332" y="869"/>
                    </a:moveTo>
                    <a:lnTo>
                      <a:pt x="89" y="856"/>
                    </a:lnTo>
                    <a:lnTo>
                      <a:pt x="0" y="728"/>
                    </a:lnTo>
                    <a:lnTo>
                      <a:pt x="102" y="610"/>
                    </a:lnTo>
                    <a:lnTo>
                      <a:pt x="332" y="622"/>
                    </a:lnTo>
                    <a:lnTo>
                      <a:pt x="332" y="869"/>
                    </a:lnTo>
                    <a:lnTo>
                      <a:pt x="332" y="869"/>
                    </a:lnTo>
                    <a:close/>
                    <a:moveTo>
                      <a:pt x="15" y="228"/>
                    </a:moveTo>
                    <a:lnTo>
                      <a:pt x="415" y="207"/>
                    </a:lnTo>
                    <a:lnTo>
                      <a:pt x="814" y="186"/>
                    </a:lnTo>
                    <a:lnTo>
                      <a:pt x="915" y="304"/>
                    </a:lnTo>
                    <a:lnTo>
                      <a:pt x="827" y="433"/>
                    </a:lnTo>
                    <a:lnTo>
                      <a:pt x="428" y="454"/>
                    </a:lnTo>
                    <a:lnTo>
                      <a:pt x="29" y="476"/>
                    </a:lnTo>
                    <a:lnTo>
                      <a:pt x="118" y="346"/>
                    </a:lnTo>
                    <a:lnTo>
                      <a:pt x="15" y="228"/>
                    </a:lnTo>
                    <a:lnTo>
                      <a:pt x="15" y="228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61" name="Text Box 25"/>
            <p:cNvSpPr txBox="1"/>
            <p:nvPr/>
          </p:nvSpPr>
          <p:spPr>
            <a:xfrm>
              <a:off x="8737915" y="3028239"/>
              <a:ext cx="1667355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lvl="0" eaLnBrk="1" hangingPunct="1">
                <a:spcBef>
                  <a:spcPct val="50000"/>
                </a:spcBef>
                <a:buFont typeface="Wingdings" panose="05000000000000000000" pitchFamily="2" charset="2"/>
                <a:buChar char="ü"/>
              </a:pP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265658"/>
              <a:ext cx="3297236" cy="2034758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-40738" y="4151928"/>
            <a:ext cx="12192000" cy="28071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55892" y="538488"/>
            <a:ext cx="74940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7853" y="1465193"/>
            <a:ext cx="10814162" cy="3681573"/>
            <a:chOff x="697853" y="1465193"/>
            <a:chExt cx="10814162" cy="2065265"/>
          </a:xfrm>
        </p:grpSpPr>
        <p:sp>
          <p:nvSpPr>
            <p:cNvPr id="27" name="Freeform 7"/>
            <p:cNvSpPr/>
            <p:nvPr/>
          </p:nvSpPr>
          <p:spPr>
            <a:xfrm>
              <a:off x="812528" y="1536595"/>
              <a:ext cx="10699487" cy="1993863"/>
            </a:xfrm>
            <a:custGeom>
              <a:avLst/>
              <a:gdLst/>
              <a:ahLst/>
              <a:cxnLst/>
              <a:rect l="l" t="t" r="r" b="b"/>
              <a:pathLst>
                <a:path w="108253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5241263"/>
                    <a:pt x="10816195" y="6324502"/>
                  </a:cubicBezTo>
                  <a:cubicBezTo>
                    <a:pt x="10816195" y="6538661"/>
                    <a:pt x="10825342" y="6837839"/>
                    <a:pt x="10825342" y="6837839"/>
                  </a:cubicBezTo>
                  <a:cubicBezTo>
                    <a:pt x="10825342" y="6966508"/>
                    <a:pt x="10821173" y="7087086"/>
                    <a:pt x="10568335" y="7078952"/>
                  </a:cubicBezTo>
                  <a:cubicBezTo>
                    <a:pt x="10568335" y="7078952"/>
                    <a:pt x="10191862" y="7058653"/>
                    <a:pt x="9095459" y="7066252"/>
                  </a:cubicBezTo>
                  <a:cubicBezTo>
                    <a:pt x="2547822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CCFF66"/>
            </a:solidFill>
          </p:spPr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853" y="1465193"/>
              <a:ext cx="964767" cy="478984"/>
            </a:xfrm>
            <a:prstGeom prst="ellipse">
              <a:avLst/>
            </a:prstGeom>
            <a:solidFill>
              <a:srgbClr val="CCFF66"/>
            </a:solidFill>
          </p:spPr>
        </p:pic>
      </p:grpSp>
      <p:sp>
        <p:nvSpPr>
          <p:cNvPr id="8" name="TextBox 7"/>
          <p:cNvSpPr txBox="1"/>
          <p:nvPr/>
        </p:nvSpPr>
        <p:spPr>
          <a:xfrm>
            <a:off x="1680875" y="1495209"/>
            <a:ext cx="9594411" cy="115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A – (B + C)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75557" y="3092245"/>
            <a:ext cx="9594411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0763" y="1465193"/>
            <a:ext cx="9594411" cy="2332946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endParaRPr lang="en-US" sz="28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 uiExpand="1" build="allAtOnce"/>
      <p:bldP spid="39" grpId="0" uiExpand="1" build="allAtOnce"/>
      <p:bldP spid="20" grpId="0" uiExpand="1" build="allAtOnce" animBg="1"/>
      <p:bldP spid="20" grpId="1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12512" y="157316"/>
            <a:ext cx="12826212" cy="6289800"/>
            <a:chOff x="-512512" y="157316"/>
            <a:chExt cx="12826212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512512" y="344330"/>
              <a:ext cx="3297236" cy="2034758"/>
            </a:xfrm>
            <a:prstGeom prst="rect">
              <a:avLst/>
            </a:prstGeom>
          </p:spPr>
        </p:pic>
        <p:sp>
          <p:nvSpPr>
            <p:cNvPr id="44" name="îSḷïḑè"/>
            <p:cNvSpPr/>
            <p:nvPr/>
          </p:nvSpPr>
          <p:spPr bwMode="auto">
            <a:xfrm>
              <a:off x="5577252" y="2248374"/>
              <a:ext cx="309504" cy="298109"/>
            </a:xfrm>
            <a:custGeom>
              <a:avLst/>
              <a:gdLst>
                <a:gd name="connsiteX0" fmla="*/ 0 w 582235"/>
                <a:gd name="connsiteY0" fmla="*/ 404481 h 606722"/>
                <a:gd name="connsiteX1" fmla="*/ 101261 w 582235"/>
                <a:gd name="connsiteY1" fmla="*/ 404481 h 606722"/>
                <a:gd name="connsiteX2" fmla="*/ 101261 w 582235"/>
                <a:gd name="connsiteY2" fmla="*/ 606722 h 606722"/>
                <a:gd name="connsiteX3" fmla="*/ 0 w 582235"/>
                <a:gd name="connsiteY3" fmla="*/ 606722 h 606722"/>
                <a:gd name="connsiteX4" fmla="*/ 151927 w 582235"/>
                <a:gd name="connsiteY4" fmla="*/ 328623 h 606722"/>
                <a:gd name="connsiteX5" fmla="*/ 253188 w 582235"/>
                <a:gd name="connsiteY5" fmla="*/ 328623 h 606722"/>
                <a:gd name="connsiteX6" fmla="*/ 253188 w 582235"/>
                <a:gd name="connsiteY6" fmla="*/ 606722 h 606722"/>
                <a:gd name="connsiteX7" fmla="*/ 151927 w 582235"/>
                <a:gd name="connsiteY7" fmla="*/ 606722 h 606722"/>
                <a:gd name="connsiteX8" fmla="*/ 303855 w 582235"/>
                <a:gd name="connsiteY8" fmla="*/ 252766 h 606722"/>
                <a:gd name="connsiteX9" fmla="*/ 405046 w 582235"/>
                <a:gd name="connsiteY9" fmla="*/ 252766 h 606722"/>
                <a:gd name="connsiteX10" fmla="*/ 405046 w 582235"/>
                <a:gd name="connsiteY10" fmla="*/ 606722 h 606722"/>
                <a:gd name="connsiteX11" fmla="*/ 303855 w 582235"/>
                <a:gd name="connsiteY11" fmla="*/ 606722 h 606722"/>
                <a:gd name="connsiteX12" fmla="*/ 455711 w 582235"/>
                <a:gd name="connsiteY12" fmla="*/ 202241 h 606722"/>
                <a:gd name="connsiteX13" fmla="*/ 556972 w 582235"/>
                <a:gd name="connsiteY13" fmla="*/ 202241 h 606722"/>
                <a:gd name="connsiteX14" fmla="*/ 556972 w 582235"/>
                <a:gd name="connsiteY14" fmla="*/ 606722 h 606722"/>
                <a:gd name="connsiteX15" fmla="*/ 455711 w 582235"/>
                <a:gd name="connsiteY15" fmla="*/ 606722 h 606722"/>
                <a:gd name="connsiteX16" fmla="*/ 455697 w 582235"/>
                <a:gd name="connsiteY16" fmla="*/ 0 h 606722"/>
                <a:gd name="connsiteX17" fmla="*/ 556785 w 582235"/>
                <a:gd name="connsiteY17" fmla="*/ 0 h 606722"/>
                <a:gd name="connsiteX18" fmla="*/ 556874 w 582235"/>
                <a:gd name="connsiteY18" fmla="*/ 0 h 606722"/>
                <a:gd name="connsiteX19" fmla="*/ 556963 w 582235"/>
                <a:gd name="connsiteY19" fmla="*/ 0 h 606722"/>
                <a:gd name="connsiteX20" fmla="*/ 557675 w 582235"/>
                <a:gd name="connsiteY20" fmla="*/ 0 h 606722"/>
                <a:gd name="connsiteX21" fmla="*/ 559366 w 582235"/>
                <a:gd name="connsiteY21" fmla="*/ 89 h 606722"/>
                <a:gd name="connsiteX22" fmla="*/ 560611 w 582235"/>
                <a:gd name="connsiteY22" fmla="*/ 267 h 606722"/>
                <a:gd name="connsiteX23" fmla="*/ 561857 w 582235"/>
                <a:gd name="connsiteY23" fmla="*/ 444 h 606722"/>
                <a:gd name="connsiteX24" fmla="*/ 563192 w 582235"/>
                <a:gd name="connsiteY24" fmla="*/ 800 h 606722"/>
                <a:gd name="connsiteX25" fmla="*/ 564171 w 582235"/>
                <a:gd name="connsiteY25" fmla="*/ 1067 h 606722"/>
                <a:gd name="connsiteX26" fmla="*/ 565506 w 582235"/>
                <a:gd name="connsiteY26" fmla="*/ 1511 h 606722"/>
                <a:gd name="connsiteX27" fmla="*/ 566574 w 582235"/>
                <a:gd name="connsiteY27" fmla="*/ 1867 h 606722"/>
                <a:gd name="connsiteX28" fmla="*/ 567730 w 582235"/>
                <a:gd name="connsiteY28" fmla="*/ 2400 h 606722"/>
                <a:gd name="connsiteX29" fmla="*/ 568798 w 582235"/>
                <a:gd name="connsiteY29" fmla="*/ 2933 h 606722"/>
                <a:gd name="connsiteX30" fmla="*/ 569777 w 582235"/>
                <a:gd name="connsiteY30" fmla="*/ 3467 h 606722"/>
                <a:gd name="connsiteX31" fmla="*/ 570934 w 582235"/>
                <a:gd name="connsiteY31" fmla="*/ 4178 h 606722"/>
                <a:gd name="connsiteX32" fmla="*/ 571824 w 582235"/>
                <a:gd name="connsiteY32" fmla="*/ 4800 h 606722"/>
                <a:gd name="connsiteX33" fmla="*/ 572891 w 582235"/>
                <a:gd name="connsiteY33" fmla="*/ 5689 h 606722"/>
                <a:gd name="connsiteX34" fmla="*/ 573781 w 582235"/>
                <a:gd name="connsiteY34" fmla="*/ 6489 h 606722"/>
                <a:gd name="connsiteX35" fmla="*/ 574760 w 582235"/>
                <a:gd name="connsiteY35" fmla="*/ 7289 h 606722"/>
                <a:gd name="connsiteX36" fmla="*/ 575917 w 582235"/>
                <a:gd name="connsiteY36" fmla="*/ 8533 h 606722"/>
                <a:gd name="connsiteX37" fmla="*/ 576451 w 582235"/>
                <a:gd name="connsiteY37" fmla="*/ 9066 h 606722"/>
                <a:gd name="connsiteX38" fmla="*/ 576451 w 582235"/>
                <a:gd name="connsiteY38" fmla="*/ 9155 h 606722"/>
                <a:gd name="connsiteX39" fmla="*/ 577964 w 582235"/>
                <a:gd name="connsiteY39" fmla="*/ 11200 h 606722"/>
                <a:gd name="connsiteX40" fmla="*/ 578053 w 582235"/>
                <a:gd name="connsiteY40" fmla="*/ 11289 h 606722"/>
                <a:gd name="connsiteX41" fmla="*/ 579209 w 582235"/>
                <a:gd name="connsiteY41" fmla="*/ 13244 h 606722"/>
                <a:gd name="connsiteX42" fmla="*/ 579743 w 582235"/>
                <a:gd name="connsiteY42" fmla="*/ 14222 h 606722"/>
                <a:gd name="connsiteX43" fmla="*/ 580277 w 582235"/>
                <a:gd name="connsiteY43" fmla="*/ 15555 h 606722"/>
                <a:gd name="connsiteX44" fmla="*/ 580722 w 582235"/>
                <a:gd name="connsiteY44" fmla="*/ 16711 h 606722"/>
                <a:gd name="connsiteX45" fmla="*/ 581167 w 582235"/>
                <a:gd name="connsiteY45" fmla="*/ 17866 h 606722"/>
                <a:gd name="connsiteX46" fmla="*/ 581523 w 582235"/>
                <a:gd name="connsiteY46" fmla="*/ 19199 h 606722"/>
                <a:gd name="connsiteX47" fmla="*/ 581790 w 582235"/>
                <a:gd name="connsiteY47" fmla="*/ 20266 h 606722"/>
                <a:gd name="connsiteX48" fmla="*/ 582146 w 582235"/>
                <a:gd name="connsiteY48" fmla="*/ 22488 h 606722"/>
                <a:gd name="connsiteX49" fmla="*/ 582146 w 582235"/>
                <a:gd name="connsiteY49" fmla="*/ 22666 h 606722"/>
                <a:gd name="connsiteX50" fmla="*/ 582235 w 582235"/>
                <a:gd name="connsiteY50" fmla="*/ 25244 h 606722"/>
                <a:gd name="connsiteX51" fmla="*/ 582235 w 582235"/>
                <a:gd name="connsiteY51" fmla="*/ 126396 h 606722"/>
                <a:gd name="connsiteX52" fmla="*/ 556963 w 582235"/>
                <a:gd name="connsiteY52" fmla="*/ 151728 h 606722"/>
                <a:gd name="connsiteX53" fmla="*/ 531691 w 582235"/>
                <a:gd name="connsiteY53" fmla="*/ 126396 h 606722"/>
                <a:gd name="connsiteX54" fmla="*/ 531691 w 582235"/>
                <a:gd name="connsiteY54" fmla="*/ 79286 h 606722"/>
                <a:gd name="connsiteX55" fmla="*/ 421260 w 582235"/>
                <a:gd name="connsiteY55" fmla="*/ 171106 h 606722"/>
                <a:gd name="connsiteX56" fmla="*/ 385666 w 582235"/>
                <a:gd name="connsiteY56" fmla="*/ 167906 h 606722"/>
                <a:gd name="connsiteX57" fmla="*/ 388869 w 582235"/>
                <a:gd name="connsiteY57" fmla="*/ 132262 h 606722"/>
                <a:gd name="connsiteX58" fmla="*/ 487020 w 582235"/>
                <a:gd name="connsiteY58" fmla="*/ 50576 h 606722"/>
                <a:gd name="connsiteX59" fmla="*/ 455697 w 582235"/>
                <a:gd name="connsiteY59" fmla="*/ 50576 h 606722"/>
                <a:gd name="connsiteX60" fmla="*/ 430425 w 582235"/>
                <a:gd name="connsiteY60" fmla="*/ 25244 h 606722"/>
                <a:gd name="connsiteX61" fmla="*/ 455697 w 582235"/>
                <a:gd name="connsiteY61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2235" h="606722">
                  <a:moveTo>
                    <a:pt x="0" y="404481"/>
                  </a:moveTo>
                  <a:lnTo>
                    <a:pt x="101261" y="404481"/>
                  </a:lnTo>
                  <a:lnTo>
                    <a:pt x="101261" y="606722"/>
                  </a:lnTo>
                  <a:lnTo>
                    <a:pt x="0" y="606722"/>
                  </a:lnTo>
                  <a:close/>
                  <a:moveTo>
                    <a:pt x="151927" y="328623"/>
                  </a:moveTo>
                  <a:lnTo>
                    <a:pt x="253188" y="328623"/>
                  </a:lnTo>
                  <a:lnTo>
                    <a:pt x="253188" y="606722"/>
                  </a:lnTo>
                  <a:lnTo>
                    <a:pt x="151927" y="606722"/>
                  </a:lnTo>
                  <a:close/>
                  <a:moveTo>
                    <a:pt x="303855" y="252766"/>
                  </a:moveTo>
                  <a:lnTo>
                    <a:pt x="405046" y="252766"/>
                  </a:lnTo>
                  <a:lnTo>
                    <a:pt x="405046" y="606722"/>
                  </a:lnTo>
                  <a:lnTo>
                    <a:pt x="303855" y="606722"/>
                  </a:lnTo>
                  <a:close/>
                  <a:moveTo>
                    <a:pt x="455711" y="202241"/>
                  </a:moveTo>
                  <a:lnTo>
                    <a:pt x="556972" y="202241"/>
                  </a:lnTo>
                  <a:lnTo>
                    <a:pt x="556972" y="606722"/>
                  </a:lnTo>
                  <a:lnTo>
                    <a:pt x="455711" y="606722"/>
                  </a:lnTo>
                  <a:close/>
                  <a:moveTo>
                    <a:pt x="455697" y="0"/>
                  </a:moveTo>
                  <a:lnTo>
                    <a:pt x="556785" y="0"/>
                  </a:lnTo>
                  <a:lnTo>
                    <a:pt x="556874" y="0"/>
                  </a:lnTo>
                  <a:lnTo>
                    <a:pt x="556963" y="0"/>
                  </a:lnTo>
                  <a:cubicBezTo>
                    <a:pt x="557230" y="0"/>
                    <a:pt x="557408" y="0"/>
                    <a:pt x="557675" y="0"/>
                  </a:cubicBezTo>
                  <a:cubicBezTo>
                    <a:pt x="558298" y="89"/>
                    <a:pt x="558832" y="89"/>
                    <a:pt x="559366" y="89"/>
                  </a:cubicBezTo>
                  <a:cubicBezTo>
                    <a:pt x="559811" y="178"/>
                    <a:pt x="560256" y="267"/>
                    <a:pt x="560611" y="267"/>
                  </a:cubicBezTo>
                  <a:cubicBezTo>
                    <a:pt x="561056" y="356"/>
                    <a:pt x="561412" y="444"/>
                    <a:pt x="561857" y="444"/>
                  </a:cubicBezTo>
                  <a:cubicBezTo>
                    <a:pt x="562302" y="533"/>
                    <a:pt x="562747" y="711"/>
                    <a:pt x="563192" y="800"/>
                  </a:cubicBezTo>
                  <a:cubicBezTo>
                    <a:pt x="563548" y="889"/>
                    <a:pt x="563904" y="978"/>
                    <a:pt x="564171" y="1067"/>
                  </a:cubicBezTo>
                  <a:cubicBezTo>
                    <a:pt x="564616" y="1156"/>
                    <a:pt x="565061" y="1333"/>
                    <a:pt x="565506" y="1511"/>
                  </a:cubicBezTo>
                  <a:cubicBezTo>
                    <a:pt x="565862" y="1600"/>
                    <a:pt x="566218" y="1778"/>
                    <a:pt x="566574" y="1867"/>
                  </a:cubicBezTo>
                  <a:cubicBezTo>
                    <a:pt x="566929" y="2044"/>
                    <a:pt x="567285" y="2222"/>
                    <a:pt x="567730" y="2400"/>
                  </a:cubicBezTo>
                  <a:cubicBezTo>
                    <a:pt x="568086" y="2578"/>
                    <a:pt x="568442" y="2755"/>
                    <a:pt x="568798" y="2933"/>
                  </a:cubicBezTo>
                  <a:cubicBezTo>
                    <a:pt x="569154" y="3111"/>
                    <a:pt x="569421" y="3289"/>
                    <a:pt x="569777" y="3467"/>
                  </a:cubicBezTo>
                  <a:cubicBezTo>
                    <a:pt x="570133" y="3733"/>
                    <a:pt x="570578" y="4000"/>
                    <a:pt x="570934" y="4178"/>
                  </a:cubicBezTo>
                  <a:cubicBezTo>
                    <a:pt x="571201" y="4444"/>
                    <a:pt x="571557" y="4622"/>
                    <a:pt x="571824" y="4800"/>
                  </a:cubicBezTo>
                  <a:cubicBezTo>
                    <a:pt x="572180" y="5155"/>
                    <a:pt x="572536" y="5422"/>
                    <a:pt x="572891" y="5689"/>
                  </a:cubicBezTo>
                  <a:cubicBezTo>
                    <a:pt x="573247" y="5955"/>
                    <a:pt x="573514" y="6222"/>
                    <a:pt x="573781" y="6489"/>
                  </a:cubicBezTo>
                  <a:cubicBezTo>
                    <a:pt x="574137" y="6755"/>
                    <a:pt x="574493" y="7022"/>
                    <a:pt x="574760" y="7289"/>
                  </a:cubicBezTo>
                  <a:cubicBezTo>
                    <a:pt x="575205" y="7733"/>
                    <a:pt x="575561" y="8178"/>
                    <a:pt x="575917" y="8533"/>
                  </a:cubicBezTo>
                  <a:cubicBezTo>
                    <a:pt x="576095" y="8711"/>
                    <a:pt x="576273" y="8889"/>
                    <a:pt x="576451" y="9066"/>
                  </a:cubicBezTo>
                  <a:cubicBezTo>
                    <a:pt x="576451" y="9155"/>
                    <a:pt x="576451" y="9155"/>
                    <a:pt x="576451" y="9155"/>
                  </a:cubicBezTo>
                  <a:cubicBezTo>
                    <a:pt x="576985" y="9777"/>
                    <a:pt x="577519" y="10489"/>
                    <a:pt x="577964" y="11200"/>
                  </a:cubicBezTo>
                  <a:cubicBezTo>
                    <a:pt x="577964" y="11200"/>
                    <a:pt x="578053" y="11289"/>
                    <a:pt x="578053" y="11289"/>
                  </a:cubicBezTo>
                  <a:cubicBezTo>
                    <a:pt x="578498" y="12000"/>
                    <a:pt x="578854" y="12622"/>
                    <a:pt x="579209" y="13244"/>
                  </a:cubicBezTo>
                  <a:cubicBezTo>
                    <a:pt x="579387" y="13600"/>
                    <a:pt x="579565" y="13955"/>
                    <a:pt x="579743" y="14222"/>
                  </a:cubicBezTo>
                  <a:cubicBezTo>
                    <a:pt x="579921" y="14666"/>
                    <a:pt x="580099" y="15111"/>
                    <a:pt x="580277" y="15555"/>
                  </a:cubicBezTo>
                  <a:cubicBezTo>
                    <a:pt x="580455" y="15911"/>
                    <a:pt x="580633" y="16266"/>
                    <a:pt x="580722" y="16711"/>
                  </a:cubicBezTo>
                  <a:cubicBezTo>
                    <a:pt x="580900" y="17066"/>
                    <a:pt x="581078" y="17422"/>
                    <a:pt x="581167" y="17866"/>
                  </a:cubicBezTo>
                  <a:cubicBezTo>
                    <a:pt x="581256" y="18311"/>
                    <a:pt x="581434" y="18755"/>
                    <a:pt x="581523" y="19199"/>
                  </a:cubicBezTo>
                  <a:cubicBezTo>
                    <a:pt x="581612" y="19555"/>
                    <a:pt x="581701" y="19910"/>
                    <a:pt x="581790" y="20266"/>
                  </a:cubicBezTo>
                  <a:cubicBezTo>
                    <a:pt x="581879" y="20977"/>
                    <a:pt x="582057" y="21777"/>
                    <a:pt x="582146" y="22488"/>
                  </a:cubicBezTo>
                  <a:cubicBezTo>
                    <a:pt x="582146" y="22577"/>
                    <a:pt x="582146" y="22666"/>
                    <a:pt x="582146" y="22666"/>
                  </a:cubicBezTo>
                  <a:cubicBezTo>
                    <a:pt x="582235" y="23555"/>
                    <a:pt x="582235" y="24355"/>
                    <a:pt x="582235" y="25244"/>
                  </a:cubicBezTo>
                  <a:lnTo>
                    <a:pt x="582235" y="126396"/>
                  </a:lnTo>
                  <a:cubicBezTo>
                    <a:pt x="582235" y="140351"/>
                    <a:pt x="570934" y="151728"/>
                    <a:pt x="556963" y="151728"/>
                  </a:cubicBezTo>
                  <a:cubicBezTo>
                    <a:pt x="542992" y="151728"/>
                    <a:pt x="531691" y="140351"/>
                    <a:pt x="531691" y="126396"/>
                  </a:cubicBezTo>
                  <a:lnTo>
                    <a:pt x="531691" y="79286"/>
                  </a:lnTo>
                  <a:lnTo>
                    <a:pt x="421260" y="171106"/>
                  </a:lnTo>
                  <a:cubicBezTo>
                    <a:pt x="410582" y="180083"/>
                    <a:pt x="394564" y="178572"/>
                    <a:pt x="385666" y="167906"/>
                  </a:cubicBezTo>
                  <a:cubicBezTo>
                    <a:pt x="376678" y="157150"/>
                    <a:pt x="378191" y="141240"/>
                    <a:pt x="388869" y="132262"/>
                  </a:cubicBezTo>
                  <a:lnTo>
                    <a:pt x="487020" y="50576"/>
                  </a:lnTo>
                  <a:lnTo>
                    <a:pt x="455697" y="50576"/>
                  </a:lnTo>
                  <a:cubicBezTo>
                    <a:pt x="441727" y="50576"/>
                    <a:pt x="430425" y="39288"/>
                    <a:pt x="430425" y="25244"/>
                  </a:cubicBezTo>
                  <a:cubicBezTo>
                    <a:pt x="430425" y="11289"/>
                    <a:pt x="441727" y="0"/>
                    <a:pt x="455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21888" tIns="121888" rIns="121888" bIns="121888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6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  <a:sym typeface="Calibri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-1" y="4112500"/>
            <a:ext cx="12192000" cy="280711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746260" y="1756130"/>
            <a:ext cx="4771207" cy="692654"/>
          </a:xfrm>
          <a:prstGeom prst="roundRect">
            <a:avLst/>
          </a:prstGeom>
          <a:solidFill>
            <a:srgbClr val="39A47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vi-VN" sz="3200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99469" y="2826842"/>
            <a:ext cx="977818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Mục I.1.c), tr89 và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99468" y="4530901"/>
            <a:ext cx="977818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i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5004" y="477379"/>
            <a:ext cx="749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35521" y="157316"/>
            <a:ext cx="12749221" cy="6289800"/>
            <a:chOff x="-435521" y="157316"/>
            <a:chExt cx="12749221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356" y="5612396"/>
              <a:ext cx="722084" cy="782065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280219" y="4046058"/>
            <a:ext cx="12192000" cy="2807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88334" y="637283"/>
            <a:ext cx="74940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8334" y="1338475"/>
            <a:ext cx="10548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2913" y="2716307"/>
            <a:ext cx="1172152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Nâng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38250" y="4050890"/>
                <a:ext cx="11721524" cy="594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i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Nhược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i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i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⟶</m:t>
                    </m:r>
                  </m:oMath>
                </a14:m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4050890"/>
                <a:ext cx="11721524" cy="594202"/>
              </a:xfrm>
              <a:prstGeom prst="rect">
                <a:avLst/>
              </a:prstGeom>
              <a:blipFill>
                <a:blip r:embed="rId8"/>
                <a:stretch>
                  <a:fillRect l="-1040" b="-278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288334" y="4712925"/>
            <a:ext cx="1054868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allAtOnce"/>
      <p:bldP spid="15" grpId="0" build="allAtOnce"/>
      <p:bldP spid="16" grpId="0" build="allAtOnce"/>
      <p:bldP spid="17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-1" y="4134023"/>
            <a:ext cx="12192000" cy="2807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047" y="756335"/>
            <a:ext cx="2008889" cy="523220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884" y="1258451"/>
            <a:ext cx="110188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600 000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/kg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10 kg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Sang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560 000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/kg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15kg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450 000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/kg.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78"/>
          <p:cNvGrpSpPr/>
          <p:nvPr/>
        </p:nvGrpSpPr>
        <p:grpSpPr bwMode="auto">
          <a:xfrm>
            <a:off x="2929069" y="204806"/>
            <a:ext cx="302054" cy="930096"/>
            <a:chOff x="2880" y="712"/>
            <a:chExt cx="426" cy="2138"/>
          </a:xfrm>
        </p:grpSpPr>
        <p:sp>
          <p:nvSpPr>
            <p:cNvPr id="22" name="Rectangle 33"/>
            <p:cNvSpPr>
              <a:spLocks noChangeArrowheads="1"/>
            </p:cNvSpPr>
            <p:nvPr/>
          </p:nvSpPr>
          <p:spPr bwMode="auto">
            <a:xfrm>
              <a:off x="2940" y="771"/>
              <a:ext cx="307" cy="1535"/>
            </a:xfrm>
            <a:prstGeom prst="rect">
              <a:avLst/>
            </a:prstGeom>
            <a:noFill/>
            <a:ln w="6350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34"/>
            <p:cNvSpPr/>
            <p:nvPr/>
          </p:nvSpPr>
          <p:spPr bwMode="auto">
            <a:xfrm>
              <a:off x="2940" y="771"/>
              <a:ext cx="307" cy="1535"/>
            </a:xfrm>
            <a:custGeom>
              <a:avLst/>
              <a:gdLst>
                <a:gd name="T0" fmla="*/ 307 w 307"/>
                <a:gd name="T1" fmla="*/ 0 h 1535"/>
                <a:gd name="T2" fmla="*/ 0 w 307"/>
                <a:gd name="T3" fmla="*/ 217 h 1535"/>
                <a:gd name="T4" fmla="*/ 143 w 307"/>
                <a:gd name="T5" fmla="*/ 321 h 1535"/>
                <a:gd name="T6" fmla="*/ 307 w 307"/>
                <a:gd name="T7" fmla="*/ 464 h 1535"/>
                <a:gd name="T8" fmla="*/ 143 w 307"/>
                <a:gd name="T9" fmla="*/ 631 h 1535"/>
                <a:gd name="T10" fmla="*/ 0 w 307"/>
                <a:gd name="T11" fmla="*/ 853 h 1535"/>
                <a:gd name="T12" fmla="*/ 111 w 307"/>
                <a:gd name="T13" fmla="*/ 1058 h 1535"/>
                <a:gd name="T14" fmla="*/ 307 w 307"/>
                <a:gd name="T15" fmla="*/ 957 h 1535"/>
                <a:gd name="T16" fmla="*/ 126 w 307"/>
                <a:gd name="T17" fmla="*/ 1269 h 1535"/>
                <a:gd name="T18" fmla="*/ 307 w 307"/>
                <a:gd name="T19" fmla="*/ 1535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535">
                  <a:moveTo>
                    <a:pt x="307" y="0"/>
                  </a:moveTo>
                  <a:lnTo>
                    <a:pt x="0" y="217"/>
                  </a:lnTo>
                  <a:lnTo>
                    <a:pt x="143" y="321"/>
                  </a:lnTo>
                  <a:lnTo>
                    <a:pt x="307" y="464"/>
                  </a:lnTo>
                  <a:lnTo>
                    <a:pt x="143" y="631"/>
                  </a:lnTo>
                  <a:lnTo>
                    <a:pt x="0" y="853"/>
                  </a:lnTo>
                  <a:lnTo>
                    <a:pt x="111" y="1058"/>
                  </a:lnTo>
                  <a:lnTo>
                    <a:pt x="307" y="957"/>
                  </a:lnTo>
                  <a:lnTo>
                    <a:pt x="126" y="1269"/>
                  </a:lnTo>
                  <a:lnTo>
                    <a:pt x="307" y="1535"/>
                  </a:lnTo>
                </a:path>
              </a:pathLst>
            </a:custGeom>
            <a:noFill/>
            <a:ln w="6350" cap="flat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35"/>
            <p:cNvSpPr/>
            <p:nvPr/>
          </p:nvSpPr>
          <p:spPr bwMode="auto">
            <a:xfrm>
              <a:off x="2940" y="2040"/>
              <a:ext cx="307" cy="266"/>
            </a:xfrm>
            <a:custGeom>
              <a:avLst/>
              <a:gdLst>
                <a:gd name="T0" fmla="*/ 0 w 307"/>
                <a:gd name="T1" fmla="*/ 266 h 266"/>
                <a:gd name="T2" fmla="*/ 126 w 307"/>
                <a:gd name="T3" fmla="*/ 0 h 266"/>
                <a:gd name="T4" fmla="*/ 307 w 307"/>
                <a:gd name="T5" fmla="*/ 6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7" h="266">
                  <a:moveTo>
                    <a:pt x="0" y="266"/>
                  </a:moveTo>
                  <a:lnTo>
                    <a:pt x="126" y="0"/>
                  </a:lnTo>
                  <a:lnTo>
                    <a:pt x="307" y="64"/>
                  </a:lnTo>
                </a:path>
              </a:pathLst>
            </a:custGeom>
            <a:noFill/>
            <a:ln w="6350" cap="flat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2940" y="941"/>
              <a:ext cx="307" cy="683"/>
            </a:xfrm>
            <a:custGeom>
              <a:avLst/>
              <a:gdLst>
                <a:gd name="T0" fmla="*/ 0 w 307"/>
                <a:gd name="T1" fmla="*/ 683 h 683"/>
                <a:gd name="T2" fmla="*/ 307 w 307"/>
                <a:gd name="T3" fmla="*/ 553 h 683"/>
                <a:gd name="T4" fmla="*/ 143 w 307"/>
                <a:gd name="T5" fmla="*/ 461 h 683"/>
                <a:gd name="T6" fmla="*/ 0 w 307"/>
                <a:gd name="T7" fmla="*/ 345 h 683"/>
                <a:gd name="T8" fmla="*/ 143 w 307"/>
                <a:gd name="T9" fmla="*/ 151 h 683"/>
                <a:gd name="T10" fmla="*/ 307 w 307"/>
                <a:gd name="T11" fmla="*/ 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683">
                  <a:moveTo>
                    <a:pt x="0" y="683"/>
                  </a:moveTo>
                  <a:lnTo>
                    <a:pt x="307" y="553"/>
                  </a:lnTo>
                  <a:lnTo>
                    <a:pt x="143" y="461"/>
                  </a:lnTo>
                  <a:lnTo>
                    <a:pt x="0" y="345"/>
                  </a:lnTo>
                  <a:lnTo>
                    <a:pt x="143" y="151"/>
                  </a:lnTo>
                  <a:lnTo>
                    <a:pt x="307" y="0"/>
                  </a:lnTo>
                </a:path>
              </a:pathLst>
            </a:custGeom>
            <a:noFill/>
            <a:ln w="6350" cap="flat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2880" y="712"/>
              <a:ext cx="119" cy="119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>
              <a:off x="3023" y="1034"/>
              <a:ext cx="119" cy="117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023" y="1343"/>
              <a:ext cx="119" cy="118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2880" y="1565"/>
              <a:ext cx="119" cy="118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2992" y="1772"/>
              <a:ext cx="117" cy="117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Oval 42"/>
            <p:cNvSpPr>
              <a:spLocks noChangeArrowheads="1"/>
            </p:cNvSpPr>
            <p:nvPr/>
          </p:nvSpPr>
          <p:spPr bwMode="auto">
            <a:xfrm>
              <a:off x="3190" y="1176"/>
              <a:ext cx="116" cy="118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Oval 43"/>
            <p:cNvSpPr>
              <a:spLocks noChangeArrowheads="1"/>
            </p:cNvSpPr>
            <p:nvPr/>
          </p:nvSpPr>
          <p:spPr bwMode="auto">
            <a:xfrm>
              <a:off x="3190" y="1670"/>
              <a:ext cx="116" cy="117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Oval 44"/>
            <p:cNvSpPr>
              <a:spLocks noChangeArrowheads="1"/>
            </p:cNvSpPr>
            <p:nvPr/>
          </p:nvSpPr>
          <p:spPr bwMode="auto">
            <a:xfrm>
              <a:off x="3009" y="1981"/>
              <a:ext cx="116" cy="118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Oval 45"/>
            <p:cNvSpPr>
              <a:spLocks noChangeArrowheads="1"/>
            </p:cNvSpPr>
            <p:nvPr/>
          </p:nvSpPr>
          <p:spPr bwMode="auto">
            <a:xfrm>
              <a:off x="3190" y="712"/>
              <a:ext cx="116" cy="119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Oval 46"/>
            <p:cNvSpPr>
              <a:spLocks noChangeArrowheads="1"/>
            </p:cNvSpPr>
            <p:nvPr/>
          </p:nvSpPr>
          <p:spPr bwMode="auto">
            <a:xfrm>
              <a:off x="3053" y="730"/>
              <a:ext cx="82" cy="83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Oval 47"/>
            <p:cNvSpPr>
              <a:spLocks noChangeArrowheads="1"/>
            </p:cNvSpPr>
            <p:nvPr/>
          </p:nvSpPr>
          <p:spPr bwMode="auto">
            <a:xfrm>
              <a:off x="2880" y="2247"/>
              <a:ext cx="119" cy="118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Oval 48"/>
            <p:cNvSpPr>
              <a:spLocks noChangeArrowheads="1"/>
            </p:cNvSpPr>
            <p:nvPr/>
          </p:nvSpPr>
          <p:spPr bwMode="auto">
            <a:xfrm>
              <a:off x="3190" y="2247"/>
              <a:ext cx="116" cy="118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Oval 49"/>
            <p:cNvSpPr>
              <a:spLocks noChangeArrowheads="1"/>
            </p:cNvSpPr>
            <p:nvPr/>
          </p:nvSpPr>
          <p:spPr bwMode="auto">
            <a:xfrm>
              <a:off x="3053" y="2265"/>
              <a:ext cx="82" cy="82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Oval 50"/>
            <p:cNvSpPr>
              <a:spLocks noChangeArrowheads="1"/>
            </p:cNvSpPr>
            <p:nvPr/>
          </p:nvSpPr>
          <p:spPr bwMode="auto">
            <a:xfrm>
              <a:off x="2898" y="939"/>
              <a:ext cx="83" cy="82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Oval 51"/>
            <p:cNvSpPr>
              <a:spLocks noChangeArrowheads="1"/>
            </p:cNvSpPr>
            <p:nvPr/>
          </p:nvSpPr>
          <p:spPr bwMode="auto">
            <a:xfrm>
              <a:off x="2898" y="1245"/>
              <a:ext cx="83" cy="82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Oval 52"/>
            <p:cNvSpPr>
              <a:spLocks noChangeArrowheads="1"/>
            </p:cNvSpPr>
            <p:nvPr/>
          </p:nvSpPr>
          <p:spPr bwMode="auto">
            <a:xfrm>
              <a:off x="2898" y="1893"/>
              <a:ext cx="83" cy="83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Oval 53"/>
            <p:cNvSpPr>
              <a:spLocks noChangeArrowheads="1"/>
            </p:cNvSpPr>
            <p:nvPr/>
          </p:nvSpPr>
          <p:spPr bwMode="auto">
            <a:xfrm>
              <a:off x="3208" y="900"/>
              <a:ext cx="80" cy="82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Oval 54"/>
            <p:cNvSpPr>
              <a:spLocks noChangeArrowheads="1"/>
            </p:cNvSpPr>
            <p:nvPr/>
          </p:nvSpPr>
          <p:spPr bwMode="auto">
            <a:xfrm>
              <a:off x="3208" y="1453"/>
              <a:ext cx="80" cy="82"/>
            </a:xfrm>
            <a:prstGeom prst="ellipse">
              <a:avLst/>
            </a:prstGeom>
            <a:solidFill>
              <a:srgbClr val="F0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Oval 55"/>
            <p:cNvSpPr>
              <a:spLocks noChangeArrowheads="1"/>
            </p:cNvSpPr>
            <p:nvPr/>
          </p:nvSpPr>
          <p:spPr bwMode="auto">
            <a:xfrm>
              <a:off x="3208" y="2063"/>
              <a:ext cx="80" cy="82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8" name="Group 56"/>
            <p:cNvGrpSpPr/>
            <p:nvPr/>
          </p:nvGrpSpPr>
          <p:grpSpPr bwMode="auto">
            <a:xfrm>
              <a:off x="2940" y="2431"/>
              <a:ext cx="307" cy="419"/>
              <a:chOff x="2963" y="2431"/>
              <a:chExt cx="307" cy="419"/>
            </a:xfrm>
          </p:grpSpPr>
          <p:sp>
            <p:nvSpPr>
              <p:cNvPr id="49" name="Freeform 57"/>
              <p:cNvSpPr/>
              <p:nvPr/>
            </p:nvSpPr>
            <p:spPr bwMode="auto">
              <a:xfrm>
                <a:off x="3068" y="2715"/>
                <a:ext cx="99" cy="135"/>
              </a:xfrm>
              <a:custGeom>
                <a:avLst/>
                <a:gdLst>
                  <a:gd name="T0" fmla="*/ 0 w 60"/>
                  <a:gd name="T1" fmla="*/ 0 h 82"/>
                  <a:gd name="T2" fmla="*/ 30 w 60"/>
                  <a:gd name="T3" fmla="*/ 82 h 82"/>
                  <a:gd name="T4" fmla="*/ 60 w 60"/>
                  <a:gd name="T5" fmla="*/ 0 h 82"/>
                  <a:gd name="T6" fmla="*/ 30 w 60"/>
                  <a:gd name="T7" fmla="*/ 3 h 82"/>
                  <a:gd name="T8" fmla="*/ 0 w 60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82">
                    <a:moveTo>
                      <a:pt x="0" y="0"/>
                    </a:moveTo>
                    <a:cubicBezTo>
                      <a:pt x="30" y="82"/>
                      <a:pt x="30" y="82"/>
                      <a:pt x="30" y="8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0" y="2"/>
                      <a:pt x="40" y="3"/>
                      <a:pt x="30" y="3"/>
                    </a:cubicBezTo>
                    <a:cubicBezTo>
                      <a:pt x="20" y="3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58"/>
              <p:cNvSpPr/>
              <p:nvPr/>
            </p:nvSpPr>
            <p:spPr bwMode="auto">
              <a:xfrm>
                <a:off x="2963" y="2431"/>
                <a:ext cx="307" cy="289"/>
              </a:xfrm>
              <a:custGeom>
                <a:avLst/>
                <a:gdLst>
                  <a:gd name="T0" fmla="*/ 0 w 187"/>
                  <a:gd name="T1" fmla="*/ 0 h 176"/>
                  <a:gd name="T2" fmla="*/ 64 w 187"/>
                  <a:gd name="T3" fmla="*/ 173 h 176"/>
                  <a:gd name="T4" fmla="*/ 94 w 187"/>
                  <a:gd name="T5" fmla="*/ 176 h 176"/>
                  <a:gd name="T6" fmla="*/ 124 w 187"/>
                  <a:gd name="T7" fmla="*/ 173 h 176"/>
                  <a:gd name="T8" fmla="*/ 187 w 187"/>
                  <a:gd name="T9" fmla="*/ 0 h 176"/>
                  <a:gd name="T10" fmla="*/ 0 w 187"/>
                  <a:gd name="T1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176">
                    <a:moveTo>
                      <a:pt x="0" y="0"/>
                    </a:moveTo>
                    <a:cubicBezTo>
                      <a:pt x="64" y="173"/>
                      <a:pt x="64" y="173"/>
                      <a:pt x="64" y="173"/>
                    </a:cubicBezTo>
                    <a:cubicBezTo>
                      <a:pt x="74" y="175"/>
                      <a:pt x="84" y="176"/>
                      <a:pt x="94" y="176"/>
                    </a:cubicBezTo>
                    <a:cubicBezTo>
                      <a:pt x="104" y="176"/>
                      <a:pt x="114" y="175"/>
                      <a:pt x="124" y="173"/>
                    </a:cubicBezTo>
                    <a:cubicBezTo>
                      <a:pt x="187" y="0"/>
                      <a:pt x="187" y="0"/>
                      <a:pt x="18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1" name="Rounded Rectangle 50"/>
          <p:cNvSpPr/>
          <p:nvPr/>
        </p:nvSpPr>
        <p:spPr>
          <a:xfrm>
            <a:off x="2655936" y="334719"/>
            <a:ext cx="6436802" cy="747075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66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354262" y="3861255"/>
            <a:ext cx="4771207" cy="6926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  <a:endParaRPr lang="vi-VN" sz="3200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51491" y="4507482"/>
            <a:ext cx="894479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51491" y="5672131"/>
            <a:ext cx="977818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: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组合 18"/>
          <p:cNvGrpSpPr/>
          <p:nvPr/>
        </p:nvGrpSpPr>
        <p:grpSpPr>
          <a:xfrm>
            <a:off x="2125345" y="3629817"/>
            <a:ext cx="966095" cy="1008412"/>
            <a:chOff x="5853063" y="810749"/>
            <a:chExt cx="4764242" cy="4952736"/>
          </a:xfrm>
        </p:grpSpPr>
        <p:grpSp>
          <p:nvGrpSpPr>
            <p:cNvPr id="38" name="组合 87"/>
            <p:cNvGrpSpPr/>
            <p:nvPr/>
          </p:nvGrpSpPr>
          <p:grpSpPr>
            <a:xfrm>
              <a:off x="7421017" y="2486346"/>
              <a:ext cx="1971350" cy="1875135"/>
              <a:chOff x="5929313" y="3817937"/>
              <a:chExt cx="1854201" cy="1763712"/>
            </a:xfrm>
            <a:solidFill>
              <a:srgbClr val="53BAE9"/>
            </a:solidFill>
          </p:grpSpPr>
          <p:sp>
            <p:nvSpPr>
              <p:cNvPr id="195" name="Freeform 30"/>
              <p:cNvSpPr/>
              <p:nvPr/>
            </p:nvSpPr>
            <p:spPr bwMode="auto">
              <a:xfrm>
                <a:off x="6369051" y="3825874"/>
                <a:ext cx="395288" cy="187325"/>
              </a:xfrm>
              <a:custGeom>
                <a:avLst/>
                <a:gdLst>
                  <a:gd name="T0" fmla="*/ 0 w 105"/>
                  <a:gd name="T1" fmla="*/ 40 h 50"/>
                  <a:gd name="T2" fmla="*/ 105 w 105"/>
                  <a:gd name="T3" fmla="*/ 0 h 50"/>
                  <a:gd name="T4" fmla="*/ 95 w 105"/>
                  <a:gd name="T5" fmla="*/ 40 h 50"/>
                  <a:gd name="T6" fmla="*/ 75 w 105"/>
                  <a:gd name="T7" fmla="*/ 50 h 50"/>
                  <a:gd name="T8" fmla="*/ 0 w 105"/>
                  <a:gd name="T9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0">
                    <a:moveTo>
                      <a:pt x="0" y="40"/>
                    </a:moveTo>
                    <a:cubicBezTo>
                      <a:pt x="32" y="20"/>
                      <a:pt x="67" y="5"/>
                      <a:pt x="105" y="0"/>
                    </a:cubicBezTo>
                    <a:cubicBezTo>
                      <a:pt x="101" y="13"/>
                      <a:pt x="98" y="27"/>
                      <a:pt x="95" y="40"/>
                    </a:cubicBezTo>
                    <a:cubicBezTo>
                      <a:pt x="88" y="41"/>
                      <a:pt x="81" y="45"/>
                      <a:pt x="75" y="50"/>
                    </a:cubicBezTo>
                    <a:cubicBezTo>
                      <a:pt x="50" y="46"/>
                      <a:pt x="25" y="43"/>
                      <a:pt x="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Freeform 31"/>
              <p:cNvSpPr/>
              <p:nvPr/>
            </p:nvSpPr>
            <p:spPr bwMode="auto">
              <a:xfrm>
                <a:off x="6783388" y="3817937"/>
                <a:ext cx="288925" cy="176212"/>
              </a:xfrm>
              <a:custGeom>
                <a:avLst/>
                <a:gdLst>
                  <a:gd name="T0" fmla="*/ 11 w 77"/>
                  <a:gd name="T1" fmla="*/ 2 h 47"/>
                  <a:gd name="T2" fmla="*/ 77 w 77"/>
                  <a:gd name="T3" fmla="*/ 8 h 47"/>
                  <a:gd name="T4" fmla="*/ 0 w 77"/>
                  <a:gd name="T5" fmla="*/ 47 h 47"/>
                  <a:gd name="T6" fmla="*/ 11 w 77"/>
                  <a:gd name="T7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47">
                    <a:moveTo>
                      <a:pt x="11" y="2"/>
                    </a:moveTo>
                    <a:cubicBezTo>
                      <a:pt x="33" y="0"/>
                      <a:pt x="56" y="2"/>
                      <a:pt x="77" y="8"/>
                    </a:cubicBezTo>
                    <a:cubicBezTo>
                      <a:pt x="50" y="18"/>
                      <a:pt x="24" y="30"/>
                      <a:pt x="0" y="47"/>
                    </a:cubicBezTo>
                    <a:cubicBezTo>
                      <a:pt x="3" y="31"/>
                      <a:pt x="7" y="16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Freeform 33"/>
              <p:cNvSpPr/>
              <p:nvPr/>
            </p:nvSpPr>
            <p:spPr bwMode="auto">
              <a:xfrm>
                <a:off x="6802438" y="3878262"/>
                <a:ext cx="661988" cy="511175"/>
              </a:xfrm>
              <a:custGeom>
                <a:avLst/>
                <a:gdLst>
                  <a:gd name="T0" fmla="*/ 0 w 176"/>
                  <a:gd name="T1" fmla="*/ 45 h 136"/>
                  <a:gd name="T2" fmla="*/ 100 w 176"/>
                  <a:gd name="T3" fmla="*/ 0 h 136"/>
                  <a:gd name="T4" fmla="*/ 172 w 176"/>
                  <a:gd name="T5" fmla="*/ 44 h 136"/>
                  <a:gd name="T6" fmla="*/ 170 w 176"/>
                  <a:gd name="T7" fmla="*/ 136 h 136"/>
                  <a:gd name="T8" fmla="*/ 147 w 176"/>
                  <a:gd name="T9" fmla="*/ 117 h 136"/>
                  <a:gd name="T10" fmla="*/ 0 w 176"/>
                  <a:gd name="T11" fmla="*/ 4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" h="136">
                    <a:moveTo>
                      <a:pt x="0" y="45"/>
                    </a:moveTo>
                    <a:cubicBezTo>
                      <a:pt x="30" y="24"/>
                      <a:pt x="64" y="9"/>
                      <a:pt x="100" y="0"/>
                    </a:cubicBezTo>
                    <a:cubicBezTo>
                      <a:pt x="127" y="9"/>
                      <a:pt x="151" y="25"/>
                      <a:pt x="172" y="44"/>
                    </a:cubicBezTo>
                    <a:cubicBezTo>
                      <a:pt x="172" y="75"/>
                      <a:pt x="176" y="106"/>
                      <a:pt x="170" y="136"/>
                    </a:cubicBezTo>
                    <a:cubicBezTo>
                      <a:pt x="161" y="131"/>
                      <a:pt x="155" y="123"/>
                      <a:pt x="147" y="117"/>
                    </a:cubicBezTo>
                    <a:cubicBezTo>
                      <a:pt x="105" y="82"/>
                      <a:pt x="53" y="6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Freeform 34"/>
              <p:cNvSpPr/>
              <p:nvPr/>
            </p:nvSpPr>
            <p:spPr bwMode="auto">
              <a:xfrm>
                <a:off x="6113463" y="4032249"/>
                <a:ext cx="541338" cy="782637"/>
              </a:xfrm>
              <a:custGeom>
                <a:avLst/>
                <a:gdLst>
                  <a:gd name="T0" fmla="*/ 0 w 144"/>
                  <a:gd name="T1" fmla="*/ 62 h 208"/>
                  <a:gd name="T2" fmla="*/ 48 w 144"/>
                  <a:gd name="T3" fmla="*/ 2 h 208"/>
                  <a:gd name="T4" fmla="*/ 140 w 144"/>
                  <a:gd name="T5" fmla="*/ 10 h 208"/>
                  <a:gd name="T6" fmla="*/ 128 w 144"/>
                  <a:gd name="T7" fmla="*/ 34 h 208"/>
                  <a:gd name="T8" fmla="*/ 46 w 144"/>
                  <a:gd name="T9" fmla="*/ 208 h 208"/>
                  <a:gd name="T10" fmla="*/ 0 w 144"/>
                  <a:gd name="T11" fmla="*/ 6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208">
                    <a:moveTo>
                      <a:pt x="0" y="62"/>
                    </a:moveTo>
                    <a:cubicBezTo>
                      <a:pt x="12" y="39"/>
                      <a:pt x="29" y="19"/>
                      <a:pt x="48" y="2"/>
                    </a:cubicBezTo>
                    <a:cubicBezTo>
                      <a:pt x="79" y="0"/>
                      <a:pt x="110" y="5"/>
                      <a:pt x="140" y="10"/>
                    </a:cubicBezTo>
                    <a:cubicBezTo>
                      <a:pt x="144" y="21"/>
                      <a:pt x="134" y="27"/>
                      <a:pt x="128" y="34"/>
                    </a:cubicBezTo>
                    <a:cubicBezTo>
                      <a:pt x="84" y="82"/>
                      <a:pt x="60" y="145"/>
                      <a:pt x="46" y="208"/>
                    </a:cubicBezTo>
                    <a:cubicBezTo>
                      <a:pt x="16" y="166"/>
                      <a:pt x="2" y="113"/>
                      <a:pt x="0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Freeform 37"/>
              <p:cNvSpPr/>
              <p:nvPr/>
            </p:nvSpPr>
            <p:spPr bwMode="auto">
              <a:xfrm>
                <a:off x="6750051" y="4108449"/>
                <a:ext cx="673100" cy="923925"/>
              </a:xfrm>
              <a:custGeom>
                <a:avLst/>
                <a:gdLst>
                  <a:gd name="T0" fmla="*/ 6 w 179"/>
                  <a:gd name="T1" fmla="*/ 42 h 246"/>
                  <a:gd name="T2" fmla="*/ 14 w 179"/>
                  <a:gd name="T3" fmla="*/ 0 h 246"/>
                  <a:gd name="T4" fmla="*/ 170 w 179"/>
                  <a:gd name="T5" fmla="*/ 84 h 246"/>
                  <a:gd name="T6" fmla="*/ 179 w 179"/>
                  <a:gd name="T7" fmla="*/ 116 h 246"/>
                  <a:gd name="T8" fmla="*/ 132 w 179"/>
                  <a:gd name="T9" fmla="*/ 246 h 246"/>
                  <a:gd name="T10" fmla="*/ 114 w 179"/>
                  <a:gd name="T11" fmla="*/ 246 h 246"/>
                  <a:gd name="T12" fmla="*/ 6 w 179"/>
                  <a:gd name="T13" fmla="*/ 4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246">
                    <a:moveTo>
                      <a:pt x="6" y="42"/>
                    </a:moveTo>
                    <a:cubicBezTo>
                      <a:pt x="6" y="28"/>
                      <a:pt x="0" y="10"/>
                      <a:pt x="14" y="0"/>
                    </a:cubicBezTo>
                    <a:cubicBezTo>
                      <a:pt x="71" y="16"/>
                      <a:pt x="127" y="42"/>
                      <a:pt x="170" y="84"/>
                    </a:cubicBezTo>
                    <a:cubicBezTo>
                      <a:pt x="168" y="96"/>
                      <a:pt x="170" y="108"/>
                      <a:pt x="179" y="116"/>
                    </a:cubicBezTo>
                    <a:cubicBezTo>
                      <a:pt x="171" y="161"/>
                      <a:pt x="156" y="206"/>
                      <a:pt x="132" y="246"/>
                    </a:cubicBezTo>
                    <a:cubicBezTo>
                      <a:pt x="126" y="246"/>
                      <a:pt x="120" y="246"/>
                      <a:pt x="114" y="246"/>
                    </a:cubicBezTo>
                    <a:cubicBezTo>
                      <a:pt x="57" y="192"/>
                      <a:pt x="13" y="121"/>
                      <a:pt x="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Freeform 38"/>
              <p:cNvSpPr/>
              <p:nvPr/>
            </p:nvSpPr>
            <p:spPr bwMode="auto">
              <a:xfrm>
                <a:off x="7505701" y="4103687"/>
                <a:ext cx="277813" cy="766762"/>
              </a:xfrm>
              <a:custGeom>
                <a:avLst/>
                <a:gdLst>
                  <a:gd name="T0" fmla="*/ 2 w 74"/>
                  <a:gd name="T1" fmla="*/ 0 h 204"/>
                  <a:gd name="T2" fmla="*/ 57 w 74"/>
                  <a:gd name="T3" fmla="*/ 204 h 204"/>
                  <a:gd name="T4" fmla="*/ 11 w 74"/>
                  <a:gd name="T5" fmla="*/ 110 h 204"/>
                  <a:gd name="T6" fmla="*/ 0 w 74"/>
                  <a:gd name="T7" fmla="*/ 74 h 204"/>
                  <a:gd name="T8" fmla="*/ 2 w 74"/>
                  <a:gd name="T9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04">
                    <a:moveTo>
                      <a:pt x="2" y="0"/>
                    </a:moveTo>
                    <a:cubicBezTo>
                      <a:pt x="51" y="54"/>
                      <a:pt x="74" y="132"/>
                      <a:pt x="57" y="204"/>
                    </a:cubicBezTo>
                    <a:cubicBezTo>
                      <a:pt x="47" y="170"/>
                      <a:pt x="31" y="138"/>
                      <a:pt x="11" y="110"/>
                    </a:cubicBezTo>
                    <a:cubicBezTo>
                      <a:pt x="18" y="97"/>
                      <a:pt x="12" y="81"/>
                      <a:pt x="0" y="74"/>
                    </a:cubicBezTo>
                    <a:cubicBezTo>
                      <a:pt x="2" y="49"/>
                      <a:pt x="2" y="25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Freeform 41"/>
              <p:cNvSpPr/>
              <p:nvPr/>
            </p:nvSpPr>
            <p:spPr bwMode="auto">
              <a:xfrm>
                <a:off x="6351588" y="4141787"/>
                <a:ext cx="796925" cy="1157287"/>
              </a:xfrm>
              <a:custGeom>
                <a:avLst/>
                <a:gdLst>
                  <a:gd name="T0" fmla="*/ 83 w 212"/>
                  <a:gd name="T1" fmla="*/ 7 h 308"/>
                  <a:gd name="T2" fmla="*/ 96 w 212"/>
                  <a:gd name="T3" fmla="*/ 0 h 308"/>
                  <a:gd name="T4" fmla="*/ 158 w 212"/>
                  <a:gd name="T5" fmla="*/ 189 h 308"/>
                  <a:gd name="T6" fmla="*/ 208 w 212"/>
                  <a:gd name="T7" fmla="*/ 247 h 308"/>
                  <a:gd name="T8" fmla="*/ 212 w 212"/>
                  <a:gd name="T9" fmla="*/ 273 h 308"/>
                  <a:gd name="T10" fmla="*/ 180 w 212"/>
                  <a:gd name="T11" fmla="*/ 304 h 308"/>
                  <a:gd name="T12" fmla="*/ 151 w 212"/>
                  <a:gd name="T13" fmla="*/ 308 h 308"/>
                  <a:gd name="T14" fmla="*/ 8 w 212"/>
                  <a:gd name="T15" fmla="*/ 211 h 308"/>
                  <a:gd name="T16" fmla="*/ 0 w 212"/>
                  <a:gd name="T17" fmla="*/ 178 h 308"/>
                  <a:gd name="T18" fmla="*/ 83 w 212"/>
                  <a:gd name="T19" fmla="*/ 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2" h="308">
                    <a:moveTo>
                      <a:pt x="83" y="7"/>
                    </a:moveTo>
                    <a:cubicBezTo>
                      <a:pt x="86" y="3"/>
                      <a:pt x="91" y="1"/>
                      <a:pt x="96" y="0"/>
                    </a:cubicBezTo>
                    <a:cubicBezTo>
                      <a:pt x="95" y="68"/>
                      <a:pt x="118" y="135"/>
                      <a:pt x="158" y="189"/>
                    </a:cubicBezTo>
                    <a:cubicBezTo>
                      <a:pt x="172" y="210"/>
                      <a:pt x="190" y="229"/>
                      <a:pt x="208" y="247"/>
                    </a:cubicBezTo>
                    <a:cubicBezTo>
                      <a:pt x="210" y="256"/>
                      <a:pt x="209" y="264"/>
                      <a:pt x="212" y="273"/>
                    </a:cubicBezTo>
                    <a:cubicBezTo>
                      <a:pt x="202" y="284"/>
                      <a:pt x="192" y="295"/>
                      <a:pt x="180" y="304"/>
                    </a:cubicBezTo>
                    <a:cubicBezTo>
                      <a:pt x="170" y="301"/>
                      <a:pt x="160" y="302"/>
                      <a:pt x="151" y="308"/>
                    </a:cubicBezTo>
                    <a:cubicBezTo>
                      <a:pt x="97" y="286"/>
                      <a:pt x="46" y="255"/>
                      <a:pt x="8" y="211"/>
                    </a:cubicBezTo>
                    <a:cubicBezTo>
                      <a:pt x="12" y="199"/>
                      <a:pt x="9" y="187"/>
                      <a:pt x="0" y="178"/>
                    </a:cubicBezTo>
                    <a:cubicBezTo>
                      <a:pt x="12" y="115"/>
                      <a:pt x="38" y="53"/>
                      <a:pt x="8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Freeform 44"/>
              <p:cNvSpPr/>
              <p:nvPr/>
            </p:nvSpPr>
            <p:spPr bwMode="auto">
              <a:xfrm>
                <a:off x="5929313" y="4364037"/>
                <a:ext cx="334963" cy="942975"/>
              </a:xfrm>
              <a:custGeom>
                <a:avLst/>
                <a:gdLst>
                  <a:gd name="T0" fmla="*/ 88 w 89"/>
                  <a:gd name="T1" fmla="*/ 251 h 251"/>
                  <a:gd name="T2" fmla="*/ 36 w 89"/>
                  <a:gd name="T3" fmla="*/ 0 h 251"/>
                  <a:gd name="T4" fmla="*/ 79 w 89"/>
                  <a:gd name="T5" fmla="*/ 124 h 251"/>
                  <a:gd name="T6" fmla="*/ 89 w 89"/>
                  <a:gd name="T7" fmla="*/ 162 h 251"/>
                  <a:gd name="T8" fmla="*/ 88 w 89"/>
                  <a:gd name="T9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251">
                    <a:moveTo>
                      <a:pt x="88" y="251"/>
                    </a:moveTo>
                    <a:cubicBezTo>
                      <a:pt x="21" y="188"/>
                      <a:pt x="0" y="84"/>
                      <a:pt x="36" y="0"/>
                    </a:cubicBezTo>
                    <a:cubicBezTo>
                      <a:pt x="41" y="44"/>
                      <a:pt x="56" y="86"/>
                      <a:pt x="79" y="124"/>
                    </a:cubicBezTo>
                    <a:cubicBezTo>
                      <a:pt x="74" y="138"/>
                      <a:pt x="75" y="154"/>
                      <a:pt x="89" y="162"/>
                    </a:cubicBezTo>
                    <a:cubicBezTo>
                      <a:pt x="88" y="192"/>
                      <a:pt x="85" y="221"/>
                      <a:pt x="88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Freeform 47"/>
              <p:cNvSpPr/>
              <p:nvPr/>
            </p:nvSpPr>
            <p:spPr bwMode="auto">
              <a:xfrm>
                <a:off x="7294563" y="4532312"/>
                <a:ext cx="390525" cy="755650"/>
              </a:xfrm>
              <a:custGeom>
                <a:avLst/>
                <a:gdLst>
                  <a:gd name="T0" fmla="*/ 48 w 104"/>
                  <a:gd name="T1" fmla="*/ 13 h 201"/>
                  <a:gd name="T2" fmla="*/ 56 w 104"/>
                  <a:gd name="T3" fmla="*/ 7 h 201"/>
                  <a:gd name="T4" fmla="*/ 104 w 104"/>
                  <a:gd name="T5" fmla="*/ 120 h 201"/>
                  <a:gd name="T6" fmla="*/ 56 w 104"/>
                  <a:gd name="T7" fmla="*/ 201 h 201"/>
                  <a:gd name="T8" fmla="*/ 3 w 104"/>
                  <a:gd name="T9" fmla="*/ 164 h 201"/>
                  <a:gd name="T10" fmla="*/ 0 w 104"/>
                  <a:gd name="T11" fmla="*/ 140 h 201"/>
                  <a:gd name="T12" fmla="*/ 48 w 104"/>
                  <a:gd name="T13" fmla="*/ 1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201">
                    <a:moveTo>
                      <a:pt x="48" y="13"/>
                    </a:moveTo>
                    <a:cubicBezTo>
                      <a:pt x="48" y="8"/>
                      <a:pt x="51" y="0"/>
                      <a:pt x="56" y="7"/>
                    </a:cubicBezTo>
                    <a:cubicBezTo>
                      <a:pt x="80" y="41"/>
                      <a:pt x="97" y="80"/>
                      <a:pt x="104" y="120"/>
                    </a:cubicBezTo>
                    <a:cubicBezTo>
                      <a:pt x="95" y="150"/>
                      <a:pt x="76" y="177"/>
                      <a:pt x="56" y="201"/>
                    </a:cubicBezTo>
                    <a:cubicBezTo>
                      <a:pt x="37" y="190"/>
                      <a:pt x="20" y="177"/>
                      <a:pt x="3" y="164"/>
                    </a:cubicBezTo>
                    <a:cubicBezTo>
                      <a:pt x="3" y="156"/>
                      <a:pt x="2" y="148"/>
                      <a:pt x="0" y="140"/>
                    </a:cubicBezTo>
                    <a:cubicBezTo>
                      <a:pt x="23" y="101"/>
                      <a:pt x="39" y="58"/>
                      <a:pt x="4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6308726" y="4964112"/>
                <a:ext cx="587375" cy="546100"/>
              </a:xfrm>
              <a:custGeom>
                <a:avLst/>
                <a:gdLst>
                  <a:gd name="T0" fmla="*/ 4 w 156"/>
                  <a:gd name="T1" fmla="*/ 0 h 145"/>
                  <a:gd name="T2" fmla="*/ 155 w 156"/>
                  <a:gd name="T3" fmla="*/ 103 h 145"/>
                  <a:gd name="T4" fmla="*/ 156 w 156"/>
                  <a:gd name="T5" fmla="*/ 110 h 145"/>
                  <a:gd name="T6" fmla="*/ 71 w 156"/>
                  <a:gd name="T7" fmla="*/ 145 h 145"/>
                  <a:gd name="T8" fmla="*/ 4 w 156"/>
                  <a:gd name="T9" fmla="*/ 106 h 145"/>
                  <a:gd name="T10" fmla="*/ 4 w 156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45">
                    <a:moveTo>
                      <a:pt x="4" y="0"/>
                    </a:moveTo>
                    <a:cubicBezTo>
                      <a:pt x="46" y="46"/>
                      <a:pt x="99" y="79"/>
                      <a:pt x="155" y="103"/>
                    </a:cubicBezTo>
                    <a:cubicBezTo>
                      <a:pt x="155" y="105"/>
                      <a:pt x="156" y="108"/>
                      <a:pt x="156" y="110"/>
                    </a:cubicBezTo>
                    <a:cubicBezTo>
                      <a:pt x="130" y="126"/>
                      <a:pt x="101" y="137"/>
                      <a:pt x="71" y="145"/>
                    </a:cubicBezTo>
                    <a:cubicBezTo>
                      <a:pt x="47" y="135"/>
                      <a:pt x="23" y="124"/>
                      <a:pt x="4" y="106"/>
                    </a:cubicBezTo>
                    <a:cubicBezTo>
                      <a:pt x="0" y="90"/>
                      <a:pt x="3" y="17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Freeform 57"/>
              <p:cNvSpPr/>
              <p:nvPr/>
            </p:nvSpPr>
            <p:spPr bwMode="auto">
              <a:xfrm>
                <a:off x="7053263" y="5191124"/>
                <a:ext cx="406400" cy="250825"/>
              </a:xfrm>
              <a:custGeom>
                <a:avLst/>
                <a:gdLst>
                  <a:gd name="T0" fmla="*/ 36 w 108"/>
                  <a:gd name="T1" fmla="*/ 4 h 67"/>
                  <a:gd name="T2" fmla="*/ 57 w 108"/>
                  <a:gd name="T3" fmla="*/ 0 h 67"/>
                  <a:gd name="T4" fmla="*/ 108 w 108"/>
                  <a:gd name="T5" fmla="*/ 36 h 67"/>
                  <a:gd name="T6" fmla="*/ 62 w 108"/>
                  <a:gd name="T7" fmla="*/ 59 h 67"/>
                  <a:gd name="T8" fmla="*/ 0 w 108"/>
                  <a:gd name="T9" fmla="*/ 39 h 67"/>
                  <a:gd name="T10" fmla="*/ 36 w 108"/>
                  <a:gd name="T11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67">
                    <a:moveTo>
                      <a:pt x="36" y="4"/>
                    </a:moveTo>
                    <a:cubicBezTo>
                      <a:pt x="43" y="2"/>
                      <a:pt x="50" y="2"/>
                      <a:pt x="57" y="0"/>
                    </a:cubicBezTo>
                    <a:cubicBezTo>
                      <a:pt x="74" y="13"/>
                      <a:pt x="90" y="25"/>
                      <a:pt x="108" y="36"/>
                    </a:cubicBezTo>
                    <a:cubicBezTo>
                      <a:pt x="94" y="47"/>
                      <a:pt x="81" y="67"/>
                      <a:pt x="62" y="59"/>
                    </a:cubicBezTo>
                    <a:cubicBezTo>
                      <a:pt x="41" y="53"/>
                      <a:pt x="18" y="52"/>
                      <a:pt x="0" y="39"/>
                    </a:cubicBezTo>
                    <a:cubicBezTo>
                      <a:pt x="13" y="28"/>
                      <a:pt x="24" y="16"/>
                      <a:pt x="3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Freeform 58"/>
              <p:cNvSpPr/>
              <p:nvPr/>
            </p:nvSpPr>
            <p:spPr bwMode="auto">
              <a:xfrm>
                <a:off x="6681788" y="5411787"/>
                <a:ext cx="574675" cy="169862"/>
              </a:xfrm>
              <a:custGeom>
                <a:avLst/>
                <a:gdLst>
                  <a:gd name="T0" fmla="*/ 100 w 153"/>
                  <a:gd name="T1" fmla="*/ 0 h 45"/>
                  <a:gd name="T2" fmla="*/ 153 w 153"/>
                  <a:gd name="T3" fmla="*/ 14 h 45"/>
                  <a:gd name="T4" fmla="*/ 0 w 153"/>
                  <a:gd name="T5" fmla="*/ 33 h 45"/>
                  <a:gd name="T6" fmla="*/ 63 w 153"/>
                  <a:gd name="T7" fmla="*/ 5 h 45"/>
                  <a:gd name="T8" fmla="*/ 100 w 15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45">
                    <a:moveTo>
                      <a:pt x="100" y="0"/>
                    </a:moveTo>
                    <a:cubicBezTo>
                      <a:pt x="117" y="5"/>
                      <a:pt x="135" y="10"/>
                      <a:pt x="153" y="14"/>
                    </a:cubicBezTo>
                    <a:cubicBezTo>
                      <a:pt x="107" y="38"/>
                      <a:pt x="51" y="45"/>
                      <a:pt x="0" y="33"/>
                    </a:cubicBezTo>
                    <a:cubicBezTo>
                      <a:pt x="22" y="26"/>
                      <a:pt x="43" y="17"/>
                      <a:pt x="63" y="5"/>
                    </a:cubicBezTo>
                    <a:cubicBezTo>
                      <a:pt x="75" y="13"/>
                      <a:pt x="91" y="12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55" name="Straight Arrow Connector 75"/>
            <p:cNvCxnSpPr/>
            <p:nvPr/>
          </p:nvCxnSpPr>
          <p:spPr>
            <a:xfrm flipH="1" flipV="1">
              <a:off x="6342442" y="3093962"/>
              <a:ext cx="1174631" cy="179643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75"/>
            <p:cNvCxnSpPr/>
            <p:nvPr/>
          </p:nvCxnSpPr>
          <p:spPr>
            <a:xfrm flipV="1">
              <a:off x="8416216" y="1317213"/>
              <a:ext cx="14158" cy="1167050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75"/>
            <p:cNvCxnSpPr/>
            <p:nvPr/>
          </p:nvCxnSpPr>
          <p:spPr>
            <a:xfrm flipH="1">
              <a:off x="7294690" y="4183920"/>
              <a:ext cx="653072" cy="1011082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75"/>
            <p:cNvCxnSpPr/>
            <p:nvPr/>
          </p:nvCxnSpPr>
          <p:spPr>
            <a:xfrm>
              <a:off x="9185144" y="3928126"/>
              <a:ext cx="958019" cy="684969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0"/>
            <p:cNvGrpSpPr/>
            <p:nvPr/>
          </p:nvGrpSpPr>
          <p:grpSpPr>
            <a:xfrm>
              <a:off x="5853063" y="2807008"/>
              <a:ext cx="453749" cy="453749"/>
              <a:chOff x="1179225" y="991203"/>
              <a:chExt cx="1402970" cy="1402971"/>
            </a:xfrm>
          </p:grpSpPr>
          <p:sp>
            <p:nvSpPr>
              <p:cNvPr id="188" name="Oval 51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89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90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92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3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4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91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0" name="Group 50"/>
            <p:cNvGrpSpPr/>
            <p:nvPr/>
          </p:nvGrpSpPr>
          <p:grpSpPr>
            <a:xfrm>
              <a:off x="8204767" y="810749"/>
              <a:ext cx="453749" cy="453749"/>
              <a:chOff x="1179225" y="991203"/>
              <a:chExt cx="1402970" cy="1402971"/>
            </a:xfrm>
          </p:grpSpPr>
          <p:sp>
            <p:nvSpPr>
              <p:cNvPr id="181" name="Oval 51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82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83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85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6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7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84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Group 50"/>
            <p:cNvGrpSpPr/>
            <p:nvPr/>
          </p:nvGrpSpPr>
          <p:grpSpPr>
            <a:xfrm>
              <a:off x="6905248" y="5183468"/>
              <a:ext cx="453749" cy="453749"/>
              <a:chOff x="1179225" y="991203"/>
              <a:chExt cx="1402970" cy="1402971"/>
            </a:xfrm>
          </p:grpSpPr>
          <p:sp>
            <p:nvSpPr>
              <p:cNvPr id="174" name="Oval 51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75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76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78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9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0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77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2" name="Group 50"/>
            <p:cNvGrpSpPr/>
            <p:nvPr/>
          </p:nvGrpSpPr>
          <p:grpSpPr>
            <a:xfrm>
              <a:off x="10163556" y="4535899"/>
              <a:ext cx="453749" cy="453749"/>
              <a:chOff x="1179225" y="991203"/>
              <a:chExt cx="1402970" cy="1402971"/>
            </a:xfrm>
          </p:grpSpPr>
          <p:sp>
            <p:nvSpPr>
              <p:cNvPr id="167" name="Oval 51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68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69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71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2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3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70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63" name="Straight Arrow Connector 75"/>
            <p:cNvCxnSpPr/>
            <p:nvPr/>
          </p:nvCxnSpPr>
          <p:spPr>
            <a:xfrm flipH="1" flipV="1">
              <a:off x="6870742" y="2487365"/>
              <a:ext cx="120071" cy="761512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75"/>
            <p:cNvCxnSpPr/>
            <p:nvPr/>
          </p:nvCxnSpPr>
          <p:spPr>
            <a:xfrm flipH="1">
              <a:off x="6986130" y="4613096"/>
              <a:ext cx="513627" cy="24285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75"/>
            <p:cNvCxnSpPr/>
            <p:nvPr/>
          </p:nvCxnSpPr>
          <p:spPr>
            <a:xfrm flipH="1">
              <a:off x="6543333" y="3212229"/>
              <a:ext cx="433980" cy="537831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50"/>
            <p:cNvGrpSpPr/>
            <p:nvPr/>
          </p:nvGrpSpPr>
          <p:grpSpPr>
            <a:xfrm>
              <a:off x="6630080" y="2849899"/>
              <a:ext cx="664338" cy="664338"/>
              <a:chOff x="1179225" y="991203"/>
              <a:chExt cx="1402970" cy="1402971"/>
            </a:xfrm>
          </p:grpSpPr>
          <p:sp>
            <p:nvSpPr>
              <p:cNvPr id="160" name="Oval 51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61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62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64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65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66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63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7" name="Group 50"/>
            <p:cNvGrpSpPr/>
            <p:nvPr/>
          </p:nvGrpSpPr>
          <p:grpSpPr>
            <a:xfrm>
              <a:off x="6603925" y="1963137"/>
              <a:ext cx="453749" cy="453749"/>
              <a:chOff x="1179223" y="991203"/>
              <a:chExt cx="1402969" cy="1402971"/>
            </a:xfrm>
          </p:grpSpPr>
          <p:sp>
            <p:nvSpPr>
              <p:cNvPr id="153" name="Oval 51"/>
              <p:cNvSpPr/>
              <p:nvPr/>
            </p:nvSpPr>
            <p:spPr>
              <a:xfrm>
                <a:off x="1179223" y="991203"/>
                <a:ext cx="1402969" cy="140297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54" name="Group 52"/>
              <p:cNvGrpSpPr/>
              <p:nvPr/>
            </p:nvGrpSpPr>
            <p:grpSpPr>
              <a:xfrm>
                <a:off x="1375882" y="1198807"/>
                <a:ext cx="1009648" cy="1195367"/>
                <a:chOff x="1375882" y="1198807"/>
                <a:chExt cx="1009648" cy="1195367"/>
              </a:xfrm>
              <a:solidFill>
                <a:srgbClr val="037EB5"/>
              </a:solidFill>
            </p:grpSpPr>
            <p:grpSp>
              <p:nvGrpSpPr>
                <p:cNvPr id="155" name="Group 53"/>
                <p:cNvGrpSpPr/>
                <p:nvPr/>
              </p:nvGrpSpPr>
              <p:grpSpPr>
                <a:xfrm>
                  <a:off x="1375882" y="1198807"/>
                  <a:ext cx="1009648" cy="1139826"/>
                  <a:chOff x="1368783" y="1195986"/>
                  <a:chExt cx="1009648" cy="1139826"/>
                </a:xfrm>
                <a:grpFill/>
              </p:grpSpPr>
              <p:sp>
                <p:nvSpPr>
                  <p:cNvPr id="157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8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3" y="1753197"/>
                    <a:ext cx="1009648" cy="582615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9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56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8" name="Group 50"/>
            <p:cNvGrpSpPr/>
            <p:nvPr/>
          </p:nvGrpSpPr>
          <p:grpSpPr>
            <a:xfrm>
              <a:off x="6144570" y="3757149"/>
              <a:ext cx="453749" cy="453749"/>
              <a:chOff x="1179223" y="991203"/>
              <a:chExt cx="1402969" cy="1402971"/>
            </a:xfrm>
          </p:grpSpPr>
          <p:sp>
            <p:nvSpPr>
              <p:cNvPr id="146" name="Oval 51"/>
              <p:cNvSpPr/>
              <p:nvPr/>
            </p:nvSpPr>
            <p:spPr>
              <a:xfrm>
                <a:off x="1179223" y="991203"/>
                <a:ext cx="1402969" cy="140297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47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48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50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1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2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49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69" name="Straight Arrow Connector 75"/>
            <p:cNvCxnSpPr/>
            <p:nvPr/>
          </p:nvCxnSpPr>
          <p:spPr>
            <a:xfrm>
              <a:off x="7803991" y="4760883"/>
              <a:ext cx="306629" cy="518075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58"/>
            <p:cNvGrpSpPr/>
            <p:nvPr/>
          </p:nvGrpSpPr>
          <p:grpSpPr>
            <a:xfrm>
              <a:off x="7317013" y="4327159"/>
              <a:ext cx="664338" cy="664338"/>
              <a:chOff x="1179225" y="991203"/>
              <a:chExt cx="1402970" cy="1402971"/>
            </a:xfrm>
          </p:grpSpPr>
          <p:sp>
            <p:nvSpPr>
              <p:cNvPr id="139" name="Oval 59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40" name="Group 60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41" name="Group 61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43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4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45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42" name="Freeform 62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1" name="Group 50"/>
            <p:cNvGrpSpPr/>
            <p:nvPr/>
          </p:nvGrpSpPr>
          <p:grpSpPr>
            <a:xfrm>
              <a:off x="6465883" y="4410689"/>
              <a:ext cx="453749" cy="453749"/>
              <a:chOff x="1179223" y="991203"/>
              <a:chExt cx="1402969" cy="1402971"/>
            </a:xfrm>
          </p:grpSpPr>
          <p:sp>
            <p:nvSpPr>
              <p:cNvPr id="132" name="Oval 51"/>
              <p:cNvSpPr/>
              <p:nvPr/>
            </p:nvSpPr>
            <p:spPr>
              <a:xfrm>
                <a:off x="1179223" y="991203"/>
                <a:ext cx="1402969" cy="140297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33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34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36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7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8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35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2" name="Group 50"/>
            <p:cNvGrpSpPr/>
            <p:nvPr/>
          </p:nvGrpSpPr>
          <p:grpSpPr>
            <a:xfrm>
              <a:off x="8041496" y="5309736"/>
              <a:ext cx="453749" cy="453749"/>
              <a:chOff x="1179223" y="991203"/>
              <a:chExt cx="1402969" cy="1402971"/>
            </a:xfrm>
          </p:grpSpPr>
          <p:sp>
            <p:nvSpPr>
              <p:cNvPr id="125" name="Oval 51"/>
              <p:cNvSpPr/>
              <p:nvPr/>
            </p:nvSpPr>
            <p:spPr>
              <a:xfrm>
                <a:off x="1179223" y="991203"/>
                <a:ext cx="1402969" cy="140297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26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27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29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0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1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28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73" name="Straight Arrow Connector 75"/>
            <p:cNvCxnSpPr/>
            <p:nvPr/>
          </p:nvCxnSpPr>
          <p:spPr>
            <a:xfrm flipH="1">
              <a:off x="9026617" y="4199814"/>
              <a:ext cx="545662" cy="443587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5"/>
            <p:cNvCxnSpPr/>
            <p:nvPr/>
          </p:nvCxnSpPr>
          <p:spPr>
            <a:xfrm>
              <a:off x="9606209" y="4296736"/>
              <a:ext cx="18578" cy="719008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66"/>
            <p:cNvGrpSpPr/>
            <p:nvPr/>
          </p:nvGrpSpPr>
          <p:grpSpPr>
            <a:xfrm>
              <a:off x="9277755" y="3880800"/>
              <a:ext cx="664338" cy="664338"/>
              <a:chOff x="1179225" y="991203"/>
              <a:chExt cx="1402970" cy="1402971"/>
            </a:xfrm>
          </p:grpSpPr>
          <p:sp>
            <p:nvSpPr>
              <p:cNvPr id="118" name="Oval 67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19" name="Group 68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20" name="Group 69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22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3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24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21" name="Freeform 70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6" name="Group 50"/>
            <p:cNvGrpSpPr/>
            <p:nvPr/>
          </p:nvGrpSpPr>
          <p:grpSpPr>
            <a:xfrm>
              <a:off x="8560543" y="4603777"/>
              <a:ext cx="453749" cy="453749"/>
              <a:chOff x="1179225" y="991203"/>
              <a:chExt cx="1402970" cy="1402971"/>
            </a:xfrm>
          </p:grpSpPr>
          <p:sp>
            <p:nvSpPr>
              <p:cNvPr id="111" name="Oval 51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12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13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15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6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7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14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7" name="Group 50"/>
            <p:cNvGrpSpPr/>
            <p:nvPr/>
          </p:nvGrpSpPr>
          <p:grpSpPr>
            <a:xfrm>
              <a:off x="9402586" y="5082861"/>
              <a:ext cx="453749" cy="453749"/>
              <a:chOff x="1179225" y="991203"/>
              <a:chExt cx="1402970" cy="1402971"/>
            </a:xfrm>
          </p:grpSpPr>
          <p:sp>
            <p:nvSpPr>
              <p:cNvPr id="104" name="Oval 51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05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106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08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09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10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07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78" name="Straight Arrow Connector 75"/>
            <p:cNvCxnSpPr/>
            <p:nvPr/>
          </p:nvCxnSpPr>
          <p:spPr>
            <a:xfrm flipV="1">
              <a:off x="8555296" y="1816454"/>
              <a:ext cx="541689" cy="145917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5"/>
            <p:cNvCxnSpPr/>
            <p:nvPr/>
          </p:nvCxnSpPr>
          <p:spPr>
            <a:xfrm flipH="1" flipV="1">
              <a:off x="7801531" y="1746847"/>
              <a:ext cx="452891" cy="204667"/>
            </a:xfrm>
            <a:prstGeom prst="straightConnector1">
              <a:avLst/>
            </a:prstGeom>
            <a:ln w="19050">
              <a:solidFill>
                <a:srgbClr val="53BAE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36"/>
            <p:cNvGrpSpPr/>
            <p:nvPr/>
          </p:nvGrpSpPr>
          <p:grpSpPr>
            <a:xfrm>
              <a:off x="8084046" y="1630968"/>
              <a:ext cx="664338" cy="664338"/>
              <a:chOff x="1179225" y="991203"/>
              <a:chExt cx="1402970" cy="1402971"/>
            </a:xfrm>
          </p:grpSpPr>
          <p:sp>
            <p:nvSpPr>
              <p:cNvPr id="97" name="Oval 23"/>
              <p:cNvSpPr/>
              <p:nvPr/>
            </p:nvSpPr>
            <p:spPr>
              <a:xfrm>
                <a:off x="1179225" y="991203"/>
                <a:ext cx="1402970" cy="14029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98" name="Group 35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99" name="Group 24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101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02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03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00" name="Freeform 3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1" name="Group 50"/>
            <p:cNvGrpSpPr/>
            <p:nvPr/>
          </p:nvGrpSpPr>
          <p:grpSpPr>
            <a:xfrm>
              <a:off x="7282759" y="1435663"/>
              <a:ext cx="453749" cy="453749"/>
              <a:chOff x="1179223" y="991203"/>
              <a:chExt cx="1402969" cy="1402971"/>
            </a:xfrm>
          </p:grpSpPr>
          <p:sp>
            <p:nvSpPr>
              <p:cNvPr id="90" name="Oval 51"/>
              <p:cNvSpPr/>
              <p:nvPr/>
            </p:nvSpPr>
            <p:spPr>
              <a:xfrm>
                <a:off x="1179223" y="991203"/>
                <a:ext cx="1402969" cy="140297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91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92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94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95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96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93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2" name="Group 50"/>
            <p:cNvGrpSpPr/>
            <p:nvPr/>
          </p:nvGrpSpPr>
          <p:grpSpPr>
            <a:xfrm>
              <a:off x="9161911" y="1548470"/>
              <a:ext cx="453749" cy="453749"/>
              <a:chOff x="1179223" y="991203"/>
              <a:chExt cx="1402969" cy="1402971"/>
            </a:xfrm>
          </p:grpSpPr>
          <p:sp>
            <p:nvSpPr>
              <p:cNvPr id="83" name="Oval 51"/>
              <p:cNvSpPr/>
              <p:nvPr/>
            </p:nvSpPr>
            <p:spPr>
              <a:xfrm>
                <a:off x="1179223" y="991203"/>
                <a:ext cx="1402969" cy="140297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3BA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84" name="Group 52"/>
              <p:cNvGrpSpPr/>
              <p:nvPr/>
            </p:nvGrpSpPr>
            <p:grpSpPr>
              <a:xfrm>
                <a:off x="1375885" y="1198807"/>
                <a:ext cx="1009650" cy="1195367"/>
                <a:chOff x="1375885" y="1198807"/>
                <a:chExt cx="1009650" cy="1195367"/>
              </a:xfrm>
              <a:solidFill>
                <a:srgbClr val="037EB5"/>
              </a:solidFill>
            </p:grpSpPr>
            <p:grpSp>
              <p:nvGrpSpPr>
                <p:cNvPr id="85" name="Group 53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87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88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89" name="Freeform 9"/>
                  <p:cNvSpPr/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53BA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86" name="Freeform 54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solidFill>
                  <a:srgbClr val="53BA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51" grpId="0"/>
      <p:bldP spid="52" grpId="0" animBg="1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74023" y="411767"/>
            <a:ext cx="126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80530"/>
            <a:ext cx="5706321" cy="453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000. 10 = 4 500 000 (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 .10 = 6 000 000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6 000 000 – 4 500 000  =  1 500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</a:t>
            </a:r>
          </a:p>
          <a:p>
            <a:pPr algn="r">
              <a:lnSpc>
                <a:spcPct val="120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06321" y="1138483"/>
            <a:ext cx="0" cy="5719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930440" y="1380530"/>
            <a:ext cx="6261560" cy="489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000. 15 = 6 750 000 (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 . 15 = 8 400 000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8 400 000 – 6 750 000  =  1 650 000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1 650 000 &gt; 1 500 000 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=&gt;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uiExpand="1" build="allAtOnce"/>
      <p:bldP spid="1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050890"/>
            <a:ext cx="12192000" cy="28071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16464" y="890747"/>
            <a:ext cx="3297236" cy="2034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35521" y="4050890"/>
            <a:ext cx="1673771" cy="103290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529166" y="-466003"/>
            <a:ext cx="3297236" cy="2034758"/>
          </a:xfrm>
          <a:prstGeom prst="rect">
            <a:avLst/>
          </a:prstGeom>
        </p:spPr>
      </p:pic>
      <p:sp>
        <p:nvSpPr>
          <p:cNvPr id="244" name="矩形 243"/>
          <p:cNvSpPr/>
          <p:nvPr/>
        </p:nvSpPr>
        <p:spPr>
          <a:xfrm>
            <a:off x="1222626" y="1765889"/>
            <a:ext cx="1078632" cy="10789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8" name="Freeform 14"/>
          <p:cNvSpPr>
            <a:spLocks noEditPoints="1"/>
          </p:cNvSpPr>
          <p:nvPr/>
        </p:nvSpPr>
        <p:spPr bwMode="auto">
          <a:xfrm>
            <a:off x="2335741" y="2844854"/>
            <a:ext cx="221171" cy="267263"/>
          </a:xfrm>
          <a:custGeom>
            <a:avLst/>
            <a:gdLst>
              <a:gd name="T0" fmla="*/ 75 w 116"/>
              <a:gd name="T1" fmla="*/ 56 h 140"/>
              <a:gd name="T2" fmla="*/ 97 w 116"/>
              <a:gd name="T3" fmla="*/ 56 h 140"/>
              <a:gd name="T4" fmla="*/ 103 w 116"/>
              <a:gd name="T5" fmla="*/ 61 h 140"/>
              <a:gd name="T6" fmla="*/ 100 w 116"/>
              <a:gd name="T7" fmla="*/ 66 h 140"/>
              <a:gd name="T8" fmla="*/ 9 w 116"/>
              <a:gd name="T9" fmla="*/ 138 h 140"/>
              <a:gd name="T10" fmla="*/ 1 w 116"/>
              <a:gd name="T11" fmla="*/ 137 h 140"/>
              <a:gd name="T12" fmla="*/ 1 w 116"/>
              <a:gd name="T13" fmla="*/ 131 h 140"/>
              <a:gd name="T14" fmla="*/ 36 w 116"/>
              <a:gd name="T15" fmla="*/ 67 h 140"/>
              <a:gd name="T16" fmla="*/ 15 w 116"/>
              <a:gd name="T17" fmla="*/ 67 h 140"/>
              <a:gd name="T18" fmla="*/ 10 w 116"/>
              <a:gd name="T19" fmla="*/ 61 h 140"/>
              <a:gd name="T20" fmla="*/ 11 w 116"/>
              <a:gd name="T21" fmla="*/ 58 h 140"/>
              <a:gd name="T22" fmla="*/ 49 w 116"/>
              <a:gd name="T23" fmla="*/ 3 h 140"/>
              <a:gd name="T24" fmla="*/ 54 w 116"/>
              <a:gd name="T25" fmla="*/ 1 h 140"/>
              <a:gd name="T26" fmla="*/ 54 w 116"/>
              <a:gd name="T27" fmla="*/ 0 h 140"/>
              <a:gd name="T28" fmla="*/ 111 w 116"/>
              <a:gd name="T29" fmla="*/ 0 h 140"/>
              <a:gd name="T30" fmla="*/ 116 w 116"/>
              <a:gd name="T31" fmla="*/ 6 h 140"/>
              <a:gd name="T32" fmla="*/ 114 w 116"/>
              <a:gd name="T33" fmla="*/ 10 h 140"/>
              <a:gd name="T34" fmla="*/ 75 w 116"/>
              <a:gd name="T35" fmla="*/ 56 h 140"/>
              <a:gd name="T36" fmla="*/ 81 w 116"/>
              <a:gd name="T37" fmla="*/ 67 h 140"/>
              <a:gd name="T38" fmla="*/ 81 w 116"/>
              <a:gd name="T39" fmla="*/ 67 h 140"/>
              <a:gd name="T40" fmla="*/ 63 w 116"/>
              <a:gd name="T41" fmla="*/ 67 h 140"/>
              <a:gd name="T42" fmla="*/ 63 w 116"/>
              <a:gd name="T43" fmla="*/ 67 h 140"/>
              <a:gd name="T44" fmla="*/ 60 w 116"/>
              <a:gd name="T45" fmla="*/ 65 h 140"/>
              <a:gd name="T46" fmla="*/ 59 w 116"/>
              <a:gd name="T47" fmla="*/ 58 h 140"/>
              <a:gd name="T48" fmla="*/ 99 w 116"/>
              <a:gd name="T49" fmla="*/ 11 h 140"/>
              <a:gd name="T50" fmla="*/ 57 w 116"/>
              <a:gd name="T51" fmla="*/ 11 h 140"/>
              <a:gd name="T52" fmla="*/ 26 w 116"/>
              <a:gd name="T53" fmla="*/ 56 h 140"/>
              <a:gd name="T54" fmla="*/ 45 w 116"/>
              <a:gd name="T55" fmla="*/ 56 h 140"/>
              <a:gd name="T56" fmla="*/ 45 w 116"/>
              <a:gd name="T57" fmla="*/ 56 h 140"/>
              <a:gd name="T58" fmla="*/ 48 w 116"/>
              <a:gd name="T59" fmla="*/ 56 h 140"/>
              <a:gd name="T60" fmla="*/ 50 w 116"/>
              <a:gd name="T61" fmla="*/ 64 h 140"/>
              <a:gd name="T62" fmla="*/ 23 w 116"/>
              <a:gd name="T63" fmla="*/ 113 h 140"/>
              <a:gd name="T64" fmla="*/ 81 w 116"/>
              <a:gd name="T65" fmla="*/ 6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6" h="140">
                <a:moveTo>
                  <a:pt x="75" y="56"/>
                </a:moveTo>
                <a:cubicBezTo>
                  <a:pt x="97" y="56"/>
                  <a:pt x="97" y="56"/>
                  <a:pt x="97" y="56"/>
                </a:cubicBezTo>
                <a:cubicBezTo>
                  <a:pt x="100" y="56"/>
                  <a:pt x="103" y="58"/>
                  <a:pt x="103" y="61"/>
                </a:cubicBezTo>
                <a:cubicBezTo>
                  <a:pt x="103" y="63"/>
                  <a:pt x="102" y="65"/>
                  <a:pt x="100" y="66"/>
                </a:cubicBezTo>
                <a:cubicBezTo>
                  <a:pt x="9" y="138"/>
                  <a:pt x="9" y="138"/>
                  <a:pt x="9" y="138"/>
                </a:cubicBezTo>
                <a:cubicBezTo>
                  <a:pt x="6" y="140"/>
                  <a:pt x="3" y="140"/>
                  <a:pt x="1" y="137"/>
                </a:cubicBezTo>
                <a:cubicBezTo>
                  <a:pt x="0" y="136"/>
                  <a:pt x="0" y="133"/>
                  <a:pt x="1" y="131"/>
                </a:cubicBezTo>
                <a:cubicBezTo>
                  <a:pt x="36" y="67"/>
                  <a:pt x="36" y="67"/>
                  <a:pt x="36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2" y="67"/>
                  <a:pt x="10" y="64"/>
                  <a:pt x="10" y="61"/>
                </a:cubicBezTo>
                <a:cubicBezTo>
                  <a:pt x="10" y="60"/>
                  <a:pt x="10" y="59"/>
                  <a:pt x="11" y="58"/>
                </a:cubicBezTo>
                <a:cubicBezTo>
                  <a:pt x="49" y="3"/>
                  <a:pt x="49" y="3"/>
                  <a:pt x="49" y="3"/>
                </a:cubicBezTo>
                <a:cubicBezTo>
                  <a:pt x="50" y="1"/>
                  <a:pt x="52" y="1"/>
                  <a:pt x="54" y="1"/>
                </a:cubicBezTo>
                <a:cubicBezTo>
                  <a:pt x="54" y="0"/>
                  <a:pt x="54" y="0"/>
                  <a:pt x="54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4" y="0"/>
                  <a:pt x="116" y="3"/>
                  <a:pt x="116" y="6"/>
                </a:cubicBezTo>
                <a:cubicBezTo>
                  <a:pt x="116" y="7"/>
                  <a:pt x="115" y="9"/>
                  <a:pt x="114" y="10"/>
                </a:cubicBezTo>
                <a:cubicBezTo>
                  <a:pt x="75" y="56"/>
                  <a:pt x="75" y="56"/>
                  <a:pt x="75" y="56"/>
                </a:cubicBezTo>
                <a:close/>
                <a:moveTo>
                  <a:pt x="81" y="67"/>
                </a:moveTo>
                <a:cubicBezTo>
                  <a:pt x="81" y="67"/>
                  <a:pt x="81" y="67"/>
                  <a:pt x="81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2" y="67"/>
                  <a:pt x="61" y="66"/>
                  <a:pt x="60" y="65"/>
                </a:cubicBezTo>
                <a:cubicBezTo>
                  <a:pt x="57" y="63"/>
                  <a:pt x="57" y="60"/>
                  <a:pt x="59" y="58"/>
                </a:cubicBezTo>
                <a:cubicBezTo>
                  <a:pt x="99" y="11"/>
                  <a:pt x="99" y="11"/>
                  <a:pt x="99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26" y="56"/>
                  <a:pt x="26" y="56"/>
                  <a:pt x="26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6" y="56"/>
                  <a:pt x="47" y="56"/>
                  <a:pt x="48" y="56"/>
                </a:cubicBezTo>
                <a:cubicBezTo>
                  <a:pt x="51" y="58"/>
                  <a:pt x="52" y="61"/>
                  <a:pt x="50" y="64"/>
                </a:cubicBezTo>
                <a:cubicBezTo>
                  <a:pt x="23" y="113"/>
                  <a:pt x="23" y="113"/>
                  <a:pt x="23" y="113"/>
                </a:cubicBezTo>
                <a:cubicBezTo>
                  <a:pt x="81" y="67"/>
                  <a:pt x="81" y="67"/>
                  <a:pt x="81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9" name="Freeform 19"/>
          <p:cNvSpPr>
            <a:spLocks noEditPoints="1"/>
          </p:cNvSpPr>
          <p:nvPr/>
        </p:nvSpPr>
        <p:spPr bwMode="auto">
          <a:xfrm>
            <a:off x="1628351" y="2142232"/>
            <a:ext cx="267181" cy="269686"/>
          </a:xfrm>
          <a:custGeom>
            <a:avLst/>
            <a:gdLst>
              <a:gd name="T0" fmla="*/ 116 w 140"/>
              <a:gd name="T1" fmla="*/ 2 h 141"/>
              <a:gd name="T2" fmla="*/ 122 w 140"/>
              <a:gd name="T3" fmla="*/ 3 h 141"/>
              <a:gd name="T4" fmla="*/ 122 w 140"/>
              <a:gd name="T5" fmla="*/ 3 h 141"/>
              <a:gd name="T6" fmla="*/ 138 w 140"/>
              <a:gd name="T7" fmla="*/ 19 h 141"/>
              <a:gd name="T8" fmla="*/ 138 w 140"/>
              <a:gd name="T9" fmla="*/ 19 h 141"/>
              <a:gd name="T10" fmla="*/ 139 w 140"/>
              <a:gd name="T11" fmla="*/ 25 h 141"/>
              <a:gd name="T12" fmla="*/ 118 w 140"/>
              <a:gd name="T13" fmla="*/ 43 h 141"/>
              <a:gd name="T14" fmla="*/ 103 w 140"/>
              <a:gd name="T15" fmla="*/ 46 h 141"/>
              <a:gd name="T16" fmla="*/ 99 w 140"/>
              <a:gd name="T17" fmla="*/ 102 h 141"/>
              <a:gd name="T18" fmla="*/ 69 w 140"/>
              <a:gd name="T19" fmla="*/ 115 h 141"/>
              <a:gd name="T20" fmla="*/ 26 w 140"/>
              <a:gd name="T21" fmla="*/ 72 h 141"/>
              <a:gd name="T22" fmla="*/ 69 w 140"/>
              <a:gd name="T23" fmla="*/ 29 h 141"/>
              <a:gd name="T24" fmla="*/ 100 w 140"/>
              <a:gd name="T25" fmla="*/ 33 h 141"/>
              <a:gd name="T26" fmla="*/ 98 w 140"/>
              <a:gd name="T27" fmla="*/ 20 h 141"/>
              <a:gd name="T28" fmla="*/ 124 w 140"/>
              <a:gd name="T29" fmla="*/ 55 h 141"/>
              <a:gd name="T30" fmla="*/ 135 w 140"/>
              <a:gd name="T31" fmla="*/ 52 h 141"/>
              <a:gd name="T32" fmla="*/ 138 w 140"/>
              <a:gd name="T33" fmla="*/ 72 h 141"/>
              <a:gd name="T34" fmla="*/ 69 w 140"/>
              <a:gd name="T35" fmla="*/ 141 h 141"/>
              <a:gd name="T36" fmla="*/ 0 w 140"/>
              <a:gd name="T37" fmla="*/ 72 h 141"/>
              <a:gd name="T38" fmla="*/ 69 w 140"/>
              <a:gd name="T39" fmla="*/ 3 h 141"/>
              <a:gd name="T40" fmla="*/ 89 w 140"/>
              <a:gd name="T41" fmla="*/ 6 h 141"/>
              <a:gd name="T42" fmla="*/ 86 w 140"/>
              <a:gd name="T43" fmla="*/ 16 h 141"/>
              <a:gd name="T44" fmla="*/ 69 w 140"/>
              <a:gd name="T45" fmla="*/ 14 h 141"/>
              <a:gd name="T46" fmla="*/ 11 w 140"/>
              <a:gd name="T47" fmla="*/ 72 h 141"/>
              <a:gd name="T48" fmla="*/ 69 w 140"/>
              <a:gd name="T49" fmla="*/ 130 h 141"/>
              <a:gd name="T50" fmla="*/ 127 w 140"/>
              <a:gd name="T51" fmla="*/ 72 h 141"/>
              <a:gd name="T52" fmla="*/ 124 w 140"/>
              <a:gd name="T53" fmla="*/ 55 h 141"/>
              <a:gd name="T54" fmla="*/ 69 w 140"/>
              <a:gd name="T55" fmla="*/ 52 h 141"/>
              <a:gd name="T56" fmla="*/ 90 w 140"/>
              <a:gd name="T57" fmla="*/ 43 h 141"/>
              <a:gd name="T58" fmla="*/ 43 w 140"/>
              <a:gd name="T59" fmla="*/ 46 h 141"/>
              <a:gd name="T60" fmla="*/ 43 w 140"/>
              <a:gd name="T61" fmla="*/ 46 h 141"/>
              <a:gd name="T62" fmla="*/ 43 w 140"/>
              <a:gd name="T63" fmla="*/ 98 h 141"/>
              <a:gd name="T64" fmla="*/ 94 w 140"/>
              <a:gd name="T65" fmla="*/ 98 h 141"/>
              <a:gd name="T66" fmla="*/ 105 w 140"/>
              <a:gd name="T67" fmla="*/ 72 h 141"/>
              <a:gd name="T68" fmla="*/ 86 w 140"/>
              <a:gd name="T69" fmla="*/ 62 h 141"/>
              <a:gd name="T70" fmla="*/ 83 w 140"/>
              <a:gd name="T71" fmla="*/ 86 h 141"/>
              <a:gd name="T72" fmla="*/ 69 w 140"/>
              <a:gd name="T73" fmla="*/ 92 h 141"/>
              <a:gd name="T74" fmla="*/ 55 w 140"/>
              <a:gd name="T75" fmla="*/ 86 h 141"/>
              <a:gd name="T76" fmla="*/ 55 w 140"/>
              <a:gd name="T77" fmla="*/ 58 h 141"/>
              <a:gd name="T78" fmla="*/ 69 w 140"/>
              <a:gd name="T79" fmla="*/ 52 h 141"/>
              <a:gd name="T80" fmla="*/ 73 w 140"/>
              <a:gd name="T81" fmla="*/ 60 h 141"/>
              <a:gd name="T82" fmla="*/ 60 w 140"/>
              <a:gd name="T83" fmla="*/ 63 h 141"/>
              <a:gd name="T84" fmla="*/ 56 w 140"/>
              <a:gd name="T85" fmla="*/ 72 h 141"/>
              <a:gd name="T86" fmla="*/ 69 w 140"/>
              <a:gd name="T87" fmla="*/ 85 h 141"/>
              <a:gd name="T88" fmla="*/ 78 w 140"/>
              <a:gd name="T89" fmla="*/ 81 h 141"/>
              <a:gd name="T90" fmla="*/ 81 w 140"/>
              <a:gd name="T91" fmla="*/ 68 h 141"/>
              <a:gd name="T92" fmla="*/ 65 w 140"/>
              <a:gd name="T93" fmla="*/ 76 h 141"/>
              <a:gd name="T94" fmla="*/ 73 w 140"/>
              <a:gd name="T95" fmla="*/ 60 h 141"/>
              <a:gd name="T96" fmla="*/ 117 w 140"/>
              <a:gd name="T97" fmla="*/ 10 h 141"/>
              <a:gd name="T98" fmla="*/ 106 w 140"/>
              <a:gd name="T99" fmla="*/ 30 h 141"/>
              <a:gd name="T100" fmla="*/ 117 w 140"/>
              <a:gd name="T101" fmla="*/ 10 h 141"/>
              <a:gd name="T102" fmla="*/ 123 w 140"/>
              <a:gd name="T103" fmla="*/ 22 h 141"/>
              <a:gd name="T104" fmla="*/ 118 w 140"/>
              <a:gd name="T105" fmla="*/ 37 h 141"/>
              <a:gd name="T106" fmla="*/ 123 w 140"/>
              <a:gd name="T107" fmla="*/ 22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" h="141">
                <a:moveTo>
                  <a:pt x="98" y="20"/>
                </a:moveTo>
                <a:cubicBezTo>
                  <a:pt x="116" y="2"/>
                  <a:pt x="116" y="2"/>
                  <a:pt x="116" y="2"/>
                </a:cubicBezTo>
                <a:cubicBezTo>
                  <a:pt x="118" y="0"/>
                  <a:pt x="120" y="0"/>
                  <a:pt x="121" y="2"/>
                </a:cubicBezTo>
                <a:cubicBezTo>
                  <a:pt x="121" y="2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5" y="16"/>
                  <a:pt x="125" y="16"/>
                  <a:pt x="125" y="16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9" y="19"/>
                  <a:pt x="139" y="20"/>
                </a:cubicBezTo>
                <a:cubicBezTo>
                  <a:pt x="140" y="21"/>
                  <a:pt x="140" y="23"/>
                  <a:pt x="139" y="25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0" y="43"/>
                  <a:pt x="119" y="44"/>
                  <a:pt x="118" y="43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08" y="53"/>
                  <a:pt x="112" y="62"/>
                  <a:pt x="112" y="72"/>
                </a:cubicBezTo>
                <a:cubicBezTo>
                  <a:pt x="112" y="84"/>
                  <a:pt x="107" y="95"/>
                  <a:pt x="99" y="102"/>
                </a:cubicBezTo>
                <a:cubicBezTo>
                  <a:pt x="99" y="102"/>
                  <a:pt x="99" y="102"/>
                  <a:pt x="99" y="102"/>
                </a:cubicBezTo>
                <a:cubicBezTo>
                  <a:pt x="91" y="110"/>
                  <a:pt x="81" y="115"/>
                  <a:pt x="69" y="115"/>
                </a:cubicBezTo>
                <a:cubicBezTo>
                  <a:pt x="57" y="115"/>
                  <a:pt x="46" y="110"/>
                  <a:pt x="39" y="102"/>
                </a:cubicBezTo>
                <a:cubicBezTo>
                  <a:pt x="31" y="95"/>
                  <a:pt x="26" y="84"/>
                  <a:pt x="26" y="72"/>
                </a:cubicBezTo>
                <a:cubicBezTo>
                  <a:pt x="26" y="60"/>
                  <a:pt x="31" y="50"/>
                  <a:pt x="39" y="42"/>
                </a:cubicBezTo>
                <a:cubicBezTo>
                  <a:pt x="46" y="34"/>
                  <a:pt x="57" y="29"/>
                  <a:pt x="69" y="29"/>
                </a:cubicBezTo>
                <a:cubicBezTo>
                  <a:pt x="79" y="29"/>
                  <a:pt x="88" y="33"/>
                  <a:pt x="95" y="38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8" y="23"/>
                  <a:pt x="98" y="23"/>
                  <a:pt x="98" y="23"/>
                </a:cubicBezTo>
                <a:cubicBezTo>
                  <a:pt x="97" y="22"/>
                  <a:pt x="98" y="21"/>
                  <a:pt x="98" y="20"/>
                </a:cubicBezTo>
                <a:close/>
                <a:moveTo>
                  <a:pt x="124" y="55"/>
                </a:moveTo>
                <a:cubicBezTo>
                  <a:pt x="124" y="55"/>
                  <a:pt x="124" y="55"/>
                  <a:pt x="124" y="55"/>
                </a:cubicBezTo>
                <a:cubicBezTo>
                  <a:pt x="124" y="52"/>
                  <a:pt x="125" y="49"/>
                  <a:pt x="128" y="48"/>
                </a:cubicBezTo>
                <a:cubicBezTo>
                  <a:pt x="131" y="47"/>
                  <a:pt x="134" y="49"/>
                  <a:pt x="135" y="52"/>
                </a:cubicBezTo>
                <a:cubicBezTo>
                  <a:pt x="136" y="55"/>
                  <a:pt x="137" y="58"/>
                  <a:pt x="137" y="62"/>
                </a:cubicBezTo>
                <a:cubicBezTo>
                  <a:pt x="138" y="65"/>
                  <a:pt x="138" y="69"/>
                  <a:pt x="138" y="72"/>
                </a:cubicBezTo>
                <a:cubicBezTo>
                  <a:pt x="138" y="91"/>
                  <a:pt x="130" y="108"/>
                  <a:pt x="118" y="121"/>
                </a:cubicBezTo>
                <a:cubicBezTo>
                  <a:pt x="105" y="133"/>
                  <a:pt x="88" y="141"/>
                  <a:pt x="69" y="141"/>
                </a:cubicBezTo>
                <a:cubicBezTo>
                  <a:pt x="50" y="141"/>
                  <a:pt x="33" y="133"/>
                  <a:pt x="20" y="121"/>
                </a:cubicBezTo>
                <a:cubicBezTo>
                  <a:pt x="8" y="108"/>
                  <a:pt x="0" y="91"/>
                  <a:pt x="0" y="72"/>
                </a:cubicBezTo>
                <a:cubicBezTo>
                  <a:pt x="0" y="53"/>
                  <a:pt x="8" y="36"/>
                  <a:pt x="20" y="23"/>
                </a:cubicBezTo>
                <a:cubicBezTo>
                  <a:pt x="33" y="11"/>
                  <a:pt x="50" y="3"/>
                  <a:pt x="69" y="3"/>
                </a:cubicBezTo>
                <a:cubicBezTo>
                  <a:pt x="72" y="3"/>
                  <a:pt x="76" y="3"/>
                  <a:pt x="79" y="4"/>
                </a:cubicBezTo>
                <a:cubicBezTo>
                  <a:pt x="82" y="4"/>
                  <a:pt x="86" y="5"/>
                  <a:pt x="89" y="6"/>
                </a:cubicBezTo>
                <a:cubicBezTo>
                  <a:pt x="92" y="7"/>
                  <a:pt x="93" y="10"/>
                  <a:pt x="93" y="13"/>
                </a:cubicBezTo>
                <a:cubicBezTo>
                  <a:pt x="92" y="16"/>
                  <a:pt x="89" y="17"/>
                  <a:pt x="86" y="16"/>
                </a:cubicBezTo>
                <a:cubicBezTo>
                  <a:pt x="83" y="16"/>
                  <a:pt x="80" y="15"/>
                  <a:pt x="77" y="15"/>
                </a:cubicBezTo>
                <a:cubicBezTo>
                  <a:pt x="75" y="14"/>
                  <a:pt x="72" y="14"/>
                  <a:pt x="69" y="14"/>
                </a:cubicBezTo>
                <a:cubicBezTo>
                  <a:pt x="53" y="14"/>
                  <a:pt x="38" y="21"/>
                  <a:pt x="28" y="31"/>
                </a:cubicBezTo>
                <a:cubicBezTo>
                  <a:pt x="17" y="42"/>
                  <a:pt x="11" y="56"/>
                  <a:pt x="11" y="72"/>
                </a:cubicBezTo>
                <a:cubicBezTo>
                  <a:pt x="11" y="88"/>
                  <a:pt x="17" y="103"/>
                  <a:pt x="28" y="113"/>
                </a:cubicBezTo>
                <a:cubicBezTo>
                  <a:pt x="38" y="124"/>
                  <a:pt x="53" y="130"/>
                  <a:pt x="69" y="130"/>
                </a:cubicBezTo>
                <a:cubicBezTo>
                  <a:pt x="85" y="130"/>
                  <a:pt x="99" y="124"/>
                  <a:pt x="110" y="113"/>
                </a:cubicBezTo>
                <a:cubicBezTo>
                  <a:pt x="120" y="103"/>
                  <a:pt x="127" y="88"/>
                  <a:pt x="127" y="72"/>
                </a:cubicBezTo>
                <a:cubicBezTo>
                  <a:pt x="127" y="69"/>
                  <a:pt x="127" y="66"/>
                  <a:pt x="126" y="64"/>
                </a:cubicBezTo>
                <a:cubicBezTo>
                  <a:pt x="126" y="61"/>
                  <a:pt x="125" y="58"/>
                  <a:pt x="124" y="55"/>
                </a:cubicBezTo>
                <a:close/>
                <a:moveTo>
                  <a:pt x="69" y="52"/>
                </a:moveTo>
                <a:cubicBezTo>
                  <a:pt x="69" y="52"/>
                  <a:pt x="69" y="52"/>
                  <a:pt x="69" y="52"/>
                </a:cubicBezTo>
                <a:cubicBezTo>
                  <a:pt x="72" y="52"/>
                  <a:pt x="76" y="53"/>
                  <a:pt x="78" y="55"/>
                </a:cubicBezTo>
                <a:cubicBezTo>
                  <a:pt x="90" y="43"/>
                  <a:pt x="90" y="43"/>
                  <a:pt x="90" y="43"/>
                </a:cubicBezTo>
                <a:cubicBezTo>
                  <a:pt x="84" y="38"/>
                  <a:pt x="77" y="36"/>
                  <a:pt x="69" y="36"/>
                </a:cubicBezTo>
                <a:cubicBezTo>
                  <a:pt x="59" y="36"/>
                  <a:pt x="50" y="40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37" y="53"/>
                  <a:pt x="33" y="62"/>
                  <a:pt x="33" y="72"/>
                </a:cubicBezTo>
                <a:cubicBezTo>
                  <a:pt x="33" y="82"/>
                  <a:pt x="37" y="91"/>
                  <a:pt x="43" y="98"/>
                </a:cubicBezTo>
                <a:cubicBezTo>
                  <a:pt x="50" y="104"/>
                  <a:pt x="59" y="108"/>
                  <a:pt x="69" y="108"/>
                </a:cubicBezTo>
                <a:cubicBezTo>
                  <a:pt x="79" y="108"/>
                  <a:pt x="88" y="104"/>
                  <a:pt x="94" y="98"/>
                </a:cubicBezTo>
                <a:cubicBezTo>
                  <a:pt x="95" y="98"/>
                  <a:pt x="95" y="98"/>
                  <a:pt x="95" y="98"/>
                </a:cubicBezTo>
                <a:cubicBezTo>
                  <a:pt x="101" y="91"/>
                  <a:pt x="105" y="82"/>
                  <a:pt x="105" y="72"/>
                </a:cubicBezTo>
                <a:cubicBezTo>
                  <a:pt x="105" y="64"/>
                  <a:pt x="103" y="57"/>
                  <a:pt x="98" y="51"/>
                </a:cubicBezTo>
                <a:cubicBezTo>
                  <a:pt x="86" y="62"/>
                  <a:pt x="86" y="62"/>
                  <a:pt x="86" y="62"/>
                </a:cubicBezTo>
                <a:cubicBezTo>
                  <a:pt x="88" y="65"/>
                  <a:pt x="89" y="69"/>
                  <a:pt x="89" y="72"/>
                </a:cubicBezTo>
                <a:cubicBezTo>
                  <a:pt x="89" y="77"/>
                  <a:pt x="86" y="82"/>
                  <a:pt x="83" y="86"/>
                </a:cubicBezTo>
                <a:cubicBezTo>
                  <a:pt x="83" y="86"/>
                  <a:pt x="83" y="86"/>
                  <a:pt x="83" y="86"/>
                </a:cubicBezTo>
                <a:cubicBezTo>
                  <a:pt x="79" y="90"/>
                  <a:pt x="74" y="92"/>
                  <a:pt x="69" y="92"/>
                </a:cubicBezTo>
                <a:cubicBezTo>
                  <a:pt x="63" y="92"/>
                  <a:pt x="59" y="90"/>
                  <a:pt x="55" y="86"/>
                </a:cubicBezTo>
                <a:cubicBezTo>
                  <a:pt x="55" y="86"/>
                  <a:pt x="55" y="86"/>
                  <a:pt x="55" y="86"/>
                </a:cubicBezTo>
                <a:cubicBezTo>
                  <a:pt x="51" y="82"/>
                  <a:pt x="49" y="78"/>
                  <a:pt x="49" y="72"/>
                </a:cubicBezTo>
                <a:cubicBezTo>
                  <a:pt x="49" y="67"/>
                  <a:pt x="51" y="62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9" y="55"/>
                  <a:pt x="63" y="52"/>
                  <a:pt x="69" y="52"/>
                </a:cubicBezTo>
                <a:close/>
                <a:moveTo>
                  <a:pt x="73" y="60"/>
                </a:moveTo>
                <a:cubicBezTo>
                  <a:pt x="73" y="60"/>
                  <a:pt x="73" y="60"/>
                  <a:pt x="73" y="60"/>
                </a:cubicBezTo>
                <a:cubicBezTo>
                  <a:pt x="72" y="59"/>
                  <a:pt x="71" y="59"/>
                  <a:pt x="69" y="59"/>
                </a:cubicBezTo>
                <a:cubicBezTo>
                  <a:pt x="65" y="59"/>
                  <a:pt x="62" y="60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57" y="65"/>
                  <a:pt x="56" y="68"/>
                  <a:pt x="56" y="72"/>
                </a:cubicBezTo>
                <a:cubicBezTo>
                  <a:pt x="56" y="76"/>
                  <a:pt x="57" y="79"/>
                  <a:pt x="60" y="81"/>
                </a:cubicBezTo>
                <a:cubicBezTo>
                  <a:pt x="62" y="84"/>
                  <a:pt x="65" y="85"/>
                  <a:pt x="69" y="85"/>
                </a:cubicBezTo>
                <a:cubicBezTo>
                  <a:pt x="73" y="85"/>
                  <a:pt x="76" y="84"/>
                  <a:pt x="78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81" y="79"/>
                  <a:pt x="82" y="76"/>
                  <a:pt x="82" y="72"/>
                </a:cubicBezTo>
                <a:cubicBezTo>
                  <a:pt x="82" y="70"/>
                  <a:pt x="82" y="69"/>
                  <a:pt x="81" y="68"/>
                </a:cubicBezTo>
                <a:cubicBezTo>
                  <a:pt x="73" y="76"/>
                  <a:pt x="73" y="76"/>
                  <a:pt x="73" y="76"/>
                </a:cubicBezTo>
                <a:cubicBezTo>
                  <a:pt x="71" y="78"/>
                  <a:pt x="67" y="78"/>
                  <a:pt x="65" y="76"/>
                </a:cubicBezTo>
                <a:cubicBezTo>
                  <a:pt x="63" y="74"/>
                  <a:pt x="63" y="70"/>
                  <a:pt x="65" y="68"/>
                </a:cubicBezTo>
                <a:cubicBezTo>
                  <a:pt x="73" y="60"/>
                  <a:pt x="73" y="60"/>
                  <a:pt x="73" y="60"/>
                </a:cubicBezTo>
                <a:close/>
                <a:moveTo>
                  <a:pt x="117" y="10"/>
                </a:moveTo>
                <a:cubicBezTo>
                  <a:pt x="117" y="10"/>
                  <a:pt x="117" y="10"/>
                  <a:pt x="117" y="10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17" y="10"/>
                  <a:pt x="117" y="10"/>
                  <a:pt x="117" y="10"/>
                </a:cubicBezTo>
                <a:close/>
                <a:moveTo>
                  <a:pt x="123" y="22"/>
                </a:moveTo>
                <a:cubicBezTo>
                  <a:pt x="123" y="22"/>
                  <a:pt x="123" y="22"/>
                  <a:pt x="123" y="22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8" y="37"/>
                  <a:pt x="118" y="37"/>
                  <a:pt x="118" y="37"/>
                </a:cubicBezTo>
                <a:cubicBezTo>
                  <a:pt x="131" y="24"/>
                  <a:pt x="131" y="24"/>
                  <a:pt x="131" y="24"/>
                </a:cubicBezTo>
                <a:cubicBezTo>
                  <a:pt x="123" y="22"/>
                  <a:pt x="123" y="22"/>
                  <a:pt x="12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60724" y="1546537"/>
            <a:ext cx="4998692" cy="13341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4400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8469" y="3533450"/>
            <a:ext cx="9884637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iến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14" y="1878708"/>
            <a:ext cx="961783" cy="798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8" grpId="0" animBg="1"/>
      <p:bldP spid="249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4" y="205307"/>
            <a:ext cx="3657600" cy="18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27" y="205307"/>
            <a:ext cx="37923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0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44" y="2625495"/>
            <a:ext cx="3730262" cy="182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iải Mã Giấc Mơ Khi Thấy Tiền 10 Nghìn Thì Đánh Con Gì Trúng Lớn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4" y="5058461"/>
            <a:ext cx="4114800" cy="173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ut Consistency Review System dashboard AFRICA Bénin Burkina Faso  Cameroun Côte d&amp;#39;Ivoire Mali Niger Togo LATIN AMERICA Costa Rica El Savador  Guatemala Honduras Nicaragua Autres Rapports Luxembourg Trang chủ Các thủ  tục National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24" y="4994726"/>
            <a:ext cx="3749040" cy="179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ẹo nhai socola hương bạc hà Dynamite Chews gói 125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47" y="215152"/>
            <a:ext cx="2912736" cy="218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ánh quy sữa Cosy Marie gói 144g béo ngậy, giòn ng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45" y="116439"/>
            <a:ext cx="3458789" cy="25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ẠCH RAU CÂU PHONG CÁCH NHẬT BẢN KIMIKO TÚI 216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54" y="0"/>
            <a:ext cx="2043952" cy="29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ước thẳng TL SR-02 20cm (10/200) | CÔNG TY TNHH VĂN PHÒNG PHẨM KHẮC DẤU  SAO MA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70" y="3523566"/>
            <a:ext cx="2991037" cy="29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ổ tay- Sổ tay ghi chép vintage - handmade giấy Kraft khổ A5 - YOU ARE...  tại TP. Hồ Chí Minh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t="3674" r="5380" b="5419"/>
          <a:stretch/>
        </p:blipFill>
        <p:spPr bwMode="auto">
          <a:xfrm>
            <a:off x="67147" y="3763373"/>
            <a:ext cx="2217907" cy="28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ÌNH GIỮ NHIỆT IN HÌNH XƯƠNG RỒNG DỄ THƯƠNG 400ML GIỮ NHIỆT LÂU CẢ NGÀY BÊN  TRONG THỦY TINH BÊN NGOÀI BỌC NHƯA IN HÌNH SIÊU XINH | Lazada.v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149" y="79129"/>
            <a:ext cx="3042494" cy="30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út ký tên zebra f.301 loại 1 có tem - Cung cấp văn phòng phẩm tại TPHCM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r="35770"/>
          <a:stretch/>
        </p:blipFill>
        <p:spPr bwMode="auto">
          <a:xfrm>
            <a:off x="5440249" y="3281824"/>
            <a:ext cx="933855" cy="323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ổng hợp sản phẩm Bóp Viết - Hộp Bút tại Fahasa.com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5" b="23008"/>
          <a:stretch/>
        </p:blipFill>
        <p:spPr bwMode="auto">
          <a:xfrm>
            <a:off x="6812654" y="4247728"/>
            <a:ext cx="3081036" cy="16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ẩy Campus Standard - ER-STA-20 | Tiki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240" y="4735138"/>
            <a:ext cx="1614204" cy="13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56256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0689" y="2512200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5556" y="3035420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6245" y="2720852"/>
            <a:ext cx="343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379703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3254" y="6324370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850" y="6363177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53071" y="5822073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30457" y="6244445"/>
            <a:ext cx="241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4137" y="175098"/>
            <a:ext cx="5311302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vi-VN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017" y="1603375"/>
            <a:ext cx="1176398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017" y="3450228"/>
            <a:ext cx="1176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4" y="-172214"/>
            <a:ext cx="10957542" cy="6843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35521" y="4050890"/>
            <a:ext cx="1673771" cy="10329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050890"/>
            <a:ext cx="12192000" cy="2807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88489" y="354321"/>
            <a:ext cx="2323291" cy="1464805"/>
            <a:chOff x="8469449" y="717396"/>
            <a:chExt cx="3297236" cy="2065496"/>
          </a:xfrm>
        </p:grpSpPr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8"/>
            <a:srcRect l="37884" t="16612" r="31478" b="53054"/>
            <a:stretch>
              <a:fillRect/>
            </a:stretch>
          </p:blipFill>
          <p:spPr>
            <a:xfrm rot="251108">
              <a:off x="9482414" y="717396"/>
              <a:ext cx="2095500" cy="141922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8469449" y="748134"/>
              <a:ext cx="3297236" cy="203475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518469" y="2037930"/>
            <a:ext cx="9489135" cy="2086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VÀ THỰC HÀNH TRẢI NGHIỆM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587240" y="3072290"/>
            <a:ext cx="2480080" cy="269065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508623" y="987907"/>
            <a:ext cx="3297236" cy="2034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990545"/>
              </p:ext>
            </p:extLst>
          </p:nvPr>
        </p:nvGraphicFramePr>
        <p:xfrm>
          <a:off x="301666" y="175098"/>
          <a:ext cx="11410435" cy="6400800"/>
        </p:xfrm>
        <a:graphic>
          <a:graphicData uri="http://schemas.openxmlformats.org/drawingml/2006/table">
            <a:tbl>
              <a:tblPr firstRow="1" firstCol="1" bandRow="1"/>
              <a:tblGrid>
                <a:gridCol w="11410435">
                  <a:extLst>
                    <a:ext uri="{9D8B030D-6E8A-4147-A177-3AD203B41FA5}">
                      <a16:colId xmlns:a16="http://schemas.microsoft.com/office/drawing/2014/main" val="2328990941"/>
                    </a:ext>
                  </a:extLst>
                </a:gridCol>
              </a:tblGrid>
              <a:tr h="6400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1: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i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).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Đăng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ban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100 000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).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tưởng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khuyến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mại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...);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ban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ra.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dự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ý.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2: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đáp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khách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hữu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gói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chắc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chắn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Khách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sẵn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sàng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trải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phí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khách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23" marR="38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958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8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746520"/>
            <a:chOff x="280219" y="157316"/>
            <a:chExt cx="11631561" cy="67465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11" y="932091"/>
              <a:ext cx="11001375" cy="597174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16464" y="890747"/>
            <a:ext cx="3297236" cy="2034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35521" y="4050890"/>
            <a:ext cx="1673771" cy="10329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-53901" y="4049566"/>
            <a:ext cx="12192000" cy="280711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8643" y="528436"/>
            <a:ext cx="5357821" cy="80730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CỦNG CỐ - DẶN DÒ:</a:t>
            </a:r>
            <a:endParaRPr lang="vi-VN" sz="4000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5086" y="2069176"/>
            <a:ext cx="982493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HS)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mật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4000">
        <p14:pan dir="u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13322" y="102086"/>
            <a:ext cx="12592393" cy="6184490"/>
            <a:chOff x="-213322" y="102086"/>
            <a:chExt cx="12592393" cy="618449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02086"/>
              <a:ext cx="11631561" cy="6184490"/>
              <a:chOff x="280219" y="102086"/>
              <a:chExt cx="11631561" cy="618449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0208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488"/>
              <a:stretch>
                <a:fillRect/>
              </a:stretch>
            </p:blipFill>
            <p:spPr>
              <a:xfrm>
                <a:off x="595310" y="658721"/>
                <a:ext cx="11001375" cy="3971926"/>
              </a:xfrm>
              <a:prstGeom prst="rect">
                <a:avLst/>
              </a:prstGeom>
            </p:spPr>
          </p:pic>
        </p:grpSp>
        <p:cxnSp>
          <p:nvCxnSpPr>
            <p:cNvPr id="10" name="直接连接符 9"/>
            <p:cNvCxnSpPr/>
            <p:nvPr/>
          </p:nvCxnSpPr>
          <p:spPr>
            <a:xfrm>
              <a:off x="4531778" y="3194331"/>
              <a:ext cx="312843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1790" y="3765140"/>
              <a:ext cx="1673771" cy="10329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2" t="14780" r="45265" b="38396"/>
            <a:stretch>
              <a:fillRect/>
            </a:stretch>
          </p:blipFill>
          <p:spPr>
            <a:xfrm>
              <a:off x="-213322" y="163803"/>
              <a:ext cx="2480080" cy="269065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2168706" y="858659"/>
              <a:ext cx="476324" cy="83672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2103953" y="3961128"/>
              <a:ext cx="862624" cy="16518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790" y="3899116"/>
            <a:ext cx="12192000" cy="298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6868" y="2233673"/>
            <a:ext cx="7382679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2</a:t>
            </a:r>
            <a:endParaRPr kumimoji="0" lang="en-US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68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35521" y="-37322"/>
            <a:ext cx="12995289" cy="6895322"/>
            <a:chOff x="-435521" y="-37322"/>
            <a:chExt cx="12995289" cy="6895322"/>
          </a:xfrm>
        </p:grpSpPr>
        <p:grpSp>
          <p:nvGrpSpPr>
            <p:cNvPr id="71" name="组合 70"/>
            <p:cNvGrpSpPr/>
            <p:nvPr/>
          </p:nvGrpSpPr>
          <p:grpSpPr>
            <a:xfrm>
              <a:off x="280219" y="157316"/>
              <a:ext cx="11631561" cy="6700684"/>
              <a:chOff x="280219" y="157316"/>
              <a:chExt cx="11631561" cy="6700684"/>
            </a:xfrm>
          </p:grpSpPr>
          <p:pic>
            <p:nvPicPr>
              <p:cNvPr id="72" name="图片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364" y="886255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262532" y="-37322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-1" y="4095122"/>
            <a:ext cx="12192000" cy="28071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8250" y="1076447"/>
            <a:ext cx="9551755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100 000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ra.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150 000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35521" y="-315412"/>
            <a:ext cx="13061973" cy="6762528"/>
            <a:chOff x="-435521" y="-315412"/>
            <a:chExt cx="13061973" cy="6762528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29216" y="-315412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2631" y="5541636"/>
              <a:ext cx="722084" cy="78206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995368" y="523827"/>
            <a:ext cx="836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HOẠT ĐỘNG ĐẦU TƯ KINH DOANH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5191" y="1262382"/>
            <a:ext cx="10672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 chức gian hàng, bày bán và niêm yết giá bán của các sản phẩm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1871" y="1767802"/>
            <a:ext cx="10108255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vị trí được phân công, các nhóm tiến hành tổ chức gian hàng, bày bán và niêm yết giá bán của các sản phẩm.</a:t>
            </a:r>
            <a:endParaRPr lang="vi-VN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511" y="2695737"/>
            <a:ext cx="10672459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0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nl-NL" sz="2000" b="1" u="sng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Thực hiện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1871" y="3623672"/>
            <a:ext cx="10108255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5190" y="4679605"/>
            <a:ext cx="1067245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0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nl-NL" sz="2000" b="1" u="sng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1" y="5272416"/>
            <a:ext cx="1010825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 </a:t>
            </a:r>
            <a:r>
              <a:rPr lang="nl-NL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mua bán tại các gian hàng cho đến khi hết thời gian.</a:t>
            </a:r>
            <a:endParaRPr lang="vi-VN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2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13322" y="102086"/>
            <a:ext cx="12592393" cy="6184490"/>
            <a:chOff x="-213322" y="102086"/>
            <a:chExt cx="12592393" cy="618449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02086"/>
              <a:ext cx="11631561" cy="6184490"/>
              <a:chOff x="280219" y="102086"/>
              <a:chExt cx="11631561" cy="618449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0208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488"/>
              <a:stretch>
                <a:fillRect/>
              </a:stretch>
            </p:blipFill>
            <p:spPr>
              <a:xfrm>
                <a:off x="595310" y="658721"/>
                <a:ext cx="11001375" cy="3971926"/>
              </a:xfrm>
              <a:prstGeom prst="rect">
                <a:avLst/>
              </a:prstGeom>
            </p:spPr>
          </p:pic>
        </p:grpSp>
        <p:cxnSp>
          <p:nvCxnSpPr>
            <p:cNvPr id="10" name="直接连接符 9"/>
            <p:cNvCxnSpPr/>
            <p:nvPr/>
          </p:nvCxnSpPr>
          <p:spPr>
            <a:xfrm>
              <a:off x="4531778" y="3194331"/>
              <a:ext cx="312843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1790" y="3765140"/>
              <a:ext cx="1673771" cy="10329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2" t="14780" r="45265" b="38396"/>
            <a:stretch>
              <a:fillRect/>
            </a:stretch>
          </p:blipFill>
          <p:spPr>
            <a:xfrm>
              <a:off x="-213322" y="163803"/>
              <a:ext cx="2480080" cy="269065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2168706" y="858659"/>
              <a:ext cx="476324" cy="83672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2103953" y="3961128"/>
              <a:ext cx="862624" cy="16518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790" y="3899116"/>
            <a:ext cx="12192000" cy="298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6868" y="2233673"/>
            <a:ext cx="7382679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</a:t>
            </a:r>
            <a:endParaRPr kumimoji="0" lang="en-US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59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93887" y="-706509"/>
            <a:ext cx="13441917" cy="7564509"/>
            <a:chOff x="-435521" y="-955937"/>
            <a:chExt cx="13441917" cy="7813937"/>
          </a:xfrm>
        </p:grpSpPr>
        <p:grpSp>
          <p:nvGrpSpPr>
            <p:cNvPr id="71" name="组合 70"/>
            <p:cNvGrpSpPr/>
            <p:nvPr/>
          </p:nvGrpSpPr>
          <p:grpSpPr>
            <a:xfrm>
              <a:off x="-435521" y="-567777"/>
              <a:ext cx="12995289" cy="7425777"/>
              <a:chOff x="-435521" y="-567777"/>
              <a:chExt cx="12995289" cy="7425777"/>
            </a:xfrm>
          </p:grpSpPr>
          <p:pic>
            <p:nvPicPr>
              <p:cNvPr id="72" name="图片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-435521" y="-567777"/>
                <a:ext cx="12995289" cy="7425777"/>
              </a:xfrm>
              <a:prstGeom prst="rect">
                <a:avLst/>
              </a:prstGeom>
            </p:spPr>
          </p:pic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364" y="886255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709160" y="-95593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677066" y="106610"/>
            <a:ext cx="4333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</a:t>
            </a:r>
            <a:r>
              <a:rPr lang="nl-NL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TỔNG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626" y="450178"/>
            <a:ext cx="10612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2444" y="1339976"/>
            <a:ext cx="2834622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32028"/>
              </p:ext>
            </p:extLst>
          </p:nvPr>
        </p:nvGraphicFramePr>
        <p:xfrm>
          <a:off x="789626" y="1941834"/>
          <a:ext cx="11200988" cy="1832493"/>
        </p:xfrm>
        <a:graphic>
          <a:graphicData uri="http://schemas.openxmlformats.org/drawingml/2006/table">
            <a:tbl>
              <a:tblPr firstRow="1" firstCol="1" bandRow="1"/>
              <a:tblGrid>
                <a:gridCol w="1866004">
                  <a:extLst>
                    <a:ext uri="{9D8B030D-6E8A-4147-A177-3AD203B41FA5}">
                      <a16:colId xmlns:a16="http://schemas.microsoft.com/office/drawing/2014/main" val="4258292004"/>
                    </a:ext>
                  </a:extLst>
                </a:gridCol>
                <a:gridCol w="1721817">
                  <a:extLst>
                    <a:ext uri="{9D8B030D-6E8A-4147-A177-3AD203B41FA5}">
                      <a16:colId xmlns:a16="http://schemas.microsoft.com/office/drawing/2014/main" val="993348885"/>
                    </a:ext>
                  </a:extLst>
                </a:gridCol>
                <a:gridCol w="1731523">
                  <a:extLst>
                    <a:ext uri="{9D8B030D-6E8A-4147-A177-3AD203B41FA5}">
                      <a16:colId xmlns:a16="http://schemas.microsoft.com/office/drawing/2014/main" val="3285729614"/>
                    </a:ext>
                  </a:extLst>
                </a:gridCol>
                <a:gridCol w="2147154">
                  <a:extLst>
                    <a:ext uri="{9D8B030D-6E8A-4147-A177-3AD203B41FA5}">
                      <a16:colId xmlns:a16="http://schemas.microsoft.com/office/drawing/2014/main" val="3644107557"/>
                    </a:ext>
                  </a:extLst>
                </a:gridCol>
                <a:gridCol w="1867245">
                  <a:extLst>
                    <a:ext uri="{9D8B030D-6E8A-4147-A177-3AD203B41FA5}">
                      <a16:colId xmlns:a16="http://schemas.microsoft.com/office/drawing/2014/main" val="2104945965"/>
                    </a:ext>
                  </a:extLst>
                </a:gridCol>
                <a:gridCol w="1867245">
                  <a:extLst>
                    <a:ext uri="{9D8B030D-6E8A-4147-A177-3AD203B41FA5}">
                      <a16:colId xmlns:a16="http://schemas.microsoft.com/office/drawing/2014/main" val="2286850419"/>
                    </a:ext>
                  </a:extLst>
                </a:gridCol>
              </a:tblGrid>
              <a:tr h="610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 phẩm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vào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mua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lượng bán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Lợi nhuận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644995"/>
                  </a:ext>
                </a:extLst>
              </a:tr>
              <a:tr h="6110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859313"/>
                  </a:ext>
                </a:extLst>
              </a:tr>
              <a:tr h="6110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423594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789626" y="3675612"/>
            <a:ext cx="24657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003948"/>
              </p:ext>
            </p:extLst>
          </p:nvPr>
        </p:nvGraphicFramePr>
        <p:xfrm>
          <a:off x="761980" y="4219756"/>
          <a:ext cx="11000297" cy="2598732"/>
        </p:xfrm>
        <a:graphic>
          <a:graphicData uri="http://schemas.openxmlformats.org/drawingml/2006/table">
            <a:tbl>
              <a:tblPr firstRow="1" firstCol="1" bandRow="1"/>
              <a:tblGrid>
                <a:gridCol w="1586929">
                  <a:extLst>
                    <a:ext uri="{9D8B030D-6E8A-4147-A177-3AD203B41FA5}">
                      <a16:colId xmlns:a16="http://schemas.microsoft.com/office/drawing/2014/main" val="3734142481"/>
                    </a:ext>
                  </a:extLst>
                </a:gridCol>
                <a:gridCol w="1298397">
                  <a:extLst>
                    <a:ext uri="{9D8B030D-6E8A-4147-A177-3AD203B41FA5}">
                      <a16:colId xmlns:a16="http://schemas.microsoft.com/office/drawing/2014/main" val="2340691591"/>
                    </a:ext>
                  </a:extLst>
                </a:gridCol>
                <a:gridCol w="1622993">
                  <a:extLst>
                    <a:ext uri="{9D8B030D-6E8A-4147-A177-3AD203B41FA5}">
                      <a16:colId xmlns:a16="http://schemas.microsoft.com/office/drawing/2014/main" val="3548377094"/>
                    </a:ext>
                  </a:extLst>
                </a:gridCol>
                <a:gridCol w="1298397">
                  <a:extLst>
                    <a:ext uri="{9D8B030D-6E8A-4147-A177-3AD203B41FA5}">
                      <a16:colId xmlns:a16="http://schemas.microsoft.com/office/drawing/2014/main" val="1380325421"/>
                    </a:ext>
                  </a:extLst>
                </a:gridCol>
                <a:gridCol w="1785294">
                  <a:extLst>
                    <a:ext uri="{9D8B030D-6E8A-4147-A177-3AD203B41FA5}">
                      <a16:colId xmlns:a16="http://schemas.microsoft.com/office/drawing/2014/main" val="507431186"/>
                    </a:ext>
                  </a:extLst>
                </a:gridCol>
                <a:gridCol w="1785294">
                  <a:extLst>
                    <a:ext uri="{9D8B030D-6E8A-4147-A177-3AD203B41FA5}">
                      <a16:colId xmlns:a16="http://schemas.microsoft.com/office/drawing/2014/main" val="733560589"/>
                    </a:ext>
                  </a:extLst>
                </a:gridCol>
                <a:gridCol w="1622993">
                  <a:extLst>
                    <a:ext uri="{9D8B030D-6E8A-4147-A177-3AD203B41FA5}">
                      <a16:colId xmlns:a16="http://schemas.microsoft.com/office/drawing/2014/main" val="1371172549"/>
                    </a:ext>
                  </a:extLst>
                </a:gridCol>
              </a:tblGrid>
              <a:tr h="12680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vào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lại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nhuận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763200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750840"/>
                  </a:ext>
                </a:extLst>
              </a:tr>
              <a:tr h="392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31060"/>
                  </a:ext>
                </a:extLst>
              </a:tr>
              <a:tr h="546084">
                <a:tc gridSpan="6">
                  <a:txBody>
                    <a:bodyPr/>
                    <a:lstStyle/>
                    <a:p>
                      <a:pPr marL="0" marR="0" algn="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764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2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build="allAtOnce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746520"/>
            <a:chOff x="280219" y="157316"/>
            <a:chExt cx="11631561" cy="67465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11" y="932091"/>
              <a:ext cx="11001375" cy="597174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16464" y="890747"/>
            <a:ext cx="3297236" cy="2034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35521" y="4050890"/>
            <a:ext cx="1673771" cy="10329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-53901" y="4049566"/>
            <a:ext cx="12192000" cy="28071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11956" y="834575"/>
            <a:ext cx="4568083" cy="8754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3600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250" y="1900934"/>
            <a:ext cx="900781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8251" y="4431305"/>
            <a:ext cx="9007814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3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4000">
        <p14:pan dir="u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99769" y="170392"/>
            <a:ext cx="4254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ĐÁNH GIÁ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47679" y="-271836"/>
            <a:ext cx="3297236" cy="19698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4451" y="718730"/>
            <a:ext cx="10672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nl-NL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 giá hoạt động cá nhân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451" y="1222513"/>
            <a:ext cx="10108255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0689" y="1684178"/>
            <a:ext cx="10879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 GIÁ CÁ 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………………………………………………………………………………..</a:t>
            </a:r>
          </a:p>
          <a:p>
            <a:pPr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…………………………………………………………………………..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055430"/>
              </p:ext>
            </p:extLst>
          </p:nvPr>
        </p:nvGraphicFramePr>
        <p:xfrm>
          <a:off x="154681" y="3606273"/>
          <a:ext cx="12037319" cy="2418009"/>
        </p:xfrm>
        <a:graphic>
          <a:graphicData uri="http://schemas.openxmlformats.org/drawingml/2006/table">
            <a:tbl>
              <a:tblPr firstRow="1" firstCol="1" bandRow="1"/>
              <a:tblGrid>
                <a:gridCol w="780823">
                  <a:extLst>
                    <a:ext uri="{9D8B030D-6E8A-4147-A177-3AD203B41FA5}">
                      <a16:colId xmlns:a16="http://schemas.microsoft.com/office/drawing/2014/main" val="3065118143"/>
                    </a:ext>
                  </a:extLst>
                </a:gridCol>
                <a:gridCol w="1459687">
                  <a:extLst>
                    <a:ext uri="{9D8B030D-6E8A-4147-A177-3AD203B41FA5}">
                      <a16:colId xmlns:a16="http://schemas.microsoft.com/office/drawing/2014/main" val="1100474773"/>
                    </a:ext>
                  </a:extLst>
                </a:gridCol>
                <a:gridCol w="1902157">
                  <a:extLst>
                    <a:ext uri="{9D8B030D-6E8A-4147-A177-3AD203B41FA5}">
                      <a16:colId xmlns:a16="http://schemas.microsoft.com/office/drawing/2014/main" val="3317174750"/>
                    </a:ext>
                  </a:extLst>
                </a:gridCol>
                <a:gridCol w="1875991">
                  <a:extLst>
                    <a:ext uri="{9D8B030D-6E8A-4147-A177-3AD203B41FA5}">
                      <a16:colId xmlns:a16="http://schemas.microsoft.com/office/drawing/2014/main" val="4286895419"/>
                    </a:ext>
                  </a:extLst>
                </a:gridCol>
                <a:gridCol w="1583859">
                  <a:extLst>
                    <a:ext uri="{9D8B030D-6E8A-4147-A177-3AD203B41FA5}">
                      <a16:colId xmlns:a16="http://schemas.microsoft.com/office/drawing/2014/main" val="318663571"/>
                    </a:ext>
                  </a:extLst>
                </a:gridCol>
                <a:gridCol w="1795039">
                  <a:extLst>
                    <a:ext uri="{9D8B030D-6E8A-4147-A177-3AD203B41FA5}">
                      <a16:colId xmlns:a16="http://schemas.microsoft.com/office/drawing/2014/main" val="707682878"/>
                    </a:ext>
                  </a:extLst>
                </a:gridCol>
                <a:gridCol w="1651905">
                  <a:extLst>
                    <a:ext uri="{9D8B030D-6E8A-4147-A177-3AD203B41FA5}">
                      <a16:colId xmlns:a16="http://schemas.microsoft.com/office/drawing/2014/main" val="4028860240"/>
                    </a:ext>
                  </a:extLst>
                </a:gridCol>
                <a:gridCol w="987858">
                  <a:extLst>
                    <a:ext uri="{9D8B030D-6E8A-4147-A177-3AD203B41FA5}">
                      <a16:colId xmlns:a16="http://schemas.microsoft.com/office/drawing/2014/main" val="4235134476"/>
                    </a:ext>
                  </a:extLst>
                </a:gridCol>
              </a:tblGrid>
              <a:tr h="1586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Ý thức trách nhiệm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kỉ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luật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Khả năng lãnh đạo nhóm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Khả năng sáng tạo trong công việc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 điểm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939211"/>
                  </a:ext>
                </a:extLst>
              </a:tr>
              <a:tr h="8317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 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91431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70689" y="6320170"/>
            <a:ext cx="1842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78683" y="6320170"/>
            <a:ext cx="1946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90873" y="6320170"/>
            <a:ext cx="2950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39052" y="6320170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0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allAtOnce"/>
      <p:bldP spid="10" grpId="0" build="allAtOnce"/>
      <p:bldP spid="19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99769" y="170392"/>
            <a:ext cx="4254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ĐÁNH GIÁ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47679" y="-271836"/>
            <a:ext cx="3297236" cy="19698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852200"/>
            <a:ext cx="11725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0689" y="6320170"/>
            <a:ext cx="1842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78683" y="6320170"/>
            <a:ext cx="1946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90873" y="6320170"/>
            <a:ext cx="2950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39052" y="6320170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0689" y="1431089"/>
            <a:ext cx="10978968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ĐÁNH GIÁ CÁ NHÂN THEO NHÓM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………………………………………………………………………………..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509978"/>
              </p:ext>
            </p:extLst>
          </p:nvPr>
        </p:nvGraphicFramePr>
        <p:xfrm>
          <a:off x="501509" y="3062596"/>
          <a:ext cx="11690491" cy="2477006"/>
        </p:xfrm>
        <a:graphic>
          <a:graphicData uri="http://schemas.openxmlformats.org/drawingml/2006/table">
            <a:tbl>
              <a:tblPr firstRow="1" firstCol="1" bandRow="1"/>
              <a:tblGrid>
                <a:gridCol w="825939">
                  <a:extLst>
                    <a:ext uri="{9D8B030D-6E8A-4147-A177-3AD203B41FA5}">
                      <a16:colId xmlns:a16="http://schemas.microsoft.com/office/drawing/2014/main" val="1499130830"/>
                    </a:ext>
                  </a:extLst>
                </a:gridCol>
                <a:gridCol w="768369">
                  <a:extLst>
                    <a:ext uri="{9D8B030D-6E8A-4147-A177-3AD203B41FA5}">
                      <a16:colId xmlns:a16="http://schemas.microsoft.com/office/drawing/2014/main" val="3818388960"/>
                    </a:ext>
                  </a:extLst>
                </a:gridCol>
                <a:gridCol w="1195732">
                  <a:extLst>
                    <a:ext uri="{9D8B030D-6E8A-4147-A177-3AD203B41FA5}">
                      <a16:colId xmlns:a16="http://schemas.microsoft.com/office/drawing/2014/main" val="2890887471"/>
                    </a:ext>
                  </a:extLst>
                </a:gridCol>
                <a:gridCol w="1693955">
                  <a:extLst>
                    <a:ext uri="{9D8B030D-6E8A-4147-A177-3AD203B41FA5}">
                      <a16:colId xmlns:a16="http://schemas.microsoft.com/office/drawing/2014/main" val="3650759027"/>
                    </a:ext>
                  </a:extLst>
                </a:gridCol>
                <a:gridCol w="1195732">
                  <a:extLst>
                    <a:ext uri="{9D8B030D-6E8A-4147-A177-3AD203B41FA5}">
                      <a16:colId xmlns:a16="http://schemas.microsoft.com/office/drawing/2014/main" val="3393656906"/>
                    </a:ext>
                  </a:extLst>
                </a:gridCol>
                <a:gridCol w="1395019">
                  <a:extLst>
                    <a:ext uri="{9D8B030D-6E8A-4147-A177-3AD203B41FA5}">
                      <a16:colId xmlns:a16="http://schemas.microsoft.com/office/drawing/2014/main" val="1378246550"/>
                    </a:ext>
                  </a:extLst>
                </a:gridCol>
                <a:gridCol w="1893241">
                  <a:extLst>
                    <a:ext uri="{9D8B030D-6E8A-4147-A177-3AD203B41FA5}">
                      <a16:colId xmlns:a16="http://schemas.microsoft.com/office/drawing/2014/main" val="1922999760"/>
                    </a:ext>
                  </a:extLst>
                </a:gridCol>
                <a:gridCol w="1793597">
                  <a:extLst>
                    <a:ext uri="{9D8B030D-6E8A-4147-A177-3AD203B41FA5}">
                      <a16:colId xmlns:a16="http://schemas.microsoft.com/office/drawing/2014/main" val="2062541769"/>
                    </a:ext>
                  </a:extLst>
                </a:gridCol>
                <a:gridCol w="928907">
                  <a:extLst>
                    <a:ext uri="{9D8B030D-6E8A-4147-A177-3AD203B41FA5}">
                      <a16:colId xmlns:a16="http://schemas.microsoft.com/office/drawing/2014/main" val="3223327996"/>
                    </a:ext>
                  </a:extLst>
                </a:gridCol>
              </a:tblGrid>
              <a:tr h="14154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 và tên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Ý thức trách nhiệm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Ý thức hợp tác, tôn trọng, lắng nghe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Ý thức tổ chức, kỉ luật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lãnh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việc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 quả thực hiện công việc được giao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 điểm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390064"/>
                  </a:ext>
                </a:extLst>
              </a:tr>
              <a:tr h="353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947989"/>
                  </a:ext>
                </a:extLst>
              </a:tr>
              <a:tr h="353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404051"/>
                  </a:ext>
                </a:extLst>
              </a:tr>
              <a:tr h="3538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749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8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allAtOnce"/>
      <p:bldP spid="21" grpId="0"/>
      <p:bldP spid="22" grpId="0"/>
      <p:bldP spid="23" grpId="0"/>
      <p:bldP spid="2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64071" y="150736"/>
            <a:ext cx="12577771" cy="6325833"/>
            <a:chOff x="-264071" y="150736"/>
            <a:chExt cx="12577771" cy="632583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5"/>
            <a:srcRect l="37884" t="16612" r="31478" b="53054"/>
            <a:stretch>
              <a:fillRect/>
            </a:stretch>
          </p:blipFill>
          <p:spPr>
            <a:xfrm rot="251108">
              <a:off x="9907397" y="150736"/>
              <a:ext cx="2095500" cy="14192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50" y="225050"/>
              <a:ext cx="9723167" cy="565140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264071" y="4050890"/>
              <a:ext cx="1673771" cy="10329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6" t="35207" r="57152" b="21430"/>
            <a:stretch>
              <a:fillRect/>
            </a:stretch>
          </p:blipFill>
          <p:spPr>
            <a:xfrm>
              <a:off x="115162" y="225050"/>
              <a:ext cx="1493983" cy="19888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6325512" y="4597245"/>
              <a:ext cx="576707" cy="10037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5120248" y="4432836"/>
              <a:ext cx="598352" cy="105108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5920904" y="4997683"/>
              <a:ext cx="451217" cy="86406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6821686" y="5273519"/>
              <a:ext cx="357302" cy="591679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6341806"/>
            <a:ext cx="12192000" cy="590550"/>
          </a:xfrm>
          <a:prstGeom prst="rect">
            <a:avLst/>
          </a:prstGeom>
          <a:solidFill>
            <a:srgbClr val="73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4" t="67609" r="8958"/>
          <a:stretch>
            <a:fillRect/>
          </a:stretch>
        </p:blipFill>
        <p:spPr>
          <a:xfrm>
            <a:off x="1476617" y="5083791"/>
            <a:ext cx="1543050" cy="146429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5" r="59614"/>
          <a:stretch>
            <a:fillRect/>
          </a:stretch>
        </p:blipFill>
        <p:spPr>
          <a:xfrm>
            <a:off x="8018295" y="3353515"/>
            <a:ext cx="3348806" cy="3283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6967" y="1894994"/>
            <a:ext cx="817654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1: 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ĐẦU TƯ KINH DOANH</a:t>
            </a:r>
            <a:endParaRPr lang="vi-VN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0881" y="10990"/>
            <a:ext cx="10672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nl-NL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kumimoji="0" lang="nl-NL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 giá hoạt động và</a:t>
            </a:r>
            <a:r>
              <a:rPr kumimoji="0" lang="nl-NL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sản phẩm của nhóm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1916" y="357781"/>
            <a:ext cx="119249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503" y="654288"/>
            <a:ext cx="12223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1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ĐÁNH GIÁ HOẠT ĐỘNG NHÓM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 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……………………………………………………………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……………………………………………………………………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4145"/>
              </p:ext>
            </p:extLst>
          </p:nvPr>
        </p:nvGraphicFramePr>
        <p:xfrm>
          <a:off x="412503" y="2223948"/>
          <a:ext cx="11435854" cy="4580264"/>
        </p:xfrm>
        <a:graphic>
          <a:graphicData uri="http://schemas.openxmlformats.org/drawingml/2006/table">
            <a:tbl>
              <a:tblPr firstRow="1" firstCol="1" bandRow="1"/>
              <a:tblGrid>
                <a:gridCol w="4061331">
                  <a:extLst>
                    <a:ext uri="{9D8B030D-6E8A-4147-A177-3AD203B41FA5}">
                      <a16:colId xmlns:a16="http://schemas.microsoft.com/office/drawing/2014/main" val="1563494646"/>
                    </a:ext>
                  </a:extLst>
                </a:gridCol>
                <a:gridCol w="4061331">
                  <a:extLst>
                    <a:ext uri="{9D8B030D-6E8A-4147-A177-3AD203B41FA5}">
                      <a16:colId xmlns:a16="http://schemas.microsoft.com/office/drawing/2014/main" val="805680932"/>
                    </a:ext>
                  </a:extLst>
                </a:gridCol>
                <a:gridCol w="1710035">
                  <a:extLst>
                    <a:ext uri="{9D8B030D-6E8A-4147-A177-3AD203B41FA5}">
                      <a16:colId xmlns:a16="http://schemas.microsoft.com/office/drawing/2014/main" val="2937337435"/>
                    </a:ext>
                  </a:extLst>
                </a:gridCol>
                <a:gridCol w="1603157">
                  <a:extLst>
                    <a:ext uri="{9D8B030D-6E8A-4147-A177-3AD203B41FA5}">
                      <a16:colId xmlns:a16="http://schemas.microsoft.com/office/drawing/2014/main" val="735019358"/>
                    </a:ext>
                  </a:extLst>
                </a:gridCol>
              </a:tblGrid>
              <a:tr h="26215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Mục đánh giá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188890"/>
                  </a:ext>
                </a:extLst>
              </a:tr>
              <a:tr h="26215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 tiết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 quả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73297"/>
                  </a:ext>
                </a:extLst>
              </a:tr>
              <a:tr h="550867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1.Đánh giá quá trình hoạt động của nhóm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(Điểm tối đa 30)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Sự tham gia của các thành viên: tham gia đầy đủ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092474"/>
                  </a:ext>
                </a:extLst>
              </a:tr>
              <a:tr h="55086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Sự hợp tác của các thanh viên: tinh thần hợp tác tốt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776202"/>
                  </a:ext>
                </a:extLst>
              </a:tr>
              <a:tr h="55086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Sự sắp xếp thời gian hoạt động: nhanh, hợp lí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875878"/>
                  </a:ext>
                </a:extLst>
              </a:tr>
              <a:tr h="26215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Đánh giá bài thuyết trình kế hoạch của nhóm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(Điểm tối đa 30)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Ý tưởng: thu hút, sáng tạo, khả thi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820468"/>
                  </a:ext>
                </a:extLst>
              </a:tr>
              <a:tr h="55086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Nội dung: kế hoạch rõ ràng, chi tiết, cụ thể, tính toán chính xác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772544"/>
                  </a:ext>
                </a:extLst>
              </a:tr>
              <a:tr h="55086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Trình bày: mạch lạc, cuốn hút, thuyết phục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274309"/>
                  </a:ext>
                </a:extLst>
              </a:tr>
              <a:tr h="26215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Đánh giá kết quả hoạt động kinh doanh 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(Điểm tối đa 40)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1.Marketing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095827"/>
                  </a:ext>
                </a:extLst>
              </a:tr>
              <a:tr h="515179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Lợi nhuận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941120"/>
                  </a:ext>
                </a:extLst>
              </a:tr>
              <a:tr h="26215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 ĐIỂM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111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2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13322" y="102086"/>
            <a:ext cx="12592393" cy="6307707"/>
            <a:chOff x="-213322" y="102086"/>
            <a:chExt cx="12592393" cy="6307707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02086"/>
              <a:ext cx="11631561" cy="6184490"/>
              <a:chOff x="280219" y="102086"/>
              <a:chExt cx="11631561" cy="618449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0208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488"/>
              <a:stretch>
                <a:fillRect/>
              </a:stretch>
            </p:blipFill>
            <p:spPr>
              <a:xfrm>
                <a:off x="595310" y="658721"/>
                <a:ext cx="11001375" cy="3971926"/>
              </a:xfrm>
              <a:prstGeom prst="rect">
                <a:avLst/>
              </a:prstGeom>
            </p:spPr>
          </p:pic>
        </p:grp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6" t="16111" r="18330" b="48194"/>
            <a:stretch>
              <a:fillRect/>
            </a:stretch>
          </p:blipFill>
          <p:spPr>
            <a:xfrm rot="20902685">
              <a:off x="4499094" y="3376502"/>
              <a:ext cx="3127712" cy="3033291"/>
            </a:xfrm>
            <a:prstGeom prst="rect">
              <a:avLst/>
            </a:prstGeom>
          </p:spPr>
        </p:pic>
        <p:cxnSp>
          <p:nvCxnSpPr>
            <p:cNvPr id="10" name="直接连接符 9"/>
            <p:cNvCxnSpPr/>
            <p:nvPr/>
          </p:nvCxnSpPr>
          <p:spPr>
            <a:xfrm>
              <a:off x="4531778" y="3194331"/>
              <a:ext cx="312843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1790" y="3765140"/>
              <a:ext cx="1673771" cy="10329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2" t="14780" r="45265" b="38396"/>
            <a:stretch>
              <a:fillRect/>
            </a:stretch>
          </p:blipFill>
          <p:spPr>
            <a:xfrm>
              <a:off x="-213322" y="163803"/>
              <a:ext cx="2480080" cy="269065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2168706" y="858659"/>
              <a:ext cx="476324" cy="83672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2103953" y="3961128"/>
              <a:ext cx="862624" cy="16518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5030" y="1566217"/>
            <a:ext cx="7382679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BÀI GIẢNG!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35521" y="157316"/>
            <a:ext cx="12749221" cy="6289800"/>
            <a:chOff x="-435521" y="157316"/>
            <a:chExt cx="12749221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217" y="534640"/>
              <a:ext cx="1115570" cy="926594"/>
            </a:xfrm>
            <a:prstGeom prst="rect">
              <a:avLst/>
            </a:prstGeom>
          </p:spPr>
        </p:pic>
        <p:sp>
          <p:nvSpPr>
            <p:cNvPr id="26" name="TextBox 36"/>
            <p:cNvSpPr txBox="1"/>
            <p:nvPr/>
          </p:nvSpPr>
          <p:spPr>
            <a:xfrm>
              <a:off x="2442206" y="1867919"/>
              <a:ext cx="709331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 eaLnBrk="1" hangingPunct="1">
                <a:buClrTx/>
                <a:buSzTx/>
                <a:buFontTx/>
                <a:buNone/>
                <a:defRPr/>
              </a:pPr>
              <a:r>
                <a:rPr lang="en-US" altLang="zh-CN" sz="3200" b="1" noProof="0" dirty="0" smtClean="0">
                  <a:solidFill>
                    <a:srgbClr val="7030A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</a:t>
              </a:r>
              <a:endParaRPr kumimoji="0" lang="zh-CN" altLang="en-US" sz="3200" b="1" kern="1200" cap="none" spc="0" normalizeH="0" baseline="0" noProof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TextBox 36"/>
            <p:cNvSpPr txBox="1"/>
            <p:nvPr/>
          </p:nvSpPr>
          <p:spPr>
            <a:xfrm>
              <a:off x="2445409" y="2941118"/>
              <a:ext cx="709331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 eaLnBrk="1" hangingPunct="1">
                <a:buClrTx/>
                <a:buSzTx/>
                <a:buFontTx/>
                <a:buNone/>
                <a:defRPr/>
              </a:pPr>
              <a:r>
                <a:rPr kumimoji="0" lang="en-US" altLang="zh-CN" sz="3200" b="1" kern="1200" cap="none" spc="0" normalizeH="0" baseline="0" noProof="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II</a:t>
              </a:r>
              <a:endParaRPr kumimoji="0" lang="zh-CN" altLang="en-US" sz="3200" b="1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TextBox 36"/>
            <p:cNvSpPr txBox="1"/>
            <p:nvPr/>
          </p:nvSpPr>
          <p:spPr>
            <a:xfrm>
              <a:off x="2445409" y="4141760"/>
              <a:ext cx="709331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ctr" defTabSz="914400" eaLnBrk="1" hangingPunct="1">
                <a:buClrTx/>
                <a:buSzTx/>
                <a:buFontTx/>
                <a:buNone/>
                <a:defRPr/>
              </a:pPr>
              <a:r>
                <a:rPr lang="en-US" altLang="zh-CN" sz="32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III</a:t>
              </a:r>
              <a:endParaRPr kumimoji="0" lang="zh-CN" altLang="en-US" sz="3200" b="1" kern="1200" cap="none" spc="0" normalizeH="0" baseline="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817404"/>
            <a:ext cx="12192000" cy="2040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1537" y="1953890"/>
            <a:ext cx="724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KHÁI NIỆM TÀI CHÍNH VÀ KINH DOANH</a:t>
            </a:r>
            <a:endParaRPr lang="vi-VN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4915" y="604408"/>
            <a:ext cx="3844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lang="vi-VN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51534" y="2881840"/>
            <a:ext cx="7245833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TỔ CHỨC HOẠT ĐỘNG ĐẦU TƯ KINH DOANH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51534" y="4228340"/>
            <a:ext cx="724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– ĐÁNH GIÁ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13322" y="102086"/>
            <a:ext cx="12592393" cy="6184490"/>
            <a:chOff x="-213322" y="102086"/>
            <a:chExt cx="12592393" cy="618449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02086"/>
              <a:ext cx="11631561" cy="6184490"/>
              <a:chOff x="280219" y="102086"/>
              <a:chExt cx="11631561" cy="618449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0208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488"/>
              <a:stretch>
                <a:fillRect/>
              </a:stretch>
            </p:blipFill>
            <p:spPr>
              <a:xfrm>
                <a:off x="595310" y="658721"/>
                <a:ext cx="11001375" cy="3971926"/>
              </a:xfrm>
              <a:prstGeom prst="rect">
                <a:avLst/>
              </a:prstGeom>
            </p:spPr>
          </p:pic>
        </p:grpSp>
        <p:cxnSp>
          <p:nvCxnSpPr>
            <p:cNvPr id="10" name="直接连接符 9"/>
            <p:cNvCxnSpPr/>
            <p:nvPr/>
          </p:nvCxnSpPr>
          <p:spPr>
            <a:xfrm>
              <a:off x="4531778" y="3194331"/>
              <a:ext cx="312843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1790" y="3765140"/>
              <a:ext cx="1673771" cy="10329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2" t="14780" r="45265" b="38396"/>
            <a:stretch>
              <a:fillRect/>
            </a:stretch>
          </p:blipFill>
          <p:spPr>
            <a:xfrm>
              <a:off x="-213322" y="163803"/>
              <a:ext cx="2480080" cy="269065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2168706" y="858659"/>
              <a:ext cx="476324" cy="83672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2103953" y="3961128"/>
              <a:ext cx="862624" cy="16518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790" y="3899116"/>
            <a:ext cx="12192000" cy="298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2534" y="2231814"/>
            <a:ext cx="7382679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6000" b="1" i="0" u="none" strike="noStrike" kern="1200" cap="none" spc="0" normalizeH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10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Circle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69" y="248461"/>
            <a:ext cx="8129587" cy="456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47750" y="5298280"/>
            <a:ext cx="10553700" cy="1147762"/>
          </a:xfrm>
          <a:prstGeom prst="round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5" y="5210174"/>
            <a:ext cx="10001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22523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12512" y="-23265"/>
            <a:ext cx="13058555" cy="6470381"/>
            <a:chOff x="-512512" y="-23265"/>
            <a:chExt cx="13058555" cy="6470381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512512" y="344330"/>
              <a:ext cx="3297236" cy="2034758"/>
            </a:xfrm>
            <a:prstGeom prst="rect">
              <a:avLst/>
            </a:prstGeom>
          </p:spPr>
        </p:pic>
        <p:sp>
          <p:nvSpPr>
            <p:cNvPr id="35" name="Oval 16"/>
            <p:cNvSpPr/>
            <p:nvPr/>
          </p:nvSpPr>
          <p:spPr>
            <a:xfrm>
              <a:off x="1925112" y="522857"/>
              <a:ext cx="1139831" cy="1054241"/>
            </a:xfrm>
            <a:prstGeom prst="ellipse">
              <a:avLst/>
            </a:prstGeom>
            <a:solidFill>
              <a:srgbClr val="FFBF53"/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rgbClr val="FFBF53"/>
            </a:lnRef>
            <a:fillRef idx="3">
              <a:srgbClr val="FFBF53"/>
            </a:fillRef>
            <a:effectRef idx="2">
              <a:srgbClr val="FFBF53"/>
            </a:effectRef>
            <a:fontRef idx="minor">
              <a:srgbClr val="FFFFFF"/>
            </a:fontRef>
          </p:style>
          <p:txBody>
            <a:bodyPr lIns="91422" tIns="45711" rIns="91422" bIns="45711" rtlCol="0" anchor="ctr"/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>
                <a:solidFill>
                  <a:srgbClr val="000000"/>
                </a:solidFill>
                <a:latin typeface="Lato Light" charset="0"/>
              </a:endParaRPr>
            </a:p>
          </p:txBody>
        </p:sp>
        <p:sp>
          <p:nvSpPr>
            <p:cNvPr id="38" name="Shape 2616"/>
            <p:cNvSpPr/>
            <p:nvPr/>
          </p:nvSpPr>
          <p:spPr>
            <a:xfrm>
              <a:off x="2171494" y="791550"/>
              <a:ext cx="582123" cy="538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" y="20520"/>
                  </a:moveTo>
                  <a:cubicBezTo>
                    <a:pt x="1258" y="18675"/>
                    <a:pt x="2752" y="17923"/>
                    <a:pt x="4191" y="17361"/>
                  </a:cubicBezTo>
                  <a:cubicBezTo>
                    <a:pt x="5156" y="17087"/>
                    <a:pt x="6884" y="15971"/>
                    <a:pt x="6884" y="13567"/>
                  </a:cubicBezTo>
                  <a:cubicBezTo>
                    <a:pt x="6884" y="11510"/>
                    <a:pt x="6113" y="10507"/>
                    <a:pt x="5698" y="9969"/>
                  </a:cubicBezTo>
                  <a:cubicBezTo>
                    <a:pt x="5646" y="9902"/>
                    <a:pt x="5599" y="9842"/>
                    <a:pt x="5562" y="9786"/>
                  </a:cubicBezTo>
                  <a:cubicBezTo>
                    <a:pt x="5550" y="9769"/>
                    <a:pt x="5538" y="9752"/>
                    <a:pt x="5526" y="9735"/>
                  </a:cubicBezTo>
                  <a:cubicBezTo>
                    <a:pt x="5491" y="9662"/>
                    <a:pt x="5297" y="9177"/>
                    <a:pt x="5553" y="8011"/>
                  </a:cubicBezTo>
                  <a:cubicBezTo>
                    <a:pt x="5604" y="7777"/>
                    <a:pt x="5583" y="7531"/>
                    <a:pt x="5493" y="7312"/>
                  </a:cubicBezTo>
                  <a:cubicBezTo>
                    <a:pt x="5249" y="6721"/>
                    <a:pt x="4603" y="5151"/>
                    <a:pt x="5035" y="3988"/>
                  </a:cubicBezTo>
                  <a:cubicBezTo>
                    <a:pt x="5619" y="2411"/>
                    <a:pt x="6140" y="2099"/>
                    <a:pt x="7085" y="1642"/>
                  </a:cubicBezTo>
                  <a:cubicBezTo>
                    <a:pt x="7132" y="1619"/>
                    <a:pt x="7177" y="1592"/>
                    <a:pt x="7220" y="1562"/>
                  </a:cubicBezTo>
                  <a:cubicBezTo>
                    <a:pt x="7458" y="1393"/>
                    <a:pt x="8233" y="1080"/>
                    <a:pt x="9029" y="1080"/>
                  </a:cubicBezTo>
                  <a:cubicBezTo>
                    <a:pt x="9467" y="1080"/>
                    <a:pt x="9840" y="1172"/>
                    <a:pt x="10137" y="1353"/>
                  </a:cubicBezTo>
                  <a:cubicBezTo>
                    <a:pt x="10491" y="1569"/>
                    <a:pt x="10825" y="1968"/>
                    <a:pt x="11308" y="3213"/>
                  </a:cubicBezTo>
                  <a:cubicBezTo>
                    <a:pt x="11991" y="4974"/>
                    <a:pt x="11820" y="6477"/>
                    <a:pt x="11347" y="7186"/>
                  </a:cubicBezTo>
                  <a:cubicBezTo>
                    <a:pt x="11175" y="7442"/>
                    <a:pt x="11116" y="7769"/>
                    <a:pt x="11184" y="8078"/>
                  </a:cubicBezTo>
                  <a:cubicBezTo>
                    <a:pt x="11422" y="9164"/>
                    <a:pt x="11247" y="9602"/>
                    <a:pt x="11210" y="9679"/>
                  </a:cubicBezTo>
                  <a:cubicBezTo>
                    <a:pt x="11181" y="9712"/>
                    <a:pt x="11153" y="9748"/>
                    <a:pt x="11129" y="9786"/>
                  </a:cubicBezTo>
                  <a:cubicBezTo>
                    <a:pt x="11091" y="9842"/>
                    <a:pt x="11044" y="9902"/>
                    <a:pt x="10992" y="9969"/>
                  </a:cubicBezTo>
                  <a:cubicBezTo>
                    <a:pt x="10578" y="10507"/>
                    <a:pt x="9806" y="11510"/>
                    <a:pt x="9806" y="13567"/>
                  </a:cubicBezTo>
                  <a:cubicBezTo>
                    <a:pt x="9806" y="15972"/>
                    <a:pt x="11535" y="17087"/>
                    <a:pt x="12500" y="17361"/>
                  </a:cubicBezTo>
                  <a:cubicBezTo>
                    <a:pt x="13925" y="17916"/>
                    <a:pt x="15432" y="18665"/>
                    <a:pt x="15675" y="20520"/>
                  </a:cubicBezTo>
                  <a:cubicBezTo>
                    <a:pt x="15675" y="20520"/>
                    <a:pt x="1016" y="20520"/>
                    <a:pt x="1016" y="20520"/>
                  </a:cubicBezTo>
                  <a:close/>
                  <a:moveTo>
                    <a:pt x="12782" y="16326"/>
                  </a:moveTo>
                  <a:cubicBezTo>
                    <a:pt x="12782" y="16326"/>
                    <a:pt x="10788" y="15813"/>
                    <a:pt x="10788" y="13567"/>
                  </a:cubicBezTo>
                  <a:cubicBezTo>
                    <a:pt x="10788" y="11595"/>
                    <a:pt x="11607" y="10900"/>
                    <a:pt x="11923" y="10420"/>
                  </a:cubicBezTo>
                  <a:cubicBezTo>
                    <a:pt x="11923" y="10420"/>
                    <a:pt x="12573" y="9806"/>
                    <a:pt x="12138" y="7825"/>
                  </a:cubicBezTo>
                  <a:cubicBezTo>
                    <a:pt x="12863" y="6740"/>
                    <a:pt x="12999" y="4821"/>
                    <a:pt x="12211" y="2789"/>
                  </a:cubicBezTo>
                  <a:cubicBezTo>
                    <a:pt x="11716" y="1514"/>
                    <a:pt x="11279" y="815"/>
                    <a:pt x="10613" y="409"/>
                  </a:cubicBezTo>
                  <a:cubicBezTo>
                    <a:pt x="10124" y="111"/>
                    <a:pt x="9569" y="0"/>
                    <a:pt x="9029" y="0"/>
                  </a:cubicBezTo>
                  <a:cubicBezTo>
                    <a:pt x="8023" y="0"/>
                    <a:pt x="7070" y="384"/>
                    <a:pt x="6690" y="653"/>
                  </a:cubicBezTo>
                  <a:cubicBezTo>
                    <a:pt x="5576" y="1192"/>
                    <a:pt x="4828" y="1688"/>
                    <a:pt x="4126" y="3579"/>
                  </a:cubicBezTo>
                  <a:cubicBezTo>
                    <a:pt x="3556" y="5114"/>
                    <a:pt x="4241" y="6891"/>
                    <a:pt x="4598" y="7757"/>
                  </a:cubicBezTo>
                  <a:cubicBezTo>
                    <a:pt x="4163" y="9739"/>
                    <a:pt x="4767" y="10420"/>
                    <a:pt x="4767" y="10420"/>
                  </a:cubicBezTo>
                  <a:cubicBezTo>
                    <a:pt x="5083" y="10900"/>
                    <a:pt x="5903" y="11595"/>
                    <a:pt x="5903" y="13567"/>
                  </a:cubicBezTo>
                  <a:cubicBezTo>
                    <a:pt x="5903" y="15813"/>
                    <a:pt x="3909" y="16326"/>
                    <a:pt x="3909" y="16326"/>
                  </a:cubicBezTo>
                  <a:cubicBezTo>
                    <a:pt x="2642" y="16817"/>
                    <a:pt x="0" y="17821"/>
                    <a:pt x="0" y="21060"/>
                  </a:cubicBezTo>
                  <a:cubicBezTo>
                    <a:pt x="0" y="21060"/>
                    <a:pt x="0" y="21600"/>
                    <a:pt x="491" y="21600"/>
                  </a:cubicBezTo>
                  <a:lnTo>
                    <a:pt x="16200" y="21600"/>
                  </a:lnTo>
                  <a:cubicBezTo>
                    <a:pt x="16691" y="21600"/>
                    <a:pt x="16691" y="21060"/>
                    <a:pt x="16691" y="21060"/>
                  </a:cubicBezTo>
                  <a:cubicBezTo>
                    <a:pt x="16691" y="17821"/>
                    <a:pt x="14048" y="16817"/>
                    <a:pt x="12782" y="16326"/>
                  </a:cubicBezTo>
                  <a:moveTo>
                    <a:pt x="18035" y="15774"/>
                  </a:moveTo>
                  <a:cubicBezTo>
                    <a:pt x="18035" y="15774"/>
                    <a:pt x="16217" y="15312"/>
                    <a:pt x="16217" y="13291"/>
                  </a:cubicBezTo>
                  <a:cubicBezTo>
                    <a:pt x="16217" y="11515"/>
                    <a:pt x="17087" y="10890"/>
                    <a:pt x="17376" y="10458"/>
                  </a:cubicBezTo>
                  <a:cubicBezTo>
                    <a:pt x="17376" y="10458"/>
                    <a:pt x="17968" y="9906"/>
                    <a:pt x="17572" y="8122"/>
                  </a:cubicBezTo>
                  <a:cubicBezTo>
                    <a:pt x="18232" y="7146"/>
                    <a:pt x="18387" y="5419"/>
                    <a:pt x="17669" y="3590"/>
                  </a:cubicBezTo>
                  <a:cubicBezTo>
                    <a:pt x="17218" y="2442"/>
                    <a:pt x="16666" y="1814"/>
                    <a:pt x="16059" y="1449"/>
                  </a:cubicBezTo>
                  <a:cubicBezTo>
                    <a:pt x="15612" y="1180"/>
                    <a:pt x="15107" y="1081"/>
                    <a:pt x="14614" y="1081"/>
                  </a:cubicBezTo>
                  <a:cubicBezTo>
                    <a:pt x="13880" y="1081"/>
                    <a:pt x="13182" y="1301"/>
                    <a:pt x="12753" y="1514"/>
                  </a:cubicBezTo>
                  <a:cubicBezTo>
                    <a:pt x="12878" y="1781"/>
                    <a:pt x="12997" y="2064"/>
                    <a:pt x="13115" y="2366"/>
                  </a:cubicBezTo>
                  <a:cubicBezTo>
                    <a:pt x="13131" y="2409"/>
                    <a:pt x="13143" y="2453"/>
                    <a:pt x="13159" y="2496"/>
                  </a:cubicBezTo>
                  <a:cubicBezTo>
                    <a:pt x="13436" y="2360"/>
                    <a:pt x="13994" y="2160"/>
                    <a:pt x="14614" y="2160"/>
                  </a:cubicBezTo>
                  <a:cubicBezTo>
                    <a:pt x="15001" y="2160"/>
                    <a:pt x="15328" y="2239"/>
                    <a:pt x="15588" y="2396"/>
                  </a:cubicBezTo>
                  <a:cubicBezTo>
                    <a:pt x="15893" y="2579"/>
                    <a:pt x="16347" y="2947"/>
                    <a:pt x="16767" y="4019"/>
                  </a:cubicBezTo>
                  <a:cubicBezTo>
                    <a:pt x="17366" y="5541"/>
                    <a:pt x="17207" y="6853"/>
                    <a:pt x="16784" y="7478"/>
                  </a:cubicBezTo>
                  <a:cubicBezTo>
                    <a:pt x="16610" y="7736"/>
                    <a:pt x="16549" y="8067"/>
                    <a:pt x="16618" y="8379"/>
                  </a:cubicBezTo>
                  <a:cubicBezTo>
                    <a:pt x="16817" y="9273"/>
                    <a:pt x="16689" y="9648"/>
                    <a:pt x="16656" y="9723"/>
                  </a:cubicBezTo>
                  <a:cubicBezTo>
                    <a:pt x="16631" y="9754"/>
                    <a:pt x="16607" y="9786"/>
                    <a:pt x="16584" y="9820"/>
                  </a:cubicBezTo>
                  <a:cubicBezTo>
                    <a:pt x="16565" y="9848"/>
                    <a:pt x="16497" y="9929"/>
                    <a:pt x="16447" y="9988"/>
                  </a:cubicBezTo>
                  <a:cubicBezTo>
                    <a:pt x="16023" y="10488"/>
                    <a:pt x="15236" y="11419"/>
                    <a:pt x="15236" y="13291"/>
                  </a:cubicBezTo>
                  <a:cubicBezTo>
                    <a:pt x="15236" y="15520"/>
                    <a:pt x="16851" y="16555"/>
                    <a:pt x="17757" y="16810"/>
                  </a:cubicBezTo>
                  <a:cubicBezTo>
                    <a:pt x="19050" y="17307"/>
                    <a:pt x="20311" y="17926"/>
                    <a:pt x="20570" y="19440"/>
                  </a:cubicBezTo>
                  <a:lnTo>
                    <a:pt x="17464" y="19440"/>
                  </a:lnTo>
                  <a:cubicBezTo>
                    <a:pt x="17553" y="19773"/>
                    <a:pt x="17615" y="20132"/>
                    <a:pt x="17645" y="20520"/>
                  </a:cubicBezTo>
                  <a:lnTo>
                    <a:pt x="21152" y="20520"/>
                  </a:lnTo>
                  <a:cubicBezTo>
                    <a:pt x="21600" y="20520"/>
                    <a:pt x="21600" y="20034"/>
                    <a:pt x="21600" y="20034"/>
                  </a:cubicBezTo>
                  <a:cubicBezTo>
                    <a:pt x="21600" y="17119"/>
                    <a:pt x="19191" y="16215"/>
                    <a:pt x="18035" y="15774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45" tIns="19045" rIns="19045" bIns="190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latin typeface="Lato Regular" charset="0"/>
                <a:ea typeface="Lato Regular" charset="0"/>
                <a:cs typeface="Lato Regular" charset="0"/>
              </a:endParaRPr>
            </a:p>
          </p:txBody>
        </p:sp>
        <p:sp>
          <p:nvSpPr>
            <p:cNvPr id="39" name="Shape 2618"/>
            <p:cNvSpPr/>
            <p:nvPr/>
          </p:nvSpPr>
          <p:spPr>
            <a:xfrm>
              <a:off x="7277878" y="3518403"/>
              <a:ext cx="714906" cy="715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2560" y="18308"/>
                  </a:moveTo>
                  <a:cubicBezTo>
                    <a:pt x="2472" y="18397"/>
                    <a:pt x="2418" y="18520"/>
                    <a:pt x="2418" y="18655"/>
                  </a:cubicBezTo>
                  <a:cubicBezTo>
                    <a:pt x="2418" y="18926"/>
                    <a:pt x="2635" y="19146"/>
                    <a:pt x="2902" y="19146"/>
                  </a:cubicBezTo>
                  <a:cubicBezTo>
                    <a:pt x="3169" y="19146"/>
                    <a:pt x="3385" y="18926"/>
                    <a:pt x="3385" y="18655"/>
                  </a:cubicBezTo>
                  <a:cubicBezTo>
                    <a:pt x="3385" y="18384"/>
                    <a:pt x="3169" y="18164"/>
                    <a:pt x="2902" y="18164"/>
                  </a:cubicBezTo>
                  <a:cubicBezTo>
                    <a:pt x="2768" y="18164"/>
                    <a:pt x="2647" y="18219"/>
                    <a:pt x="2560" y="18308"/>
                  </a:cubicBezTo>
                  <a:moveTo>
                    <a:pt x="20499" y="4279"/>
                  </a:moveTo>
                  <a:lnTo>
                    <a:pt x="20091" y="4692"/>
                  </a:lnTo>
                  <a:lnTo>
                    <a:pt x="20088" y="4688"/>
                  </a:lnTo>
                  <a:lnTo>
                    <a:pt x="17670" y="7143"/>
                  </a:lnTo>
                  <a:lnTo>
                    <a:pt x="17664" y="7137"/>
                  </a:lnTo>
                  <a:cubicBezTo>
                    <a:pt x="17227" y="7580"/>
                    <a:pt x="16624" y="7853"/>
                    <a:pt x="15958" y="7853"/>
                  </a:cubicBezTo>
                  <a:cubicBezTo>
                    <a:pt x="14624" y="7853"/>
                    <a:pt x="13543" y="6755"/>
                    <a:pt x="13543" y="5401"/>
                  </a:cubicBezTo>
                  <a:cubicBezTo>
                    <a:pt x="13543" y="4725"/>
                    <a:pt x="13813" y="4113"/>
                    <a:pt x="14248" y="3670"/>
                  </a:cubicBezTo>
                  <a:lnTo>
                    <a:pt x="13563" y="2975"/>
                  </a:lnTo>
                  <a:cubicBezTo>
                    <a:pt x="12951" y="3596"/>
                    <a:pt x="12571" y="4452"/>
                    <a:pt x="12571" y="5401"/>
                  </a:cubicBezTo>
                  <a:cubicBezTo>
                    <a:pt x="12571" y="7300"/>
                    <a:pt x="14087" y="8840"/>
                    <a:pt x="15958" y="8840"/>
                  </a:cubicBezTo>
                  <a:cubicBezTo>
                    <a:pt x="16893" y="8840"/>
                    <a:pt x="17737" y="8454"/>
                    <a:pt x="18348" y="7832"/>
                  </a:cubicBezTo>
                  <a:lnTo>
                    <a:pt x="18353" y="7837"/>
                  </a:lnTo>
                  <a:lnTo>
                    <a:pt x="20152" y="6011"/>
                  </a:lnTo>
                  <a:cubicBezTo>
                    <a:pt x="20516" y="7368"/>
                    <a:pt x="20343" y="8670"/>
                    <a:pt x="19540" y="9505"/>
                  </a:cubicBezTo>
                  <a:lnTo>
                    <a:pt x="16947" y="12198"/>
                  </a:lnTo>
                  <a:cubicBezTo>
                    <a:pt x="16605" y="12553"/>
                    <a:pt x="16104" y="12766"/>
                    <a:pt x="15610" y="12766"/>
                  </a:cubicBezTo>
                  <a:cubicBezTo>
                    <a:pt x="15590" y="12765"/>
                    <a:pt x="13953" y="12652"/>
                    <a:pt x="12318" y="11611"/>
                  </a:cubicBezTo>
                  <a:lnTo>
                    <a:pt x="12314" y="11620"/>
                  </a:lnTo>
                  <a:cubicBezTo>
                    <a:pt x="12239" y="11572"/>
                    <a:pt x="12155" y="11537"/>
                    <a:pt x="12060" y="11537"/>
                  </a:cubicBezTo>
                  <a:cubicBezTo>
                    <a:pt x="11897" y="11537"/>
                    <a:pt x="11759" y="11625"/>
                    <a:pt x="11671" y="11753"/>
                  </a:cubicBezTo>
                  <a:lnTo>
                    <a:pt x="11654" y="11742"/>
                  </a:lnTo>
                  <a:lnTo>
                    <a:pt x="4270" y="20043"/>
                  </a:lnTo>
                  <a:cubicBezTo>
                    <a:pt x="3919" y="20399"/>
                    <a:pt x="3436" y="20618"/>
                    <a:pt x="2902" y="20618"/>
                  </a:cubicBezTo>
                  <a:cubicBezTo>
                    <a:pt x="1833" y="20618"/>
                    <a:pt x="967" y="19740"/>
                    <a:pt x="967" y="18655"/>
                  </a:cubicBezTo>
                  <a:cubicBezTo>
                    <a:pt x="967" y="18113"/>
                    <a:pt x="1184" y="17622"/>
                    <a:pt x="1534" y="17267"/>
                  </a:cubicBezTo>
                  <a:lnTo>
                    <a:pt x="9684" y="9801"/>
                  </a:lnTo>
                  <a:lnTo>
                    <a:pt x="9671" y="9786"/>
                  </a:lnTo>
                  <a:cubicBezTo>
                    <a:pt x="9796" y="9698"/>
                    <a:pt x="9884" y="9557"/>
                    <a:pt x="9884" y="9389"/>
                  </a:cubicBezTo>
                  <a:cubicBezTo>
                    <a:pt x="9884" y="9283"/>
                    <a:pt x="9844" y="9190"/>
                    <a:pt x="9787" y="9110"/>
                  </a:cubicBezTo>
                  <a:lnTo>
                    <a:pt x="9790" y="9107"/>
                  </a:lnTo>
                  <a:cubicBezTo>
                    <a:pt x="8390" y="7219"/>
                    <a:pt x="8340" y="5816"/>
                    <a:pt x="9546" y="4488"/>
                  </a:cubicBezTo>
                  <a:lnTo>
                    <a:pt x="12130" y="1805"/>
                  </a:lnTo>
                  <a:cubicBezTo>
                    <a:pt x="12785" y="1125"/>
                    <a:pt x="13641" y="982"/>
                    <a:pt x="14244" y="982"/>
                  </a:cubicBezTo>
                  <a:lnTo>
                    <a:pt x="14246" y="982"/>
                  </a:lnTo>
                  <a:cubicBezTo>
                    <a:pt x="14611" y="982"/>
                    <a:pt x="14988" y="1037"/>
                    <a:pt x="15366" y="1136"/>
                  </a:cubicBezTo>
                  <a:lnTo>
                    <a:pt x="13559" y="2970"/>
                  </a:lnTo>
                  <a:lnTo>
                    <a:pt x="14243" y="3664"/>
                  </a:lnTo>
                  <a:lnTo>
                    <a:pt x="16661" y="1210"/>
                  </a:lnTo>
                  <a:lnTo>
                    <a:pt x="16657" y="1206"/>
                  </a:lnTo>
                  <a:lnTo>
                    <a:pt x="17082" y="775"/>
                  </a:lnTo>
                  <a:cubicBezTo>
                    <a:pt x="16139" y="269"/>
                    <a:pt x="15160" y="0"/>
                    <a:pt x="14246" y="0"/>
                  </a:cubicBezTo>
                  <a:lnTo>
                    <a:pt x="14244" y="0"/>
                  </a:lnTo>
                  <a:cubicBezTo>
                    <a:pt x="13167" y="0"/>
                    <a:pt x="12182" y="361"/>
                    <a:pt x="11460" y="1111"/>
                  </a:cubicBezTo>
                  <a:lnTo>
                    <a:pt x="8867" y="3804"/>
                  </a:lnTo>
                  <a:cubicBezTo>
                    <a:pt x="7163" y="5672"/>
                    <a:pt x="7613" y="7584"/>
                    <a:pt x="8769" y="9315"/>
                  </a:cubicBezTo>
                  <a:lnTo>
                    <a:pt x="850" y="16572"/>
                  </a:lnTo>
                  <a:cubicBezTo>
                    <a:pt x="325" y="17106"/>
                    <a:pt x="0" y="17842"/>
                    <a:pt x="0" y="18655"/>
                  </a:cubicBezTo>
                  <a:cubicBezTo>
                    <a:pt x="0" y="20282"/>
                    <a:pt x="1299" y="21600"/>
                    <a:pt x="2902" y="21600"/>
                  </a:cubicBezTo>
                  <a:cubicBezTo>
                    <a:pt x="3703" y="21600"/>
                    <a:pt x="4429" y="21271"/>
                    <a:pt x="4954" y="20738"/>
                  </a:cubicBezTo>
                  <a:lnTo>
                    <a:pt x="12160" y="12652"/>
                  </a:lnTo>
                  <a:cubicBezTo>
                    <a:pt x="13800" y="13590"/>
                    <a:pt x="15363" y="13747"/>
                    <a:pt x="15606" y="13747"/>
                  </a:cubicBezTo>
                  <a:cubicBezTo>
                    <a:pt x="16313" y="13747"/>
                    <a:pt x="17067" y="13463"/>
                    <a:pt x="17617" y="12892"/>
                  </a:cubicBezTo>
                  <a:lnTo>
                    <a:pt x="20209" y="10198"/>
                  </a:lnTo>
                  <a:cubicBezTo>
                    <a:pt x="21560" y="8795"/>
                    <a:pt x="21600" y="6433"/>
                    <a:pt x="20499" y="4279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45" tIns="19045" rIns="19045" bIns="190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latin typeface="Lato Regular" charset="0"/>
                <a:ea typeface="Lato Regular" charset="0"/>
                <a:cs typeface="Lato Regular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248807" y="-23265"/>
              <a:ext cx="3297236" cy="2034758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050890"/>
            <a:ext cx="12192000" cy="28071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81110" y="1757679"/>
            <a:ext cx="10439400" cy="4181724"/>
          </a:xfrm>
          <a:prstGeom prst="roundRect">
            <a:avLst/>
          </a:prstGeom>
          <a:solidFill>
            <a:srgbClr val="FFB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Trong xã hội có nhiều nghề nghiệp, trong đó có nghề kinh doanh.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Chúng ta sẽ cùng nhau tìm hiểu các học vấn ban đầu về đầu tư kinh doanh.</a:t>
            </a:r>
            <a:endParaRPr lang="vi-VN" sz="5400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721271" y="0"/>
            <a:ext cx="12749221" cy="6289800"/>
            <a:chOff x="-435521" y="157316"/>
            <a:chExt cx="12749221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24" y="497764"/>
              <a:ext cx="533251" cy="78596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050890"/>
            <a:ext cx="12192000" cy="2807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4474" y="628121"/>
            <a:ext cx="9406346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MỘT SỐ KHÁI NIỆM VỀ TÀI CHÍNH VÀ KINH DOANH.</a:t>
            </a:r>
            <a:endParaRPr lang="vi-V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4681" y="1126414"/>
            <a:ext cx="10287744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784265" y="1882902"/>
            <a:ext cx="4771207" cy="692654"/>
          </a:xfrm>
          <a:prstGeom prst="roundRect">
            <a:avLst/>
          </a:prstGeom>
          <a:solidFill>
            <a:srgbClr val="39A47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vi-VN" sz="3200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15779" y="3049102"/>
            <a:ext cx="977818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Mục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I.1.a) b),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tr89 và </a:t>
            </a:r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giải thích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các khái niệm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5779" y="5003391"/>
            <a:ext cx="977818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 animBg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972343" y="-291529"/>
            <a:ext cx="13560399" cy="6989124"/>
            <a:chOff x="-972343" y="-291529"/>
            <a:chExt cx="13560399" cy="6989124"/>
          </a:xfrm>
        </p:grpSpPr>
        <p:grpSp>
          <p:nvGrpSpPr>
            <p:cNvPr id="2" name="组合 1"/>
            <p:cNvGrpSpPr/>
            <p:nvPr/>
          </p:nvGrpSpPr>
          <p:grpSpPr>
            <a:xfrm>
              <a:off x="-77651" y="38829"/>
              <a:ext cx="12347300" cy="6658766"/>
              <a:chOff x="-77651" y="38829"/>
              <a:chExt cx="12347300" cy="665876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-77651" y="38829"/>
                <a:ext cx="12347300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88" y="725850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290820" y="100150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972343" y="-291529"/>
              <a:ext cx="3297236" cy="2034758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-1" y="4112500"/>
            <a:ext cx="12192000" cy="2807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7656" y="776731"/>
            <a:ext cx="2595582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925" y="1818732"/>
            <a:ext cx="10798388" cy="260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2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1145" y="4611470"/>
            <a:ext cx="688970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allAtOnce"/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</a:spPr>
      <a:bodyPr rtlCol="0" anchor="ctr"/>
      <a:lstStyle>
        <a:defPPr algn="ctr">
          <a:defRPr sz="3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1984</Words>
  <Application>Microsoft Office PowerPoint</Application>
  <PresentationFormat>Widescreen</PresentationFormat>
  <Paragraphs>315</Paragraphs>
  <Slides>31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Microsoft YaHei</vt:lpstr>
      <vt:lpstr>SimSun</vt:lpstr>
      <vt:lpstr>Arial</vt:lpstr>
      <vt:lpstr>Calibri</vt:lpstr>
      <vt:lpstr>Calibri Light</vt:lpstr>
      <vt:lpstr>Cambria Math</vt:lpstr>
      <vt:lpstr>Gill Sans</vt:lpstr>
      <vt:lpstr>Lato Light</vt:lpstr>
      <vt:lpstr>Lato Regular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孙俣</dc:creator>
  <cp:lastModifiedBy>ntd</cp:lastModifiedBy>
  <cp:revision>119</cp:revision>
  <dcterms:created xsi:type="dcterms:W3CDTF">2017-11-21T05:32:00Z</dcterms:created>
  <dcterms:modified xsi:type="dcterms:W3CDTF">2021-09-23T06:45:27Z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