
<file path=[Content_Types].xml><?xml version="1.0" encoding="utf-8"?>
<Types xmlns="http://schemas.openxmlformats.org/package/2006/content-types">
  <Default Extension="0" ContentType="image/jpeg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</p:sldMasterIdLst>
  <p:notesMasterIdLst>
    <p:notesMasterId r:id="rId35"/>
  </p:notesMasterIdLst>
  <p:handoutMasterIdLst>
    <p:handoutMasterId r:id="rId36"/>
  </p:handoutMasterIdLst>
  <p:sldIdLst>
    <p:sldId id="260" r:id="rId2"/>
    <p:sldId id="353" r:id="rId3"/>
    <p:sldId id="303" r:id="rId4"/>
    <p:sldId id="302" r:id="rId5"/>
    <p:sldId id="304" r:id="rId6"/>
    <p:sldId id="336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55" r:id="rId16"/>
    <p:sldId id="305" r:id="rId17"/>
    <p:sldId id="354" r:id="rId18"/>
    <p:sldId id="346" r:id="rId19"/>
    <p:sldId id="306" r:id="rId20"/>
    <p:sldId id="259" r:id="rId21"/>
    <p:sldId id="311" r:id="rId22"/>
    <p:sldId id="313" r:id="rId23"/>
    <p:sldId id="314" r:id="rId24"/>
    <p:sldId id="315" r:id="rId25"/>
    <p:sldId id="316" r:id="rId26"/>
    <p:sldId id="317" r:id="rId27"/>
    <p:sldId id="357" r:id="rId28"/>
    <p:sldId id="307" r:id="rId29"/>
    <p:sldId id="350" r:id="rId30"/>
    <p:sldId id="348" r:id="rId31"/>
    <p:sldId id="351" r:id="rId32"/>
    <p:sldId id="349" r:id="rId33"/>
    <p:sldId id="358" r:id="rId34"/>
  </p:sldIdLst>
  <p:sldSz cx="9144000" cy="5143500" type="screen16x9"/>
  <p:notesSz cx="6797675" cy="9928225"/>
  <p:embeddedFontLst>
    <p:embeddedFont>
      <p:font typeface=".VnVogue" panose="020B7200000000000000"/>
      <p:regular r:id="rId37"/>
    </p:embeddedFont>
    <p:embeddedFont>
      <p:font typeface="Abadi" panose="020B0604020104020204" pitchFamily="34" charset="0"/>
      <p:regular r:id="rId38"/>
    </p:embeddedFont>
    <p:embeddedFont>
      <p:font typeface="Abadi Extra Light" panose="020B0204020104020204" pitchFamily="34" charset="0"/>
      <p:regular r:id="rId39"/>
    </p:embeddedFont>
    <p:embeddedFont>
      <p:font typeface="Adobe Garamond Pro Bold" panose="02020702060506020403" pitchFamily="18" charset="0"/>
      <p:bold r:id="rId40"/>
      <p:boldItalic r:id="rId41"/>
    </p:embeddedFont>
    <p:embeddedFont>
      <p:font typeface="Algerian" panose="04020705040A02060702" pitchFamily="82" charset="0"/>
      <p:regular r:id="rId42"/>
    </p:embeddedFont>
    <p:embeddedFont>
      <p:font typeface="Amasis MT Pro Black" panose="02040A04050005020304" pitchFamily="18" charset="0"/>
      <p:bold r:id="rId43"/>
      <p:boldItalic r:id="rId44"/>
    </p:embeddedFont>
    <p:embeddedFont>
      <p:font typeface="Arial Black" panose="020B0A04020102020204" pitchFamily="34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Lucida Sans Unicode" panose="020B0602030504020204" pitchFamily="34" charset="0"/>
      <p:regular r:id="rId50"/>
    </p:embeddedFont>
    <p:embeddedFont>
      <p:font typeface="Microsoft JhengHei" panose="020B0604030504040204" pitchFamily="34" charset="-120"/>
      <p:regular r:id="rId51"/>
      <p:bold r:id="rId52"/>
    </p:embeddedFont>
    <p:embeddedFont>
      <p:font typeface="Microsoft JhengHei Light" panose="020B0304030504040204" pitchFamily="34" charset="-120"/>
      <p:regular r:id="rId53"/>
    </p:embeddedFont>
    <p:embeddedFont>
      <p:font typeface="Microsoft New Tai Lue" panose="020B0502040204020203" pitchFamily="34" charset="0"/>
      <p:regular r:id="rId54"/>
      <p:bold r:id="rId55"/>
    </p:embeddedFont>
    <p:embeddedFont>
      <p:font typeface="Modern Love" panose="04090805081005020601" pitchFamily="82" charset="0"/>
      <p:regular r:id="rId56"/>
    </p:embeddedFont>
    <p:embeddedFont>
      <p:font typeface="Myriad Pro Light" panose="020B0603030403020204" pitchFamily="34" charset="0"/>
      <p:bold r:id="rId57"/>
      <p:boldItalic r:id="rId58"/>
    </p:embeddedFont>
    <p:embeddedFont>
      <p:font typeface="Quicksand" panose="00000500000000000000" pitchFamily="2" charset="-93"/>
      <p:regular r:id="rId59"/>
    </p:embeddedFont>
  </p:embeddedFontLst>
  <p:custDataLst>
    <p:tags r:id="rId6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2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AF"/>
    <a:srgbClr val="993300"/>
    <a:srgbClr val="406D9E"/>
    <a:srgbClr val="006666"/>
    <a:srgbClr val="996633"/>
    <a:srgbClr val="915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E74814-4000-4B5C-99B2-AFAB63188A38}">
  <a:tblStyle styleId="{BCE74814-4000-4B5C-99B2-AFAB63188A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5" autoAdjust="0"/>
    <p:restoredTop sz="86084" autoAdjust="0"/>
  </p:normalViewPr>
  <p:slideViewPr>
    <p:cSldViewPr snapToGrid="0" showGuides="1">
      <p:cViewPr varScale="1">
        <p:scale>
          <a:sx n="76" d="100"/>
          <a:sy n="76" d="100"/>
        </p:scale>
        <p:origin x="792" y="52"/>
      </p:cViewPr>
      <p:guideLst>
        <p:guide orient="horz" pos="1644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AD29-08C6-43CA-AF16-2E1889464A89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18B22-F869-4961-B2FB-6269C96A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38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62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2431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3837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8882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8310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6278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899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01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98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35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5638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0421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289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03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290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424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806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691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844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168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2512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233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97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66068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15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419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399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983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723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809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798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47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5248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184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3426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752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2361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722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148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239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080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492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883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94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88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427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547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121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32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82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99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902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78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095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4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65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1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6780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0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589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15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14" r:id="rId2"/>
    <p:sldLayoutId id="2147483670" r:id="rId3"/>
    <p:sldLayoutId id="2147483651" r:id="rId4"/>
    <p:sldLayoutId id="2147483713" r:id="rId5"/>
    <p:sldLayoutId id="2147483711" r:id="rId6"/>
    <p:sldLayoutId id="2147483671" r:id="rId7"/>
    <p:sldLayoutId id="2147483652" r:id="rId8"/>
    <p:sldLayoutId id="2147483712" r:id="rId9"/>
    <p:sldLayoutId id="2147483710" r:id="rId10"/>
    <p:sldLayoutId id="2147483702" r:id="rId11"/>
    <p:sldLayoutId id="2147483701" r:id="rId12"/>
    <p:sldLayoutId id="2147483700" r:id="rId13"/>
    <p:sldLayoutId id="2147483699" r:id="rId14"/>
    <p:sldLayoutId id="2147483698" r:id="rId15"/>
    <p:sldLayoutId id="2147483697" r:id="rId16"/>
    <p:sldLayoutId id="2147483696" r:id="rId17"/>
    <p:sldLayoutId id="2147483695" r:id="rId18"/>
    <p:sldLayoutId id="2147483694" r:id="rId19"/>
    <p:sldLayoutId id="2147483693" r:id="rId20"/>
    <p:sldLayoutId id="2147483692" r:id="rId21"/>
    <p:sldLayoutId id="2147483691" r:id="rId22"/>
    <p:sldLayoutId id="2147483690" r:id="rId23"/>
    <p:sldLayoutId id="2147483689" r:id="rId24"/>
    <p:sldLayoutId id="2147483688" r:id="rId25"/>
    <p:sldLayoutId id="2147483687" r:id="rId26"/>
    <p:sldLayoutId id="2147483686" r:id="rId27"/>
    <p:sldLayoutId id="2147483685" r:id="rId28"/>
    <p:sldLayoutId id="2147483684" r:id="rId29"/>
    <p:sldLayoutId id="2147483683" r:id="rId30"/>
    <p:sldLayoutId id="2147483682" r:id="rId31"/>
    <p:sldLayoutId id="2147483681" r:id="rId32"/>
    <p:sldLayoutId id="2147483680" r:id="rId33"/>
    <p:sldLayoutId id="2147483679" r:id="rId34"/>
    <p:sldLayoutId id="2147483678" r:id="rId35"/>
    <p:sldLayoutId id="2147483677" r:id="rId36"/>
    <p:sldLayoutId id="2147483676" r:id="rId37"/>
    <p:sldLayoutId id="2147483675" r:id="rId38"/>
    <p:sldLayoutId id="2147483674" r:id="rId39"/>
    <p:sldLayoutId id="2147483673" r:id="rId40"/>
    <p:sldLayoutId id="2147483672" r:id="rId41"/>
    <p:sldLayoutId id="2147483653" r:id="rId42"/>
    <p:sldLayoutId id="2147483654" r:id="rId43"/>
    <p:sldLayoutId id="2147483655" r:id="rId44"/>
    <p:sldLayoutId id="2147483656" r:id="rId45"/>
    <p:sldLayoutId id="2147483657" r:id="rId46"/>
    <p:sldLayoutId id="2147483662" r:id="rId47"/>
    <p:sldLayoutId id="2147483663" r:id="rId48"/>
    <p:sldLayoutId id="2147483664" r:id="rId49"/>
    <p:sldLayoutId id="2147483665" r:id="rId50"/>
    <p:sldLayoutId id="2147483669" r:id="rId51"/>
    <p:sldLayoutId id="2147483716" r:id="rId52"/>
    <p:sldLayoutId id="2147483715" r:id="rId53"/>
    <p:sldLayoutId id="2147483709" r:id="rId54"/>
    <p:sldLayoutId id="2147483708" r:id="rId55"/>
    <p:sldLayoutId id="2147483707" r:id="rId56"/>
    <p:sldLayoutId id="2147483706" r:id="rId57"/>
    <p:sldLayoutId id="2147483705" r:id="rId58"/>
    <p:sldLayoutId id="2147483704" r:id="rId59"/>
    <p:sldLayoutId id="2147483703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0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image" Target="../media/image2.png"/><Relationship Id="rId4" Type="http://schemas.openxmlformats.org/officeDocument/2006/relationships/audio" Target="../media/audio11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11" Type="http://schemas.openxmlformats.org/officeDocument/2006/relationships/image" Target="../media/image2.png"/><Relationship Id="rId5" Type="http://schemas.openxmlformats.org/officeDocument/2006/relationships/slide" Target="slide7.xml"/><Relationship Id="rId10" Type="http://schemas.openxmlformats.org/officeDocument/2006/relationships/image" Target="../media/image3.png"/><Relationship Id="rId4" Type="http://schemas.openxmlformats.org/officeDocument/2006/relationships/audio" Target="../media/audio13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image" Target="../media/image2.png"/><Relationship Id="rId4" Type="http://schemas.openxmlformats.org/officeDocument/2006/relationships/audio" Target="../media/audio15.wav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6.wav"/><Relationship Id="rId7" Type="http://schemas.openxmlformats.org/officeDocument/2006/relationships/slide" Target="slid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7.xml"/><Relationship Id="rId11" Type="http://schemas.openxmlformats.org/officeDocument/2006/relationships/image" Target="../media/image2.png"/><Relationship Id="rId5" Type="http://schemas.openxmlformats.org/officeDocument/2006/relationships/audio" Target="../media/audio18.wav"/><Relationship Id="rId10" Type="http://schemas.openxmlformats.org/officeDocument/2006/relationships/image" Target="../media/image20.png"/><Relationship Id="rId4" Type="http://schemas.openxmlformats.org/officeDocument/2006/relationships/audio" Target="../media/audio17.wav"/><Relationship Id="rId9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9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image" Target="../media/image2.png"/><Relationship Id="rId4" Type="http://schemas.openxmlformats.org/officeDocument/2006/relationships/audio" Target="../media/audio20.wav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audio" Target="../media/audio2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image" Target="../media/image24.png"/><Relationship Id="rId4" Type="http://schemas.openxmlformats.org/officeDocument/2006/relationships/audio" Target="../media/audio22.wav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24.png"/><Relationship Id="rId18" Type="http://schemas.openxmlformats.org/officeDocument/2006/relationships/image" Target="../media/image16.png"/><Relationship Id="rId3" Type="http://schemas.openxmlformats.org/officeDocument/2006/relationships/audio" Target="../media/audio21.wav"/><Relationship Id="rId21" Type="http://schemas.openxmlformats.org/officeDocument/2006/relationships/image" Target="../media/image2.png"/><Relationship Id="rId7" Type="http://schemas.openxmlformats.org/officeDocument/2006/relationships/audio" Target="../media/audio27.wav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23.wav"/><Relationship Id="rId16" Type="http://schemas.openxmlformats.org/officeDocument/2006/relationships/image" Target="../media/image13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6.wav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5" Type="http://schemas.openxmlformats.org/officeDocument/2006/relationships/image" Target="../media/image11.png"/><Relationship Id="rId10" Type="http://schemas.openxmlformats.org/officeDocument/2006/relationships/audio" Target="../media/audio30.wav"/><Relationship Id="rId19" Type="http://schemas.openxmlformats.org/officeDocument/2006/relationships/image" Target="../media/image20.png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theconversation.com/how-running-around-more-can-help-children-do-well-at-school-33107" TargetMode="External"/><Relationship Id="rId13" Type="http://schemas.openxmlformats.org/officeDocument/2006/relationships/image" Target="../media/image30.jpeg"/><Relationship Id="rId18" Type="http://schemas.openxmlformats.org/officeDocument/2006/relationships/hyperlink" Target="https://pixabay.com/en/mathematics-formula-physics-school-989131/" TargetMode="Externa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4.png"/><Relationship Id="rId7" Type="http://schemas.openxmlformats.org/officeDocument/2006/relationships/image" Target="../media/image27.jpg"/><Relationship Id="rId12" Type="http://schemas.openxmlformats.org/officeDocument/2006/relationships/hyperlink" Target="https://pixnio.com/objects/geography-map-earth-globe-object-education-topology" TargetMode="External"/><Relationship Id="rId17" Type="http://schemas.openxmlformats.org/officeDocument/2006/relationships/image" Target="../media/image32.jpg"/><Relationship Id="rId2" Type="http://schemas.openxmlformats.org/officeDocument/2006/relationships/audio" Target="../media/media2.mp3"/><Relationship Id="rId16" Type="http://schemas.openxmlformats.org/officeDocument/2006/relationships/hyperlink" Target="https://vi.wikipedia.org/wiki/T%E1%BA%ADp_tin:Contemporary_Computer_Lab.jpg" TargetMode="External"/><Relationship Id="rId20" Type="http://schemas.openxmlformats.org/officeDocument/2006/relationships/hyperlink" Target="http://www.blogs.hss.ed.ac.uk/pubs-and-publications/2016/10/17/preparing-for-your-literature-review/" TargetMode="External"/><Relationship Id="rId1" Type="http://schemas.microsoft.com/office/2007/relationships/media" Target="../media/media2.mp3"/><Relationship Id="rId6" Type="http://schemas.openxmlformats.org/officeDocument/2006/relationships/hyperlink" Target="https://ja.wikipedia.org/wiki/%E3%83%95%E3%82%A1%E3%82%A4%E3%83%AB:Meandering_Stream_at_Lan-ting_Yamamoto_Jakurin_Hanging_scroll_color_on_silk.jpg" TargetMode="External"/><Relationship Id="rId11" Type="http://schemas.openxmlformats.org/officeDocument/2006/relationships/image" Target="../media/image29.jpg"/><Relationship Id="rId24" Type="http://schemas.openxmlformats.org/officeDocument/2006/relationships/image" Target="../media/image2.png"/><Relationship Id="rId5" Type="http://schemas.openxmlformats.org/officeDocument/2006/relationships/image" Target="../media/image26.jpg"/><Relationship Id="rId15" Type="http://schemas.openxmlformats.org/officeDocument/2006/relationships/image" Target="../media/image31.jpg"/><Relationship Id="rId23" Type="http://schemas.openxmlformats.org/officeDocument/2006/relationships/image" Target="../media/image35.png"/><Relationship Id="rId10" Type="http://schemas.openxmlformats.org/officeDocument/2006/relationships/hyperlink" Target="https://www.pexels.com/photo/photo-of-person-playing-acoustic-guitar-2528985/" TargetMode="External"/><Relationship Id="rId19" Type="http://schemas.openxmlformats.org/officeDocument/2006/relationships/image" Target="../media/image33.jpg"/><Relationship Id="rId4" Type="http://schemas.openxmlformats.org/officeDocument/2006/relationships/audio" Target="../media/audio31.wav"/><Relationship Id="rId9" Type="http://schemas.openxmlformats.org/officeDocument/2006/relationships/image" Target="../media/image28.jpg"/><Relationship Id="rId14" Type="http://schemas.openxmlformats.org/officeDocument/2006/relationships/hyperlink" Target="https://www.pexels.com/photo/beautiful-biology-bloom-blossom-584635/" TargetMode="External"/><Relationship Id="rId22" Type="http://schemas.openxmlformats.org/officeDocument/2006/relationships/hyperlink" Target="https://pixabay.com/en/speaker-sound-icon-volume-audio-248809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196681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hyperlink" Target="https://www.flickr.com/photos/all4ed/35668673264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jpg"/><Relationship Id="rId5" Type="http://schemas.openxmlformats.org/officeDocument/2006/relationships/hyperlink" Target="https://www.rawpixel.com/image/457641/free-illustration-vector-call-center-earphone" TargetMode="External"/><Relationship Id="rId4" Type="http://schemas.openxmlformats.org/officeDocument/2006/relationships/image" Target="../media/image38.0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24.png"/><Relationship Id="rId18" Type="http://schemas.openxmlformats.org/officeDocument/2006/relationships/image" Target="../media/image16.png"/><Relationship Id="rId3" Type="http://schemas.openxmlformats.org/officeDocument/2006/relationships/audio" Target="../media/audio21.wav"/><Relationship Id="rId21" Type="http://schemas.openxmlformats.org/officeDocument/2006/relationships/image" Target="../media/image2.png"/><Relationship Id="rId7" Type="http://schemas.openxmlformats.org/officeDocument/2006/relationships/audio" Target="../media/audio27.wav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23.wav"/><Relationship Id="rId16" Type="http://schemas.openxmlformats.org/officeDocument/2006/relationships/image" Target="../media/image13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6.wav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5" Type="http://schemas.openxmlformats.org/officeDocument/2006/relationships/image" Target="../media/image11.png"/><Relationship Id="rId10" Type="http://schemas.openxmlformats.org/officeDocument/2006/relationships/audio" Target="../media/audio30.wav"/><Relationship Id="rId19" Type="http://schemas.openxmlformats.org/officeDocument/2006/relationships/image" Target="../media/image20.png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2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hyperlink" Target="https://tophonetics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image" Target="../media/image2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7.xml"/><Relationship Id="rId11" Type="http://schemas.openxmlformats.org/officeDocument/2006/relationships/image" Target="../media/image2.png"/><Relationship Id="rId5" Type="http://schemas.openxmlformats.org/officeDocument/2006/relationships/audio" Target="../media/audio7.wav"/><Relationship Id="rId10" Type="http://schemas.openxmlformats.org/officeDocument/2006/relationships/image" Target="../media/image9.png"/><Relationship Id="rId4" Type="http://schemas.openxmlformats.org/officeDocument/2006/relationships/audio" Target="../media/audio6.wav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8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image" Target="../media/image2.png"/><Relationship Id="rId4" Type="http://schemas.openxmlformats.org/officeDocument/2006/relationships/audio" Target="../media/audio9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485392" y="939802"/>
            <a:ext cx="1921669" cy="3764756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17225"/>
              <a:chOff x="2095500" y="800099"/>
              <a:chExt cx="3177483" cy="5517225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84642" y="3690480"/>
                <a:ext cx="2211948" cy="26268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5409566" y="859212"/>
            <a:ext cx="1853804" cy="3688556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2924575" y="1271631"/>
            <a:ext cx="2970609" cy="29706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1805300" y="1293019"/>
            <a:ext cx="400050" cy="400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7615238" y="3570685"/>
            <a:ext cx="400050" cy="3988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6672263" y="1115617"/>
            <a:ext cx="726281" cy="726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876300" y="3748088"/>
            <a:ext cx="725091" cy="726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4246681" y="984759"/>
            <a:ext cx="310753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5947844" y="2738959"/>
            <a:ext cx="264319" cy="2750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2576483" y="2580606"/>
            <a:ext cx="310754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3344148" y="1891231"/>
            <a:ext cx="2381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UNIT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3542338" y="2785142"/>
            <a:ext cx="2533661" cy="60016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SCHOOL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4246681" y="4310989"/>
            <a:ext cx="310753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" action="ppaction://noaction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8606" y="2878918"/>
            <a:ext cx="30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96686" y="1703596"/>
            <a:ext cx="3539743" cy="1069281"/>
            <a:chOff x="4435311" y="1679382"/>
            <a:chExt cx="3539743" cy="1069281"/>
          </a:xfrm>
        </p:grpSpPr>
        <p:sp>
          <p:nvSpPr>
            <p:cNvPr id="3" name="TextBox 2"/>
            <p:cNvSpPr txBox="1"/>
            <p:nvPr/>
          </p:nvSpPr>
          <p:spPr>
            <a:xfrm>
              <a:off x="4435311" y="1679382"/>
              <a:ext cx="25831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993300"/>
                  </a:solidFill>
                  <a:latin typeface=".VnVogue" panose="020B7200000000000000" pitchFamily="34" charset="0"/>
                </a:rPr>
                <a:t>Literature</a:t>
              </a:r>
              <a:endParaRPr lang="en-US" sz="3600" dirty="0">
                <a:latin typeface=".VnVogue" panose="020B7200000000000000" pitchFamily="34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6927058" y="1771715"/>
              <a:ext cx="1047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.VnVogue" panose="020B7200000000000000" pitchFamily="34" charset="0"/>
                </a:rPr>
                <a:t>(n)</a:t>
              </a: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4802094" y="2286998"/>
              <a:ext cx="2403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/ˈ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lɪtərɪʧə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95" b="95455" l="5349" r="95698">
                        <a14:foregroundMark x1="19419" y1="85281" x2="77326" y2="83550"/>
                        <a14:foregroundMark x1="12558" y1="75325" x2="24884" y2="82900"/>
                        <a14:foregroundMark x1="21047" y1="85065" x2="10233" y2="90476"/>
                        <a14:foregroundMark x1="26047" y1="81818" x2="31744" y2="73593"/>
                        <a14:foregroundMark x1="22442" y1="70563" x2="23023" y2="83333"/>
                        <a14:foregroundMark x1="22907" y1="54113" x2="13953" y2="30519"/>
                        <a14:foregroundMark x1="88721" y1="26623" x2="79535" y2="57359"/>
                        <a14:foregroundMark x1="91744" y1="46753" x2="91744" y2="46753"/>
                        <a14:foregroundMark x1="85465" y1="45022" x2="79651" y2="73160"/>
                        <a14:foregroundMark x1="79767" y1="74026" x2="79767" y2="74026"/>
                        <a14:foregroundMark x1="76744" y1="82684" x2="84884" y2="83117"/>
                        <a14:foregroundMark x1="76744" y1="89177" x2="89767" y2="87662"/>
                        <a14:foregroundMark x1="89419" y1="87662" x2="89419" y2="87662"/>
                        <a14:foregroundMark x1="9651" y1="25974" x2="9651" y2="25974"/>
                        <a14:foregroundMark x1="7907" y1="35498" x2="7907" y2="35498"/>
                        <a14:foregroundMark x1="14651" y1="33766" x2="8953" y2="21861"/>
                        <a14:foregroundMark x1="8837" y1="32468" x2="9651" y2="22727"/>
                        <a14:foregroundMark x1="15000" y1="63853" x2="17093" y2="51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6219" y="321314"/>
            <a:ext cx="2449313" cy="13157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0188" y="628582"/>
            <a:ext cx="2296991" cy="320385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62239" y="4076368"/>
            <a:ext cx="6774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Jenny likes Maths but her sister likes Literature.</a:t>
            </a:r>
          </a:p>
          <a:p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Jenny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4D32CFE3-A33A-4479-8B30-1BDEE70343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terature16291702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terature16291702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nny-likes-Maths-but-her-sist16298626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" action="ppaction://noaction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7355" y="2902355"/>
            <a:ext cx="3216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01182" y="1864006"/>
            <a:ext cx="2976399" cy="1038349"/>
            <a:chOff x="4802094" y="1710314"/>
            <a:chExt cx="2976399" cy="1038349"/>
          </a:xfrm>
        </p:grpSpPr>
        <p:sp>
          <p:nvSpPr>
            <p:cNvPr id="3" name="TextBox 2"/>
            <p:cNvSpPr txBox="1"/>
            <p:nvPr/>
          </p:nvSpPr>
          <p:spPr>
            <a:xfrm>
              <a:off x="5166941" y="1710314"/>
              <a:ext cx="1722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993300"/>
                  </a:solidFill>
                  <a:latin typeface=".VnVogue" panose="020B7200000000000000" pitchFamily="34" charset="0"/>
                </a:rPr>
                <a:t>Music</a:t>
              </a:r>
              <a:r>
                <a:rPr lang="en-US" sz="3600" dirty="0">
                  <a:latin typeface=".VnVogue" panose="020B7200000000000000" pitchFamily="34" charset="0"/>
                </a:rPr>
                <a:t> </a:t>
              </a: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6730497" y="1933025"/>
              <a:ext cx="1047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.VnVogue" panose="020B7200000000000000" pitchFamily="34" charset="0"/>
                </a:rPr>
                <a:t>(n)</a:t>
              </a: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4802094" y="2286998"/>
              <a:ext cx="2403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/ˈ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mjuːzɪk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5" b="90000" l="2917" r="97396"/>
                    </a14:imgEffect>
                  </a14:imgLayer>
                </a14:imgProps>
              </a:ext>
            </a:extLst>
          </a:blip>
          <a:srcRect r="3099" b="17208"/>
          <a:stretch/>
        </p:blipFill>
        <p:spPr>
          <a:xfrm>
            <a:off x="4761866" y="286360"/>
            <a:ext cx="1745266" cy="1491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280" y="571993"/>
            <a:ext cx="2219582" cy="319619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39879" y="3701678"/>
            <a:ext cx="7360703" cy="105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sing traditional songs during Music lessons.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24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id="{7A5C5D24-C1C2-4117-99B4-34A0C078AD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662" y="94674"/>
            <a:ext cx="1276915" cy="861428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8E84EA85-139D-495D-BE35-0B73F87DEE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7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sody-volumemediumpro16291891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sody-volumemediumpro16291891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-sing-traditional-songs-duri16297082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" action="ppaction://noaction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0093" y="3129576"/>
            <a:ext cx="3064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57805" y="1505677"/>
            <a:ext cx="3539743" cy="1603714"/>
            <a:chOff x="4435311" y="1679382"/>
            <a:chExt cx="3539743" cy="1603714"/>
          </a:xfrm>
        </p:grpSpPr>
        <p:sp>
          <p:nvSpPr>
            <p:cNvPr id="3" name="TextBox 2"/>
            <p:cNvSpPr txBox="1"/>
            <p:nvPr/>
          </p:nvSpPr>
          <p:spPr>
            <a:xfrm>
              <a:off x="4435311" y="1679382"/>
              <a:ext cx="25831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993300"/>
                  </a:solidFill>
                  <a:latin typeface=".VnVogue" panose="020B7200000000000000" pitchFamily="34" charset="0"/>
                </a:rPr>
                <a:t>Physical education</a:t>
              </a:r>
              <a:endParaRPr lang="en-US" sz="3600" dirty="0">
                <a:latin typeface=".VnVogue" panose="020B7200000000000000" pitchFamily="34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6927058" y="1771715"/>
              <a:ext cx="1047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.VnVogue" panose="020B7200000000000000" pitchFamily="34" charset="0"/>
                </a:rPr>
                <a:t>(n)</a:t>
              </a: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4614571" y="2882986"/>
              <a:ext cx="29576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/ˈ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fɪzɪkəl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ˌ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ɛdju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(ː)ˈ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keɪʃən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7250" r="15903"/>
          <a:stretch/>
        </p:blipFill>
        <p:spPr>
          <a:xfrm>
            <a:off x="1286036" y="654034"/>
            <a:ext cx="2329016" cy="3286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05" l="0" r="99366">
                        <a14:foregroundMark x1="12678" y1="40146" x2="23930" y2="58759"/>
                        <a14:foregroundMark x1="25832" y1="43431" x2="22504" y2="48905"/>
                        <a14:foregroundMark x1="37718" y1="47080" x2="37718" y2="47080"/>
                        <a14:foregroundMark x1="38510" y1="63504" x2="38510" y2="63504"/>
                        <a14:foregroundMark x1="37876" y1="55109" x2="37876" y2="55109"/>
                        <a14:foregroundMark x1="37718" y1="54380" x2="37718" y2="54380"/>
                        <a14:foregroundMark x1="36450" y1="47445" x2="38669" y2="67153"/>
                        <a14:foregroundMark x1="27892" y1="47810" x2="28368" y2="47445"/>
                        <a14:foregroundMark x1="16006" y1="68248" x2="16006" y2="75547"/>
                        <a14:foregroundMark x1="19334" y1="57664" x2="19334" y2="57664"/>
                        <a14:foregroundMark x1="63708" y1="48905" x2="53724" y2="68248"/>
                        <a14:foregroundMark x1="35499" y1="68248" x2="32171" y2="76642"/>
                        <a14:foregroundMark x1="75119" y1="39051" x2="68621" y2="65328"/>
                        <a14:foregroundMark x1="91918" y1="63869" x2="86212" y2="67518"/>
                        <a14:foregroundMark x1="18859" y1="89781" x2="18859" y2="89781"/>
                        <a14:foregroundMark x1="22187" y1="89781" x2="16799" y2="90876"/>
                        <a14:foregroundMark x1="74802" y1="93066" x2="74802" y2="93066"/>
                        <a14:foregroundMark x1="74802" y1="93066" x2="74643" y2="93066"/>
                        <a14:foregroundMark x1="73376" y1="91971" x2="73376" y2="91971"/>
                        <a14:foregroundMark x1="25674" y1="43431" x2="30586" y2="29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9572" y="277537"/>
            <a:ext cx="2828309" cy="12281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62239" y="4076368"/>
            <a:ext cx="605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father is a Physical education teacher.</a:t>
            </a:r>
          </a:p>
          <a:p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ECA74244-0922-45A9-8543-E9C8B38B9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5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ysical-education16291899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ysical-education16291899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-father-is-a-Physical-educat16297083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7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" action="ppaction://noaction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4894" y="3280813"/>
            <a:ext cx="240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69280" y="2125980"/>
            <a:ext cx="3172960" cy="1022667"/>
            <a:chOff x="4802094" y="1725996"/>
            <a:chExt cx="3172960" cy="1022667"/>
          </a:xfrm>
        </p:grpSpPr>
        <p:sp>
          <p:nvSpPr>
            <p:cNvPr id="3" name="TextBox 2"/>
            <p:cNvSpPr txBox="1"/>
            <p:nvPr/>
          </p:nvSpPr>
          <p:spPr>
            <a:xfrm>
              <a:off x="5032150" y="1725996"/>
              <a:ext cx="1755744" cy="71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993300"/>
                  </a:solidFill>
                  <a:latin typeface=".VnVogue" panose="020B7200000000000000" pitchFamily="34" charset="0"/>
                </a:rPr>
                <a:t>Maths</a:t>
              </a:r>
              <a:r>
                <a:rPr lang="en-US" sz="3600" dirty="0">
                  <a:latin typeface=".VnVogue" panose="020B7200000000000000" pitchFamily="34" charset="0"/>
                </a:rPr>
                <a:t> </a:t>
              </a: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6927058" y="1771715"/>
              <a:ext cx="1047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.VnVogue" panose="020B7200000000000000" pitchFamily="34" charset="0"/>
                </a:rPr>
                <a:t>(n)</a:t>
              </a: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4802094" y="2286998"/>
              <a:ext cx="2403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mæθs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96257" y="628895"/>
            <a:ext cx="2097987" cy="1359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6310" y="538483"/>
            <a:ext cx="2293930" cy="323831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62240" y="4076368"/>
            <a:ext cx="5623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good at </a:t>
            </a:r>
            <a:r>
              <a:rPr lang="en-US" sz="2400" b="1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000" i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AF7900BE-91D5-4824-9E6B-6DE6D1B872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ths16291901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-is-good-at-Maths-16297083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ths-16297940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2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" action="ppaction://noaction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0853" y="2808838"/>
            <a:ext cx="240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76507" y="1778272"/>
            <a:ext cx="3539743" cy="1069281"/>
            <a:chOff x="4435311" y="1679382"/>
            <a:chExt cx="3539743" cy="1069281"/>
          </a:xfrm>
        </p:grpSpPr>
        <p:sp>
          <p:nvSpPr>
            <p:cNvPr id="3" name="TextBox 2"/>
            <p:cNvSpPr txBox="1"/>
            <p:nvPr/>
          </p:nvSpPr>
          <p:spPr>
            <a:xfrm>
              <a:off x="4435311" y="1679382"/>
              <a:ext cx="25831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993300"/>
                  </a:solidFill>
                  <a:latin typeface=".VnVogue" panose="020B7200000000000000" pitchFamily="34" charset="0"/>
                </a:rPr>
                <a:t>Physics</a:t>
              </a:r>
              <a:endParaRPr lang="en-US" sz="3600" dirty="0">
                <a:latin typeface=".VnVogue" panose="020B7200000000000000" pitchFamily="34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6927058" y="1771715"/>
              <a:ext cx="1047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.VnVogue" panose="020B7200000000000000" pitchFamily="34" charset="0"/>
                </a:rPr>
                <a:t>(n)</a:t>
              </a: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4802094" y="2286998"/>
              <a:ext cx="2403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/ˈ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fɪzɪks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8000" t="3455" r="19455" b="3455"/>
          <a:stretch/>
        </p:blipFill>
        <p:spPr>
          <a:xfrm>
            <a:off x="1834900" y="481866"/>
            <a:ext cx="1958292" cy="2914669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30939" y="260942"/>
            <a:ext cx="1573931" cy="146769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10375" y="3695215"/>
            <a:ext cx="5623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don’t like Physics because it is difficult.</a:t>
            </a:r>
          </a:p>
          <a:p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3F55904A-7F0C-41D6-B3C1-557590958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1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-don’t-like-Physics-because-i16297083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hysics-16297189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hysics-16297189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" action="ppaction://noaction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0852" y="2808838"/>
            <a:ext cx="2973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học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76507" y="1778272"/>
            <a:ext cx="3539743" cy="1200328"/>
            <a:chOff x="4435311" y="1679382"/>
            <a:chExt cx="3539743" cy="1200328"/>
          </a:xfrm>
        </p:grpSpPr>
        <p:sp>
          <p:nvSpPr>
            <p:cNvPr id="3" name="TextBox 2"/>
            <p:cNvSpPr txBox="1"/>
            <p:nvPr/>
          </p:nvSpPr>
          <p:spPr>
            <a:xfrm>
              <a:off x="4435311" y="1679382"/>
              <a:ext cx="25831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993300"/>
                  </a:solidFill>
                  <a:latin typeface=".VnVogue" panose="020B7200000000000000" pitchFamily="34" charset="0"/>
                </a:rPr>
                <a:t>biology</a:t>
              </a:r>
              <a:endParaRPr lang="en-US" sz="3600" dirty="0">
                <a:latin typeface=".VnVogue" panose="020B7200000000000000" pitchFamily="34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6927058" y="1771715"/>
              <a:ext cx="1047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.VnVogue" panose="020B7200000000000000" pitchFamily="34" charset="0"/>
                </a:rPr>
                <a:t>(n)</a:t>
              </a: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4479225" y="2294935"/>
              <a:ext cx="2403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0" i="0">
                  <a:solidFill>
                    <a:srgbClr val="333333"/>
                  </a:solidFill>
                  <a:effectLst/>
                  <a:latin typeface="Lucida Sans Unicode" panose="020B0602030504020204" pitchFamily="34" charset="0"/>
                </a:rPr>
                <a:t>/</a:t>
              </a:r>
              <a:r>
                <a:rPr lang="en-US" sz="2400" b="0" i="0">
                  <a:solidFill>
                    <a:srgbClr val="333333"/>
                  </a:solidFill>
                  <a:effectLst/>
                  <a:latin typeface="Lucida Sans Unicode" panose="020B0602030504020204" pitchFamily="34" charset="0"/>
                </a:rPr>
                <a:t>baɪˈɒlədʒi/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30939" y="260942"/>
            <a:ext cx="1573931" cy="146769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10374" y="3695215"/>
            <a:ext cx="6571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study about plants and animals in biology.</a:t>
            </a:r>
            <a:endParaRPr lang="en-US" sz="24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học về cây cối và động vật ở môn sinh học</a:t>
            </a:r>
            <a:endParaRPr lang="en-US" sz="2000" i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3F55904A-7F0C-41D6-B3C1-5575909588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E96182-1E48-4032-A75A-308A571518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374" y="727687"/>
            <a:ext cx="2140185" cy="302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ology16289932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-study-about-plants-and-anim16309457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-study-about-plants-and-anim16309457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ology16289932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ology16289932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7FB620-1351-4179-AECC-CC3368279B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100000" l="0" r="100000">
                        <a14:foregroundMark x1="5333" y1="76333" x2="26667" y2="89667"/>
                        <a14:foregroundMark x1="72667" y1="21333" x2="74333" y2="54333"/>
                        <a14:foregroundMark x1="69333" y1="21333" x2="68333" y2="50667"/>
                        <a14:foregroundMark x1="69333" y1="23667" x2="74333" y2="55000"/>
                        <a14:foregroundMark x1="72333" y1="21333" x2="80000" y2="52000"/>
                        <a14:foregroundMark x1="80000" y1="27333" x2="92333" y2="55333"/>
                        <a14:foregroundMark x1="83667" y1="36000" x2="82333" y2="54000"/>
                        <a14:foregroundMark x1="79000" y1="25000" x2="69000" y2="58000"/>
                        <a14:foregroundMark x1="66000" y1="19667" x2="62333" y2="42667"/>
                        <a14:foregroundMark x1="71667" y1="17667" x2="62000" y2="23000"/>
                        <a14:foregroundMark x1="72333" y1="16667" x2="64333" y2="27333"/>
                        <a14:foregroundMark x1="6000" y1="74333" x2="35667" y2="93000"/>
                        <a14:foregroundMark x1="9333" y1="73333" x2="30333" y2="99667"/>
                        <a14:foregroundMark x1="11000" y1="76000" x2="34333" y2="94000"/>
                        <a14:foregroundMark x1="22000" y1="91000" x2="29000" y2="98333"/>
                        <a14:foregroundMark x1="30000" y1="94667" x2="26667" y2="91000"/>
                        <a14:foregroundMark x1="28333" y1="94667" x2="30667" y2="97000"/>
                        <a14:foregroundMark x1="50667" y1="63333" x2="50667" y2="63333"/>
                        <a14:foregroundMark x1="74333" y1="29000" x2="74333" y2="2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8482" y="618289"/>
            <a:ext cx="968729" cy="968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52A189-C8D3-42D8-8ED6-1B5BDB5A53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5523" y="2750100"/>
            <a:ext cx="949919" cy="1340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1BD1A-EC99-4FA1-B2D7-3E67BB1D780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182" r="13636"/>
          <a:stretch/>
        </p:blipFill>
        <p:spPr>
          <a:xfrm>
            <a:off x="2693178" y="495123"/>
            <a:ext cx="809987" cy="1091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227FEC-0907-4BA2-A792-F9C9B11CD7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9148" y="478709"/>
            <a:ext cx="780041" cy="1108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57E24-3F8F-4A4C-A867-BC8D309423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4063" y="427425"/>
            <a:ext cx="831365" cy="1159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BCCCB-02EB-49FE-B172-FAB18747EB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78634" y="389852"/>
            <a:ext cx="831365" cy="1197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443A27-F6C8-49D7-AAC3-B860143C058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250" r="15903"/>
          <a:stretch/>
        </p:blipFill>
        <p:spPr>
          <a:xfrm>
            <a:off x="3075962" y="2784471"/>
            <a:ext cx="901254" cy="1271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7E6AE-0FEF-46F8-9A31-2BF45C6213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61132" y="2819336"/>
            <a:ext cx="900766" cy="1271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6F30CE-BD55-4CF7-86FA-6EDA0B62632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8000" t="3455" r="19455" b="3455"/>
          <a:stretch/>
        </p:blipFill>
        <p:spPr>
          <a:xfrm>
            <a:off x="6827378" y="2784801"/>
            <a:ext cx="831366" cy="1237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4E5B97-A9A8-4F78-AEDE-94D4F160D6BA}"/>
              </a:ext>
            </a:extLst>
          </p:cNvPr>
          <p:cNvSpPr txBox="1"/>
          <p:nvPr/>
        </p:nvSpPr>
        <p:spPr>
          <a:xfrm>
            <a:off x="1046804" y="1708410"/>
            <a:ext cx="122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subject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F07DFB-A187-411B-A507-86BDA1289AA4}"/>
              </a:ext>
            </a:extLst>
          </p:cNvPr>
          <p:cNvSpPr txBox="1"/>
          <p:nvPr/>
        </p:nvSpPr>
        <p:spPr>
          <a:xfrm>
            <a:off x="1391821" y="4144632"/>
            <a:ext cx="122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biology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26B1E3-FA55-4B79-AD25-918E1584976A}"/>
              </a:ext>
            </a:extLst>
          </p:cNvPr>
          <p:cNvSpPr txBox="1"/>
          <p:nvPr/>
        </p:nvSpPr>
        <p:spPr>
          <a:xfrm>
            <a:off x="2358030" y="1708410"/>
            <a:ext cx="161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geography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54B9AA-4502-473E-98D6-051289AF20AA}"/>
              </a:ext>
            </a:extLst>
          </p:cNvPr>
          <p:cNvSpPr txBox="1"/>
          <p:nvPr/>
        </p:nvSpPr>
        <p:spPr>
          <a:xfrm>
            <a:off x="3930984" y="1637801"/>
            <a:ext cx="1509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Information technology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C1AACC-591B-4638-B63F-A5B1DE3B5EA2}"/>
              </a:ext>
            </a:extLst>
          </p:cNvPr>
          <p:cNvSpPr txBox="1"/>
          <p:nvPr/>
        </p:nvSpPr>
        <p:spPr>
          <a:xfrm>
            <a:off x="5439172" y="1711188"/>
            <a:ext cx="161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literature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5AE6A5-8AC6-41DE-A805-AF8E280D2705}"/>
              </a:ext>
            </a:extLst>
          </p:cNvPr>
          <p:cNvSpPr txBox="1"/>
          <p:nvPr/>
        </p:nvSpPr>
        <p:spPr>
          <a:xfrm>
            <a:off x="6721555" y="1657240"/>
            <a:ext cx="798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music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B41E3B-0BAA-45C7-8E6F-25BD6AD2164D}"/>
              </a:ext>
            </a:extLst>
          </p:cNvPr>
          <p:cNvSpPr txBox="1"/>
          <p:nvPr/>
        </p:nvSpPr>
        <p:spPr>
          <a:xfrm>
            <a:off x="2914437" y="4123020"/>
            <a:ext cx="1224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Physical </a:t>
            </a:r>
          </a:p>
          <a:p>
            <a:r>
              <a:rPr lang="en-US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education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574EB1-7178-4BAF-8A26-7B0E3E19B3DA}"/>
              </a:ext>
            </a:extLst>
          </p:cNvPr>
          <p:cNvSpPr txBox="1"/>
          <p:nvPr/>
        </p:nvSpPr>
        <p:spPr>
          <a:xfrm>
            <a:off x="4657375" y="4202678"/>
            <a:ext cx="122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993300"/>
                </a:solidFill>
                <a:latin typeface="Amasis MT Pro Black" panose="02040A04050005020304" pitchFamily="18" charset="0"/>
              </a:rPr>
              <a:t>maths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D51C6-356A-400F-AA1F-FE451825E7DE}"/>
              </a:ext>
            </a:extLst>
          </p:cNvPr>
          <p:cNvSpPr txBox="1"/>
          <p:nvPr/>
        </p:nvSpPr>
        <p:spPr>
          <a:xfrm>
            <a:off x="6768106" y="4218062"/>
            <a:ext cx="122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p</a:t>
            </a:r>
            <a:r>
              <a:rPr lang="en-US" sz="1600" dirty="0" err="1">
                <a:solidFill>
                  <a:srgbClr val="993300"/>
                </a:solidFill>
                <a:latin typeface="Amasis MT Pro Black" panose="02040A04050005020304" pitchFamily="18" charset="0"/>
              </a:rPr>
              <a:t>hysics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AF6CAA-E6B0-4BF9-931D-1A8DF3637A69}"/>
              </a:ext>
            </a:extLst>
          </p:cNvPr>
          <p:cNvSpPr/>
          <p:nvPr/>
        </p:nvSpPr>
        <p:spPr>
          <a:xfrm>
            <a:off x="3458548" y="56686"/>
            <a:ext cx="1981240" cy="3385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b="1" dirty="0">
                <a:solidFill>
                  <a:schemeClr val="tx2">
                    <a:lumMod val="10000"/>
                  </a:schemeClr>
                </a:solidFill>
                <a:latin typeface="Amasis MT Pro Black" panose="02040A04050005020304" pitchFamily="18" charset="0"/>
              </a:rPr>
              <a:t>Review</a:t>
            </a:r>
            <a:endParaRPr lang="en-US" sz="2000" b="1" dirty="0">
              <a:solidFill>
                <a:schemeClr val="tx2">
                  <a:lumMod val="1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FCCBE3DB-0504-49FD-98FF-BD857513A56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t="17782" r="24397" b="31738"/>
          <a:stretch/>
        </p:blipFill>
        <p:spPr>
          <a:xfrm>
            <a:off x="7705309" y="279253"/>
            <a:ext cx="647785" cy="6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bject16289932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ology16289932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eography16289932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formation-technology16289933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iterature-1628993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hysics-16289934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hysical-education-16289933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aths16289934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usic-16289933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259805"/>
              </p:ext>
            </p:extLst>
          </p:nvPr>
        </p:nvGraphicFramePr>
        <p:xfrm>
          <a:off x="310930" y="355230"/>
          <a:ext cx="8187655" cy="4499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4378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1870745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2642532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78663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r>
                        <a:rPr lang="en-US" sz="24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  WORD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</a:t>
                      </a:r>
                    </a:p>
                    <a:p>
                      <a:r>
                        <a:rPr lang="en-US" sz="24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CLASS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</a:t>
                      </a:r>
                    </a:p>
                    <a:p>
                      <a:r>
                        <a:rPr lang="en-US" sz="24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MEANING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3841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3829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3829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3829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6583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0882158"/>
                  </a:ext>
                </a:extLst>
              </a:tr>
              <a:tr h="6583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79332812"/>
                  </a:ext>
                </a:extLst>
              </a:tr>
              <a:tr h="38290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44400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8FFB54-65E1-474A-AB39-56A27E127411}"/>
              </a:ext>
            </a:extLst>
          </p:cNvPr>
          <p:cNvSpPr txBox="1"/>
          <p:nvPr/>
        </p:nvSpPr>
        <p:spPr>
          <a:xfrm>
            <a:off x="311041" y="1410305"/>
            <a:ext cx="191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maths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311041" y="1830706"/>
            <a:ext cx="191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literature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4DC72-2811-4DDA-A626-CD5EFCE170D4}"/>
              </a:ext>
            </a:extLst>
          </p:cNvPr>
          <p:cNvSpPr txBox="1"/>
          <p:nvPr/>
        </p:nvSpPr>
        <p:spPr>
          <a:xfrm>
            <a:off x="311041" y="2220397"/>
            <a:ext cx="191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88870-4B33-4BB3-8D9C-CD19210E0D15}"/>
              </a:ext>
            </a:extLst>
          </p:cNvPr>
          <p:cNvSpPr txBox="1"/>
          <p:nvPr/>
        </p:nvSpPr>
        <p:spPr>
          <a:xfrm>
            <a:off x="311041" y="2732792"/>
            <a:ext cx="191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biology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0248D-93D7-45CE-ABE2-49F3EA3D9DC5}"/>
              </a:ext>
            </a:extLst>
          </p:cNvPr>
          <p:cNvSpPr txBox="1"/>
          <p:nvPr/>
        </p:nvSpPr>
        <p:spPr>
          <a:xfrm>
            <a:off x="311041" y="3359288"/>
            <a:ext cx="336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information technology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9C0F-EC8F-416F-ADA6-CFC288849924}"/>
              </a:ext>
            </a:extLst>
          </p:cNvPr>
          <p:cNvSpPr txBox="1"/>
          <p:nvPr/>
        </p:nvSpPr>
        <p:spPr>
          <a:xfrm>
            <a:off x="311041" y="3938215"/>
            <a:ext cx="2753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physical education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311041" y="1039055"/>
            <a:ext cx="191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subjects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3906565" y="975375"/>
            <a:ext cx="10142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+mj-lt"/>
              </a:rPr>
              <a:t>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A76C0-1DEF-4F44-A359-8B4A3F2E8BE9}"/>
              </a:ext>
            </a:extLst>
          </p:cNvPr>
          <p:cNvSpPr txBox="1"/>
          <p:nvPr/>
        </p:nvSpPr>
        <p:spPr>
          <a:xfrm>
            <a:off x="3906565" y="1418954"/>
            <a:ext cx="10142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+mj-lt"/>
              </a:rPr>
              <a:t> (n)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B3F1C-1144-47B4-8C50-603851F7CD8A}"/>
              </a:ext>
            </a:extLst>
          </p:cNvPr>
          <p:cNvSpPr txBox="1"/>
          <p:nvPr/>
        </p:nvSpPr>
        <p:spPr>
          <a:xfrm>
            <a:off x="3906565" y="1848983"/>
            <a:ext cx="10142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+mj-lt"/>
              </a:rPr>
              <a:t> (n)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B9B8-93B9-4A54-ABF9-FEF751374432}"/>
              </a:ext>
            </a:extLst>
          </p:cNvPr>
          <p:cNvSpPr txBox="1"/>
          <p:nvPr/>
        </p:nvSpPr>
        <p:spPr>
          <a:xfrm>
            <a:off x="3906565" y="2185164"/>
            <a:ext cx="10142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+mj-lt"/>
              </a:rPr>
              <a:t> (n)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5C096-EB92-4089-959E-207CE39F533F}"/>
              </a:ext>
            </a:extLst>
          </p:cNvPr>
          <p:cNvSpPr txBox="1"/>
          <p:nvPr/>
        </p:nvSpPr>
        <p:spPr>
          <a:xfrm>
            <a:off x="3897634" y="2766626"/>
            <a:ext cx="10142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+mj-lt"/>
              </a:rPr>
              <a:t> (n)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01394-BF9C-4048-A589-2BB5DD198EFE}"/>
              </a:ext>
            </a:extLst>
          </p:cNvPr>
          <p:cNvSpPr txBox="1"/>
          <p:nvPr/>
        </p:nvSpPr>
        <p:spPr>
          <a:xfrm>
            <a:off x="3906565" y="3376394"/>
            <a:ext cx="10142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+mj-lt"/>
              </a:rPr>
              <a:t> (n)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ED69A-DDBF-4C50-8C99-1ED9B33F77A7}"/>
              </a:ext>
            </a:extLst>
          </p:cNvPr>
          <p:cNvSpPr txBox="1"/>
          <p:nvPr/>
        </p:nvSpPr>
        <p:spPr>
          <a:xfrm>
            <a:off x="3906565" y="3854412"/>
            <a:ext cx="10142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+mj-lt"/>
              </a:rPr>
              <a:t> (n)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5820599" y="1071055"/>
            <a:ext cx="191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môn học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1DB2E-D06C-4C32-B921-47843D8D92D6}"/>
              </a:ext>
            </a:extLst>
          </p:cNvPr>
          <p:cNvSpPr txBox="1"/>
          <p:nvPr/>
        </p:nvSpPr>
        <p:spPr>
          <a:xfrm>
            <a:off x="5820599" y="1454309"/>
            <a:ext cx="24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môn toán</a:t>
            </a:r>
            <a:endParaRPr lang="en-US" sz="300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638ED-9F04-4ED4-9F71-B8D331522A39}"/>
              </a:ext>
            </a:extLst>
          </p:cNvPr>
          <p:cNvSpPr txBox="1"/>
          <p:nvPr/>
        </p:nvSpPr>
        <p:spPr>
          <a:xfrm>
            <a:off x="5820599" y="1842121"/>
            <a:ext cx="24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môn ngữ văn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1F0F6-700E-45E3-8F98-480DB16EE0A6}"/>
              </a:ext>
            </a:extLst>
          </p:cNvPr>
          <p:cNvSpPr txBox="1"/>
          <p:nvPr/>
        </p:nvSpPr>
        <p:spPr>
          <a:xfrm>
            <a:off x="5820599" y="2216486"/>
            <a:ext cx="24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môn vật lý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56A5F6-3E98-424F-AA27-CA6527097416}"/>
              </a:ext>
            </a:extLst>
          </p:cNvPr>
          <p:cNvSpPr txBox="1"/>
          <p:nvPr/>
        </p:nvSpPr>
        <p:spPr>
          <a:xfrm>
            <a:off x="5820599" y="2678151"/>
            <a:ext cx="24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môn sinh học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6EE24-94A2-4451-9EC6-388A7C6FA4EB}"/>
              </a:ext>
            </a:extLst>
          </p:cNvPr>
          <p:cNvSpPr txBox="1"/>
          <p:nvPr/>
        </p:nvSpPr>
        <p:spPr>
          <a:xfrm>
            <a:off x="5820599" y="3376394"/>
            <a:ext cx="24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môn tin học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8061C-E86D-4FDE-B582-35E9FEAAB528}"/>
              </a:ext>
            </a:extLst>
          </p:cNvPr>
          <p:cNvSpPr txBox="1"/>
          <p:nvPr/>
        </p:nvSpPr>
        <p:spPr>
          <a:xfrm>
            <a:off x="5820599" y="3931008"/>
            <a:ext cx="24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môn thể dục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FFD0F1-0CCC-4A52-B6A9-AF1F55178422}"/>
              </a:ext>
            </a:extLst>
          </p:cNvPr>
          <p:cNvSpPr txBox="1"/>
          <p:nvPr/>
        </p:nvSpPr>
        <p:spPr>
          <a:xfrm>
            <a:off x="311041" y="4392673"/>
            <a:ext cx="2753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history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45ACD5-8C95-4C91-A516-BDA72975A058}"/>
              </a:ext>
            </a:extLst>
          </p:cNvPr>
          <p:cNvSpPr txBox="1"/>
          <p:nvPr/>
        </p:nvSpPr>
        <p:spPr>
          <a:xfrm>
            <a:off x="5820599" y="4371615"/>
            <a:ext cx="24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môn lịch sử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C6CF82-AE94-4CC1-ACE6-8E8C80903BB9}"/>
              </a:ext>
            </a:extLst>
          </p:cNvPr>
          <p:cNvSpPr txBox="1"/>
          <p:nvPr/>
        </p:nvSpPr>
        <p:spPr>
          <a:xfrm>
            <a:off x="3906565" y="4279282"/>
            <a:ext cx="10142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+mj-lt"/>
              </a:rPr>
              <a:t> (n)</a:t>
            </a:r>
          </a:p>
        </p:txBody>
      </p:sp>
    </p:spTree>
    <p:extLst>
      <p:ext uri="{BB962C8B-B14F-4D97-AF65-F5344CB8AC3E}">
        <p14:creationId xmlns:p14="http://schemas.microsoft.com/office/powerpoint/2010/main" val="4411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A0E10767-6551-478E-A1D0-74A87E50D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957497" y="1397646"/>
            <a:ext cx="1704597" cy="992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FF3057-51BE-4FC1-9DF3-B097301E1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6054" y="1448998"/>
            <a:ext cx="1903225" cy="937577"/>
          </a:xfrm>
          <a:prstGeom prst="rect">
            <a:avLst/>
          </a:prstGeom>
        </p:spPr>
      </p:pic>
      <p:pic>
        <p:nvPicPr>
          <p:cNvPr id="10" name="Picture 9" descr="A person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4FC2146C-9340-4EF5-8241-514217132C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51287" y="2840827"/>
            <a:ext cx="1792761" cy="1077033"/>
          </a:xfrm>
          <a:prstGeom prst="rect">
            <a:avLst/>
          </a:prstGeom>
        </p:spPr>
      </p:pic>
      <p:pic>
        <p:nvPicPr>
          <p:cNvPr id="12" name="Picture 11" descr="A picture containing indoor, porcelain&#10;&#10;Description automatically generated">
            <a:extLst>
              <a:ext uri="{FF2B5EF4-FFF2-40B4-BE49-F238E27FC236}">
                <a16:creationId xmlns:a16="http://schemas.microsoft.com/office/drawing/2014/main" id="{ACAE3FFD-620B-4B5A-B59D-5AEE42C5FA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540348" y="1364411"/>
            <a:ext cx="1588154" cy="1058769"/>
          </a:xfrm>
          <a:prstGeom prst="rect">
            <a:avLst/>
          </a:prstGeom>
        </p:spPr>
      </p:pic>
      <p:pic>
        <p:nvPicPr>
          <p:cNvPr id="14" name="Picture 13" descr="A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570FE293-7248-4F16-834A-F147CCEC85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873791" y="2893924"/>
            <a:ext cx="1472352" cy="981568"/>
          </a:xfrm>
          <a:prstGeom prst="rect">
            <a:avLst/>
          </a:prstGeom>
        </p:spPr>
      </p:pic>
      <p:pic>
        <p:nvPicPr>
          <p:cNvPr id="16" name="Picture 15" descr="A group of people in a room with computers&#10;&#10;Description automatically generated with low confidence">
            <a:extLst>
              <a:ext uri="{FF2B5EF4-FFF2-40B4-BE49-F238E27FC236}">
                <a16:creationId xmlns:a16="http://schemas.microsoft.com/office/drawing/2014/main" id="{3D5EC8BC-5150-488D-8F86-906F5C06BB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2920108" y="2883194"/>
            <a:ext cx="1722090" cy="992298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43E49C-C84C-4E46-B3FB-94FE3ABB85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4861375" y="1397646"/>
            <a:ext cx="1405023" cy="992298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F31B9A45-DFF6-4942-A35B-C57E0A95F1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6540349" y="2883194"/>
            <a:ext cx="1588153" cy="10582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4893B-16B0-4294-934C-D5494C085DAE}"/>
              </a:ext>
            </a:extLst>
          </p:cNvPr>
          <p:cNvSpPr/>
          <p:nvPr/>
        </p:nvSpPr>
        <p:spPr>
          <a:xfrm>
            <a:off x="896054" y="1448998"/>
            <a:ext cx="350239" cy="3326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2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3D2638-4EFD-4235-88F2-0EA72C278D5F}"/>
              </a:ext>
            </a:extLst>
          </p:cNvPr>
          <p:cNvSpPr/>
          <p:nvPr/>
        </p:nvSpPr>
        <p:spPr>
          <a:xfrm>
            <a:off x="2957497" y="1397646"/>
            <a:ext cx="350239" cy="3326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1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EE86D3-CAFA-4190-B816-BB634BCCEBEC}"/>
              </a:ext>
            </a:extLst>
          </p:cNvPr>
          <p:cNvSpPr/>
          <p:nvPr/>
        </p:nvSpPr>
        <p:spPr>
          <a:xfrm>
            <a:off x="4898115" y="1413792"/>
            <a:ext cx="350239" cy="3326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7</a:t>
            </a:r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FF7E83-5EEB-4DF8-95FB-8A589734C2EB}"/>
              </a:ext>
            </a:extLst>
          </p:cNvPr>
          <p:cNvSpPr/>
          <p:nvPr/>
        </p:nvSpPr>
        <p:spPr>
          <a:xfrm>
            <a:off x="6540348" y="1364411"/>
            <a:ext cx="350239" cy="3326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5</a:t>
            </a: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C9C56C-B537-43D8-A337-027B8B400A09}"/>
              </a:ext>
            </a:extLst>
          </p:cNvPr>
          <p:cNvSpPr/>
          <p:nvPr/>
        </p:nvSpPr>
        <p:spPr>
          <a:xfrm>
            <a:off x="951287" y="2840827"/>
            <a:ext cx="350239" cy="3326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4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870189-DE82-4D25-8319-18AAB4AEAE94}"/>
              </a:ext>
            </a:extLst>
          </p:cNvPr>
          <p:cNvSpPr/>
          <p:nvPr/>
        </p:nvSpPr>
        <p:spPr>
          <a:xfrm>
            <a:off x="2965345" y="2893924"/>
            <a:ext cx="350239" cy="3326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3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1D0F914-8C27-4A72-8688-EC066B3BE26C}"/>
              </a:ext>
            </a:extLst>
          </p:cNvPr>
          <p:cNvSpPr/>
          <p:nvPr/>
        </p:nvSpPr>
        <p:spPr>
          <a:xfrm>
            <a:off x="4873791" y="2908989"/>
            <a:ext cx="350239" cy="3326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8</a:t>
            </a:r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1F4D06B-0120-4E0A-AA09-3A621D11CD77}"/>
              </a:ext>
            </a:extLst>
          </p:cNvPr>
          <p:cNvSpPr/>
          <p:nvPr/>
        </p:nvSpPr>
        <p:spPr>
          <a:xfrm>
            <a:off x="6550546" y="2888460"/>
            <a:ext cx="350239" cy="3326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7F977C-4A83-47C4-B397-DBA0BDA5DF01}"/>
              </a:ext>
            </a:extLst>
          </p:cNvPr>
          <p:cNvSpPr txBox="1"/>
          <p:nvPr/>
        </p:nvSpPr>
        <p:spPr>
          <a:xfrm>
            <a:off x="2744048" y="700957"/>
            <a:ext cx="3995804" cy="369332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1800" dirty="0"/>
              <a:t>Listen and number the pictures.</a:t>
            </a:r>
            <a:endParaRPr lang="en-US" sz="18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FE43A7D-0CAF-4A57-870E-BBB6DBFC9E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2289388" y="650691"/>
            <a:ext cx="413173" cy="41317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5F50F5-4577-4E4A-A2BC-288D24BDAEFC}"/>
              </a:ext>
            </a:extLst>
          </p:cNvPr>
          <p:cNvSpPr/>
          <p:nvPr/>
        </p:nvSpPr>
        <p:spPr>
          <a:xfrm>
            <a:off x="4818258" y="3536034"/>
            <a:ext cx="350239" cy="33264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 dirty="0">
                <a:highlight>
                  <a:srgbClr val="FFFF00"/>
                </a:highlight>
              </a:rPr>
              <a:t>A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99E6E5F-FA3B-43E1-87E3-C187AF476730}"/>
              </a:ext>
            </a:extLst>
          </p:cNvPr>
          <p:cNvSpPr/>
          <p:nvPr/>
        </p:nvSpPr>
        <p:spPr>
          <a:xfrm>
            <a:off x="2381645" y="3588013"/>
            <a:ext cx="320916" cy="2727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 dirty="0">
                <a:highlight>
                  <a:srgbClr val="FFFF00"/>
                </a:highlight>
              </a:rPr>
              <a:t>B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22C51AE-24DB-49DE-ACDC-6B372C71015D}"/>
              </a:ext>
            </a:extLst>
          </p:cNvPr>
          <p:cNvSpPr/>
          <p:nvPr/>
        </p:nvSpPr>
        <p:spPr>
          <a:xfrm>
            <a:off x="4319726" y="3542843"/>
            <a:ext cx="320916" cy="2727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 dirty="0">
                <a:highlight>
                  <a:srgbClr val="FFFF00"/>
                </a:highlight>
              </a:rPr>
              <a:t>G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E26D9C6-CE01-4FE3-8E1D-FD68DC260705}"/>
              </a:ext>
            </a:extLst>
          </p:cNvPr>
          <p:cNvSpPr/>
          <p:nvPr/>
        </p:nvSpPr>
        <p:spPr>
          <a:xfrm>
            <a:off x="6537445" y="2031773"/>
            <a:ext cx="320916" cy="2727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 dirty="0">
                <a:highlight>
                  <a:srgbClr val="FFFF00"/>
                </a:highlight>
              </a:rPr>
              <a:t>D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E4058CA-FFF6-4F19-8B9E-943CB77A7486}"/>
              </a:ext>
            </a:extLst>
          </p:cNvPr>
          <p:cNvSpPr/>
          <p:nvPr/>
        </p:nvSpPr>
        <p:spPr>
          <a:xfrm>
            <a:off x="6508122" y="3542843"/>
            <a:ext cx="350239" cy="33264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 dirty="0">
                <a:highlight>
                  <a:srgbClr val="FFFF00"/>
                </a:highlight>
              </a:rPr>
              <a:t>E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D16218-73A3-492C-BE7B-902A386D78D3}"/>
              </a:ext>
            </a:extLst>
          </p:cNvPr>
          <p:cNvSpPr/>
          <p:nvPr/>
        </p:nvSpPr>
        <p:spPr>
          <a:xfrm>
            <a:off x="5856771" y="1986878"/>
            <a:ext cx="350239" cy="33264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 dirty="0">
                <a:highlight>
                  <a:srgbClr val="FFFF00"/>
                </a:highlight>
              </a:rPr>
              <a:t>F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9DB0A29-CCBC-4456-ABB6-BCAA4A8BD26A}"/>
              </a:ext>
            </a:extLst>
          </p:cNvPr>
          <p:cNvSpPr/>
          <p:nvPr/>
        </p:nvSpPr>
        <p:spPr>
          <a:xfrm>
            <a:off x="4257354" y="1986878"/>
            <a:ext cx="350239" cy="33264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 dirty="0">
                <a:highlight>
                  <a:srgbClr val="FFFF00"/>
                </a:highlight>
              </a:rPr>
              <a:t>C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4CFFBF-344B-4B68-82AF-7935E364B01C}"/>
              </a:ext>
            </a:extLst>
          </p:cNvPr>
          <p:cNvSpPr/>
          <p:nvPr/>
        </p:nvSpPr>
        <p:spPr>
          <a:xfrm>
            <a:off x="2432413" y="2031773"/>
            <a:ext cx="350239" cy="33264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 dirty="0">
                <a:highlight>
                  <a:srgbClr val="FFFF00"/>
                </a:highlight>
              </a:rPr>
              <a:t>H</a:t>
            </a: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3" name="CD1-TRACK 16">
            <a:hlinkClick r:id="" action="ppaction://media"/>
            <a:extLst>
              <a:ext uri="{FF2B5EF4-FFF2-40B4-BE49-F238E27FC236}">
                <a16:creationId xmlns:a16="http://schemas.microsoft.com/office/drawing/2014/main" id="{4A608F10-EFEB-4D66-8E15-4D36BD487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320204" y="163328"/>
            <a:ext cx="487363" cy="487363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5CAE5FB9-889D-4006-9835-3CC34EF4C578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2684" t="17844" r="23847" b="31998"/>
          <a:stretch/>
        </p:blipFill>
        <p:spPr>
          <a:xfrm>
            <a:off x="7481988" y="190705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1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20" grpId="0" animBg="1"/>
      <p:bldP spid="2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18A9-B7EF-46B9-B2A5-CE0F35268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688" y="376806"/>
            <a:ext cx="3881494" cy="572700"/>
          </a:xfrm>
        </p:spPr>
        <p:txBody>
          <a:bodyPr/>
          <a:lstStyle/>
          <a:p>
            <a:r>
              <a:rPr lang="en-SG" sz="2000" dirty="0">
                <a:solidFill>
                  <a:schemeClr val="accent4">
                    <a:lumMod val="50000"/>
                  </a:schemeClr>
                </a:solidFill>
                <a:latin typeface="Modern Love" panose="04090805081005020601" pitchFamily="82" charset="0"/>
                <a:ea typeface="Kozuka Mincho Pro H" panose="02020A00000000000000" pitchFamily="18" charset="-128"/>
              </a:rPr>
              <a:t>ONLINE GAMES</a:t>
            </a:r>
            <a:br>
              <a:rPr lang="en-SG" sz="2000" dirty="0">
                <a:solidFill>
                  <a:schemeClr val="accent4">
                    <a:lumMod val="50000"/>
                  </a:schemeClr>
                </a:solidFill>
                <a:latin typeface="Modern Love" panose="04090805081005020601" pitchFamily="82" charset="0"/>
                <a:ea typeface="Kozuka Mincho Pro H" panose="02020A00000000000000" pitchFamily="18" charset="-128"/>
              </a:rPr>
            </a:br>
            <a:r>
              <a:rPr lang="en-SG" sz="2000" dirty="0">
                <a:solidFill>
                  <a:schemeClr val="accent4">
                    <a:lumMod val="50000"/>
                  </a:schemeClr>
                </a:solidFill>
                <a:latin typeface="Modern Love" panose="04090805081005020601" pitchFamily="82" charset="0"/>
                <a:ea typeface="Kozuka Mincho Pro H" panose="02020A00000000000000" pitchFamily="18" charset="-128"/>
              </a:rPr>
              <a:t>MATCHING GAME</a:t>
            </a:r>
            <a:br>
              <a:rPr lang="en-SG" sz="2000" dirty="0">
                <a:solidFill>
                  <a:schemeClr val="accent4">
                    <a:lumMod val="50000"/>
                  </a:schemeClr>
                </a:solidFill>
                <a:latin typeface="Modern Love" panose="04090805081005020601" pitchFamily="82" charset="0"/>
                <a:ea typeface="Kozuka Mincho Pro H" panose="02020A00000000000000" pitchFamily="18" charset="-128"/>
              </a:rPr>
            </a:br>
            <a:br>
              <a:rPr lang="en-SG" sz="4400" dirty="0">
                <a:solidFill>
                  <a:schemeClr val="accent4">
                    <a:lumMod val="50000"/>
                  </a:schemeClr>
                </a:solidFill>
                <a:latin typeface="Modern Love" panose="04090805081005020601" pitchFamily="82" charset="0"/>
                <a:ea typeface="Kozuka Mincho Pro H" panose="02020A00000000000000" pitchFamily="18" charset="-128"/>
              </a:rPr>
            </a:br>
            <a:endParaRPr lang="en-US" sz="4400" dirty="0">
              <a:solidFill>
                <a:schemeClr val="accent4">
                  <a:lumMod val="50000"/>
                </a:schemeClr>
              </a:solidFill>
              <a:latin typeface="Modern Love" panose="04090805081005020601" pitchFamily="82" charset="0"/>
              <a:ea typeface="Kozuka Mincho Pro H" panose="02020A00000000000000" pitchFamily="18" charset="-12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90FEED-8CA2-407D-BE9B-99CC296FB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4" r="-152" b="6808"/>
          <a:stretch/>
        </p:blipFill>
        <p:spPr>
          <a:xfrm>
            <a:off x="921173" y="1455887"/>
            <a:ext cx="6729413" cy="331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26F494-5C62-4601-9EF8-EDB9ED4A6BDA}"/>
              </a:ext>
            </a:extLst>
          </p:cNvPr>
          <p:cNvSpPr txBox="1"/>
          <p:nvPr/>
        </p:nvSpPr>
        <p:spPr>
          <a:xfrm>
            <a:off x="2462368" y="999438"/>
            <a:ext cx="4105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https://wordwall.net/resource/20196681</a:t>
            </a:r>
          </a:p>
        </p:txBody>
      </p:sp>
      <p:pic>
        <p:nvPicPr>
          <p:cNvPr id="5" name="Picture 4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E554F5A9-BA65-4B4F-99BF-7788B90C2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87148" y="883186"/>
            <a:ext cx="761693" cy="572701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8969393-FDB3-4A4C-843D-922E8C7E4A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88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006612" y="1564465"/>
            <a:ext cx="6953447" cy="1180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2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1</a:t>
            </a:r>
            <a:endParaRPr lang="en-US" sz="72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710656EF-8A3A-4BB7-88E8-8A6D2CF8A45C}"/>
              </a:ext>
            </a:extLst>
          </p:cNvPr>
          <p:cNvSpPr/>
          <p:nvPr/>
        </p:nvSpPr>
        <p:spPr>
          <a:xfrm>
            <a:off x="637581" y="3190592"/>
            <a:ext cx="2618184" cy="761719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A. math</a:t>
            </a: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98A360BD-8265-410F-B983-811C8711C565}"/>
              </a:ext>
            </a:extLst>
          </p:cNvPr>
          <p:cNvSpPr/>
          <p:nvPr/>
        </p:nvSpPr>
        <p:spPr>
          <a:xfrm>
            <a:off x="3381970" y="3190593"/>
            <a:ext cx="2506267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>
                <a:latin typeface="Calibri" panose="020F0502020204030204" pitchFamily="34" charset="0"/>
                <a:cs typeface="Arial" panose="020B0604020202020204" pitchFamily="34" charset="0"/>
              </a:rPr>
              <a:t>B. literature</a:t>
            </a:r>
            <a:endParaRPr lang="en-GB" altLang="en-US" sz="18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E444E4AD-4947-43E5-8177-8E55094647E6}"/>
              </a:ext>
            </a:extLst>
          </p:cNvPr>
          <p:cNvSpPr/>
          <p:nvPr/>
        </p:nvSpPr>
        <p:spPr>
          <a:xfrm>
            <a:off x="6047816" y="3190592"/>
            <a:ext cx="2506266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C. physics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3149139-C0B0-4F95-8DD6-6F3C114F8F64}"/>
              </a:ext>
            </a:extLst>
          </p:cNvPr>
          <p:cNvSpPr>
            <a:spLocks/>
          </p:cNvSpPr>
          <p:nvPr/>
        </p:nvSpPr>
        <p:spPr bwMode="auto">
          <a:xfrm>
            <a:off x="267039" y="1169579"/>
            <a:ext cx="8415385" cy="156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3200" b="1" dirty="0">
                <a:solidFill>
                  <a:schemeClr val="tx2">
                    <a:lumMod val="1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Aharoni" panose="02010803020104030203" pitchFamily="2" charset="-79"/>
              </a:rPr>
              <a:t>1. I like ______because I like reading stories.</a:t>
            </a:r>
            <a:endParaRPr lang="en-GB" altLang="en-US" sz="3200" b="1" dirty="0">
              <a:solidFill>
                <a:schemeClr val="tx2">
                  <a:lumMod val="10000"/>
                </a:schemeClr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  <a:cs typeface="Aharoni" panose="02010803020104030203" pitchFamily="2" charset="-79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C624B-C1E5-4621-AA6B-501216045917}"/>
              </a:ext>
            </a:extLst>
          </p:cNvPr>
          <p:cNvSpPr txBox="1">
            <a:spLocks/>
          </p:cNvSpPr>
          <p:nvPr/>
        </p:nvSpPr>
        <p:spPr>
          <a:xfrm>
            <a:off x="1691850" y="290662"/>
            <a:ext cx="5760300" cy="5727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SG" sz="2800" dirty="0">
                <a:solidFill>
                  <a:schemeClr val="bg1"/>
                </a:solidFill>
                <a:latin typeface="Myriad Pro Light" panose="020B0603030403020204" pitchFamily="34" charset="0"/>
                <a:ea typeface="Kozuka Mincho Pro H" panose="02020A00000000000000" pitchFamily="18" charset="-128"/>
              </a:rPr>
              <a:t>CHOOSE THE CORRECT ANSWER</a:t>
            </a:r>
            <a:endParaRPr lang="en-US" sz="2800" dirty="0">
              <a:solidFill>
                <a:schemeClr val="bg1"/>
              </a:solidFill>
              <a:latin typeface="Myriad Pro Light" panose="020B0603030403020204" pitchFamily="34" charset="0"/>
              <a:ea typeface="Kozuka Mincho Pro H" panose="02020A00000000000000" pitchFamily="18" charset="-12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710656EF-8A3A-4BB7-88E8-8A6D2CF8A45C}"/>
              </a:ext>
            </a:extLst>
          </p:cNvPr>
          <p:cNvSpPr/>
          <p:nvPr/>
        </p:nvSpPr>
        <p:spPr>
          <a:xfrm>
            <a:off x="3406952" y="3043238"/>
            <a:ext cx="2618184" cy="761719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B. I.T</a:t>
            </a: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98A360BD-8265-410F-B983-811C8711C565}"/>
              </a:ext>
            </a:extLst>
          </p:cNvPr>
          <p:cNvSpPr/>
          <p:nvPr/>
        </p:nvSpPr>
        <p:spPr>
          <a:xfrm>
            <a:off x="697661" y="3043238"/>
            <a:ext cx="2506267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A. biology</a:t>
            </a: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E444E4AD-4947-43E5-8177-8E55094647E6}"/>
              </a:ext>
            </a:extLst>
          </p:cNvPr>
          <p:cNvSpPr/>
          <p:nvPr/>
        </p:nvSpPr>
        <p:spPr>
          <a:xfrm>
            <a:off x="6228160" y="3019145"/>
            <a:ext cx="2506266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C. history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3149139-C0B0-4F95-8DD6-6F3C114F8F64}"/>
              </a:ext>
            </a:extLst>
          </p:cNvPr>
          <p:cNvSpPr>
            <a:spLocks/>
          </p:cNvSpPr>
          <p:nvPr/>
        </p:nvSpPr>
        <p:spPr bwMode="auto">
          <a:xfrm>
            <a:off x="702378" y="1137569"/>
            <a:ext cx="8243935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SG" altLang="en-US" sz="3200" b="1" dirty="0">
                <a:solidFill>
                  <a:schemeClr val="tx2">
                    <a:lumMod val="1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Aharoni" panose="02010803020104030203" pitchFamily="2" charset="-79"/>
              </a:rPr>
              <a:t>2. I like to learn about plants and how they grow. I like__________.</a:t>
            </a:r>
            <a:endParaRPr lang="en-GB" altLang="en-US" sz="3200" b="1" dirty="0">
              <a:solidFill>
                <a:schemeClr val="tx2">
                  <a:lumMod val="10000"/>
                </a:schemeClr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  <a:cs typeface="Aharoni" panose="02010803020104030203" pitchFamily="2" charset="-79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762C81-675A-4B5F-851C-1C0FBB2D0C65}"/>
              </a:ext>
            </a:extLst>
          </p:cNvPr>
          <p:cNvSpPr txBox="1">
            <a:spLocks/>
          </p:cNvSpPr>
          <p:nvPr/>
        </p:nvSpPr>
        <p:spPr>
          <a:xfrm>
            <a:off x="1691850" y="290662"/>
            <a:ext cx="5760300" cy="5727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SG" sz="2800" dirty="0">
                <a:solidFill>
                  <a:schemeClr val="bg1"/>
                </a:solidFill>
                <a:latin typeface="Myriad Pro Light" panose="020B0603030403020204" pitchFamily="34" charset="0"/>
                <a:ea typeface="Kozuka Mincho Pro H" panose="02020A00000000000000" pitchFamily="18" charset="-128"/>
              </a:rPr>
              <a:t>CHOOSE THE CORRECT ANSWER</a:t>
            </a:r>
            <a:endParaRPr lang="en-US" sz="2800" dirty="0">
              <a:solidFill>
                <a:schemeClr val="bg1"/>
              </a:solidFill>
              <a:latin typeface="Myriad Pro Light" panose="020B0603030403020204" pitchFamily="34" charset="0"/>
              <a:ea typeface="Kozuka Mincho Pro H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36249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710656EF-8A3A-4BB7-88E8-8A6D2CF8A45C}"/>
              </a:ext>
            </a:extLst>
          </p:cNvPr>
          <p:cNvSpPr/>
          <p:nvPr/>
        </p:nvSpPr>
        <p:spPr>
          <a:xfrm>
            <a:off x="460773" y="3193256"/>
            <a:ext cx="2618184" cy="761719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A. math</a:t>
            </a: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98A360BD-8265-410F-B983-811C8711C565}"/>
              </a:ext>
            </a:extLst>
          </p:cNvPr>
          <p:cNvSpPr/>
          <p:nvPr/>
        </p:nvSpPr>
        <p:spPr>
          <a:xfrm>
            <a:off x="5926333" y="3162019"/>
            <a:ext cx="2506267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C. I.T</a:t>
            </a: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E444E4AD-4947-43E5-8177-8E55094647E6}"/>
              </a:ext>
            </a:extLst>
          </p:cNvPr>
          <p:cNvSpPr/>
          <p:nvPr/>
        </p:nvSpPr>
        <p:spPr>
          <a:xfrm>
            <a:off x="3318867" y="3162019"/>
            <a:ext cx="2506266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B. physics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3149139-C0B0-4F95-8DD6-6F3C114F8F64}"/>
              </a:ext>
            </a:extLst>
          </p:cNvPr>
          <p:cNvSpPr>
            <a:spLocks/>
          </p:cNvSpPr>
          <p:nvPr/>
        </p:nvSpPr>
        <p:spPr bwMode="auto">
          <a:xfrm>
            <a:off x="-69882" y="1312129"/>
            <a:ext cx="9283764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3600" b="1" dirty="0">
                <a:solidFill>
                  <a:schemeClr val="tx2">
                    <a:lumMod val="10000"/>
                  </a:schemeClr>
                </a:solidFill>
                <a:latin typeface="Abadi Extra Light" panose="020B0204020104020204" pitchFamily="34" charset="0"/>
                <a:ea typeface="Microsoft JhengHei Light" panose="020B0304030504040204" pitchFamily="34" charset="-120"/>
                <a:cs typeface="Aharoni" panose="02010803020104030203" pitchFamily="2" charset="-79"/>
              </a:rPr>
              <a:t>3. I like computers. That’s why I like ________.</a:t>
            </a:r>
            <a:endParaRPr lang="en-GB" altLang="en-US" sz="3600" b="1" dirty="0">
              <a:solidFill>
                <a:schemeClr val="tx2">
                  <a:lumMod val="10000"/>
                </a:schemeClr>
              </a:solidFill>
              <a:latin typeface="Abadi Extra Light" panose="020B0204020104020204" pitchFamily="34" charset="0"/>
              <a:ea typeface="Microsoft JhengHei Light" panose="020B0304030504040204" pitchFamily="34" charset="-120"/>
              <a:cs typeface="Aharoni" panose="02010803020104030203" pitchFamily="2" charset="-79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53B296-2A3D-4906-97B5-59BA64419128}"/>
              </a:ext>
            </a:extLst>
          </p:cNvPr>
          <p:cNvSpPr txBox="1">
            <a:spLocks/>
          </p:cNvSpPr>
          <p:nvPr/>
        </p:nvSpPr>
        <p:spPr>
          <a:xfrm>
            <a:off x="1691850" y="498431"/>
            <a:ext cx="5760300" cy="5727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SG" sz="2800" dirty="0">
                <a:solidFill>
                  <a:schemeClr val="bg1"/>
                </a:solidFill>
                <a:latin typeface="Myriad Pro Light" panose="020B0603030403020204" pitchFamily="34" charset="0"/>
                <a:ea typeface="Kozuka Mincho Pro H" panose="02020A00000000000000" pitchFamily="18" charset="-128"/>
              </a:rPr>
              <a:t>CHOOSE THE CORRECT ANSWER</a:t>
            </a:r>
            <a:endParaRPr lang="en-US" sz="2800" dirty="0">
              <a:solidFill>
                <a:schemeClr val="bg1"/>
              </a:solidFill>
              <a:latin typeface="Myriad Pro Light" panose="020B0603030403020204" pitchFamily="34" charset="0"/>
              <a:ea typeface="Kozuka Mincho Pro H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627563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710656EF-8A3A-4BB7-88E8-8A6D2CF8A45C}"/>
              </a:ext>
            </a:extLst>
          </p:cNvPr>
          <p:cNvSpPr/>
          <p:nvPr/>
        </p:nvSpPr>
        <p:spPr>
          <a:xfrm>
            <a:off x="3262908" y="3043238"/>
            <a:ext cx="2618184" cy="761719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B. math</a:t>
            </a: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98A360BD-8265-410F-B983-811C8711C565}"/>
              </a:ext>
            </a:extLst>
          </p:cNvPr>
          <p:cNvSpPr/>
          <p:nvPr/>
        </p:nvSpPr>
        <p:spPr>
          <a:xfrm>
            <a:off x="548877" y="3043238"/>
            <a:ext cx="2506267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A. geography</a:t>
            </a: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E444E4AD-4947-43E5-8177-8E55094647E6}"/>
              </a:ext>
            </a:extLst>
          </p:cNvPr>
          <p:cNvSpPr/>
          <p:nvPr/>
        </p:nvSpPr>
        <p:spPr>
          <a:xfrm>
            <a:off x="6160596" y="3043238"/>
            <a:ext cx="2506266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C. history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3149139-C0B0-4F95-8DD6-6F3C114F8F64}"/>
              </a:ext>
            </a:extLst>
          </p:cNvPr>
          <p:cNvSpPr>
            <a:spLocks/>
          </p:cNvSpPr>
          <p:nvPr/>
        </p:nvSpPr>
        <p:spPr bwMode="auto">
          <a:xfrm>
            <a:off x="341424" y="1225850"/>
            <a:ext cx="9059489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haroni" panose="02010803020104030203" pitchFamily="2" charset="-79"/>
              </a:rPr>
              <a:t>4. I love to learn about mountains and rivers. </a:t>
            </a:r>
          </a:p>
          <a:p>
            <a:pPr eaLnBrk="1" hangingPunct="1"/>
            <a:r>
              <a:rPr lang="en-SG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haroni" panose="02010803020104030203" pitchFamily="2" charset="-79"/>
              </a:rPr>
              <a:t>I like ________________.</a:t>
            </a:r>
            <a:endParaRPr lang="en-GB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Aharoni" panose="02010803020104030203" pitchFamily="2" charset="-79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681D2D-047D-4C18-A781-4BA9793F58F8}"/>
              </a:ext>
            </a:extLst>
          </p:cNvPr>
          <p:cNvSpPr txBox="1">
            <a:spLocks/>
          </p:cNvSpPr>
          <p:nvPr/>
        </p:nvSpPr>
        <p:spPr>
          <a:xfrm>
            <a:off x="1691850" y="290662"/>
            <a:ext cx="5760300" cy="5727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SG" sz="2800" dirty="0">
                <a:solidFill>
                  <a:schemeClr val="bg1"/>
                </a:solidFill>
                <a:latin typeface="Myriad Pro Light" panose="020B0603030403020204" pitchFamily="34" charset="0"/>
                <a:ea typeface="Kozuka Mincho Pro H" panose="02020A00000000000000" pitchFamily="18" charset="-128"/>
              </a:rPr>
              <a:t>CHOOSE THE CORRECT ANSWER</a:t>
            </a:r>
            <a:endParaRPr lang="en-US" sz="2800" dirty="0">
              <a:solidFill>
                <a:schemeClr val="bg1"/>
              </a:solidFill>
              <a:latin typeface="Myriad Pro Light" panose="020B0603030403020204" pitchFamily="34" charset="0"/>
              <a:ea typeface="Kozuka Mincho Pro H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718143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710656EF-8A3A-4BB7-88E8-8A6D2CF8A45C}"/>
              </a:ext>
            </a:extLst>
          </p:cNvPr>
          <p:cNvSpPr/>
          <p:nvPr/>
        </p:nvSpPr>
        <p:spPr>
          <a:xfrm>
            <a:off x="697661" y="2928938"/>
            <a:ext cx="2618184" cy="761719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A. literature</a:t>
            </a: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98A360BD-8265-410F-B983-811C8711C565}"/>
              </a:ext>
            </a:extLst>
          </p:cNvPr>
          <p:cNvSpPr/>
          <p:nvPr/>
        </p:nvSpPr>
        <p:spPr>
          <a:xfrm>
            <a:off x="6637733" y="2928939"/>
            <a:ext cx="2506267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C. P.E</a:t>
            </a: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E444E4AD-4947-43E5-8177-8E55094647E6}"/>
              </a:ext>
            </a:extLst>
          </p:cNvPr>
          <p:cNvSpPr/>
          <p:nvPr/>
        </p:nvSpPr>
        <p:spPr>
          <a:xfrm>
            <a:off x="3806014" y="2928939"/>
            <a:ext cx="2506266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B. geography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3149139-C0B0-4F95-8DD6-6F3C114F8F64}"/>
              </a:ext>
            </a:extLst>
          </p:cNvPr>
          <p:cNvSpPr>
            <a:spLocks/>
          </p:cNvSpPr>
          <p:nvPr/>
        </p:nvSpPr>
        <p:spPr bwMode="auto">
          <a:xfrm>
            <a:off x="697661" y="1212897"/>
            <a:ext cx="8201025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2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5. I don’t like running and playing sports. </a:t>
            </a:r>
          </a:p>
          <a:p>
            <a:pPr eaLnBrk="1" hangingPunct="1"/>
            <a:r>
              <a:rPr lang="en-SG" altLang="en-US" sz="32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 don’t like ___________.</a:t>
            </a:r>
            <a:endParaRPr lang="en-GB" altLang="en-US" sz="320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2A1DA0-4336-4291-AB4E-5970EEDB6DCE}"/>
              </a:ext>
            </a:extLst>
          </p:cNvPr>
          <p:cNvSpPr txBox="1">
            <a:spLocks/>
          </p:cNvSpPr>
          <p:nvPr/>
        </p:nvSpPr>
        <p:spPr>
          <a:xfrm>
            <a:off x="1691850" y="290662"/>
            <a:ext cx="5760300" cy="5727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SG" sz="2800" dirty="0">
                <a:solidFill>
                  <a:schemeClr val="bg1"/>
                </a:solidFill>
                <a:latin typeface="Myriad Pro Light" panose="020B0603030403020204" pitchFamily="34" charset="0"/>
                <a:ea typeface="Kozuka Mincho Pro H" panose="02020A00000000000000" pitchFamily="18" charset="-128"/>
              </a:rPr>
              <a:t>CHOOSE THE CORRECT ANSWER</a:t>
            </a:r>
            <a:endParaRPr lang="en-US" sz="2800" dirty="0">
              <a:solidFill>
                <a:schemeClr val="bg1"/>
              </a:solidFill>
              <a:latin typeface="Myriad Pro Light" panose="020B0603030403020204" pitchFamily="34" charset="0"/>
              <a:ea typeface="Kozuka Mincho Pro H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372012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710656EF-8A3A-4BB7-88E8-8A6D2CF8A45C}"/>
              </a:ext>
            </a:extLst>
          </p:cNvPr>
          <p:cNvSpPr/>
          <p:nvPr/>
        </p:nvSpPr>
        <p:spPr>
          <a:xfrm>
            <a:off x="585008" y="2928939"/>
            <a:ext cx="2618184" cy="761719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A. literature</a:t>
            </a: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98A360BD-8265-410F-B983-811C8711C565}"/>
              </a:ext>
            </a:extLst>
          </p:cNvPr>
          <p:cNvSpPr/>
          <p:nvPr/>
        </p:nvSpPr>
        <p:spPr>
          <a:xfrm>
            <a:off x="3465907" y="2997324"/>
            <a:ext cx="2506267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B. history</a:t>
            </a: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E444E4AD-4947-43E5-8177-8E55094647E6}"/>
              </a:ext>
            </a:extLst>
          </p:cNvPr>
          <p:cNvSpPr/>
          <p:nvPr/>
        </p:nvSpPr>
        <p:spPr>
          <a:xfrm>
            <a:off x="6234889" y="2928939"/>
            <a:ext cx="2506266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C. math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3149139-C0B0-4F95-8DD6-6F3C114F8F64}"/>
              </a:ext>
            </a:extLst>
          </p:cNvPr>
          <p:cNvSpPr>
            <a:spLocks/>
          </p:cNvSpPr>
          <p:nvPr/>
        </p:nvSpPr>
        <p:spPr bwMode="auto">
          <a:xfrm>
            <a:off x="516113" y="1324296"/>
            <a:ext cx="8812445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28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6. Studying _______helps me learn about countries around the world and famous people in the past</a:t>
            </a:r>
            <a:endParaRPr lang="en-GB" altLang="en-US" sz="280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FA20CD-5CF5-4349-84A1-66A5DCC16468}"/>
              </a:ext>
            </a:extLst>
          </p:cNvPr>
          <p:cNvSpPr txBox="1">
            <a:spLocks/>
          </p:cNvSpPr>
          <p:nvPr/>
        </p:nvSpPr>
        <p:spPr>
          <a:xfrm>
            <a:off x="1691850" y="459299"/>
            <a:ext cx="5760300" cy="5727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SG" sz="2800" dirty="0">
                <a:solidFill>
                  <a:schemeClr val="bg1"/>
                </a:solidFill>
                <a:latin typeface="Myriad Pro Light" panose="020B0603030403020204" pitchFamily="34" charset="0"/>
                <a:ea typeface="Kozuka Mincho Pro H" panose="02020A00000000000000" pitchFamily="18" charset="-128"/>
              </a:rPr>
              <a:t>CHOOSE THE CORRECT ANSWER</a:t>
            </a:r>
            <a:endParaRPr lang="en-US" sz="2800" dirty="0">
              <a:solidFill>
                <a:schemeClr val="bg1"/>
              </a:solidFill>
              <a:latin typeface="Myriad Pro Light" panose="020B0603030403020204" pitchFamily="34" charset="0"/>
              <a:ea typeface="Kozuka Mincho Pro H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066683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710656EF-8A3A-4BB7-88E8-8A6D2CF8A45C}"/>
              </a:ext>
            </a:extLst>
          </p:cNvPr>
          <p:cNvSpPr/>
          <p:nvPr/>
        </p:nvSpPr>
        <p:spPr>
          <a:xfrm>
            <a:off x="3147640" y="3005712"/>
            <a:ext cx="2618184" cy="761719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B. literature</a:t>
            </a: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98A360BD-8265-410F-B983-811C8711C565}"/>
              </a:ext>
            </a:extLst>
          </p:cNvPr>
          <p:cNvSpPr/>
          <p:nvPr/>
        </p:nvSpPr>
        <p:spPr>
          <a:xfrm>
            <a:off x="402845" y="3005713"/>
            <a:ext cx="2506267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A. physics</a:t>
            </a: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E444E4AD-4947-43E5-8177-8E55094647E6}"/>
              </a:ext>
            </a:extLst>
          </p:cNvPr>
          <p:cNvSpPr/>
          <p:nvPr/>
        </p:nvSpPr>
        <p:spPr>
          <a:xfrm>
            <a:off x="6004352" y="2920550"/>
            <a:ext cx="2506266" cy="761718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C. geography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3149139-C0B0-4F95-8DD6-6F3C114F8F64}"/>
              </a:ext>
            </a:extLst>
          </p:cNvPr>
          <p:cNvSpPr>
            <a:spLocks/>
          </p:cNvSpPr>
          <p:nvPr/>
        </p:nvSpPr>
        <p:spPr bwMode="auto">
          <a:xfrm>
            <a:off x="638789" y="1407956"/>
            <a:ext cx="8505211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2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7. I love to learn how light, heat, and sound work. I love_________</a:t>
            </a:r>
            <a:endParaRPr lang="en-GB" altLang="en-US" sz="320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6A19D5-0066-4D65-8E5C-B7BE56569319}"/>
              </a:ext>
            </a:extLst>
          </p:cNvPr>
          <p:cNvSpPr txBox="1">
            <a:spLocks/>
          </p:cNvSpPr>
          <p:nvPr/>
        </p:nvSpPr>
        <p:spPr>
          <a:xfrm>
            <a:off x="1691849" y="481461"/>
            <a:ext cx="5760300" cy="5727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SG" sz="2800" dirty="0">
                <a:solidFill>
                  <a:schemeClr val="bg1"/>
                </a:solidFill>
                <a:latin typeface="Myriad Pro Light" panose="020B0603030403020204" pitchFamily="34" charset="0"/>
                <a:ea typeface="Kozuka Mincho Pro H" panose="02020A00000000000000" pitchFamily="18" charset="-128"/>
              </a:rPr>
              <a:t>CHOOSE THE CORRECT ANSWER</a:t>
            </a:r>
            <a:endParaRPr lang="en-US" sz="2800" dirty="0">
              <a:solidFill>
                <a:schemeClr val="bg1"/>
              </a:solidFill>
              <a:latin typeface="Myriad Pro Light" panose="020B0603030403020204" pitchFamily="34" charset="0"/>
              <a:ea typeface="Kozuka Mincho Pro H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469345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B4D6D1-1494-486E-813C-5B8B6E8E68DB}"/>
              </a:ext>
            </a:extLst>
          </p:cNvPr>
          <p:cNvSpPr txBox="1">
            <a:spLocks/>
          </p:cNvSpPr>
          <p:nvPr/>
        </p:nvSpPr>
        <p:spPr>
          <a:xfrm>
            <a:off x="770847" y="2056292"/>
            <a:ext cx="7211420" cy="241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buSzPts val="7200"/>
            </a:pPr>
            <a:r>
              <a:rPr lang="en-SG" sz="7400">
                <a:solidFill>
                  <a:schemeClr val="accent5">
                    <a:lumMod val="50000"/>
                  </a:schemeClr>
                </a:solidFill>
                <a:latin typeface="Adobe Garamond Pro Bold" panose="02020702060506020403" pitchFamily="18" charset="0"/>
                <a:ea typeface="Kozuka Gothic Pro B" panose="020B0800000000000000" pitchFamily="34" charset="-128"/>
              </a:rPr>
              <a:t>LISTENING</a:t>
            </a:r>
            <a:endParaRPr lang="en-SG" sz="7400" dirty="0">
              <a:solidFill>
                <a:schemeClr val="accent5">
                  <a:lumMod val="50000"/>
                </a:schemeClr>
              </a:solidFill>
              <a:latin typeface="Adobe Garamond Pro Bold" panose="02020702060506020403" pitchFamily="18" charset="0"/>
              <a:ea typeface="Kozuka Gothic Pro B" panose="020B0800000000000000" pitchFamily="34" charset="-128"/>
            </a:endParaRPr>
          </a:p>
          <a:p>
            <a:endParaRPr lang="en-SG" dirty="0">
              <a:solidFill>
                <a:schemeClr val="accent5">
                  <a:lumMod val="50000"/>
                </a:schemeClr>
              </a:solidFill>
              <a:latin typeface="Amasis MT Pro Black" panose="02040A04050005020304" pitchFamily="18" charset="0"/>
              <a:ea typeface="Kozuka Gothic Pro B" panose="020B0800000000000000" pitchFamily="34" charset="-128"/>
            </a:endParaRPr>
          </a:p>
          <a:p>
            <a:endParaRPr lang="en-US" dirty="0">
              <a:latin typeface="+mn-lt"/>
              <a:ea typeface="Kozuka Gothic Pro B" panose="020B0800000000000000" pitchFamily="34" charset="-128"/>
            </a:endParaRPr>
          </a:p>
        </p:txBody>
      </p:sp>
      <p:pic>
        <p:nvPicPr>
          <p:cNvPr id="3" name="Picture 2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id="{47373267-CF68-4054-A4D1-F36F2C2FC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574"/>
            <a:ext cx="1276915" cy="861428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49EB90B-24FB-4FD3-92BB-AE41FF0EEC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5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7BAC7-EE3E-4923-B658-D00B76E49142}"/>
              </a:ext>
            </a:extLst>
          </p:cNvPr>
          <p:cNvSpPr/>
          <p:nvPr/>
        </p:nvSpPr>
        <p:spPr>
          <a:xfrm>
            <a:off x="1600200" y="357187"/>
            <a:ext cx="1935955" cy="47148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b="1" dirty="0">
                <a:solidFill>
                  <a:schemeClr val="accent6">
                    <a:lumMod val="50000"/>
                  </a:schemeClr>
                </a:solidFill>
                <a:latin typeface="Modern Love" panose="04090805081005020601" pitchFamily="82" charset="0"/>
              </a:rPr>
              <a:t>LISTENING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Modern Love" panose="04090805081005020601" pitchFamily="82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763396E-0B8A-4511-8269-587ED2842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39452" y="322895"/>
            <a:ext cx="521495" cy="521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2AC7AB-57B6-4E7C-99D6-0CCE891DB40C}"/>
              </a:ext>
            </a:extLst>
          </p:cNvPr>
          <p:cNvSpPr txBox="1"/>
          <p:nvPr/>
        </p:nvSpPr>
        <p:spPr>
          <a:xfrm>
            <a:off x="3689747" y="332183"/>
            <a:ext cx="3636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dirty="0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rPr>
              <a:t>Listen to Adrian and Sarah talking about school subjects and find who likes more school subject?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15" name="Picture 14" descr="Two people sitting at a table in a library&#10;&#10;Description automatically generated with low confidence">
            <a:extLst>
              <a:ext uri="{FF2B5EF4-FFF2-40B4-BE49-F238E27FC236}">
                <a16:creationId xmlns:a16="http://schemas.microsoft.com/office/drawing/2014/main" id="{E669D4F6-75A1-43E9-8A5F-44FB9F0A8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4081" y="1057028"/>
            <a:ext cx="3106305" cy="207188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6A601C9-D098-452B-921C-F21D5D71478C}"/>
              </a:ext>
            </a:extLst>
          </p:cNvPr>
          <p:cNvSpPr/>
          <p:nvPr/>
        </p:nvSpPr>
        <p:spPr>
          <a:xfrm>
            <a:off x="3689747" y="3079185"/>
            <a:ext cx="4650467" cy="18359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SG" dirty="0"/>
              <a:t>Adrian likes _____________________________.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SG" dirty="0"/>
              <a:t>Sarah likes history , physics, and ____________.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SG" dirty="0"/>
              <a:t>Sarah doesn’t like ________________________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SG" dirty="0"/>
              <a:t>Adrian’s favourite subject is ________________</a:t>
            </a:r>
          </a:p>
          <a:p>
            <a:pPr marL="342900" indent="-342900" algn="ctr">
              <a:buAutoNum type="arabicPeriod"/>
            </a:pPr>
            <a:endParaRPr lang="en-SG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2EEA8A-047A-4554-A9EE-0804F11C1C1E}"/>
              </a:ext>
            </a:extLst>
          </p:cNvPr>
          <p:cNvSpPr txBox="1"/>
          <p:nvPr/>
        </p:nvSpPr>
        <p:spPr>
          <a:xfrm>
            <a:off x="4474529" y="2634450"/>
            <a:ext cx="302895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SG" dirty="0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rPr>
              <a:t>Listen and fill in the blanks.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0381D66-7B50-4F1D-AC38-93889198E5E2}"/>
              </a:ext>
            </a:extLst>
          </p:cNvPr>
          <p:cNvSpPr/>
          <p:nvPr/>
        </p:nvSpPr>
        <p:spPr>
          <a:xfrm>
            <a:off x="5795884" y="3213432"/>
            <a:ext cx="1032387" cy="445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rgbClr val="C00000"/>
                </a:solidFill>
                <a:latin typeface="+mj-lt"/>
              </a:rPr>
              <a:t>art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3508CC-C9EF-47DA-9A5D-465A1A3F0060}"/>
              </a:ext>
            </a:extLst>
          </p:cNvPr>
          <p:cNvSpPr/>
          <p:nvPr/>
        </p:nvSpPr>
        <p:spPr>
          <a:xfrm>
            <a:off x="6717873" y="3550534"/>
            <a:ext cx="1032387" cy="445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b="1" dirty="0">
                <a:solidFill>
                  <a:srgbClr val="C00000"/>
                </a:solidFill>
                <a:latin typeface="+mj-lt"/>
              </a:rPr>
              <a:t>P.E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3F2C0D-B126-4CDC-9936-CCD8DAFEA469}"/>
              </a:ext>
            </a:extLst>
          </p:cNvPr>
          <p:cNvSpPr/>
          <p:nvPr/>
        </p:nvSpPr>
        <p:spPr>
          <a:xfrm>
            <a:off x="5372886" y="3849518"/>
            <a:ext cx="2246118" cy="445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b="1" dirty="0">
                <a:solidFill>
                  <a:srgbClr val="C00000"/>
                </a:solidFill>
                <a:latin typeface="+mj-lt"/>
              </a:rPr>
              <a:t>geography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0FC391-03CE-4714-9046-562E063BC9F9}"/>
              </a:ext>
            </a:extLst>
          </p:cNvPr>
          <p:cNvSpPr/>
          <p:nvPr/>
        </p:nvSpPr>
        <p:spPr>
          <a:xfrm>
            <a:off x="5989004" y="4198091"/>
            <a:ext cx="2246118" cy="445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b="1" dirty="0">
                <a:solidFill>
                  <a:srgbClr val="C00000"/>
                </a:solidFill>
                <a:latin typeface="+mj-lt"/>
              </a:rPr>
              <a:t>P.E</a:t>
            </a:r>
            <a:endParaRPr lang="en-US" sz="1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D4C7F6-28B1-4135-B953-0B790F81BC31}"/>
              </a:ext>
            </a:extLst>
          </p:cNvPr>
          <p:cNvSpPr txBox="1"/>
          <p:nvPr/>
        </p:nvSpPr>
        <p:spPr>
          <a:xfrm>
            <a:off x="4281408" y="1388307"/>
            <a:ext cx="363134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SG" dirty="0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rPr>
              <a:t>Adrian likes :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F7BEA6-640B-4925-BBC1-0AAD32FB2E6C}"/>
              </a:ext>
            </a:extLst>
          </p:cNvPr>
          <p:cNvSpPr txBox="1"/>
          <p:nvPr/>
        </p:nvSpPr>
        <p:spPr>
          <a:xfrm>
            <a:off x="4312508" y="1810504"/>
            <a:ext cx="363134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SG" dirty="0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rPr>
              <a:t>Sarah likes: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2379100-6A92-44F1-907B-D722BEE6577A}"/>
              </a:ext>
            </a:extLst>
          </p:cNvPr>
          <p:cNvSpPr/>
          <p:nvPr/>
        </p:nvSpPr>
        <p:spPr>
          <a:xfrm>
            <a:off x="5472810" y="1329452"/>
            <a:ext cx="1032387" cy="445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rgbClr val="C00000"/>
                </a:solidFill>
                <a:latin typeface="Abadi" panose="020B0604020104020204" pitchFamily="34" charset="0"/>
              </a:rPr>
              <a:t>art</a:t>
            </a:r>
            <a:endParaRPr lang="en-US" sz="2400" b="1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A97D3C0-D1B0-4DF0-856C-9BB0E91437ED}"/>
              </a:ext>
            </a:extLst>
          </p:cNvPr>
          <p:cNvSpPr/>
          <p:nvPr/>
        </p:nvSpPr>
        <p:spPr>
          <a:xfrm>
            <a:off x="6233032" y="1764245"/>
            <a:ext cx="1358675" cy="445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b="1" dirty="0">
                <a:solidFill>
                  <a:srgbClr val="C00000"/>
                </a:solidFill>
                <a:latin typeface="+mj-lt"/>
              </a:rPr>
              <a:t>History,</a:t>
            </a:r>
            <a:endParaRPr lang="en-US" sz="1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E6EB74-2F6D-4733-99BA-E61F95A58F73}"/>
              </a:ext>
            </a:extLst>
          </p:cNvPr>
          <p:cNvSpPr/>
          <p:nvPr/>
        </p:nvSpPr>
        <p:spPr>
          <a:xfrm>
            <a:off x="5304421" y="1764865"/>
            <a:ext cx="1358675" cy="445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b="1" dirty="0">
                <a:solidFill>
                  <a:srgbClr val="C00000"/>
                </a:solidFill>
              </a:rPr>
              <a:t>Physics,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03937A3-5423-4DE8-9FBD-0EF178272BC0}"/>
              </a:ext>
            </a:extLst>
          </p:cNvPr>
          <p:cNvSpPr/>
          <p:nvPr/>
        </p:nvSpPr>
        <p:spPr>
          <a:xfrm>
            <a:off x="7235075" y="1795409"/>
            <a:ext cx="834091" cy="445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600" b="1" dirty="0" err="1">
                <a:solidFill>
                  <a:srgbClr val="C00000"/>
                </a:solidFill>
                <a:latin typeface="Modern Love" panose="04090805081005020601" pitchFamily="82" charset="0"/>
              </a:rPr>
              <a:t>P</a:t>
            </a:r>
            <a:r>
              <a:rPr lang="en-SG" sz="1600" b="1" dirty="0" err="1">
                <a:solidFill>
                  <a:srgbClr val="C00000"/>
                </a:solidFill>
                <a:latin typeface="+mj-lt"/>
              </a:rPr>
              <a:t>.E</a:t>
            </a:r>
            <a:endParaRPr lang="en-US" sz="1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CD1-TRACK 17">
            <a:hlinkClick r:id="" action="ppaction://media"/>
            <a:extLst>
              <a:ext uri="{FF2B5EF4-FFF2-40B4-BE49-F238E27FC236}">
                <a16:creationId xmlns:a16="http://schemas.microsoft.com/office/drawing/2014/main" id="{4F654897-1709-4840-A00A-08EEB50F6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5884" y="117956"/>
            <a:ext cx="487363" cy="487363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12C43D5E-119F-4E51-B579-B5C454F90D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6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9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20" grpId="0"/>
      <p:bldP spid="21" grpId="0"/>
      <p:bldP spid="22" grpId="0"/>
      <p:bldP spid="23" grpId="0"/>
      <p:bldP spid="26" grpId="0"/>
      <p:bldP spid="28" grpId="0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1DCD0F-3F4B-46D1-87E4-91693F3B921A}"/>
              </a:ext>
            </a:extLst>
          </p:cNvPr>
          <p:cNvSpPr txBox="1"/>
          <p:nvPr/>
        </p:nvSpPr>
        <p:spPr>
          <a:xfrm>
            <a:off x="653626" y="863028"/>
            <a:ext cx="4572000" cy="3930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+mn-lt"/>
              </a:rPr>
              <a:t>Sarah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: Hello, Adrian.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+mn-lt"/>
              </a:rPr>
              <a:t>Adrian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: Hi, Sarah.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+mn-lt"/>
              </a:rPr>
              <a:t>Sarah: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 Is that your group's survey about school subjects?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Adrian: Yes, it is.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+mn-lt"/>
              </a:rPr>
              <a:t>Sarah: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 Cool. So, what subjects do you like?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+mn-lt"/>
              </a:rPr>
              <a:t>Adrian: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 I like art. How about you?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+mn-lt"/>
              </a:rPr>
              <a:t>Sarah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: I like history, physics, and P.E.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+mn-lt"/>
              </a:rPr>
              <a:t>Adrian: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 What subjects don't you like?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+mn-lt"/>
              </a:rPr>
              <a:t>Sarah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: I don't like geography. What subjects don't you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like, Adrian?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70C5B6-0931-4BA0-AC16-068F8410F9D0}"/>
              </a:ext>
            </a:extLst>
          </p:cNvPr>
          <p:cNvSpPr txBox="1"/>
          <p:nvPr/>
        </p:nvSpPr>
        <p:spPr>
          <a:xfrm>
            <a:off x="4571999" y="863028"/>
            <a:ext cx="4182533" cy="2960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+mn-lt"/>
              </a:rPr>
              <a:t>Adrian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: I don't like history, math, physics, and geography.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+mn-lt"/>
              </a:rPr>
              <a:t>Sarah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: Wow! You don't like a lot of subjects.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Adrian: Yeah, that's true. What's your favorite subject,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Sarah?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+mn-lt"/>
              </a:rPr>
              <a:t>Sarah: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 Mine's physics. What's yours?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1400" b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+mn-lt"/>
              </a:rPr>
              <a:t>Adrian</a:t>
            </a:r>
            <a: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  <a:t>: Mine's P.E.</a:t>
            </a:r>
            <a:br>
              <a:rPr lang="en-US" sz="1400" b="0" dirty="0">
                <a:solidFill>
                  <a:srgbClr val="242021"/>
                </a:solidFill>
                <a:effectLst/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6D8E4-15D6-493E-9B43-F6155CB9BAE7}"/>
              </a:ext>
            </a:extLst>
          </p:cNvPr>
          <p:cNvSpPr txBox="1"/>
          <p:nvPr/>
        </p:nvSpPr>
        <p:spPr>
          <a:xfrm>
            <a:off x="1439332" y="453650"/>
            <a:ext cx="6641678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ROLE PLAY TO PRACTICE THIS CONVERSATION WITH YOUR  PARTNER</a:t>
            </a:r>
            <a:endParaRPr lang="en-US" dirty="0"/>
          </a:p>
        </p:txBody>
      </p:sp>
      <p:pic>
        <p:nvPicPr>
          <p:cNvPr id="7" name="Picture 6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id="{B48226B6-AC67-45BC-B687-64BF6D5EC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" y="176824"/>
            <a:ext cx="1276915" cy="861428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1C84E55-7B5A-4F9A-B45D-9B06A6DC2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84" t="17844" r="23847" b="31998"/>
          <a:stretch/>
        </p:blipFill>
        <p:spPr>
          <a:xfrm>
            <a:off x="8210544" y="229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5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3D98-A77D-4A48-8CA3-A18F3E35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32" y="652950"/>
            <a:ext cx="7208700" cy="1918800"/>
          </a:xfrm>
        </p:spPr>
        <p:txBody>
          <a:bodyPr/>
          <a:lstStyle/>
          <a:p>
            <a:r>
              <a:rPr lang="en-SG" dirty="0">
                <a:solidFill>
                  <a:schemeClr val="accent5">
                    <a:lumMod val="50000"/>
                  </a:schemeClr>
                </a:solidFill>
                <a:latin typeface="Adobe Garamond Pro Bold" panose="02020702060506020403" pitchFamily="18" charset="0"/>
                <a:ea typeface="Kozuka Gothic Pro B" panose="020B0800000000000000" pitchFamily="34" charset="-128"/>
              </a:rPr>
              <a:t>WARM UP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dobe Garamond Pro Bold" panose="02020702060506020403" pitchFamily="18" charset="0"/>
              <a:ea typeface="Kozuka Gothic Pro B" panose="020B0800000000000000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8C3668-99E6-4EB2-906E-AB61DB426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56" y="2666037"/>
            <a:ext cx="6866700" cy="594900"/>
          </a:xfrm>
        </p:spPr>
        <p:txBody>
          <a:bodyPr/>
          <a:lstStyle/>
          <a:p>
            <a:r>
              <a:rPr lang="en-SG" dirty="0"/>
              <a:t>Listen to a song and answer the question</a:t>
            </a:r>
          </a:p>
          <a:p>
            <a:endParaRPr lang="en-SG" dirty="0"/>
          </a:p>
          <a:p>
            <a:r>
              <a:rPr lang="en-SG" dirty="0"/>
              <a:t>What do they like about their school?</a:t>
            </a:r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A0C4DFD-AA20-4E14-A4E3-19DF39AEC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  <p:pic>
        <p:nvPicPr>
          <p:cNvPr id="7" name="Picture 6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id="{1C4DA7A2-4047-4FA2-A4E4-2C90773E8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11" y="344634"/>
            <a:ext cx="1276915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52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B4D6D1-1494-486E-813C-5B8B6E8E68DB}"/>
              </a:ext>
            </a:extLst>
          </p:cNvPr>
          <p:cNvSpPr txBox="1">
            <a:spLocks/>
          </p:cNvSpPr>
          <p:nvPr/>
        </p:nvSpPr>
        <p:spPr>
          <a:xfrm>
            <a:off x="770847" y="2056292"/>
            <a:ext cx="7211420" cy="241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sz="6600" dirty="0">
                <a:solidFill>
                  <a:schemeClr val="accent5">
                    <a:lumMod val="50000"/>
                  </a:schemeClr>
                </a:solidFill>
                <a:latin typeface="+mj-lt"/>
                <a:ea typeface="Kozuka Gothic Pro B" panose="020B0800000000000000" pitchFamily="34" charset="-128"/>
              </a:rPr>
              <a:t>WRAP-UP</a:t>
            </a:r>
          </a:p>
          <a:p>
            <a:endParaRPr lang="en-SG" sz="6600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  <a:ea typeface="Kozuka Gothic Pro B" panose="020B0800000000000000" pitchFamily="34" charset="-128"/>
            </a:endParaRPr>
          </a:p>
          <a:p>
            <a:endParaRPr lang="en-SG" dirty="0">
              <a:solidFill>
                <a:schemeClr val="accent5">
                  <a:lumMod val="50000"/>
                </a:schemeClr>
              </a:solidFill>
              <a:latin typeface="Amasis MT Pro Black" panose="02040A04050005020304" pitchFamily="18" charset="0"/>
              <a:ea typeface="Kozuka Gothic Pro B" panose="020B0800000000000000" pitchFamily="34" charset="-128"/>
            </a:endParaRPr>
          </a:p>
          <a:p>
            <a:endParaRPr lang="en-US" dirty="0">
              <a:latin typeface="+mn-lt"/>
              <a:ea typeface="Kozuka Gothic Pro B" panose="020B0800000000000000" pitchFamily="34" charset="-128"/>
            </a:endParaRPr>
          </a:p>
        </p:txBody>
      </p:sp>
      <p:pic>
        <p:nvPicPr>
          <p:cNvPr id="3" name="Picture 2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id="{1D019954-CBBC-4A98-84D7-107EFB01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74"/>
            <a:ext cx="1276915" cy="861428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917DDB1-FCAE-4450-BA7A-E431DD59F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0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7FB620-1351-4179-AECC-CC3368279B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100000" l="0" r="100000">
                        <a14:foregroundMark x1="5333" y1="76333" x2="26667" y2="89667"/>
                        <a14:foregroundMark x1="72667" y1="21333" x2="74333" y2="54333"/>
                        <a14:foregroundMark x1="69333" y1="21333" x2="68333" y2="50667"/>
                        <a14:foregroundMark x1="69333" y1="23667" x2="74333" y2="55000"/>
                        <a14:foregroundMark x1="72333" y1="21333" x2="80000" y2="52000"/>
                        <a14:foregroundMark x1="80000" y1="27333" x2="92333" y2="55333"/>
                        <a14:foregroundMark x1="83667" y1="36000" x2="82333" y2="54000"/>
                        <a14:foregroundMark x1="79000" y1="25000" x2="69000" y2="58000"/>
                        <a14:foregroundMark x1="66000" y1="19667" x2="62333" y2="42667"/>
                        <a14:foregroundMark x1="71667" y1="17667" x2="62000" y2="23000"/>
                        <a14:foregroundMark x1="72333" y1="16667" x2="64333" y2="27333"/>
                        <a14:foregroundMark x1="6000" y1="74333" x2="35667" y2="93000"/>
                        <a14:foregroundMark x1="9333" y1="73333" x2="30333" y2="99667"/>
                        <a14:foregroundMark x1="11000" y1="76000" x2="34333" y2="94000"/>
                        <a14:foregroundMark x1="22000" y1="91000" x2="29000" y2="98333"/>
                        <a14:foregroundMark x1="30000" y1="94667" x2="26667" y2="91000"/>
                        <a14:foregroundMark x1="28333" y1="94667" x2="30667" y2="97000"/>
                        <a14:foregroundMark x1="50667" y1="63333" x2="50667" y2="63333"/>
                        <a14:foregroundMark x1="74333" y1="29000" x2="74333" y2="2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429" y="553998"/>
            <a:ext cx="968729" cy="968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52A189-C8D3-42D8-8ED6-1B5BDB5A53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2059" y="2624324"/>
            <a:ext cx="809987" cy="1143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1BD1A-EC99-4FA1-B2D7-3E67BB1D780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182" r="13636"/>
          <a:stretch/>
        </p:blipFill>
        <p:spPr>
          <a:xfrm>
            <a:off x="2693178" y="395672"/>
            <a:ext cx="809987" cy="1091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227FEC-0907-4BA2-A792-F9C9B11CD7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9148" y="348175"/>
            <a:ext cx="780041" cy="1108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57E24-3F8F-4A4C-A867-BC8D309423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4063" y="427425"/>
            <a:ext cx="831365" cy="1159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BCCCB-02EB-49FE-B172-FAB18747EB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78634" y="367485"/>
            <a:ext cx="831365" cy="1197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443A27-F6C8-49D7-AAC3-B860143C058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250" r="15903"/>
          <a:stretch/>
        </p:blipFill>
        <p:spPr>
          <a:xfrm>
            <a:off x="3075962" y="2784471"/>
            <a:ext cx="901254" cy="1271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7E6AE-0FEF-46F8-9A31-2BF45C6213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61132" y="2819336"/>
            <a:ext cx="900766" cy="1271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6F30CE-BD55-4CF7-86FA-6EDA0B62632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8000" t="3455" r="19455" b="3455"/>
          <a:stretch/>
        </p:blipFill>
        <p:spPr>
          <a:xfrm>
            <a:off x="6827377" y="2784801"/>
            <a:ext cx="900765" cy="1340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4E5B97-A9A8-4F78-AEDE-94D4F160D6BA}"/>
              </a:ext>
            </a:extLst>
          </p:cNvPr>
          <p:cNvSpPr txBox="1"/>
          <p:nvPr/>
        </p:nvSpPr>
        <p:spPr>
          <a:xfrm>
            <a:off x="1067742" y="1716125"/>
            <a:ext cx="122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subject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F07DFB-A187-411B-A507-86BDA1289AA4}"/>
              </a:ext>
            </a:extLst>
          </p:cNvPr>
          <p:cNvSpPr txBox="1"/>
          <p:nvPr/>
        </p:nvSpPr>
        <p:spPr>
          <a:xfrm>
            <a:off x="1415858" y="4017034"/>
            <a:ext cx="122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biology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26B1E3-FA55-4B79-AD25-918E1584976A}"/>
              </a:ext>
            </a:extLst>
          </p:cNvPr>
          <p:cNvSpPr txBox="1"/>
          <p:nvPr/>
        </p:nvSpPr>
        <p:spPr>
          <a:xfrm>
            <a:off x="2358030" y="1708410"/>
            <a:ext cx="161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geography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54B9AA-4502-473E-98D6-051289AF20AA}"/>
              </a:ext>
            </a:extLst>
          </p:cNvPr>
          <p:cNvSpPr txBox="1"/>
          <p:nvPr/>
        </p:nvSpPr>
        <p:spPr>
          <a:xfrm>
            <a:off x="3930984" y="1637801"/>
            <a:ext cx="1509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Information technology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C1AACC-591B-4638-B63F-A5B1DE3B5EA2}"/>
              </a:ext>
            </a:extLst>
          </p:cNvPr>
          <p:cNvSpPr txBox="1"/>
          <p:nvPr/>
        </p:nvSpPr>
        <p:spPr>
          <a:xfrm>
            <a:off x="5439172" y="1711188"/>
            <a:ext cx="161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literature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5AE6A5-8AC6-41DE-A805-AF8E280D2705}"/>
              </a:ext>
            </a:extLst>
          </p:cNvPr>
          <p:cNvSpPr txBox="1"/>
          <p:nvPr/>
        </p:nvSpPr>
        <p:spPr>
          <a:xfrm>
            <a:off x="6721555" y="1657240"/>
            <a:ext cx="798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music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B41E3B-0BAA-45C7-8E6F-25BD6AD2164D}"/>
              </a:ext>
            </a:extLst>
          </p:cNvPr>
          <p:cNvSpPr txBox="1"/>
          <p:nvPr/>
        </p:nvSpPr>
        <p:spPr>
          <a:xfrm>
            <a:off x="2914437" y="4123020"/>
            <a:ext cx="1224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Physical </a:t>
            </a:r>
          </a:p>
          <a:p>
            <a:r>
              <a:rPr lang="en-US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education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574EB1-7178-4BAF-8A26-7B0E3E19B3DA}"/>
              </a:ext>
            </a:extLst>
          </p:cNvPr>
          <p:cNvSpPr txBox="1"/>
          <p:nvPr/>
        </p:nvSpPr>
        <p:spPr>
          <a:xfrm>
            <a:off x="4657375" y="4202678"/>
            <a:ext cx="122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993300"/>
                </a:solidFill>
                <a:latin typeface="Amasis MT Pro Black" panose="02040A04050005020304" pitchFamily="18" charset="0"/>
              </a:rPr>
              <a:t>maths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D51C6-356A-400F-AA1F-FE451825E7DE}"/>
              </a:ext>
            </a:extLst>
          </p:cNvPr>
          <p:cNvSpPr txBox="1"/>
          <p:nvPr/>
        </p:nvSpPr>
        <p:spPr>
          <a:xfrm>
            <a:off x="6768106" y="4218062"/>
            <a:ext cx="122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rgbClr val="993300"/>
                </a:solidFill>
                <a:latin typeface="Amasis MT Pro Black" panose="02040A04050005020304" pitchFamily="18" charset="0"/>
              </a:rPr>
              <a:t>p</a:t>
            </a:r>
            <a:r>
              <a:rPr lang="en-US" sz="1600" dirty="0" err="1">
                <a:solidFill>
                  <a:srgbClr val="993300"/>
                </a:solidFill>
                <a:latin typeface="Amasis MT Pro Black" panose="02040A04050005020304" pitchFamily="18" charset="0"/>
              </a:rPr>
              <a:t>hysics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AF6CAA-E6B0-4BF9-931D-1A8DF3637A69}"/>
              </a:ext>
            </a:extLst>
          </p:cNvPr>
          <p:cNvSpPr/>
          <p:nvPr/>
        </p:nvSpPr>
        <p:spPr>
          <a:xfrm>
            <a:off x="3389774" y="-33540"/>
            <a:ext cx="1981240" cy="3385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b="1" dirty="0">
                <a:solidFill>
                  <a:schemeClr val="tx2">
                    <a:lumMod val="10000"/>
                  </a:schemeClr>
                </a:solidFill>
                <a:latin typeface="Amasis MT Pro Black" panose="02040A04050005020304" pitchFamily="18" charset="0"/>
              </a:rPr>
              <a:t>SLAP THE BOARD</a:t>
            </a:r>
            <a:endParaRPr lang="en-US" sz="1200" b="1" dirty="0">
              <a:solidFill>
                <a:schemeClr val="tx2">
                  <a:lumMod val="1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FCCBE3DB-0504-49FD-98FF-BD857513A56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t="17782" r="24397" b="31738"/>
          <a:stretch/>
        </p:blipFill>
        <p:spPr>
          <a:xfrm>
            <a:off x="7705309" y="279253"/>
            <a:ext cx="647785" cy="6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3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bject16289932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ology16289932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eography16289932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formation-technology16289933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iterature-1628993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hysics-16289934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hysical-education-16289933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aths16289934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usic-16289933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D1C8DC-CBA3-4570-BAE3-78410440F4B6}"/>
              </a:ext>
            </a:extLst>
          </p:cNvPr>
          <p:cNvSpPr txBox="1">
            <a:spLocks/>
          </p:cNvSpPr>
          <p:nvPr/>
        </p:nvSpPr>
        <p:spPr>
          <a:xfrm>
            <a:off x="791167" y="1587498"/>
            <a:ext cx="7211420" cy="241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sz="6600" dirty="0">
                <a:solidFill>
                  <a:schemeClr val="accent5">
                    <a:lumMod val="50000"/>
                  </a:schemeClr>
                </a:solidFill>
                <a:latin typeface="+mj-lt"/>
                <a:ea typeface="Kozuka Gothic Pro B" panose="020B0800000000000000" pitchFamily="34" charset="-128"/>
              </a:rPr>
              <a:t>HOMEWORK</a:t>
            </a:r>
          </a:p>
          <a:p>
            <a:endParaRPr lang="en-SG" sz="6600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  <a:ea typeface="Kozuka Gothic Pro B" panose="020B0800000000000000" pitchFamily="34" charset="-128"/>
            </a:endParaRPr>
          </a:p>
          <a:p>
            <a:endParaRPr lang="en-SG" dirty="0">
              <a:solidFill>
                <a:schemeClr val="accent5">
                  <a:lumMod val="50000"/>
                </a:schemeClr>
              </a:solidFill>
              <a:latin typeface="Amasis MT Pro Black" panose="02040A04050005020304" pitchFamily="18" charset="0"/>
              <a:ea typeface="Kozuka Gothic Pro B" panose="020B0800000000000000" pitchFamily="34" charset="-128"/>
            </a:endParaRPr>
          </a:p>
          <a:p>
            <a:endParaRPr lang="en-US" dirty="0">
              <a:latin typeface="+mn-lt"/>
              <a:ea typeface="Kozuka Gothic Pro B" panose="020B0800000000000000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48380-BB5C-46E9-BD0C-382A6A7AA327}"/>
              </a:ext>
            </a:extLst>
          </p:cNvPr>
          <p:cNvSpPr txBox="1"/>
          <p:nvPr/>
        </p:nvSpPr>
        <p:spPr>
          <a:xfrm>
            <a:off x="1276915" y="2926193"/>
            <a:ext cx="7321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2400" dirty="0"/>
              <a:t>Learn by heart the new words</a:t>
            </a:r>
          </a:p>
          <a:p>
            <a:pPr marL="285750" indent="-285750">
              <a:buFontTx/>
              <a:buChar char="-"/>
            </a:pPr>
            <a:r>
              <a:rPr lang="en-SG" sz="2400" dirty="0"/>
              <a:t>Practice writing vocabulary on writing sheet </a:t>
            </a:r>
          </a:p>
          <a:p>
            <a:endParaRPr lang="en-US" sz="1600" dirty="0"/>
          </a:p>
        </p:txBody>
      </p:sp>
      <p:pic>
        <p:nvPicPr>
          <p:cNvPr id="5" name="Picture 4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id="{262F4202-DDB9-4061-A5CC-66104E2ED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99"/>
            <a:ext cx="1276915" cy="861428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0760E45-D03E-45BC-A356-97E91B172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9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743757" y="311516"/>
            <a:ext cx="8403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369504" y="2038924"/>
            <a:ext cx="4633093" cy="449412"/>
            <a:chOff x="2956033" y="2603400"/>
            <a:chExt cx="6177457" cy="59921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9"/>
              <a:ext cx="545224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369505" y="2553044"/>
            <a:ext cx="6991652" cy="58494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188200" y="2784192"/>
            <a:ext cx="2630872" cy="2575692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3"/>
              <a:ext cx="343425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5"/>
              <a:ext cx="3434256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9128" r="19761" b="32397"/>
          <a:stretch/>
        </p:blipFill>
        <p:spPr>
          <a:xfrm>
            <a:off x="6800736" y="-21053"/>
            <a:ext cx="2563981" cy="2216976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3394198" y="3115307"/>
            <a:ext cx="4215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5CDF-30B5-4E10-B9F0-62B2562CE7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5CF1BD-C34B-43DC-9916-C346ABE123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y School - Học Tiếng Anh Qua Bài Hát (1)">
            <a:hlinkClick r:id="" action="ppaction://media"/>
            <a:extLst>
              <a:ext uri="{FF2B5EF4-FFF2-40B4-BE49-F238E27FC236}">
                <a16:creationId xmlns:a16="http://schemas.microsoft.com/office/drawing/2014/main" id="{0B2605FC-2FAE-429F-B963-723DFF707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600" y="711249"/>
            <a:ext cx="6615113" cy="3721001"/>
          </a:xfrm>
          <a:prstGeom prst="rect">
            <a:avLst/>
          </a:prstGeom>
        </p:spPr>
      </p:pic>
      <p:pic>
        <p:nvPicPr>
          <p:cNvPr id="5" name="Picture 4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id="{16D896DA-EEC3-4311-847D-D418C0A89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8" y="167072"/>
            <a:ext cx="1276915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9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B4D6D1-1494-486E-813C-5B8B6E8E68DB}"/>
              </a:ext>
            </a:extLst>
          </p:cNvPr>
          <p:cNvSpPr txBox="1">
            <a:spLocks/>
          </p:cNvSpPr>
          <p:nvPr/>
        </p:nvSpPr>
        <p:spPr>
          <a:xfrm>
            <a:off x="770847" y="2056292"/>
            <a:ext cx="7211420" cy="241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buSzPts val="7200"/>
            </a:pPr>
            <a:r>
              <a:rPr lang="en-SG" sz="7400">
                <a:solidFill>
                  <a:schemeClr val="accent5">
                    <a:lumMod val="50000"/>
                  </a:schemeClr>
                </a:solidFill>
                <a:latin typeface="Adobe Garamond Pro Bold" panose="02020702060506020403" pitchFamily="18" charset="0"/>
                <a:ea typeface="Kozuka Gothic Pro B" panose="020B0800000000000000" pitchFamily="34" charset="-128"/>
              </a:rPr>
              <a:t>NEW WORDS</a:t>
            </a:r>
            <a:endParaRPr lang="en-SG" sz="7400" dirty="0">
              <a:solidFill>
                <a:schemeClr val="accent5">
                  <a:lumMod val="50000"/>
                </a:schemeClr>
              </a:solidFill>
              <a:latin typeface="Adobe Garamond Pro Bold" panose="02020702060506020403" pitchFamily="18" charset="0"/>
              <a:ea typeface="Kozuka Gothic Pro B" panose="020B0800000000000000" pitchFamily="34" charset="-128"/>
            </a:endParaRPr>
          </a:p>
          <a:p>
            <a:endParaRPr lang="en-SG" dirty="0">
              <a:solidFill>
                <a:schemeClr val="accent5">
                  <a:lumMod val="50000"/>
                </a:schemeClr>
              </a:solidFill>
              <a:latin typeface="Amasis MT Pro Black" panose="02040A04050005020304" pitchFamily="18" charset="0"/>
              <a:ea typeface="Kozuka Gothic Pro B" panose="020B0800000000000000" pitchFamily="34" charset="-128"/>
            </a:endParaRPr>
          </a:p>
          <a:p>
            <a:endParaRPr lang="en-US" dirty="0">
              <a:latin typeface="+mn-lt"/>
              <a:ea typeface="Kozuka Gothic Pro B" panose="020B0800000000000000" pitchFamily="34" charset="-128"/>
            </a:endParaRPr>
          </a:p>
        </p:txBody>
      </p:sp>
      <p:pic>
        <p:nvPicPr>
          <p:cNvPr id="3" name="Picture 2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id="{47373267-CF68-4054-A4D1-F36F2C2FC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574"/>
            <a:ext cx="1276915" cy="861428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49EB90B-24FB-4FD3-92BB-AE41FF0EEC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5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" action="ppaction://noaction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3751" y="3134413"/>
            <a:ext cx="240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71068" y="1536678"/>
            <a:ext cx="3539743" cy="1069281"/>
            <a:chOff x="4435311" y="1679382"/>
            <a:chExt cx="3539743" cy="1069281"/>
          </a:xfrm>
        </p:grpSpPr>
        <p:sp>
          <p:nvSpPr>
            <p:cNvPr id="3" name="TextBox 2"/>
            <p:cNvSpPr txBox="1"/>
            <p:nvPr/>
          </p:nvSpPr>
          <p:spPr>
            <a:xfrm>
              <a:off x="4435311" y="1679382"/>
              <a:ext cx="25831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993300"/>
                  </a:solidFill>
                  <a:latin typeface=".VnVogue" panose="020B7200000000000000" pitchFamily="34" charset="0"/>
                </a:rPr>
                <a:t>Subjects</a:t>
              </a:r>
              <a:r>
                <a:rPr lang="en-US" sz="3600" dirty="0">
                  <a:latin typeface=".VnVogue" panose="020B7200000000000000" pitchFamily="34" charset="0"/>
                </a:rPr>
                <a:t> </a:t>
              </a: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6927058" y="1771715"/>
              <a:ext cx="1047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.VnVogue" panose="020B7200000000000000" pitchFamily="34" charset="0"/>
                </a:rPr>
                <a:t>(n)</a:t>
              </a: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4802094" y="2286998"/>
              <a:ext cx="2403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/ˈ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sʌbʤɪkt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62240" y="4076368"/>
            <a:ext cx="545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subjects do you have today?</a:t>
            </a:r>
          </a:p>
          <a:p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0B9556-FFBA-4524-B7C5-0222BE4CFB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05" t="13264" r="13727" b="18836"/>
          <a:stretch/>
        </p:blipFill>
        <p:spPr>
          <a:xfrm>
            <a:off x="1031275" y="907318"/>
            <a:ext cx="3065314" cy="283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15922C70-DB5D-4E64-8AAD-DE8E13C27B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16291696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16291696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w-many-subjects-do-you-have-16297066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" action="ppaction://noaction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9181" y="2917154"/>
            <a:ext cx="240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02397" y="1752072"/>
            <a:ext cx="3531228" cy="1069281"/>
            <a:chOff x="4435310" y="1679382"/>
            <a:chExt cx="3531228" cy="1069281"/>
          </a:xfrm>
        </p:grpSpPr>
        <p:sp>
          <p:nvSpPr>
            <p:cNvPr id="3" name="TextBox 2"/>
            <p:cNvSpPr txBox="1"/>
            <p:nvPr/>
          </p:nvSpPr>
          <p:spPr>
            <a:xfrm>
              <a:off x="4435310" y="1679382"/>
              <a:ext cx="2770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993300"/>
                  </a:solidFill>
                  <a:latin typeface=".VnVogue" panose="020B7200000000000000" pitchFamily="34" charset="0"/>
                </a:rPr>
                <a:t>Geography</a:t>
              </a:r>
              <a:endParaRPr lang="en-US" sz="3600" dirty="0">
                <a:latin typeface=".VnVogue" panose="020B7200000000000000" pitchFamily="34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7179055" y="1830836"/>
              <a:ext cx="787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.VnVogue" panose="020B7200000000000000" pitchFamily="34" charset="0"/>
                </a:rPr>
                <a:t>(n)</a:t>
              </a: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4802094" y="2286998"/>
              <a:ext cx="2403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ʤɪˈɒgrəfi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95" b="93506" l="2752" r="931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000" y="441453"/>
            <a:ext cx="1214330" cy="12867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/>
          <a:srcRect l="12182" r="13636"/>
          <a:stretch/>
        </p:blipFill>
        <p:spPr>
          <a:xfrm>
            <a:off x="1365166" y="813164"/>
            <a:ext cx="2294479" cy="309304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7474" y="4025577"/>
            <a:ext cx="8184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likes Geography because he wants to travel around the world</a:t>
            </a:r>
            <a:r>
              <a:rPr lang="en-US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D3AD1D70-927D-44B0-BE23-75FD0309CD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eography16291699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eography16291699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-likes-Geography-because-he-16297080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7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" action="ppaction://noaction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7572" y="3064291"/>
            <a:ext cx="2737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90952" y="1876774"/>
            <a:ext cx="3527242" cy="1124000"/>
            <a:chOff x="4447812" y="1665306"/>
            <a:chExt cx="3527242" cy="1124000"/>
          </a:xfrm>
        </p:grpSpPr>
        <p:sp>
          <p:nvSpPr>
            <p:cNvPr id="3" name="TextBox 2"/>
            <p:cNvSpPr txBox="1"/>
            <p:nvPr/>
          </p:nvSpPr>
          <p:spPr>
            <a:xfrm>
              <a:off x="4447812" y="1665306"/>
              <a:ext cx="25831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993300"/>
                  </a:solidFill>
                  <a:latin typeface=".VnVogue" panose="020B7200000000000000" pitchFamily="34" charset="0"/>
                </a:rPr>
                <a:t>History</a:t>
              </a:r>
              <a:endParaRPr lang="en-US" sz="3600" dirty="0">
                <a:latin typeface=".VnVogue" panose="020B7200000000000000" pitchFamily="34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6927058" y="1771715"/>
              <a:ext cx="1047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.VnVogue" panose="020B7200000000000000" pitchFamily="34" charset="0"/>
                </a:rPr>
                <a:t>(n)</a:t>
              </a: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5164307" y="2327641"/>
              <a:ext cx="2403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/ˈ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hɪstəri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400" l="2556" r="984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9710" y="367912"/>
            <a:ext cx="2072762" cy="16555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702" y="568766"/>
            <a:ext cx="2403920" cy="33904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62240" y="4076368"/>
            <a:ext cx="5623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doing his History exercise.</a:t>
            </a:r>
          </a:p>
          <a:p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C9B11093-C9EB-4CB1-B9FE-FA5EEF6F90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story162917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story-16297938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story-16297938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-is-doing-his-History-exerci16297938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" action="ppaction://noaction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6080" y="3067641"/>
            <a:ext cx="287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61796" y="1600797"/>
            <a:ext cx="3857220" cy="1523493"/>
            <a:chOff x="4435310" y="1679382"/>
            <a:chExt cx="3794936" cy="1097112"/>
          </a:xfrm>
        </p:grpSpPr>
        <p:sp>
          <p:nvSpPr>
            <p:cNvPr id="3" name="TextBox 2"/>
            <p:cNvSpPr txBox="1"/>
            <p:nvPr/>
          </p:nvSpPr>
          <p:spPr>
            <a:xfrm>
              <a:off x="4435310" y="1679382"/>
              <a:ext cx="3013128" cy="77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993300"/>
                  </a:solidFill>
                  <a:latin typeface=".VnVogue" panose="020B7200000000000000" pitchFamily="34" charset="0"/>
                </a:rPr>
                <a:t>Information  technology</a:t>
              </a:r>
              <a:r>
                <a:rPr lang="en-US" sz="3200" dirty="0">
                  <a:latin typeface=".VnVogue" panose="020B7200000000000000" pitchFamily="34" charset="0"/>
                </a:rPr>
                <a:t> = IT</a:t>
              </a: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7435255" y="2072766"/>
              <a:ext cx="794991" cy="37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.VnVogue" panose="020B7200000000000000" pitchFamily="34" charset="0"/>
                </a:rPr>
                <a:t>(n)</a:t>
              </a: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4502420" y="2455118"/>
              <a:ext cx="3330331" cy="32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/ˌ</a:t>
              </a:r>
              <a:r>
                <a:rPr 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ɪnfəˈmeɪʃən</a:t>
              </a:r>
              <a:r>
                <a: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tɛkˈnɒləʤi</a:t>
              </a:r>
              <a:r>
                <a: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907" l="0" r="96525">
                        <a14:foregroundMark x1="37066" y1="16495" x2="66409" y2="39691"/>
                        <a14:foregroundMark x1="35521" y1="43814" x2="66409" y2="201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418" y="334273"/>
            <a:ext cx="1752488" cy="13126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740" y="941352"/>
            <a:ext cx="1901288" cy="270141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150115" y="3987304"/>
            <a:ext cx="6464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 favorite subject is Information technology.</a:t>
            </a:r>
          </a:p>
          <a:p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C95D79E6-F005-4F08-B851-9E5A75E11B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4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formation--technology-16291701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formation--technology-16291701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r-favorite-subject-is-Inform16297081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4432326"/>
</p:tagLst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1117</Words>
  <Application>Microsoft Office PowerPoint</Application>
  <PresentationFormat>On-screen Show (16:9)</PresentationFormat>
  <Paragraphs>271</Paragraphs>
  <Slides>33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Microsoft New Tai Lue</vt:lpstr>
      <vt:lpstr>Microsoft JhengHei</vt:lpstr>
      <vt:lpstr>Myriad Pro Light</vt:lpstr>
      <vt:lpstr>Abadi Extra Light</vt:lpstr>
      <vt:lpstr>Calibri</vt:lpstr>
      <vt:lpstr>Arial</vt:lpstr>
      <vt:lpstr>Microsoft JhengHei Light</vt:lpstr>
      <vt:lpstr>Times New Roman</vt:lpstr>
      <vt:lpstr>Algerian</vt:lpstr>
      <vt:lpstr>Modern Love</vt:lpstr>
      <vt:lpstr>Quicksand</vt:lpstr>
      <vt:lpstr>Amasis MT Pro Black</vt:lpstr>
      <vt:lpstr>.VnVogue</vt:lpstr>
      <vt:lpstr>Jua</vt:lpstr>
      <vt:lpstr>Adobe Garamond Pro Bold</vt:lpstr>
      <vt:lpstr>Arial Black</vt:lpstr>
      <vt:lpstr>Lucida Sans Unicode</vt:lpstr>
      <vt:lpstr>Abadi</vt:lpstr>
      <vt:lpstr>Nature Activities Binder by Slidesgo</vt:lpstr>
      <vt:lpstr>PowerPoint Presentation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GAMES MATCHING GAME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Activities Binder</dc:title>
  <dc:creator>Dell</dc:creator>
  <cp:lastModifiedBy>user822</cp:lastModifiedBy>
  <cp:revision>156</cp:revision>
  <cp:lastPrinted>2021-08-11T01:07:05Z</cp:lastPrinted>
  <dcterms:modified xsi:type="dcterms:W3CDTF">2021-09-16T14:26:04Z</dcterms:modified>
</cp:coreProperties>
</file>