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8" r:id="rId2"/>
    <p:sldId id="344" r:id="rId3"/>
    <p:sldId id="256" r:id="rId4"/>
    <p:sldId id="257" r:id="rId5"/>
    <p:sldId id="259" r:id="rId6"/>
    <p:sldId id="266" r:id="rId7"/>
    <p:sldId id="262" r:id="rId8"/>
    <p:sldId id="264" r:id="rId9"/>
    <p:sldId id="267" r:id="rId10"/>
    <p:sldId id="269" r:id="rId11"/>
    <p:sldId id="346" r:id="rId12"/>
    <p:sldId id="268" r:id="rId13"/>
    <p:sldId id="270" r:id="rId14"/>
    <p:sldId id="347" r:id="rId15"/>
    <p:sldId id="342" r:id="rId16"/>
    <p:sldId id="343" r:id="rId17"/>
    <p:sldId id="273" r:id="rId18"/>
    <p:sldId id="298" r:id="rId19"/>
    <p:sldId id="279" r:id="rId20"/>
    <p:sldId id="297" r:id="rId21"/>
    <p:sldId id="300" r:id="rId22"/>
    <p:sldId id="301" r:id="rId23"/>
    <p:sldId id="299" r:id="rId24"/>
    <p:sldId id="271" r:id="rId25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Comic Sans MS" panose="030F0702030302020204" pitchFamily="66" charset="0"/>
      <p:regular r:id="rId32"/>
      <p:bold r:id="rId33"/>
      <p:italic r:id="rId34"/>
      <p:boldItalic r:id="rId35"/>
    </p:embeddedFont>
    <p:embeddedFont>
      <p:font typeface="Roboto" panose="020B0604020202020204" pitchFamily="2" charset="0"/>
      <p:regular r:id="rId36"/>
      <p:bold r:id="rId37"/>
      <p:italic r:id="rId38"/>
      <p:boldItalic r:id="rId39"/>
    </p:embeddedFont>
    <p:embeddedFont>
      <p:font typeface="Tahoma" panose="020B0604030504040204" pitchFamily="34" charset="0"/>
      <p:regular r:id="rId40"/>
      <p:bold r:id="rId41"/>
    </p:embeddedFont>
  </p:embeddedFontLst>
  <p:custDataLst>
    <p:tags r:id="rId4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822" initials="u" lastIdx="15" clrIdx="0">
    <p:extLst>
      <p:ext uri="{19B8F6BF-5375-455C-9EA6-DF929625EA0E}">
        <p15:presenceInfo xmlns:p15="http://schemas.microsoft.com/office/powerpoint/2012/main" userId="S::user822@sfzcs.onmicrosoft.com::331031e0-aab3-4edc-875c-fe4ab02327e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2BF"/>
    <a:srgbClr val="FEDDCE"/>
    <a:srgbClr val="FF6C6C"/>
    <a:srgbClr val="EC3814"/>
    <a:srgbClr val="80C8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3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ags" Target="tags/tag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6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8-28T09:19:11.512" idx="3">
    <p:pos x="10" y="10"/>
    <p:text/>
    <p:extLst>
      <p:ext uri="{C676402C-5697-4E1C-873F-D02D1690AC5C}">
        <p15:threadingInfo xmlns:p15="http://schemas.microsoft.com/office/powerpoint/2012/main" timeZoneBias="-420"/>
      </p:ext>
    </p:extLst>
  </p:cm>
  <p:cm authorId="1" dt="2021-08-28T09:19:20.531" idx="4">
    <p:pos x="106" y="106"/>
    <p:text/>
    <p:extLst>
      <p:ext uri="{C676402C-5697-4E1C-873F-D02D1690AC5C}">
        <p15:threadingInfo xmlns:p15="http://schemas.microsoft.com/office/powerpoint/2012/main" timeZoneBias="-420"/>
      </p:ext>
    </p:extLst>
  </p:cm>
  <p:cm authorId="1" dt="2021-08-28T09:25:36.172" idx="5">
    <p:pos x="202" y="202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8-28T09:51:37.506" idx="6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D3C31-C5CA-4C6D-AEFF-A7CED20E75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B6133C-8D2E-4D46-A0B6-E96701FC74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EB941F-6B58-486F-A9B2-062875340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45773E-7122-4504-BC49-A95E7F841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E70E31-E9F9-460B-B2F1-E68D3E7ED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17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BC21A-1E01-41A1-AF3C-2781A4D36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69916-C782-48DB-A09A-391A70124D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481215-EB60-49D7-B3B9-CFCF0203B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0A0D4-B74B-47FB-A1FF-0997BE332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6F09D3-4A05-46E8-9B35-7CADDA667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814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BC21A-1E01-41A1-AF3C-2781A4D36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69916-C782-48DB-A09A-391A70124D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481215-EB60-49D7-B3B9-CFCF0203B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0A0D4-B74B-47FB-A1FF-0997BE332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6F09D3-4A05-46E8-9B35-7CADDA667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673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3BB1E-5498-4384-BE03-09187785C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D620E0-2C6C-4899-A6CE-E755CEABE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05739-F24E-4489-963D-4ADDC1AE2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670BC-5556-4C84-8720-D0D3BDB6A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A5394-6EBE-42E4-AC2A-A113BA225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20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6FADD-29C1-4D2B-AED1-13596C0CF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AA3B6-61EE-43C5-AE61-850647B283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D152E1-73A6-4EE0-A3D7-992CF1357C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7650C1-2D8C-4998-B1BD-39AAEDBF6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0D6444-B872-4AAC-899D-B08D6AB7A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763B96-CBB0-4B7F-9C32-3DAEA24E7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133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E4763-A9A6-4C56-9BF7-1FC81778F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42A7FB-AFD8-4E2A-9AE6-B24F970CE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7AC5D2-5826-4B65-A117-90C5A8417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C53B37-CF70-4A55-BE49-5FE0DA4D05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0F8428-50C3-4832-9C62-B068EF195F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E4DE8D-2454-4DBB-8040-508DFD969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3500E5-21FF-4035-A225-602B035BD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359539-6F2C-407B-A2A5-006766CE3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564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8BAE3-6982-4AEB-BF47-3A3243E84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6004F8-4AE3-4E72-BA25-7026FF6DE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16C8D2-24DE-4E43-B084-C57434504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0632C6-107F-4C98-AC3A-4BFD35D83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3214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CBA582-9A6E-406C-B047-3361FB498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E854AB-1D11-4928-93D2-F68FAFFCE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0CEA7A-F6CD-4951-B86C-5ED62EB05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2725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CBA582-9A6E-406C-B047-3361FB498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E854AB-1D11-4928-93D2-F68FAFFCE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0CEA7A-F6CD-4951-B86C-5ED62EB05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1637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CBA582-9A6E-406C-B047-3361FB498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E854AB-1D11-4928-93D2-F68FAFFCE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0CEA7A-F6CD-4951-B86C-5ED62EB05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530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CBA582-9A6E-406C-B047-3361FB498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E854AB-1D11-4928-93D2-F68FAFFCE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0CEA7A-F6CD-4951-B86C-5ED62EB05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568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BC21A-1E01-41A1-AF3C-2781A4D36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69916-C782-48DB-A09A-391A70124D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481215-EB60-49D7-B3B9-CFCF0203B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0A0D4-B74B-47FB-A1FF-0997BE332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6F09D3-4A05-46E8-9B35-7CADDA667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1227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CBA582-9A6E-406C-B047-3361FB498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E854AB-1D11-4928-93D2-F68FAFFCE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0CEA7A-F6CD-4951-B86C-5ED62EB05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0004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CBA582-9A6E-406C-B047-3361FB498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E854AB-1D11-4928-93D2-F68FAFFCE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0CEA7A-F6CD-4951-B86C-5ED62EB05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9296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CBA582-9A6E-406C-B047-3361FB498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E854AB-1D11-4928-93D2-F68FAFFCE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0CEA7A-F6CD-4951-B86C-5ED62EB05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8862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79A27-461C-41D3-AA06-604F3F960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D5532A-4E1F-41C0-8170-050D49C57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D8D42E-09B4-4299-AB12-00A6B5F4FE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036B6B-CE21-45F9-8CAE-6155BA075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62ECF8-C24C-4BEC-8BCD-4610D648D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44F067-32DF-441F-AD84-9AFB6EC2C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5925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FA8CD-1902-4D50-BBD6-7898D283E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0C09FC-0766-4F6D-9B39-523DF4A246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9EC9A7-DD55-4E59-AC4D-2346DAF910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1BAED5-2B21-4F7A-8D8D-F18858385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BD9EA8-94E1-4948-BEE3-9905B972A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075092-8FC2-4FD9-8776-45AF6613D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8992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36B9F-D48C-401F-9808-34C8DC3C6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E0389C-CC6E-47A0-8740-77AE91AFB0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E16-7F54-4DD1-A62D-04B95B4C4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CA962B-7DA4-4D04-B95E-6D39FBAC4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2AC89-8F08-498C-B66B-8DB0056F9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2514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D0A9F5-C3FD-4236-9F8F-BC8333CFED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889D9D-D2B8-487E-BA7B-494685CD1C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92694-FC21-4B79-B3ED-D72E5394D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6AA55-11D6-464F-AE6D-EA3E8703D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76E0D7-89DF-4FE9-AEFB-BEB758F2C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223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BC21A-1E01-41A1-AF3C-2781A4D36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69916-C782-48DB-A09A-391A70124D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481215-EB60-49D7-B3B9-CFCF0203B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0A0D4-B74B-47FB-A1FF-0997BE332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6F09D3-4A05-46E8-9B35-7CADDA667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494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BC21A-1E01-41A1-AF3C-2781A4D36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69916-C782-48DB-A09A-391A70124D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481215-EB60-49D7-B3B9-CFCF0203B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0A0D4-B74B-47FB-A1FF-0997BE332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6F09D3-4A05-46E8-9B35-7CADDA667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711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BC21A-1E01-41A1-AF3C-2781A4D36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69916-C782-48DB-A09A-391A70124D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481215-EB60-49D7-B3B9-CFCF0203B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0A0D4-B74B-47FB-A1FF-0997BE332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6F09D3-4A05-46E8-9B35-7CADDA667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310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BC21A-1E01-41A1-AF3C-2781A4D36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69916-C782-48DB-A09A-391A70124D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481215-EB60-49D7-B3B9-CFCF0203B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0A0D4-B74B-47FB-A1FF-0997BE332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6F09D3-4A05-46E8-9B35-7CADDA667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633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BC21A-1E01-41A1-AF3C-2781A4D36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69916-C782-48DB-A09A-391A70124D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481215-EB60-49D7-B3B9-CFCF0203B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0A0D4-B74B-47FB-A1FF-0997BE332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6F09D3-4A05-46E8-9B35-7CADDA667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237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BC21A-1E01-41A1-AF3C-2781A4D36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69916-C782-48DB-A09A-391A70124D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481215-EB60-49D7-B3B9-CFCF0203B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0A0D4-B74B-47FB-A1FF-0997BE332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6F09D3-4A05-46E8-9B35-7CADDA667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275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BC21A-1E01-41A1-AF3C-2781A4D36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69916-C782-48DB-A09A-391A70124D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481215-EB60-49D7-B3B9-CFCF0203B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FAA8D-9DC6-412B-A42F-B36F67C3FC43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0A0D4-B74B-47FB-A1FF-0997BE332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6F09D3-4A05-46E8-9B35-7CADDA667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802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587B49-7261-4D0B-9B41-903793220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785994-6323-4072-BBEC-D61D25131F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58C19-A042-4653-A776-BA2209F51A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3FAA8D-9DC6-412B-A42F-B36F67C3FC43}" type="datetimeFigureOut">
              <a:rPr lang="en-US" smtClean="0"/>
              <a:t>11/28/2023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BD445-1488-42ED-9635-33AA9D88C3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4B46B-E1F9-4A9F-8319-CD9ED3CB5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EA432-359A-4FAF-92E5-D0A7F06E2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559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8" r:id="rId3"/>
    <p:sldLayoutId id="2147483667" r:id="rId4"/>
    <p:sldLayoutId id="2147483666" r:id="rId5"/>
    <p:sldLayoutId id="2147483665" r:id="rId6"/>
    <p:sldLayoutId id="2147483664" r:id="rId7"/>
    <p:sldLayoutId id="2147483663" r:id="rId8"/>
    <p:sldLayoutId id="2147483662" r:id="rId9"/>
    <p:sldLayoutId id="2147483661" r:id="rId10"/>
    <p:sldLayoutId id="2147483660" r:id="rId11"/>
    <p:sldLayoutId id="2147483651" r:id="rId12"/>
    <p:sldLayoutId id="2147483652" r:id="rId13"/>
    <p:sldLayoutId id="2147483653" r:id="rId14"/>
    <p:sldLayoutId id="2147483654" r:id="rId15"/>
    <p:sldLayoutId id="2147483655" r:id="rId16"/>
    <p:sldLayoutId id="2147483674" r:id="rId17"/>
    <p:sldLayoutId id="2147483673" r:id="rId18"/>
    <p:sldLayoutId id="2147483672" r:id="rId19"/>
    <p:sldLayoutId id="2147483671" r:id="rId20"/>
    <p:sldLayoutId id="2147483670" r:id="rId21"/>
    <p:sldLayoutId id="2147483669" r:id="rId22"/>
    <p:sldLayoutId id="2147483656" r:id="rId23"/>
    <p:sldLayoutId id="2147483657" r:id="rId24"/>
    <p:sldLayoutId id="2147483658" r:id="rId25"/>
    <p:sldLayoutId id="2147483659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writerightwords.com/book-love-reading/" TargetMode="External"/><Relationship Id="rId5" Type="http://schemas.openxmlformats.org/officeDocument/2006/relationships/image" Target="../media/image3.jpg"/><Relationship Id="rId4" Type="http://schemas.openxmlformats.org/officeDocument/2006/relationships/hyperlink" Target="https://www.flickr.com/photos/biagkensiak/26260385176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pxhere.com/en/photo/757702" TargetMode="External"/><Relationship Id="rId13" Type="http://schemas.openxmlformats.org/officeDocument/2006/relationships/image" Target="../media/image13.jpg"/><Relationship Id="rId3" Type="http://schemas.openxmlformats.org/officeDocument/2006/relationships/audio" Target="../media/audio9.wav"/><Relationship Id="rId7" Type="http://schemas.openxmlformats.org/officeDocument/2006/relationships/image" Target="../media/image11.jpg"/><Relationship Id="rId12" Type="http://schemas.openxmlformats.org/officeDocument/2006/relationships/hyperlink" Target="http://www.writerightwords.com/book-love-reading/" TargetMode="External"/><Relationship Id="rId17" Type="http://schemas.openxmlformats.org/officeDocument/2006/relationships/comments" Target="../comments/comment2.xml"/><Relationship Id="rId2" Type="http://schemas.openxmlformats.org/officeDocument/2006/relationships/audio" Target="../media/audio8.wav"/><Relationship Id="rId16" Type="http://schemas.openxmlformats.org/officeDocument/2006/relationships/hyperlink" Target="https://commons.wikimedia.org/wiki/File:Bookstore,_Buchladen,_London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2.wav"/><Relationship Id="rId11" Type="http://schemas.openxmlformats.org/officeDocument/2006/relationships/image" Target="../media/image3.jpg"/><Relationship Id="rId5" Type="http://schemas.openxmlformats.org/officeDocument/2006/relationships/audio" Target="../media/audio11.wav"/><Relationship Id="rId15" Type="http://schemas.openxmlformats.org/officeDocument/2006/relationships/image" Target="../media/image14.jpg"/><Relationship Id="rId10" Type="http://schemas.openxmlformats.org/officeDocument/2006/relationships/hyperlink" Target="https://www.pexels.com/photo/boy-riding-bicycle-1118416/" TargetMode="External"/><Relationship Id="rId4" Type="http://schemas.openxmlformats.org/officeDocument/2006/relationships/audio" Target="../media/audio10.wav"/><Relationship Id="rId9" Type="http://schemas.openxmlformats.org/officeDocument/2006/relationships/image" Target="../media/image12.jpg"/><Relationship Id="rId14" Type="http://schemas.openxmlformats.org/officeDocument/2006/relationships/hyperlink" Target="http://www.lions-wing.net/lessons/advanced-linux/fifth/fifth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6.xml"/><Relationship Id="rId5" Type="http://schemas.openxmlformats.org/officeDocument/2006/relationships/hyperlink" Target="http://karladiazc.deviantart.com/art/me-riding-my-bike-140854123" TargetMode="External"/><Relationship Id="rId4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6.xml"/><Relationship Id="rId5" Type="http://schemas.openxmlformats.org/officeDocument/2006/relationships/hyperlink" Target="https://publicdomainq.net/woman-dog-walking-0006062/" TargetMode="Externa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6.xml"/><Relationship Id="rId5" Type="http://schemas.openxmlformats.org/officeDocument/2006/relationships/hyperlink" Target="https://www.fairviewhs.org/sites/fgg" TargetMode="External"/><Relationship Id="rId4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6.xml"/><Relationship Id="rId5" Type="http://schemas.openxmlformats.org/officeDocument/2006/relationships/hyperlink" Target="http://hanahello.deviantart.com/art/CR-Shopping-Girl-192755798" TargetMode="Externa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6.xml"/><Relationship Id="rId5" Type="http://schemas.openxmlformats.org/officeDocument/2006/relationships/hyperlink" Target="https://freesvg.org/1552347968" TargetMode="Externa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tick-mark-correct-choice-sign-yes-40143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comments" Target="../comments/commen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8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A picture containing sky, road, dancer, sport&#10;&#10;Description automatically generated">
            <a:extLst>
              <a:ext uri="{FF2B5EF4-FFF2-40B4-BE49-F238E27FC236}">
                <a16:creationId xmlns:a16="http://schemas.microsoft.com/office/drawing/2014/main" id="{44C5CA3B-D38E-46B2-8D32-EE4DA04AE9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43817" y="0"/>
            <a:ext cx="7007849" cy="4646807"/>
          </a:xfrm>
          <a:prstGeom prst="rect">
            <a:avLst/>
          </a:prstGeom>
        </p:spPr>
      </p:pic>
      <p:pic>
        <p:nvPicPr>
          <p:cNvPr id="51" name="Picture 50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5731279F-581A-4444-BE7C-A2FDC465D1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732666" y="-1"/>
            <a:ext cx="6459334" cy="43206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68AC1EC-4737-410D-A996-12A0258DEDF3}"/>
              </a:ext>
            </a:extLst>
          </p:cNvPr>
          <p:cNvSpPr/>
          <p:nvPr/>
        </p:nvSpPr>
        <p:spPr>
          <a:xfrm rot="2680786">
            <a:off x="4086269" y="1410877"/>
            <a:ext cx="4019463" cy="3898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975BBE2-345F-4962-B844-86946F89502F}"/>
              </a:ext>
            </a:extLst>
          </p:cNvPr>
          <p:cNvSpPr/>
          <p:nvPr/>
        </p:nvSpPr>
        <p:spPr>
          <a:xfrm>
            <a:off x="3942726" y="5822760"/>
            <a:ext cx="594804" cy="5948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B3B51BD-4062-4549-A81C-69A33E0CABFD}"/>
              </a:ext>
            </a:extLst>
          </p:cNvPr>
          <p:cNvSpPr/>
          <p:nvPr/>
        </p:nvSpPr>
        <p:spPr>
          <a:xfrm>
            <a:off x="2724847" y="4853676"/>
            <a:ext cx="594804" cy="5948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7DCD63E-AE9E-41B2-BF0F-6F2C53D76E6E}"/>
              </a:ext>
            </a:extLst>
          </p:cNvPr>
          <p:cNvSpPr/>
          <p:nvPr/>
        </p:nvSpPr>
        <p:spPr>
          <a:xfrm>
            <a:off x="6934025" y="5813990"/>
            <a:ext cx="594804" cy="5948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8F0F15E-822B-4850-8231-263A488D4CB8}"/>
              </a:ext>
            </a:extLst>
          </p:cNvPr>
          <p:cNvSpPr/>
          <p:nvPr/>
        </p:nvSpPr>
        <p:spPr>
          <a:xfrm>
            <a:off x="8073031" y="5095703"/>
            <a:ext cx="594804" cy="5948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79BEDEE-8438-449D-ADE7-AC69F55C6D2B}"/>
              </a:ext>
            </a:extLst>
          </p:cNvPr>
          <p:cNvCxnSpPr>
            <a:cxnSpLocks/>
          </p:cNvCxnSpPr>
          <p:nvPr/>
        </p:nvCxnSpPr>
        <p:spPr>
          <a:xfrm>
            <a:off x="2993292" y="3938956"/>
            <a:ext cx="2243017" cy="2220498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F4F00A3-94B1-4E89-8F38-F34DFD88132B}"/>
              </a:ext>
            </a:extLst>
          </p:cNvPr>
          <p:cNvCxnSpPr>
            <a:cxnSpLocks/>
          </p:cNvCxnSpPr>
          <p:nvPr/>
        </p:nvCxnSpPr>
        <p:spPr>
          <a:xfrm flipH="1">
            <a:off x="6299730" y="3806832"/>
            <a:ext cx="2596157" cy="268849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7039CA3-E172-46F9-A653-FFEE7187B10A}"/>
              </a:ext>
            </a:extLst>
          </p:cNvPr>
          <p:cNvSpPr txBox="1"/>
          <p:nvPr/>
        </p:nvSpPr>
        <p:spPr>
          <a:xfrm>
            <a:off x="5236309" y="2025943"/>
            <a:ext cx="18873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400" b="1" dirty="0">
                <a:solidFill>
                  <a:srgbClr val="80C8A9"/>
                </a:solidFill>
              </a:rPr>
              <a:t>UNIT 4</a:t>
            </a:r>
            <a:endParaRPr lang="en-US" sz="4400" b="1" dirty="0">
              <a:solidFill>
                <a:srgbClr val="80C8A9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3BA6036-D5B5-4359-8219-FA80E06AE09A}"/>
              </a:ext>
            </a:extLst>
          </p:cNvPr>
          <p:cNvSpPr/>
          <p:nvPr/>
        </p:nvSpPr>
        <p:spPr>
          <a:xfrm rot="2829175">
            <a:off x="5493234" y="5021196"/>
            <a:ext cx="329145" cy="329145"/>
          </a:xfrm>
          <a:prstGeom prst="rect">
            <a:avLst/>
          </a:prstGeom>
          <a:solidFill>
            <a:srgbClr val="80C8A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1298C0A-6C65-4492-9F03-2BC7254E830A}"/>
              </a:ext>
            </a:extLst>
          </p:cNvPr>
          <p:cNvSpPr txBox="1"/>
          <p:nvPr/>
        </p:nvSpPr>
        <p:spPr>
          <a:xfrm>
            <a:off x="4448594" y="2836425"/>
            <a:ext cx="34628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400" b="1" dirty="0"/>
              <a:t>    Festivals &amp;</a:t>
            </a:r>
          </a:p>
          <a:p>
            <a:r>
              <a:rPr lang="en-SG" sz="4400" b="1" dirty="0"/>
              <a:t>    Free time</a:t>
            </a:r>
            <a:endParaRPr lang="en-US" sz="4400" b="1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350C6D2-E057-4A12-9B07-60BC72308711}"/>
              </a:ext>
            </a:extLst>
          </p:cNvPr>
          <p:cNvSpPr/>
          <p:nvPr/>
        </p:nvSpPr>
        <p:spPr>
          <a:xfrm rot="2829175">
            <a:off x="4566433" y="4239536"/>
            <a:ext cx="329145" cy="329145"/>
          </a:xfrm>
          <a:prstGeom prst="rect">
            <a:avLst/>
          </a:prstGeom>
          <a:solidFill>
            <a:srgbClr val="80C8A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8615FBE-B2B0-4D8A-B19D-79C740FC0688}"/>
              </a:ext>
            </a:extLst>
          </p:cNvPr>
          <p:cNvSpPr/>
          <p:nvPr/>
        </p:nvSpPr>
        <p:spPr>
          <a:xfrm rot="2829175">
            <a:off x="3687535" y="3325216"/>
            <a:ext cx="329145" cy="329145"/>
          </a:xfrm>
          <a:prstGeom prst="rect">
            <a:avLst/>
          </a:prstGeom>
          <a:solidFill>
            <a:srgbClr val="80C8A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599BB15-99C4-4F38-B013-27F495530DDE}"/>
              </a:ext>
            </a:extLst>
          </p:cNvPr>
          <p:cNvSpPr/>
          <p:nvPr/>
        </p:nvSpPr>
        <p:spPr>
          <a:xfrm rot="2829175">
            <a:off x="6367734" y="5298290"/>
            <a:ext cx="329145" cy="329145"/>
          </a:xfrm>
          <a:prstGeom prst="rect">
            <a:avLst/>
          </a:prstGeom>
          <a:solidFill>
            <a:srgbClr val="80C8A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88C6845-52B9-4753-967F-CA9B0BCF9FE8}"/>
              </a:ext>
            </a:extLst>
          </p:cNvPr>
          <p:cNvSpPr/>
          <p:nvPr/>
        </p:nvSpPr>
        <p:spPr>
          <a:xfrm rot="2829175">
            <a:off x="7272104" y="4350980"/>
            <a:ext cx="329145" cy="329145"/>
          </a:xfrm>
          <a:prstGeom prst="rect">
            <a:avLst/>
          </a:prstGeom>
          <a:solidFill>
            <a:srgbClr val="80C8A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C72DA9C-8F19-4B93-A130-4D5DD37F6E4A}"/>
              </a:ext>
            </a:extLst>
          </p:cNvPr>
          <p:cNvSpPr/>
          <p:nvPr/>
        </p:nvSpPr>
        <p:spPr>
          <a:xfrm rot="2829175">
            <a:off x="8049861" y="3573424"/>
            <a:ext cx="329145" cy="329145"/>
          </a:xfrm>
          <a:prstGeom prst="rect">
            <a:avLst/>
          </a:prstGeom>
          <a:solidFill>
            <a:srgbClr val="80C8A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963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reez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11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12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reez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2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2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2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2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2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2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2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2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2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2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22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2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2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2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10" grpId="0" animBg="1"/>
          <p:bldP spid="11" grpId="0" animBg="1"/>
          <p:bldP spid="28" grpId="0"/>
          <p:bldP spid="3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breez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breez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2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2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2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2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2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2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2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2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2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2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2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2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22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2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2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2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7" grpId="0" animBg="1"/>
          <p:bldP spid="10" grpId="0" animBg="1"/>
          <p:bldP spid="11" grpId="0" animBg="1"/>
          <p:bldP spid="28" grpId="0"/>
          <p:bldP spid="35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797023" y="387012"/>
            <a:ext cx="5042125" cy="5036855"/>
            <a:chOff x="5425622" y="186917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186917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usually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256098"/>
              <a:ext cx="2025648" cy="534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often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373201"/>
              <a:ext cx="2025648" cy="462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sometimes</a:t>
              </a:r>
              <a:endPara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296314"/>
              <a:ext cx="2025648" cy="462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never</a:t>
              </a:r>
              <a:endPara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95891"/>
              <a:ext cx="2025648" cy="534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Rarely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564221"/>
              <a:ext cx="2025648" cy="534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ften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71461"/>
              <a:ext cx="2025648" cy="534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usually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663014"/>
              <a:ext cx="2025648" cy="462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always</a:t>
              </a:r>
              <a:endPara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44286" y="5522922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SPIN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908CA5-185B-44BE-8B0C-B4A5D9D5A65F}"/>
              </a:ext>
            </a:extLst>
          </p:cNvPr>
          <p:cNvSpPr txBox="1"/>
          <p:nvPr/>
        </p:nvSpPr>
        <p:spPr>
          <a:xfrm>
            <a:off x="11246" y="1323086"/>
            <a:ext cx="46456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dirty="0">
                <a:latin typeface="Roboto" panose="02000000000000000000" pitchFamily="2" charset="0"/>
                <a:ea typeface="Roboto" panose="02000000000000000000" pitchFamily="2" charset="0"/>
              </a:rPr>
              <a:t>Circle the wheel and make a sentence with the adverbs.</a:t>
            </a:r>
            <a:endParaRPr lang="en-US" sz="3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5F7FAD-B40F-4D88-A405-65C509896ED2}"/>
              </a:ext>
            </a:extLst>
          </p:cNvPr>
          <p:cNvSpPr txBox="1"/>
          <p:nvPr/>
        </p:nvSpPr>
        <p:spPr>
          <a:xfrm>
            <a:off x="19926" y="3370220"/>
            <a:ext cx="44452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Gợi ý: Khi giáo viên quay wheel dừng ở từ nào, học sinh sẽ phải nói một câu dung trạng từ tần xuất đó.  Có thể chia lớp thành 2 đội và gọi theo cặp. Đội nào có bạn trả lời đúng và nhanh hơn đội đó đạt điểm.</a:t>
            </a: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0FFC83D-0470-44AA-B750-2C6CFC98BA7F}"/>
              </a:ext>
            </a:extLst>
          </p:cNvPr>
          <p:cNvSpPr txBox="1"/>
          <p:nvPr/>
        </p:nvSpPr>
        <p:spPr>
          <a:xfrm>
            <a:off x="2732700" y="2037118"/>
            <a:ext cx="672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9600" b="1">
                <a:solidFill>
                  <a:srgbClr val="80C8A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LISTENING</a:t>
            </a:r>
            <a:endParaRPr lang="en-US" sz="9600" b="1" dirty="0">
              <a:solidFill>
                <a:srgbClr val="80C8A9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389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1284CA7F-B696-4085-84C6-CD668817E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6050278" cy="3400925"/>
          </a:xfrm>
          <a:custGeom>
            <a:avLst/>
            <a:gdLst>
              <a:gd name="connsiteX0" fmla="*/ 0 w 6050278"/>
              <a:gd name="connsiteY0" fmla="*/ 0 h 3400925"/>
              <a:gd name="connsiteX1" fmla="*/ 6050278 w 6050278"/>
              <a:gd name="connsiteY1" fmla="*/ 0 h 3400925"/>
              <a:gd name="connsiteX2" fmla="*/ 6050278 w 6050278"/>
              <a:gd name="connsiteY2" fmla="*/ 1827306 h 3400925"/>
              <a:gd name="connsiteX3" fmla="*/ 3892296 w 6050278"/>
              <a:gd name="connsiteY3" fmla="*/ 1827306 h 3400925"/>
              <a:gd name="connsiteX4" fmla="*/ 3892296 w 6050278"/>
              <a:gd name="connsiteY4" fmla="*/ 3400925 h 3400925"/>
              <a:gd name="connsiteX5" fmla="*/ 0 w 6050278"/>
              <a:gd name="connsiteY5" fmla="*/ 3400925 h 340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5" name="Picture 24" descr="A child kicking a football ball&#10;&#10;Description automatically generated with medium confidence">
            <a:extLst>
              <a:ext uri="{FF2B5EF4-FFF2-40B4-BE49-F238E27FC236}">
                <a16:creationId xmlns:a16="http://schemas.microsoft.com/office/drawing/2014/main" id="{9E417AAB-D265-4B30-B8D9-32723B7C4C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82145" y="65775"/>
            <a:ext cx="4190935" cy="3363225"/>
          </a:xfrm>
          <a:prstGeom prst="rect">
            <a:avLst/>
          </a:prstGeom>
        </p:spPr>
      </p:pic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858A10F4-B847-4777-BC82-782F6FB36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1722" y="1"/>
            <a:ext cx="6050278" cy="3400925"/>
          </a:xfrm>
          <a:custGeom>
            <a:avLst/>
            <a:gdLst>
              <a:gd name="connsiteX0" fmla="*/ 0 w 6050278"/>
              <a:gd name="connsiteY0" fmla="*/ 0 h 3400925"/>
              <a:gd name="connsiteX1" fmla="*/ 6050278 w 6050278"/>
              <a:gd name="connsiteY1" fmla="*/ 0 h 3400925"/>
              <a:gd name="connsiteX2" fmla="*/ 6050278 w 6050278"/>
              <a:gd name="connsiteY2" fmla="*/ 3400925 h 3400925"/>
              <a:gd name="connsiteX3" fmla="*/ 2157982 w 6050278"/>
              <a:gd name="connsiteY3" fmla="*/ 3400925 h 3400925"/>
              <a:gd name="connsiteX4" fmla="*/ 2157982 w 6050278"/>
              <a:gd name="connsiteY4" fmla="*/ 1827306 h 3400925"/>
              <a:gd name="connsiteX5" fmla="*/ 0 w 6050278"/>
              <a:gd name="connsiteY5" fmla="*/ 1827306 h 340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8883B597-C9A1-46EF-AB6B-71DF0B1ED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489159"/>
            <a:ext cx="6050278" cy="3368841"/>
          </a:xfrm>
          <a:custGeom>
            <a:avLst/>
            <a:gdLst>
              <a:gd name="connsiteX0" fmla="*/ 0 w 6050278"/>
              <a:gd name="connsiteY0" fmla="*/ 0 h 3368841"/>
              <a:gd name="connsiteX1" fmla="*/ 3892296 w 6050278"/>
              <a:gd name="connsiteY1" fmla="*/ 0 h 3368841"/>
              <a:gd name="connsiteX2" fmla="*/ 3892296 w 6050278"/>
              <a:gd name="connsiteY2" fmla="*/ 1541535 h 3368841"/>
              <a:gd name="connsiteX3" fmla="*/ 6050278 w 6050278"/>
              <a:gd name="connsiteY3" fmla="*/ 1541535 h 3368841"/>
              <a:gd name="connsiteX4" fmla="*/ 6050278 w 6050278"/>
              <a:gd name="connsiteY4" fmla="*/ 3368841 h 3368841"/>
              <a:gd name="connsiteX5" fmla="*/ 0 w 6050278"/>
              <a:gd name="connsiteY5" fmla="*/ 3368841 h 336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1" name="Picture 20" descr="A child riding a bike&#10;&#10;Description automatically generated with medium confidence">
            <a:extLst>
              <a:ext uri="{FF2B5EF4-FFF2-40B4-BE49-F238E27FC236}">
                <a16:creationId xmlns:a16="http://schemas.microsoft.com/office/drawing/2014/main" id="{15CE5D2C-4564-423F-A101-F8BD592413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06532" y="3569001"/>
            <a:ext cx="4950610" cy="3292154"/>
          </a:xfrm>
          <a:prstGeom prst="rect">
            <a:avLst/>
          </a:prstGeom>
        </p:spPr>
      </p:pic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A0B38421-369F-445C-9543-5BC17BC090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1722" y="3489159"/>
            <a:ext cx="6050278" cy="3368841"/>
          </a:xfrm>
          <a:custGeom>
            <a:avLst/>
            <a:gdLst>
              <a:gd name="connsiteX0" fmla="*/ 2157982 w 6050278"/>
              <a:gd name="connsiteY0" fmla="*/ 0 h 3368841"/>
              <a:gd name="connsiteX1" fmla="*/ 6050278 w 6050278"/>
              <a:gd name="connsiteY1" fmla="*/ 0 h 3368841"/>
              <a:gd name="connsiteX2" fmla="*/ 6050278 w 6050278"/>
              <a:gd name="connsiteY2" fmla="*/ 3368841 h 3368841"/>
              <a:gd name="connsiteX3" fmla="*/ 0 w 6050278"/>
              <a:gd name="connsiteY3" fmla="*/ 3368841 h 3368841"/>
              <a:gd name="connsiteX4" fmla="*/ 0 w 6050278"/>
              <a:gd name="connsiteY4" fmla="*/ 1541535 h 3368841"/>
              <a:gd name="connsiteX5" fmla="*/ 2157982 w 6050278"/>
              <a:gd name="connsiteY5" fmla="*/ 1541535 h 336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FAA9CE81-CAF0-41E3-8E73-CAFA13A0B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83736" y="1918638"/>
            <a:ext cx="4224528" cy="3020725"/>
          </a:xfrm>
          <a:custGeom>
            <a:avLst/>
            <a:gdLst>
              <a:gd name="connsiteX0" fmla="*/ 0 w 4224528"/>
              <a:gd name="connsiteY0" fmla="*/ 0 h 3020725"/>
              <a:gd name="connsiteX1" fmla="*/ 4224528 w 4224528"/>
              <a:gd name="connsiteY1" fmla="*/ 0 h 3020725"/>
              <a:gd name="connsiteX2" fmla="*/ 4224528 w 4224528"/>
              <a:gd name="connsiteY2" fmla="*/ 3020725 h 3020725"/>
              <a:gd name="connsiteX3" fmla="*/ 0 w 4224528"/>
              <a:gd name="connsiteY3" fmla="*/ 3020725 h 302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4528" h="3020725">
                <a:moveTo>
                  <a:pt x="0" y="0"/>
                </a:moveTo>
                <a:lnTo>
                  <a:pt x="4224528" y="0"/>
                </a:lnTo>
                <a:lnTo>
                  <a:pt x="4224528" y="3020725"/>
                </a:lnTo>
                <a:lnTo>
                  <a:pt x="0" y="302072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7" name="Picture 16" descr="A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2A523F8D-4021-4F2F-8CD5-BB802B63D9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7356814" y="3575357"/>
            <a:ext cx="4477120" cy="2988476"/>
          </a:xfrm>
          <a:prstGeom prst="rect">
            <a:avLst/>
          </a:prstGeom>
        </p:spPr>
      </p:pic>
      <p:pic>
        <p:nvPicPr>
          <p:cNvPr id="29" name="Picture 28" descr="A picture containing person, indoor, young, child&#10;&#10;Description automatically generated">
            <a:extLst>
              <a:ext uri="{FF2B5EF4-FFF2-40B4-BE49-F238E27FC236}">
                <a16:creationId xmlns:a16="http://schemas.microsoft.com/office/drawing/2014/main" id="{9F9579FA-55D5-48E1-ABC6-25735BD43F6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6728816" y="59011"/>
            <a:ext cx="3932552" cy="314604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F0BF302-3A5F-4983-AC87-6A43E228ABE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4008021" y="2255181"/>
            <a:ext cx="4175959" cy="234897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10C6658-003A-43BF-BE85-92482EA9D5E8}"/>
              </a:ext>
            </a:extLst>
          </p:cNvPr>
          <p:cNvSpPr txBox="1"/>
          <p:nvPr/>
        </p:nvSpPr>
        <p:spPr>
          <a:xfrm>
            <a:off x="1063358" y="2879284"/>
            <a:ext cx="2443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>
                <a:highlight>
                  <a:srgbClr val="FFFF00"/>
                </a:highlight>
              </a:rPr>
              <a:t>play soccer</a:t>
            </a:r>
            <a:endParaRPr lang="en-US" sz="2800" dirty="0">
              <a:highlight>
                <a:srgbClr val="FFFF00"/>
              </a:highlight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3F8A0A6-5FAA-4C8B-888B-368481B41990}"/>
              </a:ext>
            </a:extLst>
          </p:cNvPr>
          <p:cNvSpPr txBox="1"/>
          <p:nvPr/>
        </p:nvSpPr>
        <p:spPr>
          <a:xfrm>
            <a:off x="8701027" y="2780735"/>
            <a:ext cx="3308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>
                <a:highlight>
                  <a:srgbClr val="FFFF00"/>
                </a:highlight>
              </a:rPr>
              <a:t>play computer games</a:t>
            </a:r>
            <a:endParaRPr lang="en-US" sz="2800" dirty="0">
              <a:highlight>
                <a:srgbClr val="FFFF00"/>
              </a:highlight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2BEB876-5591-482A-8DA6-5DBCFA9C3E32}"/>
              </a:ext>
            </a:extLst>
          </p:cNvPr>
          <p:cNvSpPr txBox="1"/>
          <p:nvPr/>
        </p:nvSpPr>
        <p:spPr>
          <a:xfrm>
            <a:off x="8456529" y="6040613"/>
            <a:ext cx="189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>
                <a:highlight>
                  <a:srgbClr val="FFFF00"/>
                </a:highlight>
              </a:rPr>
              <a:t>read books</a:t>
            </a:r>
            <a:endParaRPr lang="en-US" sz="2800" dirty="0">
              <a:highlight>
                <a:srgbClr val="FFFF00"/>
              </a:highlight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0BA4A6A-DE93-4C7D-B9E2-5FB5B5848012}"/>
              </a:ext>
            </a:extLst>
          </p:cNvPr>
          <p:cNvSpPr txBox="1"/>
          <p:nvPr/>
        </p:nvSpPr>
        <p:spPr>
          <a:xfrm>
            <a:off x="1335563" y="6334779"/>
            <a:ext cx="189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>
                <a:highlight>
                  <a:srgbClr val="FFFF00"/>
                </a:highlight>
              </a:rPr>
              <a:t>ride a bike</a:t>
            </a:r>
            <a:endParaRPr lang="en-US" sz="2800" dirty="0">
              <a:highlight>
                <a:srgbClr val="FFFF00"/>
              </a:highlight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B394018-22B2-405A-93F0-8452739598B0}"/>
              </a:ext>
            </a:extLst>
          </p:cNvPr>
          <p:cNvSpPr txBox="1"/>
          <p:nvPr/>
        </p:nvSpPr>
        <p:spPr>
          <a:xfrm>
            <a:off x="5363751" y="4030516"/>
            <a:ext cx="1688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>
                <a:highlight>
                  <a:srgbClr val="FFFF00"/>
                </a:highlight>
              </a:rPr>
              <a:t>bookstore</a:t>
            </a:r>
            <a:endParaRPr lang="en-US" sz="2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73720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lay-soccer-16301193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lay-computer-games-16301193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okstore-16301193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de-a-bike-16301193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ad-books-16301193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44" grpId="0"/>
      <p:bldP spid="44" grpId="1"/>
      <p:bldP spid="46" grpId="0"/>
      <p:bldP spid="46" grpId="1"/>
      <p:bldP spid="48" grpId="0"/>
      <p:bldP spid="48" grpId="1"/>
      <p:bldP spid="51" grpId="0"/>
      <p:bldP spid="5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83B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A72C5B4-2DEC-4996-852B-F0B9488EDC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01" t="24273" r="20902" b="47647"/>
          <a:stretch/>
        </p:blipFill>
        <p:spPr>
          <a:xfrm>
            <a:off x="1646926" y="631655"/>
            <a:ext cx="8720193" cy="2258072"/>
          </a:xfrm>
          <a:prstGeom prst="rect">
            <a:avLst/>
          </a:prstGeom>
        </p:spPr>
      </p:pic>
      <p:pic>
        <p:nvPicPr>
          <p:cNvPr id="7" name="CD1-TRACK 42">
            <a:hlinkClick r:id="" action="ppaction://media"/>
            <a:extLst>
              <a:ext uri="{FF2B5EF4-FFF2-40B4-BE49-F238E27FC236}">
                <a16:creationId xmlns:a16="http://schemas.microsoft.com/office/drawing/2014/main" id="{94F10C6C-582A-4743-B7E7-2C582CC794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96379" y="72690"/>
            <a:ext cx="487363" cy="48736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A0BF05A-7C5B-4D56-867F-A1FCEB788F05}"/>
              </a:ext>
            </a:extLst>
          </p:cNvPr>
          <p:cNvGrpSpPr/>
          <p:nvPr/>
        </p:nvGrpSpPr>
        <p:grpSpPr>
          <a:xfrm>
            <a:off x="1321104" y="2974938"/>
            <a:ext cx="8942156" cy="3278779"/>
            <a:chOff x="1594312" y="3272548"/>
            <a:chExt cx="7786268" cy="248524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C2EFA68-0512-4E0A-BDEC-8666A5057828}"/>
                </a:ext>
              </a:extLst>
            </p:cNvPr>
            <p:cNvSpPr txBox="1"/>
            <p:nvPr/>
          </p:nvSpPr>
          <p:spPr>
            <a:xfrm rot="21336715">
              <a:off x="1594312" y="3272548"/>
              <a:ext cx="7786268" cy="2317467"/>
            </a:xfrm>
            <a:prstGeom prst="rect">
              <a:avLst/>
            </a:prstGeom>
            <a:solidFill>
              <a:srgbClr val="FF6C6C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01E2F63-E08A-4CE5-93BF-A9BF0305D6EE}"/>
                </a:ext>
              </a:extLst>
            </p:cNvPr>
            <p:cNvSpPr txBox="1"/>
            <p:nvPr/>
          </p:nvSpPr>
          <p:spPr>
            <a:xfrm>
              <a:off x="2152446" y="3330710"/>
              <a:ext cx="7127416" cy="2427085"/>
            </a:xfrm>
            <a:prstGeom prst="rect">
              <a:avLst/>
            </a:prstGeom>
            <a:solidFill>
              <a:srgbClr val="FEDDCE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A5F989A-EAAE-45B0-B441-655A6E27DAAC}"/>
              </a:ext>
            </a:extLst>
          </p:cNvPr>
          <p:cNvSpPr txBox="1"/>
          <p:nvPr/>
        </p:nvSpPr>
        <p:spPr>
          <a:xfrm>
            <a:off x="2073543" y="3360589"/>
            <a:ext cx="8135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/>
              <a:t>1. Lisa __________________goes to the bookstore on Fridays</a:t>
            </a:r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CA73C1-F32A-4C3B-86AE-C3E0E751E84C}"/>
              </a:ext>
            </a:extLst>
          </p:cNvPr>
          <p:cNvSpPr txBox="1"/>
          <p:nvPr/>
        </p:nvSpPr>
        <p:spPr>
          <a:xfrm>
            <a:off x="2073543" y="4012537"/>
            <a:ext cx="7667742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SG" sz="2400" dirty="0"/>
              <a:t>2. Max ______________ plays video games when he gets home from school</a:t>
            </a:r>
          </a:p>
          <a:p>
            <a:pPr>
              <a:lnSpc>
                <a:spcPct val="150000"/>
              </a:lnSpc>
            </a:pPr>
            <a:r>
              <a:rPr lang="en-SG" sz="2400" dirty="0"/>
              <a:t>3. Max __________________ plays soccer on the weekends.</a:t>
            </a:r>
          </a:p>
          <a:p>
            <a:pPr>
              <a:lnSpc>
                <a:spcPct val="150000"/>
              </a:lnSpc>
            </a:pPr>
            <a:r>
              <a:rPr lang="en-SG" sz="2400" dirty="0"/>
              <a:t>4. Lisa ________________ride her bike on Saturdays.</a:t>
            </a:r>
            <a:endParaRPr lang="en-US" sz="2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6790EB1-0B75-4282-B43E-BF1DA13D23DB}"/>
              </a:ext>
            </a:extLst>
          </p:cNvPr>
          <p:cNvSpPr txBox="1"/>
          <p:nvPr/>
        </p:nvSpPr>
        <p:spPr>
          <a:xfrm>
            <a:off x="3318252" y="2889727"/>
            <a:ext cx="494786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Now, listen and fill in the blanks.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BA22EDA-147A-4497-A859-C351B8C9C78D}"/>
              </a:ext>
            </a:extLst>
          </p:cNvPr>
          <p:cNvSpPr txBox="1"/>
          <p:nvPr/>
        </p:nvSpPr>
        <p:spPr>
          <a:xfrm>
            <a:off x="3752104" y="3419749"/>
            <a:ext cx="1509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always</a:t>
            </a:r>
            <a:endParaRPr lang="en-US" sz="2400" b="1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27B3C92-CDED-4F34-A080-92F80053AFA0}"/>
              </a:ext>
            </a:extLst>
          </p:cNvPr>
          <p:cNvSpPr txBox="1"/>
          <p:nvPr/>
        </p:nvSpPr>
        <p:spPr>
          <a:xfrm>
            <a:off x="3542374" y="4170990"/>
            <a:ext cx="1509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usually</a:t>
            </a:r>
            <a:endParaRPr lang="en-US" sz="2400" b="1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6BF5253-20DB-4296-8B61-1441F7D01D74}"/>
              </a:ext>
            </a:extLst>
          </p:cNvPr>
          <p:cNvSpPr txBox="1"/>
          <p:nvPr/>
        </p:nvSpPr>
        <p:spPr>
          <a:xfrm>
            <a:off x="3832600" y="5261509"/>
            <a:ext cx="1509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often</a:t>
            </a:r>
            <a:endParaRPr lang="en-US" sz="2400" b="1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2F77AFE-E2C5-40AB-B0DD-E8DF95845A6A}"/>
              </a:ext>
            </a:extLst>
          </p:cNvPr>
          <p:cNvSpPr txBox="1"/>
          <p:nvPr/>
        </p:nvSpPr>
        <p:spPr>
          <a:xfrm>
            <a:off x="3508440" y="5811134"/>
            <a:ext cx="2157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sometimes</a:t>
            </a:r>
            <a:endParaRPr lang="en-US" sz="2400" b="1" dirty="0">
              <a:solidFill>
                <a:srgbClr val="C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4647AF-15C9-4C99-96CD-C102EE006D13}"/>
              </a:ext>
            </a:extLst>
          </p:cNvPr>
          <p:cNvSpPr txBox="1"/>
          <p:nvPr/>
        </p:nvSpPr>
        <p:spPr>
          <a:xfrm>
            <a:off x="381000" y="-18877"/>
            <a:ext cx="100153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dirty="0">
                <a:solidFill>
                  <a:schemeClr val="bg1"/>
                </a:solidFill>
              </a:rPr>
              <a:t>Listen to Lisa and Max talking about free time activities</a:t>
            </a:r>
            <a:r>
              <a:rPr lang="en-SG" sz="3200">
                <a:solidFill>
                  <a:schemeClr val="bg1"/>
                </a:solidFill>
              </a:rPr>
              <a:t>. </a:t>
            </a:r>
          </a:p>
          <a:p>
            <a:r>
              <a:rPr lang="en-SG" sz="3200"/>
              <a:t>Does </a:t>
            </a:r>
            <a:r>
              <a:rPr lang="en-SG" sz="3200" dirty="0"/>
              <a:t>Max like reading?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661999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6" grpId="0"/>
      <p:bldP spid="27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8E35895-6335-40AB-A193-689819ED60AD}"/>
              </a:ext>
            </a:extLst>
          </p:cNvPr>
          <p:cNvSpPr txBox="1"/>
          <p:nvPr/>
        </p:nvSpPr>
        <p:spPr>
          <a:xfrm>
            <a:off x="209549" y="1164134"/>
            <a:ext cx="543877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>
                <a:solidFill>
                  <a:srgbClr val="231F20"/>
                </a:solidFill>
                <a:effectLst/>
                <a:highlight>
                  <a:srgbClr val="FFFF00"/>
                </a:highlight>
              </a:rPr>
              <a:t>Max</a:t>
            </a:r>
            <a:r>
              <a:rPr lang="en-US" sz="2800" b="0">
                <a:solidFill>
                  <a:srgbClr val="231F20"/>
                </a:solidFill>
                <a:effectLst/>
              </a:rPr>
              <a:t>: Hi, Lisa. Where are you going?</a:t>
            </a:r>
            <a:br>
              <a:rPr lang="en-US" sz="2800" b="0">
                <a:solidFill>
                  <a:srgbClr val="231F20"/>
                </a:solidFill>
                <a:effectLst/>
              </a:rPr>
            </a:br>
            <a:r>
              <a:rPr lang="en-US" sz="2800" b="0">
                <a:solidFill>
                  <a:srgbClr val="231F20"/>
                </a:solidFill>
                <a:effectLst/>
                <a:highlight>
                  <a:srgbClr val="00FF00"/>
                </a:highlight>
              </a:rPr>
              <a:t>Lisa</a:t>
            </a:r>
            <a:r>
              <a:rPr lang="en-US" sz="2800" b="0">
                <a:solidFill>
                  <a:srgbClr val="231F20"/>
                </a:solidFill>
                <a:effectLst/>
              </a:rPr>
              <a:t>: I'm going to the bookstore. Do you (1)________ to come?</a:t>
            </a:r>
            <a:br>
              <a:rPr lang="en-US" sz="2800" b="0">
                <a:solidFill>
                  <a:srgbClr val="231F20"/>
                </a:solidFill>
                <a:effectLst/>
              </a:rPr>
            </a:br>
            <a:r>
              <a:rPr lang="en-US" sz="2800" b="0">
                <a:solidFill>
                  <a:srgbClr val="231F20"/>
                </a:solidFill>
                <a:effectLst/>
                <a:highlight>
                  <a:srgbClr val="FFFF00"/>
                </a:highlight>
              </a:rPr>
              <a:t>Max: </a:t>
            </a:r>
            <a:r>
              <a:rPr lang="en-US" sz="2800" b="0">
                <a:solidFill>
                  <a:srgbClr val="231F20"/>
                </a:solidFill>
                <a:effectLst/>
              </a:rPr>
              <a:t>Oh, no, thanks. I can't today.</a:t>
            </a:r>
            <a:br>
              <a:rPr lang="en-US" sz="2800" b="0">
                <a:solidFill>
                  <a:srgbClr val="231F20"/>
                </a:solidFill>
                <a:effectLst/>
              </a:rPr>
            </a:br>
            <a:r>
              <a:rPr lang="en-US" sz="2800" b="0">
                <a:solidFill>
                  <a:srgbClr val="231F20"/>
                </a:solidFill>
                <a:effectLst/>
                <a:highlight>
                  <a:srgbClr val="00FF00"/>
                </a:highlight>
              </a:rPr>
              <a:t>Lisa: </a:t>
            </a:r>
            <a:r>
              <a:rPr lang="en-US" sz="2800" b="0">
                <a:solidFill>
                  <a:srgbClr val="231F20"/>
                </a:solidFill>
                <a:effectLst/>
              </a:rPr>
              <a:t>How about next week? I always go there on Fridays.</a:t>
            </a:r>
            <a:br>
              <a:rPr lang="en-US" sz="2800" b="0">
                <a:solidFill>
                  <a:srgbClr val="231F20"/>
                </a:solidFill>
                <a:effectLst/>
              </a:rPr>
            </a:br>
            <a:r>
              <a:rPr lang="en-US" sz="2800" b="0">
                <a:solidFill>
                  <a:srgbClr val="231F20"/>
                </a:solidFill>
                <a:effectLst/>
                <a:highlight>
                  <a:srgbClr val="FFFF00"/>
                </a:highlight>
              </a:rPr>
              <a:t>Max: </a:t>
            </a:r>
            <a:r>
              <a:rPr lang="en-US" sz="2800" b="0">
                <a:solidFill>
                  <a:srgbClr val="231F20"/>
                </a:solidFill>
                <a:effectLst/>
              </a:rPr>
              <a:t>Mmm, maybe. I (2)_____ go to the bookstore.</a:t>
            </a:r>
            <a:br>
              <a:rPr lang="en-US" sz="2800" b="0">
                <a:solidFill>
                  <a:srgbClr val="231F20"/>
                </a:solidFill>
                <a:effectLst/>
              </a:rPr>
            </a:br>
            <a:r>
              <a:rPr lang="en-US" sz="2800" b="0">
                <a:solidFill>
                  <a:srgbClr val="231F20"/>
                </a:solidFill>
                <a:effectLst/>
                <a:highlight>
                  <a:srgbClr val="00FF00"/>
                </a:highlight>
              </a:rPr>
              <a:t>Lisa: </a:t>
            </a:r>
            <a:r>
              <a:rPr lang="en-US" sz="2800" b="0">
                <a:solidFill>
                  <a:srgbClr val="231F20"/>
                </a:solidFill>
                <a:effectLst/>
              </a:rPr>
              <a:t>Really? I love reading! Don't you?</a:t>
            </a:r>
            <a:br>
              <a:rPr lang="en-US" sz="2800" b="0">
                <a:solidFill>
                  <a:srgbClr val="231F20"/>
                </a:solidFill>
                <a:effectLst/>
              </a:rPr>
            </a:br>
            <a:r>
              <a:rPr lang="en-US" sz="2800" b="0">
                <a:solidFill>
                  <a:srgbClr val="231F20"/>
                </a:solidFill>
                <a:effectLst/>
                <a:highlight>
                  <a:srgbClr val="FFFF00"/>
                </a:highlight>
              </a:rPr>
              <a:t>Max</a:t>
            </a:r>
            <a:r>
              <a:rPr lang="en-US" sz="2800" b="0">
                <a:solidFill>
                  <a:srgbClr val="231F20"/>
                </a:solidFill>
                <a:effectLst/>
              </a:rPr>
              <a:t>: Not really.</a:t>
            </a:r>
            <a:br>
              <a:rPr lang="en-US" sz="2800" b="0">
                <a:solidFill>
                  <a:srgbClr val="231F20"/>
                </a:solidFill>
                <a:effectLst/>
              </a:rPr>
            </a:br>
            <a:r>
              <a:rPr lang="en-US" sz="2800" b="0">
                <a:solidFill>
                  <a:srgbClr val="231F20"/>
                </a:solidFill>
                <a:effectLst/>
                <a:highlight>
                  <a:srgbClr val="00FF00"/>
                </a:highlight>
              </a:rPr>
              <a:t>Lisa</a:t>
            </a:r>
            <a:r>
              <a:rPr lang="en-US" sz="2800" b="0">
                <a:solidFill>
                  <a:srgbClr val="231F20"/>
                </a:solidFill>
                <a:effectLst/>
              </a:rPr>
              <a:t>: So, what do you like doing?</a:t>
            </a:r>
            <a:br>
              <a:rPr lang="en-US" sz="2800" b="0">
                <a:solidFill>
                  <a:srgbClr val="231F20"/>
                </a:solidFill>
                <a:effectLst/>
              </a:rPr>
            </a:br>
            <a:endParaRPr lang="en-US" sz="28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7EE34E-7557-4326-8830-D87C358F4858}"/>
              </a:ext>
            </a:extLst>
          </p:cNvPr>
          <p:cNvSpPr txBox="1"/>
          <p:nvPr/>
        </p:nvSpPr>
        <p:spPr>
          <a:xfrm>
            <a:off x="6086475" y="1117620"/>
            <a:ext cx="581025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>
                <a:solidFill>
                  <a:srgbClr val="231F20"/>
                </a:solidFill>
                <a:effectLst/>
                <a:highlight>
                  <a:srgbClr val="FFFF00"/>
                </a:highlight>
              </a:rPr>
              <a:t>Max</a:t>
            </a:r>
            <a:r>
              <a:rPr lang="en-US" sz="2800" b="0">
                <a:solidFill>
                  <a:srgbClr val="231F20"/>
                </a:solidFill>
                <a:effectLst/>
              </a:rPr>
              <a:t>: I love playing video games.</a:t>
            </a:r>
            <a:br>
              <a:rPr lang="en-US" sz="2800" b="0">
                <a:solidFill>
                  <a:srgbClr val="231F20"/>
                </a:solidFill>
                <a:effectLst/>
              </a:rPr>
            </a:br>
            <a:r>
              <a:rPr lang="en-US" sz="2800" b="0">
                <a:solidFill>
                  <a:srgbClr val="231F20"/>
                </a:solidFill>
                <a:effectLst/>
                <a:highlight>
                  <a:srgbClr val="00FF00"/>
                </a:highlight>
              </a:rPr>
              <a:t>Lisa: </a:t>
            </a:r>
            <a:r>
              <a:rPr lang="en-US" sz="2800" b="0">
                <a:solidFill>
                  <a:srgbClr val="231F20"/>
                </a:solidFill>
                <a:effectLst/>
              </a:rPr>
              <a:t>How (3)_____ do you play them?</a:t>
            </a:r>
            <a:br>
              <a:rPr lang="en-US" sz="2800" b="0">
                <a:solidFill>
                  <a:srgbClr val="231F20"/>
                </a:solidFill>
                <a:effectLst/>
              </a:rPr>
            </a:br>
            <a:r>
              <a:rPr lang="en-US" sz="2800" b="0">
                <a:solidFill>
                  <a:srgbClr val="231F20"/>
                </a:solidFill>
                <a:effectLst/>
                <a:highlight>
                  <a:srgbClr val="FFFF00"/>
                </a:highlight>
              </a:rPr>
              <a:t>Max</a:t>
            </a:r>
            <a:r>
              <a:rPr lang="en-US" sz="2800" b="0">
                <a:solidFill>
                  <a:srgbClr val="231F20"/>
                </a:solidFill>
                <a:effectLst/>
              </a:rPr>
              <a:t>: I usually play them after school.</a:t>
            </a:r>
            <a:br>
              <a:rPr lang="en-US" sz="2800" b="0">
                <a:solidFill>
                  <a:srgbClr val="231F20"/>
                </a:solidFill>
                <a:effectLst/>
              </a:rPr>
            </a:br>
            <a:r>
              <a:rPr lang="en-US" sz="2800" b="0">
                <a:solidFill>
                  <a:srgbClr val="231F20"/>
                </a:solidFill>
                <a:effectLst/>
                <a:highlight>
                  <a:srgbClr val="00FF00"/>
                </a:highlight>
              </a:rPr>
              <a:t>Lisa</a:t>
            </a:r>
            <a:r>
              <a:rPr lang="en-US" sz="2800" b="0">
                <a:solidFill>
                  <a:srgbClr val="231F20"/>
                </a:solidFill>
                <a:effectLst/>
              </a:rPr>
              <a:t>: What about on the weekends? What do you do then?</a:t>
            </a:r>
            <a:br>
              <a:rPr lang="en-US" sz="2800" b="0">
                <a:solidFill>
                  <a:srgbClr val="231F20"/>
                </a:solidFill>
                <a:effectLst/>
              </a:rPr>
            </a:br>
            <a:r>
              <a:rPr lang="en-US" sz="2800" b="0">
                <a:solidFill>
                  <a:srgbClr val="231F20"/>
                </a:solidFill>
                <a:effectLst/>
                <a:highlight>
                  <a:srgbClr val="FFFF00"/>
                </a:highlight>
              </a:rPr>
              <a:t>Max: </a:t>
            </a:r>
            <a:r>
              <a:rPr lang="en-US" sz="2800" b="0">
                <a:solidFill>
                  <a:srgbClr val="231F20"/>
                </a:solidFill>
                <a:effectLst/>
              </a:rPr>
              <a:t>I often go to the  (4)______to play soccer.</a:t>
            </a:r>
            <a:br>
              <a:rPr lang="en-US" sz="2800" b="0">
                <a:solidFill>
                  <a:srgbClr val="231F20"/>
                </a:solidFill>
                <a:effectLst/>
              </a:rPr>
            </a:br>
            <a:r>
              <a:rPr lang="en-US" sz="2800" b="0">
                <a:solidFill>
                  <a:srgbClr val="231F20"/>
                </a:solidFill>
                <a:effectLst/>
                <a:highlight>
                  <a:srgbClr val="00FF00"/>
                </a:highlight>
              </a:rPr>
              <a:t>Lisa</a:t>
            </a:r>
            <a:r>
              <a:rPr lang="en-US" sz="2800" b="0">
                <a:solidFill>
                  <a:srgbClr val="231F20"/>
                </a:solidFill>
                <a:effectLst/>
              </a:rPr>
              <a:t>: Nice, I (5)___________ride my bike at the park on Saturdays. Maybe I'll see you there!</a:t>
            </a:r>
            <a:br>
              <a:rPr lang="en-US" sz="2800" b="0">
                <a:solidFill>
                  <a:srgbClr val="231F20"/>
                </a:solidFill>
                <a:effectLst/>
              </a:rPr>
            </a:br>
            <a:r>
              <a:rPr lang="en-US" sz="2800" b="0">
                <a:effectLst/>
                <a:highlight>
                  <a:srgbClr val="FFFF00"/>
                </a:highlight>
              </a:rPr>
              <a:t>Max</a:t>
            </a:r>
            <a:r>
              <a:rPr lang="en-US" sz="2800" b="0">
                <a:solidFill>
                  <a:srgbClr val="231F20"/>
                </a:solidFill>
                <a:effectLst/>
              </a:rPr>
              <a:t>: Great!</a:t>
            </a:r>
            <a:br>
              <a:rPr lang="en-US" sz="2800" b="0">
                <a:solidFill>
                  <a:srgbClr val="231F20"/>
                </a:solidFill>
                <a:effectLst/>
              </a:rPr>
            </a:br>
            <a:br>
              <a:rPr lang="en-US" sz="2800"/>
            </a:br>
            <a:br>
              <a:rPr lang="en-US" sz="2800" b="0">
                <a:solidFill>
                  <a:srgbClr val="231F20"/>
                </a:solidFill>
                <a:effectLst/>
              </a:rPr>
            </a:br>
            <a:endParaRPr lang="en-US" sz="2800"/>
          </a:p>
        </p:txBody>
      </p:sp>
      <p:pic>
        <p:nvPicPr>
          <p:cNvPr id="6" name="CD1-TRACK 42">
            <a:hlinkClick r:id="" action="ppaction://media"/>
            <a:extLst>
              <a:ext uri="{FF2B5EF4-FFF2-40B4-BE49-F238E27FC236}">
                <a16:creationId xmlns:a16="http://schemas.microsoft.com/office/drawing/2014/main" id="{F13821F0-C0F4-45B0-9264-DF56EA66CC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96379" y="72690"/>
            <a:ext cx="487363" cy="4873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3AF243-A1F7-4972-9D16-DDCEEB407D17}"/>
              </a:ext>
            </a:extLst>
          </p:cNvPr>
          <p:cNvSpPr txBox="1"/>
          <p:nvPr/>
        </p:nvSpPr>
        <p:spPr>
          <a:xfrm>
            <a:off x="704850" y="316221"/>
            <a:ext cx="977265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/>
              <a:t>Listen again and fill in the blanks. Then practice with your partner.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C220D6-7265-4F08-AE6B-9F34815E9C0B}"/>
              </a:ext>
            </a:extLst>
          </p:cNvPr>
          <p:cNvSpPr txBox="1"/>
          <p:nvPr/>
        </p:nvSpPr>
        <p:spPr>
          <a:xfrm>
            <a:off x="3833812" y="3749457"/>
            <a:ext cx="1476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</a:rPr>
              <a:t>never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195AE7-2E9C-4B41-BBC3-4D03A24F7DC6}"/>
              </a:ext>
            </a:extLst>
          </p:cNvPr>
          <p:cNvSpPr txBox="1"/>
          <p:nvPr/>
        </p:nvSpPr>
        <p:spPr>
          <a:xfrm>
            <a:off x="7967662" y="1596807"/>
            <a:ext cx="1476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</a:rPr>
              <a:t>often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B006DB-3ECB-4FEC-A3FD-F468A0E86FF6}"/>
              </a:ext>
            </a:extLst>
          </p:cNvPr>
          <p:cNvSpPr txBox="1"/>
          <p:nvPr/>
        </p:nvSpPr>
        <p:spPr>
          <a:xfrm>
            <a:off x="9968547" y="3270469"/>
            <a:ext cx="1476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</a:rPr>
              <a:t>park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36F97B-5B7B-4144-A784-A91878DF13AD}"/>
              </a:ext>
            </a:extLst>
          </p:cNvPr>
          <p:cNvSpPr txBox="1"/>
          <p:nvPr/>
        </p:nvSpPr>
        <p:spPr>
          <a:xfrm>
            <a:off x="8410574" y="4157980"/>
            <a:ext cx="2066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</a:rPr>
              <a:t>sometimes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2F4126-6C36-4DF4-B2C7-FBAA530AB56C}"/>
              </a:ext>
            </a:extLst>
          </p:cNvPr>
          <p:cNvSpPr txBox="1"/>
          <p:nvPr/>
        </p:nvSpPr>
        <p:spPr>
          <a:xfrm>
            <a:off x="1271588" y="2044482"/>
            <a:ext cx="1476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</a:rPr>
              <a:t>want</a:t>
            </a:r>
          </a:p>
        </p:txBody>
      </p:sp>
    </p:spTree>
    <p:extLst>
      <p:ext uri="{BB962C8B-B14F-4D97-AF65-F5344CB8AC3E}">
        <p14:creationId xmlns:p14="http://schemas.microsoft.com/office/powerpoint/2010/main" val="425983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1B53642-4981-48A3-A916-B38170F5BE8A}"/>
              </a:ext>
            </a:extLst>
          </p:cNvPr>
          <p:cNvGraphicFramePr>
            <a:graphicFrameLocks noGrp="1"/>
          </p:cNvGraphicFramePr>
          <p:nvPr/>
        </p:nvGraphicFramePr>
        <p:xfrm>
          <a:off x="392384" y="840680"/>
          <a:ext cx="10846677" cy="5885942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3635228">
                  <a:extLst>
                    <a:ext uri="{9D8B030D-6E8A-4147-A177-3AD203B41FA5}">
                      <a16:colId xmlns:a16="http://schemas.microsoft.com/office/drawing/2014/main" val="3895059471"/>
                    </a:ext>
                  </a:extLst>
                </a:gridCol>
                <a:gridCol w="3635228">
                  <a:extLst>
                    <a:ext uri="{9D8B030D-6E8A-4147-A177-3AD203B41FA5}">
                      <a16:colId xmlns:a16="http://schemas.microsoft.com/office/drawing/2014/main" val="1183858842"/>
                    </a:ext>
                  </a:extLst>
                </a:gridCol>
                <a:gridCol w="3576221">
                  <a:extLst>
                    <a:ext uri="{9D8B030D-6E8A-4147-A177-3AD203B41FA5}">
                      <a16:colId xmlns:a16="http://schemas.microsoft.com/office/drawing/2014/main" val="2811272447"/>
                    </a:ext>
                  </a:extLst>
                </a:gridCol>
              </a:tblGrid>
              <a:tr h="780360">
                <a:tc>
                  <a:txBody>
                    <a:bodyPr/>
                    <a:lstStyle/>
                    <a:p>
                      <a:r>
                        <a:rPr lang="en-US" sz="3200"/>
                        <a:t>     WORD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/>
                        <a:t>      CLASS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/>
                        <a:t>        MEANING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817451"/>
                  </a:ext>
                </a:extLst>
              </a:tr>
              <a:tr h="7314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98980348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562680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44350096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03324588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71394989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349291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6744137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D8FFB54-65E1-474A-AB39-56A27E127411}"/>
              </a:ext>
            </a:extLst>
          </p:cNvPr>
          <p:cNvSpPr txBox="1"/>
          <p:nvPr/>
        </p:nvSpPr>
        <p:spPr>
          <a:xfrm>
            <a:off x="520263" y="2331094"/>
            <a:ext cx="2554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rarely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7D30AB-4383-4EB8-ACFD-B8C05530A77D}"/>
              </a:ext>
            </a:extLst>
          </p:cNvPr>
          <p:cNvSpPr txBox="1"/>
          <p:nvPr/>
        </p:nvSpPr>
        <p:spPr>
          <a:xfrm>
            <a:off x="520263" y="3038980"/>
            <a:ext cx="2554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sometimes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E4DC72-2811-4DDA-A626-CD5EFCE170D4}"/>
              </a:ext>
            </a:extLst>
          </p:cNvPr>
          <p:cNvSpPr txBox="1"/>
          <p:nvPr/>
        </p:nvSpPr>
        <p:spPr>
          <a:xfrm>
            <a:off x="520263" y="3755549"/>
            <a:ext cx="2554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often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D88870-4B33-4BB3-8D9C-CD19210E0D15}"/>
              </a:ext>
            </a:extLst>
          </p:cNvPr>
          <p:cNvSpPr txBox="1"/>
          <p:nvPr/>
        </p:nvSpPr>
        <p:spPr>
          <a:xfrm>
            <a:off x="520263" y="4568321"/>
            <a:ext cx="2554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usually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E0248D-93D7-45CE-ABE2-49F3EA3D9DC5}"/>
              </a:ext>
            </a:extLst>
          </p:cNvPr>
          <p:cNvSpPr txBox="1"/>
          <p:nvPr/>
        </p:nvSpPr>
        <p:spPr>
          <a:xfrm>
            <a:off x="520263" y="5241860"/>
            <a:ext cx="2554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always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E79C0F-EC8F-416F-ADA6-CFC288849924}"/>
              </a:ext>
            </a:extLst>
          </p:cNvPr>
          <p:cNvSpPr txBox="1"/>
          <p:nvPr/>
        </p:nvSpPr>
        <p:spPr>
          <a:xfrm>
            <a:off x="392384" y="5991946"/>
            <a:ext cx="2554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play soccer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A23608-6D35-4316-8AB1-8D9D57D574BB}"/>
              </a:ext>
            </a:extLst>
          </p:cNvPr>
          <p:cNvSpPr txBox="1"/>
          <p:nvPr/>
        </p:nvSpPr>
        <p:spPr>
          <a:xfrm>
            <a:off x="520263" y="1583108"/>
            <a:ext cx="2554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never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FA662F-35DF-44E1-90D4-52D4AE90BAD5}"/>
              </a:ext>
            </a:extLst>
          </p:cNvPr>
          <p:cNvSpPr txBox="1"/>
          <p:nvPr/>
        </p:nvSpPr>
        <p:spPr>
          <a:xfrm>
            <a:off x="5101020" y="1556508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adv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B1EA85-854B-4F73-8B3D-AC70385346D3}"/>
              </a:ext>
            </a:extLst>
          </p:cNvPr>
          <p:cNvSpPr txBox="1"/>
          <p:nvPr/>
        </p:nvSpPr>
        <p:spPr>
          <a:xfrm>
            <a:off x="7960270" y="1598274"/>
            <a:ext cx="3201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không bao giờ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41DB2E-D06C-4C32-B921-47843D8D92D6}"/>
              </a:ext>
            </a:extLst>
          </p:cNvPr>
          <p:cNvSpPr txBox="1"/>
          <p:nvPr/>
        </p:nvSpPr>
        <p:spPr>
          <a:xfrm>
            <a:off x="7960270" y="2269016"/>
            <a:ext cx="3286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hiếm khi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1638ED-9F04-4ED4-9F71-B8D331522A39}"/>
              </a:ext>
            </a:extLst>
          </p:cNvPr>
          <p:cNvSpPr txBox="1"/>
          <p:nvPr/>
        </p:nvSpPr>
        <p:spPr>
          <a:xfrm>
            <a:off x="7952825" y="3058066"/>
            <a:ext cx="3286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thỉnh thoảng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E1F0F6-700E-45E3-8F98-480DB16EE0A6}"/>
              </a:ext>
            </a:extLst>
          </p:cNvPr>
          <p:cNvSpPr txBox="1"/>
          <p:nvPr/>
        </p:nvSpPr>
        <p:spPr>
          <a:xfrm>
            <a:off x="7967714" y="3741626"/>
            <a:ext cx="3286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thường xuyên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D56A5F6-3E98-424F-AA27-CA6527097416}"/>
              </a:ext>
            </a:extLst>
          </p:cNvPr>
          <p:cNvSpPr txBox="1"/>
          <p:nvPr/>
        </p:nvSpPr>
        <p:spPr>
          <a:xfrm>
            <a:off x="7853082" y="4449512"/>
            <a:ext cx="3817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thường thường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36EE24-94A2-4451-9EC6-388A7C6FA4EB}"/>
              </a:ext>
            </a:extLst>
          </p:cNvPr>
          <p:cNvSpPr txBox="1"/>
          <p:nvPr/>
        </p:nvSpPr>
        <p:spPr>
          <a:xfrm>
            <a:off x="7952825" y="5202283"/>
            <a:ext cx="3286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luôn luôn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878061C-E86D-4FDE-B582-35E9FEAAB528}"/>
              </a:ext>
            </a:extLst>
          </p:cNvPr>
          <p:cNvSpPr txBox="1"/>
          <p:nvPr/>
        </p:nvSpPr>
        <p:spPr>
          <a:xfrm>
            <a:off x="7875752" y="5885843"/>
            <a:ext cx="3286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chơi đá bóng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D982CD3-75CC-4B34-9A71-DFBA6DE02E59}"/>
              </a:ext>
            </a:extLst>
          </p:cNvPr>
          <p:cNvSpPr txBox="1"/>
          <p:nvPr/>
        </p:nvSpPr>
        <p:spPr>
          <a:xfrm>
            <a:off x="5108465" y="2290994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adv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D4F1E5A-228E-447C-96A3-A1E9A9712468}"/>
              </a:ext>
            </a:extLst>
          </p:cNvPr>
          <p:cNvSpPr txBox="1"/>
          <p:nvPr/>
        </p:nvSpPr>
        <p:spPr>
          <a:xfrm>
            <a:off x="5178313" y="3006822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adv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B5E33B8-8FCC-4832-871A-7A4754ECA6C3}"/>
              </a:ext>
            </a:extLst>
          </p:cNvPr>
          <p:cNvSpPr txBox="1"/>
          <p:nvPr/>
        </p:nvSpPr>
        <p:spPr>
          <a:xfrm>
            <a:off x="5193202" y="3752766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adv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AC81A34-EFE5-431E-A088-A30681B6C9BD}"/>
              </a:ext>
            </a:extLst>
          </p:cNvPr>
          <p:cNvSpPr txBox="1"/>
          <p:nvPr/>
        </p:nvSpPr>
        <p:spPr>
          <a:xfrm>
            <a:off x="5253418" y="4512779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adv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15EB8EF-C9C3-4C4C-882F-8057A6C1A85B}"/>
              </a:ext>
            </a:extLst>
          </p:cNvPr>
          <p:cNvSpPr txBox="1"/>
          <p:nvPr/>
        </p:nvSpPr>
        <p:spPr>
          <a:xfrm>
            <a:off x="5223640" y="5157398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adv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637B07-4733-40A8-ADB5-0040AA556C23}"/>
              </a:ext>
            </a:extLst>
          </p:cNvPr>
          <p:cNvSpPr txBox="1"/>
          <p:nvPr/>
        </p:nvSpPr>
        <p:spPr>
          <a:xfrm>
            <a:off x="5419834" y="6026150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v</a:t>
            </a:r>
          </a:p>
        </p:txBody>
      </p:sp>
    </p:spTree>
    <p:extLst>
      <p:ext uri="{BB962C8B-B14F-4D97-AF65-F5344CB8AC3E}">
        <p14:creationId xmlns:p14="http://schemas.microsoft.com/office/powerpoint/2010/main" val="400932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1B53642-4981-48A3-A916-B38170F5BE8A}"/>
              </a:ext>
            </a:extLst>
          </p:cNvPr>
          <p:cNvGraphicFramePr>
            <a:graphicFrameLocks noGrp="1"/>
          </p:cNvGraphicFramePr>
          <p:nvPr/>
        </p:nvGraphicFramePr>
        <p:xfrm>
          <a:off x="392384" y="840680"/>
          <a:ext cx="10846677" cy="5885942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4636816">
                  <a:extLst>
                    <a:ext uri="{9D8B030D-6E8A-4147-A177-3AD203B41FA5}">
                      <a16:colId xmlns:a16="http://schemas.microsoft.com/office/drawing/2014/main" val="3895059471"/>
                    </a:ext>
                  </a:extLst>
                </a:gridCol>
                <a:gridCol w="2633640">
                  <a:extLst>
                    <a:ext uri="{9D8B030D-6E8A-4147-A177-3AD203B41FA5}">
                      <a16:colId xmlns:a16="http://schemas.microsoft.com/office/drawing/2014/main" val="1183858842"/>
                    </a:ext>
                  </a:extLst>
                </a:gridCol>
                <a:gridCol w="3576221">
                  <a:extLst>
                    <a:ext uri="{9D8B030D-6E8A-4147-A177-3AD203B41FA5}">
                      <a16:colId xmlns:a16="http://schemas.microsoft.com/office/drawing/2014/main" val="2811272447"/>
                    </a:ext>
                  </a:extLst>
                </a:gridCol>
              </a:tblGrid>
              <a:tr h="780360">
                <a:tc>
                  <a:txBody>
                    <a:bodyPr/>
                    <a:lstStyle/>
                    <a:p>
                      <a:r>
                        <a:rPr lang="en-US" sz="3200"/>
                        <a:t>     WORD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/>
                        <a:t>      CLASS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/>
                        <a:t>        MEANING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817451"/>
                  </a:ext>
                </a:extLst>
              </a:tr>
              <a:tr h="73145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98980348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562680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44350096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03324588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71394989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349291"/>
                  </a:ext>
                </a:extLst>
              </a:tr>
              <a:tr h="7290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6744137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D8FFB54-65E1-474A-AB39-56A27E127411}"/>
              </a:ext>
            </a:extLst>
          </p:cNvPr>
          <p:cNvSpPr txBox="1"/>
          <p:nvPr/>
        </p:nvSpPr>
        <p:spPr>
          <a:xfrm>
            <a:off x="520263" y="2331094"/>
            <a:ext cx="2554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read books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7D30AB-4383-4EB8-ACFD-B8C05530A77D}"/>
              </a:ext>
            </a:extLst>
          </p:cNvPr>
          <p:cNvSpPr txBox="1"/>
          <p:nvPr/>
        </p:nvSpPr>
        <p:spPr>
          <a:xfrm>
            <a:off x="362606" y="3037466"/>
            <a:ext cx="4899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play  computer games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E4DC72-2811-4DDA-A626-CD5EFCE170D4}"/>
              </a:ext>
            </a:extLst>
          </p:cNvPr>
          <p:cNvSpPr txBox="1"/>
          <p:nvPr/>
        </p:nvSpPr>
        <p:spPr>
          <a:xfrm>
            <a:off x="520263" y="3755549"/>
            <a:ext cx="2554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book store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A23608-6D35-4316-8AB1-8D9D57D574BB}"/>
              </a:ext>
            </a:extLst>
          </p:cNvPr>
          <p:cNvSpPr txBox="1"/>
          <p:nvPr/>
        </p:nvSpPr>
        <p:spPr>
          <a:xfrm>
            <a:off x="520263" y="1583108"/>
            <a:ext cx="2554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ride a bike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FA662F-35DF-44E1-90D4-52D4AE90BAD5}"/>
              </a:ext>
            </a:extLst>
          </p:cNvPr>
          <p:cNvSpPr txBox="1"/>
          <p:nvPr/>
        </p:nvSpPr>
        <p:spPr>
          <a:xfrm>
            <a:off x="5101020" y="1556508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v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B1EA85-854B-4F73-8B3D-AC70385346D3}"/>
              </a:ext>
            </a:extLst>
          </p:cNvPr>
          <p:cNvSpPr txBox="1"/>
          <p:nvPr/>
        </p:nvSpPr>
        <p:spPr>
          <a:xfrm>
            <a:off x="7960270" y="1598274"/>
            <a:ext cx="2554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lái xe đạp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41DB2E-D06C-4C32-B921-47843D8D92D6}"/>
              </a:ext>
            </a:extLst>
          </p:cNvPr>
          <p:cNvSpPr txBox="1"/>
          <p:nvPr/>
        </p:nvSpPr>
        <p:spPr>
          <a:xfrm>
            <a:off x="7960270" y="2269016"/>
            <a:ext cx="3286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đọc sách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1638ED-9F04-4ED4-9F71-B8D331522A39}"/>
              </a:ext>
            </a:extLst>
          </p:cNvPr>
          <p:cNvSpPr txBox="1"/>
          <p:nvPr/>
        </p:nvSpPr>
        <p:spPr>
          <a:xfrm>
            <a:off x="7952825" y="3058066"/>
            <a:ext cx="3286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chơi điện tử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E1F0F6-700E-45E3-8F98-480DB16EE0A6}"/>
              </a:ext>
            </a:extLst>
          </p:cNvPr>
          <p:cNvSpPr txBox="1"/>
          <p:nvPr/>
        </p:nvSpPr>
        <p:spPr>
          <a:xfrm>
            <a:off x="7967714" y="3741626"/>
            <a:ext cx="3286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Hiệu sách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D982CD3-75CC-4B34-9A71-DFBA6DE02E59}"/>
              </a:ext>
            </a:extLst>
          </p:cNvPr>
          <p:cNvSpPr txBox="1"/>
          <p:nvPr/>
        </p:nvSpPr>
        <p:spPr>
          <a:xfrm>
            <a:off x="5108465" y="2290994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v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D4F1E5A-228E-447C-96A3-A1E9A9712468}"/>
              </a:ext>
            </a:extLst>
          </p:cNvPr>
          <p:cNvSpPr txBox="1"/>
          <p:nvPr/>
        </p:nvSpPr>
        <p:spPr>
          <a:xfrm>
            <a:off x="5178313" y="3006822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adv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B5E33B8-8FCC-4832-871A-7A4754ECA6C3}"/>
              </a:ext>
            </a:extLst>
          </p:cNvPr>
          <p:cNvSpPr txBox="1"/>
          <p:nvPr/>
        </p:nvSpPr>
        <p:spPr>
          <a:xfrm>
            <a:off x="5193202" y="3752766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n</a:t>
            </a:r>
          </a:p>
        </p:txBody>
      </p:sp>
    </p:spTree>
    <p:extLst>
      <p:ext uri="{BB962C8B-B14F-4D97-AF65-F5344CB8AC3E}">
        <p14:creationId xmlns:p14="http://schemas.microsoft.com/office/powerpoint/2010/main" val="368559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2" grpId="0"/>
      <p:bldP spid="13" grpId="0"/>
      <p:bldP spid="21" grpId="0"/>
      <p:bldP spid="22" grpId="0"/>
      <p:bldP spid="23" grpId="0"/>
      <p:bldP spid="24" grpId="0"/>
      <p:bldP spid="28" grpId="0"/>
      <p:bldP spid="29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0FFC83D-0470-44AA-B750-2C6CFC98BA7F}"/>
              </a:ext>
            </a:extLst>
          </p:cNvPr>
          <p:cNvSpPr txBox="1"/>
          <p:nvPr/>
        </p:nvSpPr>
        <p:spPr>
          <a:xfrm>
            <a:off x="3043461" y="671160"/>
            <a:ext cx="58376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9600" b="1" dirty="0">
                <a:solidFill>
                  <a:srgbClr val="80C8A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WRAP-UP</a:t>
            </a:r>
            <a:endParaRPr lang="en-US" sz="9600" b="1" dirty="0">
              <a:solidFill>
                <a:srgbClr val="80C8A9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3465FD-5E1A-45CF-A02C-219267FC3A05}"/>
              </a:ext>
            </a:extLst>
          </p:cNvPr>
          <p:cNvSpPr txBox="1"/>
          <p:nvPr/>
        </p:nvSpPr>
        <p:spPr>
          <a:xfrm>
            <a:off x="2137391" y="2767280"/>
            <a:ext cx="884493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Adverbs of frequency</a:t>
            </a:r>
            <a:r>
              <a:rPr lang="en-US" sz="4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4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4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lways, usually, often, sometimes, rarely, never</a:t>
            </a:r>
            <a:endParaRPr lang="en-US" sz="4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341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 redondeado">
            <a:extLst>
              <a:ext uri="{FF2B5EF4-FFF2-40B4-BE49-F238E27FC236}">
                <a16:creationId xmlns:a16="http://schemas.microsoft.com/office/drawing/2014/main" id="{ABECF6E0-B5AE-4CFF-88F6-498B8CC83040}"/>
              </a:ext>
            </a:extLst>
          </p:cNvPr>
          <p:cNvSpPr/>
          <p:nvPr/>
        </p:nvSpPr>
        <p:spPr>
          <a:xfrm>
            <a:off x="1847528" y="607836"/>
            <a:ext cx="9563422" cy="5642327"/>
          </a:xfrm>
          <a:prstGeom prst="roundRect">
            <a:avLst>
              <a:gd name="adj" fmla="val 6679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1 Abrir corchete">
            <a:extLst>
              <a:ext uri="{FF2B5EF4-FFF2-40B4-BE49-F238E27FC236}">
                <a16:creationId xmlns:a16="http://schemas.microsoft.com/office/drawing/2014/main" id="{74A4137E-E900-4840-8CD3-589CC1A4DF8D}"/>
              </a:ext>
            </a:extLst>
          </p:cNvPr>
          <p:cNvSpPr/>
          <p:nvPr/>
        </p:nvSpPr>
        <p:spPr>
          <a:xfrm>
            <a:off x="8832304" y="1412776"/>
            <a:ext cx="1835696" cy="4608512"/>
          </a:xfrm>
          <a:prstGeom prst="leftBracket">
            <a:avLst>
              <a:gd name="adj" fmla="val 32925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effectLst>
            <a:innerShdw blurRad="63500" dist="889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1400"/>
          </a:p>
        </p:txBody>
      </p:sp>
      <p:sp>
        <p:nvSpPr>
          <p:cNvPr id="15" name="14 CuadroTexto">
            <a:extLst>
              <a:ext uri="{FF2B5EF4-FFF2-40B4-BE49-F238E27FC236}">
                <a16:creationId xmlns:a16="http://schemas.microsoft.com/office/drawing/2014/main" id="{D7D05E01-E133-4CD9-9CFB-9B7327FB3354}"/>
              </a:ext>
            </a:extLst>
          </p:cNvPr>
          <p:cNvSpPr txBox="1"/>
          <p:nvPr/>
        </p:nvSpPr>
        <p:spPr>
          <a:xfrm>
            <a:off x="8975726" y="2411413"/>
            <a:ext cx="1655763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24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usually</a:t>
            </a:r>
            <a:endParaRPr lang="es-ES" sz="24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7" name="16 CuadroTexto">
            <a:extLst>
              <a:ext uri="{FF2B5EF4-FFF2-40B4-BE49-F238E27FC236}">
                <a16:creationId xmlns:a16="http://schemas.microsoft.com/office/drawing/2014/main" id="{A9255A62-8197-40EA-B9A6-01156C63560F}"/>
              </a:ext>
            </a:extLst>
          </p:cNvPr>
          <p:cNvSpPr txBox="1"/>
          <p:nvPr/>
        </p:nvSpPr>
        <p:spPr>
          <a:xfrm>
            <a:off x="9191626" y="5076826"/>
            <a:ext cx="1389063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24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never</a:t>
            </a:r>
            <a:endParaRPr lang="es-ES" sz="24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8" name="17 CuadroTexto">
            <a:extLst>
              <a:ext uri="{FF2B5EF4-FFF2-40B4-BE49-F238E27FC236}">
                <a16:creationId xmlns:a16="http://schemas.microsoft.com/office/drawing/2014/main" id="{A274C7CF-695A-48DF-B5FF-F7B9DEDACDB2}"/>
              </a:ext>
            </a:extLst>
          </p:cNvPr>
          <p:cNvSpPr txBox="1"/>
          <p:nvPr/>
        </p:nvSpPr>
        <p:spPr>
          <a:xfrm>
            <a:off x="8832851" y="3716338"/>
            <a:ext cx="1871663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24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sometimes</a:t>
            </a:r>
            <a:endParaRPr lang="es-ES" sz="24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9" name="18 CuadroTexto">
            <a:extLst>
              <a:ext uri="{FF2B5EF4-FFF2-40B4-BE49-F238E27FC236}">
                <a16:creationId xmlns:a16="http://schemas.microsoft.com/office/drawing/2014/main" id="{B8AC5BFC-B92B-4D1C-81CA-4905B8A55F49}"/>
              </a:ext>
            </a:extLst>
          </p:cNvPr>
          <p:cNvSpPr txBox="1"/>
          <p:nvPr/>
        </p:nvSpPr>
        <p:spPr>
          <a:xfrm>
            <a:off x="9048750" y="4365626"/>
            <a:ext cx="17272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24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rarely</a:t>
            </a:r>
            <a:endParaRPr lang="es-ES" sz="24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0" name="19 CuadroTexto">
            <a:extLst>
              <a:ext uri="{FF2B5EF4-FFF2-40B4-BE49-F238E27FC236}">
                <a16:creationId xmlns:a16="http://schemas.microsoft.com/office/drawing/2014/main" id="{6195E241-520C-4C7D-BB78-414450BA9CB8}"/>
              </a:ext>
            </a:extLst>
          </p:cNvPr>
          <p:cNvSpPr txBox="1"/>
          <p:nvPr/>
        </p:nvSpPr>
        <p:spPr>
          <a:xfrm>
            <a:off x="9048750" y="1700213"/>
            <a:ext cx="15113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24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always</a:t>
            </a:r>
            <a:endParaRPr lang="es-ES" sz="24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4" name="13 Llamada rectangular redondeada">
            <a:extLst>
              <a:ext uri="{FF2B5EF4-FFF2-40B4-BE49-F238E27FC236}">
                <a16:creationId xmlns:a16="http://schemas.microsoft.com/office/drawing/2014/main" id="{134FC22F-EF51-4A9D-8B54-7E645C965A94}"/>
              </a:ext>
            </a:extLst>
          </p:cNvPr>
          <p:cNvSpPr/>
          <p:nvPr/>
        </p:nvSpPr>
        <p:spPr>
          <a:xfrm>
            <a:off x="1959869" y="1343948"/>
            <a:ext cx="6336704" cy="1454373"/>
          </a:xfrm>
          <a:prstGeom prst="wedgeRoundRectCallout">
            <a:avLst>
              <a:gd name="adj1" fmla="val -9248"/>
              <a:gd name="adj2" fmla="val 90126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800" b="1">
                <a:solidFill>
                  <a:schemeClr val="tx1"/>
                </a:solidFill>
              </a:rPr>
              <a:t>1. I</a:t>
            </a:r>
            <a:r>
              <a:rPr lang="es-ES_tradnl" sz="2800" b="1">
                <a:solidFill>
                  <a:srgbClr val="FF0000"/>
                </a:solidFill>
              </a:rPr>
              <a:t> </a:t>
            </a:r>
            <a:r>
              <a:rPr lang="es-ES_tradnl" sz="2800" b="1" dirty="0" err="1">
                <a:solidFill>
                  <a:schemeClr val="tx1"/>
                </a:solidFill>
              </a:rPr>
              <a:t>ride</a:t>
            </a:r>
            <a:r>
              <a:rPr lang="es-ES_tradnl" sz="2800" b="1" dirty="0">
                <a:solidFill>
                  <a:schemeClr val="tx1"/>
                </a:solidFill>
              </a:rPr>
              <a:t> </a:t>
            </a:r>
            <a:r>
              <a:rPr lang="es-ES_tradnl" sz="2800" b="1" dirty="0" err="1">
                <a:solidFill>
                  <a:schemeClr val="tx1"/>
                </a:solidFill>
              </a:rPr>
              <a:t>my</a:t>
            </a:r>
            <a:r>
              <a:rPr lang="es-ES_tradnl" sz="2800" b="1" dirty="0">
                <a:solidFill>
                  <a:schemeClr val="tx1"/>
                </a:solidFill>
              </a:rPr>
              <a:t> </a:t>
            </a:r>
            <a:r>
              <a:rPr lang="es-ES_tradnl" sz="2800" b="1" dirty="0" err="1">
                <a:solidFill>
                  <a:schemeClr val="tx1"/>
                </a:solidFill>
              </a:rPr>
              <a:t>bike</a:t>
            </a:r>
            <a:r>
              <a:rPr lang="es-ES_tradnl" sz="2800" b="1" dirty="0">
                <a:solidFill>
                  <a:schemeClr val="tx1"/>
                </a:solidFill>
              </a:rPr>
              <a:t>  </a:t>
            </a:r>
            <a:r>
              <a:rPr lang="es-ES_tradnl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twice</a:t>
            </a:r>
            <a:r>
              <a:rPr lang="es-ES_tradnl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_tradnl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week</a:t>
            </a:r>
            <a:r>
              <a:rPr lang="es-ES_tradnl" sz="2000" b="1" dirty="0">
                <a:solidFill>
                  <a:srgbClr val="C00000"/>
                </a:solidFill>
              </a:rPr>
              <a:t>.</a:t>
            </a:r>
          </a:p>
          <a:p>
            <a:pPr algn="ctr">
              <a:defRPr/>
            </a:pPr>
            <a:r>
              <a:rPr lang="es-ES_tradnl" sz="3200" b="1" dirty="0">
                <a:solidFill>
                  <a:schemeClr val="tx1"/>
                </a:solidFill>
              </a:rPr>
              <a:t>I </a:t>
            </a:r>
            <a:r>
              <a:rPr lang="es-ES_tradnl" sz="2800" dirty="0">
                <a:solidFill>
                  <a:schemeClr val="tx1"/>
                </a:solidFill>
              </a:rPr>
              <a:t>___________</a:t>
            </a:r>
            <a:r>
              <a:rPr lang="es-ES_tradnl" sz="3200" b="1" dirty="0">
                <a:solidFill>
                  <a:schemeClr val="tx1"/>
                </a:solidFill>
              </a:rPr>
              <a:t> </a:t>
            </a:r>
            <a:r>
              <a:rPr lang="es-ES_tradnl" sz="3200" b="1" dirty="0" err="1">
                <a:solidFill>
                  <a:schemeClr val="tx1"/>
                </a:solidFill>
              </a:rPr>
              <a:t>ride</a:t>
            </a:r>
            <a:r>
              <a:rPr lang="es-ES_tradnl" sz="3200" b="1" dirty="0">
                <a:solidFill>
                  <a:schemeClr val="tx1"/>
                </a:solidFill>
              </a:rPr>
              <a:t> </a:t>
            </a:r>
            <a:r>
              <a:rPr lang="es-ES_tradnl" sz="3200" b="1" dirty="0" err="1">
                <a:solidFill>
                  <a:schemeClr val="tx1"/>
                </a:solidFill>
              </a:rPr>
              <a:t>my</a:t>
            </a:r>
            <a:r>
              <a:rPr lang="es-ES_tradnl" sz="3200" b="1" dirty="0">
                <a:solidFill>
                  <a:schemeClr val="tx1"/>
                </a:solidFill>
              </a:rPr>
              <a:t> </a:t>
            </a:r>
            <a:r>
              <a:rPr lang="es-ES_tradnl" sz="3200" b="1" dirty="0" err="1">
                <a:solidFill>
                  <a:schemeClr val="tx1"/>
                </a:solidFill>
              </a:rPr>
              <a:t>bike</a:t>
            </a:r>
            <a:endParaRPr lang="es-ES_tradnl" sz="3200" b="1" dirty="0">
              <a:solidFill>
                <a:schemeClr val="tx1"/>
              </a:solidFill>
            </a:endParaRPr>
          </a:p>
        </p:txBody>
      </p:sp>
      <p:sp>
        <p:nvSpPr>
          <p:cNvPr id="3" name="2 CuadroTexto">
            <a:extLst>
              <a:ext uri="{FF2B5EF4-FFF2-40B4-BE49-F238E27FC236}">
                <a16:creationId xmlns:a16="http://schemas.microsoft.com/office/drawing/2014/main" id="{8492C389-8377-4115-8083-63936FD4A107}"/>
              </a:ext>
            </a:extLst>
          </p:cNvPr>
          <p:cNvSpPr txBox="1"/>
          <p:nvPr/>
        </p:nvSpPr>
        <p:spPr>
          <a:xfrm>
            <a:off x="9242426" y="3068638"/>
            <a:ext cx="1389063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24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often</a:t>
            </a:r>
            <a:endParaRPr lang="es-ES" sz="24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" name="Picture 4" descr="A doll riding a bike&#10;&#10;Description automatically generated with medium confidence">
            <a:extLst>
              <a:ext uri="{FF2B5EF4-FFF2-40B4-BE49-F238E27FC236}">
                <a16:creationId xmlns:a16="http://schemas.microsoft.com/office/drawing/2014/main" id="{5487B7EA-DCAC-4F3D-8668-8F1ABB36F8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334535" y="2873375"/>
            <a:ext cx="4104365" cy="33017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063 0.05 L -0.44987 -0.13056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31" y="-90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  <p:bldP spid="20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 redondeado">
            <a:extLst>
              <a:ext uri="{FF2B5EF4-FFF2-40B4-BE49-F238E27FC236}">
                <a16:creationId xmlns:a16="http://schemas.microsoft.com/office/drawing/2014/main" id="{190C19FB-6D0D-4194-8278-65BB8A433F81}"/>
              </a:ext>
            </a:extLst>
          </p:cNvPr>
          <p:cNvSpPr/>
          <p:nvPr/>
        </p:nvSpPr>
        <p:spPr>
          <a:xfrm>
            <a:off x="1847528" y="607836"/>
            <a:ext cx="8496944" cy="5642327"/>
          </a:xfrm>
          <a:prstGeom prst="roundRect">
            <a:avLst>
              <a:gd name="adj" fmla="val 6679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1 Abrir corchete">
            <a:extLst>
              <a:ext uri="{FF2B5EF4-FFF2-40B4-BE49-F238E27FC236}">
                <a16:creationId xmlns:a16="http://schemas.microsoft.com/office/drawing/2014/main" id="{BF388CCC-381B-4332-8007-716128F61461}"/>
              </a:ext>
            </a:extLst>
          </p:cNvPr>
          <p:cNvSpPr/>
          <p:nvPr/>
        </p:nvSpPr>
        <p:spPr>
          <a:xfrm>
            <a:off x="8832304" y="1412776"/>
            <a:ext cx="1835696" cy="4608512"/>
          </a:xfrm>
          <a:prstGeom prst="leftBracket">
            <a:avLst>
              <a:gd name="adj" fmla="val 32925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effectLst>
            <a:innerShdw blurRad="63500" dist="889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1400"/>
          </a:p>
        </p:txBody>
      </p:sp>
      <p:sp>
        <p:nvSpPr>
          <p:cNvPr id="3" name="2 CuadroTexto">
            <a:extLst>
              <a:ext uri="{FF2B5EF4-FFF2-40B4-BE49-F238E27FC236}">
                <a16:creationId xmlns:a16="http://schemas.microsoft.com/office/drawing/2014/main" id="{0E2848F6-230C-468A-9BF1-8B1C8E508985}"/>
              </a:ext>
            </a:extLst>
          </p:cNvPr>
          <p:cNvSpPr txBox="1"/>
          <p:nvPr/>
        </p:nvSpPr>
        <p:spPr>
          <a:xfrm>
            <a:off x="9242426" y="3068638"/>
            <a:ext cx="1389063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24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often</a:t>
            </a:r>
            <a:endParaRPr lang="es-ES" sz="24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5" name="14 CuadroTexto">
            <a:extLst>
              <a:ext uri="{FF2B5EF4-FFF2-40B4-BE49-F238E27FC236}">
                <a16:creationId xmlns:a16="http://schemas.microsoft.com/office/drawing/2014/main" id="{58B30900-94C4-4426-9ABC-4BB986DB2B41}"/>
              </a:ext>
            </a:extLst>
          </p:cNvPr>
          <p:cNvSpPr txBox="1"/>
          <p:nvPr/>
        </p:nvSpPr>
        <p:spPr>
          <a:xfrm>
            <a:off x="8975726" y="2411413"/>
            <a:ext cx="1655763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24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usually</a:t>
            </a:r>
            <a:endParaRPr lang="es-ES" sz="24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7" name="16 CuadroTexto">
            <a:extLst>
              <a:ext uri="{FF2B5EF4-FFF2-40B4-BE49-F238E27FC236}">
                <a16:creationId xmlns:a16="http://schemas.microsoft.com/office/drawing/2014/main" id="{F13F55B6-6EE5-49A4-A8D4-3D2EDB6EAEDA}"/>
              </a:ext>
            </a:extLst>
          </p:cNvPr>
          <p:cNvSpPr txBox="1"/>
          <p:nvPr/>
        </p:nvSpPr>
        <p:spPr>
          <a:xfrm>
            <a:off x="9191626" y="5076826"/>
            <a:ext cx="1389063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24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never</a:t>
            </a:r>
            <a:endParaRPr lang="es-ES" sz="24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8" name="17 CuadroTexto">
            <a:extLst>
              <a:ext uri="{FF2B5EF4-FFF2-40B4-BE49-F238E27FC236}">
                <a16:creationId xmlns:a16="http://schemas.microsoft.com/office/drawing/2014/main" id="{6F9BBF91-3BDD-4246-839E-2CB217408640}"/>
              </a:ext>
            </a:extLst>
          </p:cNvPr>
          <p:cNvSpPr txBox="1"/>
          <p:nvPr/>
        </p:nvSpPr>
        <p:spPr>
          <a:xfrm>
            <a:off x="8832851" y="3716338"/>
            <a:ext cx="1871663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24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sometimes</a:t>
            </a:r>
            <a:endParaRPr lang="es-ES" sz="24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9" name="18 CuadroTexto">
            <a:extLst>
              <a:ext uri="{FF2B5EF4-FFF2-40B4-BE49-F238E27FC236}">
                <a16:creationId xmlns:a16="http://schemas.microsoft.com/office/drawing/2014/main" id="{014EC25E-7472-4D7A-AFAA-D0F50F707721}"/>
              </a:ext>
            </a:extLst>
          </p:cNvPr>
          <p:cNvSpPr txBox="1"/>
          <p:nvPr/>
        </p:nvSpPr>
        <p:spPr>
          <a:xfrm>
            <a:off x="9048750" y="4365626"/>
            <a:ext cx="17272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24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rarely</a:t>
            </a:r>
            <a:endParaRPr lang="es-ES" sz="24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1" name="10 Llamada rectangular redondeada">
            <a:extLst>
              <a:ext uri="{FF2B5EF4-FFF2-40B4-BE49-F238E27FC236}">
                <a16:creationId xmlns:a16="http://schemas.microsoft.com/office/drawing/2014/main" id="{ACAC110E-1226-43D7-AC60-81255E3D22AF}"/>
              </a:ext>
            </a:extLst>
          </p:cNvPr>
          <p:cNvSpPr/>
          <p:nvPr/>
        </p:nvSpPr>
        <p:spPr>
          <a:xfrm>
            <a:off x="2711624" y="1268761"/>
            <a:ext cx="5544616" cy="1373485"/>
          </a:xfrm>
          <a:prstGeom prst="wedgeRoundRectCallout">
            <a:avLst>
              <a:gd name="adj1" fmla="val 3324"/>
              <a:gd name="adj2" fmla="val 90631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3200" b="1">
                <a:solidFill>
                  <a:schemeClr val="tx1"/>
                </a:solidFill>
              </a:rPr>
              <a:t>2. I</a:t>
            </a:r>
            <a:r>
              <a:rPr lang="es-ES_tradnl" sz="3200" b="1">
                <a:solidFill>
                  <a:srgbClr val="FF0000"/>
                </a:solidFill>
              </a:rPr>
              <a:t> </a:t>
            </a:r>
            <a:r>
              <a:rPr lang="es-ES_tradnl" sz="3200" b="1" dirty="0" err="1">
                <a:solidFill>
                  <a:schemeClr val="tx1"/>
                </a:solidFill>
              </a:rPr>
              <a:t>walk</a:t>
            </a:r>
            <a:r>
              <a:rPr lang="es-ES_tradnl" sz="3200" b="1" dirty="0">
                <a:solidFill>
                  <a:schemeClr val="tx1"/>
                </a:solidFill>
              </a:rPr>
              <a:t> </a:t>
            </a:r>
            <a:r>
              <a:rPr lang="es-ES_tradnl" sz="3200" b="1" dirty="0" err="1">
                <a:solidFill>
                  <a:schemeClr val="tx1"/>
                </a:solidFill>
              </a:rPr>
              <a:t>my</a:t>
            </a:r>
            <a:r>
              <a:rPr lang="es-ES_tradnl" sz="3200" b="1" dirty="0">
                <a:solidFill>
                  <a:schemeClr val="tx1"/>
                </a:solidFill>
              </a:rPr>
              <a:t> </a:t>
            </a:r>
            <a:r>
              <a:rPr lang="es-ES_tradnl" sz="3200" b="1" dirty="0" err="1">
                <a:solidFill>
                  <a:schemeClr val="tx1"/>
                </a:solidFill>
              </a:rPr>
              <a:t>dog</a:t>
            </a:r>
            <a:r>
              <a:rPr lang="es-ES_tradnl" sz="3200" b="1" dirty="0">
                <a:solidFill>
                  <a:schemeClr val="tx1"/>
                </a:solidFill>
              </a:rPr>
              <a:t> </a:t>
            </a:r>
            <a:r>
              <a:rPr lang="es-ES_tradnl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everyday</a:t>
            </a:r>
            <a:r>
              <a:rPr lang="es-ES_tradnl" sz="2400" b="1" dirty="0">
                <a:solidFill>
                  <a:srgbClr val="C00000"/>
                </a:solidFill>
              </a:rPr>
              <a:t>.</a:t>
            </a:r>
            <a:endParaRPr lang="es-ES_tradnl" sz="3200" dirty="0">
              <a:solidFill>
                <a:srgbClr val="C00000"/>
              </a:solidFill>
            </a:endParaRPr>
          </a:p>
          <a:p>
            <a:pPr algn="ctr">
              <a:defRPr/>
            </a:pPr>
            <a:r>
              <a:rPr lang="es-ES_tradnl" sz="3200" dirty="0">
                <a:solidFill>
                  <a:schemeClr val="tx1"/>
                </a:solidFill>
              </a:rPr>
              <a:t>I _______ </a:t>
            </a:r>
            <a:r>
              <a:rPr lang="es-ES_tradnl" sz="3200" dirty="0" err="1">
                <a:solidFill>
                  <a:schemeClr val="tx1"/>
                </a:solidFill>
              </a:rPr>
              <a:t>walk</a:t>
            </a:r>
            <a:r>
              <a:rPr lang="es-ES_tradnl" sz="3200" dirty="0">
                <a:solidFill>
                  <a:schemeClr val="tx1"/>
                </a:solidFill>
              </a:rPr>
              <a:t> </a:t>
            </a:r>
            <a:r>
              <a:rPr lang="es-ES_tradnl" sz="3200" dirty="0" err="1">
                <a:solidFill>
                  <a:schemeClr val="tx1"/>
                </a:solidFill>
              </a:rPr>
              <a:t>my</a:t>
            </a:r>
            <a:r>
              <a:rPr lang="es-ES_tradnl" sz="3200" dirty="0">
                <a:solidFill>
                  <a:schemeClr val="tx1"/>
                </a:solidFill>
              </a:rPr>
              <a:t> </a:t>
            </a:r>
            <a:r>
              <a:rPr lang="es-ES_tradnl" sz="3200" dirty="0" err="1">
                <a:solidFill>
                  <a:schemeClr val="tx1"/>
                </a:solidFill>
              </a:rPr>
              <a:t>dog</a:t>
            </a:r>
            <a:r>
              <a:rPr lang="es-ES_tradnl" sz="32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0" name="19 CuadroTexto">
            <a:extLst>
              <a:ext uri="{FF2B5EF4-FFF2-40B4-BE49-F238E27FC236}">
                <a16:creationId xmlns:a16="http://schemas.microsoft.com/office/drawing/2014/main" id="{B5E43477-11A2-433D-BF69-423DB1DB9CB5}"/>
              </a:ext>
            </a:extLst>
          </p:cNvPr>
          <p:cNvSpPr txBox="1"/>
          <p:nvPr/>
        </p:nvSpPr>
        <p:spPr>
          <a:xfrm>
            <a:off x="9048750" y="1700213"/>
            <a:ext cx="15113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24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always</a:t>
            </a:r>
            <a:endParaRPr lang="es-ES" sz="24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C4FF12-0431-476C-9846-E03FDA25C7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711624" y="2882494"/>
            <a:ext cx="3012915" cy="31387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156 -0.00023 L -0.45065 0.03982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17" y="19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7" grpId="0"/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5CE42FE-9AA3-46A8-B081-ABD2EE36B96C}"/>
              </a:ext>
            </a:extLst>
          </p:cNvPr>
          <p:cNvSpPr txBox="1"/>
          <p:nvPr/>
        </p:nvSpPr>
        <p:spPr>
          <a:xfrm>
            <a:off x="3039861" y="2030790"/>
            <a:ext cx="62617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9600" b="1">
                <a:solidFill>
                  <a:srgbClr val="80C8A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LESSON 1</a:t>
            </a:r>
            <a:endParaRPr lang="en-US" sz="9600" b="1" dirty="0">
              <a:solidFill>
                <a:srgbClr val="80C8A9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447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 redondeado">
            <a:extLst>
              <a:ext uri="{FF2B5EF4-FFF2-40B4-BE49-F238E27FC236}">
                <a16:creationId xmlns:a16="http://schemas.microsoft.com/office/drawing/2014/main" id="{8D5B25B9-8960-464B-881E-36D51BE2F546}"/>
              </a:ext>
            </a:extLst>
          </p:cNvPr>
          <p:cNvSpPr/>
          <p:nvPr/>
        </p:nvSpPr>
        <p:spPr>
          <a:xfrm>
            <a:off x="1847528" y="620689"/>
            <a:ext cx="8496944" cy="5642327"/>
          </a:xfrm>
          <a:prstGeom prst="roundRect">
            <a:avLst>
              <a:gd name="adj" fmla="val 6679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1 Abrir corchete">
            <a:extLst>
              <a:ext uri="{FF2B5EF4-FFF2-40B4-BE49-F238E27FC236}">
                <a16:creationId xmlns:a16="http://schemas.microsoft.com/office/drawing/2014/main" id="{B7E75D80-7080-47AE-8610-59529A714DB0}"/>
              </a:ext>
            </a:extLst>
          </p:cNvPr>
          <p:cNvSpPr/>
          <p:nvPr/>
        </p:nvSpPr>
        <p:spPr>
          <a:xfrm>
            <a:off x="8832304" y="1412776"/>
            <a:ext cx="1835696" cy="4608512"/>
          </a:xfrm>
          <a:prstGeom prst="leftBracket">
            <a:avLst>
              <a:gd name="adj" fmla="val 32925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effectLst>
            <a:innerShdw blurRad="63500" dist="889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1400"/>
          </a:p>
        </p:txBody>
      </p:sp>
      <p:sp>
        <p:nvSpPr>
          <p:cNvPr id="3" name="2 CuadroTexto">
            <a:extLst>
              <a:ext uri="{FF2B5EF4-FFF2-40B4-BE49-F238E27FC236}">
                <a16:creationId xmlns:a16="http://schemas.microsoft.com/office/drawing/2014/main" id="{8E2A97D5-AD81-4E04-B407-D6CF654072A6}"/>
              </a:ext>
            </a:extLst>
          </p:cNvPr>
          <p:cNvSpPr txBox="1"/>
          <p:nvPr/>
        </p:nvSpPr>
        <p:spPr>
          <a:xfrm>
            <a:off x="9242426" y="3068638"/>
            <a:ext cx="1389063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24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often</a:t>
            </a:r>
            <a:endParaRPr lang="es-ES" sz="24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7" name="16 CuadroTexto">
            <a:extLst>
              <a:ext uri="{FF2B5EF4-FFF2-40B4-BE49-F238E27FC236}">
                <a16:creationId xmlns:a16="http://schemas.microsoft.com/office/drawing/2014/main" id="{AD043E37-4E0A-4C27-97F0-D67DA42D3682}"/>
              </a:ext>
            </a:extLst>
          </p:cNvPr>
          <p:cNvSpPr txBox="1"/>
          <p:nvPr/>
        </p:nvSpPr>
        <p:spPr>
          <a:xfrm>
            <a:off x="9191626" y="5076826"/>
            <a:ext cx="1389063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24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never</a:t>
            </a:r>
            <a:endParaRPr lang="es-ES" sz="24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8" name="17 CuadroTexto">
            <a:extLst>
              <a:ext uri="{FF2B5EF4-FFF2-40B4-BE49-F238E27FC236}">
                <a16:creationId xmlns:a16="http://schemas.microsoft.com/office/drawing/2014/main" id="{C5F2B953-03CA-4867-8214-7F21F8414494}"/>
              </a:ext>
            </a:extLst>
          </p:cNvPr>
          <p:cNvSpPr txBox="1"/>
          <p:nvPr/>
        </p:nvSpPr>
        <p:spPr>
          <a:xfrm>
            <a:off x="8832851" y="3716338"/>
            <a:ext cx="1871663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24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sometimes</a:t>
            </a:r>
            <a:endParaRPr lang="es-ES" sz="24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9" name="18 CuadroTexto">
            <a:extLst>
              <a:ext uri="{FF2B5EF4-FFF2-40B4-BE49-F238E27FC236}">
                <a16:creationId xmlns:a16="http://schemas.microsoft.com/office/drawing/2014/main" id="{AB439E3A-10D8-4E26-8A33-D42C5F110E18}"/>
              </a:ext>
            </a:extLst>
          </p:cNvPr>
          <p:cNvSpPr txBox="1"/>
          <p:nvPr/>
        </p:nvSpPr>
        <p:spPr>
          <a:xfrm>
            <a:off x="9048750" y="4365626"/>
            <a:ext cx="17272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24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rarely</a:t>
            </a:r>
            <a:endParaRPr lang="es-ES" sz="24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0" name="19 CuadroTexto">
            <a:extLst>
              <a:ext uri="{FF2B5EF4-FFF2-40B4-BE49-F238E27FC236}">
                <a16:creationId xmlns:a16="http://schemas.microsoft.com/office/drawing/2014/main" id="{FFFB7E45-783D-43B2-A381-D1FC0A71B875}"/>
              </a:ext>
            </a:extLst>
          </p:cNvPr>
          <p:cNvSpPr txBox="1"/>
          <p:nvPr/>
        </p:nvSpPr>
        <p:spPr>
          <a:xfrm>
            <a:off x="9048750" y="1700213"/>
            <a:ext cx="15113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24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always</a:t>
            </a:r>
            <a:endParaRPr lang="es-ES" sz="24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3" name="22 Llamada rectangular redondeada">
            <a:extLst>
              <a:ext uri="{FF2B5EF4-FFF2-40B4-BE49-F238E27FC236}">
                <a16:creationId xmlns:a16="http://schemas.microsoft.com/office/drawing/2014/main" id="{3CA1017C-A3E0-4DEA-BA26-01E35B1415A0}"/>
              </a:ext>
            </a:extLst>
          </p:cNvPr>
          <p:cNvSpPr/>
          <p:nvPr/>
        </p:nvSpPr>
        <p:spPr>
          <a:xfrm>
            <a:off x="2495600" y="980728"/>
            <a:ext cx="4896544" cy="1661666"/>
          </a:xfrm>
          <a:prstGeom prst="wedgeRoundRectCallout">
            <a:avLst>
              <a:gd name="adj1" fmla="val -6419"/>
              <a:gd name="adj2" fmla="val 72181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3200" b="1">
                <a:solidFill>
                  <a:schemeClr val="tx1"/>
                </a:solidFill>
              </a:rPr>
              <a:t>3. I</a:t>
            </a:r>
            <a:r>
              <a:rPr lang="es-ES_tradnl" sz="3200" b="1">
                <a:solidFill>
                  <a:srgbClr val="FF0000"/>
                </a:solidFill>
              </a:rPr>
              <a:t> </a:t>
            </a:r>
            <a:r>
              <a:rPr lang="es-ES_tradnl" sz="3200" b="1" err="1">
                <a:solidFill>
                  <a:schemeClr val="tx1"/>
                </a:solidFill>
              </a:rPr>
              <a:t>play</a:t>
            </a:r>
            <a:r>
              <a:rPr lang="es-ES_tradnl" sz="3200" b="1">
                <a:solidFill>
                  <a:schemeClr val="tx1"/>
                </a:solidFill>
              </a:rPr>
              <a:t> board game</a:t>
            </a:r>
            <a:endParaRPr lang="es-ES_tradnl" sz="32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s-ES_tradnl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five</a:t>
            </a:r>
            <a:r>
              <a:rPr lang="es-ES_tradn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times a </a:t>
            </a:r>
            <a:r>
              <a:rPr lang="es-ES_tradnl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week</a:t>
            </a:r>
            <a:r>
              <a:rPr lang="es-ES_tradnl" sz="2400" b="1" dirty="0">
                <a:solidFill>
                  <a:srgbClr val="C00000"/>
                </a:solidFill>
              </a:rPr>
              <a:t>.</a:t>
            </a:r>
          </a:p>
          <a:p>
            <a:pPr algn="ctr">
              <a:defRPr/>
            </a:pPr>
            <a:r>
              <a:rPr lang="es-ES_tradnl" sz="2800" b="1" dirty="0">
                <a:solidFill>
                  <a:schemeClr val="tx1"/>
                </a:solidFill>
              </a:rPr>
              <a:t>I</a:t>
            </a:r>
            <a:r>
              <a:rPr lang="es-ES_tradnl" sz="2400" dirty="0">
                <a:solidFill>
                  <a:schemeClr val="tx1"/>
                </a:solidFill>
              </a:rPr>
              <a:t> __________ </a:t>
            </a:r>
            <a:r>
              <a:rPr lang="es-ES_tradnl" sz="2800" b="1" dirty="0" err="1">
                <a:solidFill>
                  <a:schemeClr val="tx1"/>
                </a:solidFill>
              </a:rPr>
              <a:t>play</a:t>
            </a:r>
            <a:r>
              <a:rPr lang="es-ES_tradnl" sz="2800" b="1" dirty="0">
                <a:solidFill>
                  <a:schemeClr val="tx1"/>
                </a:solidFill>
              </a:rPr>
              <a:t> </a:t>
            </a:r>
            <a:r>
              <a:rPr lang="es-ES_tradnl" sz="2800" b="1" dirty="0" err="1">
                <a:solidFill>
                  <a:schemeClr val="tx1"/>
                </a:solidFill>
              </a:rPr>
              <a:t>it</a:t>
            </a:r>
            <a:r>
              <a:rPr lang="es-ES_tradnl" sz="28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5" name="14 CuadroTexto">
            <a:extLst>
              <a:ext uri="{FF2B5EF4-FFF2-40B4-BE49-F238E27FC236}">
                <a16:creationId xmlns:a16="http://schemas.microsoft.com/office/drawing/2014/main" id="{B0A83EF6-AEEC-41FB-9D36-14488DF8B669}"/>
              </a:ext>
            </a:extLst>
          </p:cNvPr>
          <p:cNvSpPr txBox="1"/>
          <p:nvPr/>
        </p:nvSpPr>
        <p:spPr>
          <a:xfrm>
            <a:off x="8975726" y="2411413"/>
            <a:ext cx="1655763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24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usually</a:t>
            </a:r>
            <a:endParaRPr lang="es-ES" sz="24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" name="Picture 4" descr="A couple of kids playing a board game&#10;&#10;Description automatically generated with low confidence">
            <a:extLst>
              <a:ext uri="{FF2B5EF4-FFF2-40B4-BE49-F238E27FC236}">
                <a16:creationId xmlns:a16="http://schemas.microsoft.com/office/drawing/2014/main" id="{6967455E-BEC0-477E-A1B7-E8C12F96CC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548103" y="3090765"/>
            <a:ext cx="3769681" cy="2968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435 -0.00139 L -0.45157 -0.05463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02" y="-26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0"/>
      <p:bldP spid="17" grpId="0"/>
      <p:bldP spid="18" grpId="0"/>
      <p:bldP spid="19" grpId="0"/>
      <p:bldP spid="20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 redondeado">
            <a:extLst>
              <a:ext uri="{FF2B5EF4-FFF2-40B4-BE49-F238E27FC236}">
                <a16:creationId xmlns:a16="http://schemas.microsoft.com/office/drawing/2014/main" id="{EFB637F5-F4C2-4021-8143-0DF5FAAFDE11}"/>
              </a:ext>
            </a:extLst>
          </p:cNvPr>
          <p:cNvSpPr/>
          <p:nvPr/>
        </p:nvSpPr>
        <p:spPr>
          <a:xfrm>
            <a:off x="1847528" y="607836"/>
            <a:ext cx="8928422" cy="5642327"/>
          </a:xfrm>
          <a:prstGeom prst="roundRect">
            <a:avLst>
              <a:gd name="adj" fmla="val 6679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1 Abrir corchete">
            <a:extLst>
              <a:ext uri="{FF2B5EF4-FFF2-40B4-BE49-F238E27FC236}">
                <a16:creationId xmlns:a16="http://schemas.microsoft.com/office/drawing/2014/main" id="{4CA909BC-E139-47E8-AB25-2B73415E3478}"/>
              </a:ext>
            </a:extLst>
          </p:cNvPr>
          <p:cNvSpPr/>
          <p:nvPr/>
        </p:nvSpPr>
        <p:spPr>
          <a:xfrm>
            <a:off x="8832304" y="1412776"/>
            <a:ext cx="1835696" cy="4608512"/>
          </a:xfrm>
          <a:prstGeom prst="leftBracket">
            <a:avLst>
              <a:gd name="adj" fmla="val 32925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effectLst>
            <a:innerShdw blurRad="63500" dist="889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1400"/>
          </a:p>
        </p:txBody>
      </p:sp>
      <p:sp>
        <p:nvSpPr>
          <p:cNvPr id="3" name="2 CuadroTexto">
            <a:extLst>
              <a:ext uri="{FF2B5EF4-FFF2-40B4-BE49-F238E27FC236}">
                <a16:creationId xmlns:a16="http://schemas.microsoft.com/office/drawing/2014/main" id="{E2954DB5-82AC-47CF-9D84-049E803A98C3}"/>
              </a:ext>
            </a:extLst>
          </p:cNvPr>
          <p:cNvSpPr txBox="1"/>
          <p:nvPr/>
        </p:nvSpPr>
        <p:spPr>
          <a:xfrm>
            <a:off x="9242426" y="3068638"/>
            <a:ext cx="1389063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24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often</a:t>
            </a:r>
            <a:endParaRPr lang="es-ES" sz="24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5" name="14 CuadroTexto">
            <a:extLst>
              <a:ext uri="{FF2B5EF4-FFF2-40B4-BE49-F238E27FC236}">
                <a16:creationId xmlns:a16="http://schemas.microsoft.com/office/drawing/2014/main" id="{48D60EE2-C02B-46EE-8E2D-9A659F129829}"/>
              </a:ext>
            </a:extLst>
          </p:cNvPr>
          <p:cNvSpPr txBox="1"/>
          <p:nvPr/>
        </p:nvSpPr>
        <p:spPr>
          <a:xfrm>
            <a:off x="8975726" y="2411413"/>
            <a:ext cx="1655763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24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usually</a:t>
            </a:r>
            <a:endParaRPr lang="es-ES" sz="24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7" name="16 CuadroTexto">
            <a:extLst>
              <a:ext uri="{FF2B5EF4-FFF2-40B4-BE49-F238E27FC236}">
                <a16:creationId xmlns:a16="http://schemas.microsoft.com/office/drawing/2014/main" id="{EFE82D6E-B8BB-45C2-B6C0-80E37ED84A68}"/>
              </a:ext>
            </a:extLst>
          </p:cNvPr>
          <p:cNvSpPr txBox="1"/>
          <p:nvPr/>
        </p:nvSpPr>
        <p:spPr>
          <a:xfrm>
            <a:off x="9191626" y="5076826"/>
            <a:ext cx="1389063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24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never</a:t>
            </a:r>
            <a:endParaRPr lang="es-ES" sz="24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8" name="17 CuadroTexto">
            <a:extLst>
              <a:ext uri="{FF2B5EF4-FFF2-40B4-BE49-F238E27FC236}">
                <a16:creationId xmlns:a16="http://schemas.microsoft.com/office/drawing/2014/main" id="{B5089363-4C72-4F6C-A7A1-08ACC1DEAE47}"/>
              </a:ext>
            </a:extLst>
          </p:cNvPr>
          <p:cNvSpPr txBox="1"/>
          <p:nvPr/>
        </p:nvSpPr>
        <p:spPr>
          <a:xfrm>
            <a:off x="8832851" y="3716338"/>
            <a:ext cx="1871663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24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sometimes</a:t>
            </a:r>
            <a:endParaRPr lang="es-ES" sz="24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0" name="19 CuadroTexto">
            <a:extLst>
              <a:ext uri="{FF2B5EF4-FFF2-40B4-BE49-F238E27FC236}">
                <a16:creationId xmlns:a16="http://schemas.microsoft.com/office/drawing/2014/main" id="{1456881D-3668-40E1-8B1F-8741D4BA0D5E}"/>
              </a:ext>
            </a:extLst>
          </p:cNvPr>
          <p:cNvSpPr txBox="1"/>
          <p:nvPr/>
        </p:nvSpPr>
        <p:spPr>
          <a:xfrm>
            <a:off x="9048750" y="1700213"/>
            <a:ext cx="15113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24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always</a:t>
            </a:r>
            <a:endParaRPr lang="es-ES" sz="24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4" name="13 Llamada rectangular redondeada">
            <a:extLst>
              <a:ext uri="{FF2B5EF4-FFF2-40B4-BE49-F238E27FC236}">
                <a16:creationId xmlns:a16="http://schemas.microsoft.com/office/drawing/2014/main" id="{8C6E5F00-F20D-4B1F-9FCA-79FC779AD554}"/>
              </a:ext>
            </a:extLst>
          </p:cNvPr>
          <p:cNvSpPr/>
          <p:nvPr/>
        </p:nvSpPr>
        <p:spPr>
          <a:xfrm>
            <a:off x="2460449" y="980729"/>
            <a:ext cx="5854876" cy="1430685"/>
          </a:xfrm>
          <a:prstGeom prst="wedgeRoundRectCallout">
            <a:avLst>
              <a:gd name="adj1" fmla="val 21376"/>
              <a:gd name="adj2" fmla="val 96707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3000" b="1">
                <a:solidFill>
                  <a:schemeClr val="tx1"/>
                </a:solidFill>
              </a:rPr>
              <a:t>4. I</a:t>
            </a:r>
            <a:r>
              <a:rPr lang="es-ES_tradnl" sz="3000" b="1">
                <a:solidFill>
                  <a:srgbClr val="FF0000"/>
                </a:solidFill>
              </a:rPr>
              <a:t> </a:t>
            </a:r>
            <a:r>
              <a:rPr lang="es-ES_tradnl" sz="3000" b="1" err="1">
                <a:solidFill>
                  <a:schemeClr val="tx1"/>
                </a:solidFill>
              </a:rPr>
              <a:t>go</a:t>
            </a:r>
            <a:r>
              <a:rPr lang="es-ES_tradnl" sz="3000" b="1">
                <a:solidFill>
                  <a:schemeClr val="tx1"/>
                </a:solidFill>
              </a:rPr>
              <a:t> shopping </a:t>
            </a:r>
            <a:r>
              <a:rPr lang="es-ES_tradnl" sz="3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once </a:t>
            </a:r>
            <a:r>
              <a:rPr lang="es-ES_tradnl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s-ES_tradnl" sz="3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month</a:t>
            </a:r>
            <a:r>
              <a:rPr lang="es-ES_tradnl" sz="3000" b="1" dirty="0">
                <a:solidFill>
                  <a:srgbClr val="C00000"/>
                </a:solidFill>
              </a:rPr>
              <a:t>.</a:t>
            </a:r>
          </a:p>
          <a:p>
            <a:pPr algn="ctr">
              <a:defRPr/>
            </a:pPr>
            <a:r>
              <a:rPr lang="es-ES_tradnl" sz="3000" b="1" dirty="0">
                <a:solidFill>
                  <a:schemeClr val="tx1"/>
                </a:solidFill>
              </a:rPr>
              <a:t>I </a:t>
            </a:r>
            <a:r>
              <a:rPr lang="es-ES_tradnl" sz="3000" dirty="0">
                <a:solidFill>
                  <a:schemeClr val="tx1"/>
                </a:solidFill>
              </a:rPr>
              <a:t>_____________</a:t>
            </a:r>
            <a:r>
              <a:rPr lang="es-ES_tradnl" sz="3000" b="1" dirty="0">
                <a:solidFill>
                  <a:schemeClr val="tx1"/>
                </a:solidFill>
              </a:rPr>
              <a:t> </a:t>
            </a:r>
            <a:r>
              <a:rPr lang="es-ES_tradnl" sz="3000" b="1" dirty="0" err="1">
                <a:solidFill>
                  <a:schemeClr val="tx1"/>
                </a:solidFill>
              </a:rPr>
              <a:t>go</a:t>
            </a:r>
            <a:r>
              <a:rPr lang="es-ES_tradnl" sz="3000" b="1" dirty="0">
                <a:solidFill>
                  <a:schemeClr val="tx1"/>
                </a:solidFill>
              </a:rPr>
              <a:t> </a:t>
            </a:r>
            <a:r>
              <a:rPr lang="es-ES_tradnl" sz="3000" b="1" dirty="0" err="1">
                <a:solidFill>
                  <a:schemeClr val="tx1"/>
                </a:solidFill>
              </a:rPr>
              <a:t>to</a:t>
            </a:r>
            <a:r>
              <a:rPr lang="es-ES_tradnl" sz="3000" b="1" dirty="0">
                <a:solidFill>
                  <a:schemeClr val="tx1"/>
                </a:solidFill>
              </a:rPr>
              <a:t> </a:t>
            </a:r>
            <a:r>
              <a:rPr lang="es-ES_tradnl" sz="3000" b="1" dirty="0" err="1">
                <a:solidFill>
                  <a:schemeClr val="tx1"/>
                </a:solidFill>
              </a:rPr>
              <a:t>the</a:t>
            </a:r>
            <a:r>
              <a:rPr lang="es-ES_tradnl" sz="3000" b="1" dirty="0">
                <a:solidFill>
                  <a:schemeClr val="tx1"/>
                </a:solidFill>
              </a:rPr>
              <a:t> cinema</a:t>
            </a:r>
            <a:r>
              <a:rPr lang="es-ES_tradnl" sz="28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9" name="18 CuadroTexto">
            <a:extLst>
              <a:ext uri="{FF2B5EF4-FFF2-40B4-BE49-F238E27FC236}">
                <a16:creationId xmlns:a16="http://schemas.microsoft.com/office/drawing/2014/main" id="{4F0DF3F9-2442-4063-96FC-65071337E020}"/>
              </a:ext>
            </a:extLst>
          </p:cNvPr>
          <p:cNvSpPr txBox="1"/>
          <p:nvPr/>
        </p:nvSpPr>
        <p:spPr>
          <a:xfrm>
            <a:off x="9048750" y="4365626"/>
            <a:ext cx="17272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24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rarely</a:t>
            </a:r>
            <a:endParaRPr lang="es-ES" sz="24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3506246-6E9E-4F0A-BA0F-270F4F637F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073680" y="2411413"/>
            <a:ext cx="3022320" cy="39965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573 0.01134 L -0.49792 -0.38935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82" y="-200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7" grpId="0"/>
      <p:bldP spid="18" grpId="0"/>
      <p:bldP spid="20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 redondeado">
            <a:extLst>
              <a:ext uri="{FF2B5EF4-FFF2-40B4-BE49-F238E27FC236}">
                <a16:creationId xmlns:a16="http://schemas.microsoft.com/office/drawing/2014/main" id="{8286BB8D-493A-469A-A564-5F1A19E9BC8D}"/>
              </a:ext>
            </a:extLst>
          </p:cNvPr>
          <p:cNvSpPr/>
          <p:nvPr/>
        </p:nvSpPr>
        <p:spPr>
          <a:xfrm>
            <a:off x="1847528" y="607836"/>
            <a:ext cx="8496944" cy="5642327"/>
          </a:xfrm>
          <a:prstGeom prst="roundRect">
            <a:avLst>
              <a:gd name="adj" fmla="val 6679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1 Abrir corchete">
            <a:extLst>
              <a:ext uri="{FF2B5EF4-FFF2-40B4-BE49-F238E27FC236}">
                <a16:creationId xmlns:a16="http://schemas.microsoft.com/office/drawing/2014/main" id="{DCFBCA5A-7D70-4F79-AF5A-B817CE528C8E}"/>
              </a:ext>
            </a:extLst>
          </p:cNvPr>
          <p:cNvSpPr/>
          <p:nvPr/>
        </p:nvSpPr>
        <p:spPr>
          <a:xfrm>
            <a:off x="8832304" y="1412776"/>
            <a:ext cx="1835696" cy="4608512"/>
          </a:xfrm>
          <a:prstGeom prst="leftBracket">
            <a:avLst>
              <a:gd name="adj" fmla="val 32925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effectLst>
            <a:innerShdw blurRad="63500" dist="889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1400"/>
          </a:p>
        </p:txBody>
      </p:sp>
      <p:sp>
        <p:nvSpPr>
          <p:cNvPr id="3" name="2 CuadroTexto">
            <a:extLst>
              <a:ext uri="{FF2B5EF4-FFF2-40B4-BE49-F238E27FC236}">
                <a16:creationId xmlns:a16="http://schemas.microsoft.com/office/drawing/2014/main" id="{1DECF404-14B4-4242-8B82-6341EAF48ECD}"/>
              </a:ext>
            </a:extLst>
          </p:cNvPr>
          <p:cNvSpPr txBox="1"/>
          <p:nvPr/>
        </p:nvSpPr>
        <p:spPr>
          <a:xfrm>
            <a:off x="9242426" y="3068638"/>
            <a:ext cx="1389063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24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often</a:t>
            </a:r>
            <a:endParaRPr lang="es-ES" sz="24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5" name="14 CuadroTexto">
            <a:extLst>
              <a:ext uri="{FF2B5EF4-FFF2-40B4-BE49-F238E27FC236}">
                <a16:creationId xmlns:a16="http://schemas.microsoft.com/office/drawing/2014/main" id="{26822F69-922F-447E-B86D-ABA2578B22C4}"/>
              </a:ext>
            </a:extLst>
          </p:cNvPr>
          <p:cNvSpPr txBox="1"/>
          <p:nvPr/>
        </p:nvSpPr>
        <p:spPr>
          <a:xfrm>
            <a:off x="8975726" y="2411413"/>
            <a:ext cx="1655763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24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usually</a:t>
            </a:r>
            <a:endParaRPr lang="es-ES" sz="24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8" name="17 CuadroTexto">
            <a:extLst>
              <a:ext uri="{FF2B5EF4-FFF2-40B4-BE49-F238E27FC236}">
                <a16:creationId xmlns:a16="http://schemas.microsoft.com/office/drawing/2014/main" id="{2F4CD156-FCDE-43B8-AED0-74E760715B2E}"/>
              </a:ext>
            </a:extLst>
          </p:cNvPr>
          <p:cNvSpPr txBox="1"/>
          <p:nvPr/>
        </p:nvSpPr>
        <p:spPr>
          <a:xfrm>
            <a:off x="8832851" y="3716338"/>
            <a:ext cx="1871663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24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sometimes</a:t>
            </a:r>
            <a:endParaRPr lang="es-ES" sz="24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9" name="18 CuadroTexto">
            <a:extLst>
              <a:ext uri="{FF2B5EF4-FFF2-40B4-BE49-F238E27FC236}">
                <a16:creationId xmlns:a16="http://schemas.microsoft.com/office/drawing/2014/main" id="{4ABED309-C492-4ADD-9FE6-D31923BDBA28}"/>
              </a:ext>
            </a:extLst>
          </p:cNvPr>
          <p:cNvSpPr txBox="1"/>
          <p:nvPr/>
        </p:nvSpPr>
        <p:spPr>
          <a:xfrm>
            <a:off x="9048750" y="4365626"/>
            <a:ext cx="17272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24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rarely</a:t>
            </a:r>
            <a:endParaRPr lang="es-ES" sz="24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0" name="19 CuadroTexto">
            <a:extLst>
              <a:ext uri="{FF2B5EF4-FFF2-40B4-BE49-F238E27FC236}">
                <a16:creationId xmlns:a16="http://schemas.microsoft.com/office/drawing/2014/main" id="{C62E22BD-844D-45BD-B3A7-3DE43AC49FE7}"/>
              </a:ext>
            </a:extLst>
          </p:cNvPr>
          <p:cNvSpPr txBox="1"/>
          <p:nvPr/>
        </p:nvSpPr>
        <p:spPr>
          <a:xfrm>
            <a:off x="9048750" y="1700213"/>
            <a:ext cx="15113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24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always</a:t>
            </a:r>
            <a:endParaRPr lang="es-ES" sz="24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6" name="15 Llamada rectangular redondeada">
            <a:extLst>
              <a:ext uri="{FF2B5EF4-FFF2-40B4-BE49-F238E27FC236}">
                <a16:creationId xmlns:a16="http://schemas.microsoft.com/office/drawing/2014/main" id="{715823F7-2112-41DF-B78E-F0DDB5EA48BC}"/>
              </a:ext>
            </a:extLst>
          </p:cNvPr>
          <p:cNvSpPr/>
          <p:nvPr/>
        </p:nvSpPr>
        <p:spPr>
          <a:xfrm>
            <a:off x="2460449" y="1196752"/>
            <a:ext cx="5400600" cy="1656184"/>
          </a:xfrm>
          <a:prstGeom prst="wedgeRoundRectCallout">
            <a:avLst>
              <a:gd name="adj1" fmla="val 4683"/>
              <a:gd name="adj2" fmla="val 79608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3200" b="1">
                <a:solidFill>
                  <a:schemeClr val="tx1"/>
                </a:solidFill>
              </a:rPr>
              <a:t>5. I</a:t>
            </a:r>
            <a:r>
              <a:rPr lang="es-ES_tradnl" sz="3200" b="1">
                <a:solidFill>
                  <a:srgbClr val="FF0000"/>
                </a:solidFill>
              </a:rPr>
              <a:t> </a:t>
            </a:r>
            <a:r>
              <a:rPr lang="es-ES_tradnl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don’t</a:t>
            </a:r>
            <a:r>
              <a:rPr lang="es-ES_tradnl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b="1" err="1">
                <a:solidFill>
                  <a:schemeClr val="tx1"/>
                </a:solidFill>
              </a:rPr>
              <a:t>drink</a:t>
            </a:r>
            <a:r>
              <a:rPr lang="es-ES_tradnl" sz="3200" b="1">
                <a:solidFill>
                  <a:schemeClr val="tx1"/>
                </a:solidFill>
              </a:rPr>
              <a:t> coffee</a:t>
            </a:r>
            <a:r>
              <a:rPr lang="es-ES_tradnl" sz="2400" b="1">
                <a:solidFill>
                  <a:schemeClr val="tx1"/>
                </a:solidFill>
              </a:rPr>
              <a:t>.</a:t>
            </a:r>
            <a:endParaRPr lang="es-ES_tradnl" sz="24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s-ES_tradnl" sz="3200" b="1" dirty="0">
                <a:solidFill>
                  <a:schemeClr val="tx1"/>
                </a:solidFill>
              </a:rPr>
              <a:t>I </a:t>
            </a:r>
            <a:r>
              <a:rPr lang="es-ES_tradnl" sz="3200" dirty="0">
                <a:solidFill>
                  <a:schemeClr val="tx1"/>
                </a:solidFill>
              </a:rPr>
              <a:t>_______</a:t>
            </a:r>
            <a:r>
              <a:rPr lang="es-ES_tradnl" sz="3200" b="1" dirty="0">
                <a:solidFill>
                  <a:schemeClr val="tx1"/>
                </a:solidFill>
              </a:rPr>
              <a:t> </a:t>
            </a:r>
            <a:r>
              <a:rPr lang="es-ES_tradnl" sz="3200" b="1" err="1">
                <a:solidFill>
                  <a:schemeClr val="tx1"/>
                </a:solidFill>
              </a:rPr>
              <a:t>drink</a:t>
            </a:r>
            <a:r>
              <a:rPr lang="es-ES_tradnl" sz="3200" b="1">
                <a:solidFill>
                  <a:schemeClr val="tx1"/>
                </a:solidFill>
              </a:rPr>
              <a:t> coffee</a:t>
            </a:r>
            <a:endParaRPr lang="es-ES_tradnl" sz="3200" b="1" dirty="0">
              <a:solidFill>
                <a:schemeClr val="tx1"/>
              </a:solidFill>
            </a:endParaRPr>
          </a:p>
        </p:txBody>
      </p:sp>
      <p:sp>
        <p:nvSpPr>
          <p:cNvPr id="17" name="16 CuadroTexto">
            <a:extLst>
              <a:ext uri="{FF2B5EF4-FFF2-40B4-BE49-F238E27FC236}">
                <a16:creationId xmlns:a16="http://schemas.microsoft.com/office/drawing/2014/main" id="{26F6F67F-6222-475B-A389-AED810D37A9B}"/>
              </a:ext>
            </a:extLst>
          </p:cNvPr>
          <p:cNvSpPr txBox="1"/>
          <p:nvPr/>
        </p:nvSpPr>
        <p:spPr>
          <a:xfrm>
            <a:off x="9191626" y="5076826"/>
            <a:ext cx="1389063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24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never</a:t>
            </a:r>
            <a:endParaRPr lang="es-ES" sz="24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L -0.4694 -0.44051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77" y="-2203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8" grpId="0"/>
      <p:bldP spid="19" grpId="0"/>
      <p:bldP spid="20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 redondeado">
            <a:extLst>
              <a:ext uri="{FF2B5EF4-FFF2-40B4-BE49-F238E27FC236}">
                <a16:creationId xmlns:a16="http://schemas.microsoft.com/office/drawing/2014/main" id="{6A5FD183-E063-4C8A-946D-A0D675E0CD56}"/>
              </a:ext>
            </a:extLst>
          </p:cNvPr>
          <p:cNvSpPr/>
          <p:nvPr/>
        </p:nvSpPr>
        <p:spPr>
          <a:xfrm>
            <a:off x="1847528" y="620689"/>
            <a:ext cx="8928422" cy="5642327"/>
          </a:xfrm>
          <a:prstGeom prst="roundRect">
            <a:avLst>
              <a:gd name="adj" fmla="val 6679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1 Abrir corchete">
            <a:extLst>
              <a:ext uri="{FF2B5EF4-FFF2-40B4-BE49-F238E27FC236}">
                <a16:creationId xmlns:a16="http://schemas.microsoft.com/office/drawing/2014/main" id="{62954B25-AC5E-47DF-9511-8F5B6427F705}"/>
              </a:ext>
            </a:extLst>
          </p:cNvPr>
          <p:cNvSpPr/>
          <p:nvPr/>
        </p:nvSpPr>
        <p:spPr>
          <a:xfrm>
            <a:off x="8832304" y="1412776"/>
            <a:ext cx="1835696" cy="4608512"/>
          </a:xfrm>
          <a:prstGeom prst="leftBracket">
            <a:avLst>
              <a:gd name="adj" fmla="val 32925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effectLst>
            <a:innerShdw blurRad="63500" dist="889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 sz="1400"/>
          </a:p>
        </p:txBody>
      </p:sp>
      <p:sp>
        <p:nvSpPr>
          <p:cNvPr id="3" name="2 CuadroTexto">
            <a:extLst>
              <a:ext uri="{FF2B5EF4-FFF2-40B4-BE49-F238E27FC236}">
                <a16:creationId xmlns:a16="http://schemas.microsoft.com/office/drawing/2014/main" id="{0DE17251-EAA4-4B9D-BFB1-855BC3BBD05C}"/>
              </a:ext>
            </a:extLst>
          </p:cNvPr>
          <p:cNvSpPr txBox="1"/>
          <p:nvPr/>
        </p:nvSpPr>
        <p:spPr>
          <a:xfrm>
            <a:off x="9242426" y="3068638"/>
            <a:ext cx="1389063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24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often</a:t>
            </a:r>
            <a:endParaRPr lang="es-ES" sz="24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5" name="14 CuadroTexto">
            <a:extLst>
              <a:ext uri="{FF2B5EF4-FFF2-40B4-BE49-F238E27FC236}">
                <a16:creationId xmlns:a16="http://schemas.microsoft.com/office/drawing/2014/main" id="{5FD9BA1F-AFFC-47DD-9B17-B2388EDE81DA}"/>
              </a:ext>
            </a:extLst>
          </p:cNvPr>
          <p:cNvSpPr txBox="1"/>
          <p:nvPr/>
        </p:nvSpPr>
        <p:spPr>
          <a:xfrm>
            <a:off x="8975726" y="2411413"/>
            <a:ext cx="1655763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24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usually</a:t>
            </a:r>
            <a:endParaRPr lang="es-ES" sz="24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7" name="16 CuadroTexto">
            <a:extLst>
              <a:ext uri="{FF2B5EF4-FFF2-40B4-BE49-F238E27FC236}">
                <a16:creationId xmlns:a16="http://schemas.microsoft.com/office/drawing/2014/main" id="{C05399D5-6F77-4A92-B47E-114998B68C36}"/>
              </a:ext>
            </a:extLst>
          </p:cNvPr>
          <p:cNvSpPr txBox="1"/>
          <p:nvPr/>
        </p:nvSpPr>
        <p:spPr>
          <a:xfrm>
            <a:off x="9191626" y="5076826"/>
            <a:ext cx="1389063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24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never</a:t>
            </a:r>
            <a:endParaRPr lang="es-ES" sz="24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9" name="18 CuadroTexto">
            <a:extLst>
              <a:ext uri="{FF2B5EF4-FFF2-40B4-BE49-F238E27FC236}">
                <a16:creationId xmlns:a16="http://schemas.microsoft.com/office/drawing/2014/main" id="{8AC41A87-65D4-4799-8D5B-592772C3D97C}"/>
              </a:ext>
            </a:extLst>
          </p:cNvPr>
          <p:cNvSpPr txBox="1"/>
          <p:nvPr/>
        </p:nvSpPr>
        <p:spPr>
          <a:xfrm>
            <a:off x="9048750" y="4365626"/>
            <a:ext cx="17272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24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rarely</a:t>
            </a:r>
            <a:endParaRPr lang="es-ES" sz="24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0" name="19 CuadroTexto">
            <a:extLst>
              <a:ext uri="{FF2B5EF4-FFF2-40B4-BE49-F238E27FC236}">
                <a16:creationId xmlns:a16="http://schemas.microsoft.com/office/drawing/2014/main" id="{3208302A-D0CC-44D5-8078-F134251C1356}"/>
              </a:ext>
            </a:extLst>
          </p:cNvPr>
          <p:cNvSpPr txBox="1"/>
          <p:nvPr/>
        </p:nvSpPr>
        <p:spPr>
          <a:xfrm>
            <a:off x="9048750" y="1700213"/>
            <a:ext cx="151130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24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always</a:t>
            </a:r>
            <a:endParaRPr lang="es-ES" sz="24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6" name="15 Llamada rectangular redondeada">
            <a:extLst>
              <a:ext uri="{FF2B5EF4-FFF2-40B4-BE49-F238E27FC236}">
                <a16:creationId xmlns:a16="http://schemas.microsoft.com/office/drawing/2014/main" id="{300AF395-294E-4AD3-AB45-BCA4309D5786}"/>
              </a:ext>
            </a:extLst>
          </p:cNvPr>
          <p:cNvSpPr/>
          <p:nvPr/>
        </p:nvSpPr>
        <p:spPr>
          <a:xfrm>
            <a:off x="2207568" y="1052737"/>
            <a:ext cx="6264696" cy="1358677"/>
          </a:xfrm>
          <a:prstGeom prst="wedgeRoundRectCallout">
            <a:avLst>
              <a:gd name="adj1" fmla="val 9182"/>
              <a:gd name="adj2" fmla="val 96561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800" b="1">
                <a:solidFill>
                  <a:schemeClr val="tx1"/>
                </a:solidFill>
              </a:rPr>
              <a:t>6. I</a:t>
            </a:r>
            <a:r>
              <a:rPr lang="es-ES_tradnl" sz="2800" b="1">
                <a:solidFill>
                  <a:srgbClr val="FF0000"/>
                </a:solidFill>
              </a:rPr>
              <a:t> </a:t>
            </a:r>
            <a:r>
              <a:rPr lang="es-ES_tradnl" sz="2800" b="1" err="1">
                <a:solidFill>
                  <a:schemeClr val="tx1"/>
                </a:solidFill>
              </a:rPr>
              <a:t>play</a:t>
            </a:r>
            <a:r>
              <a:rPr lang="es-ES_tradnl" sz="2800" b="1">
                <a:solidFill>
                  <a:srgbClr val="FF0000"/>
                </a:solidFill>
              </a:rPr>
              <a:t> </a:t>
            </a:r>
            <a:r>
              <a:rPr lang="es-ES_tradnl" sz="2800" b="1">
                <a:solidFill>
                  <a:schemeClr val="tx1"/>
                </a:solidFill>
              </a:rPr>
              <a:t>soccer </a:t>
            </a:r>
            <a:r>
              <a:rPr lang="es-ES_tradnl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once a </a:t>
            </a:r>
            <a:r>
              <a:rPr lang="es-ES_tradnl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week</a:t>
            </a:r>
            <a:r>
              <a:rPr lang="es-ES_tradnl" sz="2000" b="1" dirty="0">
                <a:solidFill>
                  <a:srgbClr val="C00000"/>
                </a:solidFill>
              </a:rPr>
              <a:t>.</a:t>
            </a:r>
          </a:p>
          <a:p>
            <a:pPr algn="ctr">
              <a:defRPr/>
            </a:pPr>
            <a:r>
              <a:rPr lang="es-ES_tradnl" sz="2800" b="1" dirty="0">
                <a:solidFill>
                  <a:schemeClr val="tx1"/>
                </a:solidFill>
              </a:rPr>
              <a:t>I </a:t>
            </a:r>
            <a:r>
              <a:rPr lang="es-ES_tradnl" sz="2800" dirty="0">
                <a:solidFill>
                  <a:schemeClr val="tx1"/>
                </a:solidFill>
              </a:rPr>
              <a:t>_____________ </a:t>
            </a:r>
            <a:r>
              <a:rPr lang="es-ES_tradnl" sz="2800" b="1" dirty="0" err="1">
                <a:solidFill>
                  <a:schemeClr val="tx1"/>
                </a:solidFill>
              </a:rPr>
              <a:t>play</a:t>
            </a:r>
            <a:r>
              <a:rPr lang="es-ES_tradnl" sz="2800" b="1" dirty="0">
                <a:solidFill>
                  <a:schemeClr val="tx1"/>
                </a:solidFill>
              </a:rPr>
              <a:t> </a:t>
            </a:r>
            <a:r>
              <a:rPr lang="es-ES_tradnl" sz="2800" b="1" dirty="0" err="1">
                <a:solidFill>
                  <a:schemeClr val="tx1"/>
                </a:solidFill>
              </a:rPr>
              <a:t>basketball</a:t>
            </a:r>
            <a:r>
              <a:rPr lang="es-ES_tradnl" sz="28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8" name="17 CuadroTexto">
            <a:extLst>
              <a:ext uri="{FF2B5EF4-FFF2-40B4-BE49-F238E27FC236}">
                <a16:creationId xmlns:a16="http://schemas.microsoft.com/office/drawing/2014/main" id="{0149C8A7-C3A1-456B-88A1-0BB82E2AB9A5}"/>
              </a:ext>
            </a:extLst>
          </p:cNvPr>
          <p:cNvSpPr txBox="1"/>
          <p:nvPr/>
        </p:nvSpPr>
        <p:spPr>
          <a:xfrm>
            <a:off x="8832851" y="3716338"/>
            <a:ext cx="1871663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2400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sometimes</a:t>
            </a:r>
            <a:endParaRPr lang="es-ES" sz="24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" name="Picture 4" descr="A child holding a football ball&#10;&#10;Description automatically generated with medium confidence">
            <a:extLst>
              <a:ext uri="{FF2B5EF4-FFF2-40B4-BE49-F238E27FC236}">
                <a16:creationId xmlns:a16="http://schemas.microsoft.com/office/drawing/2014/main" id="{70D590C2-D647-4553-9AC6-EDACB6F2E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430190" y="2723221"/>
            <a:ext cx="3284810" cy="3284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625 0.01065 L -0.46575 -0.28518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107" y="-14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7" grpId="0"/>
      <p:bldP spid="19" grpId="0"/>
      <p:bldP spid="20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3F9D25D-1860-4AE7-B9D5-8CA73FFF9E1B}"/>
              </a:ext>
            </a:extLst>
          </p:cNvPr>
          <p:cNvSpPr txBox="1"/>
          <p:nvPr/>
        </p:nvSpPr>
        <p:spPr>
          <a:xfrm>
            <a:off x="2344344" y="844552"/>
            <a:ext cx="80392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9600" b="1" dirty="0">
                <a:solidFill>
                  <a:srgbClr val="80C8A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HOMEWORK</a:t>
            </a:r>
            <a:endParaRPr lang="en-US" sz="9600" b="1" dirty="0">
              <a:solidFill>
                <a:srgbClr val="80C8A9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F832BE-4622-43A7-A7F2-2D345FBD9744}"/>
              </a:ext>
            </a:extLst>
          </p:cNvPr>
          <p:cNvSpPr txBox="1"/>
          <p:nvPr/>
        </p:nvSpPr>
        <p:spPr>
          <a:xfrm>
            <a:off x="3048000" y="2497976"/>
            <a:ext cx="609600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Learn by heart the adverbs of frequency </a:t>
            </a:r>
          </a:p>
          <a:p>
            <a:pPr marL="285750" indent="-285750">
              <a:buFontTx/>
              <a:buChar char="-"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Make sentences with at least 3 adverbs of frequency.</a:t>
            </a:r>
            <a:endParaRPr lang="en-US" sz="180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Do exercises in Workbook: Lesson 1 - New words (page 20).</a:t>
            </a:r>
            <a:endParaRPr lang="en-US" sz="180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Prepare: Lesson 1 – Grammar (page 31 – SB).</a:t>
            </a:r>
            <a:endParaRPr lang="en-US" sz="180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767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5CE42FE-9AA3-46A8-B081-ABD2EE36B96C}"/>
              </a:ext>
            </a:extLst>
          </p:cNvPr>
          <p:cNvSpPr txBox="1"/>
          <p:nvPr/>
        </p:nvSpPr>
        <p:spPr>
          <a:xfrm>
            <a:off x="2744586" y="2192715"/>
            <a:ext cx="62617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9600" b="1" dirty="0">
                <a:solidFill>
                  <a:srgbClr val="80C8A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WARM UP</a:t>
            </a:r>
            <a:endParaRPr lang="en-US" sz="9600" b="1" dirty="0">
              <a:solidFill>
                <a:srgbClr val="80C8A9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093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BBA - Happy New Year">
            <a:hlinkClick r:id="" action="ppaction://media"/>
            <a:extLst>
              <a:ext uri="{FF2B5EF4-FFF2-40B4-BE49-F238E27FC236}">
                <a16:creationId xmlns:a16="http://schemas.microsoft.com/office/drawing/2014/main" id="{600FD51B-87A3-402E-BCCE-24F5AAD234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2325" y="151010"/>
            <a:ext cx="8067285" cy="45378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18DFF5-D926-4881-A881-384EFF8DDD47}"/>
              </a:ext>
            </a:extLst>
          </p:cNvPr>
          <p:cNvSpPr txBox="1"/>
          <p:nvPr/>
        </p:nvSpPr>
        <p:spPr>
          <a:xfrm>
            <a:off x="367918" y="5159505"/>
            <a:ext cx="2889504" cy="1351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kern="120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Listen to the song and answer the questions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4C7210-6DB0-4BCE-B2FA-FDFD1C36CEB6}"/>
              </a:ext>
            </a:extLst>
          </p:cNvPr>
          <p:cNvSpPr txBox="1"/>
          <p:nvPr/>
        </p:nvSpPr>
        <p:spPr>
          <a:xfrm>
            <a:off x="3130126" y="5039172"/>
            <a:ext cx="5466419" cy="706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When do people often sing the song?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80E144-58C1-4CBB-9EAF-DD38C1719A61}"/>
              </a:ext>
            </a:extLst>
          </p:cNvPr>
          <p:cNvSpPr txBox="1"/>
          <p:nvPr/>
        </p:nvSpPr>
        <p:spPr>
          <a:xfrm>
            <a:off x="3067981" y="6095794"/>
            <a:ext cx="764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SG" sz="24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Do you know the name of the band who sang the song?</a:t>
            </a:r>
            <a:endParaRPr lang="en-US" sz="2400" dirty="0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D0407A-8EB4-496C-B80F-80AE3DB6C7C4}"/>
              </a:ext>
            </a:extLst>
          </p:cNvPr>
          <p:cNvSpPr txBox="1"/>
          <p:nvPr/>
        </p:nvSpPr>
        <p:spPr>
          <a:xfrm>
            <a:off x="10245156" y="5345369"/>
            <a:ext cx="1832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000" b="1" dirty="0">
                <a:solidFill>
                  <a:srgbClr val="C00000"/>
                </a:solidFill>
              </a:rPr>
              <a:t>ON NEW YEAR 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94A842B-FF80-45DF-ADC7-DF87E810660D}"/>
              </a:ext>
            </a:extLst>
          </p:cNvPr>
          <p:cNvSpPr txBox="1"/>
          <p:nvPr/>
        </p:nvSpPr>
        <p:spPr>
          <a:xfrm>
            <a:off x="10598594" y="6141960"/>
            <a:ext cx="164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dirty="0">
                <a:solidFill>
                  <a:srgbClr val="C00000"/>
                </a:solidFill>
              </a:rPr>
              <a:t>ABBA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579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3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0FFC83D-0470-44AA-B750-2C6CFC98BA7F}"/>
              </a:ext>
            </a:extLst>
          </p:cNvPr>
          <p:cNvSpPr txBox="1"/>
          <p:nvPr/>
        </p:nvSpPr>
        <p:spPr>
          <a:xfrm>
            <a:off x="1912575" y="2313343"/>
            <a:ext cx="89901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9600" b="1">
                <a:solidFill>
                  <a:srgbClr val="80C8A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NEW WORDS</a:t>
            </a:r>
            <a:endParaRPr lang="en-US" sz="9600" b="1" dirty="0">
              <a:solidFill>
                <a:srgbClr val="80C8A9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71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5822F1A-103A-4E41-9456-24088C5D83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229858"/>
              </p:ext>
            </p:extLst>
          </p:nvPr>
        </p:nvGraphicFramePr>
        <p:xfrm>
          <a:off x="612559" y="1834336"/>
          <a:ext cx="11265115" cy="49569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54691">
                  <a:extLst>
                    <a:ext uri="{9D8B030D-6E8A-4147-A177-3AD203B41FA5}">
                      <a16:colId xmlns:a16="http://schemas.microsoft.com/office/drawing/2014/main" val="1954960881"/>
                    </a:ext>
                  </a:extLst>
                </a:gridCol>
                <a:gridCol w="1038225">
                  <a:extLst>
                    <a:ext uri="{9D8B030D-6E8A-4147-A177-3AD203B41FA5}">
                      <a16:colId xmlns:a16="http://schemas.microsoft.com/office/drawing/2014/main" val="1624252592"/>
                    </a:ext>
                  </a:extLst>
                </a:gridCol>
                <a:gridCol w="1333500">
                  <a:extLst>
                    <a:ext uri="{9D8B030D-6E8A-4147-A177-3AD203B41FA5}">
                      <a16:colId xmlns:a16="http://schemas.microsoft.com/office/drawing/2014/main" val="239162248"/>
                    </a:ext>
                  </a:extLst>
                </a:gridCol>
                <a:gridCol w="1009650">
                  <a:extLst>
                    <a:ext uri="{9D8B030D-6E8A-4147-A177-3AD203B41FA5}">
                      <a16:colId xmlns:a16="http://schemas.microsoft.com/office/drawing/2014/main" val="2374189656"/>
                    </a:ext>
                  </a:extLst>
                </a:gridCol>
                <a:gridCol w="1038225">
                  <a:extLst>
                    <a:ext uri="{9D8B030D-6E8A-4147-A177-3AD203B41FA5}">
                      <a16:colId xmlns:a16="http://schemas.microsoft.com/office/drawing/2014/main" val="2530384769"/>
                    </a:ext>
                  </a:extLst>
                </a:gridCol>
                <a:gridCol w="904875">
                  <a:extLst>
                    <a:ext uri="{9D8B030D-6E8A-4147-A177-3AD203B41FA5}">
                      <a16:colId xmlns:a16="http://schemas.microsoft.com/office/drawing/2014/main" val="3942756370"/>
                    </a:ext>
                  </a:extLst>
                </a:gridCol>
                <a:gridCol w="885825">
                  <a:extLst>
                    <a:ext uri="{9D8B030D-6E8A-4147-A177-3AD203B41FA5}">
                      <a16:colId xmlns:a16="http://schemas.microsoft.com/office/drawing/2014/main" val="612399110"/>
                    </a:ext>
                  </a:extLst>
                </a:gridCol>
                <a:gridCol w="1000124">
                  <a:extLst>
                    <a:ext uri="{9D8B030D-6E8A-4147-A177-3AD203B41FA5}">
                      <a16:colId xmlns:a16="http://schemas.microsoft.com/office/drawing/2014/main" val="4255123527"/>
                    </a:ext>
                  </a:extLst>
                </a:gridCol>
              </a:tblGrid>
              <a:tr h="1725919">
                <a:tc>
                  <a:txBody>
                    <a:bodyPr/>
                    <a:lstStyle/>
                    <a:p>
                      <a:r>
                        <a:rPr lang="en-SG" sz="28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When do you …………….?</a:t>
                      </a:r>
                      <a:endParaRPr lang="en-US" sz="28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4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</a:p>
                    <a:p>
                      <a:pPr algn="ctr"/>
                      <a:r>
                        <a:rPr lang="en-SG" sz="24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Mon</a:t>
                      </a:r>
                      <a:endParaRPr lang="en-US" sz="24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4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</a:p>
                    <a:p>
                      <a:pPr algn="ctr"/>
                      <a:r>
                        <a:rPr lang="en-SG" sz="24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Tues</a:t>
                      </a:r>
                      <a:endParaRPr lang="en-US" sz="24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4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</a:p>
                    <a:p>
                      <a:pPr algn="ctr"/>
                      <a:r>
                        <a:rPr lang="en-SG" sz="24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Wed</a:t>
                      </a:r>
                      <a:endParaRPr lang="en-US" sz="24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4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 </a:t>
                      </a:r>
                    </a:p>
                    <a:p>
                      <a:pPr algn="ctr"/>
                      <a:r>
                        <a:rPr lang="en-SG" sz="240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Thurs</a:t>
                      </a:r>
                      <a:endParaRPr lang="en-US" sz="24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4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</a:p>
                    <a:p>
                      <a:pPr algn="ctr"/>
                      <a:r>
                        <a:rPr lang="en-SG" sz="24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Fri</a:t>
                      </a:r>
                      <a:endParaRPr lang="en-US" sz="24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24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n-SG" sz="24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Sat</a:t>
                      </a:r>
                      <a:endParaRPr lang="en-US" sz="24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24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/>
                      <a:r>
                        <a:rPr lang="en-SG" sz="24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Sun</a:t>
                      </a:r>
                      <a:endParaRPr lang="en-US" sz="24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5156002"/>
                  </a:ext>
                </a:extLst>
              </a:tr>
              <a:tr h="616208">
                <a:tc>
                  <a:txBody>
                    <a:bodyPr/>
                    <a:lstStyle/>
                    <a:p>
                      <a:r>
                        <a:rPr lang="en-SG" sz="28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1. go shopping</a:t>
                      </a:r>
                      <a:endParaRPr lang="en-US" sz="28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6176667"/>
                  </a:ext>
                </a:extLst>
              </a:tr>
              <a:tr h="569341">
                <a:tc>
                  <a:txBody>
                    <a:bodyPr/>
                    <a:lstStyle/>
                    <a:p>
                      <a:r>
                        <a:rPr lang="en-SG" sz="28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2. Listen to music</a:t>
                      </a:r>
                      <a:endParaRPr lang="en-US" sz="28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8295898"/>
                  </a:ext>
                </a:extLst>
              </a:tr>
              <a:tr h="569341">
                <a:tc>
                  <a:txBody>
                    <a:bodyPr/>
                    <a:lstStyle/>
                    <a:p>
                      <a:r>
                        <a:rPr lang="en-SG" sz="28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3. Ride a bike to school</a:t>
                      </a:r>
                      <a:endParaRPr lang="en-US" sz="28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6734797"/>
                  </a:ext>
                </a:extLst>
              </a:tr>
              <a:tr h="906838">
                <a:tc>
                  <a:txBody>
                    <a:bodyPr/>
                    <a:lstStyle/>
                    <a:p>
                      <a:r>
                        <a:rPr lang="en-SG" sz="28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4. Play computer games</a:t>
                      </a:r>
                      <a:endParaRPr lang="en-US" sz="28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2871784"/>
                  </a:ext>
                </a:extLst>
              </a:tr>
              <a:tr h="569341">
                <a:tc>
                  <a:txBody>
                    <a:bodyPr/>
                    <a:lstStyle/>
                    <a:p>
                      <a:r>
                        <a:rPr lang="en-SG" sz="28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5. Surf the internet</a:t>
                      </a:r>
                      <a:endParaRPr lang="en-US" sz="28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901260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287CC38-50EB-436C-BAC6-03C7E727FADB}"/>
              </a:ext>
            </a:extLst>
          </p:cNvPr>
          <p:cNvSpPr txBox="1"/>
          <p:nvPr/>
        </p:nvSpPr>
        <p:spPr>
          <a:xfrm>
            <a:off x="1253231" y="787991"/>
            <a:ext cx="9685538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sz="2800" dirty="0">
                <a:latin typeface="Roboto" panose="02000000000000000000" pitchFamily="2" charset="0"/>
                <a:ea typeface="Roboto" panose="02000000000000000000" pitchFamily="2" charset="0"/>
              </a:rPr>
              <a:t>When do you do these activities?  Put a tick 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27194374-7BB4-4942-8A7D-460DB95B2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227395" y="787942"/>
            <a:ext cx="564642" cy="523221"/>
          </a:xfrm>
          <a:prstGeom prst="rect">
            <a:avLst/>
          </a:prstGeom>
        </p:spPr>
      </p:pic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7F239010-494D-4666-BB8B-0F3C7A9A65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797613" y="3720038"/>
            <a:ext cx="421347" cy="39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648972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50E6B9C9-D7EC-400D-A437-3297585A6EED}"/>
              </a:ext>
            </a:extLst>
          </p:cNvPr>
          <p:cNvSpPr/>
          <p:nvPr/>
        </p:nvSpPr>
        <p:spPr>
          <a:xfrm rot="10800000">
            <a:off x="2356338" y="1328616"/>
            <a:ext cx="6482861" cy="5142522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9946B24-478D-411A-951D-849DA91395AD}"/>
              </a:ext>
            </a:extLst>
          </p:cNvPr>
          <p:cNvCxnSpPr>
            <a:cxnSpLocks/>
          </p:cNvCxnSpPr>
          <p:nvPr/>
        </p:nvCxnSpPr>
        <p:spPr>
          <a:xfrm flipV="1">
            <a:off x="2849195" y="2000742"/>
            <a:ext cx="5552343" cy="1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1A8902F-DF09-4B29-BBD0-175FC6A59794}"/>
              </a:ext>
            </a:extLst>
          </p:cNvPr>
          <p:cNvCxnSpPr>
            <a:cxnSpLocks/>
          </p:cNvCxnSpPr>
          <p:nvPr/>
        </p:nvCxnSpPr>
        <p:spPr>
          <a:xfrm>
            <a:off x="3271225" y="2718290"/>
            <a:ext cx="4680258" cy="25945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65E7ECD-DD21-4F75-8466-290377E5E675}"/>
              </a:ext>
            </a:extLst>
          </p:cNvPr>
          <p:cNvCxnSpPr>
            <a:cxnSpLocks/>
          </p:cNvCxnSpPr>
          <p:nvPr/>
        </p:nvCxnSpPr>
        <p:spPr>
          <a:xfrm flipV="1">
            <a:off x="3685440" y="3435836"/>
            <a:ext cx="3793883" cy="7818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53EFBB5-B0AC-44D9-A632-DD3842E20EB2}"/>
              </a:ext>
            </a:extLst>
          </p:cNvPr>
          <p:cNvCxnSpPr>
            <a:cxnSpLocks/>
          </p:cNvCxnSpPr>
          <p:nvPr/>
        </p:nvCxnSpPr>
        <p:spPr>
          <a:xfrm flipV="1">
            <a:off x="4084025" y="4161201"/>
            <a:ext cx="3051421" cy="7818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D49321C-39D4-4965-8290-06BDBC844B81}"/>
              </a:ext>
            </a:extLst>
          </p:cNvPr>
          <p:cNvCxnSpPr>
            <a:cxnSpLocks/>
          </p:cNvCxnSpPr>
          <p:nvPr/>
        </p:nvCxnSpPr>
        <p:spPr>
          <a:xfrm>
            <a:off x="4593735" y="4886566"/>
            <a:ext cx="1986819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2B2C0DEC-A927-4153-98B0-26569B3665DE}"/>
              </a:ext>
            </a:extLst>
          </p:cNvPr>
          <p:cNvSpPr txBox="1"/>
          <p:nvPr/>
        </p:nvSpPr>
        <p:spPr>
          <a:xfrm>
            <a:off x="4540739" y="1231300"/>
            <a:ext cx="23082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4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always</a:t>
            </a:r>
            <a:endParaRPr lang="en-US" sz="4400" b="1" dirty="0">
              <a:solidFill>
                <a:srgbClr val="00B05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EA1268F-1254-418E-8721-5233BE12B621}"/>
              </a:ext>
            </a:extLst>
          </p:cNvPr>
          <p:cNvSpPr txBox="1"/>
          <p:nvPr/>
        </p:nvSpPr>
        <p:spPr>
          <a:xfrm>
            <a:off x="4593735" y="1974794"/>
            <a:ext cx="26589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400" b="1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usually</a:t>
            </a:r>
            <a:endParaRPr lang="en-US" sz="44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6959B2C-03AC-41C9-AA7C-DB2D012E85EC}"/>
              </a:ext>
            </a:extLst>
          </p:cNvPr>
          <p:cNvSpPr txBox="1"/>
          <p:nvPr/>
        </p:nvSpPr>
        <p:spPr>
          <a:xfrm>
            <a:off x="4672745" y="2718288"/>
            <a:ext cx="17523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4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often</a:t>
            </a:r>
            <a:endParaRPr lang="en-US" sz="4400" b="1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251A169-1E31-45A7-9BCC-5A4972563C0D}"/>
              </a:ext>
            </a:extLst>
          </p:cNvPr>
          <p:cNvSpPr txBox="1"/>
          <p:nvPr/>
        </p:nvSpPr>
        <p:spPr>
          <a:xfrm>
            <a:off x="4240516" y="3426557"/>
            <a:ext cx="37109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400" b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sometimes</a:t>
            </a:r>
            <a:endParaRPr lang="en-US" sz="4400" b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7765363-1FBB-487E-8E43-CB3EE49D3E5E}"/>
              </a:ext>
            </a:extLst>
          </p:cNvPr>
          <p:cNvSpPr txBox="1"/>
          <p:nvPr/>
        </p:nvSpPr>
        <p:spPr>
          <a:xfrm>
            <a:off x="4701625" y="4108879"/>
            <a:ext cx="17234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400" b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rarely</a:t>
            </a:r>
            <a:endParaRPr lang="en-US" sz="4400" b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B5A821D-2C7A-4A5D-8B16-A7D2B9BBD114}"/>
              </a:ext>
            </a:extLst>
          </p:cNvPr>
          <p:cNvSpPr txBox="1"/>
          <p:nvPr/>
        </p:nvSpPr>
        <p:spPr>
          <a:xfrm>
            <a:off x="4857076" y="4886566"/>
            <a:ext cx="17234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400" b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never</a:t>
            </a:r>
            <a:endParaRPr lang="en-US" sz="4400" b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B648824-8ABD-4A3F-BD79-0B4D22182C51}"/>
              </a:ext>
            </a:extLst>
          </p:cNvPr>
          <p:cNvSpPr txBox="1"/>
          <p:nvPr/>
        </p:nvSpPr>
        <p:spPr>
          <a:xfrm>
            <a:off x="3547999" y="513484"/>
            <a:ext cx="4403484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sz="2800" dirty="0">
                <a:latin typeface="Roboto" panose="02000000000000000000" pitchFamily="2" charset="0"/>
                <a:ea typeface="Roboto" panose="02000000000000000000" pitchFamily="2" charset="0"/>
              </a:rPr>
              <a:t>ADVERS OF FREQUENCY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918CE78-B252-49E5-9F4B-42CE3DDD119E}"/>
              </a:ext>
            </a:extLst>
          </p:cNvPr>
          <p:cNvSpPr txBox="1"/>
          <p:nvPr/>
        </p:nvSpPr>
        <p:spPr>
          <a:xfrm>
            <a:off x="-33217" y="5380513"/>
            <a:ext cx="2322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4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always</a:t>
            </a:r>
            <a:endParaRPr lang="en-US" sz="4400" b="1" dirty="0">
              <a:solidFill>
                <a:srgbClr val="00B05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6F55B71-603A-4B9B-88C8-08D6C73C3354}"/>
              </a:ext>
            </a:extLst>
          </p:cNvPr>
          <p:cNvSpPr txBox="1"/>
          <p:nvPr/>
        </p:nvSpPr>
        <p:spPr>
          <a:xfrm>
            <a:off x="-33216" y="2371417"/>
            <a:ext cx="26589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400" b="1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usually</a:t>
            </a:r>
            <a:endParaRPr lang="en-US" sz="44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FE452A3-B03B-4ECA-9137-3F648FBA562C}"/>
              </a:ext>
            </a:extLst>
          </p:cNvPr>
          <p:cNvSpPr txBox="1"/>
          <p:nvPr/>
        </p:nvSpPr>
        <p:spPr>
          <a:xfrm>
            <a:off x="-33216" y="3875965"/>
            <a:ext cx="37109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400" b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sometimes</a:t>
            </a:r>
            <a:endParaRPr lang="en-US" sz="4400" b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C411FF0-92B8-43BC-935A-3B05D30F7736}"/>
              </a:ext>
            </a:extLst>
          </p:cNvPr>
          <p:cNvSpPr txBox="1"/>
          <p:nvPr/>
        </p:nvSpPr>
        <p:spPr>
          <a:xfrm>
            <a:off x="-33216" y="4645406"/>
            <a:ext cx="17234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400" b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rarely</a:t>
            </a:r>
            <a:endParaRPr lang="en-US" sz="4400" b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D6FA7D9-B42F-4FE4-A235-55DFFDCFD6AB}"/>
              </a:ext>
            </a:extLst>
          </p:cNvPr>
          <p:cNvSpPr txBox="1"/>
          <p:nvPr/>
        </p:nvSpPr>
        <p:spPr>
          <a:xfrm>
            <a:off x="-33216" y="3183873"/>
            <a:ext cx="17234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400" b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never</a:t>
            </a:r>
            <a:endParaRPr lang="en-US" sz="4400" b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795392B-F51D-40E0-965C-DD1B53312331}"/>
              </a:ext>
            </a:extLst>
          </p:cNvPr>
          <p:cNvSpPr txBox="1"/>
          <p:nvPr/>
        </p:nvSpPr>
        <p:spPr>
          <a:xfrm>
            <a:off x="-33216" y="1658801"/>
            <a:ext cx="17523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4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often</a:t>
            </a:r>
            <a:endParaRPr lang="en-US" sz="4400" b="1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0A13D66-BCE3-45A5-8E33-2A8D9BB58CB8}"/>
              </a:ext>
            </a:extLst>
          </p:cNvPr>
          <p:cNvSpPr txBox="1"/>
          <p:nvPr/>
        </p:nvSpPr>
        <p:spPr>
          <a:xfrm>
            <a:off x="8187804" y="2371417"/>
            <a:ext cx="28291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sz="2400" dirty="0"/>
              <a:t>Work in pair and put the adverbs of frequency to the correct position in the triangle.</a:t>
            </a:r>
            <a:endParaRPr lang="en-US" sz="240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5CAABF4-B15F-4E3E-8EDF-BE657543EFA9}"/>
              </a:ext>
            </a:extLst>
          </p:cNvPr>
          <p:cNvSpPr/>
          <p:nvPr/>
        </p:nvSpPr>
        <p:spPr>
          <a:xfrm>
            <a:off x="1953492" y="1506241"/>
            <a:ext cx="598623" cy="59862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cs typeface="Raavi" panose="020B0502040204020203" pitchFamily="34" charset="0"/>
              </a:rPr>
              <a:t>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ED3154A-D1A8-4AEF-9578-AA96CA72B026}"/>
              </a:ext>
            </a:extLst>
          </p:cNvPr>
          <p:cNvSpPr/>
          <p:nvPr/>
        </p:nvSpPr>
        <p:spPr>
          <a:xfrm>
            <a:off x="2346793" y="2219483"/>
            <a:ext cx="598623" cy="59862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cs typeface="Raavi" panose="020B0502040204020203" pitchFamily="34" charset="0"/>
              </a:rPr>
              <a:t>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212D7F0-7D11-4109-8E42-D1CAA12DD433}"/>
              </a:ext>
            </a:extLst>
          </p:cNvPr>
          <p:cNvSpPr/>
          <p:nvPr/>
        </p:nvSpPr>
        <p:spPr>
          <a:xfrm>
            <a:off x="2850496" y="2963520"/>
            <a:ext cx="598623" cy="59862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cs typeface="Raavi" panose="020B0502040204020203" pitchFamily="34" charset="0"/>
              </a:rPr>
              <a:t>3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FAAA9D2-E354-4624-9827-236A42518488}"/>
              </a:ext>
            </a:extLst>
          </p:cNvPr>
          <p:cNvSpPr/>
          <p:nvPr/>
        </p:nvSpPr>
        <p:spPr>
          <a:xfrm>
            <a:off x="3267988" y="3654002"/>
            <a:ext cx="598623" cy="59862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cs typeface="Raavi" panose="020B0502040204020203" pitchFamily="34" charset="0"/>
              </a:rPr>
              <a:t>4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1BC8D0A-C4B4-430C-B6BF-37427FBCE6D7}"/>
              </a:ext>
            </a:extLst>
          </p:cNvPr>
          <p:cNvSpPr/>
          <p:nvPr/>
        </p:nvSpPr>
        <p:spPr>
          <a:xfrm>
            <a:off x="3716325" y="4371549"/>
            <a:ext cx="598623" cy="59862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cs typeface="Raavi" panose="020B0502040204020203" pitchFamily="34" charset="0"/>
              </a:rPr>
              <a:t>5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8BD3DDF-7809-4448-91F4-D984ABC04994}"/>
              </a:ext>
            </a:extLst>
          </p:cNvPr>
          <p:cNvSpPr/>
          <p:nvPr/>
        </p:nvSpPr>
        <p:spPr>
          <a:xfrm>
            <a:off x="4191000" y="5171904"/>
            <a:ext cx="598623" cy="59862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cs typeface="Raavi" panose="020B0502040204020203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5338121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50E6B9C9-D7EC-400D-A437-3297585A6EED}"/>
              </a:ext>
            </a:extLst>
          </p:cNvPr>
          <p:cNvSpPr/>
          <p:nvPr/>
        </p:nvSpPr>
        <p:spPr>
          <a:xfrm rot="10800000">
            <a:off x="2356338" y="1328616"/>
            <a:ext cx="6482861" cy="5142522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9946B24-478D-411A-951D-849DA91395AD}"/>
              </a:ext>
            </a:extLst>
          </p:cNvPr>
          <p:cNvCxnSpPr>
            <a:cxnSpLocks/>
          </p:cNvCxnSpPr>
          <p:nvPr/>
        </p:nvCxnSpPr>
        <p:spPr>
          <a:xfrm flipV="1">
            <a:off x="2849195" y="2000742"/>
            <a:ext cx="5552343" cy="1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1A8902F-DF09-4B29-BBD0-175FC6A59794}"/>
              </a:ext>
            </a:extLst>
          </p:cNvPr>
          <p:cNvCxnSpPr>
            <a:cxnSpLocks/>
          </p:cNvCxnSpPr>
          <p:nvPr/>
        </p:nvCxnSpPr>
        <p:spPr>
          <a:xfrm>
            <a:off x="3271225" y="2718290"/>
            <a:ext cx="4680258" cy="25945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65E7ECD-DD21-4F75-8466-290377E5E675}"/>
              </a:ext>
            </a:extLst>
          </p:cNvPr>
          <p:cNvCxnSpPr>
            <a:cxnSpLocks/>
          </p:cNvCxnSpPr>
          <p:nvPr/>
        </p:nvCxnSpPr>
        <p:spPr>
          <a:xfrm flipV="1">
            <a:off x="3685440" y="3435836"/>
            <a:ext cx="3793883" cy="7818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53EFBB5-B0AC-44D9-A632-DD3842E20EB2}"/>
              </a:ext>
            </a:extLst>
          </p:cNvPr>
          <p:cNvCxnSpPr>
            <a:cxnSpLocks/>
          </p:cNvCxnSpPr>
          <p:nvPr/>
        </p:nvCxnSpPr>
        <p:spPr>
          <a:xfrm flipV="1">
            <a:off x="4084025" y="4161201"/>
            <a:ext cx="3051421" cy="7818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D49321C-39D4-4965-8290-06BDBC844B81}"/>
              </a:ext>
            </a:extLst>
          </p:cNvPr>
          <p:cNvCxnSpPr>
            <a:cxnSpLocks/>
          </p:cNvCxnSpPr>
          <p:nvPr/>
        </p:nvCxnSpPr>
        <p:spPr>
          <a:xfrm>
            <a:off x="4593735" y="4886566"/>
            <a:ext cx="1986819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2B2C0DEC-A927-4153-98B0-26569B3665DE}"/>
              </a:ext>
            </a:extLst>
          </p:cNvPr>
          <p:cNvSpPr txBox="1"/>
          <p:nvPr/>
        </p:nvSpPr>
        <p:spPr>
          <a:xfrm>
            <a:off x="4555179" y="1169515"/>
            <a:ext cx="24462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4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always</a:t>
            </a:r>
            <a:endParaRPr lang="en-US" sz="4400" b="1" dirty="0">
              <a:solidFill>
                <a:srgbClr val="00B05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EA1268F-1254-418E-8721-5233BE12B621}"/>
              </a:ext>
            </a:extLst>
          </p:cNvPr>
          <p:cNvSpPr txBox="1"/>
          <p:nvPr/>
        </p:nvSpPr>
        <p:spPr>
          <a:xfrm>
            <a:off x="4593735" y="1974794"/>
            <a:ext cx="26589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400" b="1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usually</a:t>
            </a:r>
            <a:endParaRPr lang="en-US" sz="4400" b="1" dirty="0">
              <a:solidFill>
                <a:schemeClr val="accent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6959B2C-03AC-41C9-AA7C-DB2D012E85EC}"/>
              </a:ext>
            </a:extLst>
          </p:cNvPr>
          <p:cNvSpPr txBox="1"/>
          <p:nvPr/>
        </p:nvSpPr>
        <p:spPr>
          <a:xfrm>
            <a:off x="4672745" y="2718288"/>
            <a:ext cx="17523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400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often</a:t>
            </a:r>
            <a:endParaRPr lang="en-US" sz="4400" b="1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251A169-1E31-45A7-9BCC-5A4972563C0D}"/>
              </a:ext>
            </a:extLst>
          </p:cNvPr>
          <p:cNvSpPr txBox="1"/>
          <p:nvPr/>
        </p:nvSpPr>
        <p:spPr>
          <a:xfrm>
            <a:off x="4206094" y="3417513"/>
            <a:ext cx="37109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400" b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sometimes</a:t>
            </a:r>
            <a:endParaRPr lang="en-US" sz="4400" b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7765363-1FBB-487E-8E43-CB3EE49D3E5E}"/>
              </a:ext>
            </a:extLst>
          </p:cNvPr>
          <p:cNvSpPr txBox="1"/>
          <p:nvPr/>
        </p:nvSpPr>
        <p:spPr>
          <a:xfrm>
            <a:off x="4701625" y="4108879"/>
            <a:ext cx="17234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400" b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rarely</a:t>
            </a:r>
            <a:endParaRPr lang="en-US" sz="4400" b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B5A821D-2C7A-4A5D-8B16-A7D2B9BBD114}"/>
              </a:ext>
            </a:extLst>
          </p:cNvPr>
          <p:cNvSpPr txBox="1"/>
          <p:nvPr/>
        </p:nvSpPr>
        <p:spPr>
          <a:xfrm>
            <a:off x="4857076" y="4886566"/>
            <a:ext cx="17234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400" b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never</a:t>
            </a:r>
            <a:endParaRPr lang="en-US" sz="4400" b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B648824-8ABD-4A3F-BD79-0B4D22182C51}"/>
              </a:ext>
            </a:extLst>
          </p:cNvPr>
          <p:cNvSpPr txBox="1"/>
          <p:nvPr/>
        </p:nvSpPr>
        <p:spPr>
          <a:xfrm>
            <a:off x="3465798" y="503939"/>
            <a:ext cx="4403484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sz="2800" dirty="0">
                <a:latin typeface="Roboto" panose="02000000000000000000" pitchFamily="2" charset="0"/>
                <a:ea typeface="Roboto" panose="02000000000000000000" pitchFamily="2" charset="0"/>
              </a:rPr>
              <a:t>ADVERS OF FREQUENCY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4BB4C6-226E-48F9-A538-C5833E084137}"/>
              </a:ext>
            </a:extLst>
          </p:cNvPr>
          <p:cNvSpPr txBox="1"/>
          <p:nvPr/>
        </p:nvSpPr>
        <p:spPr>
          <a:xfrm rot="3378836">
            <a:off x="1940767" y="1650349"/>
            <a:ext cx="970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100%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418B4F-BCE5-4956-BA3D-E0362DA085A5}"/>
              </a:ext>
            </a:extLst>
          </p:cNvPr>
          <p:cNvSpPr txBox="1"/>
          <p:nvPr/>
        </p:nvSpPr>
        <p:spPr>
          <a:xfrm rot="3378836">
            <a:off x="2442711" y="2360913"/>
            <a:ext cx="970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90%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611E13-EAEF-47E3-AAE6-993A3C2DB44C}"/>
              </a:ext>
            </a:extLst>
          </p:cNvPr>
          <p:cNvSpPr txBox="1"/>
          <p:nvPr/>
        </p:nvSpPr>
        <p:spPr>
          <a:xfrm rot="3378836">
            <a:off x="2795722" y="3159223"/>
            <a:ext cx="970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70%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FD2A1C-38DD-4042-B2ED-EFAA4DA14E33}"/>
              </a:ext>
            </a:extLst>
          </p:cNvPr>
          <p:cNvSpPr txBox="1"/>
          <p:nvPr/>
        </p:nvSpPr>
        <p:spPr>
          <a:xfrm rot="3378836">
            <a:off x="3167990" y="3850824"/>
            <a:ext cx="970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50%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FEC6B2-4061-40AF-B74B-A972FE51D0D2}"/>
              </a:ext>
            </a:extLst>
          </p:cNvPr>
          <p:cNvSpPr txBox="1"/>
          <p:nvPr/>
        </p:nvSpPr>
        <p:spPr>
          <a:xfrm rot="3378836">
            <a:off x="3690094" y="4588066"/>
            <a:ext cx="970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10%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F431E4-CB12-455D-A3D8-E2500C2D9CC6}"/>
              </a:ext>
            </a:extLst>
          </p:cNvPr>
          <p:cNvSpPr txBox="1"/>
          <p:nvPr/>
        </p:nvSpPr>
        <p:spPr>
          <a:xfrm rot="3378836">
            <a:off x="4371582" y="5609108"/>
            <a:ext cx="970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0%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0CF56DD-C624-4C0B-99F0-603B68118298}"/>
              </a:ext>
            </a:extLst>
          </p:cNvPr>
          <p:cNvSpPr txBox="1"/>
          <p:nvPr/>
        </p:nvSpPr>
        <p:spPr>
          <a:xfrm>
            <a:off x="8691134" y="1465683"/>
            <a:ext cx="1255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dirty="0" err="1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Luôn</a:t>
            </a:r>
            <a:r>
              <a:rPr lang="en-SG" b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b="1" dirty="0" err="1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luôn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C24B8AA-C70E-4AD4-B5F6-E40F0588ECC0}"/>
              </a:ext>
            </a:extLst>
          </p:cNvPr>
          <p:cNvSpPr txBox="1"/>
          <p:nvPr/>
        </p:nvSpPr>
        <p:spPr>
          <a:xfrm>
            <a:off x="8141961" y="2292655"/>
            <a:ext cx="193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dirty="0" err="1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Thường</a:t>
            </a:r>
            <a:r>
              <a:rPr lang="en-SG" b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b="1" dirty="0" err="1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thường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999FCF0-1FAA-4588-8CCA-91C8B3477BF3}"/>
              </a:ext>
            </a:extLst>
          </p:cNvPr>
          <p:cNvSpPr txBox="1"/>
          <p:nvPr/>
        </p:nvSpPr>
        <p:spPr>
          <a:xfrm>
            <a:off x="7878029" y="2985574"/>
            <a:ext cx="193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dirty="0" err="1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Thường</a:t>
            </a:r>
            <a:r>
              <a:rPr lang="en-SG" b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b="1" dirty="0" err="1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xuyên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A05471B-ED51-4836-911D-1902367823CE}"/>
              </a:ext>
            </a:extLst>
          </p:cNvPr>
          <p:cNvSpPr txBox="1"/>
          <p:nvPr/>
        </p:nvSpPr>
        <p:spPr>
          <a:xfrm>
            <a:off x="7482486" y="3811277"/>
            <a:ext cx="193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dirty="0" err="1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Thi</a:t>
            </a:r>
            <a:r>
              <a:rPr lang="en-SG" b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b="1" dirty="0" err="1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thoảng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3A8B25-EEE5-4BA7-8484-DF58A71F047B}"/>
              </a:ext>
            </a:extLst>
          </p:cNvPr>
          <p:cNvSpPr txBox="1"/>
          <p:nvPr/>
        </p:nvSpPr>
        <p:spPr>
          <a:xfrm>
            <a:off x="6899365" y="4544213"/>
            <a:ext cx="193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dirty="0" err="1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Hiếm</a:t>
            </a:r>
            <a:r>
              <a:rPr lang="en-SG" b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SG" b="1" dirty="0" err="1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khi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5B30816-8C5C-4D47-9072-693E495E7FC3}"/>
              </a:ext>
            </a:extLst>
          </p:cNvPr>
          <p:cNvSpPr txBox="1"/>
          <p:nvPr/>
        </p:nvSpPr>
        <p:spPr>
          <a:xfrm>
            <a:off x="6456558" y="5322133"/>
            <a:ext cx="193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dirty="0" err="1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Không</a:t>
            </a:r>
            <a:r>
              <a:rPr lang="en-SG" b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bao </a:t>
            </a:r>
            <a:r>
              <a:rPr lang="en-SG" b="1" dirty="0" err="1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giờ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2715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ways-16301109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sually-163011108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ften-163011109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metimes-163011110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arely-16301111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ever-163011113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ways-16301109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sually-163011108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ften-163011109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metimes-163011110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arely-16301111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ever-163011113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2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70D5836C-24D6-476C-B884-6364CC7A2E1A}"/>
              </a:ext>
            </a:extLst>
          </p:cNvPr>
          <p:cNvGrpSpPr/>
          <p:nvPr/>
        </p:nvGrpSpPr>
        <p:grpSpPr>
          <a:xfrm>
            <a:off x="2135655" y="1778212"/>
            <a:ext cx="6544693" cy="3968307"/>
            <a:chOff x="1862459" y="346239"/>
            <a:chExt cx="7516797" cy="479394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A9810FD-A985-4BE7-8A74-14BE5BB2A907}"/>
                </a:ext>
              </a:extLst>
            </p:cNvPr>
            <p:cNvGrpSpPr/>
            <p:nvPr/>
          </p:nvGrpSpPr>
          <p:grpSpPr>
            <a:xfrm>
              <a:off x="4553133" y="372878"/>
              <a:ext cx="790114" cy="4740684"/>
              <a:chOff x="1935332" y="834502"/>
              <a:chExt cx="790114" cy="4740684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252FDD69-784D-429C-B9A8-03E7F6D33EB7}"/>
                  </a:ext>
                </a:extLst>
              </p:cNvPr>
              <p:cNvSpPr/>
              <p:nvPr/>
            </p:nvSpPr>
            <p:spPr>
              <a:xfrm>
                <a:off x="1935332" y="834502"/>
                <a:ext cx="790114" cy="79011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C9F75A40-ED4C-43EC-9830-0CC332AB27A4}"/>
                  </a:ext>
                </a:extLst>
              </p:cNvPr>
              <p:cNvSpPr/>
              <p:nvPr/>
            </p:nvSpPr>
            <p:spPr>
              <a:xfrm>
                <a:off x="1935332" y="1624616"/>
                <a:ext cx="790114" cy="79011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C018320-F1D2-4007-9631-45905E0E5F09}"/>
                  </a:ext>
                </a:extLst>
              </p:cNvPr>
              <p:cNvSpPr/>
              <p:nvPr/>
            </p:nvSpPr>
            <p:spPr>
              <a:xfrm>
                <a:off x="1935332" y="2414730"/>
                <a:ext cx="790114" cy="79011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02B5497-13F7-427B-92E9-BE03F1C2C866}"/>
                  </a:ext>
                </a:extLst>
              </p:cNvPr>
              <p:cNvSpPr/>
              <p:nvPr/>
            </p:nvSpPr>
            <p:spPr>
              <a:xfrm>
                <a:off x="1935332" y="3204844"/>
                <a:ext cx="790114" cy="790114"/>
              </a:xfrm>
              <a:prstGeom prst="rect">
                <a:avLst/>
              </a:prstGeom>
              <a:solidFill>
                <a:srgbClr val="EC381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6305326-8A08-4031-8DCE-7177A4D1A044}"/>
                  </a:ext>
                </a:extLst>
              </p:cNvPr>
              <p:cNvSpPr/>
              <p:nvPr/>
            </p:nvSpPr>
            <p:spPr>
              <a:xfrm>
                <a:off x="1935332" y="3994958"/>
                <a:ext cx="790114" cy="790114"/>
              </a:xfrm>
              <a:prstGeom prst="rect">
                <a:avLst/>
              </a:prstGeom>
              <a:solidFill>
                <a:srgbClr val="EC381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C2B68D5-8D53-46AD-A882-20489B4BEA4E}"/>
                  </a:ext>
                </a:extLst>
              </p:cNvPr>
              <p:cNvSpPr/>
              <p:nvPr/>
            </p:nvSpPr>
            <p:spPr>
              <a:xfrm>
                <a:off x="1935332" y="4785072"/>
                <a:ext cx="790114" cy="790114"/>
              </a:xfrm>
              <a:prstGeom prst="rect">
                <a:avLst/>
              </a:prstGeom>
              <a:solidFill>
                <a:srgbClr val="EC381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4782FA6-342F-4D9C-B856-B749D9F84316}"/>
                </a:ext>
              </a:extLst>
            </p:cNvPr>
            <p:cNvGrpSpPr/>
            <p:nvPr/>
          </p:nvGrpSpPr>
          <p:grpSpPr>
            <a:xfrm>
              <a:off x="5898470" y="399498"/>
              <a:ext cx="790114" cy="4740684"/>
              <a:chOff x="1935332" y="834502"/>
              <a:chExt cx="790114" cy="4740684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0FFB6A8-0F45-4EEB-A2FF-71702F84F542}"/>
                  </a:ext>
                </a:extLst>
              </p:cNvPr>
              <p:cNvSpPr/>
              <p:nvPr/>
            </p:nvSpPr>
            <p:spPr>
              <a:xfrm>
                <a:off x="1935332" y="834502"/>
                <a:ext cx="790114" cy="79011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F544D0E-A0F3-4A3C-9468-B27BDCDCE671}"/>
                  </a:ext>
                </a:extLst>
              </p:cNvPr>
              <p:cNvSpPr/>
              <p:nvPr/>
            </p:nvSpPr>
            <p:spPr>
              <a:xfrm>
                <a:off x="1935332" y="1624616"/>
                <a:ext cx="790114" cy="79011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4B8B978-9BE0-47BF-99DD-6891A67F72D0}"/>
                  </a:ext>
                </a:extLst>
              </p:cNvPr>
              <p:cNvSpPr/>
              <p:nvPr/>
            </p:nvSpPr>
            <p:spPr>
              <a:xfrm>
                <a:off x="1935332" y="2414730"/>
                <a:ext cx="790114" cy="790114"/>
              </a:xfrm>
              <a:prstGeom prst="rect">
                <a:avLst/>
              </a:prstGeom>
              <a:solidFill>
                <a:srgbClr val="EC381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EB7D7D2-6783-4FD2-A1CF-511B528C1626}"/>
                  </a:ext>
                </a:extLst>
              </p:cNvPr>
              <p:cNvSpPr/>
              <p:nvPr/>
            </p:nvSpPr>
            <p:spPr>
              <a:xfrm>
                <a:off x="1935332" y="3204844"/>
                <a:ext cx="790114" cy="790114"/>
              </a:xfrm>
              <a:prstGeom prst="rect">
                <a:avLst/>
              </a:prstGeom>
              <a:solidFill>
                <a:srgbClr val="EC381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EEB15F7-933B-4EF5-A3A9-BCEB228BF62B}"/>
                  </a:ext>
                </a:extLst>
              </p:cNvPr>
              <p:cNvSpPr/>
              <p:nvPr/>
            </p:nvSpPr>
            <p:spPr>
              <a:xfrm>
                <a:off x="1935332" y="3994958"/>
                <a:ext cx="790114" cy="790114"/>
              </a:xfrm>
              <a:prstGeom prst="rect">
                <a:avLst/>
              </a:prstGeom>
              <a:solidFill>
                <a:srgbClr val="EC381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EA38CB7-EDCA-4866-881D-954C0B42D5AD}"/>
                  </a:ext>
                </a:extLst>
              </p:cNvPr>
              <p:cNvSpPr/>
              <p:nvPr/>
            </p:nvSpPr>
            <p:spPr>
              <a:xfrm>
                <a:off x="1935332" y="4785072"/>
                <a:ext cx="790114" cy="790114"/>
              </a:xfrm>
              <a:prstGeom prst="rect">
                <a:avLst/>
              </a:prstGeom>
              <a:solidFill>
                <a:srgbClr val="EC381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A220BBB-1917-4269-B101-9E96A6C32797}"/>
                </a:ext>
              </a:extLst>
            </p:cNvPr>
            <p:cNvGrpSpPr/>
            <p:nvPr/>
          </p:nvGrpSpPr>
          <p:grpSpPr>
            <a:xfrm>
              <a:off x="3207796" y="377301"/>
              <a:ext cx="790114" cy="4740684"/>
              <a:chOff x="1935332" y="834502"/>
              <a:chExt cx="790114" cy="4740684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B1B6701-50B8-4BB7-8B55-EED7AB8D4A68}"/>
                  </a:ext>
                </a:extLst>
              </p:cNvPr>
              <p:cNvSpPr/>
              <p:nvPr/>
            </p:nvSpPr>
            <p:spPr>
              <a:xfrm>
                <a:off x="1935332" y="834502"/>
                <a:ext cx="790114" cy="79011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C11C51C-6CCB-4151-B348-54AD9F3497FE}"/>
                  </a:ext>
                </a:extLst>
              </p:cNvPr>
              <p:cNvSpPr/>
              <p:nvPr/>
            </p:nvSpPr>
            <p:spPr>
              <a:xfrm>
                <a:off x="1935332" y="1624616"/>
                <a:ext cx="790114" cy="79011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600933D-97AE-4AC1-8220-798880761EE2}"/>
                  </a:ext>
                </a:extLst>
              </p:cNvPr>
              <p:cNvSpPr/>
              <p:nvPr/>
            </p:nvSpPr>
            <p:spPr>
              <a:xfrm>
                <a:off x="1935332" y="2414730"/>
                <a:ext cx="790114" cy="79011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3FA6F77-311D-4F58-BD3F-523AE085D0FD}"/>
                  </a:ext>
                </a:extLst>
              </p:cNvPr>
              <p:cNvSpPr/>
              <p:nvPr/>
            </p:nvSpPr>
            <p:spPr>
              <a:xfrm>
                <a:off x="1935332" y="3204844"/>
                <a:ext cx="790114" cy="79011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2262EF3-073E-4AFA-B942-C46B091F65FD}"/>
                  </a:ext>
                </a:extLst>
              </p:cNvPr>
              <p:cNvSpPr/>
              <p:nvPr/>
            </p:nvSpPr>
            <p:spPr>
              <a:xfrm>
                <a:off x="1935332" y="3994958"/>
                <a:ext cx="790114" cy="79011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BCE1BFA-8ADB-4E00-95B5-76A58A19BA5E}"/>
                  </a:ext>
                </a:extLst>
              </p:cNvPr>
              <p:cNvSpPr/>
              <p:nvPr/>
            </p:nvSpPr>
            <p:spPr>
              <a:xfrm>
                <a:off x="1935332" y="4785072"/>
                <a:ext cx="790114" cy="790114"/>
              </a:xfrm>
              <a:prstGeom prst="rect">
                <a:avLst/>
              </a:prstGeom>
              <a:solidFill>
                <a:srgbClr val="EC381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C319F01-4A1E-4E91-8DB5-931388656860}"/>
                </a:ext>
              </a:extLst>
            </p:cNvPr>
            <p:cNvGrpSpPr/>
            <p:nvPr/>
          </p:nvGrpSpPr>
          <p:grpSpPr>
            <a:xfrm>
              <a:off x="7243807" y="346239"/>
              <a:ext cx="790114" cy="4740684"/>
              <a:chOff x="1935332" y="834502"/>
              <a:chExt cx="790114" cy="4740684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B09F1D8-6ACC-43EF-ADD7-44855BD482F6}"/>
                  </a:ext>
                </a:extLst>
              </p:cNvPr>
              <p:cNvSpPr/>
              <p:nvPr/>
            </p:nvSpPr>
            <p:spPr>
              <a:xfrm>
                <a:off x="1935332" y="834502"/>
                <a:ext cx="790114" cy="79011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AD14CD2-2B64-4886-B435-F80BCBC6B08E}"/>
                  </a:ext>
                </a:extLst>
              </p:cNvPr>
              <p:cNvSpPr/>
              <p:nvPr/>
            </p:nvSpPr>
            <p:spPr>
              <a:xfrm>
                <a:off x="1935332" y="1624616"/>
                <a:ext cx="790114" cy="790114"/>
              </a:xfrm>
              <a:prstGeom prst="rect">
                <a:avLst/>
              </a:prstGeom>
              <a:solidFill>
                <a:srgbClr val="EC381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9184C48B-7113-45A1-A14B-DCE51230C4B8}"/>
                  </a:ext>
                </a:extLst>
              </p:cNvPr>
              <p:cNvSpPr/>
              <p:nvPr/>
            </p:nvSpPr>
            <p:spPr>
              <a:xfrm>
                <a:off x="1935332" y="2414730"/>
                <a:ext cx="790114" cy="790114"/>
              </a:xfrm>
              <a:prstGeom prst="rect">
                <a:avLst/>
              </a:prstGeom>
              <a:solidFill>
                <a:srgbClr val="EC381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9911118-9EA5-4C4F-8051-FAD62A696816}"/>
                  </a:ext>
                </a:extLst>
              </p:cNvPr>
              <p:cNvSpPr/>
              <p:nvPr/>
            </p:nvSpPr>
            <p:spPr>
              <a:xfrm>
                <a:off x="1935332" y="3204844"/>
                <a:ext cx="790114" cy="790114"/>
              </a:xfrm>
              <a:prstGeom prst="rect">
                <a:avLst/>
              </a:prstGeom>
              <a:solidFill>
                <a:srgbClr val="EC381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3849952-374C-402A-843F-569F3A01AA26}"/>
                  </a:ext>
                </a:extLst>
              </p:cNvPr>
              <p:cNvSpPr/>
              <p:nvPr/>
            </p:nvSpPr>
            <p:spPr>
              <a:xfrm>
                <a:off x="1935332" y="3994958"/>
                <a:ext cx="790114" cy="790114"/>
              </a:xfrm>
              <a:prstGeom prst="rect">
                <a:avLst/>
              </a:prstGeom>
              <a:solidFill>
                <a:srgbClr val="EC381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772FAF0-FDC0-43B3-9F97-2F66F1FFD61D}"/>
                  </a:ext>
                </a:extLst>
              </p:cNvPr>
              <p:cNvSpPr/>
              <p:nvPr/>
            </p:nvSpPr>
            <p:spPr>
              <a:xfrm>
                <a:off x="1935332" y="4785072"/>
                <a:ext cx="790114" cy="790114"/>
              </a:xfrm>
              <a:prstGeom prst="rect">
                <a:avLst/>
              </a:prstGeom>
              <a:solidFill>
                <a:srgbClr val="EC381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6507EF4-F72D-45F9-889A-0E016E4B3DB8}"/>
                </a:ext>
              </a:extLst>
            </p:cNvPr>
            <p:cNvGrpSpPr/>
            <p:nvPr/>
          </p:nvGrpSpPr>
          <p:grpSpPr>
            <a:xfrm>
              <a:off x="1862459" y="377301"/>
              <a:ext cx="790114" cy="4740684"/>
              <a:chOff x="1935332" y="834502"/>
              <a:chExt cx="790114" cy="4740684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1084FB6-BB35-41DD-9C20-70EE7A8A4B02}"/>
                  </a:ext>
                </a:extLst>
              </p:cNvPr>
              <p:cNvSpPr/>
              <p:nvPr/>
            </p:nvSpPr>
            <p:spPr>
              <a:xfrm>
                <a:off x="1935332" y="834502"/>
                <a:ext cx="790114" cy="79011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4008714-B30F-4BEE-BDFB-41D44A331EEF}"/>
                  </a:ext>
                </a:extLst>
              </p:cNvPr>
              <p:cNvSpPr/>
              <p:nvPr/>
            </p:nvSpPr>
            <p:spPr>
              <a:xfrm>
                <a:off x="1935332" y="1624616"/>
                <a:ext cx="790114" cy="79011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6558FF8-4817-43A7-870A-CCA05E5B03F8}"/>
                  </a:ext>
                </a:extLst>
              </p:cNvPr>
              <p:cNvSpPr/>
              <p:nvPr/>
            </p:nvSpPr>
            <p:spPr>
              <a:xfrm>
                <a:off x="1935332" y="2414730"/>
                <a:ext cx="790114" cy="79011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0BCFAA0B-3294-4C59-AE76-EA9F3300D636}"/>
                  </a:ext>
                </a:extLst>
              </p:cNvPr>
              <p:cNvSpPr/>
              <p:nvPr/>
            </p:nvSpPr>
            <p:spPr>
              <a:xfrm>
                <a:off x="1935332" y="3204844"/>
                <a:ext cx="790114" cy="79011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9B5B52C8-990A-4264-8F90-1BE0C04DDC09}"/>
                  </a:ext>
                </a:extLst>
              </p:cNvPr>
              <p:cNvSpPr/>
              <p:nvPr/>
            </p:nvSpPr>
            <p:spPr>
              <a:xfrm>
                <a:off x="1935332" y="3994958"/>
                <a:ext cx="790114" cy="79011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E58ED643-F29E-42AD-9D82-84F28911712B}"/>
                  </a:ext>
                </a:extLst>
              </p:cNvPr>
              <p:cNvSpPr/>
              <p:nvPr/>
            </p:nvSpPr>
            <p:spPr>
              <a:xfrm>
                <a:off x="1935332" y="4785072"/>
                <a:ext cx="790114" cy="79011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F27A7CD2-9ABF-4987-91B3-CD89E2464A3D}"/>
                </a:ext>
              </a:extLst>
            </p:cNvPr>
            <p:cNvGrpSpPr/>
            <p:nvPr/>
          </p:nvGrpSpPr>
          <p:grpSpPr>
            <a:xfrm>
              <a:off x="8589142" y="377308"/>
              <a:ext cx="790114" cy="4740684"/>
              <a:chOff x="1935332" y="834502"/>
              <a:chExt cx="790114" cy="4740684"/>
            </a:xfrm>
            <a:solidFill>
              <a:srgbClr val="EC3814"/>
            </a:solidFill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01C56E4-1D32-43EB-8445-5CDB546E7F65}"/>
                  </a:ext>
                </a:extLst>
              </p:cNvPr>
              <p:cNvSpPr/>
              <p:nvPr/>
            </p:nvSpPr>
            <p:spPr>
              <a:xfrm>
                <a:off x="1935332" y="834502"/>
                <a:ext cx="790114" cy="7901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DB3D3452-DB6F-4EA9-A4D9-3649E8F4F47B}"/>
                  </a:ext>
                </a:extLst>
              </p:cNvPr>
              <p:cNvSpPr/>
              <p:nvPr/>
            </p:nvSpPr>
            <p:spPr>
              <a:xfrm>
                <a:off x="1935332" y="1624616"/>
                <a:ext cx="790114" cy="7901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5E59CBB2-80F1-45AF-B72C-74736884ED2F}"/>
                  </a:ext>
                </a:extLst>
              </p:cNvPr>
              <p:cNvSpPr/>
              <p:nvPr/>
            </p:nvSpPr>
            <p:spPr>
              <a:xfrm>
                <a:off x="1935332" y="2414730"/>
                <a:ext cx="790114" cy="7901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D371B937-7DBD-461F-8835-D29C7C4A8BBA}"/>
                  </a:ext>
                </a:extLst>
              </p:cNvPr>
              <p:cNvSpPr/>
              <p:nvPr/>
            </p:nvSpPr>
            <p:spPr>
              <a:xfrm>
                <a:off x="1935332" y="3204844"/>
                <a:ext cx="790114" cy="7901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6FD8219B-2453-4B80-91E1-D48222328CAB}"/>
                  </a:ext>
                </a:extLst>
              </p:cNvPr>
              <p:cNvSpPr/>
              <p:nvPr/>
            </p:nvSpPr>
            <p:spPr>
              <a:xfrm>
                <a:off x="1935332" y="3994958"/>
                <a:ext cx="790114" cy="7901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A93AA426-1275-4579-856F-D1F10EF97B35}"/>
                  </a:ext>
                </a:extLst>
              </p:cNvPr>
              <p:cNvSpPr/>
              <p:nvPr/>
            </p:nvSpPr>
            <p:spPr>
              <a:xfrm>
                <a:off x="1935332" y="4785072"/>
                <a:ext cx="790114" cy="790114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1E8D1364-30A7-4522-8C8B-752F4BF1DA61}"/>
              </a:ext>
            </a:extLst>
          </p:cNvPr>
          <p:cNvSpPr txBox="1"/>
          <p:nvPr/>
        </p:nvSpPr>
        <p:spPr>
          <a:xfrm>
            <a:off x="2553275" y="96070"/>
            <a:ext cx="6192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>
                <a:latin typeface="Roboto" panose="02000000000000000000" pitchFamily="2" charset="0"/>
                <a:ea typeface="Roboto" panose="02000000000000000000" pitchFamily="2" charset="0"/>
              </a:rPr>
              <a:t>Fill in the blanks. Listen and repeat.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BABB9752-45BE-4440-B6D0-D69530C462F5}"/>
              </a:ext>
            </a:extLst>
          </p:cNvPr>
          <p:cNvSpPr/>
          <p:nvPr/>
        </p:nvSpPr>
        <p:spPr>
          <a:xfrm>
            <a:off x="1568872" y="655958"/>
            <a:ext cx="9193525" cy="701450"/>
          </a:xfrm>
          <a:prstGeom prst="roundRect">
            <a:avLst>
              <a:gd name="adj" fmla="val 27347"/>
            </a:avLst>
          </a:prstGeom>
          <a:solidFill>
            <a:schemeClr val="bg1">
              <a:lumMod val="95000"/>
            </a:schemeClr>
          </a:solidFill>
          <a:ln>
            <a:solidFill>
              <a:srgbClr val="EC38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often     never    sometimes    always     rarely      usually</a:t>
            </a:r>
            <a:endParaRPr lang="en-US" sz="28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B53621B-0A8A-4331-952F-2D696CB3FE83}"/>
              </a:ext>
            </a:extLst>
          </p:cNvPr>
          <p:cNvSpPr txBox="1"/>
          <p:nvPr/>
        </p:nvSpPr>
        <p:spPr>
          <a:xfrm>
            <a:off x="108001" y="5866644"/>
            <a:ext cx="2543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/>
              <a:t>1. __________</a:t>
            </a:r>
            <a:endParaRPr lang="en-US" sz="24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9C7D1C1-EFBC-4927-A1DE-9A4AA66A1FBC}"/>
              </a:ext>
            </a:extLst>
          </p:cNvPr>
          <p:cNvSpPr txBox="1"/>
          <p:nvPr/>
        </p:nvSpPr>
        <p:spPr>
          <a:xfrm>
            <a:off x="2223024" y="5863564"/>
            <a:ext cx="2068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/>
              <a:t>2. </a:t>
            </a:r>
            <a:r>
              <a:rPr lang="en-SG" sz="2400" dirty="0"/>
              <a:t>__________</a:t>
            </a:r>
            <a:endParaRPr lang="en-US" sz="24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FC85983-9759-47D5-ACDB-F7D1679095A3}"/>
              </a:ext>
            </a:extLst>
          </p:cNvPr>
          <p:cNvSpPr txBox="1"/>
          <p:nvPr/>
        </p:nvSpPr>
        <p:spPr>
          <a:xfrm>
            <a:off x="4135609" y="5894272"/>
            <a:ext cx="2003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/>
              <a:t>3. ________</a:t>
            </a:r>
            <a:endParaRPr lang="en-US" sz="24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80A7274-5C26-4D6F-B04D-97AB3AC8E738}"/>
              </a:ext>
            </a:extLst>
          </p:cNvPr>
          <p:cNvSpPr txBox="1"/>
          <p:nvPr/>
        </p:nvSpPr>
        <p:spPr>
          <a:xfrm>
            <a:off x="6024061" y="5802451"/>
            <a:ext cx="1646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/>
              <a:t>4. _______</a:t>
            </a:r>
            <a:endParaRPr lang="en-US" sz="24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FBCE944-475F-4F67-81E3-C4342DD2D16F}"/>
              </a:ext>
            </a:extLst>
          </p:cNvPr>
          <p:cNvSpPr txBox="1"/>
          <p:nvPr/>
        </p:nvSpPr>
        <p:spPr>
          <a:xfrm>
            <a:off x="7768015" y="5802450"/>
            <a:ext cx="1646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/>
              <a:t>5. _______</a:t>
            </a:r>
            <a:endParaRPr lang="en-US" sz="24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B5C78BB-8B32-4EA0-B814-31FEAE7A4328}"/>
              </a:ext>
            </a:extLst>
          </p:cNvPr>
          <p:cNvSpPr txBox="1"/>
          <p:nvPr/>
        </p:nvSpPr>
        <p:spPr>
          <a:xfrm>
            <a:off x="9511372" y="5802449"/>
            <a:ext cx="2175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/>
              <a:t>6. ________</a:t>
            </a:r>
            <a:endParaRPr lang="en-US" sz="2400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1F64238-D86E-4621-BC56-A9D6377DCB09}"/>
              </a:ext>
            </a:extLst>
          </p:cNvPr>
          <p:cNvSpPr txBox="1"/>
          <p:nvPr/>
        </p:nvSpPr>
        <p:spPr>
          <a:xfrm>
            <a:off x="610865" y="5900823"/>
            <a:ext cx="1271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b="1" dirty="0">
                <a:latin typeface="Roboto" panose="02000000000000000000" pitchFamily="2" charset="0"/>
                <a:ea typeface="Roboto" panose="02000000000000000000" pitchFamily="2" charset="0"/>
              </a:rPr>
              <a:t>never</a:t>
            </a: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DD6F632-F8C3-4C9E-9B82-F26C483E3683}"/>
              </a:ext>
            </a:extLst>
          </p:cNvPr>
          <p:cNvSpPr txBox="1"/>
          <p:nvPr/>
        </p:nvSpPr>
        <p:spPr>
          <a:xfrm>
            <a:off x="2735226" y="5861713"/>
            <a:ext cx="1361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b="1" dirty="0">
                <a:latin typeface="Roboto" panose="02000000000000000000" pitchFamily="2" charset="0"/>
                <a:ea typeface="Roboto" panose="02000000000000000000" pitchFamily="2" charset="0"/>
              </a:rPr>
              <a:t>rarely</a:t>
            </a: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BF298D4-BC89-4733-8A17-F00F033CE06B}"/>
              </a:ext>
            </a:extLst>
          </p:cNvPr>
          <p:cNvSpPr txBox="1"/>
          <p:nvPr/>
        </p:nvSpPr>
        <p:spPr>
          <a:xfrm>
            <a:off x="4382010" y="5929959"/>
            <a:ext cx="1804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b="1" dirty="0">
                <a:latin typeface="Roboto" panose="02000000000000000000" pitchFamily="2" charset="0"/>
                <a:ea typeface="Roboto" panose="02000000000000000000" pitchFamily="2" charset="0"/>
              </a:rPr>
              <a:t>sometimes</a:t>
            </a: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1EC8700-31FB-4856-B5F0-CDD50DE72D09}"/>
              </a:ext>
            </a:extLst>
          </p:cNvPr>
          <p:cNvSpPr txBox="1"/>
          <p:nvPr/>
        </p:nvSpPr>
        <p:spPr>
          <a:xfrm>
            <a:off x="6621940" y="5835683"/>
            <a:ext cx="1271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b="1" dirty="0">
                <a:latin typeface="Roboto" panose="02000000000000000000" pitchFamily="2" charset="0"/>
                <a:ea typeface="Roboto" panose="02000000000000000000" pitchFamily="2" charset="0"/>
              </a:rPr>
              <a:t>often</a:t>
            </a: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478B5E-C917-4BA6-96EF-BBA650440B7C}"/>
              </a:ext>
            </a:extLst>
          </p:cNvPr>
          <p:cNvSpPr txBox="1"/>
          <p:nvPr/>
        </p:nvSpPr>
        <p:spPr>
          <a:xfrm>
            <a:off x="8152683" y="5853090"/>
            <a:ext cx="1271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b="1" dirty="0">
                <a:latin typeface="Roboto" panose="02000000000000000000" pitchFamily="2" charset="0"/>
                <a:ea typeface="Roboto" panose="02000000000000000000" pitchFamily="2" charset="0"/>
              </a:rPr>
              <a:t>usually</a:t>
            </a: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B47453F-C97E-408C-8F47-1869AD606455}"/>
              </a:ext>
            </a:extLst>
          </p:cNvPr>
          <p:cNvSpPr txBox="1"/>
          <p:nvPr/>
        </p:nvSpPr>
        <p:spPr>
          <a:xfrm>
            <a:off x="10121976" y="5815092"/>
            <a:ext cx="1271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b="1" dirty="0">
                <a:latin typeface="Roboto" panose="02000000000000000000" pitchFamily="2" charset="0"/>
                <a:ea typeface="Roboto" panose="02000000000000000000" pitchFamily="2" charset="0"/>
              </a:rPr>
              <a:t>always</a:t>
            </a: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08A06B0-22E1-423F-8392-7383034D5D0A}"/>
              </a:ext>
            </a:extLst>
          </p:cNvPr>
          <p:cNvSpPr txBox="1"/>
          <p:nvPr/>
        </p:nvSpPr>
        <p:spPr>
          <a:xfrm>
            <a:off x="295527" y="6352662"/>
            <a:ext cx="18043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000" b="1" dirty="0">
                <a:latin typeface="Roboto" panose="02000000000000000000" pitchFamily="2" charset="0"/>
                <a:ea typeface="Roboto" panose="02000000000000000000" pitchFamily="2" charset="0"/>
              </a:rPr>
              <a:t>watch movies</a:t>
            </a:r>
            <a:endParaRPr lang="en-US" sz="20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69" name="CD1-TRACK 41">
            <a:hlinkClick r:id="" action="ppaction://media"/>
            <a:extLst>
              <a:ext uri="{FF2B5EF4-FFF2-40B4-BE49-F238E27FC236}">
                <a16:creationId xmlns:a16="http://schemas.microsoft.com/office/drawing/2014/main" id="{DB0A3ABC-0600-4129-A2E4-17E95F9F25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70372" y="0"/>
            <a:ext cx="487363" cy="4873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98FDEA-EA4B-4D5D-9CB7-B8E2C9D17B13}"/>
              </a:ext>
            </a:extLst>
          </p:cNvPr>
          <p:cNvSpPr txBox="1"/>
          <p:nvPr/>
        </p:nvSpPr>
        <p:spPr>
          <a:xfrm>
            <a:off x="8844360" y="1640924"/>
            <a:ext cx="34977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/>
              <a:t>Write the verbs after the adverb of frequency and practice with your partner.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DA7DB3-75B4-45C4-B2E4-32808C4BA430}"/>
              </a:ext>
            </a:extLst>
          </p:cNvPr>
          <p:cNvSpPr txBox="1"/>
          <p:nvPr/>
        </p:nvSpPr>
        <p:spPr>
          <a:xfrm>
            <a:off x="8844360" y="4158215"/>
            <a:ext cx="334763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sz="2400" dirty="0"/>
              <a:t>I never watch movies.</a:t>
            </a:r>
            <a:endParaRPr lang="en-US" sz="2400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3810024-9C2E-4AA5-85B4-47FE65F18A97}"/>
              </a:ext>
            </a:extLst>
          </p:cNvPr>
          <p:cNvSpPr txBox="1"/>
          <p:nvPr/>
        </p:nvSpPr>
        <p:spPr>
          <a:xfrm>
            <a:off x="263222" y="6252425"/>
            <a:ext cx="2543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/>
              <a:t>__________</a:t>
            </a:r>
            <a:endParaRPr lang="en-US" sz="2400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3A89D30-B92D-4F33-990F-7B0A9E658A8A}"/>
              </a:ext>
            </a:extLst>
          </p:cNvPr>
          <p:cNvSpPr txBox="1"/>
          <p:nvPr/>
        </p:nvSpPr>
        <p:spPr>
          <a:xfrm>
            <a:off x="2501245" y="6238759"/>
            <a:ext cx="2543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/>
              <a:t>__________</a:t>
            </a:r>
            <a:endParaRPr lang="en-US" sz="2400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8B0B0E5-AB1A-441D-9E0A-29880FFEF9CD}"/>
              </a:ext>
            </a:extLst>
          </p:cNvPr>
          <p:cNvSpPr txBox="1"/>
          <p:nvPr/>
        </p:nvSpPr>
        <p:spPr>
          <a:xfrm>
            <a:off x="4320021" y="6238759"/>
            <a:ext cx="2543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/>
              <a:t>__________</a:t>
            </a:r>
            <a:endParaRPr lang="en-US" sz="2400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F373D29-5ED5-4725-B267-EA2EC1365561}"/>
              </a:ext>
            </a:extLst>
          </p:cNvPr>
          <p:cNvSpPr txBox="1"/>
          <p:nvPr/>
        </p:nvSpPr>
        <p:spPr>
          <a:xfrm>
            <a:off x="6210037" y="6238759"/>
            <a:ext cx="2543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/>
              <a:t>__________</a:t>
            </a:r>
            <a:endParaRPr lang="en-US" sz="2400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0211D77-BEB4-4B60-B3A4-EAFC500D2428}"/>
              </a:ext>
            </a:extLst>
          </p:cNvPr>
          <p:cNvSpPr txBox="1"/>
          <p:nvPr/>
        </p:nvSpPr>
        <p:spPr>
          <a:xfrm>
            <a:off x="7942310" y="6238759"/>
            <a:ext cx="2543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/>
              <a:t>__________</a:t>
            </a:r>
            <a:endParaRPr lang="en-US" sz="2400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0FE7C59-04F6-4438-8313-C4B9DD765AE6}"/>
              </a:ext>
            </a:extLst>
          </p:cNvPr>
          <p:cNvSpPr txBox="1"/>
          <p:nvPr/>
        </p:nvSpPr>
        <p:spPr>
          <a:xfrm>
            <a:off x="9814444" y="6238759"/>
            <a:ext cx="2543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/>
              <a:t>__________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271725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563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</p:childTnLst>
        </p:cTn>
      </p:par>
    </p:tnLst>
    <p:bldLst>
      <p:bldP spid="63" grpId="0"/>
      <p:bldP spid="64" grpId="0"/>
      <p:bldP spid="65" grpId="0"/>
      <p:bldP spid="66" grpId="0"/>
      <p:bldP spid="6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55138668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881</Words>
  <Application>Microsoft Office PowerPoint</Application>
  <PresentationFormat>Widescreen</PresentationFormat>
  <Paragraphs>227</Paragraphs>
  <Slides>24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Tahoma</vt:lpstr>
      <vt:lpstr>Arial</vt:lpstr>
      <vt:lpstr>Times New Roman</vt:lpstr>
      <vt:lpstr>Calibri Light</vt:lpstr>
      <vt:lpstr>Calibri</vt:lpstr>
      <vt:lpstr>Comic Sans MS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user822</dc:creator>
  <cp:lastModifiedBy>Que Hoi</cp:lastModifiedBy>
  <cp:revision>15</cp:revision>
  <dcterms:created xsi:type="dcterms:W3CDTF">2021-08-27T15:18:27Z</dcterms:created>
  <dcterms:modified xsi:type="dcterms:W3CDTF">2023-11-28T06:44:38Z</dcterms:modified>
</cp:coreProperties>
</file>