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94" r:id="rId3"/>
    <p:sldId id="256" r:id="rId4"/>
    <p:sldId id="295" r:id="rId5"/>
    <p:sldId id="296" r:id="rId6"/>
    <p:sldId id="279" r:id="rId7"/>
    <p:sldId id="261" r:id="rId8"/>
    <p:sldId id="284" r:id="rId9"/>
    <p:sldId id="285" r:id="rId10"/>
    <p:sldId id="286" r:id="rId11"/>
    <p:sldId id="287" r:id="rId12"/>
    <p:sldId id="259" r:id="rId13"/>
    <p:sldId id="288" r:id="rId14"/>
    <p:sldId id="289" r:id="rId15"/>
    <p:sldId id="290" r:id="rId16"/>
    <p:sldId id="291" r:id="rId17"/>
    <p:sldId id="346" r:id="rId18"/>
    <p:sldId id="257" r:id="rId19"/>
    <p:sldId id="347" r:id="rId20"/>
    <p:sldId id="278" r:id="rId21"/>
    <p:sldId id="280" r:id="rId22"/>
    <p:sldId id="281" r:id="rId23"/>
    <p:sldId id="345" r:id="rId24"/>
    <p:sldId id="283" r:id="rId25"/>
    <p:sldId id="282" r:id="rId26"/>
    <p:sldId id="344" r:id="rId27"/>
    <p:sldId id="292" r:id="rId28"/>
    <p:sldId id="342" r:id="rId29"/>
    <p:sldId id="343" r:id="rId30"/>
    <p:sldId id="293" r:id="rId31"/>
  </p:sldIdLst>
  <p:sldSz cx="12192000" cy="6858000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Arial Black" pitchFamily="34" charset="0"/>
      <p:bold r:id="rId36"/>
    </p:embeddedFont>
    <p:embeddedFont>
      <p:font typeface="Roboto" pitchFamily="2" charset="0"/>
      <p:regular r:id="rId37"/>
      <p:bold r:id="rId38"/>
      <p:italic r:id="rId39"/>
      <p:boldItalic r:id="rId40"/>
    </p:embeddedFont>
    <p:embeddedFont>
      <p:font typeface="Calibri Light" charset="0"/>
      <p:regular r:id="rId41"/>
      <p:italic r:id="rId42"/>
    </p:embeddedFont>
    <p:embeddedFont>
      <p:font typeface="Poppins SemiBold" charset="0"/>
      <p:bold r:id="rId43"/>
      <p:boldItalic r:id="rId44"/>
    </p:embeddedFont>
    <p:embeddedFont>
      <p:font typeface="MyriadPro-It" charset="0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xmlns="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6E6E6"/>
    <a:srgbClr val="CFAFE7"/>
    <a:srgbClr val="52C4D3"/>
    <a:srgbClr val="934BC9"/>
    <a:srgbClr val="95DAC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1T10:35:36.169" idx="3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ordwall.net/resource/2163672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3.png"/><Relationship Id="rId4" Type="http://schemas.microsoft.com/office/2007/relationships/media" Target="../media/media3.mp3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tileex.xyz/en/retail-sales-techniques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publicdomainpictures.net/view-image.php?image=30600&amp;picture=&amp;jazyk=FR" TargetMode="External"/><Relationship Id="rId7" Type="http://schemas.openxmlformats.org/officeDocument/2006/relationships/hyperlink" Target="https://openclipart.org/detail/192065/jacket-by-alanspeak-192065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fi.wikipedia.org/wiki/Tiedosto:Fedora_hat.svg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pngall.com/scarf-pn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DE1A9DE-D07D-4AA7-B101-5701107F60C8}"/>
              </a:ext>
            </a:extLst>
          </p:cNvPr>
          <p:cNvSpPr/>
          <p:nvPr/>
        </p:nvSpPr>
        <p:spPr>
          <a:xfrm>
            <a:off x="1107576" y="232306"/>
            <a:ext cx="12225337" cy="6924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xmlns="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xmlns="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xmlns="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xmlns="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xmlns="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44A2E90D-E836-4B0A-BF2B-C36D316B5562}"/>
              </a:ext>
            </a:extLst>
          </p:cNvPr>
          <p:cNvSpPr/>
          <p:nvPr/>
        </p:nvSpPr>
        <p:spPr>
          <a:xfrm>
            <a:off x="2371725" y="1762125"/>
            <a:ext cx="533400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E3F127B-7F26-43E9-9B71-F648546306C5}"/>
              </a:ext>
            </a:extLst>
          </p:cNvPr>
          <p:cNvSpPr/>
          <p:nvPr/>
        </p:nvSpPr>
        <p:spPr>
          <a:xfrm>
            <a:off x="5641639" y="1487488"/>
            <a:ext cx="414337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D6CB067-B2CF-46E4-80D4-2E962E1EE8DA}"/>
              </a:ext>
            </a:extLst>
          </p:cNvPr>
          <p:cNvSpPr/>
          <p:nvPr/>
        </p:nvSpPr>
        <p:spPr>
          <a:xfrm>
            <a:off x="7273260" y="4202969"/>
            <a:ext cx="352425" cy="3667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71D975B6-0E9E-438F-91EC-AD211E6DD913}"/>
              </a:ext>
            </a:extLst>
          </p:cNvPr>
          <p:cNvSpPr/>
          <p:nvPr/>
        </p:nvSpPr>
        <p:spPr>
          <a:xfrm>
            <a:off x="4238626" y="4195970"/>
            <a:ext cx="414338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61D211-6B05-47D0-8143-36580F59DF61}"/>
              </a:ext>
            </a:extLst>
          </p:cNvPr>
          <p:cNvSpPr txBox="1"/>
          <p:nvPr/>
        </p:nvSpPr>
        <p:spPr>
          <a:xfrm>
            <a:off x="4305779" y="2188992"/>
            <a:ext cx="3465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C000"/>
                </a:solidFill>
                <a:latin typeface="VnArial"/>
              </a:rPr>
              <a:t>UNIT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4E17292-FA7E-4CA9-A88B-F62778CED58D}"/>
              </a:ext>
            </a:extLst>
          </p:cNvPr>
          <p:cNvSpPr txBox="1"/>
          <p:nvPr/>
        </p:nvSpPr>
        <p:spPr>
          <a:xfrm>
            <a:off x="3569561" y="3411909"/>
            <a:ext cx="500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 Black" panose="020B0A04020102020204" pitchFamily="34" charset="0"/>
              </a:rPr>
              <a:t>AROUND TOWN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A5E5E7-CBD6-4451-B750-FDEF17C16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F101F6F-C012-4D69-BC6E-BBB047E3B3F9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030C2F4-740D-4907-8045-60C54F8D845D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FB2CA24A-55F6-405C-A6CE-F19197065664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B32A2848-F002-49FA-A54C-4790C9ECE4FF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96D94EBB-CD5E-42FA-ABCD-DFAD8241B979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03BF68E1-367F-448E-8F45-652B84B5604D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60C77721-7460-4526-967C-2377882EA753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xmlns="" id="{1847FD33-B2CE-4EFD-94CC-27654D3363C4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xmlns="" id="{7BB26897-86E9-44A6-8B54-DF9A9A32E0A7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xmlns="" id="{EBA99DBC-2480-4DCE-B42D-5710540BC5B0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83D6C8A-D183-42A4-9C10-1E2340CF1B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05827" y="953439"/>
            <a:ext cx="5954617" cy="397098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B014B2F-4513-40E1-A4A4-6FF239CC736F}"/>
              </a:ext>
            </a:extLst>
          </p:cNvPr>
          <p:cNvSpPr/>
          <p:nvPr/>
        </p:nvSpPr>
        <p:spPr>
          <a:xfrm>
            <a:off x="7723461" y="1027906"/>
            <a:ext cx="392692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medium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3395530-9BDA-4937-8A1C-2BCE23D404FD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/ˈmiːdiəm/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36860CC-03E3-44B3-A1D2-E67D2E7A7358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 bình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5D29A83-19BD-471B-99F3-E1B4F0F6EAD6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only have the sweater in the medium size.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554DA56-8A6B-40D1-BC81-7EC2E1A21894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tôi chỉ có chiếc áo len này cỡ trung bình.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16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um-16313286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only-have-the-sweater-in-th16313286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um-16313286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only-have-the-sweater-in-th16313286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1" grpId="0"/>
      <p:bldP spid="22" grpId="0"/>
      <p:bldP spid="22" grpId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F7B67FC-3D9D-4F80-9F6F-D9FA50C070D6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E561993-FAEB-412D-8CEB-958D7EABEBEB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3F8D108-6279-408A-8721-E07A10DC7449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47A8A2F9-2A32-4FD8-A558-3919560C49CF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29D3801-FBE9-4508-99EF-CE80DFCF3FF4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DA36A9C5-8E62-4CD8-A9E1-EF827A2C95F9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1C92E925-325C-4A54-8A67-99974C149392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0E8FF066-05F2-4AAC-B32E-DB16BF50DC3A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071DC300-F4C1-401D-B880-CFB285797E90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xmlns="" id="{9C6D822A-0BC4-4ABB-86BD-3B3F58CDACE0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5BD2CBBE-07AF-48C0-9F1F-1CBE7F5D59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22934" y="953440"/>
            <a:ext cx="5810617" cy="405048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AC9CE7A-37B7-4D7D-BA2F-991ED1615D06}"/>
              </a:ext>
            </a:extLst>
          </p:cNvPr>
          <p:cNvSpPr/>
          <p:nvPr/>
        </p:nvSpPr>
        <p:spPr>
          <a:xfrm>
            <a:off x="7923113" y="1020708"/>
            <a:ext cx="37459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extra large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ACC9B8B-3369-4F68-A99C-A84BB57AC1AA}"/>
              </a:ext>
            </a:extLst>
          </p:cNvPr>
          <p:cNvSpPr/>
          <p:nvPr/>
        </p:nvSpPr>
        <p:spPr>
          <a:xfrm>
            <a:off x="7070918" y="2015958"/>
            <a:ext cx="4778182" cy="16049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/ˈɛkstrə lɑːʤ/</a:t>
            </a:r>
            <a:br>
              <a:rPr lang="en-US" sz="4000"/>
            </a:b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4B64A84-5E9C-44DB-9C4A-C56C64B1114E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 cỡ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73E1128-73C1-4961-9EAC-853EA397B64B}"/>
              </a:ext>
            </a:extLst>
          </p:cNvPr>
          <p:cNvSpPr/>
          <p:nvPr/>
        </p:nvSpPr>
        <p:spPr>
          <a:xfrm>
            <a:off x="469971" y="5156835"/>
            <a:ext cx="1125205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 mother is a bit over weight, so I want to buy an extra large blouse for her.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4659B1D-F5F3-4266-9F06-A5FB7A204594}"/>
              </a:ext>
            </a:extLst>
          </p:cNvPr>
          <p:cNvSpPr/>
          <p:nvPr/>
        </p:nvSpPr>
        <p:spPr>
          <a:xfrm>
            <a:off x="522934" y="5782820"/>
            <a:ext cx="1105898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Mẹ tôi hơn thừa cân nên tôi muốn mua một chiếc áo ngoại cỡ cho mẹ.</a:t>
            </a:r>
            <a:endParaRPr lang="en-US" sz="24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31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-large-16313292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mother-is-a-bit-over-weight16313287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-large-16313292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mother-is-a-bit-over-weight16313287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9" grpId="0"/>
      <p:bldP spid="20" grpId="0"/>
      <p:bldP spid="20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F43098A-C427-4EDD-8FD7-02D7A40DDAA3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D998D23-675E-4567-BA16-C2128B7334CB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5EF359C-56E5-43ED-B047-036D40BDF4A1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037AE477-8CB8-4E1E-A17E-8E4ECAAC0E8E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7CC6993-2477-4DF4-A473-695C31826E5C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8993466C-C657-4D55-8532-CF2B46C08CB0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99F20DD8-514A-4C40-985C-B7696C4E52D0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FDA24E1C-23B2-434F-93AD-FC426D6F9AAB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D47C1DF9-1E8B-412E-9882-A12585A48231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CA69D204-D295-4EAA-9A77-3523B6F8090F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4DCF15F8-2CD6-4B39-B9EE-EF44E218AD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57039" y="953439"/>
            <a:ext cx="5840352" cy="389478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8976676-C48C-4BC2-9AD2-5026714A4C2C}"/>
              </a:ext>
            </a:extLst>
          </p:cNvPr>
          <p:cNvSpPr/>
          <p:nvPr/>
        </p:nvSpPr>
        <p:spPr>
          <a:xfrm>
            <a:off x="8181974" y="1020708"/>
            <a:ext cx="30601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sweater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1FE45F7-76A3-4670-B1C4-9ACEAA719FE5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/ˈswɛtə/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5144C57-4622-4CD6-8D47-46AF37AF5D45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áo len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C8BB7A9-27C9-4562-9538-FCC9E372A8AB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These sweaters are so trendy in this winter.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12D58BD-3ACA-4AB5-AE7B-A32DA0AD1C26}"/>
              </a:ext>
            </a:extLst>
          </p:cNvPr>
          <p:cNvSpPr/>
          <p:nvPr/>
        </p:nvSpPr>
        <p:spPr>
          <a:xfrm>
            <a:off x="557039" y="5817814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 chiếc áo len này rất hợp xu thế trong mùa đông này.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06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eater-16313287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se-sweaters-are-so-trendy-i16313287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eater-16313287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se-sweaters-are-so-trendy-i16313287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4514E2-9B61-43DD-8133-DE37FD117550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2B19FF4-AEA0-4456-9126-7ECD835419EE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5C62352A-FD84-4F51-B88F-3EE662AAE3BC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7477AFA6-1EED-477B-AF3A-AC9317491EF5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0A5824B-0354-409B-AF2A-8CE9C4EA2C91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858AE2C7-DA42-4293-9C77-1F1196134C6A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8D50DA4F-AB6F-4BA4-AA68-3102D75709D2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EE1EB7BF-5659-4207-A6EB-AD369468377D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xmlns="" id="{57B2602F-1F7E-498E-B123-D1FCBEC7FE11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xmlns="" id="{DE73D9B4-1C7A-4888-A90C-26722AAC3429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BC5085E0-1E75-4C0D-93FA-321ABF1610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82761" y="1009669"/>
            <a:ext cx="5319243" cy="39052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F4E2C2A-F847-4DC9-A009-BD79DD956A47}"/>
              </a:ext>
            </a:extLst>
          </p:cNvPr>
          <p:cNvSpPr/>
          <p:nvPr/>
        </p:nvSpPr>
        <p:spPr>
          <a:xfrm>
            <a:off x="8439149" y="953440"/>
            <a:ext cx="27172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jeans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13A4C38-8FE1-4E90-82E2-4A78BED64EA1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/ʤiːnz/</a:t>
            </a:r>
            <a:endParaRPr lang="en-US" sz="239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AD2E7C4-4BD4-4FF0-9346-F75FA09CD6E1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Quần bò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E64DF28-24A6-4DAD-A4D3-D9A97E86A782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look so active in the blue  jeans !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8EC5DC7-2683-431A-821E-DB6B0F742E71}"/>
              </a:ext>
            </a:extLst>
          </p:cNvPr>
          <p:cNvSpPr/>
          <p:nvPr/>
        </p:nvSpPr>
        <p:spPr>
          <a:xfrm>
            <a:off x="1380663" y="5824607"/>
            <a:ext cx="9566368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nhìn rất năng động trong chiếc quần jeans màu xanh.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1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ans-16313288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look-so-active-in-the-blue16313287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ans-16313288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look-so-active-in-the-blue16313287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20" grpId="0"/>
      <p:bldP spid="21" grpId="0"/>
      <p:bldP spid="21" grpId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74B3238-4052-41E6-953D-87D76A06159E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9BD051C-E724-4A21-B280-92B45F13FD2E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C90EEEC-7F3B-4885-8EC8-3BBD819A7F49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F02369F4-199C-4072-B4D9-B950C13B34CD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83BEC9B-70E0-4F19-B1DE-BBE4F15099BD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79AB886D-09C1-4A84-8DDB-E8A029FF3945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928853FA-80E6-4E7E-9584-1E6BC3707543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5870BF7E-F09C-43AF-AFB7-70FD7FBC5A0F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EA6778F6-25C0-49D1-9C2D-EAF08E09D0A7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227B69D1-D86F-4273-832A-A97FB82E3A69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292A94-250F-4F76-BA51-4B7AAA6084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16165" y="953440"/>
            <a:ext cx="5923578" cy="394905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14FE937-8298-4E7E-91A5-14978BD7EE31}"/>
              </a:ext>
            </a:extLst>
          </p:cNvPr>
          <p:cNvSpPr/>
          <p:nvPr/>
        </p:nvSpPr>
        <p:spPr>
          <a:xfrm>
            <a:off x="7486187" y="953440"/>
            <a:ext cx="44317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changing room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817416A-E6AF-4364-932B-9E5E4C79EC14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/ˈʧeɪnʤɪŋ ruːm/</a:t>
            </a:r>
            <a:endParaRPr lang="en-US" sz="199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0099440-76C5-4C99-AA35-7548851D51D8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Phòng thay đồ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F0C1622-5C89-46E8-9B4B-F0F55EFDAA9E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 there any changing room here?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C96AE50-F54A-44A8-A1DE-18D4871C269E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phòng thay đồ nào ở đây không?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15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anging-room-16313288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s-there-any-changing-room-her16313288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anging-room-16313288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s-there-any-changing-room-her16313288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874480B-E64C-497B-B349-4C96DBDFAD13}"/>
              </a:ext>
            </a:extLst>
          </p:cNvPr>
          <p:cNvGrpSpPr/>
          <p:nvPr/>
        </p:nvGrpSpPr>
        <p:grpSpPr>
          <a:xfrm>
            <a:off x="245022" y="781050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9FD7099-F523-4B2F-8022-965F3A8036E2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D5A82144-0651-4146-B426-A0CC40E12146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E790F3D5-08F7-44B4-AB8A-78320F844B50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3371D4D-5B78-4580-B6A0-A9889DF64678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25FAAFAC-5834-408A-8FA7-78F1F0918065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78789E28-7274-4D17-A1E8-005013B09960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CCFC06DC-BF0F-4BA6-B5CA-BB79F053EFB3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4816512C-B287-4FF3-878A-7AA048CEC7A9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6289D157-FA7E-46D6-A619-5A782EE04A21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2F1507F4-4CB0-4D33-943F-3208D89904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02292" y="953440"/>
            <a:ext cx="5820614" cy="388526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98028FA-7870-464D-9DF2-E88B6569EF48}"/>
              </a:ext>
            </a:extLst>
          </p:cNvPr>
          <p:cNvSpPr/>
          <p:nvPr/>
        </p:nvSpPr>
        <p:spPr>
          <a:xfrm>
            <a:off x="7424177" y="953440"/>
            <a:ext cx="43936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sale assistant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9546D98-7786-45BF-BD5F-A9B94F8B53B0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/seɪl əˈsɪstənt/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CB3F4AE-3D22-43DC-B692-8C7B0A7154B4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 viên bán hàng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1167141-F6BB-42B6-8CA4-9AE65CEDA3F4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sale assistant in this shop is so friendly.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34B46AA-B04E-4501-B238-36C86244FACB}"/>
              </a:ext>
            </a:extLst>
          </p:cNvPr>
          <p:cNvSpPr/>
          <p:nvPr/>
        </p:nvSpPr>
        <p:spPr>
          <a:xfrm>
            <a:off x="656994" y="5756330"/>
            <a:ext cx="10096962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bán hang ở cửa hang này rất thân thiện.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8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le-assistant-16313288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sale-assistant-in-this-sho16313288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le-assistant-16313288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sale-assistant-in-this-sho16313288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B8B5007-B188-4E5D-ADBD-4291178FDEB7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1480E33-55BC-4E3E-AE88-3C362BD86FD5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4F868E5-2DF4-4ED2-B2A4-CBB1D6E0AFCE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413BA29D-09CC-4AD2-AEAC-8D220AB3E8F1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7CE099A0-8A52-469E-B9C7-8452C86733FD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E8168166-10D0-48EE-A307-97D57DAA5ECA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5B844F39-78DA-46EB-8D86-BC6958463EC5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C6A2F441-F9A2-4C45-A930-3332C6541214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AA3F46ED-9C14-4C83-9295-AE9FC4EEF3CF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832BFC02-6613-4DE4-AD13-E975F91725D7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8511EAA2-42DE-4B3B-96CC-F4845AA2BF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12250" y="1000214"/>
            <a:ext cx="5884344" cy="392412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ABE1541-3CB3-408E-9D9B-B1BD32E89AC2}"/>
              </a:ext>
            </a:extLst>
          </p:cNvPr>
          <p:cNvSpPr/>
          <p:nvPr/>
        </p:nvSpPr>
        <p:spPr>
          <a:xfrm>
            <a:off x="7733772" y="953440"/>
            <a:ext cx="394597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customer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9EEA8FD-3A93-4D00-AC68-3AD1D1D211CA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ˈkʌstəmə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51E23B-1BD8-40F1-8FA1-A7EA25CE668D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Khách hàng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C484E89-4B23-49C1-B46E-F5D3D8640C02}"/>
              </a:ext>
            </a:extLst>
          </p:cNvPr>
          <p:cNvSpPr/>
          <p:nvPr/>
        </p:nvSpPr>
        <p:spPr>
          <a:xfrm>
            <a:off x="628650" y="5074160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customers are choosing their suitable clothes.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8BD745EB-99F2-4998-83AA-162EC3E67A85}"/>
              </a:ext>
            </a:extLst>
          </p:cNvPr>
          <p:cNvSpPr/>
          <p:nvPr/>
        </p:nvSpPr>
        <p:spPr>
          <a:xfrm>
            <a:off x="412197" y="5776187"/>
            <a:ext cx="11125662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 người mua hang đang chọn những loại quần áo phù hợp với họ.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49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stomer-16313288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ustomers-are-choosing-the16313288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stomer-16313288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ustomers-are-choosing-the16313288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0B2F59-B18B-480C-AAF9-6F3959887D46}"/>
              </a:ext>
            </a:extLst>
          </p:cNvPr>
          <p:cNvSpPr txBox="1"/>
          <p:nvPr/>
        </p:nvSpPr>
        <p:spPr>
          <a:xfrm>
            <a:off x="1957387" y="1129695"/>
            <a:ext cx="827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C000"/>
                </a:solidFill>
                <a:latin typeface="Arial Black" panose="020B0A04020102020204" pitchFamily="34" charset="0"/>
              </a:rPr>
              <a:t>MEMORY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7E5915-1F0F-4F6F-9CB4-9505880C8D7E}"/>
              </a:ext>
            </a:extLst>
          </p:cNvPr>
          <p:cNvSpPr txBox="1"/>
          <p:nvPr/>
        </p:nvSpPr>
        <p:spPr>
          <a:xfrm>
            <a:off x="1724025" y="2828925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Student can look at the pictures 2 minutes and remember the position of the words. </a:t>
            </a:r>
          </a:p>
          <a:p>
            <a:r>
              <a:rPr lang="en-US" sz="2000" b="1"/>
              <a:t>Teacher call randomly to choose the number and say the words loudly.</a:t>
            </a:r>
          </a:p>
        </p:txBody>
      </p:sp>
    </p:spTree>
    <p:extLst>
      <p:ext uri="{BB962C8B-B14F-4D97-AF65-F5344CB8AC3E}">
        <p14:creationId xmlns:p14="http://schemas.microsoft.com/office/powerpoint/2010/main" xmlns="" val="16606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8">
            <a:extLst>
              <a:ext uri="{FF2B5EF4-FFF2-40B4-BE49-F238E27FC236}">
                <a16:creationId xmlns:a16="http://schemas.microsoft.com/office/drawing/2014/main" xmlns="" id="{5416C314-EA2A-43C7-B72A-C0E739A82A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905932" y="5158570"/>
            <a:ext cx="1816319" cy="1333481"/>
          </a:xfrm>
          <a:prstGeom prst="rect">
            <a:avLst/>
          </a:prstGeom>
        </p:spPr>
      </p:pic>
      <p:pic>
        <p:nvPicPr>
          <p:cNvPr id="67" name="Picture 10">
            <a:extLst>
              <a:ext uri="{FF2B5EF4-FFF2-40B4-BE49-F238E27FC236}">
                <a16:creationId xmlns:a16="http://schemas.microsoft.com/office/drawing/2014/main" xmlns="" id="{39992C4B-E67F-4543-9CA4-2DE8C53CC0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719410" y="5093171"/>
            <a:ext cx="2418058" cy="1612542"/>
          </a:xfrm>
          <a:prstGeom prst="rect">
            <a:avLst/>
          </a:prstGeom>
        </p:spPr>
      </p:pic>
      <p:pic>
        <p:nvPicPr>
          <p:cNvPr id="66" name="Picture 5">
            <a:extLst>
              <a:ext uri="{FF2B5EF4-FFF2-40B4-BE49-F238E27FC236}">
                <a16:creationId xmlns:a16="http://schemas.microsoft.com/office/drawing/2014/main" xmlns="" id="{50096B33-B5E4-4DDB-AA31-BCF7A0426F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745288" y="19035"/>
            <a:ext cx="2415069" cy="1612542"/>
          </a:xfrm>
          <a:prstGeom prst="rect">
            <a:avLst/>
          </a:prstGeom>
        </p:spPr>
      </p:pic>
      <p:pic>
        <p:nvPicPr>
          <p:cNvPr id="64" name="Picture 3">
            <a:extLst>
              <a:ext uri="{FF2B5EF4-FFF2-40B4-BE49-F238E27FC236}">
                <a16:creationId xmlns:a16="http://schemas.microsoft.com/office/drawing/2014/main" xmlns="" id="{F2386FA5-C104-4AB7-8532-D2353EFB81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889965" y="3458413"/>
            <a:ext cx="2125716" cy="1481801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xmlns="" id="{09CFFE78-3601-4B3D-8810-9F856B75C0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144739" y="102675"/>
            <a:ext cx="2312377" cy="1542067"/>
          </a:xfrm>
          <a:prstGeom prst="rect">
            <a:avLst/>
          </a:prstGeom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xmlns="" id="{E0586DDF-5F2A-48EE-8F61-A110FE19FE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764222" y="3406968"/>
            <a:ext cx="2196426" cy="1612543"/>
          </a:xfrm>
          <a:prstGeom prst="rect">
            <a:avLst/>
          </a:prstGeom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xmlns="" id="{643046B5-DA83-42B8-9BDD-2AD46C8C05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985225" y="5099409"/>
            <a:ext cx="2121240" cy="141460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0158082-0056-4FAE-9F58-D11C245E363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907524" y="1837154"/>
            <a:ext cx="2126764" cy="1418286"/>
          </a:xfrm>
          <a:prstGeom prst="rect">
            <a:avLst/>
          </a:prstGeom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xmlns="" id="{AD0C46E3-8A4C-4212-94D0-15298B8B98B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894618" y="1777623"/>
            <a:ext cx="2302454" cy="1537349"/>
          </a:xfrm>
          <a:prstGeom prst="rect">
            <a:avLst/>
          </a:prstGeom>
        </p:spPr>
      </p:pic>
      <p:pic>
        <p:nvPicPr>
          <p:cNvPr id="47" name="Picture 9">
            <a:extLst>
              <a:ext uri="{FF2B5EF4-FFF2-40B4-BE49-F238E27FC236}">
                <a16:creationId xmlns:a16="http://schemas.microsoft.com/office/drawing/2014/main" xmlns="" id="{F64B6458-0037-4465-95EE-C291050198D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889965" y="1770736"/>
            <a:ext cx="2365185" cy="1577283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xmlns="" id="{EAC1C37C-E3DB-4F2F-AD08-351DEE1539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853438" y="199190"/>
            <a:ext cx="2418058" cy="161254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30590" y="11742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89990" y="12596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48911" y="145494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81833" y="176218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20180" y="17554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672444" y="340498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672711" y="342049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672443" y="5030224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66462" y="499408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745288" y="499408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xmlns="" id="{9F223C6C-D366-43C6-A718-71489DBAA34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905932" y="3288862"/>
            <a:ext cx="2627085" cy="175139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35624" y="336550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3D7591C6-A96A-40A1-B909-0E35AD662A5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826180" y="1742663"/>
            <a:ext cx="2434819" cy="162524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640754" y="175121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3" grpId="0" animBg="1"/>
      <p:bldP spid="33" grpId="1" animBg="1"/>
      <p:bldP spid="35" grpId="0" animBg="1"/>
      <p:bldP spid="35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37" grpId="0" animBg="1"/>
      <p:bldP spid="37" grpId="1" animBg="1"/>
      <p:bldP spid="31" grpId="0" animBg="1"/>
      <p:bldP spid="3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F92E1E-6483-4B27-8C95-5351E1229558}"/>
              </a:ext>
            </a:extLst>
          </p:cNvPr>
          <p:cNvSpPr txBox="1"/>
          <p:nvPr/>
        </p:nvSpPr>
        <p:spPr>
          <a:xfrm>
            <a:off x="1576388" y="7970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https://wordwall.net/resource/21636729</a:t>
            </a:r>
          </a:p>
        </p:txBody>
      </p:sp>
      <p:pic>
        <p:nvPicPr>
          <p:cNvPr id="6" name="Picture 5" descr="A picture containing 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2508D419-2DA2-4396-A3AD-DE9C5790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734829" y="4944548"/>
            <a:ext cx="1875118" cy="14098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FFC6D2B6-8535-4A54-B1F8-7A9DD32EC85B}"/>
              </a:ext>
            </a:extLst>
          </p:cNvPr>
          <p:cNvSpPr/>
          <p:nvPr/>
        </p:nvSpPr>
        <p:spPr>
          <a:xfrm>
            <a:off x="5682381" y="5407164"/>
            <a:ext cx="118371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Click here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2078D64-A42B-4623-943A-C606B10468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38225" y="1166367"/>
            <a:ext cx="5191126" cy="5028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20400F-C3A7-4018-A6CF-E19DAC232488}"/>
              </a:ext>
            </a:extLst>
          </p:cNvPr>
          <p:cNvSpPr txBox="1"/>
          <p:nvPr/>
        </p:nvSpPr>
        <p:spPr>
          <a:xfrm>
            <a:off x="5476876" y="1166367"/>
            <a:ext cx="403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ONLINE 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5679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2505075" y="2272695"/>
            <a:ext cx="7915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xmlns="" val="2852940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E4220DC-4804-4667-A0DC-504B0F290F09}"/>
              </a:ext>
            </a:extLst>
          </p:cNvPr>
          <p:cNvSpPr/>
          <p:nvPr/>
        </p:nvSpPr>
        <p:spPr>
          <a:xfrm>
            <a:off x="1732874" y="1564632"/>
            <a:ext cx="8824546" cy="1300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20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  <a:latin typeface="VnArial"/>
              </a:rPr>
              <a:t>large   2. extra large    3. jeans   4. medium   </a:t>
            </a:r>
          </a:p>
          <a:p>
            <a:pPr algn="ctr">
              <a:lnSpc>
                <a:spcPct val="200000"/>
              </a:lnSpc>
            </a:pPr>
            <a:r>
              <a:rPr lang="en-US" sz="2400">
                <a:solidFill>
                  <a:schemeClr val="tx1"/>
                </a:solidFill>
                <a:latin typeface="VnArial"/>
              </a:rPr>
              <a:t>5. changing room    6. sweater   7. customer   8. sales assistant</a:t>
            </a:r>
            <a:endParaRPr lang="en-US" sz="2400" dirty="0">
              <a:solidFill>
                <a:schemeClr val="tx1"/>
              </a:solidFill>
              <a:latin typeface="Vn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7BB2D4-DDE3-4B2C-9DED-969CD3ED65EA}"/>
              </a:ext>
            </a:extLst>
          </p:cNvPr>
          <p:cNvSpPr/>
          <p:nvPr/>
        </p:nvSpPr>
        <p:spPr>
          <a:xfrm>
            <a:off x="1664168" y="3177066"/>
            <a:ext cx="2041070" cy="23513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D7E1E2-4926-49B5-A436-719D367B423E}"/>
              </a:ext>
            </a:extLst>
          </p:cNvPr>
          <p:cNvSpPr/>
          <p:nvPr/>
        </p:nvSpPr>
        <p:spPr>
          <a:xfrm>
            <a:off x="4603311" y="3177067"/>
            <a:ext cx="2041070" cy="23513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D67FC3-D47F-457A-B723-10C68524D3D3}"/>
              </a:ext>
            </a:extLst>
          </p:cNvPr>
          <p:cNvSpPr/>
          <p:nvPr/>
        </p:nvSpPr>
        <p:spPr>
          <a:xfrm>
            <a:off x="7542453" y="3219882"/>
            <a:ext cx="3246873" cy="23513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3EAB9B9-D71A-4334-8E14-A42BB74FC9F4}"/>
              </a:ext>
            </a:extLst>
          </p:cNvPr>
          <p:cNvSpPr/>
          <p:nvPr/>
        </p:nvSpPr>
        <p:spPr>
          <a:xfrm>
            <a:off x="1664168" y="3177067"/>
            <a:ext cx="2041070" cy="5352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</a:rPr>
              <a:t>clothes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531C45F-35DC-47DB-B2D4-6C8EDFC90753}"/>
              </a:ext>
            </a:extLst>
          </p:cNvPr>
          <p:cNvSpPr/>
          <p:nvPr/>
        </p:nvSpPr>
        <p:spPr>
          <a:xfrm>
            <a:off x="4603311" y="3174054"/>
            <a:ext cx="2041070" cy="5352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</a:rPr>
              <a:t>size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27B6370-0D41-4B85-800D-27813F0ECF3B}"/>
              </a:ext>
            </a:extLst>
          </p:cNvPr>
          <p:cNvSpPr/>
          <p:nvPr/>
        </p:nvSpPr>
        <p:spPr>
          <a:xfrm>
            <a:off x="7542453" y="3183601"/>
            <a:ext cx="3246871" cy="5352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</a:rPr>
              <a:t>others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34FF373-BA90-4907-9BF4-E4130C1547B7}"/>
              </a:ext>
            </a:extLst>
          </p:cNvPr>
          <p:cNvCxnSpPr>
            <a:cxnSpLocks/>
          </p:cNvCxnSpPr>
          <p:nvPr/>
        </p:nvCxnSpPr>
        <p:spPr>
          <a:xfrm>
            <a:off x="1664168" y="4064000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5EA39AA-BDFF-4A6C-8AFE-B115C454DBBF}"/>
              </a:ext>
            </a:extLst>
          </p:cNvPr>
          <p:cNvCxnSpPr>
            <a:cxnSpLocks/>
          </p:cNvCxnSpPr>
          <p:nvPr/>
        </p:nvCxnSpPr>
        <p:spPr>
          <a:xfrm>
            <a:off x="1664168" y="4486032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ECF2ADB-7D4D-4F13-BF8C-9D2E78252BE5}"/>
              </a:ext>
            </a:extLst>
          </p:cNvPr>
          <p:cNvCxnSpPr>
            <a:cxnSpLocks/>
          </p:cNvCxnSpPr>
          <p:nvPr/>
        </p:nvCxnSpPr>
        <p:spPr>
          <a:xfrm>
            <a:off x="1664168" y="4853355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57E8176-260D-469D-97C5-4F4E5621422E}"/>
              </a:ext>
            </a:extLst>
          </p:cNvPr>
          <p:cNvCxnSpPr>
            <a:cxnSpLocks/>
          </p:cNvCxnSpPr>
          <p:nvPr/>
        </p:nvCxnSpPr>
        <p:spPr>
          <a:xfrm>
            <a:off x="1664168" y="5267571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7751D28-71DC-43D7-A9C8-0513843F909E}"/>
              </a:ext>
            </a:extLst>
          </p:cNvPr>
          <p:cNvCxnSpPr>
            <a:cxnSpLocks/>
          </p:cNvCxnSpPr>
          <p:nvPr/>
        </p:nvCxnSpPr>
        <p:spPr>
          <a:xfrm>
            <a:off x="4603311" y="4064000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DB8B082-D977-4455-8892-939F581B998A}"/>
              </a:ext>
            </a:extLst>
          </p:cNvPr>
          <p:cNvCxnSpPr>
            <a:cxnSpLocks/>
          </p:cNvCxnSpPr>
          <p:nvPr/>
        </p:nvCxnSpPr>
        <p:spPr>
          <a:xfrm>
            <a:off x="4603311" y="4415694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6D5178C-C3CB-4E9C-869A-116D7CC36629}"/>
              </a:ext>
            </a:extLst>
          </p:cNvPr>
          <p:cNvCxnSpPr>
            <a:cxnSpLocks/>
          </p:cNvCxnSpPr>
          <p:nvPr/>
        </p:nvCxnSpPr>
        <p:spPr>
          <a:xfrm>
            <a:off x="4603311" y="4853355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33DCC73-E90F-4D12-B920-6AEB2C045DFB}"/>
              </a:ext>
            </a:extLst>
          </p:cNvPr>
          <p:cNvCxnSpPr>
            <a:cxnSpLocks/>
          </p:cNvCxnSpPr>
          <p:nvPr/>
        </p:nvCxnSpPr>
        <p:spPr>
          <a:xfrm>
            <a:off x="4603311" y="5228495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2EB51C4-76F3-4BC0-B254-0B8856B36A74}"/>
              </a:ext>
            </a:extLst>
          </p:cNvPr>
          <p:cNvCxnSpPr>
            <a:cxnSpLocks/>
          </p:cNvCxnSpPr>
          <p:nvPr/>
        </p:nvCxnSpPr>
        <p:spPr>
          <a:xfrm>
            <a:off x="7542454" y="4064000"/>
            <a:ext cx="324687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2933619-5B4D-445E-B680-ECC1612252D0}"/>
              </a:ext>
            </a:extLst>
          </p:cNvPr>
          <p:cNvCxnSpPr>
            <a:cxnSpLocks/>
          </p:cNvCxnSpPr>
          <p:nvPr/>
        </p:nvCxnSpPr>
        <p:spPr>
          <a:xfrm>
            <a:off x="7542454" y="4454770"/>
            <a:ext cx="3246871" cy="31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0A7B14A-2863-4F49-BB78-E23E753EFA01}"/>
              </a:ext>
            </a:extLst>
          </p:cNvPr>
          <p:cNvCxnSpPr>
            <a:cxnSpLocks/>
          </p:cNvCxnSpPr>
          <p:nvPr/>
        </p:nvCxnSpPr>
        <p:spPr>
          <a:xfrm>
            <a:off x="7542454" y="4853355"/>
            <a:ext cx="324687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0A97673-418E-47EB-AA3A-810FD1534404}"/>
              </a:ext>
            </a:extLst>
          </p:cNvPr>
          <p:cNvCxnSpPr>
            <a:cxnSpLocks/>
          </p:cNvCxnSpPr>
          <p:nvPr/>
        </p:nvCxnSpPr>
        <p:spPr>
          <a:xfrm>
            <a:off x="7542454" y="5212868"/>
            <a:ext cx="324687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0142FF9-68BE-45A5-AFAD-80EE599F1C94}"/>
              </a:ext>
            </a:extLst>
          </p:cNvPr>
          <p:cNvSpPr txBox="1"/>
          <p:nvPr/>
        </p:nvSpPr>
        <p:spPr>
          <a:xfrm>
            <a:off x="2116063" y="3655592"/>
            <a:ext cx="127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jeans</a:t>
            </a:r>
            <a:endParaRPr lang="en-US" sz="3200" dirty="0">
              <a:latin typeface="Vn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93D8DFD-FF5B-42B7-B22F-DEB1115291DD}"/>
              </a:ext>
            </a:extLst>
          </p:cNvPr>
          <p:cNvSpPr txBox="1"/>
          <p:nvPr/>
        </p:nvSpPr>
        <p:spPr>
          <a:xfrm>
            <a:off x="1845197" y="4395540"/>
            <a:ext cx="213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sweater</a:t>
            </a:r>
            <a:endParaRPr lang="en-US" sz="3200" dirty="0">
              <a:latin typeface="Vn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9501B8B-7F03-4C85-A66C-EEF9483F1F4B}"/>
              </a:ext>
            </a:extLst>
          </p:cNvPr>
          <p:cNvSpPr txBox="1"/>
          <p:nvPr/>
        </p:nvSpPr>
        <p:spPr>
          <a:xfrm>
            <a:off x="5075393" y="3621471"/>
            <a:ext cx="1892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large</a:t>
            </a:r>
            <a:endParaRPr lang="en-US" sz="3200" dirty="0">
              <a:latin typeface="Vn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020F2BC-DFEB-4E6D-9E21-8940CA6B5CE6}"/>
              </a:ext>
            </a:extLst>
          </p:cNvPr>
          <p:cNvSpPr txBox="1"/>
          <p:nvPr/>
        </p:nvSpPr>
        <p:spPr>
          <a:xfrm>
            <a:off x="4709248" y="4308390"/>
            <a:ext cx="3879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extra</a:t>
            </a:r>
            <a:r>
              <a:rPr lang="en-SG"/>
              <a:t> </a:t>
            </a:r>
            <a:r>
              <a:rPr lang="en-SG" sz="3200">
                <a:latin typeface="VnArial"/>
              </a:rPr>
              <a:t>large</a:t>
            </a:r>
            <a:endParaRPr lang="en-US" sz="3200" dirty="0">
              <a:latin typeface="Vn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30318D9-581D-4289-9CAA-C7BF908B5905}"/>
              </a:ext>
            </a:extLst>
          </p:cNvPr>
          <p:cNvSpPr txBox="1"/>
          <p:nvPr/>
        </p:nvSpPr>
        <p:spPr>
          <a:xfrm>
            <a:off x="4794120" y="4804821"/>
            <a:ext cx="288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medium</a:t>
            </a:r>
            <a:endParaRPr lang="en-US" sz="3200" dirty="0">
              <a:latin typeface="Vn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46FEDE9-540C-4336-8008-B0AEA7BF99DA}"/>
              </a:ext>
            </a:extLst>
          </p:cNvPr>
          <p:cNvSpPr txBox="1"/>
          <p:nvPr/>
        </p:nvSpPr>
        <p:spPr>
          <a:xfrm>
            <a:off x="7787357" y="3620769"/>
            <a:ext cx="3576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changing</a:t>
            </a:r>
            <a:r>
              <a:rPr lang="en-SG"/>
              <a:t> </a:t>
            </a:r>
            <a:r>
              <a:rPr lang="en-SG" sz="3200">
                <a:latin typeface="VnArial"/>
              </a:rPr>
              <a:t>room</a:t>
            </a:r>
            <a:endParaRPr lang="en-US" sz="3200" dirty="0">
              <a:latin typeface="Vn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BFAF1AB-CB60-4FF5-94B7-047F3389733A}"/>
              </a:ext>
            </a:extLst>
          </p:cNvPr>
          <p:cNvSpPr txBox="1"/>
          <p:nvPr/>
        </p:nvSpPr>
        <p:spPr>
          <a:xfrm>
            <a:off x="8091360" y="4027825"/>
            <a:ext cx="4258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customer</a:t>
            </a:r>
            <a:endParaRPr lang="en-US" sz="3200" dirty="0">
              <a:latin typeface="Vn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66EE8C5-61B4-4529-BB98-1D645C744F07}"/>
              </a:ext>
            </a:extLst>
          </p:cNvPr>
          <p:cNvSpPr txBox="1"/>
          <p:nvPr/>
        </p:nvSpPr>
        <p:spPr>
          <a:xfrm>
            <a:off x="7870678" y="4441835"/>
            <a:ext cx="3879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sale assistant</a:t>
            </a:r>
            <a:endParaRPr lang="en-US" sz="3200" dirty="0">
              <a:latin typeface="Vn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FDCF929-BA6F-4142-BD09-F9C861CFC841}"/>
              </a:ext>
            </a:extLst>
          </p:cNvPr>
          <p:cNvGrpSpPr/>
          <p:nvPr/>
        </p:nvGrpSpPr>
        <p:grpSpPr>
          <a:xfrm>
            <a:off x="1676400" y="668119"/>
            <a:ext cx="9248775" cy="646331"/>
            <a:chOff x="1676400" y="668119"/>
            <a:chExt cx="9248775" cy="64633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2872E376-A754-4605-A30B-75241A90E374}"/>
                </a:ext>
              </a:extLst>
            </p:cNvPr>
            <p:cNvSpPr/>
            <p:nvPr/>
          </p:nvSpPr>
          <p:spPr>
            <a:xfrm>
              <a:off x="1676400" y="676275"/>
              <a:ext cx="1885950" cy="638175"/>
            </a:xfrm>
            <a:prstGeom prst="roundRect">
              <a:avLst>
                <a:gd name="adj" fmla="val 28125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VnArial"/>
                </a:rPr>
                <a:t>New word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36A9789-1B39-4A23-AA72-C3136A624D69}"/>
                </a:ext>
              </a:extLst>
            </p:cNvPr>
            <p:cNvSpPr txBox="1"/>
            <p:nvPr/>
          </p:nvSpPr>
          <p:spPr>
            <a:xfrm>
              <a:off x="3562350" y="668119"/>
              <a:ext cx="7362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VnArial"/>
                </a:rPr>
                <a:t>a. Fill in the table. Listen and repeat.  </a:t>
              </a:r>
            </a:p>
          </p:txBody>
        </p:sp>
      </p:grpSp>
      <p:pic>
        <p:nvPicPr>
          <p:cNvPr id="2" name="CD1-TRACK 54">
            <a:hlinkClick r:id="" action="ppaction://media"/>
            <a:extLst>
              <a:ext uri="{FF2B5EF4-FFF2-40B4-BE49-F238E27FC236}">
                <a16:creationId xmlns:a16="http://schemas.microsoft.com/office/drawing/2014/main" xmlns="" id="{1795A5CE-FED2-4570-BB25-59B93D4179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093200" y="1949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55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1962150" y="2377470"/>
            <a:ext cx="826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xmlns="" val="204437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9723EDE-CAE3-427B-8921-CC0BBD9408F7}"/>
              </a:ext>
            </a:extLst>
          </p:cNvPr>
          <p:cNvSpPr/>
          <p:nvPr/>
        </p:nvSpPr>
        <p:spPr>
          <a:xfrm>
            <a:off x="478631" y="845347"/>
            <a:ext cx="11063288" cy="549116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FFFA61D-10E4-4AB3-A336-E29706523545}"/>
              </a:ext>
            </a:extLst>
          </p:cNvPr>
          <p:cNvSpPr/>
          <p:nvPr/>
        </p:nvSpPr>
        <p:spPr>
          <a:xfrm>
            <a:off x="726281" y="693062"/>
            <a:ext cx="11063288" cy="549116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9EEFC1-1226-44E5-B115-826DBCBC3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076576" y="926097"/>
            <a:ext cx="3082838" cy="2155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19316F-6862-484F-B590-795BB1813C20}"/>
              </a:ext>
            </a:extLst>
          </p:cNvPr>
          <p:cNvSpPr txBox="1"/>
          <p:nvPr/>
        </p:nvSpPr>
        <p:spPr>
          <a:xfrm>
            <a:off x="1032586" y="1128712"/>
            <a:ext cx="6858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VnArial"/>
              </a:rPr>
              <a:t>a. Listen to Cassie talking to her mom in a clothing store. Do they buy any clothes?                Yes/No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D27FE9-0C40-4B43-B493-7FCEF463AF2B}"/>
              </a:ext>
            </a:extLst>
          </p:cNvPr>
          <p:cNvSpPr txBox="1"/>
          <p:nvPr/>
        </p:nvSpPr>
        <p:spPr>
          <a:xfrm>
            <a:off x="1032586" y="2886730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VnArial"/>
              </a:rPr>
              <a:t>b. Now, listen and circle “ True” or “ False”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76384CB-34B4-49E3-9F95-E2D5B604C4D3}"/>
              </a:ext>
            </a:extLst>
          </p:cNvPr>
          <p:cNvSpPr txBox="1"/>
          <p:nvPr/>
        </p:nvSpPr>
        <p:spPr>
          <a:xfrm>
            <a:off x="1181099" y="3505202"/>
            <a:ext cx="435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The pink </a:t>
            </a:r>
            <a:r>
              <a:rPr lang="en-US" sz="2800">
                <a:latin typeface="VnArial"/>
              </a:rPr>
              <a:t>T-shirt</a:t>
            </a:r>
            <a:r>
              <a:rPr lang="en-US" sz="2800"/>
              <a:t> is small.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B61053-C485-48A1-B0AB-747A5413E359}"/>
              </a:ext>
            </a:extLst>
          </p:cNvPr>
          <p:cNvSpPr txBox="1"/>
          <p:nvPr/>
        </p:nvSpPr>
        <p:spPr>
          <a:xfrm>
            <a:off x="1032586" y="4181477"/>
            <a:ext cx="540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Cassie’s mom buys a sweater.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AB0BB8-DD14-4751-A2AD-14EB5B071B91}"/>
              </a:ext>
            </a:extLst>
          </p:cNvPr>
          <p:cNvSpPr txBox="1"/>
          <p:nvPr/>
        </p:nvSpPr>
        <p:spPr>
          <a:xfrm>
            <a:off x="1032586" y="4904724"/>
            <a:ext cx="540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The sweater is seven dollars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6EBE50-9204-41ED-B45C-C45A1A08E1A7}"/>
              </a:ext>
            </a:extLst>
          </p:cNvPr>
          <p:cNvSpPr txBox="1"/>
          <p:nvPr/>
        </p:nvSpPr>
        <p:spPr>
          <a:xfrm>
            <a:off x="1112043" y="5592040"/>
            <a:ext cx="700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4. Cassie’s mom buys her a black T-shirt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4D0DF46-C9DE-490F-9028-37C2D0328598}"/>
              </a:ext>
            </a:extLst>
          </p:cNvPr>
          <p:cNvSpPr txBox="1"/>
          <p:nvPr/>
        </p:nvSpPr>
        <p:spPr>
          <a:xfrm>
            <a:off x="7116057" y="3364720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AEB7BF2-55B7-4384-AD37-4EBBAC1D2CBE}"/>
              </a:ext>
            </a:extLst>
          </p:cNvPr>
          <p:cNvSpPr txBox="1"/>
          <p:nvPr/>
        </p:nvSpPr>
        <p:spPr>
          <a:xfrm>
            <a:off x="7165495" y="4084816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4A9D5E0-A80A-484D-9E86-9CAF5156B614}"/>
              </a:ext>
            </a:extLst>
          </p:cNvPr>
          <p:cNvSpPr txBox="1"/>
          <p:nvPr/>
        </p:nvSpPr>
        <p:spPr>
          <a:xfrm>
            <a:off x="7353300" y="4869647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E094B1E-B151-4AAD-9548-E57A4FF46987}"/>
              </a:ext>
            </a:extLst>
          </p:cNvPr>
          <p:cNvSpPr txBox="1"/>
          <p:nvPr/>
        </p:nvSpPr>
        <p:spPr>
          <a:xfrm>
            <a:off x="7353300" y="5641718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E22BFF8-BFA3-4014-865D-AE9A54BDA833}"/>
              </a:ext>
            </a:extLst>
          </p:cNvPr>
          <p:cNvSpPr/>
          <p:nvPr/>
        </p:nvSpPr>
        <p:spPr>
          <a:xfrm>
            <a:off x="7951967" y="3293701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0BA8AAB-325F-4897-9E79-F9D12EDBFFB1}"/>
              </a:ext>
            </a:extLst>
          </p:cNvPr>
          <p:cNvSpPr/>
          <p:nvPr/>
        </p:nvSpPr>
        <p:spPr>
          <a:xfrm>
            <a:off x="6992232" y="4052450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D61A633-DD3C-421B-B947-56FF799213C4}"/>
              </a:ext>
            </a:extLst>
          </p:cNvPr>
          <p:cNvSpPr/>
          <p:nvPr/>
        </p:nvSpPr>
        <p:spPr>
          <a:xfrm>
            <a:off x="8140086" y="4821995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0CF96B7-D3FB-48E0-B642-6B1FE234C98A}"/>
              </a:ext>
            </a:extLst>
          </p:cNvPr>
          <p:cNvSpPr/>
          <p:nvPr/>
        </p:nvSpPr>
        <p:spPr>
          <a:xfrm>
            <a:off x="7116057" y="5580668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FB966C8-8229-4F57-B165-CAF588C6DF3E}"/>
              </a:ext>
            </a:extLst>
          </p:cNvPr>
          <p:cNvSpPr/>
          <p:nvPr/>
        </p:nvSpPr>
        <p:spPr>
          <a:xfrm>
            <a:off x="726281" y="1990483"/>
            <a:ext cx="931069" cy="5232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D1-TRACK 55">
            <a:hlinkClick r:id="" action="ppaction://media"/>
            <a:extLst>
              <a:ext uri="{FF2B5EF4-FFF2-40B4-BE49-F238E27FC236}">
                <a16:creationId xmlns:a16="http://schemas.microsoft.com/office/drawing/2014/main" xmlns="" id="{F92D5A23-BBFE-4A93-BB96-B43B9EA9F3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644900" y="940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36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1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1F2283-7CE9-42B0-B1AE-254CADB1D965}"/>
              </a:ext>
            </a:extLst>
          </p:cNvPr>
          <p:cNvSpPr txBox="1"/>
          <p:nvPr/>
        </p:nvSpPr>
        <p:spPr>
          <a:xfrm>
            <a:off x="167120" y="1273394"/>
            <a:ext cx="64198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Cassie, look. I like this sweater.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Cassie: 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Oh that's nice, Mom. What about this pink </a:t>
            </a:r>
            <a:r>
              <a:rPr lang="en-US" sz="2000" b="0" dirty="0" smtClean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T-shirt? Do 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you like it?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Mom: 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It looks great.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Hi, can I help you?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Yes, please. Do you have this pink T-shirt in a small?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 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Let me check. I'm sorry, we only have </a:t>
            </a:r>
            <a:r>
              <a:rPr lang="en-US" sz="2000" b="0" dirty="0" smtClean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a small 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in black.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Cassie: Oh…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4E738B-A5E9-4E9C-B234-BB3956BE557E}"/>
              </a:ext>
            </a:extLst>
          </p:cNvPr>
          <p:cNvSpPr txBox="1"/>
          <p:nvPr/>
        </p:nvSpPr>
        <p:spPr>
          <a:xfrm>
            <a:off x="6315075" y="1373704"/>
            <a:ext cx="6419850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Here it is. Do you want to try it on?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Hmm,…OK. Where's the changing room?</a:t>
            </a:r>
          </a:p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It's just over there.</a:t>
            </a:r>
          </a:p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Cassie: 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Thanks.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How much is this sweater?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It's </a:t>
            </a:r>
            <a:r>
              <a:rPr lang="en-US" sz="2000" b="0" dirty="0" err="1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ffteen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 dollars.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Mom: 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That's </a:t>
            </a:r>
            <a:r>
              <a:rPr lang="en-US" sz="2000" b="0" dirty="0" err="1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fne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. I'll take it.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Mom, look!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You look great. How much is the T-shirt?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It's seven dollars.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Mom: </a:t>
            </a:r>
            <a: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I'll take that, too.</a:t>
            </a:r>
            <a:br>
              <a:rPr lang="en-US" sz="2000" b="0" dirty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3A7DBA-EA18-4483-A906-9DB2316CAE63}"/>
              </a:ext>
            </a:extLst>
          </p:cNvPr>
          <p:cNvSpPr txBox="1"/>
          <p:nvPr/>
        </p:nvSpPr>
        <p:spPr>
          <a:xfrm>
            <a:off x="2105025" y="447080"/>
            <a:ext cx="77057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   Role play to practice the conversation.</a:t>
            </a:r>
          </a:p>
        </p:txBody>
      </p:sp>
    </p:spTree>
    <p:extLst>
      <p:ext uri="{BB962C8B-B14F-4D97-AF65-F5344CB8AC3E}">
        <p14:creationId xmlns:p14="http://schemas.microsoft.com/office/powerpoint/2010/main" xmlns="" val="38268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1838325" y="2853720"/>
            <a:ext cx="9696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C000"/>
                </a:solidFill>
                <a:latin typeface="Arial Black" panose="020B0A04020102020204" pitchFamily="34" charset="0"/>
              </a:rPr>
              <a:t>CONVERSATION SKILL</a:t>
            </a:r>
          </a:p>
        </p:txBody>
      </p:sp>
    </p:spTree>
    <p:extLst>
      <p:ext uri="{BB962C8B-B14F-4D97-AF65-F5344CB8AC3E}">
        <p14:creationId xmlns:p14="http://schemas.microsoft.com/office/powerpoint/2010/main" xmlns="" val="16038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E9B8AE-7954-4AE1-B8B7-A611F07A3369}"/>
              </a:ext>
            </a:extLst>
          </p:cNvPr>
          <p:cNvSpPr/>
          <p:nvPr/>
        </p:nvSpPr>
        <p:spPr>
          <a:xfrm>
            <a:off x="209551" y="1440874"/>
            <a:ext cx="5743575" cy="33250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 err="1">
                <a:solidFill>
                  <a:schemeClr val="bg1"/>
                </a:solidFill>
                <a:latin typeface="VnArial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bắt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thoại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ai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thường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nArial"/>
              </a:rPr>
              <a:t>nói</a:t>
            </a:r>
            <a:r>
              <a:rPr lang="en-US" sz="2800" dirty="0">
                <a:solidFill>
                  <a:schemeClr val="bg1"/>
                </a:solidFill>
                <a:latin typeface="VnArial"/>
              </a:rPr>
              <a:t> : </a:t>
            </a:r>
          </a:p>
          <a:p>
            <a:endParaRPr lang="en-US" sz="2800" dirty="0">
              <a:solidFill>
                <a:schemeClr val="tx1"/>
              </a:solidFill>
              <a:latin typeface="VnArial"/>
            </a:endParaRPr>
          </a:p>
          <a:p>
            <a:pPr lvl="2"/>
            <a:r>
              <a:rPr lang="en-US" sz="2800" b="1" dirty="0">
                <a:solidFill>
                  <a:schemeClr val="tx1"/>
                </a:solidFill>
                <a:latin typeface="VnArial"/>
              </a:rPr>
              <a:t>hi, can I help you? 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  <a:latin typeface="VnArial"/>
              </a:rPr>
              <a:t>Hello, do you need any help?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712EBFF-2601-4C5D-A6FD-A615027A6163}"/>
              </a:ext>
            </a:extLst>
          </p:cNvPr>
          <p:cNvSpPr/>
          <p:nvPr/>
        </p:nvSpPr>
        <p:spPr>
          <a:xfrm>
            <a:off x="6238875" y="1482436"/>
            <a:ext cx="5743575" cy="31276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solidFill>
                  <a:schemeClr val="bg1"/>
                </a:solidFill>
                <a:latin typeface="VnArial"/>
              </a:rPr>
              <a:t>You can say: </a:t>
            </a:r>
            <a:endParaRPr lang="en-US" sz="2800" dirty="0">
              <a:solidFill>
                <a:schemeClr val="tx1"/>
              </a:solidFill>
              <a:latin typeface="VnArial"/>
            </a:endParaRPr>
          </a:p>
          <a:p>
            <a:pPr lvl="2"/>
            <a:r>
              <a:rPr lang="en-US" sz="2800" b="1" dirty="0">
                <a:solidFill>
                  <a:schemeClr val="tx1"/>
                </a:solidFill>
                <a:latin typeface="VnArial"/>
              </a:rPr>
              <a:t>Do you have this ......? 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  <a:latin typeface="VnArial"/>
              </a:rPr>
              <a:t>         in medium? 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  <a:latin typeface="VnArial"/>
              </a:rPr>
              <a:t>         in a medium?</a:t>
            </a:r>
          </a:p>
          <a:p>
            <a:pPr lvl="2"/>
            <a:r>
              <a:rPr lang="en-US" sz="2800" b="1" dirty="0">
                <a:solidFill>
                  <a:schemeClr val="tx1"/>
                </a:solidFill>
                <a:latin typeface="VnArial"/>
              </a:rPr>
              <a:t>         In  a medium size?</a:t>
            </a:r>
          </a:p>
        </p:txBody>
      </p:sp>
    </p:spTree>
    <p:extLst>
      <p:ext uri="{BB962C8B-B14F-4D97-AF65-F5344CB8AC3E}">
        <p14:creationId xmlns:p14="http://schemas.microsoft.com/office/powerpoint/2010/main" xmlns="" val="373097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3DAD86CA-8235-409B-982B-5E7A033E2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F234FBA-3501-47B4-AE0C-AA4AFBC8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5EF893B-0491-416E-9D33-BADE96007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xmlns="" id="{11D9EC5E-D402-43CA-AF35-512562DF7A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69F4FF8-F8B0-4630-BA1B-0D8B324CD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CFC6C6-F45B-4DC0-8FC5-B3875E4A1458}"/>
              </a:ext>
            </a:extLst>
          </p:cNvPr>
          <p:cNvSpPr txBox="1"/>
          <p:nvPr/>
        </p:nvSpPr>
        <p:spPr>
          <a:xfrm>
            <a:off x="5362575" y="1108277"/>
            <a:ext cx="63538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/>
              <a:t>Sale assistant</a:t>
            </a:r>
            <a:r>
              <a:rPr lang="en-US" sz="2800"/>
              <a:t>:Excuse me! </a:t>
            </a:r>
          </a:p>
          <a:p>
            <a:r>
              <a:rPr lang="en-US" sz="2800" b="1" u="sng"/>
              <a:t>Sale assistant</a:t>
            </a:r>
            <a:r>
              <a:rPr lang="en-US" sz="2800"/>
              <a:t>:Do you need any help?</a:t>
            </a:r>
          </a:p>
          <a:p>
            <a:r>
              <a:rPr lang="en-US" sz="2800" b="1" u="sng"/>
              <a:t>Customer: </a:t>
            </a:r>
            <a:r>
              <a:rPr lang="en-US" sz="2800"/>
              <a:t>Do you have this </a:t>
            </a:r>
            <a:r>
              <a:rPr lang="en-US" sz="2800">
                <a:highlight>
                  <a:srgbClr val="FFFF00"/>
                </a:highlight>
              </a:rPr>
              <a:t>in large size</a:t>
            </a:r>
            <a:r>
              <a:rPr lang="en-US" sz="2800"/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F612CD-1049-4502-9263-80769374DCA5}"/>
              </a:ext>
            </a:extLst>
          </p:cNvPr>
          <p:cNvSpPr txBox="1"/>
          <p:nvPr/>
        </p:nvSpPr>
        <p:spPr>
          <a:xfrm>
            <a:off x="1060229" y="-1"/>
            <a:ext cx="11430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Role play to practice the conversation with your partner. </a:t>
            </a:r>
          </a:p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you can change the yellow words</a:t>
            </a:r>
          </a:p>
        </p:txBody>
      </p:sp>
    </p:spTree>
    <p:extLst>
      <p:ext uri="{BB962C8B-B14F-4D97-AF65-F5344CB8AC3E}">
        <p14:creationId xmlns:p14="http://schemas.microsoft.com/office/powerpoint/2010/main" xmlns="" val="496653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2362200" y="2253645"/>
            <a:ext cx="826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1924955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5081916"/>
              </p:ext>
            </p:extLst>
          </p:nvPr>
        </p:nvGraphicFramePr>
        <p:xfrm>
          <a:off x="431140" y="462760"/>
          <a:ext cx="10846677" cy="624735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855891">
                  <a:extLst>
                    <a:ext uri="{9D8B030D-6E8A-4147-A177-3AD203B41FA5}">
                      <a16:colId xmlns:a16="http://schemas.microsoft.com/office/drawing/2014/main" xmlns="" val="389505947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xmlns="" val="1183858842"/>
                    </a:ext>
                  </a:extLst>
                </a:gridCol>
                <a:gridCol w="4552511">
                  <a:extLst>
                    <a:ext uri="{9D8B030D-6E8A-4147-A177-3AD203B41FA5}">
                      <a16:colId xmlns:a16="http://schemas.microsoft.com/office/drawing/2014/main" xmlns="" val="2811272447"/>
                    </a:ext>
                  </a:extLst>
                </a:gridCol>
              </a:tblGrid>
              <a:tr h="659015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1562680"/>
                  </a:ext>
                </a:extLst>
              </a:tr>
              <a:tr h="803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674413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A23608-6D35-4316-8AB1-8D9D57D574BB}"/>
              </a:ext>
            </a:extLst>
          </p:cNvPr>
          <p:cNvSpPr txBox="1"/>
          <p:nvPr/>
        </p:nvSpPr>
        <p:spPr>
          <a:xfrm>
            <a:off x="554032" y="1751896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large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FA662F-35DF-44E1-90D4-52D4AE90BAD5}"/>
              </a:ext>
            </a:extLst>
          </p:cNvPr>
          <p:cNvSpPr txBox="1"/>
          <p:nvPr/>
        </p:nvSpPr>
        <p:spPr>
          <a:xfrm>
            <a:off x="5412277" y="156113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4B1EA85-854B-4F73-8B3D-AC70385346D3}"/>
              </a:ext>
            </a:extLst>
          </p:cNvPr>
          <p:cNvSpPr txBox="1"/>
          <p:nvPr/>
        </p:nvSpPr>
        <p:spPr>
          <a:xfrm>
            <a:off x="6870262" y="1696142"/>
            <a:ext cx="123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lớn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D982CD3-75CC-4B34-9A71-DFBA6DE02E59}"/>
              </a:ext>
            </a:extLst>
          </p:cNvPr>
          <p:cNvSpPr txBox="1"/>
          <p:nvPr/>
        </p:nvSpPr>
        <p:spPr>
          <a:xfrm>
            <a:off x="5348279" y="2302811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D4F1E5A-228E-447C-96A3-A1E9A9712468}"/>
              </a:ext>
            </a:extLst>
          </p:cNvPr>
          <p:cNvSpPr txBox="1"/>
          <p:nvPr/>
        </p:nvSpPr>
        <p:spPr>
          <a:xfrm>
            <a:off x="5370398" y="304752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B5E33B8-8FCC-4832-871A-7A4754ECA6C3}"/>
              </a:ext>
            </a:extLst>
          </p:cNvPr>
          <p:cNvSpPr txBox="1"/>
          <p:nvPr/>
        </p:nvSpPr>
        <p:spPr>
          <a:xfrm>
            <a:off x="5389776" y="373637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AC81A34-EFE5-431E-A088-A30681B6C9BD}"/>
              </a:ext>
            </a:extLst>
          </p:cNvPr>
          <p:cNvSpPr txBox="1"/>
          <p:nvPr/>
        </p:nvSpPr>
        <p:spPr>
          <a:xfrm>
            <a:off x="5479393" y="451755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5EB8EF-C9C3-4C4C-882F-8057A6C1A85B}"/>
              </a:ext>
            </a:extLst>
          </p:cNvPr>
          <p:cNvSpPr txBox="1"/>
          <p:nvPr/>
        </p:nvSpPr>
        <p:spPr>
          <a:xfrm>
            <a:off x="5517930" y="5225443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2637B07-4733-40A8-ADB5-0040AA556C23}"/>
              </a:ext>
            </a:extLst>
          </p:cNvPr>
          <p:cNvSpPr txBox="1"/>
          <p:nvPr/>
        </p:nvSpPr>
        <p:spPr>
          <a:xfrm>
            <a:off x="5610334" y="595163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7D96200-ED0C-4B9B-AB8E-ED5FB244EF2F}"/>
              </a:ext>
            </a:extLst>
          </p:cNvPr>
          <p:cNvSpPr txBox="1"/>
          <p:nvPr/>
        </p:nvSpPr>
        <p:spPr>
          <a:xfrm>
            <a:off x="431140" y="2435398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extra large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70C5D4-C878-42A0-96A0-0AE1B097E328}"/>
              </a:ext>
            </a:extLst>
          </p:cNvPr>
          <p:cNvSpPr txBox="1"/>
          <p:nvPr/>
        </p:nvSpPr>
        <p:spPr>
          <a:xfrm>
            <a:off x="431140" y="3097834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jeans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8D25A7C-CD00-43DB-996E-4DF22181507C}"/>
              </a:ext>
            </a:extLst>
          </p:cNvPr>
          <p:cNvSpPr txBox="1"/>
          <p:nvPr/>
        </p:nvSpPr>
        <p:spPr>
          <a:xfrm>
            <a:off x="431140" y="3878654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changing room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3B56A18-BABF-43A8-9FAD-D870DAB59E14}"/>
              </a:ext>
            </a:extLst>
          </p:cNvPr>
          <p:cNvSpPr txBox="1"/>
          <p:nvPr/>
        </p:nvSpPr>
        <p:spPr>
          <a:xfrm>
            <a:off x="391145" y="4618204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medium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BCDC794-C652-4BC6-8E06-2FA811EB51D1}"/>
              </a:ext>
            </a:extLst>
          </p:cNvPr>
          <p:cNvSpPr txBox="1"/>
          <p:nvPr/>
        </p:nvSpPr>
        <p:spPr>
          <a:xfrm>
            <a:off x="554032" y="5357754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sweater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35043A8-D0E1-4914-832D-3A8D9ACECAD3}"/>
              </a:ext>
            </a:extLst>
          </p:cNvPr>
          <p:cNvSpPr txBox="1"/>
          <p:nvPr/>
        </p:nvSpPr>
        <p:spPr>
          <a:xfrm>
            <a:off x="669265" y="6043965"/>
            <a:ext cx="385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customer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6A31E7C-8A3B-43F9-BB55-EA2AC5E676E9}"/>
              </a:ext>
            </a:extLst>
          </p:cNvPr>
          <p:cNvSpPr txBox="1"/>
          <p:nvPr/>
        </p:nvSpPr>
        <p:spPr>
          <a:xfrm>
            <a:off x="6831725" y="2477242"/>
            <a:ext cx="367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ngoại cỡ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B701793-4996-4FD8-9DD0-044D0B3130F2}"/>
              </a:ext>
            </a:extLst>
          </p:cNvPr>
          <p:cNvSpPr txBox="1"/>
          <p:nvPr/>
        </p:nvSpPr>
        <p:spPr>
          <a:xfrm>
            <a:off x="6772165" y="3092795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quần bò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5A1EA0B-9588-421B-AEC0-B2DCC6DD0BE9}"/>
              </a:ext>
            </a:extLst>
          </p:cNvPr>
          <p:cNvSpPr txBox="1"/>
          <p:nvPr/>
        </p:nvSpPr>
        <p:spPr>
          <a:xfrm>
            <a:off x="6831725" y="3834002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phòng thay đồ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27D4CB2-DD2B-443C-B48E-D1CC1CB05306}"/>
              </a:ext>
            </a:extLst>
          </p:cNvPr>
          <p:cNvSpPr txBox="1"/>
          <p:nvPr/>
        </p:nvSpPr>
        <p:spPr>
          <a:xfrm>
            <a:off x="6870262" y="4631207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cỡ vừa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B877E96-D28E-4C31-9C20-803E50B67C9F}"/>
              </a:ext>
            </a:extLst>
          </p:cNvPr>
          <p:cNvSpPr txBox="1"/>
          <p:nvPr/>
        </p:nvSpPr>
        <p:spPr>
          <a:xfrm>
            <a:off x="6870262" y="5400608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áo len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0B9D4BF-CDF1-4882-A9B4-91C22757A47A}"/>
              </a:ext>
            </a:extLst>
          </p:cNvPr>
          <p:cNvSpPr txBox="1"/>
          <p:nvPr/>
        </p:nvSpPr>
        <p:spPr>
          <a:xfrm>
            <a:off x="6962666" y="6031816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khách hàng</a:t>
            </a:r>
          </a:p>
        </p:txBody>
      </p:sp>
    </p:spTree>
    <p:extLst>
      <p:ext uri="{BB962C8B-B14F-4D97-AF65-F5344CB8AC3E}">
        <p14:creationId xmlns:p14="http://schemas.microsoft.com/office/powerpoint/2010/main" xmlns="" val="40093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1B53642-4981-48A3-A916-B38170F5BE8A}"/>
              </a:ext>
            </a:extLst>
          </p:cNvPr>
          <p:cNvGraphicFramePr>
            <a:graphicFrameLocks noGrp="1"/>
          </p:cNvGraphicFramePr>
          <p:nvPr/>
        </p:nvGraphicFramePr>
        <p:xfrm>
          <a:off x="431140" y="439964"/>
          <a:ext cx="10846677" cy="624735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855891">
                  <a:extLst>
                    <a:ext uri="{9D8B030D-6E8A-4147-A177-3AD203B41FA5}">
                      <a16:colId xmlns:a16="http://schemas.microsoft.com/office/drawing/2014/main" xmlns="" val="389505947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xmlns="" val="1183858842"/>
                    </a:ext>
                  </a:extLst>
                </a:gridCol>
                <a:gridCol w="4552511">
                  <a:extLst>
                    <a:ext uri="{9D8B030D-6E8A-4147-A177-3AD203B41FA5}">
                      <a16:colId xmlns:a16="http://schemas.microsoft.com/office/drawing/2014/main" xmlns="" val="2811272447"/>
                    </a:ext>
                  </a:extLst>
                </a:gridCol>
              </a:tblGrid>
              <a:tr h="659015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1562680"/>
                  </a:ext>
                </a:extLst>
              </a:tr>
              <a:tr h="803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674413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A23608-6D35-4316-8AB1-8D9D57D574BB}"/>
              </a:ext>
            </a:extLst>
          </p:cNvPr>
          <p:cNvSpPr txBox="1"/>
          <p:nvPr/>
        </p:nvSpPr>
        <p:spPr>
          <a:xfrm>
            <a:off x="626674" y="1623940"/>
            <a:ext cx="346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size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FA662F-35DF-44E1-90D4-52D4AE90BAD5}"/>
              </a:ext>
            </a:extLst>
          </p:cNvPr>
          <p:cNvSpPr txBox="1"/>
          <p:nvPr/>
        </p:nvSpPr>
        <p:spPr>
          <a:xfrm>
            <a:off x="5608691" y="1547721"/>
            <a:ext cx="899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D982CD3-75CC-4B34-9A71-DFBA6DE02E59}"/>
              </a:ext>
            </a:extLst>
          </p:cNvPr>
          <p:cNvSpPr txBox="1"/>
          <p:nvPr/>
        </p:nvSpPr>
        <p:spPr>
          <a:xfrm>
            <a:off x="5555921" y="2255607"/>
            <a:ext cx="100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7D96200-ED0C-4B9B-AB8E-ED5FB244EF2F}"/>
              </a:ext>
            </a:extLst>
          </p:cNvPr>
          <p:cNvSpPr txBox="1"/>
          <p:nvPr/>
        </p:nvSpPr>
        <p:spPr>
          <a:xfrm>
            <a:off x="431140" y="2347940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clothes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66AEA43-9C90-4BF9-83DF-77B072733A4A}"/>
              </a:ext>
            </a:extLst>
          </p:cNvPr>
          <p:cNvSpPr txBox="1"/>
          <p:nvPr/>
        </p:nvSpPr>
        <p:spPr>
          <a:xfrm>
            <a:off x="6772166" y="1693931"/>
            <a:ext cx="367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cỡ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E8284A0-F254-4602-B4EE-4745E65EFEAE}"/>
              </a:ext>
            </a:extLst>
          </p:cNvPr>
          <p:cNvSpPr txBox="1"/>
          <p:nvPr/>
        </p:nvSpPr>
        <p:spPr>
          <a:xfrm>
            <a:off x="6719941" y="2322786"/>
            <a:ext cx="440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quần áo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6439FF-1C57-46FB-87D1-0E368E715E55}"/>
              </a:ext>
            </a:extLst>
          </p:cNvPr>
          <p:cNvSpPr txBox="1"/>
          <p:nvPr/>
        </p:nvSpPr>
        <p:spPr>
          <a:xfrm>
            <a:off x="16581" y="3200400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Do you need any help?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5DF871-93EC-4626-9794-8EA3A3E75BFD}"/>
              </a:ext>
            </a:extLst>
          </p:cNvPr>
          <p:cNvSpPr txBox="1"/>
          <p:nvPr/>
        </p:nvSpPr>
        <p:spPr>
          <a:xfrm>
            <a:off x="5394322" y="3052167"/>
            <a:ext cx="1323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Phra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C445DC-F497-4AD7-B974-A2FFD5C1383C}"/>
              </a:ext>
            </a:extLst>
          </p:cNvPr>
          <p:cNvSpPr txBox="1"/>
          <p:nvPr/>
        </p:nvSpPr>
        <p:spPr>
          <a:xfrm>
            <a:off x="6717641" y="3167390"/>
            <a:ext cx="429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j-lt"/>
              </a:rPr>
              <a:t>Bạn có cần giúp đỡ gì không?</a:t>
            </a:r>
          </a:p>
        </p:txBody>
      </p:sp>
    </p:spTree>
    <p:extLst>
      <p:ext uri="{BB962C8B-B14F-4D97-AF65-F5344CB8AC3E}">
        <p14:creationId xmlns:p14="http://schemas.microsoft.com/office/powerpoint/2010/main" xmlns="" val="279351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8" grpId="0"/>
      <p:bldP spid="34" grpId="0"/>
      <p:bldP spid="63" grpId="0"/>
      <p:bldP spid="64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2743200" y="2476500"/>
            <a:ext cx="7477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52C4D3"/>
                </a:solidFill>
                <a:latin typeface="Arial Black" panose="020B0A04020102020204" pitchFamily="34" charset="0"/>
              </a:rPr>
              <a:t>WARM 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11495D-58EE-4B98-B8CF-78FE12E59E92}"/>
              </a:ext>
            </a:extLst>
          </p:cNvPr>
          <p:cNvSpPr/>
          <p:nvPr/>
        </p:nvSpPr>
        <p:spPr>
          <a:xfrm>
            <a:off x="-76200" y="0"/>
            <a:ext cx="12268200" cy="6858000"/>
          </a:xfrm>
          <a:prstGeom prst="rect">
            <a:avLst/>
          </a:prstGeom>
          <a:pattFill prst="lgGri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DADEE90-F17F-4C19-9028-7D606A7D7371}"/>
              </a:ext>
            </a:extLst>
          </p:cNvPr>
          <p:cNvSpPr/>
          <p:nvPr/>
        </p:nvSpPr>
        <p:spPr>
          <a:xfrm>
            <a:off x="257175" y="289570"/>
            <a:ext cx="11601450" cy="6278859"/>
          </a:xfrm>
          <a:prstGeom prst="roundRect">
            <a:avLst/>
          </a:prstGeom>
          <a:ln>
            <a:solidFill>
              <a:srgbClr val="E6E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xmlns="" id="{560A360A-1CCF-4035-8736-5242BA4361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675" y="180975"/>
            <a:ext cx="2047274" cy="13811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8320D42B-A8F6-41A4-9ED4-0F4D53B38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639425" y="405809"/>
            <a:ext cx="1143000" cy="1156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45F200-CD89-4AB8-8E04-E5AD822876AC}"/>
              </a:ext>
            </a:extLst>
          </p:cNvPr>
          <p:cNvSpPr txBox="1"/>
          <p:nvPr/>
        </p:nvSpPr>
        <p:spPr>
          <a:xfrm>
            <a:off x="2557462" y="1562100"/>
            <a:ext cx="737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80DB72-65C1-4E0F-80EB-DB171868497D}"/>
              </a:ext>
            </a:extLst>
          </p:cNvPr>
          <p:cNvSpPr txBox="1"/>
          <p:nvPr/>
        </p:nvSpPr>
        <p:spPr>
          <a:xfrm>
            <a:off x="3105150" y="3095768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Listen to the song and list the kinds of clothes you can see</a:t>
            </a:r>
          </a:p>
        </p:txBody>
      </p:sp>
    </p:spTree>
    <p:extLst>
      <p:ext uri="{BB962C8B-B14F-4D97-AF65-F5344CB8AC3E}">
        <p14:creationId xmlns:p14="http://schemas.microsoft.com/office/powerpoint/2010/main" xmlns="" val="2084327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BE5262-D647-4B5C-B387-53F1BDFE8063}"/>
              </a:ext>
            </a:extLst>
          </p:cNvPr>
          <p:cNvSpPr txBox="1"/>
          <p:nvPr/>
        </p:nvSpPr>
        <p:spPr>
          <a:xfrm>
            <a:off x="1133474" y="1310670"/>
            <a:ext cx="9248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HOMEWORK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C9F444-0BE6-4E57-9AB6-E9584ED49714}"/>
              </a:ext>
            </a:extLst>
          </p:cNvPr>
          <p:cNvSpPr txBox="1"/>
          <p:nvPr/>
        </p:nvSpPr>
        <p:spPr>
          <a:xfrm>
            <a:off x="2171700" y="3289905"/>
            <a:ext cx="7419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Learn by heart the new vocabularies.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Practice talking about clothes, sizes and prices.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exercises in Workbook: Lesson 1 - New words and Listening (page 26).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1 – Grammar (page 39 – SB).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248525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ut On Your Shoes - Clothing Song for Kids">
            <a:hlinkClick r:id="" action="ppaction://media"/>
            <a:extLst>
              <a:ext uri="{FF2B5EF4-FFF2-40B4-BE49-F238E27FC236}">
                <a16:creationId xmlns:a16="http://schemas.microsoft.com/office/drawing/2014/main" xmlns="" id="{D1AB4B37-B5C8-4342-B720-7A4C0C108C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924" y="795337"/>
            <a:ext cx="936413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69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8F9CA95A-A166-4EB0-BB75-81787634A283}"/>
              </a:ext>
            </a:extLst>
          </p:cNvPr>
          <p:cNvSpPr/>
          <p:nvPr/>
        </p:nvSpPr>
        <p:spPr>
          <a:xfrm>
            <a:off x="1478281" y="1171576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shoes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FB9B735C-8972-4C32-B28D-F7A69CA8ADD7}"/>
              </a:ext>
            </a:extLst>
          </p:cNvPr>
          <p:cNvSpPr/>
          <p:nvPr/>
        </p:nvSpPr>
        <p:spPr>
          <a:xfrm>
            <a:off x="6173155" y="914400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dk1"/>
                </a:solidFill>
              </a:rPr>
              <a:t>hat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6E1DEF5E-0533-4242-B40E-94C558B4B9BF}"/>
              </a:ext>
            </a:extLst>
          </p:cNvPr>
          <p:cNvSpPr/>
          <p:nvPr/>
        </p:nvSpPr>
        <p:spPr>
          <a:xfrm>
            <a:off x="8277227" y="3386660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dk1"/>
                </a:solidFill>
              </a:rPr>
              <a:t>scarf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A1B383F0-54C2-4984-963B-8C01104D9180}"/>
              </a:ext>
            </a:extLst>
          </p:cNvPr>
          <p:cNvSpPr/>
          <p:nvPr/>
        </p:nvSpPr>
        <p:spPr>
          <a:xfrm>
            <a:off x="1085850" y="4559444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dk1"/>
                </a:solidFill>
              </a:rPr>
              <a:t>Jacket</a:t>
            </a:r>
          </a:p>
        </p:txBody>
      </p:sp>
      <p:pic>
        <p:nvPicPr>
          <p:cNvPr id="10" name="Picture 9" descr="A blue and black shoe&#10;&#10;Description automatically generated with medium confidence">
            <a:extLst>
              <a:ext uri="{FF2B5EF4-FFF2-40B4-BE49-F238E27FC236}">
                <a16:creationId xmlns:a16="http://schemas.microsoft.com/office/drawing/2014/main" xmlns="" id="{116AEF63-80ED-4C38-AC39-5E32F1DEA0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01505" y="1792547"/>
            <a:ext cx="1953551" cy="117925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9A233B9F-4346-4842-BEE4-312F4721F1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069675" y="914400"/>
            <a:ext cx="1798354" cy="120967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E2166816-839C-46E5-BFF9-D9191B4E02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184968" y="4194176"/>
            <a:ext cx="1441448" cy="1441448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xmlns="" id="{25219C68-1097-46D5-9CF3-0425B77630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6674456" y="3204181"/>
            <a:ext cx="1602771" cy="15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17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1533525" y="2472720"/>
            <a:ext cx="912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xmlns="" val="184224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C91D91-97EE-4772-9C79-CBAA8E7BE231}"/>
              </a:ext>
            </a:extLst>
          </p:cNvPr>
          <p:cNvGrpSpPr/>
          <p:nvPr/>
        </p:nvGrpSpPr>
        <p:grpSpPr>
          <a:xfrm>
            <a:off x="245022" y="781050"/>
            <a:ext cx="11701956" cy="4305300"/>
            <a:chOff x="245022" y="666750"/>
            <a:chExt cx="11701956" cy="43053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D4BF083-323C-41A9-9AFA-ECD1F5B3DFDF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573A253F-CEDE-4087-BD9E-0E34C50C36EB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5">
                <a:extLst>
                  <a:ext uri="{FF2B5EF4-FFF2-40B4-BE49-F238E27FC236}">
                    <a16:creationId xmlns:a16="http://schemas.microsoft.com/office/drawing/2014/main" xmlns="" id="{59BAB2AD-3164-43CD-9FE1-7EA07FC5D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8956" y="1045474"/>
                <a:ext cx="7150578" cy="4767051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DFA4E4A-A35C-424E-B5DD-F51A4107A699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38167971-264F-4247-BBA0-428CD9BCE55C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xmlns="" id="{D8DD54BE-3632-472C-9ED6-5F39F3892F6F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Block Arc 6">
                <a:extLst>
                  <a:ext uri="{FF2B5EF4-FFF2-40B4-BE49-F238E27FC236}">
                    <a16:creationId xmlns:a16="http://schemas.microsoft.com/office/drawing/2014/main" xmlns="" id="{A229E76D-3E80-43F5-97A2-3144879EFEE5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A1F275B3-3D34-434C-84E8-3DEEC99FB25F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87DB6CC4-3583-44AF-B4D4-664100526CED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1E0F96D2-C58A-41C3-9E2F-DEB7214E7230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CF27AED-359C-4598-8458-1BBEE4805527}"/>
              </a:ext>
            </a:extLst>
          </p:cNvPr>
          <p:cNvSpPr/>
          <p:nvPr/>
        </p:nvSpPr>
        <p:spPr>
          <a:xfrm>
            <a:off x="7543719" y="996301"/>
            <a:ext cx="3930457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clothes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E80BDB1-8B52-41DA-8135-C00EE1ACBD6E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Quần áo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AA8DC45-9856-49FA-AF0E-69E906D6FB6C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/</a:t>
            </a:r>
            <a:r>
              <a:rPr lang="en-US" sz="5400">
                <a:solidFill>
                  <a:schemeClr val="bg1"/>
                </a:solidFill>
              </a:rPr>
              <a:t>kləʊðz/</a:t>
            </a:r>
            <a:endParaRPr lang="en-US" sz="8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A566E9D-809C-43D8-B171-2D4E29D580B8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should wear warm clothes in winter.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F50B623-7231-4D52-A2F3-1FAA33676B99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nên mặc quần áo ấm vào mùa đông.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63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thes-16313285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should-wear-warm-clothes-i163132854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5" grpId="0"/>
      <p:bldP spid="16" grpId="0"/>
      <p:bldP spid="16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099CD4-6974-48B8-9446-023B470D1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7DB9169-F9B1-4B46-9D47-FA7A687DA37C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85DE7247-CD33-47EF-9397-42BB60C7E907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109CFFE6-3BCA-439B-88E8-851150EB90C1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557DE5F5-7A6C-49F8-A432-61225C80A12D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8459BB5-E754-4EF6-BC70-87AFD5924402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0DB8D231-5215-47E0-B9D3-DD878013CF28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BBA8B636-EDBA-4BD5-88F4-C4A7EB25C2A2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7613A96E-D6A6-456E-9C33-AB85339BDB84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xmlns="" id="{394EA9A6-E979-4467-9B62-2BF862241C43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xmlns="" id="{9E9502F2-329F-42A4-B919-4A28F8B4EC9F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2FAC28-459E-4234-AEC0-DFA377D2A1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64445" y="953440"/>
            <a:ext cx="5771345" cy="384876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41D23EA-F55E-4D9A-9265-142D3CDF4EBF}"/>
              </a:ext>
            </a:extLst>
          </p:cNvPr>
          <p:cNvSpPr/>
          <p:nvPr/>
        </p:nvSpPr>
        <p:spPr>
          <a:xfrm>
            <a:off x="8022710" y="1049643"/>
            <a:ext cx="316492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size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CBEE3DE-F563-4F4C-BCA3-CD832F612B7A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/saɪz/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BCBCB7C-AA31-4A11-9B1F-2AEDCA30B9EE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you have the dress in small size?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1480738-0735-4044-9511-83E207F710DD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có cái váy này cỡ nhỏ không?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F277C61D-FDA2-4281-BF70-FBD1CF9A63D9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kích cỡ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6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ze-16313290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-you-have-the-dress-in-small16313286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ze-16313290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-you-have-the-dress-in-small16313286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20" grpId="0"/>
      <p:bldP spid="20" grpId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8C1DB9-90EB-482A-887F-D5EF5FBD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9158863-468F-4E2B-AF84-3F00E3A7053D}"/>
              </a:ext>
            </a:extLst>
          </p:cNvPr>
          <p:cNvGrpSpPr/>
          <p:nvPr/>
        </p:nvGrpSpPr>
        <p:grpSpPr>
          <a:xfrm>
            <a:off x="349797" y="800100"/>
            <a:ext cx="11701956" cy="4305300"/>
            <a:chOff x="245022" y="666750"/>
            <a:chExt cx="11701956" cy="43053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0034B418-149C-4EA4-9E51-2D0A222E9C5B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B86E5B36-7107-465C-84C5-E64F275837D1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90567582-28EA-4B86-8DC4-76B908041D96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B45E72-EC71-4615-B598-DB85A4ADECCE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1F7BE1B2-610A-4655-A79B-8458A70E1C32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xmlns="" id="{0FD2B457-4E0D-40B0-BAB7-DDB7593B664B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xmlns="" id="{F5DC508E-314A-412C-8141-92569E3E3582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xmlns="" id="{A9D7AF73-481C-4402-B198-A45506D0858F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>
                <a:extLst>
                  <a:ext uri="{FF2B5EF4-FFF2-40B4-BE49-F238E27FC236}">
                    <a16:creationId xmlns:a16="http://schemas.microsoft.com/office/drawing/2014/main" xmlns="" id="{A887A9A9-3070-4714-AC5C-0298C728277D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3484E404-1B8F-403C-8402-629C77B46B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10897" y="943915"/>
            <a:ext cx="5968899" cy="39805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EFEFD90-E460-4EBF-8575-2E8E80675C50}"/>
              </a:ext>
            </a:extLst>
          </p:cNvPr>
          <p:cNvSpPr/>
          <p:nvPr/>
        </p:nvSpPr>
        <p:spPr>
          <a:xfrm>
            <a:off x="8084885" y="943915"/>
            <a:ext cx="350782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large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F141B768-026B-480F-9572-AAD1F851DBB0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/lɑːdʒ/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412820F-12D7-4DD6-83A1-DF8ECD380884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lớn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77D67E2-5B57-4976-81DA-A9D11D064A2D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want to try on the trousers in large size.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DDE3955-E331-4F4A-8B77-14D37C0B2A57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Tôi muốn mặc thử cái quần này ở cỡ lớn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70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rge-16313286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-want-to-try-on-the-trousers-16313291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rge-16313286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-want-to-try-on-the-trousers-16313291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2" grpId="0"/>
      <p:bldP spid="23" grpId="0"/>
      <p:bldP spid="23" grpId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742</Words>
  <Application>Microsoft Office PowerPoint</Application>
  <PresentationFormat>Custom</PresentationFormat>
  <Paragraphs>168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VnArial</vt:lpstr>
      <vt:lpstr>Arial Black</vt:lpstr>
      <vt:lpstr>Roboto</vt:lpstr>
      <vt:lpstr>Calibri Light</vt:lpstr>
      <vt:lpstr>Poppins SemiBold</vt:lpstr>
      <vt:lpstr>MyriadPro-It</vt:lpstr>
      <vt:lpstr>Times New Roman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Admin</cp:lastModifiedBy>
  <cp:revision>19</cp:revision>
  <dcterms:created xsi:type="dcterms:W3CDTF">2021-09-05T02:15:09Z</dcterms:created>
  <dcterms:modified xsi:type="dcterms:W3CDTF">2022-12-12T09:19:20Z</dcterms:modified>
</cp:coreProperties>
</file>