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48" r:id="rId2"/>
    <p:sldId id="349" r:id="rId3"/>
    <p:sldId id="350" r:id="rId4"/>
    <p:sldId id="367" r:id="rId5"/>
    <p:sldId id="361" r:id="rId6"/>
    <p:sldId id="362" r:id="rId7"/>
    <p:sldId id="364" r:id="rId8"/>
    <p:sldId id="365" r:id="rId9"/>
    <p:sldId id="358" r:id="rId10"/>
    <p:sldId id="359" r:id="rId11"/>
    <p:sldId id="368" r:id="rId12"/>
    <p:sldId id="269" r:id="rId13"/>
    <p:sldId id="273" r:id="rId14"/>
    <p:sldId id="274" r:id="rId15"/>
    <p:sldId id="278" r:id="rId16"/>
    <p:sldId id="275" r:id="rId17"/>
    <p:sldId id="277" r:id="rId18"/>
    <p:sldId id="276" r:id="rId19"/>
    <p:sldId id="279" r:id="rId20"/>
    <p:sldId id="280" r:id="rId21"/>
    <p:sldId id="281" r:id="rId22"/>
    <p:sldId id="370" r:id="rId23"/>
  </p:sldIdLst>
  <p:sldSz cx="12192000" cy="6858000"/>
  <p:notesSz cx="6858000" cy="9144000"/>
  <p:embeddedFontLst>
    <p:embeddedFont>
      <p:font typeface="Bierstadt Display" panose="020B0604020202020204" charset="0"/>
      <p:regular r:id="rId24"/>
      <p:bold r:id="rId25"/>
    </p:embeddedFont>
    <p:embeddedFont>
      <p:font typeface="Monotype Corsiva" panose="03010101010201010101" pitchFamily="66" charset="0"/>
      <p:italic r:id="rId26"/>
    </p:embeddedFont>
    <p:embeddedFont>
      <p:font typeface="Tahoma" panose="020B0604030504040204" pitchFamily="34" charset="0"/>
      <p:regular r:id="rId27"/>
      <p:bold r:id="rId28"/>
    </p:embeddedFont>
    <p:embeddedFont>
      <p:font typeface="Aachen" panose="02020500000000000000" charset="0"/>
      <p:bold r:id="rId29"/>
    </p:embeddedFont>
    <p:embeddedFont>
      <p:font typeface="Maiandra GD" panose="020E0502030308020204" pitchFamily="34" charset="0"/>
      <p:regular r:id="rId30"/>
    </p:embeddedFont>
    <p:embeddedFont>
      <p:font typeface="Amasis MT Pro Medium" panose="020B0604020202020204" charset="0"/>
      <p:regular r:id="rId31"/>
      <p:italic r:id="rId32"/>
    </p:embeddedFont>
    <p:embeddedFont>
      <p:font typeface="High Tower Text" panose="02040502050506030303" pitchFamily="18" charset="0"/>
      <p:regular r:id="rId33"/>
      <p: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822" initials="u" lastIdx="3" clrIdx="0">
    <p:extLst>
      <p:ext uri="{19B8F6BF-5375-455C-9EA6-DF929625EA0E}">
        <p15:presenceInfo xmlns:p15="http://schemas.microsoft.com/office/powerpoint/2012/main" userId="S::user822@sfzcs.onmicrosoft.com::331031e0-aab3-4edc-875c-fe4ab02327e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7CAAB"/>
    <a:srgbClr val="FFFEB7"/>
    <a:srgbClr val="95DAC1"/>
    <a:srgbClr val="00FF00"/>
    <a:srgbClr val="99FFCC"/>
    <a:srgbClr val="E6E6E6"/>
    <a:srgbClr val="CFAFE7"/>
    <a:srgbClr val="52C4D3"/>
    <a:srgbClr val="934B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983A73-A54D-43B2-B702-44E130DA96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5EE5DA-1E3A-4619-B58B-F1D346F65E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4B4DB1-A43F-47A2-8584-997EE90DD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818C22-4B52-48DE-810E-28523ED9A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1247B7-EC56-4EFA-B0D2-48E0240B2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773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D1CCB-675F-4BEE-A851-B86C722E1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51F76F-6680-47EF-A199-97F698AC51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A74840-C574-40C0-A7BE-E120229FC4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6AB03A-5425-4A26-B8A0-002725FE5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734B1E-AA56-4308-B801-0D1CDEF18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29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BCD6132-7561-42E8-8F23-A77DCB90E2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EB449C-387F-4644-BE1E-CAF370BA56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AE7375-59F9-44DC-8159-1BC830C0D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39A8EA-5FD0-4BF8-B814-A1EE6F240E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3A8DC3-1A81-43E1-A4D9-1A00069A7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476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278CE-8352-4C82-A177-B0226527A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5CA64-25C9-42A9-8B39-89A81743AD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8A7F1-E08C-48AC-B3E0-07FF3D351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14F896-206F-4C7B-9721-D5F21D5E95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4E259B-E515-4DFA-8B2D-C24D37077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999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9D23E-878D-40B8-9F2A-636CC3412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91E0D4-629A-4174-AF0E-59AE21B7A9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EB6CB6-311C-4DC4-8878-F352B9377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B96E9-83F5-49E8-9B52-E38708923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8082AC-9C98-42E6-83B6-77BC5636C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75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E1DF2-DF9A-453D-A7AA-3CA06071A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E4A8D3-B516-4404-88C3-99D3632AD1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219A11-32EE-4E2F-9597-6FA2722048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465FCF-CD9A-438C-8FA8-590FA3F60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333948-256F-4153-87B9-8704BDA2F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EFC0EE-F6B4-4126-941D-F4B6FB88B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58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223A99-9971-4854-847D-B4B17A13A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974497-E014-42D0-A44E-897F667D1B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CD668F-5D40-417F-AE0A-987A0E04E1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327948-5D1A-4686-AC88-57D37CC001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4BAA34-C772-46E6-BD62-2EE032BE53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EBE3964-6883-4CE7-A1C0-A6B05A25B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AF6F8C7-AD4A-4B2A-909F-FE72E0404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BC0D6C-5C48-4BDA-98B7-63C1FA254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576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F8AA45-F29F-4397-882D-98DFD41D36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F9CDF5-716C-43C6-A074-51DFC93A9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5634FD-E639-4A01-998B-432A047A3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EE3B8F-A6C4-4E45-8AA5-497042FB8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63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89252F-F507-4152-A20B-746151920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D9311C6-EBA5-49E3-805D-05C849D91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291B90-BBA0-45EB-9B12-6F2130630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565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15500-B1FB-4480-8E92-1EACEDADE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C12007-7D34-422E-BFE8-7D981CC1E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4DB456-9F59-427C-A241-0422B08396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95E22F-37EF-423D-9DAB-5F5F1D8A6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41D746-8DF1-4AA6-8D56-4C4432F0A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5E6FF8-DC19-42EA-929A-F7CFBA9EF7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38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1995B-124A-444C-9200-0731C200F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5F893A-F854-4BEB-8C60-3A65295F62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AF9039-72B2-4767-BE93-FE082BF413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E981AD-C7C1-486B-A48D-47191CFBC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606C14-68CA-47AB-BAEC-33F975F8E0CE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06C608-F2D3-4C94-9D61-7203F23BE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98221C-DBE3-4ACE-930B-B8911FAFF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096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5ED3C7-AFB3-4036-A850-4D3DED81D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2F332C-5DA6-4173-81D3-51320268B4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91422D-BA40-41C9-BFF4-18A4346F84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06C14-68CA-47AB-BAEC-33F975F8E0CE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80C62-B03F-45D2-970C-3AC67DC564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AA1879-DD5A-4BCA-BF96-E00B6D430A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DB2F0-36BB-4BA7-A3AF-A5F846F0E9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617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1.xml"/><Relationship Id="rId3" Type="http://schemas.openxmlformats.org/officeDocument/2006/relationships/slideLayout" Target="../slideLayouts/slideLayout2.xml"/><Relationship Id="rId7" Type="http://schemas.openxmlformats.org/officeDocument/2006/relationships/slide" Target="slide15.xml"/><Relationship Id="rId12" Type="http://schemas.openxmlformats.org/officeDocument/2006/relationships/slide" Target="slide20.xml"/><Relationship Id="rId17" Type="http://schemas.openxmlformats.org/officeDocument/2006/relationships/image" Target="../media/image9.png"/><Relationship Id="rId2" Type="http://schemas.openxmlformats.org/officeDocument/2006/relationships/audio" Target="../media/media2.wav"/><Relationship Id="rId16" Type="http://schemas.openxmlformats.org/officeDocument/2006/relationships/image" Target="../media/image20.gif"/><Relationship Id="rId1" Type="http://schemas.microsoft.com/office/2007/relationships/media" Target="../media/media2.wav"/><Relationship Id="rId6" Type="http://schemas.openxmlformats.org/officeDocument/2006/relationships/slide" Target="slide14.xml"/><Relationship Id="rId11" Type="http://schemas.openxmlformats.org/officeDocument/2006/relationships/slide" Target="slide19.xml"/><Relationship Id="rId5" Type="http://schemas.openxmlformats.org/officeDocument/2006/relationships/slide" Target="slide13.xml"/><Relationship Id="rId15" Type="http://schemas.openxmlformats.org/officeDocument/2006/relationships/image" Target="../media/image19.gif"/><Relationship Id="rId10" Type="http://schemas.openxmlformats.org/officeDocument/2006/relationships/slide" Target="slide18.xml"/><Relationship Id="rId4" Type="http://schemas.openxmlformats.org/officeDocument/2006/relationships/image" Target="../media/image17.png"/><Relationship Id="rId9" Type="http://schemas.openxmlformats.org/officeDocument/2006/relationships/slide" Target="slide17.xml"/><Relationship Id="rId14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audio" Target="../media/audio2.wav"/><Relationship Id="rId7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audio" Target="../media/audio3.wav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audio" Target="../media/audio3.wav"/><Relationship Id="rId7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3.png"/><Relationship Id="rId4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audio" Target="../media/audio2.wav"/><Relationship Id="rId7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3.wav"/><Relationship Id="rId7" Type="http://schemas.openxmlformats.org/officeDocument/2006/relationships/slide" Target="slide1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audio" Target="../media/audio3.wav"/><Relationship Id="rId7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3.png"/><Relationship Id="rId4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audio" Target="../media/audio3.wav"/><Relationship Id="rId7" Type="http://schemas.openxmlformats.org/officeDocument/2006/relationships/slide" Target="slide1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audio" Target="../media/audio2.wav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audio" Target="../media/audio3.wav"/><Relationship Id="rId7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3.png"/><Relationship Id="rId4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7" Type="http://schemas.openxmlformats.org/officeDocument/2006/relationships/image" Target="../media/image9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.sv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audio" Target="../media/audio2.wav"/><Relationship Id="rId7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audio" Target="../media/audio3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1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25442596/i-learn-smart-world-unit-8-lesson-2-warm-up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antoineta.wordpress.com/2013/07/21/wordwall-%D1%81%D0%BE%D1%84%D1%82%D1%83%D0%B5%D1%80-%D0%B7%D0%B0-%D1%81%D1%8A%D0%B7%D0%B4%D0%B0%D0%B2%D0%B0%D0%BD%D0%B5-%D0%BD%D0%B0-%D0%B8%D0%BD%D1%82%D0%B5%D1%80%D0%B0%D0%BA%D1%82%D0%B8%D0%B2%D0%BD/" TargetMode="Externa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1.png"/><Relationship Id="rId7" Type="http://schemas.openxmlformats.org/officeDocument/2006/relationships/image" Target="../media/image16.sv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4.svg"/><Relationship Id="rId9" Type="http://schemas.openxmlformats.org/officeDocument/2006/relationships/image" Target="../media/image1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sv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106C312-2703-42F9-94B7-61CF8556AF26}"/>
              </a:ext>
            </a:extLst>
          </p:cNvPr>
          <p:cNvSpPr/>
          <p:nvPr/>
        </p:nvSpPr>
        <p:spPr>
          <a:xfrm>
            <a:off x="1855787" y="2634616"/>
            <a:ext cx="8124826" cy="15887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chemeClr val="accent6">
                    <a:lumMod val="50000"/>
                  </a:schemeClr>
                </a:solidFill>
                <a:latin typeface="Bierstadt Display" panose="020B0604020202020204" pitchFamily="34" charset="0"/>
              </a:rPr>
              <a:t>UNIT 8</a:t>
            </a:r>
          </a:p>
          <a:p>
            <a:pPr algn="ctr"/>
            <a:r>
              <a:rPr lang="en-US" sz="5400" b="1">
                <a:solidFill>
                  <a:schemeClr val="accent6">
                    <a:lumMod val="50000"/>
                  </a:schemeClr>
                </a:solidFill>
                <a:latin typeface="Bierstadt Display" panose="020B0604020202020204" pitchFamily="34" charset="0"/>
              </a:rPr>
              <a:t>THE WORLD AROUND US</a:t>
            </a:r>
          </a:p>
        </p:txBody>
      </p:sp>
    </p:spTree>
    <p:extLst>
      <p:ext uri="{BB962C8B-B14F-4D97-AF65-F5344CB8AC3E}">
        <p14:creationId xmlns:p14="http://schemas.microsoft.com/office/powerpoint/2010/main" val="11049470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3E06B42-EB9A-473E-94C7-BF285662AF8A}"/>
              </a:ext>
            </a:extLst>
          </p:cNvPr>
          <p:cNvSpPr txBox="1"/>
          <p:nvPr/>
        </p:nvSpPr>
        <p:spPr>
          <a:xfrm>
            <a:off x="1515094" y="149832"/>
            <a:ext cx="674603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Complete the dialogue.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27E788-621E-47E7-B431-1D97A8BC8A95}"/>
              </a:ext>
            </a:extLst>
          </p:cNvPr>
          <p:cNvSpPr txBox="1"/>
          <p:nvPr/>
        </p:nvSpPr>
        <p:spPr>
          <a:xfrm>
            <a:off x="200024" y="740171"/>
            <a:ext cx="744664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should we go on our trip? 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 </a:t>
            </a: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should go to Blackwood Forest. 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(2)__________________________? 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can go hiking and  rafting. 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we go swimming there? 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 _______________. It’s too dangerous. 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I bring a coat? 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 _______________. It’s really cold at night. </a:t>
            </a:r>
          </a:p>
          <a:p>
            <a:pPr>
              <a:lnSpc>
                <a:spcPct val="150000"/>
              </a:lnSpc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Sam: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 we go by bus? 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Max: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(5)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It’s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really slow.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C6C215-09F9-480A-A6BF-780E4922009F}"/>
              </a:ext>
            </a:extLst>
          </p:cNvPr>
          <p:cNvSpPr txBox="1"/>
          <p:nvPr/>
        </p:nvSpPr>
        <p:spPr>
          <a:xfrm>
            <a:off x="2242922" y="1936600"/>
            <a:ext cx="3667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we go there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8E68B-C502-489D-94A3-0FC135E86D02}"/>
              </a:ext>
            </a:extLst>
          </p:cNvPr>
          <p:cNvSpPr txBox="1"/>
          <p:nvPr/>
        </p:nvSpPr>
        <p:spPr>
          <a:xfrm>
            <a:off x="1649063" y="3562349"/>
            <a:ext cx="3667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 we can’t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A4B6A5-70CF-44EA-85D2-AFE285364898}"/>
              </a:ext>
            </a:extLst>
          </p:cNvPr>
          <p:cNvSpPr txBox="1"/>
          <p:nvPr/>
        </p:nvSpPr>
        <p:spPr>
          <a:xfrm>
            <a:off x="1414381" y="4702689"/>
            <a:ext cx="3667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 we should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8A1A637-82BE-4085-BEC0-FB1F9DE19AF4}"/>
              </a:ext>
            </a:extLst>
          </p:cNvPr>
          <p:cNvSpPr txBox="1"/>
          <p:nvPr/>
        </p:nvSpPr>
        <p:spPr>
          <a:xfrm>
            <a:off x="1414380" y="5816248"/>
            <a:ext cx="3667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 we shouldn’t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2925AF-02AC-4DC4-BF6C-464DAB54F9E5}"/>
              </a:ext>
            </a:extLst>
          </p:cNvPr>
          <p:cNvSpPr txBox="1"/>
          <p:nvPr/>
        </p:nvSpPr>
        <p:spPr>
          <a:xfrm>
            <a:off x="8345541" y="1808141"/>
            <a:ext cx="38464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Now, practice the conversation with your partner.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619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23510" y="797829"/>
            <a:ext cx="10975070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Revision: Modals verbs (Should/ shouldn’t/ can/ can’t.</a:t>
            </a:r>
          </a:p>
          <a:p>
            <a:pPr>
              <a:lnSpc>
                <a:spcPct val="150000"/>
              </a:lnSpc>
            </a:pPr>
            <a:r>
              <a:rPr lang="en-US" sz="36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Form: should/ shouldn’t/ can/ can’t + V(</a:t>
            </a:r>
            <a:r>
              <a:rPr lang="en-US" sz="4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infi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200" b="1" dirty="0"/>
              <a:t>            </a:t>
            </a:r>
            <a:r>
              <a:rPr lang="en-US" sz="3200" b="1" dirty="0" smtClean="0"/>
              <a:t>   </a:t>
            </a:r>
            <a:endParaRPr lang="en-US" sz="3200" b="1" dirty="0"/>
          </a:p>
          <a:p>
            <a:pPr>
              <a:lnSpc>
                <a:spcPct val="150000"/>
              </a:lnSpc>
            </a:pPr>
            <a:r>
              <a:rPr lang="en-US" sz="3200" b="1" dirty="0"/>
              <a:t>      </a:t>
            </a:r>
          </a:p>
          <a:p>
            <a:pPr lvl="0"/>
            <a:endParaRPr lang="en-US" sz="3200" b="1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34975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vong quay"/>
          <p:cNvGrpSpPr/>
          <p:nvPr/>
        </p:nvGrpSpPr>
        <p:grpSpPr>
          <a:xfrm>
            <a:off x="5825983" y="478508"/>
            <a:ext cx="5042125" cy="5036855"/>
            <a:chOff x="5425622" y="292790"/>
            <a:chExt cx="5834378" cy="582828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5622" y="292790"/>
              <a:ext cx="5834378" cy="582828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4949661">
              <a:off x="6674685" y="126928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30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12232592">
              <a:off x="5742637" y="2184872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40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 rot="17590276">
              <a:off x="8020996" y="1266361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20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20155085">
              <a:off x="8917980" y="218947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9501114">
              <a:off x="5697321" y="3524665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50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6703311">
              <a:off x="6660976" y="449299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60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 rot="3829829">
              <a:off x="8019634" y="4500236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 rot="1321648">
              <a:off x="8940448" y="3556175"/>
              <a:ext cx="2025648" cy="67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80</a:t>
              </a:r>
              <a:endPara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3" name="Isosceles Triangle 2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quay dung"/>
          <p:cNvSpPr/>
          <p:nvPr/>
        </p:nvSpPr>
        <p:spPr>
          <a:xfrm>
            <a:off x="8970402" y="5833524"/>
            <a:ext cx="2704012" cy="849085"/>
          </a:xfrm>
          <a:prstGeom prst="roundRect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4800" b="1" dirty="0">
                <a:solidFill>
                  <a:prstClr val="white"/>
                </a:solidFill>
                <a:latin typeface="High Tower Text" panose="0204050205050603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Spin</a:t>
            </a:r>
            <a:endParaRPr kumimoji="0" lang="vi-VN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ounded Rectangle 25">
            <a:hlinkClick r:id="rId5" action="ppaction://hlinksldjump"/>
          </p:cNvPr>
          <p:cNvSpPr/>
          <p:nvPr/>
        </p:nvSpPr>
        <p:spPr>
          <a:xfrm>
            <a:off x="857805" y="218697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ounded Rectangle 26">
            <a:hlinkClick r:id="rId6" action="ppaction://hlinksldjump"/>
          </p:cNvPr>
          <p:cNvSpPr/>
          <p:nvPr/>
        </p:nvSpPr>
        <p:spPr>
          <a:xfrm>
            <a:off x="2355722" y="218697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ounded Rectangle 27">
            <a:hlinkClick r:id="rId7" action="ppaction://hlinksldjump"/>
          </p:cNvPr>
          <p:cNvSpPr/>
          <p:nvPr/>
        </p:nvSpPr>
        <p:spPr>
          <a:xfrm>
            <a:off x="3853638" y="2186976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5" name="Rounded Rectangle 34">
            <a:hlinkClick r:id="rId8" action="ppaction://hlinksldjump"/>
          </p:cNvPr>
          <p:cNvSpPr/>
          <p:nvPr/>
        </p:nvSpPr>
        <p:spPr>
          <a:xfrm>
            <a:off x="858563" y="373304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Rounded Rectangle 35">
            <a:hlinkClick r:id="rId9" action="ppaction://hlinksldjump"/>
          </p:cNvPr>
          <p:cNvSpPr/>
          <p:nvPr/>
        </p:nvSpPr>
        <p:spPr>
          <a:xfrm>
            <a:off x="2356480" y="373304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Rounded Rectangle 36">
            <a:hlinkClick r:id="rId10" action="ppaction://hlinksldjump"/>
          </p:cNvPr>
          <p:cNvSpPr/>
          <p:nvPr/>
        </p:nvSpPr>
        <p:spPr>
          <a:xfrm>
            <a:off x="3854396" y="3733049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Rounded Rectangle 37">
            <a:hlinkClick r:id="rId11" action="ppaction://hlinksldjump"/>
          </p:cNvPr>
          <p:cNvSpPr/>
          <p:nvPr/>
        </p:nvSpPr>
        <p:spPr>
          <a:xfrm>
            <a:off x="859321" y="52791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Rounded Rectangle 38">
            <a:hlinkClick r:id="rId12" action="ppaction://hlinksldjump"/>
          </p:cNvPr>
          <p:cNvSpPr/>
          <p:nvPr/>
        </p:nvSpPr>
        <p:spPr>
          <a:xfrm>
            <a:off x="2357238" y="52791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Rounded Rectangle 39">
            <a:hlinkClick r:id="rId13" action="ppaction://hlinksldjump"/>
          </p:cNvPr>
          <p:cNvSpPr/>
          <p:nvPr/>
        </p:nvSpPr>
        <p:spPr>
          <a:xfrm>
            <a:off x="3855154" y="5279122"/>
            <a:ext cx="1337688" cy="1337688"/>
          </a:xfrm>
          <a:prstGeom prst="roundRect">
            <a:avLst/>
          </a:prstGeom>
          <a:solidFill>
            <a:srgbClr val="92D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kumimoji="0" lang="vi-VN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870057" y="410884"/>
            <a:ext cx="419537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lang="en-US" sz="60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6000" b="1" dirty="0">
                <a:ln w="6600">
                  <a:solidFill>
                    <a:srgbClr val="ED7D31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Lucky Spin</a:t>
            </a:r>
            <a:endParaRPr kumimoji="0" lang="en-US" sz="6000" b="1" i="0" u="none" strike="noStrike" kern="1200" cap="none" spc="0" normalizeH="0" baseline="0" noProof="0" dirty="0">
              <a:ln w="6600">
                <a:solidFill>
                  <a:srgbClr val="ED7D31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rgbClr val="ED7D31"/>
                </a:outerShdw>
              </a:effectLst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807" y="845531"/>
            <a:ext cx="495300" cy="438150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9739" y="1207472"/>
            <a:ext cx="495300" cy="43815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150" y="680278"/>
            <a:ext cx="495300" cy="438150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830" y="478508"/>
            <a:ext cx="714375" cy="11906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194" y="2397345"/>
            <a:ext cx="1354214" cy="1155064"/>
          </a:xfrm>
          <a:prstGeom prst="rect">
            <a:avLst/>
          </a:prstGeom>
        </p:spPr>
      </p:pic>
      <p:pic>
        <p:nvPicPr>
          <p:cNvPr id="3" name="vongqua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714152" y="-693733"/>
            <a:ext cx="609600" cy="609600"/>
          </a:xfrm>
          <a:prstGeom prst="rect">
            <a:avLst/>
          </a:prstGeom>
        </p:spPr>
      </p:pic>
      <p:sp>
        <p:nvSpPr>
          <p:cNvPr id="31" name="Isosceles Triangle 3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2" name="Isosceles Triangle 3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" name="Isosceles Triangle 3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4" name="Isosceles Triangle 3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2" name="Isosceles Triangle 4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8" name="Isosceles Triangle 4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9" name="Isosceles Triangle 4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0" name="Isosceles Triangle 4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" name="Isosceles Triangle 5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2" name="Isosceles Triangle 51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3" name="Isosceles Triangle 52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4" name="Isosceles Triangle 53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5" name="Isosceles Triangle 54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6" name="Isosceles Triangle 55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7" name="Isosceles Triangle 56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8" name="Isosceles Triangle 57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9" name="Isosceles Triangle 58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0" name="Isosceles Triangle 59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" name="Isosceles Triangle 60"/>
          <p:cNvSpPr/>
          <p:nvPr/>
        </p:nvSpPr>
        <p:spPr>
          <a:xfrm rot="16200000">
            <a:off x="10840537" y="2330646"/>
            <a:ext cx="605716" cy="1320071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Heart 23">
            <a:hlinkClick r:id="" action="ppaction://noaction"/>
          </p:cNvPr>
          <p:cNvSpPr/>
          <p:nvPr/>
        </p:nvSpPr>
        <p:spPr>
          <a:xfrm rot="5400000">
            <a:off x="11351621" y="2586449"/>
            <a:ext cx="783772" cy="783770"/>
          </a:xfrm>
          <a:prstGeom prst="heart">
            <a:avLst/>
          </a:prstGeom>
          <a:solidFill>
            <a:srgbClr val="FFC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2991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6.25E-7 2.22222E-6 L 6.25E-7 -0.02408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04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3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6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9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8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4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5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7" dur="304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2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1" grpId="0"/>
      <p:bldP spid="31" grpId="0" animBg="1"/>
      <p:bldP spid="32" grpId="0" animBg="1"/>
      <p:bldP spid="33" grpId="0" animBg="1"/>
      <p:bldP spid="34" grpId="0" animBg="1"/>
      <p:bldP spid="42" grpId="0" animBg="1"/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2659212" y="243840"/>
            <a:ext cx="7524022" cy="2225040"/>
          </a:xfrm>
          <a:prstGeom prst="flowChartTerminator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i="1">
                <a:solidFill>
                  <a:prstClr val="black"/>
                </a:solidFill>
                <a:latin typeface="Monotype Corsiva" panose="03010101010201010101" pitchFamily="66" charset="0"/>
              </a:rPr>
              <a:t>  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It’s raining now. You ________bring an umbrella. </a:t>
            </a:r>
            <a:endParaRPr kumimoji="0" lang="vi-VN" sz="3200" b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752874" y="2784520"/>
            <a:ext cx="4668349" cy="75784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aiandra GD" panose="020E0502030308020204" pitchFamily="34" charset="0"/>
              </a:rPr>
              <a:t>A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should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773269" y="2788709"/>
            <a:ext cx="4380229" cy="75784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B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can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752874" y="3673692"/>
            <a:ext cx="4668349" cy="75784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C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shouldn’t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773269" y="3677881"/>
            <a:ext cx="4380229" cy="757847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D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can’t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5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4993197" y="2829966"/>
            <a:ext cx="885137" cy="69614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4993197" y="3707056"/>
            <a:ext cx="804536" cy="69224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825" y="3761324"/>
            <a:ext cx="804742" cy="695299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499" y="2816329"/>
            <a:ext cx="804742" cy="695299"/>
          </a:xfrm>
          <a:prstGeom prst="rect">
            <a:avLst/>
          </a:prstGeom>
        </p:spPr>
      </p:pic>
      <p:sp>
        <p:nvSpPr>
          <p:cNvPr id="57" name="Cloud 56">
            <a:hlinkClick r:id="rId8" action="ppaction://hlinksldjump"/>
          </p:cNvPr>
          <p:cNvSpPr/>
          <p:nvPr/>
        </p:nvSpPr>
        <p:spPr>
          <a:xfrm>
            <a:off x="4827873" y="5139907"/>
            <a:ext cx="2359211" cy="1104900"/>
          </a:xfrm>
          <a:prstGeom prst="cloud">
            <a:avLst/>
          </a:prstGeom>
          <a:solidFill>
            <a:srgbClr val="FFFFCC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4800" b="1">
                <a:solidFill>
                  <a:schemeClr val="tx1"/>
                </a:solidFill>
                <a:latin typeface="High Tower Text" panose="02040502050506030303" pitchFamily="18" charset="0"/>
              </a:rPr>
              <a:t>Back</a:t>
            </a:r>
            <a:endParaRPr kumimoji="0" lang="vi-VN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5CDDE40-7916-4D33-90BC-1B6B988DBCB0}"/>
              </a:ext>
            </a:extLst>
          </p:cNvPr>
          <p:cNvSpPr/>
          <p:nvPr/>
        </p:nvSpPr>
        <p:spPr>
          <a:xfrm>
            <a:off x="1001034" y="1347258"/>
            <a:ext cx="914400" cy="9144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444629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2289262" y="482982"/>
            <a:ext cx="8088932" cy="1726375"/>
          </a:xfrm>
          <a:prstGeom prst="flowChartTerminator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       We _________go hiking because the mountain is so dangerous.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110220" y="2502670"/>
            <a:ext cx="4503771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gh Tower Text" panose="02040502050506030303" pitchFamily="18" charset="0"/>
              </a:rPr>
              <a:t>A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should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130615" y="2506859"/>
            <a:ext cx="4703962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gh Tower Text" panose="02040502050506030303" pitchFamily="18" charset="0"/>
              </a:rPr>
              <a:t>B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shouldn’t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110220" y="3391842"/>
            <a:ext cx="4503771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C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can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174982" y="3391842"/>
            <a:ext cx="4659595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igh Tower Text" panose="02040502050506030303" pitchFamily="18" charset="0"/>
              </a:rPr>
              <a:t>D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can’t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896" y="2534048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4301885" y="3391842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3452" y="3455461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3452" y="2598314"/>
            <a:ext cx="804742" cy="643793"/>
          </a:xfrm>
          <a:prstGeom prst="rect">
            <a:avLst/>
          </a:prstGeom>
        </p:spPr>
      </p:pic>
      <p:sp>
        <p:nvSpPr>
          <p:cNvPr id="18" name="Cloud 17">
            <a:hlinkClick r:id="rId8" action="ppaction://hlinksldjump"/>
          </p:cNvPr>
          <p:cNvSpPr/>
          <p:nvPr/>
        </p:nvSpPr>
        <p:spPr>
          <a:xfrm>
            <a:off x="4837412" y="5030701"/>
            <a:ext cx="3087388" cy="1104900"/>
          </a:xfrm>
          <a:prstGeom prst="cloud">
            <a:avLst/>
          </a:prstGeom>
          <a:solidFill>
            <a:srgbClr val="FFFFCC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chemeClr val="tx1"/>
                </a:solidFill>
                <a:latin typeface="High Tower Text" panose="02040502050506030303" pitchFamily="18" charset="0"/>
              </a:rPr>
              <a:t>Back</a:t>
            </a:r>
            <a:endParaRPr lang="vi-VN" sz="4800" b="1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A0B9CF8-4DD1-4758-A2C1-55B9DD0FCAC7}"/>
              </a:ext>
            </a:extLst>
          </p:cNvPr>
          <p:cNvSpPr/>
          <p:nvPr/>
        </p:nvSpPr>
        <p:spPr>
          <a:xfrm>
            <a:off x="1001034" y="1347258"/>
            <a:ext cx="914400" cy="9144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613813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1810168" y="392536"/>
            <a:ext cx="8571663" cy="2154133"/>
          </a:xfrm>
          <a:prstGeom prst="flowChartTerminator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If you finish your homework, you can _____out tonight</a:t>
            </a:r>
            <a:r>
              <a:rPr lang="en-US" sz="3200">
                <a:solidFill>
                  <a:prstClr val="black"/>
                </a:solidFill>
                <a:latin typeface="High Tower Text" panose="02040502050506030303" pitchFamily="18" charset="0"/>
              </a:rPr>
              <a:t>.</a:t>
            </a:r>
            <a:endParaRPr lang="en-US" sz="3200" dirty="0">
              <a:solidFill>
                <a:prstClr val="black"/>
              </a:solidFill>
              <a:latin typeface="High Tower Text" panose="02040502050506030303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561232" y="2738915"/>
            <a:ext cx="4329205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A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go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581627" y="2743104"/>
            <a:ext cx="4444336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B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goes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561232" y="3628087"/>
            <a:ext cx="4329205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C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going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581627" y="3632276"/>
            <a:ext cx="4518764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D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went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5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4388413" y="2821869"/>
            <a:ext cx="885137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4469014" y="3694815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6444" y="3663003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8651" y="2865901"/>
            <a:ext cx="804742" cy="707197"/>
          </a:xfrm>
          <a:prstGeom prst="rect">
            <a:avLst/>
          </a:prstGeom>
        </p:spPr>
      </p:pic>
      <p:sp>
        <p:nvSpPr>
          <p:cNvPr id="17" name="Cloud 16">
            <a:hlinkClick r:id="rId8" action="ppaction://hlinksldjump"/>
          </p:cNvPr>
          <p:cNvSpPr/>
          <p:nvPr/>
        </p:nvSpPr>
        <p:spPr>
          <a:xfrm>
            <a:off x="4680351" y="4702499"/>
            <a:ext cx="3112369" cy="1104900"/>
          </a:xfrm>
          <a:prstGeom prst="cloud">
            <a:avLst/>
          </a:prstGeom>
          <a:solidFill>
            <a:srgbClr val="FFFFCC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chemeClr val="tx1"/>
                </a:solidFill>
                <a:latin typeface="High Tower Text" panose="02040502050506030303" pitchFamily="18" charset="0"/>
              </a:rPr>
              <a:t>Back</a:t>
            </a:r>
            <a:endParaRPr lang="vi-VN" sz="4800" b="1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9B07389-10AD-49F6-AD9A-E6E6CB516124}"/>
              </a:ext>
            </a:extLst>
          </p:cNvPr>
          <p:cNvSpPr/>
          <p:nvPr/>
        </p:nvSpPr>
        <p:spPr>
          <a:xfrm>
            <a:off x="646832" y="1469603"/>
            <a:ext cx="914400" cy="9144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08781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2620267" y="416560"/>
            <a:ext cx="7790881" cy="2203123"/>
          </a:xfrm>
          <a:prstGeom prst="flowChartTerminator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696838" y="2800078"/>
            <a:ext cx="4246762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 A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can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385797" y="2804267"/>
            <a:ext cx="4246761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B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should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696838" y="3689250"/>
            <a:ext cx="4246762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  C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can’t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385797" y="3693439"/>
            <a:ext cx="4246761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D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shouldn’t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4602" y="2922013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195" y="3820627"/>
            <a:ext cx="804536" cy="64362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5728" y="3752869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8818" y="2922013"/>
            <a:ext cx="732592" cy="643793"/>
          </a:xfrm>
          <a:prstGeom prst="rect">
            <a:avLst/>
          </a:prstGeom>
        </p:spPr>
      </p:pic>
      <p:sp>
        <p:nvSpPr>
          <p:cNvPr id="18" name="Cloud 17">
            <a:hlinkClick r:id="rId7" action="ppaction://hlinksldjump"/>
          </p:cNvPr>
          <p:cNvSpPr/>
          <p:nvPr/>
        </p:nvSpPr>
        <p:spPr>
          <a:xfrm>
            <a:off x="4667494" y="4702499"/>
            <a:ext cx="3155706" cy="1104900"/>
          </a:xfrm>
          <a:prstGeom prst="cloud">
            <a:avLst/>
          </a:prstGeom>
          <a:solidFill>
            <a:srgbClr val="FFFFCC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chemeClr val="tx1"/>
                </a:solidFill>
                <a:latin typeface="High Tower Text" panose="02040502050506030303" pitchFamily="18" charset="0"/>
              </a:rPr>
              <a:t>Back</a:t>
            </a:r>
            <a:endParaRPr lang="vi-VN" sz="4800" b="1" dirty="0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0CBDE12-C709-4A19-A39E-2A2F68162740}"/>
              </a:ext>
            </a:extLst>
          </p:cNvPr>
          <p:cNvSpPr txBox="1"/>
          <p:nvPr/>
        </p:nvSpPr>
        <p:spPr>
          <a:xfrm>
            <a:off x="2436233" y="1184440"/>
            <a:ext cx="761822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Can   I swim here?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No, you ______. It’s not safe.</a:t>
            </a:r>
            <a:endParaRPr lang="en-US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82C155D-6C9F-4844-AEDF-12BE2E1C2EEB}"/>
              </a:ext>
            </a:extLst>
          </p:cNvPr>
          <p:cNvSpPr/>
          <p:nvPr/>
        </p:nvSpPr>
        <p:spPr>
          <a:xfrm>
            <a:off x="1001034" y="1347258"/>
            <a:ext cx="914400" cy="9144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4</a:t>
            </a:r>
          </a:p>
        </p:txBody>
      </p:sp>
      <p:pic>
        <p:nvPicPr>
          <p:cNvPr id="15" name="Picture 14" descr="Logo, company name&#10;&#10;Description automatically generated">
            <a:extLst>
              <a:ext uri="{FF2B5EF4-FFF2-40B4-BE49-F238E27FC236}">
                <a16:creationId xmlns:a16="http://schemas.microsoft.com/office/drawing/2014/main" id="{29106780-FF8E-4D07-AE30-DCDBE015BF6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5" t="17747" r="24724" b="32408"/>
          <a:stretch/>
        </p:blipFill>
        <p:spPr>
          <a:xfrm>
            <a:off x="-2594111" y="329654"/>
            <a:ext cx="1748458" cy="173363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5AD2D92-37B9-451C-8115-96191F9733C1}"/>
              </a:ext>
            </a:extLst>
          </p:cNvPr>
          <p:cNvSpPr txBox="1"/>
          <p:nvPr/>
        </p:nvSpPr>
        <p:spPr>
          <a:xfrm>
            <a:off x="-2774021" y="2204024"/>
            <a:ext cx="2645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latin typeface="Contastia"/>
              </a:rPr>
              <a:t>   Ms Phương </a:t>
            </a:r>
          </a:p>
          <a:p>
            <a:r>
              <a:rPr lang="en-US" sz="2400" b="1">
                <a:latin typeface="Contastia"/>
              </a:rPr>
              <a:t>Zalo: 0966765064</a:t>
            </a:r>
          </a:p>
        </p:txBody>
      </p:sp>
    </p:spTree>
    <p:extLst>
      <p:ext uri="{BB962C8B-B14F-4D97-AF65-F5344CB8AC3E}">
        <p14:creationId xmlns:p14="http://schemas.microsoft.com/office/powerpoint/2010/main" val="3205864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2834522" y="345440"/>
            <a:ext cx="6932428" cy="2175355"/>
          </a:xfrm>
          <a:prstGeom prst="flowChartTerminator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It’s so dark. We ________bring a flashlight.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698555" y="2781653"/>
            <a:ext cx="4397445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A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can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718950" y="2781951"/>
            <a:ext cx="396118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B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should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698555" y="3670825"/>
            <a:ext cx="4397445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C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can’t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718950" y="3659426"/>
            <a:ext cx="3961188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D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shouln’t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708" y="2844410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098286" y="3737553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2793" y="3664114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2793" y="2807128"/>
            <a:ext cx="804742" cy="643793"/>
          </a:xfrm>
          <a:prstGeom prst="rect">
            <a:avLst/>
          </a:prstGeom>
        </p:spPr>
      </p:pic>
      <p:sp>
        <p:nvSpPr>
          <p:cNvPr id="18" name="Cloud 17">
            <a:hlinkClick r:id="rId8" action="ppaction://hlinksldjump"/>
          </p:cNvPr>
          <p:cNvSpPr/>
          <p:nvPr/>
        </p:nvSpPr>
        <p:spPr>
          <a:xfrm>
            <a:off x="4568947" y="4937809"/>
            <a:ext cx="3054106" cy="1104900"/>
          </a:xfrm>
          <a:prstGeom prst="cloud">
            <a:avLst/>
          </a:prstGeom>
          <a:solidFill>
            <a:srgbClr val="FFFFCC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chemeClr val="tx1"/>
                </a:solidFill>
                <a:latin typeface="High Tower Text" panose="02040502050506030303" pitchFamily="18" charset="0"/>
              </a:rPr>
              <a:t>Back</a:t>
            </a:r>
            <a:endParaRPr lang="vi-VN" sz="4800" b="1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EE84673-D851-476C-976E-09B40F0F1F06}"/>
              </a:ext>
            </a:extLst>
          </p:cNvPr>
          <p:cNvSpPr/>
          <p:nvPr/>
        </p:nvSpPr>
        <p:spPr>
          <a:xfrm>
            <a:off x="1001034" y="1347258"/>
            <a:ext cx="914400" cy="9144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919973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2387120" y="554667"/>
            <a:ext cx="7625013" cy="1812559"/>
          </a:xfrm>
          <a:prstGeom prst="flowChartTerminator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You ________go to sleep if you don’t finish your exercise. 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652480" y="2759601"/>
            <a:ext cx="4333650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A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can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672875" y="2763790"/>
            <a:ext cx="4416882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B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shouldn’t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652480" y="3648773"/>
            <a:ext cx="4333650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C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should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672876" y="3652962"/>
            <a:ext cx="4416882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D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can’t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152" y="2836748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0030" y="3724737"/>
            <a:ext cx="732404" cy="64362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693" y="3691381"/>
            <a:ext cx="804742" cy="643793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693" y="2901014"/>
            <a:ext cx="732592" cy="643793"/>
          </a:xfrm>
          <a:prstGeom prst="rect">
            <a:avLst/>
          </a:prstGeom>
        </p:spPr>
      </p:pic>
      <p:sp>
        <p:nvSpPr>
          <p:cNvPr id="18" name="Cloud 17">
            <a:hlinkClick r:id="rId7" action="ppaction://hlinksldjump"/>
          </p:cNvPr>
          <p:cNvSpPr/>
          <p:nvPr/>
        </p:nvSpPr>
        <p:spPr>
          <a:xfrm>
            <a:off x="4637014" y="4889111"/>
            <a:ext cx="3125226" cy="1104900"/>
          </a:xfrm>
          <a:prstGeom prst="cloud">
            <a:avLst/>
          </a:prstGeom>
          <a:solidFill>
            <a:srgbClr val="FFFFCC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chemeClr val="tx1"/>
                </a:solidFill>
              </a:rPr>
              <a:t>Back</a:t>
            </a:r>
            <a:endParaRPr lang="vi-VN" sz="4800" b="1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E4963BD-BC11-4F29-9BFD-0D08EDCE7BD3}"/>
              </a:ext>
            </a:extLst>
          </p:cNvPr>
          <p:cNvSpPr/>
          <p:nvPr/>
        </p:nvSpPr>
        <p:spPr>
          <a:xfrm>
            <a:off x="1001034" y="1347258"/>
            <a:ext cx="914400" cy="9144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6</a:t>
            </a:r>
          </a:p>
        </p:txBody>
      </p:sp>
      <p:pic>
        <p:nvPicPr>
          <p:cNvPr id="14" name="Picture 13" descr="Logo, company name&#10;&#10;Description automatically generated">
            <a:extLst>
              <a:ext uri="{FF2B5EF4-FFF2-40B4-BE49-F238E27FC236}">
                <a16:creationId xmlns:a16="http://schemas.microsoft.com/office/drawing/2014/main" id="{EE3D5034-358D-46D8-A6C3-4FE26B3857D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5" t="17747" r="24724" b="32408"/>
          <a:stretch/>
        </p:blipFill>
        <p:spPr>
          <a:xfrm>
            <a:off x="-2594111" y="329654"/>
            <a:ext cx="1748458" cy="173363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0D6DA87-95BB-4AB3-9DA7-2701D4395ED3}"/>
              </a:ext>
            </a:extLst>
          </p:cNvPr>
          <p:cNvSpPr txBox="1"/>
          <p:nvPr/>
        </p:nvSpPr>
        <p:spPr>
          <a:xfrm>
            <a:off x="-2774021" y="2204024"/>
            <a:ext cx="26454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latin typeface="Contastia"/>
              </a:rPr>
              <a:t>   Ms Phương </a:t>
            </a:r>
          </a:p>
          <a:p>
            <a:r>
              <a:rPr lang="en-US" sz="2400" b="1">
                <a:latin typeface="Contastia"/>
              </a:rPr>
              <a:t>Zalo: 0966765064</a:t>
            </a:r>
          </a:p>
        </p:txBody>
      </p:sp>
    </p:spTree>
    <p:extLst>
      <p:ext uri="{BB962C8B-B14F-4D97-AF65-F5344CB8AC3E}">
        <p14:creationId xmlns:p14="http://schemas.microsoft.com/office/powerpoint/2010/main" val="12676467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2103119" y="355600"/>
            <a:ext cx="8068615" cy="2219316"/>
          </a:xfrm>
          <a:prstGeom prst="flowChartTerminator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He’s fat. I think he _______eat junk food</a:t>
            </a:r>
            <a:r>
              <a:rPr lang="en-US" sz="3200">
                <a:solidFill>
                  <a:prstClr val="black"/>
                </a:solidFill>
                <a:latin typeface="High Tower Text" panose="02040502050506030303" pitchFamily="18" charset="0"/>
              </a:rPr>
              <a:t>.</a:t>
            </a: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999778" y="2938301"/>
            <a:ext cx="4323017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A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should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020174" y="2942490"/>
            <a:ext cx="4102056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B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shouldn’t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999778" y="3827473"/>
            <a:ext cx="4323017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C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can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020174" y="3831662"/>
            <a:ext cx="4102056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D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can’t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4401" y="2983314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5344401" y="3875543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1735" y="3891092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8757" y="3071607"/>
            <a:ext cx="804742" cy="643793"/>
          </a:xfrm>
          <a:prstGeom prst="rect">
            <a:avLst/>
          </a:prstGeom>
        </p:spPr>
      </p:pic>
      <p:sp>
        <p:nvSpPr>
          <p:cNvPr id="18" name="Cloud 17">
            <a:hlinkClick r:id="rId8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rgbClr val="FFFFCC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chemeClr val="tx1"/>
                </a:solidFill>
                <a:latin typeface="High Tower Text" panose="02040502050506030303" pitchFamily="18" charset="0"/>
              </a:rPr>
              <a:t>Back</a:t>
            </a:r>
            <a:endParaRPr lang="vi-VN" sz="4800" b="1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4B5A325E-94BD-4D70-ABF3-6A7AD17938A5}"/>
              </a:ext>
            </a:extLst>
          </p:cNvPr>
          <p:cNvSpPr/>
          <p:nvPr/>
        </p:nvSpPr>
        <p:spPr>
          <a:xfrm>
            <a:off x="614954" y="1513131"/>
            <a:ext cx="914400" cy="9144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9940959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9A39091-969E-4373-B714-8F44BDED342F}"/>
              </a:ext>
            </a:extLst>
          </p:cNvPr>
          <p:cNvSpPr/>
          <p:nvPr/>
        </p:nvSpPr>
        <p:spPr>
          <a:xfrm>
            <a:off x="812800" y="2174240"/>
            <a:ext cx="5164199" cy="247443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 fontScale="92500" lnSpcReduction="10000"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5400" b="1" dirty="0"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+mj-lt"/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 dirty="0"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   </a:t>
            </a:r>
            <a:r>
              <a:rPr lang="en-US" sz="58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LESSON 2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400" b="1" dirty="0">
                <a:solidFill>
                  <a:schemeClr val="bg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22CC5540-88DF-4A9E-81EE-669110F32A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82020" y="2735972"/>
            <a:ext cx="4324849" cy="13509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D871C71-D0E2-4614-8FEF-8B704EC16BBC}"/>
              </a:ext>
            </a:extLst>
          </p:cNvPr>
          <p:cNvSpPr txBox="1"/>
          <p:nvPr/>
        </p:nvSpPr>
        <p:spPr>
          <a:xfrm>
            <a:off x="8219439" y="3119067"/>
            <a:ext cx="3088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2">
                    <a:lumMod val="1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GRAMMAR</a:t>
            </a:r>
          </a:p>
        </p:txBody>
      </p:sp>
      <p:pic>
        <p:nvPicPr>
          <p:cNvPr id="10" name="Picture 22">
            <a:extLst>
              <a:ext uri="{FF2B5EF4-FFF2-40B4-BE49-F238E27FC236}">
                <a16:creationId xmlns:a16="http://schemas.microsoft.com/office/drawing/2014/main" id="{5A31222E-4D40-4E71-86A5-DA87115E3C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30662" t="37395" r="-16918" b="5565"/>
          <a:stretch/>
        </p:blipFill>
        <p:spPr>
          <a:xfrm>
            <a:off x="7125650" y="2980530"/>
            <a:ext cx="1093789" cy="723312"/>
          </a:xfrm>
          <a:prstGeom prst="rect">
            <a:avLst/>
          </a:prstGeom>
        </p:spPr>
      </p:pic>
      <p:pic>
        <p:nvPicPr>
          <p:cNvPr id="11" name="Picture 17">
            <a:extLst>
              <a:ext uri="{FF2B5EF4-FFF2-40B4-BE49-F238E27FC236}">
                <a16:creationId xmlns:a16="http://schemas.microsoft.com/office/drawing/2014/main" id="{6408DC38-B82B-4542-8AE0-C6966B82710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3367685">
            <a:off x="4071816" y="2155172"/>
            <a:ext cx="2528997" cy="79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9014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2150364" y="362586"/>
            <a:ext cx="8797201" cy="2163562"/>
          </a:xfrm>
          <a:prstGeom prst="flowChartTerminator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</a:rPr>
              <a:t>It’s 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so cold. You should ______a coat when you go outside.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750300" y="2844632"/>
            <a:ext cx="4204730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A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wear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736080" y="2848821"/>
            <a:ext cx="4293545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B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wears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750300" y="3733804"/>
            <a:ext cx="4204730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C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wearing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770695" y="3737993"/>
            <a:ext cx="4293545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D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don’t wear.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5" cstate="hq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4865005" y="2904528"/>
            <a:ext cx="885137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4865005" y="3778765"/>
            <a:ext cx="804536" cy="70408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5267" y="3832392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2823" y="2899301"/>
            <a:ext cx="804742" cy="707197"/>
          </a:xfrm>
          <a:prstGeom prst="rect">
            <a:avLst/>
          </a:prstGeom>
        </p:spPr>
      </p:pic>
      <p:sp>
        <p:nvSpPr>
          <p:cNvPr id="17" name="Cloud 16">
            <a:hlinkClick r:id="rId8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rgbClr val="FFFFCC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chemeClr val="tx1"/>
                </a:solidFill>
                <a:latin typeface="High Tower Text" panose="02040502050506030303" pitchFamily="18" charset="0"/>
              </a:rPr>
              <a:t>Back</a:t>
            </a:r>
            <a:endParaRPr lang="vi-VN" sz="4800" b="1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CD67BAA-9CAE-4A3C-98A5-4197A66C8C9B}"/>
              </a:ext>
            </a:extLst>
          </p:cNvPr>
          <p:cNvSpPr/>
          <p:nvPr/>
        </p:nvSpPr>
        <p:spPr>
          <a:xfrm>
            <a:off x="1001034" y="1347258"/>
            <a:ext cx="914400" cy="9144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356514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nip Diagonal Corner Rectangle 3"/>
          <p:cNvSpPr/>
          <p:nvPr/>
        </p:nvSpPr>
        <p:spPr>
          <a:xfrm>
            <a:off x="2462243" y="396240"/>
            <a:ext cx="7680498" cy="2216701"/>
          </a:xfrm>
          <a:prstGeom prst="flowChartTerminator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igh Tower Text" panose="02040502050506030303" pitchFamily="18" charset="0"/>
            </a:endParaRPr>
          </a:p>
          <a:p>
            <a:pPr lvl="0" algn="ctr">
              <a:defRPr/>
            </a:pP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Where ______we go on our next trip?</a:t>
            </a:r>
            <a:endParaRPr lang="en-US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648506" y="2843896"/>
            <a:ext cx="4653986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A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shouldn’t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519559" y="2878513"/>
            <a:ext cx="4464995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B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can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648506" y="3733068"/>
            <a:ext cx="4653986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C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should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6519559" y="3771874"/>
            <a:ext cx="4464995" cy="770816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3200" dirty="0">
                <a:solidFill>
                  <a:prstClr val="black"/>
                </a:solidFill>
                <a:latin typeface="Amasis MT Pro Medium" panose="02040604050005020304" pitchFamily="18" charset="0"/>
              </a:rPr>
              <a:t>D</a:t>
            </a:r>
            <a:r>
              <a:rPr lang="en-US" sz="3200">
                <a:solidFill>
                  <a:prstClr val="black"/>
                </a:solidFill>
                <a:latin typeface="Amasis MT Pro Medium" panose="02040604050005020304" pitchFamily="18" charset="0"/>
              </a:rPr>
              <a:t>. can’t</a:t>
            </a:r>
            <a:endParaRPr lang="vi-VN" sz="3200" dirty="0">
              <a:solidFill>
                <a:prstClr val="black"/>
              </a:solidFill>
              <a:latin typeface="Amasis MT Pro Medium" panose="02040604050005020304" pitchFamily="18" charset="0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7190" y="2893809"/>
            <a:ext cx="805722" cy="708059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978" y="3841598"/>
            <a:ext cx="804536" cy="643628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745" y="3812646"/>
            <a:ext cx="804742" cy="70719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9023" y="2928426"/>
            <a:ext cx="732592" cy="643793"/>
          </a:xfrm>
          <a:prstGeom prst="rect">
            <a:avLst/>
          </a:prstGeom>
        </p:spPr>
      </p:pic>
      <p:sp>
        <p:nvSpPr>
          <p:cNvPr id="18" name="Cloud 17">
            <a:hlinkClick r:id="rId7" action="ppaction://hlinksldjump"/>
          </p:cNvPr>
          <p:cNvSpPr/>
          <p:nvPr/>
        </p:nvSpPr>
        <p:spPr>
          <a:xfrm>
            <a:off x="4667494" y="4702499"/>
            <a:ext cx="2359211" cy="1104900"/>
          </a:xfrm>
          <a:prstGeom prst="cloud">
            <a:avLst/>
          </a:prstGeom>
          <a:solidFill>
            <a:srgbClr val="FFFFCC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chemeClr val="tx1"/>
                </a:solidFill>
                <a:latin typeface="High Tower Text" panose="02040502050506030303" pitchFamily="18" charset="0"/>
              </a:rPr>
              <a:t>Back</a:t>
            </a:r>
            <a:endParaRPr lang="vi-VN" sz="4800" b="1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4987166-FCDA-4C80-BF4A-19E86CEB831C}"/>
              </a:ext>
            </a:extLst>
          </p:cNvPr>
          <p:cNvSpPr/>
          <p:nvPr/>
        </p:nvSpPr>
        <p:spPr>
          <a:xfrm>
            <a:off x="1001034" y="1347258"/>
            <a:ext cx="914400" cy="9144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081623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42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E3F8453-323C-473F-9543-567C67E1EE2E}"/>
              </a:ext>
            </a:extLst>
          </p:cNvPr>
          <p:cNvSpPr/>
          <p:nvPr/>
        </p:nvSpPr>
        <p:spPr>
          <a:xfrm>
            <a:off x="731525" y="524371"/>
            <a:ext cx="9139213" cy="155448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kern="1200" dirty="0"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           </a:t>
            </a:r>
            <a:r>
              <a:rPr lang="en-US" sz="4000" b="1" kern="1200" dirty="0"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HOMEWORK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5E9CFE-8226-4330-90C3-5F961ECD6157}"/>
              </a:ext>
            </a:extLst>
          </p:cNvPr>
          <p:cNvSpPr txBox="1"/>
          <p:nvPr/>
        </p:nvSpPr>
        <p:spPr>
          <a:xfrm>
            <a:off x="640079" y="2129029"/>
            <a:ext cx="9941319" cy="26389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Learn the usage of modals "should" and "can"</a:t>
            </a:r>
          </a:p>
          <a:p>
            <a:pPr marL="457200" indent="-457200">
              <a:lnSpc>
                <a:spcPct val="90000"/>
              </a:lnSpc>
              <a:spcAft>
                <a:spcPts val="600"/>
              </a:spcAft>
              <a:buFontTx/>
              <a:buChar char="-"/>
            </a:pPr>
            <a:r>
              <a:rPr lang="en-U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Practice 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asking for and giving advice and talking about possibility with your </a:t>
            </a:r>
            <a:r>
              <a:rPr lang="en-U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partners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Do grammar exercises a, b </a:t>
            </a:r>
            <a:r>
              <a:rPr lang="en-U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sz="28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page 45 in workbook</a:t>
            </a:r>
            <a:r>
              <a:rPr lang="en-US" sz="28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1498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CF9E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E3F8453-323C-473F-9543-567C67E1EE2E}"/>
              </a:ext>
            </a:extLst>
          </p:cNvPr>
          <p:cNvSpPr/>
          <p:nvPr/>
        </p:nvSpPr>
        <p:spPr>
          <a:xfrm>
            <a:off x="84083" y="2557798"/>
            <a:ext cx="2859210" cy="2814458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kern="1200"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WARM-UP</a:t>
            </a:r>
          </a:p>
        </p:txBody>
      </p:sp>
      <p:pic>
        <p:nvPicPr>
          <p:cNvPr id="6" name="Picture 5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BD7723C2-E717-4744-BAA3-535FAA8C2C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000" t="9349" r="25466" b="9119"/>
          <a:stretch/>
        </p:blipFill>
        <p:spPr>
          <a:xfrm>
            <a:off x="5775055" y="700853"/>
            <a:ext cx="6332861" cy="58633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CF3BB28-AFF9-4F6C-AD1E-A4DAF7A05D65}"/>
              </a:ext>
            </a:extLst>
          </p:cNvPr>
          <p:cNvSpPr txBox="1"/>
          <p:nvPr/>
        </p:nvSpPr>
        <p:spPr>
          <a:xfrm>
            <a:off x="6358759" y="37266"/>
            <a:ext cx="4845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Let’s do the </a:t>
            </a:r>
            <a:r>
              <a:rPr lang="en-US" sz="3200" dirty="0" err="1"/>
              <a:t>wordsearch</a:t>
            </a:r>
            <a:endParaRPr lang="en-US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7CD8C7-6006-4685-A1D1-2407814CEBC3}"/>
              </a:ext>
            </a:extLst>
          </p:cNvPr>
          <p:cNvSpPr txBox="1"/>
          <p:nvPr/>
        </p:nvSpPr>
        <p:spPr>
          <a:xfrm>
            <a:off x="3223983" y="624136"/>
            <a:ext cx="2128245" cy="497565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rafting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canyon</a:t>
            </a:r>
          </a:p>
          <a:p>
            <a:pPr>
              <a:lnSpc>
                <a:spcPct val="150000"/>
              </a:lnSpc>
            </a:pP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kakaying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campsite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cave</a:t>
            </a:r>
          </a:p>
          <a:p>
            <a:pPr>
              <a:lnSpc>
                <a:spcPct val="150000"/>
              </a:lnSpc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hiking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33C4EC-4FD4-4F50-86F9-A0242DB1CB20}"/>
              </a:ext>
            </a:extLst>
          </p:cNvPr>
          <p:cNvSpPr txBox="1"/>
          <p:nvPr/>
        </p:nvSpPr>
        <p:spPr>
          <a:xfrm>
            <a:off x="68608" y="6019499"/>
            <a:ext cx="5100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ONLINE: </a:t>
            </a:r>
            <a:r>
              <a:rPr lang="en-US" dirty="0"/>
              <a:t>https://wordwall.net/resource/25442596</a:t>
            </a:r>
          </a:p>
        </p:txBody>
      </p:sp>
      <p:pic>
        <p:nvPicPr>
          <p:cNvPr id="14" name="Picture 13">
            <a:hlinkClick r:id="rId3"/>
            <a:extLst>
              <a:ext uri="{FF2B5EF4-FFF2-40B4-BE49-F238E27FC236}">
                <a16:creationId xmlns:a16="http://schemas.microsoft.com/office/drawing/2014/main" id="{31283382-5E67-4372-ABE7-6ED97E83B5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=""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4317504" y="5754820"/>
            <a:ext cx="1274256" cy="958087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EC05EFE-90E1-4B1C-8FED-86D9D6FB3308}"/>
              </a:ext>
            </a:extLst>
          </p:cNvPr>
          <p:cNvSpPr/>
          <p:nvPr/>
        </p:nvSpPr>
        <p:spPr>
          <a:xfrm>
            <a:off x="6782969" y="1322894"/>
            <a:ext cx="4421110" cy="663561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6122ECF-80A5-4F9D-871A-2A6CD6C37086}"/>
              </a:ext>
            </a:extLst>
          </p:cNvPr>
          <p:cNvSpPr/>
          <p:nvPr/>
        </p:nvSpPr>
        <p:spPr>
          <a:xfrm>
            <a:off x="6827468" y="5203325"/>
            <a:ext cx="3758907" cy="55149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97ACA76-5EE3-44C7-A8A5-82D80CAF870E}"/>
              </a:ext>
            </a:extLst>
          </p:cNvPr>
          <p:cNvSpPr/>
          <p:nvPr/>
        </p:nvSpPr>
        <p:spPr>
          <a:xfrm rot="5400000">
            <a:off x="3896154" y="2952089"/>
            <a:ext cx="5053967" cy="55149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CE53E30-F2F4-4576-B7DE-47C61063E0FE}"/>
              </a:ext>
            </a:extLst>
          </p:cNvPr>
          <p:cNvSpPr/>
          <p:nvPr/>
        </p:nvSpPr>
        <p:spPr>
          <a:xfrm>
            <a:off x="6765053" y="4603833"/>
            <a:ext cx="4975002" cy="55149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651476F-99C3-4B8D-81C9-F573619C1357}"/>
              </a:ext>
            </a:extLst>
          </p:cNvPr>
          <p:cNvSpPr/>
          <p:nvPr/>
        </p:nvSpPr>
        <p:spPr>
          <a:xfrm>
            <a:off x="8781419" y="714312"/>
            <a:ext cx="2332895" cy="55149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15E619C-364C-4744-9A05-8487A93EB0B7}"/>
              </a:ext>
            </a:extLst>
          </p:cNvPr>
          <p:cNvSpPr/>
          <p:nvPr/>
        </p:nvSpPr>
        <p:spPr>
          <a:xfrm>
            <a:off x="7981148" y="3939533"/>
            <a:ext cx="3758907" cy="551495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93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9F22416-145D-4E19-B0A6-849F119D5BD1}"/>
              </a:ext>
            </a:extLst>
          </p:cNvPr>
          <p:cNvGrpSpPr/>
          <p:nvPr/>
        </p:nvGrpSpPr>
        <p:grpSpPr>
          <a:xfrm>
            <a:off x="237261" y="180776"/>
            <a:ext cx="2333626" cy="584775"/>
            <a:chOff x="4924424" y="454998"/>
            <a:chExt cx="2333626" cy="584775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CFC34EAA-5FE0-4DD2-877D-457000E049DC}"/>
                </a:ext>
              </a:extLst>
            </p:cNvPr>
            <p:cNvSpPr/>
            <p:nvPr/>
          </p:nvSpPr>
          <p:spPr>
            <a:xfrm>
              <a:off x="4924424" y="454998"/>
              <a:ext cx="2333626" cy="584775"/>
            </a:xfrm>
            <a:prstGeom prst="roundRect">
              <a:avLst>
                <a:gd name="adj" fmla="val 31250"/>
              </a:avLst>
            </a:prstGeom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C0FDD7E-D039-44A0-8715-807A3D605570}"/>
                </a:ext>
              </a:extLst>
            </p:cNvPr>
            <p:cNvSpPr txBox="1"/>
            <p:nvPr/>
          </p:nvSpPr>
          <p:spPr>
            <a:xfrm>
              <a:off x="5330190" y="459433"/>
              <a:ext cx="19278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>
                  <a:solidFill>
                    <a:schemeClr val="bg1"/>
                  </a:solidFill>
                  <a:latin typeface="Aachen" panose="02020500000000000000" pitchFamily="18" charset="-93"/>
                  <a:ea typeface="Aachen" panose="02020500000000000000" pitchFamily="18" charset="-93"/>
                  <a:cs typeface="Aachen" panose="02020500000000000000" pitchFamily="18" charset="-93"/>
                </a:rPr>
                <a:t>Grammar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15872FFA-A3E6-4C8F-A6D4-C7042FBB755B}"/>
              </a:ext>
            </a:extLst>
          </p:cNvPr>
          <p:cNvSpPr txBox="1"/>
          <p:nvPr/>
        </p:nvSpPr>
        <p:spPr>
          <a:xfrm>
            <a:off x="2740864" y="180776"/>
            <a:ext cx="67102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eriod"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 and repeat. 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7EE79EF-9F13-4BE0-838E-8BCB0C4532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375" t="21250" r="55312" b="10833"/>
          <a:stretch/>
        </p:blipFill>
        <p:spPr>
          <a:xfrm>
            <a:off x="44811" y="908426"/>
            <a:ext cx="4720725" cy="5949574"/>
          </a:xfrm>
          <a:prstGeom prst="rect">
            <a:avLst/>
          </a:prstGeom>
        </p:spPr>
      </p:pic>
      <p:pic>
        <p:nvPicPr>
          <p:cNvPr id="10" name="CD2-TRACK 30">
            <a:hlinkClick r:id="" action="ppaction://media"/>
            <a:extLst>
              <a:ext uri="{FF2B5EF4-FFF2-40B4-BE49-F238E27FC236}">
                <a16:creationId xmlns:a16="http://schemas.microsoft.com/office/drawing/2014/main" id="{BA692881-9105-4504-9735-223BE3C39C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245225" y="53209"/>
            <a:ext cx="406400" cy="406400"/>
          </a:xfrm>
          <a:prstGeom prst="rect">
            <a:avLst/>
          </a:prstGeom>
        </p:spPr>
      </p:pic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53E7581C-B79F-490F-91F3-AFC051270EB6}"/>
              </a:ext>
            </a:extLst>
          </p:cNvPr>
          <p:cNvSpPr/>
          <p:nvPr/>
        </p:nvSpPr>
        <p:spPr>
          <a:xfrm>
            <a:off x="0" y="1924050"/>
            <a:ext cx="2305050" cy="847725"/>
          </a:xfrm>
          <a:prstGeom prst="wedgeRoundRectCallout">
            <a:avLst>
              <a:gd name="adj1" fmla="val -4637"/>
              <a:gd name="adj2" fmla="val 9783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>
                <a:solidFill>
                  <a:schemeClr val="tx1"/>
                </a:solidFill>
              </a:rPr>
              <a:t>Where should we go on our trip?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93504546-45F1-4767-877A-47931100E7FF}"/>
              </a:ext>
            </a:extLst>
          </p:cNvPr>
          <p:cNvSpPr/>
          <p:nvPr/>
        </p:nvSpPr>
        <p:spPr>
          <a:xfrm>
            <a:off x="1666012" y="2835464"/>
            <a:ext cx="1809750" cy="990600"/>
          </a:xfrm>
          <a:prstGeom prst="wedgeRoundRectCallout">
            <a:avLst>
              <a:gd name="adj1" fmla="val -4637"/>
              <a:gd name="adj2" fmla="val 9783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>
                <a:solidFill>
                  <a:schemeClr val="tx1"/>
                </a:solidFill>
              </a:rPr>
              <a:t>We should go to White Eagle Cave</a:t>
            </a: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986E024D-E630-48BC-A087-34E99E03F104}"/>
              </a:ext>
            </a:extLst>
          </p:cNvPr>
          <p:cNvSpPr/>
          <p:nvPr/>
        </p:nvSpPr>
        <p:spPr>
          <a:xfrm>
            <a:off x="389662" y="5257802"/>
            <a:ext cx="1809750" cy="990600"/>
          </a:xfrm>
          <a:prstGeom prst="wedgeRoundRectCallout">
            <a:avLst>
              <a:gd name="adj1" fmla="val -4637"/>
              <a:gd name="adj2" fmla="val 9783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>
                <a:solidFill>
                  <a:schemeClr val="tx1"/>
                </a:solidFill>
              </a:rPr>
              <a:t>What can we do there?</a:t>
            </a: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0E2B9208-0C02-49E3-8C84-2CFC8E33CC66}"/>
              </a:ext>
            </a:extLst>
          </p:cNvPr>
          <p:cNvSpPr/>
          <p:nvPr/>
        </p:nvSpPr>
        <p:spPr>
          <a:xfrm>
            <a:off x="2740864" y="5454274"/>
            <a:ext cx="2024672" cy="990600"/>
          </a:xfrm>
          <a:prstGeom prst="wedgeRoundRectCallout">
            <a:avLst>
              <a:gd name="adj1" fmla="val -4637"/>
              <a:gd name="adj2" fmla="val 97830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>
                <a:solidFill>
                  <a:schemeClr val="tx1"/>
                </a:solidFill>
              </a:rPr>
              <a:t>We can go rock climbing and swimming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8DA1F2F-F936-4829-A282-C8E37B8748C8}"/>
              </a:ext>
            </a:extLst>
          </p:cNvPr>
          <p:cNvGrpSpPr/>
          <p:nvPr/>
        </p:nvGrpSpPr>
        <p:grpSpPr>
          <a:xfrm>
            <a:off x="6845300" y="401507"/>
            <a:ext cx="4819650" cy="2168199"/>
            <a:chOff x="6245225" y="473163"/>
            <a:chExt cx="4819650" cy="2168199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238FF8AD-A218-4F56-BC53-CF5F42A48D65}"/>
                </a:ext>
              </a:extLst>
            </p:cNvPr>
            <p:cNvSpPr/>
            <p:nvPr/>
          </p:nvSpPr>
          <p:spPr>
            <a:xfrm>
              <a:off x="6245225" y="580885"/>
              <a:ext cx="4819650" cy="2060477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94C0009F-7F49-414D-8177-222529AC14F8}"/>
                </a:ext>
              </a:extLst>
            </p:cNvPr>
            <p:cNvSpPr/>
            <p:nvPr/>
          </p:nvSpPr>
          <p:spPr>
            <a:xfrm>
              <a:off x="6245225" y="473163"/>
              <a:ext cx="4819650" cy="2060477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95DA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2000" dirty="0">
                  <a:solidFill>
                    <a:schemeClr val="tx1"/>
                  </a:solidFill>
                </a:rPr>
                <a:t>We use </a:t>
              </a:r>
              <a:r>
                <a:rPr lang="en-US" sz="2000" b="1" dirty="0">
                  <a:solidFill>
                    <a:schemeClr val="tx1"/>
                  </a:solidFill>
                </a:rPr>
                <a:t>should</a:t>
              </a:r>
              <a:r>
                <a:rPr lang="en-US" sz="2000" dirty="0">
                  <a:solidFill>
                    <a:schemeClr val="tx1"/>
                  </a:solidFill>
                </a:rPr>
                <a:t> to ask for and give advice. </a:t>
              </a:r>
            </a:p>
            <a:p>
              <a:r>
                <a:rPr lang="en-US" sz="2000" dirty="0">
                  <a:solidFill>
                    <a:schemeClr val="tx1"/>
                  </a:solidFill>
                </a:rPr>
                <a:t>We use </a:t>
              </a:r>
              <a:r>
                <a:rPr lang="en-US" sz="2000" b="1" dirty="0">
                  <a:solidFill>
                    <a:schemeClr val="tx1"/>
                  </a:solidFill>
                </a:rPr>
                <a:t>can </a:t>
              </a:r>
              <a:r>
                <a:rPr lang="en-US" sz="2000" dirty="0">
                  <a:solidFill>
                    <a:schemeClr val="tx1"/>
                  </a:solidFill>
                </a:rPr>
                <a:t>to talk about possibility </a:t>
              </a:r>
            </a:p>
            <a:p>
              <a:r>
                <a:rPr lang="en-US" sz="2000" dirty="0">
                  <a:solidFill>
                    <a:schemeClr val="tx1"/>
                  </a:solidFill>
                </a:rPr>
                <a:t>We often use </a:t>
              </a:r>
              <a:r>
                <a:rPr lang="en-US" sz="2000" b="1" dirty="0">
                  <a:solidFill>
                    <a:schemeClr val="tx1"/>
                  </a:solidFill>
                </a:rPr>
                <a:t>can’</a:t>
              </a:r>
              <a:r>
                <a:rPr lang="en-US" sz="2000" dirty="0">
                  <a:solidFill>
                    <a:schemeClr val="tx1"/>
                  </a:solidFill>
                </a:rPr>
                <a:t>t for things that are very unsafe to do.  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5506662-999C-43B4-8F3C-358178CA990A}"/>
              </a:ext>
            </a:extLst>
          </p:cNvPr>
          <p:cNvSpPr txBox="1"/>
          <p:nvPr/>
        </p:nvSpPr>
        <p:spPr>
          <a:xfrm>
            <a:off x="7692300" y="47112"/>
            <a:ext cx="2976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2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Modals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FD9EEEF-EFD8-4D1B-B289-001566A0DA2C}"/>
              </a:ext>
            </a:extLst>
          </p:cNvPr>
          <p:cNvSpPr/>
          <p:nvPr/>
        </p:nvSpPr>
        <p:spPr>
          <a:xfrm>
            <a:off x="5001103" y="2677428"/>
            <a:ext cx="7057547" cy="3999796"/>
          </a:xfrm>
          <a:prstGeom prst="roundRect">
            <a:avLst>
              <a:gd name="adj" fmla="val 12054"/>
            </a:avLst>
          </a:prstGeom>
          <a:solidFill>
            <a:srgbClr val="FFFEB7"/>
          </a:solidFill>
          <a:ln>
            <a:solidFill>
              <a:srgbClr val="FFFEB7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>
                <a:solidFill>
                  <a:schemeClr val="tx1"/>
                </a:solidFill>
              </a:rPr>
              <a:t>I/You/We/They    </a:t>
            </a:r>
            <a:r>
              <a:rPr lang="en-US" sz="2400" b="1">
                <a:solidFill>
                  <a:schemeClr val="tx1"/>
                </a:solidFill>
              </a:rPr>
              <a:t>should</a:t>
            </a:r>
            <a:r>
              <a:rPr lang="en-US" sz="2400">
                <a:solidFill>
                  <a:schemeClr val="tx1"/>
                </a:solidFill>
              </a:rPr>
              <a:t> go to </a:t>
            </a:r>
            <a:r>
              <a:rPr lang="en-US" sz="2400">
                <a:solidFill>
                  <a:srgbClr val="00B0F0"/>
                </a:solidFill>
              </a:rPr>
              <a:t>Greenwater Cave</a:t>
            </a:r>
          </a:p>
          <a:p>
            <a:r>
              <a:rPr lang="en-US" sz="2400">
                <a:solidFill>
                  <a:schemeClr val="tx1"/>
                </a:solidFill>
              </a:rPr>
              <a:t>He/She/It             </a:t>
            </a:r>
            <a:r>
              <a:rPr lang="en-US" sz="2400" b="1">
                <a:solidFill>
                  <a:schemeClr val="tx1"/>
                </a:solidFill>
              </a:rPr>
              <a:t>can</a:t>
            </a:r>
            <a:r>
              <a:rPr lang="en-US" sz="2400">
                <a:solidFill>
                  <a:schemeClr val="tx1"/>
                </a:solidFill>
              </a:rPr>
              <a:t> go </a:t>
            </a:r>
            <a:r>
              <a:rPr lang="en-US" sz="2400">
                <a:solidFill>
                  <a:srgbClr val="00B0F0"/>
                </a:solidFill>
              </a:rPr>
              <a:t>kayaking</a:t>
            </a:r>
          </a:p>
          <a:p>
            <a:r>
              <a:rPr lang="en-US" sz="2400">
                <a:solidFill>
                  <a:schemeClr val="tx1"/>
                </a:solidFill>
              </a:rPr>
              <a:t>                            </a:t>
            </a:r>
            <a:r>
              <a:rPr lang="en-US" sz="2400" b="1">
                <a:solidFill>
                  <a:schemeClr val="tx1"/>
                </a:solidFill>
              </a:rPr>
              <a:t>shouldn’t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>
                <a:solidFill>
                  <a:srgbClr val="00B0F0"/>
                </a:solidFill>
              </a:rPr>
              <a:t>go hiking there</a:t>
            </a:r>
          </a:p>
          <a:p>
            <a:r>
              <a:rPr lang="en-US" sz="2400">
                <a:solidFill>
                  <a:schemeClr val="tx1"/>
                </a:solidFill>
              </a:rPr>
              <a:t>                            </a:t>
            </a:r>
            <a:r>
              <a:rPr lang="en-US" sz="2400" b="1">
                <a:solidFill>
                  <a:schemeClr val="tx1"/>
                </a:solidFill>
              </a:rPr>
              <a:t>can’t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>
                <a:solidFill>
                  <a:srgbClr val="00B0F0"/>
                </a:solidFill>
              </a:rPr>
              <a:t>swim in that water</a:t>
            </a:r>
          </a:p>
          <a:p>
            <a:endParaRPr lang="en-US" sz="2400">
              <a:solidFill>
                <a:schemeClr val="tx1"/>
              </a:solidFill>
            </a:endParaRPr>
          </a:p>
          <a:p>
            <a:r>
              <a:rPr lang="en-US" sz="2400" b="1">
                <a:solidFill>
                  <a:schemeClr val="tx1"/>
                </a:solidFill>
              </a:rPr>
              <a:t>Should</a:t>
            </a:r>
            <a:r>
              <a:rPr lang="en-US" sz="2400">
                <a:solidFill>
                  <a:schemeClr val="tx1"/>
                </a:solidFill>
              </a:rPr>
              <a:t> I </a:t>
            </a:r>
            <a:r>
              <a:rPr lang="en-US" sz="2400">
                <a:solidFill>
                  <a:srgbClr val="00B0F0"/>
                </a:solidFill>
              </a:rPr>
              <a:t>travel</a:t>
            </a:r>
            <a:r>
              <a:rPr lang="en-US" sz="2400">
                <a:solidFill>
                  <a:schemeClr val="tx1"/>
                </a:solidFill>
              </a:rPr>
              <a:t> there? </a:t>
            </a:r>
          </a:p>
          <a:p>
            <a:r>
              <a:rPr lang="en-US" sz="2400">
                <a:solidFill>
                  <a:schemeClr val="tx1"/>
                </a:solidFill>
              </a:rPr>
              <a:t>(Yes,you </a:t>
            </a:r>
            <a:r>
              <a:rPr lang="en-US" sz="2400" b="1">
                <a:solidFill>
                  <a:schemeClr val="tx1"/>
                </a:solidFill>
              </a:rPr>
              <a:t>should</a:t>
            </a:r>
            <a:r>
              <a:rPr lang="en-US" sz="2400">
                <a:solidFill>
                  <a:schemeClr val="tx1"/>
                </a:solidFill>
              </a:rPr>
              <a:t>./ No, you </a:t>
            </a:r>
            <a:r>
              <a:rPr lang="en-US" sz="2400" b="1">
                <a:solidFill>
                  <a:schemeClr val="tx1"/>
                </a:solidFill>
              </a:rPr>
              <a:t>shouldn’t</a:t>
            </a:r>
            <a:r>
              <a:rPr lang="en-US" sz="2400">
                <a:solidFill>
                  <a:schemeClr val="tx1"/>
                </a:solidFill>
              </a:rPr>
              <a:t>) </a:t>
            </a:r>
          </a:p>
          <a:p>
            <a:r>
              <a:rPr lang="en-US" sz="2400" b="1">
                <a:solidFill>
                  <a:schemeClr val="tx1"/>
                </a:solidFill>
              </a:rPr>
              <a:t>Can</a:t>
            </a:r>
            <a:r>
              <a:rPr lang="en-US" sz="2400">
                <a:solidFill>
                  <a:schemeClr val="tx1"/>
                </a:solidFill>
              </a:rPr>
              <a:t> we </a:t>
            </a:r>
            <a:r>
              <a:rPr lang="en-US" sz="2400">
                <a:solidFill>
                  <a:srgbClr val="00B0F0"/>
                </a:solidFill>
              </a:rPr>
              <a:t>swim</a:t>
            </a:r>
            <a:r>
              <a:rPr lang="en-US" sz="2400">
                <a:solidFill>
                  <a:schemeClr val="tx1"/>
                </a:solidFill>
              </a:rPr>
              <a:t> there? </a:t>
            </a:r>
          </a:p>
          <a:p>
            <a:r>
              <a:rPr lang="en-US" sz="2400">
                <a:solidFill>
                  <a:schemeClr val="tx1"/>
                </a:solidFill>
              </a:rPr>
              <a:t>(Yes, we </a:t>
            </a:r>
            <a:r>
              <a:rPr lang="en-US" sz="2400" b="1">
                <a:solidFill>
                  <a:schemeClr val="tx1"/>
                </a:solidFill>
              </a:rPr>
              <a:t>can</a:t>
            </a:r>
            <a:r>
              <a:rPr lang="en-US" sz="2400">
                <a:solidFill>
                  <a:schemeClr val="tx1"/>
                </a:solidFill>
              </a:rPr>
              <a:t>./ No, we </a:t>
            </a:r>
            <a:r>
              <a:rPr lang="en-US" sz="2400" b="1">
                <a:solidFill>
                  <a:schemeClr val="tx1"/>
                </a:solidFill>
              </a:rPr>
              <a:t>can’t)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7F27638-35A8-466C-8119-F135D3400605}"/>
              </a:ext>
            </a:extLst>
          </p:cNvPr>
          <p:cNvCxnSpPr>
            <a:cxnSpLocks/>
          </p:cNvCxnSpPr>
          <p:nvPr/>
        </p:nvCxnSpPr>
        <p:spPr>
          <a:xfrm>
            <a:off x="7302500" y="2771775"/>
            <a:ext cx="0" cy="1905551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CC4BFC3-F02C-4413-8E93-A215483A5676}"/>
              </a:ext>
            </a:extLst>
          </p:cNvPr>
          <p:cNvCxnSpPr>
            <a:cxnSpLocks/>
            <a:stCxn id="19" idx="1"/>
            <a:endCxn id="19" idx="3"/>
          </p:cNvCxnSpPr>
          <p:nvPr/>
        </p:nvCxnSpPr>
        <p:spPr>
          <a:xfrm>
            <a:off x="5001103" y="4677326"/>
            <a:ext cx="7057547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16507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8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954944B-9747-4819-AA50-CED08EF89AC8}"/>
              </a:ext>
            </a:extLst>
          </p:cNvPr>
          <p:cNvSpPr/>
          <p:nvPr/>
        </p:nvSpPr>
        <p:spPr>
          <a:xfrm>
            <a:off x="2509835" y="1600200"/>
            <a:ext cx="6481763" cy="1588768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b="1">
                <a:solidFill>
                  <a:schemeClr val="accent5">
                    <a:lumMod val="5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8F77088-B080-43CD-94BF-A155A74370EE}"/>
              </a:ext>
            </a:extLst>
          </p:cNvPr>
          <p:cNvSpPr/>
          <p:nvPr/>
        </p:nvSpPr>
        <p:spPr>
          <a:xfrm>
            <a:off x="3028950" y="3774996"/>
            <a:ext cx="1123950" cy="1123950"/>
          </a:xfrm>
          <a:prstGeom prst="ellipse">
            <a:avLst/>
          </a:prstGeom>
          <a:solidFill>
            <a:srgbClr val="7030A0"/>
          </a:solidFill>
          <a:ln>
            <a:noFill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C329E5-4D72-4B78-AB01-D56D70471E72}"/>
              </a:ext>
            </a:extLst>
          </p:cNvPr>
          <p:cNvSpPr txBox="1"/>
          <p:nvPr/>
        </p:nvSpPr>
        <p:spPr>
          <a:xfrm>
            <a:off x="4341335" y="3782973"/>
            <a:ext cx="328612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>
                <a:solidFill>
                  <a:schemeClr val="accent5">
                    <a:lumMod val="50000"/>
                  </a:schemeClr>
                </a:solidFill>
              </a:rPr>
              <a:t>Modals</a:t>
            </a:r>
            <a:r>
              <a:rPr lang="en-US" sz="6600" b="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09625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36A6FBB4-6528-4F1D-8C99-908BCE0C639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076"/>
          <a:stretch>
            <a:fillRect/>
          </a:stretch>
        </p:blipFill>
        <p:spPr>
          <a:xfrm>
            <a:off x="8742893" y="1821046"/>
            <a:ext cx="2968119" cy="2179867"/>
          </a:xfrm>
          <a:prstGeom prst="rect">
            <a:avLst/>
          </a:prstGeom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6B92843E-A4BD-4438-80C8-AB395CD6BF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7118998" y="1639030"/>
            <a:ext cx="1457273" cy="304391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534A067-7A8B-46C2-8F75-6B6BBB080726}"/>
              </a:ext>
            </a:extLst>
          </p:cNvPr>
          <p:cNvSpPr txBox="1"/>
          <p:nvPr/>
        </p:nvSpPr>
        <p:spPr>
          <a:xfrm>
            <a:off x="7252816" y="4954333"/>
            <a:ext cx="42027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water is so deep. You </a:t>
            </a:r>
            <a:r>
              <a:rPr lang="en-US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shouldn’t swim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here.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FD883BF0-D723-43D5-A0C5-8FEB90DC271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140976" y="1484913"/>
            <a:ext cx="1113330" cy="2516000"/>
          </a:xfrm>
          <a:prstGeom prst="rect">
            <a:avLst/>
          </a:prstGeom>
        </p:spPr>
      </p:pic>
      <p:pic>
        <p:nvPicPr>
          <p:cNvPr id="9" name="Picture 3">
            <a:extLst>
              <a:ext uri="{FF2B5EF4-FFF2-40B4-BE49-F238E27FC236}">
                <a16:creationId xmlns:a16="http://schemas.microsoft.com/office/drawing/2014/main" id="{D4516484-302A-4CC8-92AA-9D10120C22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48774" y="1530651"/>
            <a:ext cx="2565320" cy="270746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E8437A4-5732-45B0-A30F-EDF89F1B892C}"/>
              </a:ext>
            </a:extLst>
          </p:cNvPr>
          <p:cNvSpPr txBox="1"/>
          <p:nvPr/>
        </p:nvSpPr>
        <p:spPr>
          <a:xfrm>
            <a:off x="346953" y="4477280"/>
            <a:ext cx="472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I’m so sad because I’ve got  a D for the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test.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5AD458-96F7-4105-A862-ADC10DDD2925}"/>
              </a:ext>
            </a:extLst>
          </p:cNvPr>
          <p:cNvSpPr txBox="1"/>
          <p:nvPr/>
        </p:nvSpPr>
        <p:spPr>
          <a:xfrm>
            <a:off x="226763" y="5627710"/>
            <a:ext cx="58292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Don’t worry! You </a:t>
            </a:r>
            <a:r>
              <a:rPr lang="en-US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study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harder. 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82AB6BB-FC72-4B6F-BAEB-DB9021B458C8}"/>
              </a:ext>
            </a:extLst>
          </p:cNvPr>
          <p:cNvCxnSpPr>
            <a:cxnSpLocks/>
          </p:cNvCxnSpPr>
          <p:nvPr/>
        </p:nvCxnSpPr>
        <p:spPr>
          <a:xfrm>
            <a:off x="6268170" y="14949"/>
            <a:ext cx="0" cy="6843051"/>
          </a:xfrm>
          <a:prstGeom prst="line">
            <a:avLst/>
          </a:prstGeom>
          <a:ln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6380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5207BF16-7A65-4456-B24C-DD36CE82C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813328" y="1312288"/>
            <a:ext cx="2370848" cy="4660143"/>
          </a:xfrm>
          <a:prstGeom prst="rect">
            <a:avLst/>
          </a:prstGeom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84D1CDB6-2E29-4159-B34A-5C7D26FCCA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62684" y="1518150"/>
            <a:ext cx="4437302" cy="3993572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F506F2E-1884-4043-A7FF-DB9879D81078}"/>
              </a:ext>
            </a:extLst>
          </p:cNvPr>
          <p:cNvCxnSpPr>
            <a:cxnSpLocks/>
          </p:cNvCxnSpPr>
          <p:nvPr/>
        </p:nvCxnSpPr>
        <p:spPr>
          <a:xfrm>
            <a:off x="6268170" y="14949"/>
            <a:ext cx="0" cy="6843051"/>
          </a:xfrm>
          <a:prstGeom prst="line">
            <a:avLst/>
          </a:prstGeom>
          <a:ln>
            <a:prstDash val="dash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76CA3DB8-4BE5-40CF-9C3F-F8284E9D973D}"/>
              </a:ext>
            </a:extLst>
          </p:cNvPr>
          <p:cNvSpPr txBox="1"/>
          <p:nvPr/>
        </p:nvSpPr>
        <p:spPr>
          <a:xfrm>
            <a:off x="344341" y="5611304"/>
            <a:ext cx="42174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help me?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Yes, I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AB0464-9AB1-42EC-9181-F5A47649E6E2}"/>
              </a:ext>
            </a:extLst>
          </p:cNvPr>
          <p:cNvSpPr txBox="1"/>
          <p:nvPr/>
        </p:nvSpPr>
        <p:spPr>
          <a:xfrm>
            <a:off x="6330110" y="6088358"/>
            <a:ext cx="58618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tree is so high. You </a:t>
            </a:r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can’t climb. </a:t>
            </a:r>
          </a:p>
        </p:txBody>
      </p:sp>
    </p:spTree>
    <p:extLst>
      <p:ext uri="{BB962C8B-B14F-4D97-AF65-F5344CB8AC3E}">
        <p14:creationId xmlns:p14="http://schemas.microsoft.com/office/powerpoint/2010/main" val="19069548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282C3143-248D-46D0-A138-3845F9478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35161" y="1242437"/>
            <a:ext cx="4847763" cy="5430284"/>
          </a:xfrm>
          <a:prstGeom prst="rect">
            <a:avLst/>
          </a:prstGeom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CDC92E3D-563E-4F02-BBBF-B618E0915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049716" y="1257945"/>
            <a:ext cx="4847763" cy="54302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D0AA91-35C4-4DD9-AF1A-3DECF3DCEE5C}"/>
              </a:ext>
            </a:extLst>
          </p:cNvPr>
          <p:cNvSpPr txBox="1"/>
          <p:nvPr/>
        </p:nvSpPr>
        <p:spPr>
          <a:xfrm>
            <a:off x="2577128" y="93370"/>
            <a:ext cx="29765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accent2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Modals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977D26-EA8D-4C17-BAB3-2CF64A2EC12E}"/>
              </a:ext>
            </a:extLst>
          </p:cNvPr>
          <p:cNvSpPr txBox="1"/>
          <p:nvPr/>
        </p:nvSpPr>
        <p:spPr>
          <a:xfrm>
            <a:off x="4526491" y="68680"/>
            <a:ext cx="54649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khuyết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thiếu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A6DA3B-2E2D-47CE-8150-A48A678FFF8C}"/>
              </a:ext>
            </a:extLst>
          </p:cNvPr>
          <p:cNvSpPr txBox="1"/>
          <p:nvPr/>
        </p:nvSpPr>
        <p:spPr>
          <a:xfrm>
            <a:off x="548956" y="1646779"/>
            <a:ext cx="29765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can: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109053-76B5-4D0E-A74A-AAAFB40C48D2}"/>
              </a:ext>
            </a:extLst>
          </p:cNvPr>
          <p:cNvSpPr txBox="1"/>
          <p:nvPr/>
        </p:nvSpPr>
        <p:spPr>
          <a:xfrm>
            <a:off x="438024" y="3106857"/>
            <a:ext cx="4387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can’t: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214650-E456-4DF1-BBFE-2AE3C507D434}"/>
              </a:ext>
            </a:extLst>
          </p:cNvPr>
          <p:cNvSpPr txBox="1"/>
          <p:nvPr/>
        </p:nvSpPr>
        <p:spPr>
          <a:xfrm>
            <a:off x="6218237" y="1571291"/>
            <a:ext cx="4135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should: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073F93-2F90-4BA7-B591-E973D87B049F}"/>
              </a:ext>
            </a:extLst>
          </p:cNvPr>
          <p:cNvSpPr txBox="1"/>
          <p:nvPr/>
        </p:nvSpPr>
        <p:spPr>
          <a:xfrm>
            <a:off x="6096000" y="3203647"/>
            <a:ext cx="41355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shouldn’t:</a:t>
            </a:r>
            <a:endParaRPr lang="en-US" sz="4000" b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906B68-47FF-420D-91D2-ACA270A29150}"/>
              </a:ext>
            </a:extLst>
          </p:cNvPr>
          <p:cNvSpPr txBox="1"/>
          <p:nvPr/>
        </p:nvSpPr>
        <p:spPr>
          <a:xfrm>
            <a:off x="453107" y="5037910"/>
            <a:ext cx="39360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Can/can’t + 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V(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infi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607C34-ECEB-46C0-9F41-8A8C300F774A}"/>
              </a:ext>
            </a:extLst>
          </p:cNvPr>
          <p:cNvSpPr txBox="1"/>
          <p:nvPr/>
        </p:nvSpPr>
        <p:spPr>
          <a:xfrm>
            <a:off x="6049716" y="4965497"/>
            <a:ext cx="4847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Should/shouldn’t + 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V(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infi</a:t>
            </a:r>
            <a:r>
              <a:rPr lang="en-US" sz="32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417FE68-6B7C-49B7-ADAD-AB500E98DC16}"/>
              </a:ext>
            </a:extLst>
          </p:cNvPr>
          <p:cNvSpPr txBox="1"/>
          <p:nvPr/>
        </p:nvSpPr>
        <p:spPr>
          <a:xfrm>
            <a:off x="6218237" y="4097221"/>
            <a:ext cx="43481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shouldn’t swim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here.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92D6ABC-B392-4FE6-AF61-51EF2D1E1D10}"/>
              </a:ext>
            </a:extLst>
          </p:cNvPr>
          <p:cNvSpPr txBox="1"/>
          <p:nvPr/>
        </p:nvSpPr>
        <p:spPr>
          <a:xfrm>
            <a:off x="235161" y="3884950"/>
            <a:ext cx="434816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can’t climb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because the tree is high.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6BA9325-2687-4B39-AE81-DFB594827DEA}"/>
              </a:ext>
            </a:extLst>
          </p:cNvPr>
          <p:cNvSpPr txBox="1"/>
          <p:nvPr/>
        </p:nvSpPr>
        <p:spPr>
          <a:xfrm>
            <a:off x="235161" y="2454091"/>
            <a:ext cx="39710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you help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B8FF036-F84B-41D0-A174-4B4D8F1E6CBD}"/>
              </a:ext>
            </a:extLst>
          </p:cNvPr>
          <p:cNvSpPr txBox="1"/>
          <p:nvPr/>
        </p:nvSpPr>
        <p:spPr>
          <a:xfrm>
            <a:off x="6218237" y="2464865"/>
            <a:ext cx="451072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 </a:t>
            </a:r>
            <a:r>
              <a:rPr lang="en-US" sz="2800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study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harder.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DCDF576-7072-4BAA-B838-C01302DC75E2}"/>
              </a:ext>
            </a:extLst>
          </p:cNvPr>
          <p:cNvSpPr txBox="1"/>
          <p:nvPr/>
        </p:nvSpPr>
        <p:spPr>
          <a:xfrm>
            <a:off x="1535605" y="1776247"/>
            <a:ext cx="1771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22D213A-EF8B-41B9-B04D-4E1E3E36C7F6}"/>
              </a:ext>
            </a:extLst>
          </p:cNvPr>
          <p:cNvSpPr txBox="1"/>
          <p:nvPr/>
        </p:nvSpPr>
        <p:spPr>
          <a:xfrm>
            <a:off x="1831990" y="3237873"/>
            <a:ext cx="22334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836B585-A508-4DBD-9F24-CBF80B1BA13D}"/>
              </a:ext>
            </a:extLst>
          </p:cNvPr>
          <p:cNvSpPr txBox="1"/>
          <p:nvPr/>
        </p:nvSpPr>
        <p:spPr>
          <a:xfrm>
            <a:off x="7936990" y="1705022"/>
            <a:ext cx="1176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0D70951-24A9-4E69-81E3-21B4F635DAD4}"/>
              </a:ext>
            </a:extLst>
          </p:cNvPr>
          <p:cNvSpPr txBox="1"/>
          <p:nvPr/>
        </p:nvSpPr>
        <p:spPr>
          <a:xfrm>
            <a:off x="8517419" y="3323229"/>
            <a:ext cx="22115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1935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6D24C3D-549D-4A26-BF98-D51926DDD777}"/>
              </a:ext>
            </a:extLst>
          </p:cNvPr>
          <p:cNvSpPr txBox="1"/>
          <p:nvPr/>
        </p:nvSpPr>
        <p:spPr>
          <a:xfrm>
            <a:off x="1533388" y="164379"/>
            <a:ext cx="67460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Circle the correct modals. 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FA3F4C-E363-4B04-A34C-A57DCD2CDD10}"/>
              </a:ext>
            </a:extLst>
          </p:cNvPr>
          <p:cNvSpPr txBox="1"/>
          <p:nvPr/>
        </p:nvSpPr>
        <p:spPr>
          <a:xfrm>
            <a:off x="296740" y="1087681"/>
            <a:ext cx="11620500" cy="38928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water is too dangerous. We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can/can’t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 kayaking here.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canyon is beautiful. We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should/shouldn’t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 hiking there.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bus comes in five minutes. We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can/can’t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 back to the campsite.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should/shouldn’t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take the bus. It’s too slow. Let’s go by train.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can/can’t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stay at this campsite. It’s closed.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should/shouldn’t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go hiking today. It is raining very hard.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4A17EB74-C82A-47B5-A31A-7582B4523DB5}"/>
              </a:ext>
            </a:extLst>
          </p:cNvPr>
          <p:cNvSpPr/>
          <p:nvPr/>
        </p:nvSpPr>
        <p:spPr>
          <a:xfrm>
            <a:off x="5935355" y="1253452"/>
            <a:ext cx="839300" cy="46672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DACEF8C-37F3-4532-A267-48619BB36D40}"/>
              </a:ext>
            </a:extLst>
          </p:cNvPr>
          <p:cNvSpPr/>
          <p:nvPr/>
        </p:nvSpPr>
        <p:spPr>
          <a:xfrm>
            <a:off x="4749493" y="1956246"/>
            <a:ext cx="1185862" cy="46672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ABDE051-16A0-45E1-B7EA-2FAE2936E438}"/>
              </a:ext>
            </a:extLst>
          </p:cNvPr>
          <p:cNvSpPr/>
          <p:nvPr/>
        </p:nvSpPr>
        <p:spPr>
          <a:xfrm>
            <a:off x="5765975" y="2567385"/>
            <a:ext cx="600536" cy="46672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7365DA-D9A5-4960-BB52-32C4A097D7C6}"/>
              </a:ext>
            </a:extLst>
          </p:cNvPr>
          <p:cNvSpPr/>
          <p:nvPr/>
        </p:nvSpPr>
        <p:spPr>
          <a:xfrm>
            <a:off x="2397441" y="3215641"/>
            <a:ext cx="1465899" cy="447674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32596B39-4C00-451D-BB71-503170487AC0}"/>
              </a:ext>
            </a:extLst>
          </p:cNvPr>
          <p:cNvSpPr/>
          <p:nvPr/>
        </p:nvSpPr>
        <p:spPr>
          <a:xfrm>
            <a:off x="1885471" y="3832859"/>
            <a:ext cx="880589" cy="5905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B592010-2D37-4F41-9732-86B1BE4B6990}"/>
              </a:ext>
            </a:extLst>
          </p:cNvPr>
          <p:cNvSpPr/>
          <p:nvPr/>
        </p:nvSpPr>
        <p:spPr>
          <a:xfrm>
            <a:off x="2397441" y="4417229"/>
            <a:ext cx="1537575" cy="59055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0835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730</TotalTime>
  <Words>795</Words>
  <Application>Microsoft Office PowerPoint</Application>
  <PresentationFormat>Widescreen</PresentationFormat>
  <Paragraphs>177</Paragraphs>
  <Slides>22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Bierstadt Display</vt:lpstr>
      <vt:lpstr>Monotype Corsiva</vt:lpstr>
      <vt:lpstr>Wingdings</vt:lpstr>
      <vt:lpstr>Tahoma</vt:lpstr>
      <vt:lpstr>Contastia</vt:lpstr>
      <vt:lpstr>Aachen</vt:lpstr>
      <vt:lpstr>Maiandra GD</vt:lpstr>
      <vt:lpstr>Arial</vt:lpstr>
      <vt:lpstr>Times New Roman</vt:lpstr>
      <vt:lpstr>Amasis MT Pro Medium</vt:lpstr>
      <vt:lpstr>High Tower Text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user822</dc:creator>
  <cp:lastModifiedBy>np</cp:lastModifiedBy>
  <cp:revision>62</cp:revision>
  <dcterms:created xsi:type="dcterms:W3CDTF">2021-09-05T02:15:09Z</dcterms:created>
  <dcterms:modified xsi:type="dcterms:W3CDTF">2024-06-09T14:57:47Z</dcterms:modified>
</cp:coreProperties>
</file>