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60" r:id="rId3"/>
    <p:sldId id="367" r:id="rId4"/>
    <p:sldId id="372" r:id="rId5"/>
    <p:sldId id="376" r:id="rId6"/>
    <p:sldId id="380" r:id="rId7"/>
    <p:sldId id="373" r:id="rId8"/>
    <p:sldId id="374" r:id="rId9"/>
    <p:sldId id="375" r:id="rId10"/>
    <p:sldId id="378" r:id="rId11"/>
    <p:sldId id="371" r:id="rId12"/>
    <p:sldId id="379" r:id="rId13"/>
    <p:sldId id="381" r:id="rId14"/>
    <p:sldId id="364" r:id="rId15"/>
    <p:sldId id="368" r:id="rId16"/>
    <p:sldId id="365" r:id="rId17"/>
    <p:sldId id="366" r:id="rId18"/>
    <p:sldId id="370" r:id="rId19"/>
    <p:sldId id="362" r:id="rId20"/>
    <p:sldId id="274" r:id="rId21"/>
    <p:sldId id="382" r:id="rId22"/>
    <p:sldId id="363" r:id="rId23"/>
  </p:sldIdLst>
  <p:sldSz cx="12192000" cy="6858000"/>
  <p:notesSz cx="6858000" cy="9144000"/>
  <p:embeddedFontLst>
    <p:embeddedFont>
      <p:font typeface="Aachen" panose="02020500000000000000" charset="0"/>
      <p:bold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  <p:embeddedFont>
      <p:font typeface="Lucida Sans Unicode" panose="020B06020305040202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C4D3"/>
    <a:srgbClr val="AFEAFF"/>
    <a:srgbClr val="95DAC1"/>
    <a:srgbClr val="FFFFCC"/>
    <a:srgbClr val="E6E6E6"/>
    <a:srgbClr val="CFAFE7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08-Jun-24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13.mp3"/><Relationship Id="rId7" Type="http://schemas.openxmlformats.org/officeDocument/2006/relationships/image" Target="../media/image5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13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15.mp3"/><Relationship Id="rId7" Type="http://schemas.openxmlformats.org/officeDocument/2006/relationships/image" Target="../media/image5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15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7.mp3"/><Relationship Id="rId7" Type="http://schemas.openxmlformats.org/officeDocument/2006/relationships/image" Target="../media/image5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17.mp3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5" Type="http://schemas.openxmlformats.org/officeDocument/2006/relationships/hyperlink" Target="https://pxhere.com/en/photo/493675" TargetMode="Externa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miling_smiley_yellow_simple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t.wikipedia.org/wiki/Ficheiro:Sad_face.gif" TargetMode="Externa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4225121/unit-7-vocabulary-movie-adjective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enlanubetic.com.es/2020/11/wordwall-crea-juegos-online-en-minutos.html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openxmlformats.org/officeDocument/2006/relationships/image" Target="../media/image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5.mp3"/><Relationship Id="rId7" Type="http://schemas.openxmlformats.org/officeDocument/2006/relationships/image" Target="../media/image5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7.mp3"/><Relationship Id="rId7" Type="http://schemas.openxmlformats.org/officeDocument/2006/relationships/image" Target="../media/image5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7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9.mp3"/><Relationship Id="rId7" Type="http://schemas.openxmlformats.org/officeDocument/2006/relationships/image" Target="../media/image5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9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11.mp3"/><Relationship Id="rId7" Type="http://schemas.openxmlformats.org/officeDocument/2006/relationships/image" Target="../media/image5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svg"/><Relationship Id="rId4" Type="http://schemas.openxmlformats.org/officeDocument/2006/relationships/audio" Target="../media/media11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7620" y="246628"/>
            <a:ext cx="5552371" cy="5299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5BFD2-966F-40F8-8CBB-BBCBB12C19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771" y="790575"/>
            <a:ext cx="5275608" cy="35192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1204EC-5D21-4A5E-A1DA-CFE6361809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EB5641-37FA-4746-BEC2-6571712648DB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exciting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67F23C-A11B-4B7A-8EEF-3F5D6DFD19A9}"/>
              </a:ext>
            </a:extLst>
          </p:cNvPr>
          <p:cNvSpPr/>
          <p:nvPr/>
        </p:nvSpPr>
        <p:spPr>
          <a:xfrm>
            <a:off x="6734175" y="1988796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ɪkˈsaɪtɪŋ/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DE7E53-38AC-4146-B048-0157BD67ED71}"/>
              </a:ext>
            </a:extLst>
          </p:cNvPr>
          <p:cNvSpPr/>
          <p:nvPr/>
        </p:nvSpPr>
        <p:spPr>
          <a:xfrm>
            <a:off x="6829425" y="3376260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thú vị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8912C-A8A1-450B-8A65-9D59E7C407ED}"/>
              </a:ext>
            </a:extLst>
          </p:cNvPr>
          <p:cNvSpPr txBox="1"/>
          <p:nvPr/>
        </p:nvSpPr>
        <p:spPr>
          <a:xfrm>
            <a:off x="349055" y="5580229"/>
            <a:ext cx="114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The children were so exciting when they saw the movie.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20C27A-9E5D-455B-B3A1-3CE3080DB81A}"/>
              </a:ext>
            </a:extLst>
          </p:cNvPr>
          <p:cNvSpPr txBox="1"/>
          <p:nvPr/>
        </p:nvSpPr>
        <p:spPr>
          <a:xfrm>
            <a:off x="640960" y="6105198"/>
            <a:ext cx="1017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Những đứa trẻ rất hào hứng khi chúng xem bộ phim này.</a:t>
            </a:r>
          </a:p>
        </p:txBody>
      </p:sp>
      <p:pic>
        <p:nvPicPr>
          <p:cNvPr id="2" name="exciting-1634485205">
            <a:hlinkClick r:id="" action="ppaction://media"/>
            <a:extLst>
              <a:ext uri="{FF2B5EF4-FFF2-40B4-BE49-F238E27FC236}">
                <a16:creationId xmlns:a16="http://schemas.microsoft.com/office/drawing/2014/main" id="{AB65581F-7507-42BC-BC90-0E21A5959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23025" y="297339"/>
            <a:ext cx="406400" cy="406400"/>
          </a:xfrm>
          <a:prstGeom prst="rect">
            <a:avLst/>
          </a:prstGeom>
        </p:spPr>
      </p:pic>
      <p:pic>
        <p:nvPicPr>
          <p:cNvPr id="3" name="The-children-were-so-exciting-1634485215">
            <a:hlinkClick r:id="" action="ppaction://media"/>
            <a:extLst>
              <a:ext uri="{FF2B5EF4-FFF2-40B4-BE49-F238E27FC236}">
                <a16:creationId xmlns:a16="http://schemas.microsoft.com/office/drawing/2014/main" id="{30EC0FA7-FF45-461B-A732-C1E614704C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6300" y="47637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1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7620" y="303383"/>
            <a:ext cx="5552371" cy="529999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33E2B92-A150-4BDE-A65B-D54D8AE292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8238" y="899717"/>
            <a:ext cx="5211753" cy="34745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2F65031-5650-478F-A0A3-41FDB3012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181982"/>
            <a:ext cx="5614386" cy="53591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CC62C2-2164-4154-A840-532DB58D1A50}"/>
              </a:ext>
            </a:extLst>
          </p:cNvPr>
          <p:cNvSpPr/>
          <p:nvPr/>
        </p:nvSpPr>
        <p:spPr>
          <a:xfrm>
            <a:off x="6734175" y="430259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great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D49EE1-193E-477D-A583-2BACAA85A5CE}"/>
              </a:ext>
            </a:extLst>
          </p:cNvPr>
          <p:cNvSpPr/>
          <p:nvPr/>
        </p:nvSpPr>
        <p:spPr>
          <a:xfrm>
            <a:off x="6734174" y="1827408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</a:rPr>
              <a:t>/ɡreɪt/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1DD779-F4BB-46A1-8C1D-8F334919D846}"/>
              </a:ext>
            </a:extLst>
          </p:cNvPr>
          <p:cNvSpPr/>
          <p:nvPr/>
        </p:nvSpPr>
        <p:spPr>
          <a:xfrm>
            <a:off x="6734174" y="3150190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tuyệt 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D6BA1-0F65-4803-B6C4-8A551F50BC26}"/>
              </a:ext>
            </a:extLst>
          </p:cNvPr>
          <p:cNvSpPr txBox="1"/>
          <p:nvPr/>
        </p:nvSpPr>
        <p:spPr>
          <a:xfrm>
            <a:off x="1463481" y="5568023"/>
            <a:ext cx="857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It’s great to see my favorite actor on TV.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8621F-96E6-465F-BF1F-D05C018FC014}"/>
              </a:ext>
            </a:extLst>
          </p:cNvPr>
          <p:cNvSpPr txBox="1"/>
          <p:nvPr/>
        </p:nvSpPr>
        <p:spPr>
          <a:xfrm>
            <a:off x="592404" y="6152798"/>
            <a:ext cx="1079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Thật tuyệt khi nhìn thấy diễn viên yêu thích của tôi trên ti vi.</a:t>
            </a:r>
          </a:p>
        </p:txBody>
      </p:sp>
      <p:pic>
        <p:nvPicPr>
          <p:cNvPr id="2" name="great-1634485246 (1)">
            <a:hlinkClick r:id="" action="ppaction://media"/>
            <a:extLst>
              <a:ext uri="{FF2B5EF4-FFF2-40B4-BE49-F238E27FC236}">
                <a16:creationId xmlns:a16="http://schemas.microsoft.com/office/drawing/2014/main" id="{8822F44C-6C03-4828-B3A8-1B5DC0E1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9991" y="276690"/>
            <a:ext cx="406400" cy="406400"/>
          </a:xfrm>
          <a:prstGeom prst="rect">
            <a:avLst/>
          </a:prstGeom>
        </p:spPr>
      </p:pic>
      <p:pic>
        <p:nvPicPr>
          <p:cNvPr id="3" name="It’s-great-to-see-my-favorite-1634485266">
            <a:hlinkClick r:id="" action="ppaction://media"/>
            <a:extLst>
              <a:ext uri="{FF2B5EF4-FFF2-40B4-BE49-F238E27FC236}">
                <a16:creationId xmlns:a16="http://schemas.microsoft.com/office/drawing/2014/main" id="{2A7EC10F-01DD-4221-A125-4B1766AB44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2925" y="467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9986" y="370766"/>
            <a:ext cx="5552371" cy="529999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2B1FA9-5743-43D8-8804-6C6D537954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8879" y="843598"/>
            <a:ext cx="5457121" cy="36426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FFD1DA8-81FD-4EE8-8323-57A3760DE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0F81AA-C81A-47F0-AB15-846DD54EC256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awful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BC8064-9B7D-4F81-A9E2-B16FE5C85CDB}"/>
              </a:ext>
            </a:extLst>
          </p:cNvPr>
          <p:cNvSpPr/>
          <p:nvPr/>
        </p:nvSpPr>
        <p:spPr>
          <a:xfrm>
            <a:off x="6734175" y="1879822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/ˈɔːfl/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BF4FC5-EDD9-4559-853F-3850E9706D7F}"/>
              </a:ext>
            </a:extLst>
          </p:cNvPr>
          <p:cNvSpPr/>
          <p:nvPr/>
        </p:nvSpPr>
        <p:spPr>
          <a:xfrm>
            <a:off x="6734175" y="3123956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kinh khủng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0EAEE-7BF4-4CB2-A553-E503898B21D9}"/>
              </a:ext>
            </a:extLst>
          </p:cNvPr>
          <p:cNvSpPr txBox="1"/>
          <p:nvPr/>
        </p:nvSpPr>
        <p:spPr>
          <a:xfrm>
            <a:off x="1768281" y="5722014"/>
            <a:ext cx="796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It was awful when I heard the bad news.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04ACD-AB4F-4EF8-AADC-A575A9AAB92D}"/>
              </a:ext>
            </a:extLst>
          </p:cNvPr>
          <p:cNvSpPr txBox="1"/>
          <p:nvPr/>
        </p:nvSpPr>
        <p:spPr>
          <a:xfrm>
            <a:off x="1257009" y="6190977"/>
            <a:ext cx="898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Thật kinh khủng khi tôi đã nghe thấy tin xấu buồn đó. </a:t>
            </a:r>
          </a:p>
        </p:txBody>
      </p:sp>
      <p:pic>
        <p:nvPicPr>
          <p:cNvPr id="2" name="awful-1634485302">
            <a:hlinkClick r:id="" action="ppaction://media"/>
            <a:extLst>
              <a:ext uri="{FF2B5EF4-FFF2-40B4-BE49-F238E27FC236}">
                <a16:creationId xmlns:a16="http://schemas.microsoft.com/office/drawing/2014/main" id="{97971A05-437F-4A7F-BD9E-3FC503EC3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8313" y="319509"/>
            <a:ext cx="406400" cy="406400"/>
          </a:xfrm>
          <a:prstGeom prst="rect">
            <a:avLst/>
          </a:prstGeom>
        </p:spPr>
      </p:pic>
      <p:pic>
        <p:nvPicPr>
          <p:cNvPr id="3" name="It-was-awful-when-I-heard-the-1634485322">
            <a:hlinkClick r:id="" action="ppaction://media"/>
            <a:extLst>
              <a:ext uri="{FF2B5EF4-FFF2-40B4-BE49-F238E27FC236}">
                <a16:creationId xmlns:a16="http://schemas.microsoft.com/office/drawing/2014/main" id="{9851A277-4B5F-4448-974F-65C6B8D1AF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33100" y="5039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D59BC9-CACC-45F9-A307-F5FCB59FD8E0}"/>
              </a:ext>
            </a:extLst>
          </p:cNvPr>
          <p:cNvGrpSpPr/>
          <p:nvPr/>
        </p:nvGrpSpPr>
        <p:grpSpPr>
          <a:xfrm>
            <a:off x="115114" y="159954"/>
            <a:ext cx="2089965" cy="1632093"/>
            <a:chOff x="42703" y="319844"/>
            <a:chExt cx="2862164" cy="18749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D98F59-ECA8-4355-98E3-7734E8B1C0F2}"/>
                </a:ext>
              </a:extLst>
            </p:cNvPr>
            <p:cNvSpPr/>
            <p:nvPr/>
          </p:nvSpPr>
          <p:spPr>
            <a:xfrm>
              <a:off x="42703" y="319844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A598467A-6A0E-45EC-A28C-71C0E60B2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6144" y="384482"/>
              <a:ext cx="2615281" cy="1745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09A704-4889-49A0-925C-D8A7BAA3803A}"/>
              </a:ext>
            </a:extLst>
          </p:cNvPr>
          <p:cNvGrpSpPr/>
          <p:nvPr/>
        </p:nvGrpSpPr>
        <p:grpSpPr>
          <a:xfrm>
            <a:off x="115113" y="1856685"/>
            <a:ext cx="2089965" cy="1632093"/>
            <a:chOff x="3071308" y="411024"/>
            <a:chExt cx="2862164" cy="18749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62E740-22A9-4125-B1C4-44091FCC0704}"/>
                </a:ext>
              </a:extLst>
            </p:cNvPr>
            <p:cNvSpPr/>
            <p:nvPr/>
          </p:nvSpPr>
          <p:spPr>
            <a:xfrm>
              <a:off x="3071308" y="411024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05BF434-DB5A-4DFF-9C94-FD64602D6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953"/>
            <a:stretch>
              <a:fillRect/>
            </a:stretch>
          </p:blipFill>
          <p:spPr>
            <a:xfrm>
              <a:off x="3124563" y="471621"/>
              <a:ext cx="2710030" cy="16810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E0D0E8-EF5D-4618-94CA-6A7B05091DFE}"/>
              </a:ext>
            </a:extLst>
          </p:cNvPr>
          <p:cNvGrpSpPr/>
          <p:nvPr/>
        </p:nvGrpSpPr>
        <p:grpSpPr>
          <a:xfrm>
            <a:off x="9645800" y="62510"/>
            <a:ext cx="2501313" cy="1603416"/>
            <a:chOff x="6329101" y="349110"/>
            <a:chExt cx="2862164" cy="18749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06C51-DA17-423E-985E-6D154957CA69}"/>
                </a:ext>
              </a:extLst>
            </p:cNvPr>
            <p:cNvSpPr/>
            <p:nvPr/>
          </p:nvSpPr>
          <p:spPr>
            <a:xfrm>
              <a:off x="6329101" y="349110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2ED67E38-88B5-4595-9181-3E4F1BD9F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27956" y="411025"/>
              <a:ext cx="2725036" cy="1474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6B2FA6-6BAB-43E6-88B2-73E7F74BF448}"/>
              </a:ext>
            </a:extLst>
          </p:cNvPr>
          <p:cNvGrpSpPr/>
          <p:nvPr/>
        </p:nvGrpSpPr>
        <p:grpSpPr>
          <a:xfrm>
            <a:off x="9667417" y="1775434"/>
            <a:ext cx="2437561" cy="1632093"/>
            <a:chOff x="9251847" y="384482"/>
            <a:chExt cx="2862164" cy="18749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F17914-345D-4360-B94A-28CB568951E3}"/>
                </a:ext>
              </a:extLst>
            </p:cNvPr>
            <p:cNvSpPr/>
            <p:nvPr/>
          </p:nvSpPr>
          <p:spPr>
            <a:xfrm>
              <a:off x="9251847" y="384482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DCCE6C11-CA5C-41CF-B921-452728BE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357706" y="411024"/>
              <a:ext cx="2615281" cy="17511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1DF4EA-BDE8-4020-B37B-32FDA7C90D20}"/>
              </a:ext>
            </a:extLst>
          </p:cNvPr>
          <p:cNvGrpSpPr/>
          <p:nvPr/>
        </p:nvGrpSpPr>
        <p:grpSpPr>
          <a:xfrm>
            <a:off x="97041" y="5183049"/>
            <a:ext cx="2108038" cy="1674951"/>
            <a:chOff x="123442" y="3471764"/>
            <a:chExt cx="2862164" cy="18749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5F9534-10E5-4DF5-9AE1-A504F3416277}"/>
                </a:ext>
              </a:extLst>
            </p:cNvPr>
            <p:cNvSpPr/>
            <p:nvPr/>
          </p:nvSpPr>
          <p:spPr>
            <a:xfrm>
              <a:off x="123442" y="3471764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932EA-548B-4C07-A2BA-C3D819453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6884" y="3532954"/>
              <a:ext cx="2615280" cy="17456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E4B471-9C1F-4E37-96E5-093031315CDE}"/>
              </a:ext>
            </a:extLst>
          </p:cNvPr>
          <p:cNvGrpSpPr/>
          <p:nvPr/>
        </p:nvGrpSpPr>
        <p:grpSpPr>
          <a:xfrm>
            <a:off x="94875" y="3575202"/>
            <a:ext cx="2038001" cy="1481654"/>
            <a:chOff x="3053490" y="3471764"/>
            <a:chExt cx="2862164" cy="18749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1CE5A5-A81E-4DC2-A71C-086F9BBFE501}"/>
                </a:ext>
              </a:extLst>
            </p:cNvPr>
            <p:cNvSpPr/>
            <p:nvPr/>
          </p:nvSpPr>
          <p:spPr>
            <a:xfrm>
              <a:off x="3053490" y="3471764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943DEF-E520-45DB-9191-F4A72B52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65952" y="3532954"/>
              <a:ext cx="2627252" cy="1752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F9D5C6-478D-4A9B-8FC8-5877BBFF0B62}"/>
              </a:ext>
            </a:extLst>
          </p:cNvPr>
          <p:cNvGrpSpPr/>
          <p:nvPr/>
        </p:nvGrpSpPr>
        <p:grpSpPr>
          <a:xfrm>
            <a:off x="9693326" y="5237711"/>
            <a:ext cx="2406259" cy="1712037"/>
            <a:chOff x="6056515" y="3522107"/>
            <a:chExt cx="2862164" cy="18749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837E6B-1F04-4ADD-9956-941398A7DADB}"/>
                </a:ext>
              </a:extLst>
            </p:cNvPr>
            <p:cNvSpPr/>
            <p:nvPr/>
          </p:nvSpPr>
          <p:spPr>
            <a:xfrm>
              <a:off x="6056515" y="3522107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7BBFBDBB-F301-4AAC-B4D8-919DEBCF1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329101" y="3605382"/>
              <a:ext cx="2509907" cy="167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A9DCFE-CD3B-4F5A-B57C-FE1E23ED1212}"/>
              </a:ext>
            </a:extLst>
          </p:cNvPr>
          <p:cNvGrpSpPr/>
          <p:nvPr/>
        </p:nvGrpSpPr>
        <p:grpSpPr>
          <a:xfrm>
            <a:off x="9667417" y="3518930"/>
            <a:ext cx="2437561" cy="1674951"/>
            <a:chOff x="9082952" y="3471764"/>
            <a:chExt cx="2862164" cy="18749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0DE770-E0E1-4980-AB50-F49A1DB59D4C}"/>
                </a:ext>
              </a:extLst>
            </p:cNvPr>
            <p:cNvSpPr/>
            <p:nvPr/>
          </p:nvSpPr>
          <p:spPr>
            <a:xfrm>
              <a:off x="9082952" y="3471764"/>
              <a:ext cx="2862164" cy="1874976"/>
            </a:xfrm>
            <a:prstGeom prst="rect">
              <a:avLst/>
            </a:prstGeom>
            <a:solidFill>
              <a:srgbClr val="52C4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C07EE5-0D7C-4625-B8F9-F009AA8CA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251847" y="3583296"/>
              <a:ext cx="2523023" cy="1684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4E7211-CBA3-47CC-9E4D-2C8B979CEA97}"/>
              </a:ext>
            </a:extLst>
          </p:cNvPr>
          <p:cNvSpPr/>
          <p:nvPr/>
        </p:nvSpPr>
        <p:spPr>
          <a:xfrm>
            <a:off x="4421725" y="3654116"/>
            <a:ext cx="2310317" cy="453136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terrible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3E8331A-F169-41FB-AE4A-4292C22E454E}"/>
              </a:ext>
            </a:extLst>
          </p:cNvPr>
          <p:cNvSpPr/>
          <p:nvPr/>
        </p:nvSpPr>
        <p:spPr>
          <a:xfrm>
            <a:off x="4421725" y="389112"/>
            <a:ext cx="231031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fantastic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A342B5-E4C5-46C7-90F8-7C547F96A1AA}"/>
              </a:ext>
            </a:extLst>
          </p:cNvPr>
          <p:cNvSpPr/>
          <p:nvPr/>
        </p:nvSpPr>
        <p:spPr>
          <a:xfrm>
            <a:off x="4431253" y="1205363"/>
            <a:ext cx="231031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sad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ECC5417-8DA5-4DF4-96C8-636A9DEE3143}"/>
              </a:ext>
            </a:extLst>
          </p:cNvPr>
          <p:cNvSpPr/>
          <p:nvPr/>
        </p:nvSpPr>
        <p:spPr>
          <a:xfrm>
            <a:off x="4421725" y="2837865"/>
            <a:ext cx="231031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funny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6D17088-57E3-4D18-AA2D-0A3A1855CDEE}"/>
              </a:ext>
            </a:extLst>
          </p:cNvPr>
          <p:cNvSpPr/>
          <p:nvPr/>
        </p:nvSpPr>
        <p:spPr>
          <a:xfrm>
            <a:off x="4440782" y="2021614"/>
            <a:ext cx="2291260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boring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8F757EA-88F3-4302-9CC1-796205428136}"/>
              </a:ext>
            </a:extLst>
          </p:cNvPr>
          <p:cNvSpPr/>
          <p:nvPr/>
        </p:nvSpPr>
        <p:spPr>
          <a:xfrm>
            <a:off x="4399549" y="4461228"/>
            <a:ext cx="235466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exciting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64A770-9013-4AE6-90CE-4E5081A667A0}"/>
              </a:ext>
            </a:extLst>
          </p:cNvPr>
          <p:cNvSpPr/>
          <p:nvPr/>
        </p:nvSpPr>
        <p:spPr>
          <a:xfrm>
            <a:off x="4358318" y="6093729"/>
            <a:ext cx="235466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great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AD964E2-C05A-4040-8911-FF0603407EA9}"/>
              </a:ext>
            </a:extLst>
          </p:cNvPr>
          <p:cNvSpPr/>
          <p:nvPr/>
        </p:nvSpPr>
        <p:spPr>
          <a:xfrm>
            <a:off x="4358317" y="5277479"/>
            <a:ext cx="2354667" cy="462275"/>
          </a:xfrm>
          <a:prstGeom prst="roundRect">
            <a:avLst/>
          </a:prstGeom>
          <a:solidFill>
            <a:srgbClr val="52C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awful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5C3C146-946B-4F1F-8233-24AB62456AF2}"/>
              </a:ext>
            </a:extLst>
          </p:cNvPr>
          <p:cNvSpPr/>
          <p:nvPr/>
        </p:nvSpPr>
        <p:spPr>
          <a:xfrm>
            <a:off x="205251" y="216219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234F797-6F92-420C-9C4B-98B38DDA737B}"/>
              </a:ext>
            </a:extLst>
          </p:cNvPr>
          <p:cNvSpPr/>
          <p:nvPr/>
        </p:nvSpPr>
        <p:spPr>
          <a:xfrm>
            <a:off x="154000" y="1931313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F6498D-8747-4373-8FC7-D464739A724D}"/>
              </a:ext>
            </a:extLst>
          </p:cNvPr>
          <p:cNvSpPr/>
          <p:nvPr/>
        </p:nvSpPr>
        <p:spPr>
          <a:xfrm>
            <a:off x="154000" y="3638755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688D2DF-BD76-4024-8DC6-4D69F44E6F91}"/>
              </a:ext>
            </a:extLst>
          </p:cNvPr>
          <p:cNvSpPr/>
          <p:nvPr/>
        </p:nvSpPr>
        <p:spPr>
          <a:xfrm>
            <a:off x="174953" y="5266275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ED1799-0819-472C-B7CE-8E6DE97CB528}"/>
              </a:ext>
            </a:extLst>
          </p:cNvPr>
          <p:cNvSpPr/>
          <p:nvPr/>
        </p:nvSpPr>
        <p:spPr>
          <a:xfrm>
            <a:off x="9693326" y="111637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1BF1521-29E5-4064-B51B-FB3C7B7CD347}"/>
              </a:ext>
            </a:extLst>
          </p:cNvPr>
          <p:cNvSpPr/>
          <p:nvPr/>
        </p:nvSpPr>
        <p:spPr>
          <a:xfrm>
            <a:off x="9757572" y="1856685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6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6FC6A4A-8B29-4100-9C64-5AE0AA1E7F15}"/>
              </a:ext>
            </a:extLst>
          </p:cNvPr>
          <p:cNvSpPr/>
          <p:nvPr/>
        </p:nvSpPr>
        <p:spPr>
          <a:xfrm>
            <a:off x="9821123" y="3608103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7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108EA-B888-46AE-948A-96A07943DD0F}"/>
              </a:ext>
            </a:extLst>
          </p:cNvPr>
          <p:cNvSpPr/>
          <p:nvPr/>
        </p:nvSpPr>
        <p:spPr>
          <a:xfrm>
            <a:off x="9938419" y="5325251"/>
            <a:ext cx="552450" cy="54658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8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976C6E2-23A2-46AE-90E8-29A26EE87436}"/>
              </a:ext>
            </a:extLst>
          </p:cNvPr>
          <p:cNvCxnSpPr>
            <a:cxnSpLocks/>
            <a:stCxn id="28" idx="1"/>
            <a:endCxn id="4" idx="3"/>
          </p:cNvCxnSpPr>
          <p:nvPr/>
        </p:nvCxnSpPr>
        <p:spPr>
          <a:xfrm flipH="1" flipV="1">
            <a:off x="2114941" y="976001"/>
            <a:ext cx="2306784" cy="2904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8911411-EFD5-47DF-8B25-6F20CE400F58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2192001" y="620250"/>
            <a:ext cx="2229724" cy="2034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887F205-ECE8-40B2-A5E0-52A04393882A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2104811" y="4408210"/>
            <a:ext cx="2294738" cy="284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9D2A73-F045-4B98-ABDA-9F251946585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192002" y="2252752"/>
            <a:ext cx="2248780" cy="3930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601C0B1-BD18-4092-9848-15F5A597CBEF}"/>
              </a:ext>
            </a:extLst>
          </p:cNvPr>
          <p:cNvCxnSpPr>
            <a:cxnSpLocks/>
            <a:stCxn id="30" idx="3"/>
            <a:endCxn id="14" idx="1"/>
          </p:cNvCxnSpPr>
          <p:nvPr/>
        </p:nvCxnSpPr>
        <p:spPr>
          <a:xfrm flipV="1">
            <a:off x="6741570" y="864218"/>
            <a:ext cx="2904230" cy="572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65F9040-BF57-41F0-9ACA-B1455203C965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6732042" y="2428343"/>
            <a:ext cx="2961284" cy="640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0E46222-66AC-41C6-BFE3-E3D20FAB8C3D}"/>
              </a:ext>
            </a:extLst>
          </p:cNvPr>
          <p:cNvCxnSpPr>
            <a:cxnSpLocks/>
            <a:stCxn id="35" idx="3"/>
            <a:endCxn id="19" idx="1"/>
          </p:cNvCxnSpPr>
          <p:nvPr/>
        </p:nvCxnSpPr>
        <p:spPr>
          <a:xfrm flipV="1">
            <a:off x="6712984" y="4356406"/>
            <a:ext cx="2954433" cy="1152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E45B9B8-788C-46EF-8292-419D4E4E6132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6686202" y="6093730"/>
            <a:ext cx="3007124" cy="231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395FA2-1024-447C-AD5C-8971413C8B52}"/>
              </a:ext>
            </a:extLst>
          </p:cNvPr>
          <p:cNvGrpSpPr/>
          <p:nvPr/>
        </p:nvGrpSpPr>
        <p:grpSpPr>
          <a:xfrm>
            <a:off x="227736" y="237926"/>
            <a:ext cx="2333626" cy="584775"/>
            <a:chOff x="4924424" y="454998"/>
            <a:chExt cx="2333626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22D07E5-AD39-4F0C-BEE5-94C8B2650AF8}"/>
                </a:ext>
              </a:extLst>
            </p:cNvPr>
            <p:cNvSpPr/>
            <p:nvPr/>
          </p:nvSpPr>
          <p:spPr>
            <a:xfrm>
              <a:off x="4924424" y="454998"/>
              <a:ext cx="2333626" cy="584775"/>
            </a:xfrm>
            <a:prstGeom prst="roundRect">
              <a:avLst>
                <a:gd name="adj" fmla="val 31250"/>
              </a:avLst>
            </a:prstGeom>
            <a:solidFill>
              <a:schemeClr val="accent2"/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3EC948-C85B-4A04-9A53-3518976D74E9}"/>
                </a:ext>
              </a:extLst>
            </p:cNvPr>
            <p:cNvSpPr txBox="1"/>
            <p:nvPr/>
          </p:nvSpPr>
          <p:spPr>
            <a:xfrm>
              <a:off x="5069725" y="454998"/>
              <a:ext cx="2043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New words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19429E-9BAE-41EF-9897-5F36A409229D}"/>
              </a:ext>
            </a:extLst>
          </p:cNvPr>
          <p:cNvSpPr txBox="1"/>
          <p:nvPr/>
        </p:nvSpPr>
        <p:spPr>
          <a:xfrm>
            <a:off x="3023357" y="186162"/>
            <a:ext cx="7873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Fill in the blanks with the opposite adjectives. Listen and repeat!</a:t>
            </a:r>
          </a:p>
        </p:txBody>
      </p:sp>
      <p:pic>
        <p:nvPicPr>
          <p:cNvPr id="10" name="Picture 9" descr="A picture containing nature&#10;&#10;Description automatically generated">
            <a:extLst>
              <a:ext uri="{FF2B5EF4-FFF2-40B4-BE49-F238E27FC236}">
                <a16:creationId xmlns:a16="http://schemas.microsoft.com/office/drawing/2014/main" id="{29E29F8D-0B09-455A-813F-9085CBBA7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1853" y="1218945"/>
            <a:ext cx="11648294" cy="327710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21FB95-1AE2-4866-BD74-6A42C92BAD8D}"/>
              </a:ext>
            </a:extLst>
          </p:cNvPr>
          <p:cNvSpPr/>
          <p:nvPr/>
        </p:nvSpPr>
        <p:spPr>
          <a:xfrm>
            <a:off x="651367" y="1323844"/>
            <a:ext cx="2789262" cy="306730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3600"/>
              <a:t>fantastic</a:t>
            </a:r>
          </a:p>
          <a:p>
            <a:pPr lvl="1"/>
            <a:r>
              <a:rPr lang="en-US" sz="3600"/>
              <a:t>funny</a:t>
            </a:r>
          </a:p>
          <a:p>
            <a:pPr lvl="1"/>
            <a:r>
              <a:rPr lang="en-US" sz="3600"/>
              <a:t>great</a:t>
            </a:r>
          </a:p>
          <a:p>
            <a:pPr lvl="1"/>
            <a:r>
              <a:rPr lang="en-US" sz="3600"/>
              <a:t>exciting</a:t>
            </a:r>
          </a:p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ABE7C6-E7F9-4209-9D62-E3D00E9829C7}"/>
              </a:ext>
            </a:extLst>
          </p:cNvPr>
          <p:cNvSpPr/>
          <p:nvPr/>
        </p:nvSpPr>
        <p:spPr>
          <a:xfrm>
            <a:off x="3662362" y="1376296"/>
            <a:ext cx="1819275" cy="296240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terrible </a:t>
            </a:r>
          </a:p>
          <a:p>
            <a:r>
              <a:rPr lang="en-US" sz="3200"/>
              <a:t> </a:t>
            </a:r>
          </a:p>
          <a:p>
            <a:endParaRPr lang="en-US" sz="3200"/>
          </a:p>
          <a:p>
            <a:r>
              <a:rPr lang="en-US" sz="3200"/>
              <a:t> sad</a:t>
            </a:r>
          </a:p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9897B3-5DDC-4B68-A4BD-135DE7676361}"/>
              </a:ext>
            </a:extLst>
          </p:cNvPr>
          <p:cNvSpPr/>
          <p:nvPr/>
        </p:nvSpPr>
        <p:spPr>
          <a:xfrm>
            <a:off x="5760048" y="1376296"/>
            <a:ext cx="1819275" cy="296240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______</a:t>
            </a:r>
          </a:p>
          <a:p>
            <a:r>
              <a:rPr lang="en-US" sz="3200"/>
              <a:t> </a:t>
            </a:r>
          </a:p>
          <a:p>
            <a:endParaRPr lang="en-US" sz="3200"/>
          </a:p>
          <a:p>
            <a:r>
              <a:rPr lang="en-US" sz="3200"/>
              <a:t>    ______</a:t>
            </a:r>
          </a:p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A208B3-70DE-4990-B1E9-8C4E3B63F96D}"/>
              </a:ext>
            </a:extLst>
          </p:cNvPr>
          <p:cNvSpPr/>
          <p:nvPr/>
        </p:nvSpPr>
        <p:spPr>
          <a:xfrm>
            <a:off x="7814871" y="1433961"/>
            <a:ext cx="1819275" cy="29624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awful</a:t>
            </a:r>
          </a:p>
          <a:p>
            <a:r>
              <a:rPr lang="en-US" sz="3200"/>
              <a:t> </a:t>
            </a:r>
          </a:p>
          <a:p>
            <a:endParaRPr lang="en-US" sz="3200"/>
          </a:p>
          <a:p>
            <a:r>
              <a:rPr lang="en-US" sz="3200"/>
              <a:t>    boring</a:t>
            </a:r>
          </a:p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6C2960-E6F9-480B-BA9E-F9BCB9EF9954}"/>
              </a:ext>
            </a:extLst>
          </p:cNvPr>
          <p:cNvSpPr/>
          <p:nvPr/>
        </p:nvSpPr>
        <p:spPr>
          <a:xfrm>
            <a:off x="9912557" y="1428748"/>
            <a:ext cx="1819275" cy="296240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/>
              <a:t>______</a:t>
            </a:r>
          </a:p>
          <a:p>
            <a:r>
              <a:rPr lang="en-US" sz="3200"/>
              <a:t> </a:t>
            </a:r>
          </a:p>
          <a:p>
            <a:endParaRPr lang="en-US" sz="3200"/>
          </a:p>
          <a:p>
            <a:r>
              <a:rPr lang="en-US" sz="3200"/>
              <a:t>    ______</a:t>
            </a:r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A06F99-52E2-4370-8BDA-4CBBB589FCD3}"/>
              </a:ext>
            </a:extLst>
          </p:cNvPr>
          <p:cNvSpPr txBox="1"/>
          <p:nvPr/>
        </p:nvSpPr>
        <p:spPr>
          <a:xfrm>
            <a:off x="5817507" y="1510597"/>
            <a:ext cx="190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fantastic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63A9DE-11F6-41B1-87C4-7D5475D1A328}"/>
              </a:ext>
            </a:extLst>
          </p:cNvPr>
          <p:cNvSpPr txBox="1"/>
          <p:nvPr/>
        </p:nvSpPr>
        <p:spPr>
          <a:xfrm>
            <a:off x="5817507" y="3458776"/>
            <a:ext cx="190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funny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68B6A8-6E32-41E6-A7FA-AB971176F064}"/>
              </a:ext>
            </a:extLst>
          </p:cNvPr>
          <p:cNvSpPr txBox="1"/>
          <p:nvPr/>
        </p:nvSpPr>
        <p:spPr>
          <a:xfrm>
            <a:off x="10076585" y="1536513"/>
            <a:ext cx="190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great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E277C-B470-4C03-8A41-2ADCDA7FDFFB}"/>
              </a:ext>
            </a:extLst>
          </p:cNvPr>
          <p:cNvSpPr txBox="1"/>
          <p:nvPr/>
        </p:nvSpPr>
        <p:spPr>
          <a:xfrm>
            <a:off x="10113283" y="3523766"/>
            <a:ext cx="190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exciting</a:t>
            </a:r>
          </a:p>
        </p:txBody>
      </p:sp>
      <p:pic>
        <p:nvPicPr>
          <p:cNvPr id="21" name="CD2-TRACK 19">
            <a:hlinkClick r:id="" action="ppaction://media"/>
            <a:extLst>
              <a:ext uri="{FF2B5EF4-FFF2-40B4-BE49-F238E27FC236}">
                <a16:creationId xmlns:a16="http://schemas.microsoft.com/office/drawing/2014/main" id="{57DDB26D-CF34-4E96-9048-E0A290E92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0200" y="199025"/>
            <a:ext cx="406400" cy="406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F6D3E3-6001-45C6-82AC-BD73E57C7132}"/>
              </a:ext>
            </a:extLst>
          </p:cNvPr>
          <p:cNvSpPr txBox="1"/>
          <p:nvPr/>
        </p:nvSpPr>
        <p:spPr>
          <a:xfrm>
            <a:off x="1568770" y="4879435"/>
            <a:ext cx="945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Talk about kinds of movie you like and don’t like using the adjectives. </a:t>
            </a:r>
          </a:p>
        </p:txBody>
      </p:sp>
    </p:spTree>
    <p:extLst>
      <p:ext uri="{BB962C8B-B14F-4D97-AF65-F5344CB8AC3E}">
        <p14:creationId xmlns:p14="http://schemas.microsoft.com/office/powerpoint/2010/main" val="22088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0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612DDF-F9A8-4890-964B-0C7E7A919BE0}"/>
              </a:ext>
            </a:extLst>
          </p:cNvPr>
          <p:cNvSpPr txBox="1"/>
          <p:nvPr/>
        </p:nvSpPr>
        <p:spPr>
          <a:xfrm>
            <a:off x="2004644" y="733129"/>
            <a:ext cx="945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Talk about kinds of movie you like and don’t like using the adjectives.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1BA4808-04F0-4561-9091-B057FEC8A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603056"/>
              </p:ext>
            </p:extLst>
          </p:nvPr>
        </p:nvGraphicFramePr>
        <p:xfrm>
          <a:off x="782588" y="2042052"/>
          <a:ext cx="10680381" cy="46291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60127">
                  <a:extLst>
                    <a:ext uri="{9D8B030D-6E8A-4147-A177-3AD203B41FA5}">
                      <a16:colId xmlns:a16="http://schemas.microsoft.com/office/drawing/2014/main" val="2626621140"/>
                    </a:ext>
                  </a:extLst>
                </a:gridCol>
                <a:gridCol w="3560127">
                  <a:extLst>
                    <a:ext uri="{9D8B030D-6E8A-4147-A177-3AD203B41FA5}">
                      <a16:colId xmlns:a16="http://schemas.microsoft.com/office/drawing/2014/main" val="1282402287"/>
                    </a:ext>
                  </a:extLst>
                </a:gridCol>
                <a:gridCol w="3560127">
                  <a:extLst>
                    <a:ext uri="{9D8B030D-6E8A-4147-A177-3AD203B41FA5}">
                      <a16:colId xmlns:a16="http://schemas.microsoft.com/office/drawing/2014/main" val="25188374"/>
                    </a:ext>
                  </a:extLst>
                </a:gridCol>
              </a:tblGrid>
              <a:tr h="931493">
                <a:tc>
                  <a:txBody>
                    <a:bodyPr/>
                    <a:lstStyle/>
                    <a:p>
                      <a:pPr lvl="1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KINDS OF MOVIE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LIKE</a:t>
                      </a:r>
                    </a:p>
                    <a:p>
                      <a:pPr lvl="1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DISLIKE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WHY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895551"/>
                  </a:ext>
                </a:extLst>
              </a:tr>
              <a:tr h="821931">
                <a:tc>
                  <a:txBody>
                    <a:bodyPr/>
                    <a:lstStyle/>
                    <a:p>
                      <a:r>
                        <a:rPr lang="en-US" sz="2800"/>
                        <a:t>horror movie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r>
                        <a:rPr lang="en-US"/>
                        <a:t>   </a:t>
                      </a:r>
                      <a:r>
                        <a:rPr lang="en-US" sz="2400"/>
                        <a:t>scary/boring/awful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6127113"/>
                  </a:ext>
                </a:extLst>
              </a:tr>
              <a:tr h="718932">
                <a:tc>
                  <a:txBody>
                    <a:bodyPr/>
                    <a:lstStyle/>
                    <a:p>
                      <a:r>
                        <a:rPr lang="en-US" sz="2800"/>
                        <a:t>drama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...................................................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0991323"/>
                  </a:ext>
                </a:extLst>
              </a:tr>
              <a:tr h="718932">
                <a:tc>
                  <a:txBody>
                    <a:bodyPr/>
                    <a:lstStyle/>
                    <a:p>
                      <a:r>
                        <a:rPr lang="en-US" sz="2800"/>
                        <a:t>animated movie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..................................................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5417527"/>
                  </a:ext>
                </a:extLst>
              </a:tr>
              <a:tr h="718932">
                <a:tc>
                  <a:txBody>
                    <a:bodyPr/>
                    <a:lstStyle/>
                    <a:p>
                      <a:r>
                        <a:rPr lang="en-US" sz="2800"/>
                        <a:t>science fiction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...................................................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3798926"/>
                  </a:ext>
                </a:extLst>
              </a:tr>
              <a:tr h="718932">
                <a:tc>
                  <a:txBody>
                    <a:bodyPr/>
                    <a:lstStyle/>
                    <a:p>
                      <a:r>
                        <a:rPr lang="en-US" sz="2800"/>
                        <a:t>action movie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.................................................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6150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729219-10E6-4BF2-8BA6-E281C5BB0F43}"/>
              </a:ext>
            </a:extLst>
          </p:cNvPr>
          <p:cNvSpPr txBox="1"/>
          <p:nvPr/>
        </p:nvSpPr>
        <p:spPr>
          <a:xfrm>
            <a:off x="2963122" y="174851"/>
            <a:ext cx="571785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Complete the table about yourself.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A851F-4C5D-4C1F-A71C-461456C3F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65794" y="2042052"/>
            <a:ext cx="407454" cy="407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F582D-37A5-42A9-B1C6-07C06BC74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22779" y="2449506"/>
            <a:ext cx="407455" cy="407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057D5A-1771-40BE-B85C-373528180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4595" y="3159138"/>
            <a:ext cx="407455" cy="4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25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6C3C5D-9101-4EA5-AA20-D08B2707E8BE}"/>
              </a:ext>
            </a:extLst>
          </p:cNvPr>
          <p:cNvGrpSpPr/>
          <p:nvPr/>
        </p:nvGrpSpPr>
        <p:grpSpPr>
          <a:xfrm>
            <a:off x="227736" y="237926"/>
            <a:ext cx="2333626" cy="584775"/>
            <a:chOff x="4924424" y="454998"/>
            <a:chExt cx="2333626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2C0021C-D58C-475A-A37C-5A72AC283425}"/>
                </a:ext>
              </a:extLst>
            </p:cNvPr>
            <p:cNvSpPr/>
            <p:nvPr/>
          </p:nvSpPr>
          <p:spPr>
            <a:xfrm>
              <a:off x="4924424" y="454998"/>
              <a:ext cx="2333626" cy="584775"/>
            </a:xfrm>
            <a:prstGeom prst="roundRect">
              <a:avLst>
                <a:gd name="adj" fmla="val 31250"/>
              </a:avLst>
            </a:prstGeom>
            <a:solidFill>
              <a:schemeClr val="accent2"/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832605-CDD1-4616-86FB-6B1A3DB831D7}"/>
                </a:ext>
              </a:extLst>
            </p:cNvPr>
            <p:cNvSpPr txBox="1"/>
            <p:nvPr/>
          </p:nvSpPr>
          <p:spPr>
            <a:xfrm>
              <a:off x="5069725" y="454998"/>
              <a:ext cx="2043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Reading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88ADDD-0983-4E9F-BE9E-088CCFE79375}"/>
              </a:ext>
            </a:extLst>
          </p:cNvPr>
          <p:cNvSpPr txBox="1"/>
          <p:nvPr/>
        </p:nvSpPr>
        <p:spPr>
          <a:xfrm>
            <a:off x="2733675" y="53259"/>
            <a:ext cx="945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Tina wrote two movie reviews for her blog. Underlined the correct final sentences.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F76A50-D744-45FC-B075-A6F6601F917C}"/>
              </a:ext>
            </a:extLst>
          </p:cNvPr>
          <p:cNvGrpSpPr/>
          <p:nvPr/>
        </p:nvGrpSpPr>
        <p:grpSpPr>
          <a:xfrm>
            <a:off x="227736" y="918003"/>
            <a:ext cx="7082791" cy="5900206"/>
            <a:chOff x="227736" y="918003"/>
            <a:chExt cx="7082791" cy="59002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900728D-6718-47DF-9335-05F052CAC598}"/>
                </a:ext>
              </a:extLst>
            </p:cNvPr>
            <p:cNvSpPr/>
            <p:nvPr/>
          </p:nvSpPr>
          <p:spPr>
            <a:xfrm>
              <a:off x="373037" y="1323096"/>
              <a:ext cx="6937490" cy="2545460"/>
            </a:xfrm>
            <a:prstGeom prst="roundRect">
              <a:avLst>
                <a:gd name="adj" fmla="val 11073"/>
              </a:avLst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</a:rPr>
                <a:t>I watched Picture Day yesterday. It was a very sad drama about two sisters. There was no action or adventure in this movie. The story was boring. The sisters just talked all the time. I usually like dramas, but this was terrible. Don’t watch this movie!/This was a great movie!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C7ACBD-5695-472D-A0BA-8C6713F5E6B2}"/>
                </a:ext>
              </a:extLst>
            </p:cNvPr>
            <p:cNvSpPr txBox="1"/>
            <p:nvPr/>
          </p:nvSpPr>
          <p:spPr>
            <a:xfrm>
              <a:off x="620597" y="918003"/>
              <a:ext cx="3590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Picture Day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A812E9-4D01-4C0A-A308-885E6733E939}"/>
                </a:ext>
              </a:extLst>
            </p:cNvPr>
            <p:cNvSpPr/>
            <p:nvPr/>
          </p:nvSpPr>
          <p:spPr>
            <a:xfrm>
              <a:off x="227736" y="4272749"/>
              <a:ext cx="6937490" cy="2545460"/>
            </a:xfrm>
            <a:prstGeom prst="roundRect">
              <a:avLst>
                <a:gd name="adj" fmla="val 11073"/>
              </a:avLst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</a:rPr>
                <a:t>I saw Sally’s Travels last week. I don’t always like action movies, but this was fantastic! The story showed the hero, Sally , traveling in Australia and it was very, very exciting! Sally was very funny. She fell in the river and I laughed so much. This was terrible/What a fantastic movie!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516C4B-4B13-4E1E-93C6-1108B48D7DD8}"/>
                </a:ext>
              </a:extLst>
            </p:cNvPr>
            <p:cNvSpPr txBox="1"/>
            <p:nvPr/>
          </p:nvSpPr>
          <p:spPr>
            <a:xfrm>
              <a:off x="487247" y="3773038"/>
              <a:ext cx="3590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Sally’s travel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AB501F6-46B2-4099-B0B3-A55756C6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9" t="24005" r="37501" b="40278"/>
          <a:stretch/>
        </p:blipFill>
        <p:spPr>
          <a:xfrm>
            <a:off x="7498944" y="998688"/>
            <a:ext cx="3454806" cy="555282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3ECBC5-A941-46CC-A402-45CBE4E381F8}"/>
              </a:ext>
            </a:extLst>
          </p:cNvPr>
          <p:cNvCxnSpPr>
            <a:cxnSpLocks/>
          </p:cNvCxnSpPr>
          <p:nvPr/>
        </p:nvCxnSpPr>
        <p:spPr>
          <a:xfrm>
            <a:off x="620597" y="3695700"/>
            <a:ext cx="211307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A0ED33-7257-4876-91D2-2CC9D777275A}"/>
              </a:ext>
            </a:extLst>
          </p:cNvPr>
          <p:cNvCxnSpPr>
            <a:cxnSpLocks/>
          </p:cNvCxnSpPr>
          <p:nvPr/>
        </p:nvCxnSpPr>
        <p:spPr>
          <a:xfrm>
            <a:off x="6096000" y="3343275"/>
            <a:ext cx="6572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379159-884D-426A-8058-1FC3D864D10A}"/>
              </a:ext>
            </a:extLst>
          </p:cNvPr>
          <p:cNvCxnSpPr>
            <a:cxnSpLocks/>
          </p:cNvCxnSpPr>
          <p:nvPr/>
        </p:nvCxnSpPr>
        <p:spPr>
          <a:xfrm>
            <a:off x="5221172" y="6477000"/>
            <a:ext cx="96055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E2071F-A311-4CA0-975B-95679E38E79D}"/>
              </a:ext>
            </a:extLst>
          </p:cNvPr>
          <p:cNvCxnSpPr>
            <a:cxnSpLocks/>
          </p:cNvCxnSpPr>
          <p:nvPr/>
        </p:nvCxnSpPr>
        <p:spPr>
          <a:xfrm>
            <a:off x="487247" y="6818209"/>
            <a:ext cx="207411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6763A24-DC6E-42C8-8F39-B5350BA23E7A}"/>
              </a:ext>
            </a:extLst>
          </p:cNvPr>
          <p:cNvGrpSpPr/>
          <p:nvPr/>
        </p:nvGrpSpPr>
        <p:grpSpPr>
          <a:xfrm>
            <a:off x="225918" y="478447"/>
            <a:ext cx="6937490" cy="2950553"/>
            <a:chOff x="563537" y="260778"/>
            <a:chExt cx="6937490" cy="29505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349C26-A095-4EEC-B500-C632D274FF0A}"/>
                </a:ext>
              </a:extLst>
            </p:cNvPr>
            <p:cNvSpPr/>
            <p:nvPr/>
          </p:nvSpPr>
          <p:spPr>
            <a:xfrm>
              <a:off x="563537" y="665871"/>
              <a:ext cx="6937490" cy="2545460"/>
            </a:xfrm>
            <a:prstGeom prst="roundRect">
              <a:avLst>
                <a:gd name="adj" fmla="val 11073"/>
              </a:avLst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</a:rPr>
                <a:t>I watched Picture Day yesterday. It was a very sad drama about two sisters. There was no action or adventure in this movie. The story was boring. The sisters just talked all the time. I usually like dramas, but this was terrible. Don’t watch this movie!/This was a great movie!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6DFBC6-202F-4CD3-8171-E9309BC00B82}"/>
                </a:ext>
              </a:extLst>
            </p:cNvPr>
            <p:cNvSpPr txBox="1"/>
            <p:nvPr/>
          </p:nvSpPr>
          <p:spPr>
            <a:xfrm>
              <a:off x="811097" y="260778"/>
              <a:ext cx="3590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Picture Day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F27D1A2-C564-4E03-8993-36D96EF287EF}"/>
              </a:ext>
            </a:extLst>
          </p:cNvPr>
          <p:cNvGrpSpPr/>
          <p:nvPr/>
        </p:nvGrpSpPr>
        <p:grpSpPr>
          <a:xfrm>
            <a:off x="225918" y="3429000"/>
            <a:ext cx="6937490" cy="3045171"/>
            <a:chOff x="418236" y="3115813"/>
            <a:chExt cx="6937490" cy="304517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2946A8C-7808-4D76-BE15-85AF0DB0C4D1}"/>
                </a:ext>
              </a:extLst>
            </p:cNvPr>
            <p:cNvSpPr/>
            <p:nvPr/>
          </p:nvSpPr>
          <p:spPr>
            <a:xfrm>
              <a:off x="418236" y="3615524"/>
              <a:ext cx="6937490" cy="2545460"/>
            </a:xfrm>
            <a:prstGeom prst="roundRect">
              <a:avLst>
                <a:gd name="adj" fmla="val 11073"/>
              </a:avLst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>
                  <a:solidFill>
                    <a:schemeClr val="tx1"/>
                  </a:solidFill>
                </a:rPr>
                <a:t>I saw Sally’s Travels last week. I don’t always like action movies, but this was fantastic! The story showed the hero, Sally , traveling in Australia and it was very, very exciting! Sally was very funny. She fell in the river and I laughed so much. This was terrible/What a fantastic movie!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C12758-B4C4-4758-B171-AD3464A6AC7C}"/>
                </a:ext>
              </a:extLst>
            </p:cNvPr>
            <p:cNvSpPr txBox="1"/>
            <p:nvPr/>
          </p:nvSpPr>
          <p:spPr>
            <a:xfrm>
              <a:off x="677747" y="3115813"/>
              <a:ext cx="3590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Sally’s travel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D8522B4-1EE1-470F-BAB2-7145141CCD65}"/>
              </a:ext>
            </a:extLst>
          </p:cNvPr>
          <p:cNvSpPr txBox="1"/>
          <p:nvPr/>
        </p:nvSpPr>
        <p:spPr>
          <a:xfrm>
            <a:off x="1866900" y="110465"/>
            <a:ext cx="9458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Read the review again and answer the questions.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DC5A7A-AB8C-4E72-9DA5-0BDBCA9C1160}"/>
              </a:ext>
            </a:extLst>
          </p:cNvPr>
          <p:cNvSpPr/>
          <p:nvPr/>
        </p:nvSpPr>
        <p:spPr>
          <a:xfrm>
            <a:off x="7163408" y="922783"/>
            <a:ext cx="5028592" cy="5512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What kind of movie was Picture Day? 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What did Tina think about the story? 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What kind of movie was Sally’s travels? 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What did Tina think about the story? </a:t>
            </a:r>
          </a:p>
          <a:p>
            <a:pPr marL="342900" indent="-342900">
              <a:lnSpc>
                <a:spcPct val="300000"/>
              </a:lnSpc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What did Tina think about Sally?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33BB7-899E-4E50-914D-217A703C2313}"/>
              </a:ext>
            </a:extLst>
          </p:cNvPr>
          <p:cNvSpPr txBox="1"/>
          <p:nvPr/>
        </p:nvSpPr>
        <p:spPr>
          <a:xfrm>
            <a:off x="7505700" y="2228850"/>
            <a:ext cx="2581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-</a:t>
            </a:r>
            <a:r>
              <a:rPr lang="en-US"/>
              <a:t> </a:t>
            </a:r>
            <a:r>
              <a:rPr lang="en-US" sz="2800">
                <a:solidFill>
                  <a:srgbClr val="C00000"/>
                </a:solidFill>
              </a:rPr>
              <a:t>a sad drama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0AF755-A860-483E-A8CE-9EEA658F5FA1}"/>
              </a:ext>
            </a:extLst>
          </p:cNvPr>
          <p:cNvCxnSpPr>
            <a:cxnSpLocks/>
          </p:cNvCxnSpPr>
          <p:nvPr/>
        </p:nvCxnSpPr>
        <p:spPr>
          <a:xfrm>
            <a:off x="333375" y="1809750"/>
            <a:ext cx="15335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8E643B-7D57-4780-AE1A-BEF42919CD42}"/>
              </a:ext>
            </a:extLst>
          </p:cNvPr>
          <p:cNvCxnSpPr>
            <a:cxnSpLocks/>
          </p:cNvCxnSpPr>
          <p:nvPr/>
        </p:nvCxnSpPr>
        <p:spPr>
          <a:xfrm>
            <a:off x="333375" y="2513945"/>
            <a:ext cx="105727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BA3532D-8F63-4F3A-A043-ECF9284D59C0}"/>
              </a:ext>
            </a:extLst>
          </p:cNvPr>
          <p:cNvSpPr txBox="1"/>
          <p:nvPr/>
        </p:nvSpPr>
        <p:spPr>
          <a:xfrm>
            <a:off x="7515225" y="3221142"/>
            <a:ext cx="332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-</a:t>
            </a:r>
            <a:r>
              <a:rPr lang="en-US"/>
              <a:t> </a:t>
            </a:r>
            <a:r>
              <a:rPr lang="en-US" sz="2800">
                <a:solidFill>
                  <a:srgbClr val="C00000"/>
                </a:solidFill>
              </a:rPr>
              <a:t>It’s was boring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29F3E3-AF1C-4CC2-95E3-CCAE9998C2E8}"/>
              </a:ext>
            </a:extLst>
          </p:cNvPr>
          <p:cNvCxnSpPr>
            <a:cxnSpLocks/>
          </p:cNvCxnSpPr>
          <p:nvPr/>
        </p:nvCxnSpPr>
        <p:spPr>
          <a:xfrm>
            <a:off x="981075" y="4666595"/>
            <a:ext cx="1685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E98EC42-B247-4022-9813-081AD38368F9}"/>
              </a:ext>
            </a:extLst>
          </p:cNvPr>
          <p:cNvSpPr txBox="1"/>
          <p:nvPr/>
        </p:nvSpPr>
        <p:spPr>
          <a:xfrm>
            <a:off x="7581900" y="4133165"/>
            <a:ext cx="332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-</a:t>
            </a:r>
            <a:r>
              <a:rPr lang="en-US"/>
              <a:t> </a:t>
            </a:r>
            <a:r>
              <a:rPr lang="en-US" sz="2800">
                <a:solidFill>
                  <a:srgbClr val="C00000"/>
                </a:solidFill>
              </a:rPr>
              <a:t>an action movie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FBB57C-3394-4307-B30B-68AB0D839F4B}"/>
              </a:ext>
            </a:extLst>
          </p:cNvPr>
          <p:cNvCxnSpPr>
            <a:cxnSpLocks/>
          </p:cNvCxnSpPr>
          <p:nvPr/>
        </p:nvCxnSpPr>
        <p:spPr>
          <a:xfrm>
            <a:off x="3962400" y="5380970"/>
            <a:ext cx="1685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6B764F-895B-4023-89A7-6E6C5A008B18}"/>
              </a:ext>
            </a:extLst>
          </p:cNvPr>
          <p:cNvSpPr txBox="1"/>
          <p:nvPr/>
        </p:nvSpPr>
        <p:spPr>
          <a:xfrm>
            <a:off x="7581900" y="4992792"/>
            <a:ext cx="332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-</a:t>
            </a:r>
            <a:r>
              <a:rPr lang="en-US"/>
              <a:t> </a:t>
            </a:r>
            <a:r>
              <a:rPr lang="en-US" sz="2800">
                <a:solidFill>
                  <a:srgbClr val="C00000"/>
                </a:solidFill>
              </a:rPr>
              <a:t>It’s was exciting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C62BA0-393D-4922-BC41-915F4439FD0C}"/>
              </a:ext>
            </a:extLst>
          </p:cNvPr>
          <p:cNvCxnSpPr>
            <a:cxnSpLocks/>
          </p:cNvCxnSpPr>
          <p:nvPr/>
        </p:nvCxnSpPr>
        <p:spPr>
          <a:xfrm>
            <a:off x="876300" y="5771495"/>
            <a:ext cx="16859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5E0CD5-A4BA-448F-8E1A-559EF6605456}"/>
              </a:ext>
            </a:extLst>
          </p:cNvPr>
          <p:cNvSpPr txBox="1"/>
          <p:nvPr/>
        </p:nvSpPr>
        <p:spPr>
          <a:xfrm>
            <a:off x="7505700" y="5852419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-</a:t>
            </a:r>
            <a:r>
              <a:rPr lang="en-US"/>
              <a:t> </a:t>
            </a:r>
            <a:r>
              <a:rPr lang="en-US" sz="2800">
                <a:solidFill>
                  <a:srgbClr val="C00000"/>
                </a:solidFill>
              </a:rPr>
              <a:t>She was very funny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8" grpId="0"/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E171B-191C-434A-B55C-2B1E88BBEEC2}"/>
              </a:ext>
            </a:extLst>
          </p:cNvPr>
          <p:cNvSpPr txBox="1"/>
          <p:nvPr/>
        </p:nvSpPr>
        <p:spPr>
          <a:xfrm>
            <a:off x="1057275" y="390524"/>
            <a:ext cx="9839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Work in pair. Read the sentences and decide they talk about “ </a:t>
            </a:r>
            <a:r>
              <a:rPr lang="en-US" sz="2800" b="1"/>
              <a:t>Picture Day</a:t>
            </a:r>
            <a:r>
              <a:rPr lang="en-US" sz="2800"/>
              <a:t>” or “ </a:t>
            </a:r>
            <a:r>
              <a:rPr lang="en-US" sz="2800" b="1"/>
              <a:t>Sally’s travel”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949B8B-6E28-4A8C-916C-1EAA84E74EE9}"/>
              </a:ext>
            </a:extLst>
          </p:cNvPr>
          <p:cNvSpPr/>
          <p:nvPr/>
        </p:nvSpPr>
        <p:spPr>
          <a:xfrm>
            <a:off x="304799" y="1495425"/>
            <a:ext cx="7077076" cy="676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1. It was unhappy drama about two sisters.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24CD3-2DD6-45DE-9813-FC81E98FFF77}"/>
              </a:ext>
            </a:extLst>
          </p:cNvPr>
          <p:cNvSpPr/>
          <p:nvPr/>
        </p:nvSpPr>
        <p:spPr>
          <a:xfrm>
            <a:off x="304797" y="2424060"/>
            <a:ext cx="7077076" cy="676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2. The story showed the hero.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7E0E38-6D27-4236-8127-A8B920CE497E}"/>
              </a:ext>
            </a:extLst>
          </p:cNvPr>
          <p:cNvSpPr/>
          <p:nvPr/>
        </p:nvSpPr>
        <p:spPr>
          <a:xfrm>
            <a:off x="304797" y="3340052"/>
            <a:ext cx="7077076" cy="676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3. A girl fell into the river.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67762-94AA-4376-8BAE-CAAA406571DE}"/>
              </a:ext>
            </a:extLst>
          </p:cNvPr>
          <p:cNvSpPr/>
          <p:nvPr/>
        </p:nvSpPr>
        <p:spPr>
          <a:xfrm>
            <a:off x="304797" y="5175232"/>
            <a:ext cx="7077076" cy="676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4. The movie was very fantastic.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E5ECFC-1315-494A-9229-A04651A7ADB9}"/>
              </a:ext>
            </a:extLst>
          </p:cNvPr>
          <p:cNvSpPr/>
          <p:nvPr/>
        </p:nvSpPr>
        <p:spPr>
          <a:xfrm>
            <a:off x="304797" y="4129141"/>
            <a:ext cx="7077076" cy="676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5. The movie had no adventure.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59CDD-921F-48B8-8EE4-7E8B87C8A6F4}"/>
              </a:ext>
            </a:extLst>
          </p:cNvPr>
          <p:cNvSpPr txBox="1"/>
          <p:nvPr/>
        </p:nvSpPr>
        <p:spPr>
          <a:xfrm>
            <a:off x="7553325" y="1476783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Picture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05F6D-A978-464F-9BB6-C39733D1B865}"/>
              </a:ext>
            </a:extLst>
          </p:cNvPr>
          <p:cNvSpPr txBox="1"/>
          <p:nvPr/>
        </p:nvSpPr>
        <p:spPr>
          <a:xfrm>
            <a:off x="7553324" y="2444498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75000"/>
                  </a:schemeClr>
                </a:solidFill>
              </a:rPr>
              <a:t>Sally’s travel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B650D-BD11-42FA-9B24-D60CA57FF565}"/>
              </a:ext>
            </a:extLst>
          </p:cNvPr>
          <p:cNvSpPr txBox="1"/>
          <p:nvPr/>
        </p:nvSpPr>
        <p:spPr>
          <a:xfrm>
            <a:off x="7553325" y="3385801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75000"/>
                  </a:schemeClr>
                </a:solidFill>
              </a:rPr>
              <a:t>Sally’s travel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5B8385-9415-4A35-81CB-0A145F576EAE}"/>
              </a:ext>
            </a:extLst>
          </p:cNvPr>
          <p:cNvSpPr txBox="1"/>
          <p:nvPr/>
        </p:nvSpPr>
        <p:spPr>
          <a:xfrm>
            <a:off x="7553324" y="4174890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Picture 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392E0-D14F-44E0-B0AD-902D72B57237}"/>
              </a:ext>
            </a:extLst>
          </p:cNvPr>
          <p:cNvSpPr txBox="1"/>
          <p:nvPr/>
        </p:nvSpPr>
        <p:spPr>
          <a:xfrm>
            <a:off x="7553324" y="5212318"/>
            <a:ext cx="27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75000"/>
                  </a:schemeClr>
                </a:solidFill>
              </a:rPr>
              <a:t>Sally’s travel</a:t>
            </a:r>
          </a:p>
        </p:txBody>
      </p:sp>
    </p:spTree>
    <p:extLst>
      <p:ext uri="{BB962C8B-B14F-4D97-AF65-F5344CB8AC3E}">
        <p14:creationId xmlns:p14="http://schemas.microsoft.com/office/powerpoint/2010/main" val="13554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005012" y="22479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584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313BFB-6329-40D2-805F-7DD503F6CE8C}"/>
              </a:ext>
            </a:extLst>
          </p:cNvPr>
          <p:cNvSpPr/>
          <p:nvPr/>
        </p:nvSpPr>
        <p:spPr>
          <a:xfrm>
            <a:off x="2509837" y="22860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186375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375" y="73151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Unit 7</a:t>
            </a:r>
            <a:endParaRPr lang="en-US" sz="3600" b="1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MOVIE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2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funny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  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buồn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cười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,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vui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nhộn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sad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buồn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terrible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):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tồi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tệ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fantastic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):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tuyệt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vời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awful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 :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kinh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khủng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boring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 :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tẻ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nhạt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,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nhàm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chán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exciting 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adj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):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thú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vị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,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thích</a:t>
            </a:r>
            <a:r>
              <a:rPr lang="en-US" sz="3600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Constantia" panose="02030602050306030303" pitchFamily="18" charset="0"/>
                <a:sym typeface="Wingdings" panose="05000000000000000000" pitchFamily="2" charset="2"/>
              </a:rPr>
              <a:t>thú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0C2D2C-F8B5-4447-9D27-19E1513A9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67" t="28148" r="44583" b="21629"/>
          <a:stretch/>
        </p:blipFill>
        <p:spPr>
          <a:xfrm>
            <a:off x="477520" y="283304"/>
            <a:ext cx="6725920" cy="6281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7F9959-63C6-43A2-95E3-472CAD98C4B0}"/>
              </a:ext>
            </a:extLst>
          </p:cNvPr>
          <p:cNvSpPr/>
          <p:nvPr/>
        </p:nvSpPr>
        <p:spPr>
          <a:xfrm>
            <a:off x="975360" y="1087120"/>
            <a:ext cx="4592320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0B189D-D3A7-426D-9C37-CF21EB719CAF}"/>
              </a:ext>
            </a:extLst>
          </p:cNvPr>
          <p:cNvSpPr/>
          <p:nvPr/>
        </p:nvSpPr>
        <p:spPr>
          <a:xfrm>
            <a:off x="1706880" y="1676400"/>
            <a:ext cx="4592320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AC9E4-A2AF-420E-A745-3E0B7765FBDE}"/>
              </a:ext>
            </a:extLst>
          </p:cNvPr>
          <p:cNvSpPr/>
          <p:nvPr/>
        </p:nvSpPr>
        <p:spPr>
          <a:xfrm>
            <a:off x="1625600" y="2255520"/>
            <a:ext cx="2814320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06D36-361E-4684-80D8-69EB03A2173B}"/>
              </a:ext>
            </a:extLst>
          </p:cNvPr>
          <p:cNvSpPr/>
          <p:nvPr/>
        </p:nvSpPr>
        <p:spPr>
          <a:xfrm rot="5400000">
            <a:off x="990600" y="4597400"/>
            <a:ext cx="2905760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06EEE-56C0-4EA0-8FC0-149B73F0671D}"/>
              </a:ext>
            </a:extLst>
          </p:cNvPr>
          <p:cNvSpPr/>
          <p:nvPr/>
        </p:nvSpPr>
        <p:spPr>
          <a:xfrm rot="10623627">
            <a:off x="2835497" y="436808"/>
            <a:ext cx="1602060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27B9D9-EF4A-4550-A1EC-094AB280F158}"/>
              </a:ext>
            </a:extLst>
          </p:cNvPr>
          <p:cNvSpPr/>
          <p:nvPr/>
        </p:nvSpPr>
        <p:spPr>
          <a:xfrm rot="2629214">
            <a:off x="2825250" y="4255152"/>
            <a:ext cx="4563440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A4307E-DD61-4EEA-B906-29798ADE8BF7}"/>
              </a:ext>
            </a:extLst>
          </p:cNvPr>
          <p:cNvSpPr/>
          <p:nvPr/>
        </p:nvSpPr>
        <p:spPr>
          <a:xfrm rot="5400000">
            <a:off x="3689854" y="3151739"/>
            <a:ext cx="5868202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B1567-5057-4D0F-A147-92F9761CB729}"/>
              </a:ext>
            </a:extLst>
          </p:cNvPr>
          <p:cNvSpPr txBox="1"/>
          <p:nvPr/>
        </p:nvSpPr>
        <p:spPr>
          <a:xfrm>
            <a:off x="7370717" y="486955"/>
            <a:ext cx="403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          Extra activity: </a:t>
            </a:r>
          </a:p>
          <a:p>
            <a:r>
              <a:rPr lang="en-US" sz="2400"/>
              <a:t>Work in pair and finish the word search.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8B7BAA-0435-4C2F-AA4C-636246C41F8A}"/>
              </a:ext>
            </a:extLst>
          </p:cNvPr>
          <p:cNvSpPr txBox="1"/>
          <p:nvPr/>
        </p:nvSpPr>
        <p:spPr>
          <a:xfrm>
            <a:off x="7284355" y="1920240"/>
            <a:ext cx="4653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               Online:</a:t>
            </a:r>
          </a:p>
          <a:p>
            <a:r>
              <a:rPr lang="en-US" sz="2400" b="1" u="sng"/>
              <a:t> </a:t>
            </a:r>
            <a:r>
              <a:rPr lang="en-US" sz="2400"/>
              <a:t>Click the icon and choose “ </a:t>
            </a:r>
            <a:r>
              <a:rPr lang="en-US" sz="2400" b="1" u="sng">
                <a:solidFill>
                  <a:srgbClr val="C00000"/>
                </a:solidFill>
              </a:rPr>
              <a:t>word search</a:t>
            </a:r>
            <a:r>
              <a:rPr lang="en-US" sz="2400"/>
              <a:t>” icon on wordwall.net </a:t>
            </a:r>
          </a:p>
        </p:txBody>
      </p:sp>
      <p:pic>
        <p:nvPicPr>
          <p:cNvPr id="18" name="Picture 17" descr="A picture containing diagram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96EF30D-9DA5-447E-94AF-68772A6B7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979" t="12006" r="64488" b="69556"/>
          <a:stretch/>
        </p:blipFill>
        <p:spPr>
          <a:xfrm>
            <a:off x="9904907" y="3904288"/>
            <a:ext cx="975360" cy="11064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E3DA3F-A26F-4BB5-8315-5F669D7828BE}"/>
              </a:ext>
            </a:extLst>
          </p:cNvPr>
          <p:cNvSpPr txBox="1"/>
          <p:nvPr/>
        </p:nvSpPr>
        <p:spPr>
          <a:xfrm>
            <a:off x="381000" y="6429375"/>
            <a:ext cx="1143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enlanubetic.com.es/2020/11/wordwall-crea-juegos-online-en-minuto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DEE506A-8D95-4BB6-BC1C-D30FBB31D35D}"/>
              </a:ext>
            </a:extLst>
          </p:cNvPr>
          <p:cNvSpPr/>
          <p:nvPr/>
        </p:nvSpPr>
        <p:spPr>
          <a:xfrm>
            <a:off x="8797078" y="4300148"/>
            <a:ext cx="975360" cy="397688"/>
          </a:xfrm>
          <a:prstGeom prst="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1557337" y="1009650"/>
            <a:ext cx="8301038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HOMEWORK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D09BC-F7E6-4951-95F3-69A0EF79ECF2}"/>
              </a:ext>
            </a:extLst>
          </p:cNvPr>
          <p:cNvSpPr txBox="1"/>
          <p:nvPr/>
        </p:nvSpPr>
        <p:spPr>
          <a:xfrm>
            <a:off x="971550" y="2789100"/>
            <a:ext cx="104870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New lesson: adjectives used to express/ describe movies.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Talk about kinds of movies you like and don't like using the adjectives.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Do exercises a, b, c on page 40 in the workbook. 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Prepare for the next lesson: Grammar (page 58)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6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AF7F11-6E1C-4702-BD66-140EFAD110C3}"/>
              </a:ext>
            </a:extLst>
          </p:cNvPr>
          <p:cNvSpPr/>
          <p:nvPr/>
        </p:nvSpPr>
        <p:spPr>
          <a:xfrm>
            <a:off x="2166937" y="2286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accent6">
                    <a:lumMod val="50000"/>
                  </a:schemeClr>
                </a:solidFill>
              </a:rPr>
              <a:t>WARM UP</a:t>
            </a:r>
          </a:p>
        </p:txBody>
      </p:sp>
      <p:pic>
        <p:nvPicPr>
          <p:cNvPr id="2" name="Kung Fu Panda - Official® Trailer 1 [HD]">
            <a:hlinkClick r:id="" action="ppaction://media"/>
            <a:extLst>
              <a:ext uri="{FF2B5EF4-FFF2-40B4-BE49-F238E27FC236}">
                <a16:creationId xmlns:a16="http://schemas.microsoft.com/office/drawing/2014/main" id="{BF4018DC-D17D-4F21-9EC2-71B9F13384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225" y="2143125"/>
            <a:ext cx="10578352" cy="449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50A29-0C1D-4647-89E4-CF6088B6E9CD}"/>
              </a:ext>
            </a:extLst>
          </p:cNvPr>
          <p:cNvSpPr txBox="1"/>
          <p:nvPr/>
        </p:nvSpPr>
        <p:spPr>
          <a:xfrm>
            <a:off x="1038225" y="1285875"/>
            <a:ext cx="10197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/>
              <a:t>Let’s watch the film trailer and do you know the name of the film?</a:t>
            </a:r>
          </a:p>
          <a:p>
            <a:r>
              <a:rPr lang="en-US" sz="2400"/>
              <a:t>2. In your opinion, what’s the film like?</a:t>
            </a:r>
          </a:p>
        </p:txBody>
      </p:sp>
    </p:spTree>
    <p:extLst>
      <p:ext uri="{BB962C8B-B14F-4D97-AF65-F5344CB8AC3E}">
        <p14:creationId xmlns:p14="http://schemas.microsoft.com/office/powerpoint/2010/main" val="18674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14619F-52B3-49DF-AAB7-825303BAE239}"/>
              </a:ext>
            </a:extLst>
          </p:cNvPr>
          <p:cNvSpPr/>
          <p:nvPr/>
        </p:nvSpPr>
        <p:spPr>
          <a:xfrm>
            <a:off x="1662112" y="2514600"/>
            <a:ext cx="8662988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</a:rPr>
              <a:t>NEW WORDS:</a:t>
            </a:r>
          </a:p>
        </p:txBody>
      </p:sp>
    </p:spTree>
    <p:extLst>
      <p:ext uri="{BB962C8B-B14F-4D97-AF65-F5344CB8AC3E}">
        <p14:creationId xmlns:p14="http://schemas.microsoft.com/office/powerpoint/2010/main" val="123498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9986" y="114930"/>
            <a:ext cx="5552371" cy="52999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AED5A27-A53A-42BE-9EC1-A427205270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8366" y="548065"/>
            <a:ext cx="5275609" cy="352146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CFD5F2-8C87-45B5-8B98-69B0B787F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85332"/>
            <a:ext cx="5614386" cy="53591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9E628A-353C-45E8-9B0B-9BABB9207F04}"/>
              </a:ext>
            </a:extLst>
          </p:cNvPr>
          <p:cNvSpPr/>
          <p:nvPr/>
        </p:nvSpPr>
        <p:spPr>
          <a:xfrm>
            <a:off x="6734175" y="446695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terrible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2C0375-D007-4E43-82CB-E9ECF27F0EC5}"/>
              </a:ext>
            </a:extLst>
          </p:cNvPr>
          <p:cNvSpPr/>
          <p:nvPr/>
        </p:nvSpPr>
        <p:spPr>
          <a:xfrm>
            <a:off x="6886574" y="1952951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/ˈterəbl/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684524-4BD1-4271-A98A-817A9D50FCA6}"/>
              </a:ext>
            </a:extLst>
          </p:cNvPr>
          <p:cNvSpPr/>
          <p:nvPr/>
        </p:nvSpPr>
        <p:spPr>
          <a:xfrm>
            <a:off x="6886575" y="3200211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tồi tệ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D737C-24E5-4021-8AFB-CE843DA6B143}"/>
              </a:ext>
            </a:extLst>
          </p:cNvPr>
          <p:cNvSpPr txBox="1"/>
          <p:nvPr/>
        </p:nvSpPr>
        <p:spPr>
          <a:xfrm>
            <a:off x="602861" y="5533983"/>
            <a:ext cx="951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I don’t want to see the film again. It is terrible!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182B4-E60D-4C10-A358-CF3D3824F46E}"/>
              </a:ext>
            </a:extLst>
          </p:cNvPr>
          <p:cNvSpPr txBox="1"/>
          <p:nvPr/>
        </p:nvSpPr>
        <p:spPr>
          <a:xfrm>
            <a:off x="640961" y="6105198"/>
            <a:ext cx="898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Tôi không muốn xem bộ phim này nữa. Nó rất tệ.</a:t>
            </a:r>
          </a:p>
        </p:txBody>
      </p:sp>
      <p:pic>
        <p:nvPicPr>
          <p:cNvPr id="3" name="terrible-1634484929">
            <a:hlinkClick r:id="" action="ppaction://media"/>
            <a:extLst>
              <a:ext uri="{FF2B5EF4-FFF2-40B4-BE49-F238E27FC236}">
                <a16:creationId xmlns:a16="http://schemas.microsoft.com/office/drawing/2014/main" id="{190263CF-B0E8-4626-AFB3-64A653BB3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9157" y="82134"/>
            <a:ext cx="406400" cy="406400"/>
          </a:xfrm>
          <a:prstGeom prst="rect">
            <a:avLst/>
          </a:prstGeom>
        </p:spPr>
      </p:pic>
      <p:pic>
        <p:nvPicPr>
          <p:cNvPr id="10" name="I-don’t-want-to-see-the-film-a1634484942">
            <a:hlinkClick r:id="" action="ppaction://media"/>
            <a:extLst>
              <a:ext uri="{FF2B5EF4-FFF2-40B4-BE49-F238E27FC236}">
                <a16:creationId xmlns:a16="http://schemas.microsoft.com/office/drawing/2014/main" id="{7D5FDC13-C672-4C03-8594-29BA84A369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45775" y="4532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3113" y="276226"/>
            <a:ext cx="5552371" cy="529999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5E2ED43-9F85-4A1B-AC9D-FB4D20B443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6953"/>
          <a:stretch>
            <a:fillRect/>
          </a:stretch>
        </p:blipFill>
        <p:spPr>
          <a:xfrm>
            <a:off x="579173" y="870557"/>
            <a:ext cx="5360249" cy="33250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456788-ED58-4011-BFDB-912CAB72D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7F51D-FEBA-4D20-BA6F-AE492AF0817C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fantastic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77192-80A0-4215-AF22-8554D1EAE7CE}"/>
              </a:ext>
            </a:extLst>
          </p:cNvPr>
          <p:cNvSpPr/>
          <p:nvPr/>
        </p:nvSpPr>
        <p:spPr>
          <a:xfrm>
            <a:off x="6734175" y="2000824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/fænˈtæstɪk/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0DF6F3-D9AE-4D1F-9706-2512B0BB0246}"/>
              </a:ext>
            </a:extLst>
          </p:cNvPr>
          <p:cNvSpPr/>
          <p:nvPr/>
        </p:nvSpPr>
        <p:spPr>
          <a:xfrm>
            <a:off x="6867525" y="3400316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tuyệt vời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F7DDB-CD98-4F0C-9A5C-62B887FC30C0}"/>
              </a:ext>
            </a:extLst>
          </p:cNvPr>
          <p:cNvSpPr txBox="1"/>
          <p:nvPr/>
        </p:nvSpPr>
        <p:spPr>
          <a:xfrm>
            <a:off x="579173" y="5547506"/>
            <a:ext cx="951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This action movie is so fantastic.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31BD3-F95A-4BAD-82DE-0A915251C5C1}"/>
              </a:ext>
            </a:extLst>
          </p:cNvPr>
          <p:cNvSpPr txBox="1"/>
          <p:nvPr/>
        </p:nvSpPr>
        <p:spPr>
          <a:xfrm>
            <a:off x="640961" y="6105198"/>
            <a:ext cx="898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Bộ phim hành động này rất tuyệt vời.</a:t>
            </a:r>
          </a:p>
        </p:txBody>
      </p:sp>
      <p:pic>
        <p:nvPicPr>
          <p:cNvPr id="3" name="fantastic-1634484990">
            <a:hlinkClick r:id="" action="ppaction://media"/>
            <a:extLst>
              <a:ext uri="{FF2B5EF4-FFF2-40B4-BE49-F238E27FC236}">
                <a16:creationId xmlns:a16="http://schemas.microsoft.com/office/drawing/2014/main" id="{D5EF05C1-7908-45C8-9846-1DAF6C160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7310" y="199666"/>
            <a:ext cx="406400" cy="406400"/>
          </a:xfrm>
          <a:prstGeom prst="rect">
            <a:avLst/>
          </a:prstGeom>
        </p:spPr>
      </p:pic>
      <p:pic>
        <p:nvPicPr>
          <p:cNvPr id="15" name="This-action-movie-is-so-fantas1634485001">
            <a:hlinkClick r:id="" action="ppaction://media"/>
            <a:extLst>
              <a:ext uri="{FF2B5EF4-FFF2-40B4-BE49-F238E27FC236}">
                <a16:creationId xmlns:a16="http://schemas.microsoft.com/office/drawing/2014/main" id="{E74399E2-E7BE-46ED-9506-B2BEC54B1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9300" y="5547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4852" y="370766"/>
            <a:ext cx="5552371" cy="529999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A3867AA-2C3B-48BE-9CFD-61193A4CA3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5898" y="1313031"/>
            <a:ext cx="5413991" cy="293032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C989D6A-253E-4CB6-9275-380AEF8C4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672B0E-2119-4845-8FA5-6B7A0FB138F0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sad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5199424-C675-4592-AA85-BF8A3D72892F}"/>
              </a:ext>
            </a:extLst>
          </p:cNvPr>
          <p:cNvSpPr/>
          <p:nvPr/>
        </p:nvSpPr>
        <p:spPr>
          <a:xfrm>
            <a:off x="6734174" y="1942078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/sæd/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0B6DF1-D117-4E1E-86E0-EB4DF7A2A5B3}"/>
              </a:ext>
            </a:extLst>
          </p:cNvPr>
          <p:cNvSpPr/>
          <p:nvPr/>
        </p:nvSpPr>
        <p:spPr>
          <a:xfrm>
            <a:off x="6819900" y="3282825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buồn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0ABB7-D2BB-4E2A-B005-951735B9F2FB}"/>
              </a:ext>
            </a:extLst>
          </p:cNvPr>
          <p:cNvSpPr txBox="1"/>
          <p:nvPr/>
        </p:nvSpPr>
        <p:spPr>
          <a:xfrm>
            <a:off x="349055" y="5727458"/>
            <a:ext cx="114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I cried alot because of the sad ending of the film.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F58859-9FDF-4552-A3CE-AF2AE75249DF}"/>
              </a:ext>
            </a:extLst>
          </p:cNvPr>
          <p:cNvSpPr txBox="1"/>
          <p:nvPr/>
        </p:nvSpPr>
        <p:spPr>
          <a:xfrm>
            <a:off x="421886" y="6201865"/>
            <a:ext cx="898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Tôi đã khóc bởi vì kết cục buồn của bộ phim này.</a:t>
            </a:r>
          </a:p>
        </p:txBody>
      </p:sp>
      <p:pic>
        <p:nvPicPr>
          <p:cNvPr id="2" name="sad-1634485046">
            <a:hlinkClick r:id="" action="ppaction://media"/>
            <a:extLst>
              <a:ext uri="{FF2B5EF4-FFF2-40B4-BE49-F238E27FC236}">
                <a16:creationId xmlns:a16="http://schemas.microsoft.com/office/drawing/2014/main" id="{BD700696-08A9-455F-B1F1-D9BDF1AFC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76444" y="262107"/>
            <a:ext cx="406400" cy="406400"/>
          </a:xfrm>
          <a:prstGeom prst="rect">
            <a:avLst/>
          </a:prstGeom>
        </p:spPr>
      </p:pic>
      <p:pic>
        <p:nvPicPr>
          <p:cNvPr id="3" name="I-cried-alot-because-of-the-sa1634485069">
            <a:hlinkClick r:id="" action="ppaction://media"/>
            <a:extLst>
              <a:ext uri="{FF2B5EF4-FFF2-40B4-BE49-F238E27FC236}">
                <a16:creationId xmlns:a16="http://schemas.microsoft.com/office/drawing/2014/main" id="{7CAC1A74-5C06-4F8B-B64A-65E7BFA9B5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18825" y="5057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06" y="276226"/>
            <a:ext cx="5552371" cy="529999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217DB02-680E-4F66-8FA2-5BAD00A222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933" y="1022901"/>
            <a:ext cx="5128518" cy="34339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459F307-5334-4564-97C5-7DB9D1F334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14EBDC-E629-4D43-A155-37906A0CCD62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funny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3E1089-3801-48A1-AB04-BFC0E0C57A87}"/>
              </a:ext>
            </a:extLst>
          </p:cNvPr>
          <p:cNvSpPr/>
          <p:nvPr/>
        </p:nvSpPr>
        <p:spPr>
          <a:xfrm>
            <a:off x="6886574" y="2076526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/ˈfʌni/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0D5230-AE74-46F5-8526-99D6B43944EE}"/>
              </a:ext>
            </a:extLst>
          </p:cNvPr>
          <p:cNvSpPr/>
          <p:nvPr/>
        </p:nvSpPr>
        <p:spPr>
          <a:xfrm>
            <a:off x="6886573" y="3429000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vui vẻ, hài hước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BAE84-CF3D-4150-8590-EA70CB27FF6E}"/>
              </a:ext>
            </a:extLst>
          </p:cNvPr>
          <p:cNvSpPr txBox="1"/>
          <p:nvPr/>
        </p:nvSpPr>
        <p:spPr>
          <a:xfrm>
            <a:off x="349055" y="5576216"/>
            <a:ext cx="114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They laughed alot because the main actor was very funny.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5D45F-6B82-4EEA-8C5E-E0FA74485607}"/>
              </a:ext>
            </a:extLst>
          </p:cNvPr>
          <p:cNvSpPr txBox="1"/>
          <p:nvPr/>
        </p:nvSpPr>
        <p:spPr>
          <a:xfrm>
            <a:off x="640961" y="6105198"/>
            <a:ext cx="1059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Họ cười rất nhiều bởi vì diễn viên nam chính rất hài hước.</a:t>
            </a:r>
          </a:p>
        </p:txBody>
      </p:sp>
      <p:pic>
        <p:nvPicPr>
          <p:cNvPr id="2" name="funny-1634485110">
            <a:hlinkClick r:id="" action="ppaction://media"/>
            <a:extLst>
              <a:ext uri="{FF2B5EF4-FFF2-40B4-BE49-F238E27FC236}">
                <a16:creationId xmlns:a16="http://schemas.microsoft.com/office/drawing/2014/main" id="{D6D37662-D065-4EBD-BFE1-CA42B0738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25" y="399417"/>
            <a:ext cx="406400" cy="406400"/>
          </a:xfrm>
          <a:prstGeom prst="rect">
            <a:avLst/>
          </a:prstGeom>
        </p:spPr>
      </p:pic>
      <p:pic>
        <p:nvPicPr>
          <p:cNvPr id="3" name="They-laughed-alot-because-the-1634485119">
            <a:hlinkClick r:id="" action="ppaction://media"/>
            <a:extLst>
              <a:ext uri="{FF2B5EF4-FFF2-40B4-BE49-F238E27FC236}">
                <a16:creationId xmlns:a16="http://schemas.microsoft.com/office/drawing/2014/main" id="{F1042F77-8539-4DA2-97DD-4703F26DF3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5199" y="45850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C85ABDF-FCB4-4CB4-87E1-8D20082D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4852" y="246628"/>
            <a:ext cx="5552371" cy="529999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8AF922C-3497-4EDE-9BF8-3B55399223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4280" y="778978"/>
            <a:ext cx="5275609" cy="35214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3ABCFA-53A5-4B59-B051-24FB0E28B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79644" y="217030"/>
            <a:ext cx="5614386" cy="53591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8C7488-69C2-4186-975C-747FB068D23F}"/>
              </a:ext>
            </a:extLst>
          </p:cNvPr>
          <p:cNvSpPr/>
          <p:nvPr/>
        </p:nvSpPr>
        <p:spPr>
          <a:xfrm>
            <a:off x="6734175" y="465307"/>
            <a:ext cx="4505325" cy="847724"/>
          </a:xfrm>
          <a:prstGeom prst="roundRect">
            <a:avLst>
              <a:gd name="adj" fmla="val 2708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tastia"/>
              </a:rPr>
              <a:t>boring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9D75E2-41C5-46F7-85A0-8E2DE8945660}"/>
              </a:ext>
            </a:extLst>
          </p:cNvPr>
          <p:cNvSpPr/>
          <p:nvPr/>
        </p:nvSpPr>
        <p:spPr>
          <a:xfrm>
            <a:off x="6734175" y="1846766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/ˈbɔːrɪŋ/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F5DD0-E8FC-47FE-B771-F53FA6754CB2}"/>
              </a:ext>
            </a:extLst>
          </p:cNvPr>
          <p:cNvSpPr/>
          <p:nvPr/>
        </p:nvSpPr>
        <p:spPr>
          <a:xfrm>
            <a:off x="6810375" y="3073150"/>
            <a:ext cx="4505325" cy="711699"/>
          </a:xfrm>
          <a:prstGeom prst="roundRect">
            <a:avLst>
              <a:gd name="adj" fmla="val 27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Contastia"/>
              </a:rPr>
              <a:t>(adj) nhàm chán</a:t>
            </a:r>
            <a:endParaRPr lang="en-US" sz="36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tas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C41A1-1AE5-40D4-BC07-D6048EB87ED8}"/>
              </a:ext>
            </a:extLst>
          </p:cNvPr>
          <p:cNvSpPr txBox="1"/>
          <p:nvPr/>
        </p:nvSpPr>
        <p:spPr>
          <a:xfrm>
            <a:off x="300141" y="5614526"/>
            <a:ext cx="114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</a:rPr>
              <a:t>The film was so boring that I turned off the TV.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301B1-6520-4B4A-B082-A041A1693831}"/>
              </a:ext>
            </a:extLst>
          </p:cNvPr>
          <p:cNvSpPr txBox="1"/>
          <p:nvPr/>
        </p:nvSpPr>
        <p:spPr>
          <a:xfrm>
            <a:off x="640961" y="6105198"/>
            <a:ext cx="898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Bộ phim này nhàm chán đến nỗi mà tôi đã tắt ti vi.</a:t>
            </a:r>
          </a:p>
        </p:txBody>
      </p:sp>
      <p:pic>
        <p:nvPicPr>
          <p:cNvPr id="2" name="boring-1634485160">
            <a:hlinkClick r:id="" action="ppaction://media"/>
            <a:extLst>
              <a:ext uri="{FF2B5EF4-FFF2-40B4-BE49-F238E27FC236}">
                <a16:creationId xmlns:a16="http://schemas.microsoft.com/office/drawing/2014/main" id="{C4495ECD-0F03-4411-8A69-C6FB51A4E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0975" y="347582"/>
            <a:ext cx="406400" cy="406400"/>
          </a:xfrm>
          <a:prstGeom prst="rect">
            <a:avLst/>
          </a:prstGeom>
        </p:spPr>
      </p:pic>
      <p:pic>
        <p:nvPicPr>
          <p:cNvPr id="3" name="The-film-was-so-boring-that-I-1634485169">
            <a:hlinkClick r:id="" action="ppaction://media"/>
            <a:extLst>
              <a:ext uri="{FF2B5EF4-FFF2-40B4-BE49-F238E27FC236}">
                <a16:creationId xmlns:a16="http://schemas.microsoft.com/office/drawing/2014/main" id="{1927111E-169B-47C8-815C-ED4B783D21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200" y="44773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1001</Words>
  <Application>Microsoft Office PowerPoint</Application>
  <PresentationFormat>Widescreen</PresentationFormat>
  <Paragraphs>159</Paragraphs>
  <Slides>22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Arial</vt:lpstr>
      <vt:lpstr>Aachen</vt:lpstr>
      <vt:lpstr>HL Brush 1BK</vt:lpstr>
      <vt:lpstr>Contastia</vt:lpstr>
      <vt:lpstr>Wingdings</vt:lpstr>
      <vt:lpstr>Constantia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41</cp:revision>
  <dcterms:created xsi:type="dcterms:W3CDTF">2021-09-05T02:15:09Z</dcterms:created>
  <dcterms:modified xsi:type="dcterms:W3CDTF">2024-06-08T15:23:49Z</dcterms:modified>
</cp:coreProperties>
</file>