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notesSlides/notesSlide4.xml" ContentType="application/vnd.openxmlformats-officedocument.presentationml.notesSlide+xml"/>
  <Override PartName="/ppt/ink/ink3.xml" ContentType="application/inkml+xml"/>
  <Override PartName="/ppt/ink/ink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592" r:id="rId3"/>
    <p:sldId id="593" r:id="rId4"/>
    <p:sldId id="257" r:id="rId5"/>
    <p:sldId id="583" r:id="rId6"/>
    <p:sldId id="584" r:id="rId7"/>
    <p:sldId id="585" r:id="rId8"/>
    <p:sldId id="587" r:id="rId9"/>
    <p:sldId id="588" r:id="rId10"/>
    <p:sldId id="589" r:id="rId11"/>
    <p:sldId id="591" r:id="rId12"/>
    <p:sldId id="59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17T03:35:02.223"/>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17T03:35:08.139"/>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17T03:35:02.223"/>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17T03:35:08.139"/>
    </inkml:context>
    <inkml:brush xml:id="br0">
      <inkml:brushProperty name="width" value="0.05" units="cm"/>
      <inkml:brushProperty name="height" value="0.05" units="cm"/>
      <inkml:brushProperty name="color" value="#E71224"/>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1F92B5-E600-445F-93D6-9B9DDDF5DC01}"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50C494-F228-4ABF-81E8-B67B0ECFDDB0}" type="slidenum">
              <a:rPr lang="en-US" smtClean="0"/>
              <a:t>‹#›</a:t>
            </a:fld>
            <a:endParaRPr lang="en-US"/>
          </a:p>
        </p:txBody>
      </p:sp>
    </p:spTree>
    <p:extLst>
      <p:ext uri="{BB962C8B-B14F-4D97-AF65-F5344CB8AC3E}">
        <p14:creationId xmlns:p14="http://schemas.microsoft.com/office/powerpoint/2010/main" val="186923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50C494-F228-4ABF-81E8-B67B0ECFDDB0}" type="slidenum">
              <a:rPr lang="en-US" smtClean="0"/>
              <a:t>1</a:t>
            </a:fld>
            <a:endParaRPr lang="en-US"/>
          </a:p>
        </p:txBody>
      </p:sp>
    </p:spTree>
    <p:extLst>
      <p:ext uri="{BB962C8B-B14F-4D97-AF65-F5344CB8AC3E}">
        <p14:creationId xmlns:p14="http://schemas.microsoft.com/office/powerpoint/2010/main" val="2667718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50C494-F228-4ABF-81E8-B67B0ECFDDB0}" type="slidenum">
              <a:rPr lang="en-US" smtClean="0"/>
              <a:t>3</a:t>
            </a:fld>
            <a:endParaRPr lang="en-US"/>
          </a:p>
        </p:txBody>
      </p:sp>
    </p:spTree>
    <p:extLst>
      <p:ext uri="{BB962C8B-B14F-4D97-AF65-F5344CB8AC3E}">
        <p14:creationId xmlns:p14="http://schemas.microsoft.com/office/powerpoint/2010/main" val="3173142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50C494-F228-4ABF-81E8-B67B0ECFDDB0}" type="slidenum">
              <a:rPr lang="en-US" smtClean="0"/>
              <a:t>5</a:t>
            </a:fld>
            <a:endParaRPr lang="en-US"/>
          </a:p>
        </p:txBody>
      </p:sp>
    </p:spTree>
    <p:extLst>
      <p:ext uri="{BB962C8B-B14F-4D97-AF65-F5344CB8AC3E}">
        <p14:creationId xmlns:p14="http://schemas.microsoft.com/office/powerpoint/2010/main" val="1733511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543D4622-0817-47C4-8682-855CBD1E6E6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697B11D2-799D-4076-B6FC-F84E51F353E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5364" name="Slide Number Placeholder 3">
            <a:extLst>
              <a:ext uri="{FF2B5EF4-FFF2-40B4-BE49-F238E27FC236}">
                <a16:creationId xmlns:a16="http://schemas.microsoft.com/office/drawing/2014/main" id="{123B61F7-DF56-4024-8AD0-BABBBFB059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fld id="{2181ED41-D199-4026-A0B0-D998DE3244D1}" type="slidenum">
              <a:rPr lang="en-US" altLang="en-US"/>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6C671-12A2-4A51-AE62-D9BD4C62FE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2F71DF-4A6C-4CAD-8B9D-A451D180CB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080615-840C-4875-AC13-34635B8CE45D}"/>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789F5F0D-696B-42B2-A870-9B219E5C58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9C1062-22DC-4C59-92FC-A51D084E9BB9}"/>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3310539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FC68-5D15-4328-9CE2-1CA9504F5C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7C8265-C1D0-48EC-B346-64645D2C981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EFC76D-1C45-4BF0-8AA1-CF092898AB7C}"/>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C5C491AF-53E0-47C0-AB72-494B7F9305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F4B4C2-F884-44C2-81A3-FD2859F7337E}"/>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2883882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E73F06-AFE3-42FF-B21B-DBB8E83C88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C7EDC5-3718-4561-AE54-5A530CB631E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64EA17-82F7-4892-A1D1-C00478022D1E}"/>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58F5C3AB-A5B2-4343-B196-802E08BA33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2538CA-73B3-47A7-8919-F0993F029F6A}"/>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3046178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F51E0-F547-4301-9555-2ACCDBEE3D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7AD96-7E5D-4065-BA67-1FFB976329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2646C8-59DF-4EC9-BFC3-43ECB99DA79F}"/>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D8744571-EDD9-460F-9EF2-191E7AD93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645B95-E954-41EC-A73E-34ACA9D2214F}"/>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1910571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297EF-E29E-4DCB-B4A7-EBD20295A18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9D0B9A-6DD7-4A71-9196-2AF8755977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B0EBBD9-8180-4169-8EEC-AB4032564DBB}"/>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06C0C28C-D37D-4ADB-9939-6F5C2FC4C7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A3C953-A573-4EE8-86FE-FB018AC3B1F4}"/>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3289485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365CA-ACDE-47A6-80C9-6BEDA34BA0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CD4BDF-D9D3-4430-8584-914118EB87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D80D54-15D6-4AD9-B166-224655FED7D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B37E3F-6614-4A69-A9D7-456A60F07FB8}"/>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6" name="Footer Placeholder 5">
            <a:extLst>
              <a:ext uri="{FF2B5EF4-FFF2-40B4-BE49-F238E27FC236}">
                <a16:creationId xmlns:a16="http://schemas.microsoft.com/office/drawing/2014/main" id="{9C6C9622-AC00-4EFB-98EC-57E4FB9A0B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5D3941-4BC6-44C0-97BD-A85B9BA1369A}"/>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4122530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3D3A7-E7A4-4918-9391-445846DCC5E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EA854F-1B4F-400C-9C7A-7EDFBF7752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EB56B13-9DB3-4BC0-B0F0-094D7C9D173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163AEA-6DAB-4A55-BDD9-C2DE3233A3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2C854E3-3D24-495A-AD04-5724F32A616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4A7F2A-ECFC-4F58-810F-BCA7EFBF0FAF}"/>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8" name="Footer Placeholder 7">
            <a:extLst>
              <a:ext uri="{FF2B5EF4-FFF2-40B4-BE49-F238E27FC236}">
                <a16:creationId xmlns:a16="http://schemas.microsoft.com/office/drawing/2014/main" id="{894C1DD1-5FDC-4DC6-9B73-AA899A7C667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9E1DAC-8729-4F66-82A3-87961908FAB8}"/>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286942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BA340-FAA0-4AE1-8A7C-7A097158A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6E9125-C8F7-424F-95E6-A4B938C7AE20}"/>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4" name="Footer Placeholder 3">
            <a:extLst>
              <a:ext uri="{FF2B5EF4-FFF2-40B4-BE49-F238E27FC236}">
                <a16:creationId xmlns:a16="http://schemas.microsoft.com/office/drawing/2014/main" id="{9B2B1DF9-4242-40C7-BE35-B331A87643F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1A45FF-5B0F-449F-8FC7-4ED437066DDC}"/>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2649729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2CE5EC-2BF3-413C-950A-51C19BF98AB6}"/>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3" name="Footer Placeholder 2">
            <a:extLst>
              <a:ext uri="{FF2B5EF4-FFF2-40B4-BE49-F238E27FC236}">
                <a16:creationId xmlns:a16="http://schemas.microsoft.com/office/drawing/2014/main" id="{F695F55D-92BE-4E4B-AF4B-3B9979DB71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57FBB7-332F-49D0-B0EB-8D64F2F080FE}"/>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4059135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1109E-E6AA-46AE-8109-C86CB0FC69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8B04BF-D2BF-4CAE-A788-A32C1B9F1C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0D205A-096C-40B3-AC64-00BEDFC099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FFA2AE8-E8AC-4863-AD61-0279337BCDA2}"/>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6" name="Footer Placeholder 5">
            <a:extLst>
              <a:ext uri="{FF2B5EF4-FFF2-40B4-BE49-F238E27FC236}">
                <a16:creationId xmlns:a16="http://schemas.microsoft.com/office/drawing/2014/main" id="{2145DDDB-72F5-4DE2-BC24-C36A01791B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3D312D-1D38-4A72-8F9B-DE831D6BB350}"/>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694218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C34B6-AD73-40FE-8474-8B041C2CBC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4EDBC2-E5BF-40E9-8C07-D8B0E5D436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06ED80-98FE-44C0-AFAF-9D68C056C5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19D430B-772C-49BB-AE63-2AA586395F0C}"/>
              </a:ext>
            </a:extLst>
          </p:cNvPr>
          <p:cNvSpPr>
            <a:spLocks noGrp="1"/>
          </p:cNvSpPr>
          <p:nvPr>
            <p:ph type="dt" sz="half" idx="10"/>
          </p:nvPr>
        </p:nvSpPr>
        <p:spPr/>
        <p:txBody>
          <a:bodyPr/>
          <a:lstStyle/>
          <a:p>
            <a:fld id="{2D724158-B83E-4BCE-B223-01204B4A67E6}" type="datetimeFigureOut">
              <a:rPr lang="en-US" smtClean="0"/>
              <a:t>6/10/2024</a:t>
            </a:fld>
            <a:endParaRPr lang="en-US"/>
          </a:p>
        </p:txBody>
      </p:sp>
      <p:sp>
        <p:nvSpPr>
          <p:cNvPr id="6" name="Footer Placeholder 5">
            <a:extLst>
              <a:ext uri="{FF2B5EF4-FFF2-40B4-BE49-F238E27FC236}">
                <a16:creationId xmlns:a16="http://schemas.microsoft.com/office/drawing/2014/main" id="{CDD25EBA-A638-45F9-8D32-7494A8E668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12F737-7382-49B2-872E-0DD99452420E}"/>
              </a:ext>
            </a:extLst>
          </p:cNvPr>
          <p:cNvSpPr>
            <a:spLocks noGrp="1"/>
          </p:cNvSpPr>
          <p:nvPr>
            <p:ph type="sldNum" sz="quarter" idx="12"/>
          </p:nvPr>
        </p:nvSpPr>
        <p:spPr/>
        <p:txBody>
          <a:bodyPr/>
          <a:lstStyle/>
          <a:p>
            <a:fld id="{8EA475D2-0F30-47F7-80F3-338B50F3E0B0}" type="slidenum">
              <a:rPr lang="en-US" smtClean="0"/>
              <a:t>‹#›</a:t>
            </a:fld>
            <a:endParaRPr lang="en-US"/>
          </a:p>
        </p:txBody>
      </p:sp>
    </p:spTree>
    <p:extLst>
      <p:ext uri="{BB962C8B-B14F-4D97-AF65-F5344CB8AC3E}">
        <p14:creationId xmlns:p14="http://schemas.microsoft.com/office/powerpoint/2010/main" val="541082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5EB0F4-79E8-40CB-9ACF-E28EBAAFE4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FAB1B5-30F6-4B59-92A2-1AE2CAC5F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6B41FB-2C07-46D4-B68A-1377289AF8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724158-B83E-4BCE-B223-01204B4A67E6}" type="datetimeFigureOut">
              <a:rPr lang="en-US" smtClean="0"/>
              <a:t>6/10/2024</a:t>
            </a:fld>
            <a:endParaRPr lang="en-US"/>
          </a:p>
        </p:txBody>
      </p:sp>
      <p:sp>
        <p:nvSpPr>
          <p:cNvPr id="5" name="Footer Placeholder 4">
            <a:extLst>
              <a:ext uri="{FF2B5EF4-FFF2-40B4-BE49-F238E27FC236}">
                <a16:creationId xmlns:a16="http://schemas.microsoft.com/office/drawing/2014/main" id="{B4C32ED3-94B4-4120-98EE-E845BA0CB6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1900D01-B7C3-4B67-8CFE-F38DF79735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A475D2-0F30-47F7-80F3-338B50F3E0B0}" type="slidenum">
              <a:rPr lang="en-US" smtClean="0"/>
              <a:t>‹#›</a:t>
            </a:fld>
            <a:endParaRPr lang="en-US"/>
          </a:p>
        </p:txBody>
      </p:sp>
    </p:spTree>
    <p:extLst>
      <p:ext uri="{BB962C8B-B14F-4D97-AF65-F5344CB8AC3E}">
        <p14:creationId xmlns:p14="http://schemas.microsoft.com/office/powerpoint/2010/main" val="532229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youtube.com/watch?v=s4MmImmxqM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2.emf"/><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customXml" Target="../ink/ink4.xml"/><Relationship Id="rId5" Type="http://schemas.openxmlformats.org/officeDocument/2006/relationships/image" Target="../media/image2.emf"/><Relationship Id="rId4" Type="http://schemas.openxmlformats.org/officeDocument/2006/relationships/customXml" Target="../ink/ink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9E3054-710D-4BC0-A7B6-2D8CA24EC878}"/>
              </a:ext>
            </a:extLst>
          </p:cNvPr>
          <p:cNvSpPr txBox="1"/>
          <p:nvPr/>
        </p:nvSpPr>
        <p:spPr>
          <a:xfrm>
            <a:off x="1425527" y="168813"/>
            <a:ext cx="9622300" cy="954107"/>
          </a:xfrm>
          <a:prstGeom prst="rect">
            <a:avLst/>
          </a:prstGeom>
          <a:noFill/>
        </p:spPr>
        <p:txBody>
          <a:bodyPr wrap="square" rtlCol="0">
            <a:spAutoFit/>
          </a:bodyPr>
          <a:lstStyle/>
          <a:p>
            <a:r>
              <a:rPr lang="en-US" sz="3200" b="1" u="sng" dirty="0" err="1">
                <a:solidFill>
                  <a:srgbClr val="FF0000"/>
                </a:solidFill>
                <a:latin typeface="Times New Roman" panose="02020603050405020304" pitchFamily="18" charset="0"/>
                <a:cs typeface="Times New Roman" panose="02020603050405020304" pitchFamily="18" charset="0"/>
              </a:rPr>
              <a:t>Tiết</a:t>
            </a:r>
            <a:r>
              <a:rPr lang="en-US" sz="3200" b="1" u="sng" dirty="0">
                <a:solidFill>
                  <a:srgbClr val="FF0000"/>
                </a:solidFill>
                <a:latin typeface="Times New Roman" panose="02020603050405020304" pitchFamily="18" charset="0"/>
                <a:cs typeface="Times New Roman" panose="02020603050405020304" pitchFamily="18" charset="0"/>
              </a:rPr>
              <a:t> 77,78</a:t>
            </a: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mj-lt"/>
              </a:rPr>
              <a:t>Văn bản 2. SƠN TINH THUỶ TINH</a:t>
            </a:r>
            <a:endParaRPr lang="en-US" sz="3200" dirty="0">
              <a:solidFill>
                <a:srgbClr val="FF0000"/>
              </a:solidFill>
              <a:latin typeface="+mj-lt"/>
            </a:endParaRPr>
          </a:p>
          <a:p>
            <a:endParaRPr lang="en-US" sz="2400" dirty="0">
              <a:latin typeface="+mj-lt"/>
            </a:endParaRPr>
          </a:p>
        </p:txBody>
      </p:sp>
      <p:sp>
        <p:nvSpPr>
          <p:cNvPr id="9" name="TextBox 8">
            <a:extLst>
              <a:ext uri="{FF2B5EF4-FFF2-40B4-BE49-F238E27FC236}">
                <a16:creationId xmlns:a16="http://schemas.microsoft.com/office/drawing/2014/main" id="{3C439C8C-4108-4138-9199-DABD17DD07EF}"/>
              </a:ext>
            </a:extLst>
          </p:cNvPr>
          <p:cNvSpPr txBox="1"/>
          <p:nvPr/>
        </p:nvSpPr>
        <p:spPr>
          <a:xfrm>
            <a:off x="295423" y="815926"/>
            <a:ext cx="8131126" cy="830997"/>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a:t>
            </a:r>
            <a:r>
              <a:rPr lang="vi-VN"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ĐỌC VÀ </a:t>
            </a:r>
            <a:r>
              <a:rPr lang="vi-VN" sz="2400" b="1" u="sng" dirty="0">
                <a:latin typeface="Times New Roman" panose="02020603050405020304" pitchFamily="18" charset="0"/>
                <a:cs typeface="Times New Roman" panose="02020603050405020304" pitchFamily="18" charset="0"/>
              </a:rPr>
              <a:t>TÌM HIỂU </a:t>
            </a:r>
            <a:r>
              <a:rPr lang="en-US" sz="2400" b="1" u="sng" dirty="0">
                <a:latin typeface="Times New Roman" panose="02020603050405020304" pitchFamily="18" charset="0"/>
                <a:cs typeface="Times New Roman" panose="02020603050405020304" pitchFamily="18" charset="0"/>
              </a:rPr>
              <a:t>VĂN BẢN</a:t>
            </a:r>
            <a:endParaRPr lang="en-US" sz="2400" u="sng"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1. </a:t>
            </a:r>
            <a:r>
              <a:rPr lang="en-US" sz="2400" b="1" u="sng" dirty="0" err="1">
                <a:latin typeface="Times New Roman" panose="02020603050405020304" pitchFamily="18" charset="0"/>
                <a:cs typeface="Times New Roman" panose="02020603050405020304" pitchFamily="18" charset="0"/>
              </a:rPr>
              <a:t>Đọc</a:t>
            </a:r>
            <a:endParaRPr lang="en-US" sz="2400"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444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arn(inVertical)">
                                      <p:cBhvr>
                                        <p:cTn id="1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0DA97C-B238-4A59-9EA6-61C5A0ECB081}"/>
              </a:ext>
            </a:extLst>
          </p:cNvPr>
          <p:cNvSpPr txBox="1"/>
          <p:nvPr/>
        </p:nvSpPr>
        <p:spPr>
          <a:xfrm>
            <a:off x="112542" y="263787"/>
            <a:ext cx="8285871" cy="830997"/>
          </a:xfrm>
          <a:prstGeom prst="rect">
            <a:avLst/>
          </a:prstGeom>
          <a:noFill/>
        </p:spPr>
        <p:txBody>
          <a:bodyPr wrap="square" rtlCol="0">
            <a:spAutoFit/>
          </a:bodyPr>
          <a:lstStyle/>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2. </a:t>
            </a:r>
            <a:r>
              <a:rPr lang="vi-VN" sz="2400" b="1" u="sng" dirty="0">
                <a:latin typeface="Times New Roman" panose="02020603050405020304" pitchFamily="18" charset="0"/>
                <a:cs typeface="Times New Roman" panose="02020603050405020304" pitchFamily="18" charset="0"/>
              </a:rPr>
              <a:t>Cuộc giao chiến giữa Sơn Tinh và Thuỷ Tinh </a:t>
            </a:r>
            <a:endParaRPr lang="en-US" sz="3200" u="sng"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C3AC66F-6C7E-4A97-9339-F426BDBBBB50}"/>
              </a:ext>
            </a:extLst>
          </p:cNvPr>
          <p:cNvSpPr txBox="1"/>
          <p:nvPr/>
        </p:nvSpPr>
        <p:spPr>
          <a:xfrm>
            <a:off x="862818" y="140677"/>
            <a:ext cx="10466363" cy="954107"/>
          </a:xfrm>
          <a:prstGeom prst="rect">
            <a:avLst/>
          </a:prstGeom>
          <a:noFill/>
        </p:spPr>
        <p:txBody>
          <a:bodyPr wrap="square" rtlCol="0">
            <a:spAutoFit/>
          </a:bodyPr>
          <a:lstStyle/>
          <a:p>
            <a:pPr algn="ctr"/>
            <a:r>
              <a:rPr lang="en-US" sz="2800" b="1" u="sng" dirty="0" err="1">
                <a:solidFill>
                  <a:srgbClr val="FF0000"/>
                </a:solidFill>
                <a:latin typeface="Times New Roman" panose="02020603050405020304" pitchFamily="18" charset="0"/>
                <a:cs typeface="Times New Roman" panose="02020603050405020304" pitchFamily="18" charset="0"/>
              </a:rPr>
              <a:t>Tiết</a:t>
            </a:r>
            <a:r>
              <a:rPr lang="en-US" sz="2800" b="1" u="sng" dirty="0">
                <a:solidFill>
                  <a:srgbClr val="FF0000"/>
                </a:solidFill>
                <a:latin typeface="Times New Roman" panose="02020603050405020304" pitchFamily="18" charset="0"/>
                <a:cs typeface="Times New Roman" panose="02020603050405020304" pitchFamily="18" charset="0"/>
              </a:rPr>
              <a:t> 77,78</a:t>
            </a:r>
            <a:r>
              <a:rPr lang="en-US"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rPr>
              <a:t>Văn bản 2. SƠN TINH THUỶ TINH</a:t>
            </a:r>
            <a:endParaRPr lang="en-US" sz="2800" dirty="0">
              <a:solidFill>
                <a:srgbClr val="FF0000"/>
              </a:solidFill>
            </a:endParaRPr>
          </a:p>
          <a:p>
            <a:endParaRPr lang="en-US" sz="2800" dirty="0"/>
          </a:p>
        </p:txBody>
      </p:sp>
      <p:sp>
        <p:nvSpPr>
          <p:cNvPr id="2" name="TextBox 1">
            <a:extLst>
              <a:ext uri="{FF2B5EF4-FFF2-40B4-BE49-F238E27FC236}">
                <a16:creationId xmlns:a16="http://schemas.microsoft.com/office/drawing/2014/main" id="{85CDC0F9-685C-4A81-9779-40357DEC959C}"/>
              </a:ext>
            </a:extLst>
          </p:cNvPr>
          <p:cNvSpPr txBox="1"/>
          <p:nvPr/>
        </p:nvSpPr>
        <p:spPr>
          <a:xfrm>
            <a:off x="253217" y="1003552"/>
            <a:ext cx="9270611" cy="1569660"/>
          </a:xfrm>
          <a:prstGeom prst="rect">
            <a:avLst/>
          </a:prstGeom>
          <a:noFill/>
        </p:spPr>
        <p:txBody>
          <a:bodyPr wrap="square" rtlCol="0">
            <a:spAutoFit/>
          </a:bodyPr>
          <a:lstStyle/>
          <a:p>
            <a:pPr algn="just">
              <a:lnSpc>
                <a:spcPct val="150000"/>
              </a:lnSpc>
            </a:pPr>
            <a:r>
              <a:rPr lang="vi-VN" sz="2400" dirty="0">
                <a:latin typeface="Times New Roman" pitchFamily="18" charset="0"/>
                <a:cs typeface="Times New Roman" pitchFamily="18" charset="0"/>
              </a:rPr>
              <a:t>- </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Thể hiện ước mơ, khát vọng chế ngự được thiên nhiên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nhân dân </a:t>
            </a:r>
            <a:r>
              <a:rPr lang="en-US" sz="2400" dirty="0">
                <a:latin typeface="Times New Roman" pitchFamily="18" charset="0"/>
                <a:cs typeface="Times New Roman" pitchFamily="18" charset="0"/>
              </a:rPr>
              <a:t>ta</a:t>
            </a:r>
            <a:r>
              <a:rPr lang="vi-VN" sz="2400" dirty="0">
                <a:latin typeface="Times New Roman" pitchFamily="18" charset="0"/>
                <a:cs typeface="Times New Roman" pitchFamily="18" charset="0"/>
              </a:rPr>
              <a:t>.</a:t>
            </a:r>
            <a:endParaRPr lang="x-none" sz="2400" dirty="0">
              <a:latin typeface="Times New Roman" pitchFamily="18" charset="0"/>
              <a:cs typeface="Times New Roman" pitchFamily="18" charset="0"/>
            </a:endParaRPr>
          </a:p>
          <a:p>
            <a:pPr algn="just">
              <a:lnSpc>
                <a:spcPct val="150000"/>
              </a:lnSpc>
            </a:pPr>
            <a:r>
              <a:rPr lang="vi-VN" sz="2400" dirty="0">
                <a:latin typeface="Times New Roman" pitchFamily="18" charset="0"/>
                <a:cs typeface="Times New Roman" pitchFamily="18" charset="0"/>
              </a:rPr>
              <a:t>- Giải thích hiện tượng lũ lụt hàng năm ở miền Bắc nước ta.</a:t>
            </a:r>
            <a:endParaRPr lang="x-none" sz="2400" dirty="0">
              <a:latin typeface="Times New Roman" panose="02020603050405020304" pitchFamily="18" charset="0"/>
              <a:ea typeface="Times New Roman" panose="02020603050405020304" pitchFamily="18" charset="0"/>
              <a:cs typeface="Times New Roman" pitchFamily="18" charset="0"/>
            </a:endParaRPr>
          </a:p>
          <a:p>
            <a:endParaRPr lang="en-US" sz="2400" dirty="0"/>
          </a:p>
        </p:txBody>
      </p:sp>
      <p:sp>
        <p:nvSpPr>
          <p:cNvPr id="3" name="TextBox 2">
            <a:extLst>
              <a:ext uri="{FF2B5EF4-FFF2-40B4-BE49-F238E27FC236}">
                <a16:creationId xmlns:a16="http://schemas.microsoft.com/office/drawing/2014/main" id="{6F0B8B90-DF5D-480C-BA24-12DE58708CDE}"/>
              </a:ext>
            </a:extLst>
          </p:cNvPr>
          <p:cNvSpPr txBox="1"/>
          <p:nvPr/>
        </p:nvSpPr>
        <p:spPr>
          <a:xfrm>
            <a:off x="112543" y="2152357"/>
            <a:ext cx="9383150" cy="3785652"/>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a:t>
            </a:r>
            <a:r>
              <a:rPr lang="vi-VN" sz="2400" b="1" dirty="0">
                <a:latin typeface="Times New Roman" panose="02020603050405020304" pitchFamily="18" charset="0"/>
                <a:cs typeface="Times New Roman" panose="02020603050405020304" pitchFamily="18" charset="0"/>
              </a:rPr>
              <a:t>II. </a:t>
            </a:r>
            <a:r>
              <a:rPr lang="vi-VN" sz="2400" b="1" u="sng" dirty="0">
                <a:latin typeface="Times New Roman" panose="02020603050405020304" pitchFamily="18" charset="0"/>
                <a:cs typeface="Times New Roman" panose="02020603050405020304" pitchFamily="18" charset="0"/>
              </a:rPr>
              <a:t>Tổng kết</a:t>
            </a:r>
            <a:endParaRPr lang="en-US" sz="2400" u="sng" dirty="0">
              <a:latin typeface="Times New Roman" panose="02020603050405020304" pitchFamily="18" charset="0"/>
              <a:cs typeface="Times New Roman" panose="02020603050405020304" pitchFamily="18" charset="0"/>
            </a:endParaRPr>
          </a:p>
          <a:p>
            <a:pPr marL="457200" indent="-457200">
              <a:buAutoNum type="alphaLcPeriod"/>
            </a:pPr>
            <a:r>
              <a:rPr lang="vi-VN" sz="2400" b="1" dirty="0">
                <a:latin typeface="Times New Roman" panose="02020603050405020304" pitchFamily="18" charset="0"/>
                <a:cs typeface="Times New Roman" panose="02020603050405020304" pitchFamily="18" charset="0"/>
              </a:rPr>
              <a:t>Nội dung:</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Truyện giải thích hiện tượng mưa bão lũ lụt xảy ra hàng năm ở đồng bằng Bắc Bộ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-Thể hiện sức mạnh và ước mơ chế ngự thiên tai bảo vệ cuộc sống của người Việt cổ. </a:t>
            </a:r>
            <a:endParaRPr lang="en-US" sz="2400" dirty="0">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b. </a:t>
            </a:r>
            <a:r>
              <a:rPr lang="fr-FR" sz="2400" b="1" dirty="0" err="1">
                <a:latin typeface="Times New Roman" panose="02020603050405020304" pitchFamily="18" charset="0"/>
                <a:cs typeface="Times New Roman" panose="02020603050405020304" pitchFamily="18" charset="0"/>
              </a:rPr>
              <a:t>Nghệ</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thuật</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Xây dựng hình tượng nhân vật mang dáng dấp thần linh với nhiều chi tiết tưởng tượng kì ảo có tính khái quát cao.</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Cách kể chuyện hấp dẫn sinh động.</a:t>
            </a:r>
            <a:endParaRPr lang="en-US" sz="24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B1550A6-02B0-4340-ADA8-02E48C3C594A}"/>
              </a:ext>
            </a:extLst>
          </p:cNvPr>
          <p:cNvSpPr txBox="1"/>
          <p:nvPr/>
        </p:nvSpPr>
        <p:spPr>
          <a:xfrm>
            <a:off x="10072468" y="1783025"/>
            <a:ext cx="1866315" cy="4524315"/>
          </a:xfrm>
          <a:prstGeom prst="rect">
            <a:avLst/>
          </a:prstGeom>
          <a:noFill/>
        </p:spPr>
        <p:txBody>
          <a:bodyPr wrap="square" rtlCol="0">
            <a:spAutoFit/>
          </a:bodyPr>
          <a:lstStyle/>
          <a:p>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Truyện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lí</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giải</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nguồn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gốc</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sự</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vật</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hiện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tượng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nào</a:t>
            </a:r>
            <a:r>
              <a:rPr lang="en-US" sz="2400" b="1" dirty="0">
                <a:solidFill>
                  <a:schemeClr val="accent1"/>
                </a:solidFill>
                <a:latin typeface="Times New Roman" panose="02020603050405020304" pitchFamily="18" charset="0"/>
                <a:cs typeface="Times New Roman" panose="02020603050405020304" pitchFamily="18" charset="0"/>
              </a:rPr>
              <a:t>?</a:t>
            </a:r>
          </a:p>
          <a:p>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Cách</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kể</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chuyện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mang</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đặc</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điểm</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gì</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của</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truyền</a:t>
            </a:r>
            <a:r>
              <a:rPr lang="en-US" sz="2400" b="1" dirty="0">
                <a:solidFill>
                  <a:schemeClr val="accent1"/>
                </a:solidFill>
                <a:latin typeface="Times New Roman" panose="02020603050405020304" pitchFamily="18" charset="0"/>
                <a:cs typeface="Times New Roman" panose="02020603050405020304" pitchFamily="18" charset="0"/>
              </a:rPr>
              <a:t> </a:t>
            </a:r>
            <a:r>
              <a:rPr lang="en-US" sz="2400" b="1" dirty="0" err="1">
                <a:solidFill>
                  <a:schemeClr val="accent1"/>
                </a:solidFill>
                <a:latin typeface="Times New Roman" panose="02020603050405020304" pitchFamily="18" charset="0"/>
                <a:cs typeface="Times New Roman" panose="02020603050405020304" pitchFamily="18" charset="0"/>
              </a:rPr>
              <a:t>thuyết</a:t>
            </a:r>
            <a:r>
              <a:rPr lang="en-US" sz="2400" b="1" dirty="0">
                <a:solidFill>
                  <a:schemeClr val="accent1"/>
                </a:solidFill>
                <a:latin typeface="Times New Roman" panose="02020603050405020304" pitchFamily="18" charset="0"/>
                <a:cs typeface="Times New Roman" panose="02020603050405020304" pitchFamily="18" charset="0"/>
              </a:rPr>
              <a:t>?</a:t>
            </a:r>
          </a:p>
          <a:p>
            <a:endParaRPr lang="en-US" sz="24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762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arn(inVertical)">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2648F8-9B39-4A7B-BE84-CD9C83ECD7FD}"/>
              </a:ext>
            </a:extLst>
          </p:cNvPr>
          <p:cNvSpPr txBox="1"/>
          <p:nvPr/>
        </p:nvSpPr>
        <p:spPr>
          <a:xfrm>
            <a:off x="534572" y="464234"/>
            <a:ext cx="11366696" cy="2308324"/>
          </a:xfrm>
          <a:prstGeom prst="rect">
            <a:avLst/>
          </a:prstGeom>
          <a:noFill/>
        </p:spPr>
        <p:txBody>
          <a:bodyPr wrap="square" rtlCol="0">
            <a:spAutoFit/>
          </a:bodyPr>
          <a:lstStyle/>
          <a:p>
            <a:pPr algn="ctr"/>
            <a:r>
              <a:rPr lang="nl-NL" sz="2400" b="1" dirty="0">
                <a:solidFill>
                  <a:srgbClr val="FF0000"/>
                </a:solidFill>
                <a:latin typeface="Times New Roman" panose="02020603050405020304" pitchFamily="18" charset="0"/>
                <a:cs typeface="Times New Roman" panose="02020603050405020304" pitchFamily="18" charset="0"/>
              </a:rPr>
              <a:t>LUYỆN TẬP, VẬN DỤNG</a:t>
            </a:r>
          </a:p>
          <a:p>
            <a:r>
              <a:rPr lang="nl-NL" sz="2400" b="1" dirty="0">
                <a:solidFill>
                  <a:srgbClr val="0070C0"/>
                </a:solidFill>
                <a:latin typeface="Times New Roman" panose="02020603050405020304" pitchFamily="18" charset="0"/>
                <a:cs typeface="Times New Roman" panose="02020603050405020304" pitchFamily="18" charset="0"/>
              </a:rPr>
              <a:t>1.  </a:t>
            </a:r>
            <a:r>
              <a:rPr lang="it-IT" sz="2400" b="1" dirty="0">
                <a:solidFill>
                  <a:srgbClr val="0070C0"/>
                </a:solidFill>
                <a:latin typeface="Times New Roman" panose="02020603050405020304" pitchFamily="18" charset="0"/>
                <a:cs typeface="Times New Roman" panose="02020603050405020304" pitchFamily="18" charset="0"/>
              </a:rPr>
              <a:t>Đóng vai một trong các nhân vật Sơn Tinh, Thuỷ Tinh, vua Hùng, Mị Nương để kể lại câu chuyện?</a:t>
            </a:r>
            <a:endParaRPr lang="en-US" sz="2400" b="1" dirty="0">
              <a:solidFill>
                <a:srgbClr val="0070C0"/>
              </a:solidFill>
              <a:latin typeface="Times New Roman" panose="02020603050405020304" pitchFamily="18" charset="0"/>
              <a:cs typeface="Times New Roman" panose="02020603050405020304" pitchFamily="18" charset="0"/>
            </a:endParaRPr>
          </a:p>
          <a:p>
            <a:r>
              <a:rPr lang="it-IT" sz="2400" b="1" dirty="0">
                <a:solidFill>
                  <a:srgbClr val="0070C0"/>
                </a:solidFill>
                <a:latin typeface="Times New Roman" panose="02020603050405020304" pitchFamily="18" charset="0"/>
                <a:cs typeface="Times New Roman" panose="02020603050405020304" pitchFamily="18" charset="0"/>
              </a:rPr>
              <a:t>2. Thử tượng tưởng em là Thuỷ Tinh và nêu suy  nghĩ cảm xúc nhân vật sau khi bị thua cuộc.</a:t>
            </a:r>
            <a:endParaRPr lang="en-US" sz="2400" b="1" dirty="0">
              <a:solidFill>
                <a:srgbClr val="0070C0"/>
              </a:solidFill>
              <a:latin typeface="Times New Roman" panose="02020603050405020304" pitchFamily="18" charset="0"/>
              <a:cs typeface="Times New Roman" panose="02020603050405020304" pitchFamily="18" charset="0"/>
            </a:endParaRPr>
          </a:p>
          <a:p>
            <a:endParaRPr lang="en-US" sz="2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2617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30">
            <a:extLst>
              <a:ext uri="{FF2B5EF4-FFF2-40B4-BE49-F238E27FC236}">
                <a16:creationId xmlns:a16="http://schemas.microsoft.com/office/drawing/2014/main" id="{E822E934-7C0A-4084-A3A0-24914AE892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4925"/>
            <a:ext cx="9982200" cy="611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Box 5">
            <a:extLst>
              <a:ext uri="{FF2B5EF4-FFF2-40B4-BE49-F238E27FC236}">
                <a16:creationId xmlns:a16="http://schemas.microsoft.com/office/drawing/2014/main" id="{26509738-2F27-4D07-A6E3-85C1B8989780}"/>
              </a:ext>
            </a:extLst>
          </p:cNvPr>
          <p:cNvSpPr txBox="1">
            <a:spLocks noChangeArrowheads="1"/>
          </p:cNvSpPr>
          <p:nvPr/>
        </p:nvSpPr>
        <p:spPr bwMode="auto">
          <a:xfrm>
            <a:off x="1265238" y="720725"/>
            <a:ext cx="749776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r>
              <a:rPr lang="en-US" altLang="en-US" sz="2400" dirty="0">
                <a:solidFill>
                  <a:srgbClr val="C00000"/>
                </a:solidFill>
                <a:latin typeface="#9Slide03 AmpleSoft" pitchFamily="2" charset="0"/>
              </a:rPr>
              <a:t>	</a:t>
            </a:r>
            <a:r>
              <a:rPr lang="vi-VN" altLang="en-US" sz="2400" dirty="0">
                <a:solidFill>
                  <a:srgbClr val="C00000"/>
                </a:solidFill>
                <a:latin typeface="Times New Roman" panose="02020603050405020304" pitchFamily="18" charset="0"/>
                <a:cs typeface="Times New Roman" panose="02020603050405020304" pitchFamily="18" charset="0"/>
              </a:rPr>
              <a:t>Nhà thơ Nguyễn Nhược Pháp từng viết về Sơn Tinh và Thuỷ Tinh như sau:</a:t>
            </a:r>
            <a:endParaRPr lang="en-US" altLang="en-US" sz="2400" dirty="0">
              <a:solidFill>
                <a:srgbClr val="C00000"/>
              </a:solidFill>
              <a:latin typeface="Times New Roman" panose="02020603050405020304" pitchFamily="18" charset="0"/>
              <a:cs typeface="Times New Roman" panose="02020603050405020304" pitchFamily="18" charset="0"/>
            </a:endParaRPr>
          </a:p>
          <a:p>
            <a:pPr algn="ctr"/>
            <a:r>
              <a:rPr lang="vi-VN" altLang="en-US" sz="2400" i="1" dirty="0">
                <a:solidFill>
                  <a:srgbClr val="C00000"/>
                </a:solidFill>
                <a:latin typeface="Times New Roman" panose="02020603050405020304" pitchFamily="18" charset="0"/>
                <a:cs typeface="Times New Roman" panose="02020603050405020304" pitchFamily="18" charset="0"/>
              </a:rPr>
              <a:t>“Sơn Tinh có một mắt ở trán</a:t>
            </a:r>
            <a:endParaRPr lang="en-US" altLang="en-US" sz="2400" i="1" dirty="0">
              <a:solidFill>
                <a:srgbClr val="C00000"/>
              </a:solidFill>
              <a:latin typeface="Times New Roman" panose="02020603050405020304" pitchFamily="18" charset="0"/>
              <a:cs typeface="Times New Roman" panose="02020603050405020304" pitchFamily="18" charset="0"/>
            </a:endParaRPr>
          </a:p>
          <a:p>
            <a:pPr algn="ctr"/>
            <a:r>
              <a:rPr lang="vi-VN" altLang="en-US" sz="2400" i="1" dirty="0">
                <a:solidFill>
                  <a:srgbClr val="C00000"/>
                </a:solidFill>
                <a:latin typeface="Times New Roman" panose="02020603050405020304" pitchFamily="18" charset="0"/>
                <a:cs typeface="Times New Roman" panose="02020603050405020304" pitchFamily="18" charset="0"/>
              </a:rPr>
              <a:t>Thuỷ Tinh râu ria quăn xanh rì</a:t>
            </a:r>
            <a:endParaRPr lang="en-US" altLang="en-US" sz="2400" i="1" dirty="0">
              <a:solidFill>
                <a:srgbClr val="C00000"/>
              </a:solidFill>
              <a:latin typeface="Times New Roman" panose="02020603050405020304" pitchFamily="18" charset="0"/>
              <a:cs typeface="Times New Roman" panose="02020603050405020304" pitchFamily="18" charset="0"/>
            </a:endParaRPr>
          </a:p>
          <a:p>
            <a:pPr algn="ctr"/>
            <a:r>
              <a:rPr lang="vi-VN" altLang="en-US" sz="2400" i="1" dirty="0">
                <a:solidFill>
                  <a:srgbClr val="C00000"/>
                </a:solidFill>
                <a:latin typeface="Times New Roman" panose="02020603050405020304" pitchFamily="18" charset="0"/>
                <a:cs typeface="Times New Roman" panose="02020603050405020304" pitchFamily="18" charset="0"/>
              </a:rPr>
              <a:t>Một thần phi bạch hổ trên cạn</a:t>
            </a:r>
            <a:endParaRPr lang="en-US" altLang="en-US" sz="2400" i="1" dirty="0">
              <a:solidFill>
                <a:srgbClr val="C00000"/>
              </a:solidFill>
              <a:latin typeface="Times New Roman" panose="02020603050405020304" pitchFamily="18" charset="0"/>
              <a:cs typeface="Times New Roman" panose="02020603050405020304" pitchFamily="18" charset="0"/>
            </a:endParaRPr>
          </a:p>
          <a:p>
            <a:pPr algn="ctr"/>
            <a:r>
              <a:rPr lang="vi-VN" altLang="en-US" sz="2400" i="1" dirty="0">
                <a:solidFill>
                  <a:srgbClr val="C00000"/>
                </a:solidFill>
                <a:latin typeface="Times New Roman" panose="02020603050405020304" pitchFamily="18" charset="0"/>
                <a:cs typeface="Times New Roman" panose="02020603050405020304" pitchFamily="18" charset="0"/>
              </a:rPr>
              <a:t>Một thần cưỡi lưng rồng uy nghi”</a:t>
            </a:r>
            <a:endParaRPr lang="en-US" altLang="en-US" sz="2400" i="1" dirty="0">
              <a:solidFill>
                <a:srgbClr val="C00000"/>
              </a:solidFill>
              <a:latin typeface="Times New Roman" panose="02020603050405020304" pitchFamily="18" charset="0"/>
              <a:cs typeface="Times New Roman" panose="02020603050405020304" pitchFamily="18" charset="0"/>
            </a:endParaRPr>
          </a:p>
          <a:p>
            <a:pPr algn="just"/>
            <a:r>
              <a:rPr lang="en-US" altLang="en-US" sz="2400" dirty="0">
                <a:solidFill>
                  <a:srgbClr val="C00000"/>
                </a:solidFill>
                <a:latin typeface="Times New Roman" panose="02020603050405020304" pitchFamily="18" charset="0"/>
                <a:cs typeface="Times New Roman" panose="02020603050405020304" pitchFamily="18" charset="0"/>
              </a:rPr>
              <a:t>	</a:t>
            </a:r>
            <a:r>
              <a:rPr lang="vi-VN" altLang="en-US" sz="2400" dirty="0">
                <a:solidFill>
                  <a:srgbClr val="C00000"/>
                </a:solidFill>
                <a:latin typeface="Times New Roman" panose="02020603050405020304" pitchFamily="18" charset="0"/>
                <a:cs typeface="Times New Roman" panose="02020603050405020304" pitchFamily="18" charset="0"/>
              </a:rPr>
              <a:t>Điều này cho thấy, từ những thông tin về nhân vật trong câu chuyện, mỗi chúng ta đều có thể tưởng tượng ra ngoại hình của nhân vật Sơn Tinh, Thuỷ Tinh theo cách riêng.  </a:t>
            </a:r>
            <a:r>
              <a:rPr lang="vi-VN" altLang="en-US" sz="2400" b="1" dirty="0">
                <a:solidFill>
                  <a:srgbClr val="FF0000"/>
                </a:solidFill>
                <a:latin typeface="Times New Roman" panose="02020603050405020304" pitchFamily="18" charset="0"/>
                <a:cs typeface="Times New Roman" panose="02020603050405020304" pitchFamily="18" charset="0"/>
              </a:rPr>
              <a:t>Hãy viết đoạn văn (từ 5 – 7 câu) ghi lại sự tưởng tượng của em về hai nhân vật Sơn Tinh và Thuỷ Tinh?</a:t>
            </a:r>
            <a:endParaRPr lang="en-US" altLang="en-US" sz="2400" b="1" dirty="0">
              <a:solidFill>
                <a:srgbClr val="FF0000"/>
              </a:solidFill>
              <a:latin typeface="Times New Roman" panose="02020603050405020304" pitchFamily="18" charset="0"/>
              <a:cs typeface="Times New Roman" panose="02020603050405020304" pitchFamily="18" charset="0"/>
            </a:endParaRPr>
          </a:p>
          <a:p>
            <a:pPr algn="just"/>
            <a:endParaRPr lang="en-US" altLang="en-US" sz="2400" dirty="0">
              <a:solidFill>
                <a:srgbClr val="C00000"/>
              </a:solidFill>
              <a:latin typeface="#9Slide03 AmpleSoft" pitchFamily="2" charset="0"/>
            </a:endParaRPr>
          </a:p>
        </p:txBody>
      </p:sp>
      <p:pic>
        <p:nvPicPr>
          <p:cNvPr id="12292" name="Picture 6">
            <a:extLst>
              <a:ext uri="{FF2B5EF4-FFF2-40B4-BE49-F238E27FC236}">
                <a16:creationId xmlns:a16="http://schemas.microsoft.com/office/drawing/2014/main" id="{7EC200D4-7453-45EB-9646-D3A29AF2CC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4065588"/>
            <a:ext cx="269875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CB4DB0C-21BF-4D12-9D06-12D5D7940F94}"/>
              </a:ext>
            </a:extLst>
          </p:cNvPr>
          <p:cNvSpPr txBox="1"/>
          <p:nvPr/>
        </p:nvSpPr>
        <p:spPr>
          <a:xfrm>
            <a:off x="1181686" y="2025748"/>
            <a:ext cx="9101797" cy="461665"/>
          </a:xfrm>
          <a:prstGeom prst="rect">
            <a:avLst/>
          </a:prstGeom>
          <a:noFill/>
        </p:spPr>
        <p:txBody>
          <a:bodyPr wrap="square" rtlCol="0">
            <a:spAutoFit/>
          </a:bodyPr>
          <a:lstStyle/>
          <a:p>
            <a:pPr algn="ctr"/>
            <a:r>
              <a:rPr lang="en-US" sz="2400" b="1" dirty="0">
                <a:solidFill>
                  <a:schemeClr val="accent1"/>
                </a:solidFill>
                <a:latin typeface="Times New Roman" panose="02020603050405020304" pitchFamily="18" charset="0"/>
                <a:cs typeface="Times New Roman" panose="02020603050405020304" pitchFamily="18" charset="0"/>
                <a:hlinkClick r:id="rId2"/>
              </a:rPr>
              <a:t>https://www.youtube.com/watch?v=s4MmImmxqMI</a:t>
            </a:r>
            <a:endParaRPr lang="en-US" sz="2400" b="1" dirty="0">
              <a:solidFill>
                <a:schemeClr val="accent1"/>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2D6AA94-7AF0-46F9-96A0-40EB89E5C5D8}"/>
              </a:ext>
            </a:extLst>
          </p:cNvPr>
          <p:cNvSpPr txBox="1"/>
          <p:nvPr/>
        </p:nvSpPr>
        <p:spPr>
          <a:xfrm>
            <a:off x="1561514" y="1318847"/>
            <a:ext cx="8623495" cy="584775"/>
          </a:xfrm>
          <a:prstGeom prst="rect">
            <a:avLst/>
          </a:prstGeom>
          <a:noFill/>
        </p:spPr>
        <p:txBody>
          <a:bodyPr wrap="square" rtlCol="0">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S</a:t>
            </a:r>
            <a:r>
              <a:rPr lang="vi-VN" sz="3200" b="1" dirty="0">
                <a:solidFill>
                  <a:srgbClr val="FF0000"/>
                </a:solidFill>
                <a:latin typeface="Times New Roman" panose="02020603050405020304" pitchFamily="18" charset="0"/>
                <a:cs typeface="Times New Roman" panose="02020603050405020304" pitchFamily="18" charset="0"/>
              </a:rPr>
              <a:t>Ơ</a:t>
            </a:r>
            <a:r>
              <a:rPr lang="en-US" sz="3200" b="1" dirty="0">
                <a:solidFill>
                  <a:srgbClr val="FF0000"/>
                </a:solidFill>
                <a:latin typeface="Times New Roman" panose="02020603050405020304" pitchFamily="18" charset="0"/>
                <a:cs typeface="Times New Roman" panose="02020603050405020304" pitchFamily="18" charset="0"/>
              </a:rPr>
              <a:t>N TINH, THỦY TINH</a:t>
            </a:r>
          </a:p>
        </p:txBody>
      </p:sp>
    </p:spTree>
    <p:extLst>
      <p:ext uri="{BB962C8B-B14F-4D97-AF65-F5344CB8AC3E}">
        <p14:creationId xmlns:p14="http://schemas.microsoft.com/office/powerpoint/2010/main" val="3885639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9E3054-710D-4BC0-A7B6-2D8CA24EC878}"/>
              </a:ext>
            </a:extLst>
          </p:cNvPr>
          <p:cNvSpPr txBox="1"/>
          <p:nvPr/>
        </p:nvSpPr>
        <p:spPr>
          <a:xfrm>
            <a:off x="1425527" y="168813"/>
            <a:ext cx="9622300" cy="954107"/>
          </a:xfrm>
          <a:prstGeom prst="rect">
            <a:avLst/>
          </a:prstGeom>
          <a:noFill/>
        </p:spPr>
        <p:txBody>
          <a:bodyPr wrap="square" rtlCol="0">
            <a:spAutoFit/>
          </a:bodyPr>
          <a:lstStyle/>
          <a:p>
            <a:r>
              <a:rPr lang="en-US" sz="3200" b="1" u="sng" dirty="0" err="1">
                <a:solidFill>
                  <a:srgbClr val="FF0000"/>
                </a:solidFill>
                <a:latin typeface="Times New Roman" panose="02020603050405020304" pitchFamily="18" charset="0"/>
                <a:cs typeface="Times New Roman" panose="02020603050405020304" pitchFamily="18" charset="0"/>
              </a:rPr>
              <a:t>Tiết</a:t>
            </a:r>
            <a:r>
              <a:rPr lang="en-US" sz="3200" b="1" u="sng" dirty="0">
                <a:solidFill>
                  <a:srgbClr val="FF0000"/>
                </a:solidFill>
                <a:latin typeface="Times New Roman" panose="02020603050405020304" pitchFamily="18" charset="0"/>
                <a:cs typeface="Times New Roman" panose="02020603050405020304" pitchFamily="18" charset="0"/>
              </a:rPr>
              <a:t> 77,78</a:t>
            </a: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mj-lt"/>
              </a:rPr>
              <a:t>Văn bản 2. SƠN TINH THUỶ TINH</a:t>
            </a:r>
            <a:endParaRPr lang="en-US" sz="3200" dirty="0">
              <a:solidFill>
                <a:srgbClr val="FF0000"/>
              </a:solidFill>
              <a:latin typeface="+mj-lt"/>
            </a:endParaRPr>
          </a:p>
          <a:p>
            <a:endParaRPr lang="en-US" sz="2400" dirty="0">
              <a:latin typeface="+mj-lt"/>
            </a:endParaRPr>
          </a:p>
        </p:txBody>
      </p:sp>
      <p:sp>
        <p:nvSpPr>
          <p:cNvPr id="9" name="TextBox 8">
            <a:extLst>
              <a:ext uri="{FF2B5EF4-FFF2-40B4-BE49-F238E27FC236}">
                <a16:creationId xmlns:a16="http://schemas.microsoft.com/office/drawing/2014/main" id="{3C439C8C-4108-4138-9199-DABD17DD07EF}"/>
              </a:ext>
            </a:extLst>
          </p:cNvPr>
          <p:cNvSpPr txBox="1"/>
          <p:nvPr/>
        </p:nvSpPr>
        <p:spPr>
          <a:xfrm>
            <a:off x="295423" y="815926"/>
            <a:ext cx="8131126" cy="3416320"/>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a:t>
            </a:r>
            <a:r>
              <a:rPr lang="vi-VN"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ĐỌC VÀ </a:t>
            </a:r>
            <a:r>
              <a:rPr lang="vi-VN" sz="2400" b="1" u="sng" dirty="0">
                <a:latin typeface="Times New Roman" panose="02020603050405020304" pitchFamily="18" charset="0"/>
                <a:cs typeface="Times New Roman" panose="02020603050405020304" pitchFamily="18" charset="0"/>
              </a:rPr>
              <a:t>TÌM HIỂU </a:t>
            </a:r>
            <a:r>
              <a:rPr lang="en-US" sz="2400" b="1" u="sng" dirty="0">
                <a:latin typeface="Times New Roman" panose="02020603050405020304" pitchFamily="18" charset="0"/>
                <a:cs typeface="Times New Roman" panose="02020603050405020304" pitchFamily="18" charset="0"/>
              </a:rPr>
              <a:t>VĂN BẢN</a:t>
            </a:r>
            <a:endParaRPr lang="en-US" sz="2400" u="sng"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1. </a:t>
            </a:r>
            <a:r>
              <a:rPr lang="en-US" sz="2400" b="1" u="sng" dirty="0" err="1">
                <a:latin typeface="Times New Roman" panose="02020603050405020304" pitchFamily="18" charset="0"/>
                <a:cs typeface="Times New Roman" panose="02020603050405020304" pitchFamily="18" charset="0"/>
              </a:rPr>
              <a:t>Đọc</a:t>
            </a:r>
            <a:endParaRPr lang="en-US" sz="2400" u="sng"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2. </a:t>
            </a:r>
            <a:r>
              <a:rPr lang="en-US" sz="2400" b="1" u="sng" dirty="0" err="1">
                <a:latin typeface="Times New Roman" panose="02020603050405020304" pitchFamily="18" charset="0"/>
                <a:cs typeface="Times New Roman" panose="02020603050405020304" pitchFamily="18" charset="0"/>
              </a:rPr>
              <a:t>Tìm</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hiểu</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văn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bản</a:t>
            </a:r>
            <a:endParaRPr lang="en-US" sz="2400" u="sng"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Thể</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loại</a:t>
            </a:r>
            <a:r>
              <a:rPr lang="en-US"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 Truyền thuyết</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PTBBĐ: </a:t>
            </a:r>
            <a:r>
              <a:rPr lang="en-US" sz="2400" b="1" dirty="0" err="1">
                <a:latin typeface="Times New Roman" panose="02020603050405020304" pitchFamily="18" charset="0"/>
                <a:cs typeface="Times New Roman" panose="02020603050405020304" pitchFamily="18" charset="0"/>
              </a:rPr>
              <a:t>Tự</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sự</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 Bố cục: 3 phần</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P1: Từ đầu … “mỗi thứ 1 đôi”. Vua Hùng kén rể</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P2: tiếp… “thần nước đành rút quân về”.Cuộc giao tranh…</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P3: còn lại:Giải thích hiện tượng lũ lụt.</a:t>
            </a:r>
            <a:endParaRPr lang="en-US" sz="24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15926CA-4AE0-4BAE-AFDB-9260826F7558}"/>
              </a:ext>
            </a:extLst>
          </p:cNvPr>
          <p:cNvSpPr txBox="1"/>
          <p:nvPr/>
        </p:nvSpPr>
        <p:spPr>
          <a:xfrm>
            <a:off x="196948" y="4107766"/>
            <a:ext cx="7033846" cy="2862322"/>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II. </a:t>
            </a:r>
            <a:r>
              <a:rPr lang="en-US" sz="2400" b="1" u="sng" dirty="0" err="1">
                <a:latin typeface="Times New Roman" panose="02020603050405020304" pitchFamily="18" charset="0"/>
                <a:cs typeface="Times New Roman" panose="02020603050405020304" pitchFamily="18" charset="0"/>
              </a:rPr>
              <a:t>Phân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tích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văn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bản</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 </a:t>
            </a:r>
            <a:r>
              <a:rPr lang="vi-VN" sz="2400" b="1" u="sng" dirty="0">
                <a:latin typeface="Times New Roman" panose="02020603050405020304" pitchFamily="18" charset="0"/>
                <a:cs typeface="Times New Roman" panose="02020603050405020304" pitchFamily="18" charset="0"/>
              </a:rPr>
              <a:t>Vua Hùng kén rể</a:t>
            </a:r>
            <a:endParaRPr lang="en-US" sz="2400" u="sng"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a. </a:t>
            </a:r>
            <a:r>
              <a:rPr lang="vi-VN" sz="2400" b="1" u="sng" dirty="0">
                <a:latin typeface="Times New Roman" panose="02020603050405020304" pitchFamily="18" charset="0"/>
                <a:cs typeface="Times New Roman" panose="02020603050405020304" pitchFamily="18" charset="0"/>
              </a:rPr>
              <a:t>Hoàn cảnh </a:t>
            </a:r>
            <a:endParaRPr lang="en-US" sz="2400" u="sng"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Vua có một người con gái tên là Mị Nương.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Mị Nương người đẹp như hoa, tính nết hiền dịu.</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 Vua Hùng rất mực yêu con.</a:t>
            </a:r>
            <a:endParaRPr lang="en-US" sz="2400" dirty="0">
              <a:latin typeface="Times New Roman" panose="02020603050405020304" pitchFamily="18" charset="0"/>
              <a:cs typeface="Times New Roman" panose="02020603050405020304" pitchFamily="18" charset="0"/>
            </a:endParaRPr>
          </a:p>
          <a:p>
            <a:r>
              <a:rPr lang="vi-VN" dirty="0"/>
              <a:t> </a:t>
            </a:r>
            <a:endParaRPr lang="en-US" dirty="0"/>
          </a:p>
          <a:p>
            <a:endParaRPr lang="en-US" dirty="0"/>
          </a:p>
        </p:txBody>
      </p:sp>
      <p:cxnSp>
        <p:nvCxnSpPr>
          <p:cNvPr id="12" name="Straight Connector 11">
            <a:extLst>
              <a:ext uri="{FF2B5EF4-FFF2-40B4-BE49-F238E27FC236}">
                <a16:creationId xmlns:a16="http://schemas.microsoft.com/office/drawing/2014/main" id="{D6A6800F-D1A9-4A81-986C-1BC39ACFCB3C}"/>
              </a:ext>
            </a:extLst>
          </p:cNvPr>
          <p:cNvCxnSpPr/>
          <p:nvPr/>
        </p:nvCxnSpPr>
        <p:spPr>
          <a:xfrm>
            <a:off x="7737231" y="759655"/>
            <a:ext cx="0" cy="609834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619CC1-E729-4323-B353-55BB44F4A41C}"/>
              </a:ext>
            </a:extLst>
          </p:cNvPr>
          <p:cNvSpPr txBox="1"/>
          <p:nvPr/>
        </p:nvSpPr>
        <p:spPr>
          <a:xfrm>
            <a:off x="7976391" y="1179191"/>
            <a:ext cx="3920177" cy="2308324"/>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Thảo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luận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nhóm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bàn</a:t>
            </a:r>
            <a:endParaRPr lang="en-US" sz="2400" b="1" dirty="0">
              <a:solidFill>
                <a:srgbClr val="FF0000"/>
              </a:solidFill>
              <a:latin typeface="Times New Roman" panose="02020603050405020304" pitchFamily="18" charset="0"/>
              <a:cs typeface="Times New Roman" panose="02020603050405020304" pitchFamily="18" charset="0"/>
            </a:endParaRPr>
          </a:p>
          <a:p>
            <a:r>
              <a:rPr lang="vi-VN" sz="2400" b="1" dirty="0">
                <a:solidFill>
                  <a:schemeClr val="accent1"/>
                </a:solidFill>
                <a:latin typeface="Times New Roman" panose="02020603050405020304" pitchFamily="18" charset="0"/>
                <a:cs typeface="Times New Roman" panose="02020603050405020304" pitchFamily="18" charset="0"/>
              </a:rPr>
              <a:t>? Vua Hùng kén rể trong hoàn cảnh nào? Mục đích của việc kén rể? Hình thức kén rể? Kết quả ra sao?</a:t>
            </a:r>
            <a:endParaRPr lang="en-US" sz="2400" b="1" dirty="0">
              <a:solidFill>
                <a:schemeClr val="accent1"/>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352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arn(inVertical)">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arn(inVertical)">
                                      <p:cBhvr>
                                        <p:cTn id="15" dur="500"/>
                                        <p:tgtEl>
                                          <p:spTgt spid="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barn(inVertical)">
                                      <p:cBhvr>
                                        <p:cTn id="20" dur="500"/>
                                        <p:tgtEl>
                                          <p:spTgt spid="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Effect transition="in" filter="barn(inVertical)">
                                      <p:cBhvr>
                                        <p:cTn id="25" dur="500"/>
                                        <p:tgtEl>
                                          <p:spTgt spid="9">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xEl>
                                              <p:pRg st="5" end="5"/>
                                            </p:txEl>
                                          </p:spTgt>
                                        </p:tgtEl>
                                        <p:attrNameLst>
                                          <p:attrName>style.visibility</p:attrName>
                                        </p:attrNameLst>
                                      </p:cBhvr>
                                      <p:to>
                                        <p:strVal val="visible"/>
                                      </p:to>
                                    </p:set>
                                    <p:animEffect transition="in" filter="barn(inVertical)">
                                      <p:cBhvr>
                                        <p:cTn id="30" dur="500"/>
                                        <p:tgtEl>
                                          <p:spTgt spid="9">
                                            <p:txEl>
                                              <p:pRg st="5" end="5"/>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barn(inVertical)">
                                      <p:cBhvr>
                                        <p:cTn id="33" dur="500"/>
                                        <p:tgtEl>
                                          <p:spTgt spid="9">
                                            <p:txEl>
                                              <p:pRg st="6" end="6"/>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9">
                                            <p:txEl>
                                              <p:pRg st="7" end="7"/>
                                            </p:txEl>
                                          </p:spTgt>
                                        </p:tgtEl>
                                        <p:attrNameLst>
                                          <p:attrName>style.visibility</p:attrName>
                                        </p:attrNameLst>
                                      </p:cBhvr>
                                      <p:to>
                                        <p:strVal val="visible"/>
                                      </p:to>
                                    </p:set>
                                    <p:animEffect transition="in" filter="barn(inVertical)">
                                      <p:cBhvr>
                                        <p:cTn id="36" dur="500"/>
                                        <p:tgtEl>
                                          <p:spTgt spid="9">
                                            <p:txEl>
                                              <p:pRg st="7" end="7"/>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9">
                                            <p:txEl>
                                              <p:pRg st="8" end="8"/>
                                            </p:txEl>
                                          </p:spTgt>
                                        </p:tgtEl>
                                        <p:attrNameLst>
                                          <p:attrName>style.visibility</p:attrName>
                                        </p:attrNameLst>
                                      </p:cBhvr>
                                      <p:to>
                                        <p:strVal val="visible"/>
                                      </p:to>
                                    </p:set>
                                    <p:animEffect transition="in" filter="barn(inVertical)">
                                      <p:cBhvr>
                                        <p:cTn id="39" dur="500"/>
                                        <p:tgtEl>
                                          <p:spTgt spid="9">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
                                            <p:txEl>
                                              <p:pRg st="0" end="0"/>
                                            </p:txEl>
                                          </p:spTgt>
                                        </p:tgtEl>
                                        <p:attrNameLst>
                                          <p:attrName>style.visibility</p:attrName>
                                        </p:attrNameLst>
                                      </p:cBhvr>
                                      <p:to>
                                        <p:strVal val="visible"/>
                                      </p:to>
                                    </p:set>
                                    <p:animEffect transition="in" filter="barn(inVertical)">
                                      <p:cBhvr>
                                        <p:cTn id="44" dur="500"/>
                                        <p:tgtEl>
                                          <p:spTgt spid="10">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animEffect transition="in" filter="barn(inVertical)">
                                      <p:cBhvr>
                                        <p:cTn id="49" dur="500"/>
                                        <p:tgtEl>
                                          <p:spTgt spid="10">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3">
                                            <p:txEl>
                                              <p:pRg st="0" end="0"/>
                                            </p:txEl>
                                          </p:spTgt>
                                        </p:tgtEl>
                                        <p:attrNameLst>
                                          <p:attrName>style.visibility</p:attrName>
                                        </p:attrNameLst>
                                      </p:cBhvr>
                                      <p:to>
                                        <p:strVal val="visible"/>
                                      </p:to>
                                    </p:set>
                                    <p:animEffect transition="in" filter="barn(inVertical)">
                                      <p:cBhvr>
                                        <p:cTn id="54" dur="500"/>
                                        <p:tgtEl>
                                          <p:spTgt spid="13">
                                            <p:txEl>
                                              <p:pRg st="0" end="0"/>
                                            </p:txEl>
                                          </p:spTgt>
                                        </p:tgtEl>
                                      </p:cBhvr>
                                    </p:animEffect>
                                  </p:childTnLst>
                                </p:cTn>
                              </p:par>
                              <p:par>
                                <p:cTn id="55" presetID="16" presetClass="entr" presetSubtype="21" fill="hold" nodeType="withEffect">
                                  <p:stCondLst>
                                    <p:cond delay="0"/>
                                  </p:stCondLst>
                                  <p:childTnLst>
                                    <p:set>
                                      <p:cBhvr>
                                        <p:cTn id="56" dur="1" fill="hold">
                                          <p:stCondLst>
                                            <p:cond delay="0"/>
                                          </p:stCondLst>
                                        </p:cTn>
                                        <p:tgtEl>
                                          <p:spTgt spid="13">
                                            <p:txEl>
                                              <p:pRg st="1" end="1"/>
                                            </p:txEl>
                                          </p:spTgt>
                                        </p:tgtEl>
                                        <p:attrNameLst>
                                          <p:attrName>style.visibility</p:attrName>
                                        </p:attrNameLst>
                                      </p:cBhvr>
                                      <p:to>
                                        <p:strVal val="visible"/>
                                      </p:to>
                                    </p:set>
                                    <p:animEffect transition="in" filter="barn(inVertical)">
                                      <p:cBhvr>
                                        <p:cTn id="57" dur="500"/>
                                        <p:tgtEl>
                                          <p:spTgt spid="13">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0">
                                            <p:txEl>
                                              <p:pRg st="2" end="2"/>
                                            </p:txEl>
                                          </p:spTgt>
                                        </p:tgtEl>
                                        <p:attrNameLst>
                                          <p:attrName>style.visibility</p:attrName>
                                        </p:attrNameLst>
                                      </p:cBhvr>
                                      <p:to>
                                        <p:strVal val="visible"/>
                                      </p:to>
                                    </p:set>
                                    <p:animEffect transition="in" filter="barn(inVertical)">
                                      <p:cBhvr>
                                        <p:cTn id="62" dur="500"/>
                                        <p:tgtEl>
                                          <p:spTgt spid="10">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barn(inVertical)">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0">
                                            <p:txEl>
                                              <p:pRg st="3" end="3"/>
                                            </p:txEl>
                                          </p:spTgt>
                                        </p:tgtEl>
                                        <p:attrNameLst>
                                          <p:attrName>style.visibility</p:attrName>
                                        </p:attrNameLst>
                                      </p:cBhvr>
                                      <p:to>
                                        <p:strVal val="visible"/>
                                      </p:to>
                                    </p:set>
                                    <p:animEffect transition="in" filter="barn(inVertical)">
                                      <p:cBhvr>
                                        <p:cTn id="72" dur="500"/>
                                        <p:tgtEl>
                                          <p:spTgt spid="10">
                                            <p:txEl>
                                              <p:pRg st="3" end="3"/>
                                            </p:txEl>
                                          </p:spTgt>
                                        </p:tgtEl>
                                      </p:cBhvr>
                                    </p:animEffect>
                                  </p:childTnLst>
                                </p:cTn>
                              </p:par>
                              <p:par>
                                <p:cTn id="73" presetID="16" presetClass="entr" presetSubtype="21" fill="hold" nodeType="withEffect">
                                  <p:stCondLst>
                                    <p:cond delay="0"/>
                                  </p:stCondLst>
                                  <p:childTnLst>
                                    <p:set>
                                      <p:cBhvr>
                                        <p:cTn id="74" dur="1" fill="hold">
                                          <p:stCondLst>
                                            <p:cond delay="0"/>
                                          </p:stCondLst>
                                        </p:cTn>
                                        <p:tgtEl>
                                          <p:spTgt spid="10">
                                            <p:txEl>
                                              <p:pRg st="4" end="4"/>
                                            </p:txEl>
                                          </p:spTgt>
                                        </p:tgtEl>
                                        <p:attrNameLst>
                                          <p:attrName>style.visibility</p:attrName>
                                        </p:attrNameLst>
                                      </p:cBhvr>
                                      <p:to>
                                        <p:strVal val="visible"/>
                                      </p:to>
                                    </p:set>
                                    <p:animEffect transition="in" filter="barn(inVertical)">
                                      <p:cBhvr>
                                        <p:cTn id="75" dur="500"/>
                                        <p:tgtEl>
                                          <p:spTgt spid="10">
                                            <p:txEl>
                                              <p:pRg st="4" end="4"/>
                                            </p:txEl>
                                          </p:spTgt>
                                        </p:tgtEl>
                                      </p:cBhvr>
                                    </p:animEffect>
                                  </p:childTnLst>
                                </p:cTn>
                              </p:par>
                              <p:par>
                                <p:cTn id="76" presetID="16" presetClass="entr" presetSubtype="21" fill="hold" nodeType="withEffect">
                                  <p:stCondLst>
                                    <p:cond delay="0"/>
                                  </p:stCondLst>
                                  <p:childTnLst>
                                    <p:set>
                                      <p:cBhvr>
                                        <p:cTn id="77" dur="1" fill="hold">
                                          <p:stCondLst>
                                            <p:cond delay="0"/>
                                          </p:stCondLst>
                                        </p:cTn>
                                        <p:tgtEl>
                                          <p:spTgt spid="10">
                                            <p:txEl>
                                              <p:pRg st="5" end="5"/>
                                            </p:txEl>
                                          </p:spTgt>
                                        </p:tgtEl>
                                        <p:attrNameLst>
                                          <p:attrName>style.visibility</p:attrName>
                                        </p:attrNameLst>
                                      </p:cBhvr>
                                      <p:to>
                                        <p:strVal val="visible"/>
                                      </p:to>
                                    </p:set>
                                    <p:animEffect transition="in" filter="barn(inVertical)">
                                      <p:cBhvr>
                                        <p:cTn id="78"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9E3054-710D-4BC0-A7B6-2D8CA24EC878}"/>
              </a:ext>
            </a:extLst>
          </p:cNvPr>
          <p:cNvSpPr txBox="1"/>
          <p:nvPr/>
        </p:nvSpPr>
        <p:spPr>
          <a:xfrm>
            <a:off x="1425527" y="168813"/>
            <a:ext cx="9622300" cy="954107"/>
          </a:xfrm>
          <a:prstGeom prst="rect">
            <a:avLst/>
          </a:prstGeom>
          <a:noFill/>
        </p:spPr>
        <p:txBody>
          <a:bodyPr wrap="square" rtlCol="0">
            <a:spAutoFit/>
          </a:bodyPr>
          <a:lstStyle/>
          <a:p>
            <a:r>
              <a:rPr lang="en-US" sz="3200" b="1" u="sng" dirty="0" err="1">
                <a:solidFill>
                  <a:srgbClr val="FF0000"/>
                </a:solidFill>
                <a:latin typeface="Times New Roman" panose="02020603050405020304" pitchFamily="18" charset="0"/>
                <a:cs typeface="Times New Roman" panose="02020603050405020304" pitchFamily="18" charset="0"/>
              </a:rPr>
              <a:t>Tiết</a:t>
            </a:r>
            <a:r>
              <a:rPr lang="en-US" sz="3200" b="1" u="sng" dirty="0">
                <a:solidFill>
                  <a:srgbClr val="FF0000"/>
                </a:solidFill>
                <a:latin typeface="Times New Roman" panose="02020603050405020304" pitchFamily="18" charset="0"/>
                <a:cs typeface="Times New Roman" panose="02020603050405020304" pitchFamily="18" charset="0"/>
              </a:rPr>
              <a:t> 77,78</a:t>
            </a: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mj-lt"/>
              </a:rPr>
              <a:t>Văn bản 2. SƠN TINH THUỶ TINH</a:t>
            </a:r>
            <a:endParaRPr lang="en-US" sz="3200" dirty="0">
              <a:solidFill>
                <a:srgbClr val="FF0000"/>
              </a:solidFill>
              <a:latin typeface="+mj-lt"/>
            </a:endParaRPr>
          </a:p>
          <a:p>
            <a:endParaRPr lang="en-US" sz="2400" dirty="0">
              <a:latin typeface="+mj-lt"/>
            </a:endParaRPr>
          </a:p>
        </p:txBody>
      </p:sp>
      <p:sp>
        <p:nvSpPr>
          <p:cNvPr id="9" name="TextBox 8">
            <a:extLst>
              <a:ext uri="{FF2B5EF4-FFF2-40B4-BE49-F238E27FC236}">
                <a16:creationId xmlns:a16="http://schemas.microsoft.com/office/drawing/2014/main" id="{3C439C8C-4108-4138-9199-DABD17DD07EF}"/>
              </a:ext>
            </a:extLst>
          </p:cNvPr>
          <p:cNvSpPr txBox="1"/>
          <p:nvPr/>
        </p:nvSpPr>
        <p:spPr>
          <a:xfrm>
            <a:off x="295423" y="815926"/>
            <a:ext cx="8131126" cy="461665"/>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a:t>
            </a:r>
            <a:r>
              <a:rPr lang="vi-VN"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ĐỌC VÀ </a:t>
            </a:r>
            <a:r>
              <a:rPr lang="vi-VN" sz="2400" b="1" u="sng" dirty="0">
                <a:latin typeface="Times New Roman" panose="02020603050405020304" pitchFamily="18" charset="0"/>
                <a:cs typeface="Times New Roman" panose="02020603050405020304" pitchFamily="18" charset="0"/>
              </a:rPr>
              <a:t>TÌM HIỂU </a:t>
            </a:r>
            <a:r>
              <a:rPr lang="en-US" sz="2400" b="1" u="sng" dirty="0">
                <a:latin typeface="Times New Roman" panose="02020603050405020304" pitchFamily="18" charset="0"/>
                <a:cs typeface="Times New Roman" panose="02020603050405020304" pitchFamily="18" charset="0"/>
              </a:rPr>
              <a:t>VĂN BẢN</a:t>
            </a:r>
            <a:endParaRPr lang="en-US" sz="2400" u="sng"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15926CA-4AE0-4BAE-AFDB-9260826F7558}"/>
              </a:ext>
            </a:extLst>
          </p:cNvPr>
          <p:cNvSpPr txBox="1"/>
          <p:nvPr/>
        </p:nvSpPr>
        <p:spPr>
          <a:xfrm>
            <a:off x="295422" y="1179191"/>
            <a:ext cx="8510952" cy="4801314"/>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II. </a:t>
            </a:r>
            <a:r>
              <a:rPr lang="en-US" sz="2400" b="1" u="sng" dirty="0" err="1">
                <a:latin typeface="Times New Roman" panose="02020603050405020304" pitchFamily="18" charset="0"/>
                <a:cs typeface="Times New Roman" panose="02020603050405020304" pitchFamily="18" charset="0"/>
              </a:rPr>
              <a:t>Phân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tích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văn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bản</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 </a:t>
            </a:r>
            <a:r>
              <a:rPr lang="vi-VN" sz="2400" b="1" u="sng" dirty="0">
                <a:latin typeface="Times New Roman" panose="02020603050405020304" pitchFamily="18" charset="0"/>
                <a:cs typeface="Times New Roman" panose="02020603050405020304" pitchFamily="18" charset="0"/>
              </a:rPr>
              <a:t>Vua Hùng kén rể</a:t>
            </a:r>
            <a:endParaRPr lang="en-US" sz="2400" u="sng"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a. </a:t>
            </a:r>
            <a:r>
              <a:rPr lang="vi-VN" sz="2400" b="1" u="sng" dirty="0">
                <a:latin typeface="Times New Roman" panose="02020603050405020304" pitchFamily="18" charset="0"/>
                <a:cs typeface="Times New Roman" panose="02020603050405020304" pitchFamily="18" charset="0"/>
              </a:rPr>
              <a:t>Hoàn cảnh </a:t>
            </a:r>
            <a:endParaRPr lang="en-US" sz="2400" u="sng"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Vua có một người con gái tên là Mị Nương.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Mị Nương người đẹp như hoa, tính nết hiền dịu.</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 Vua Hùng rất mực yêu con.</a:t>
            </a:r>
            <a:endParaRPr lang="en-US" sz="2400" dirty="0">
              <a:latin typeface="Times New Roman" panose="02020603050405020304" pitchFamily="18" charset="0"/>
              <a:cs typeface="Times New Roman" panose="02020603050405020304" pitchFamily="18" charset="0"/>
            </a:endParaRPr>
          </a:p>
          <a:p>
            <a:r>
              <a:rPr lang="vi-VN" b="1" dirty="0"/>
              <a:t> </a:t>
            </a:r>
            <a:r>
              <a:rPr lang="vi-VN" sz="2400" b="1" dirty="0">
                <a:latin typeface="Times New Roman" panose="02020603050405020304" pitchFamily="18" charset="0"/>
                <a:cs typeface="Times New Roman" panose="02020603050405020304" pitchFamily="18" charset="0"/>
              </a:rPr>
              <a:t>b) Mục đích</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Muốn chọn cho con một người chồng thật xứng đáng.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sym typeface="Wingdings" panose="05000000000000000000" pitchFamily="2" charset="2"/>
              </a:rPr>
              <a:t></a:t>
            </a:r>
            <a:r>
              <a:rPr lang="vi-VN" sz="2400" dirty="0">
                <a:latin typeface="Times New Roman" panose="02020603050405020304" pitchFamily="18" charset="0"/>
                <a:cs typeface="Times New Roman" panose="02020603050405020304" pitchFamily="18" charset="0"/>
              </a:rPr>
              <a:t> Việc chọn dâu, kén rể là mô tuýp mang tính truyền thống trong  truyền thuyết và cổ tích.</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c) </a:t>
            </a:r>
            <a:r>
              <a:rPr lang="en-US" sz="2400" b="1" dirty="0" err="1">
                <a:latin typeface="Times New Roman" panose="02020603050405020304" pitchFamily="18" charset="0"/>
                <a:cs typeface="Times New Roman" panose="02020603050405020304" pitchFamily="18" charset="0"/>
              </a:rPr>
              <a:t>Kết</a:t>
            </a:r>
            <a:r>
              <a:rPr lang="vi-VN" sz="2400" b="1" dirty="0">
                <a:latin typeface="Times New Roman" panose="02020603050405020304" pitchFamily="18" charset="0"/>
                <a:cs typeface="Times New Roman" panose="02020603050405020304" pitchFamily="18" charset="0"/>
              </a:rPr>
              <a:t> quả</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marL="285750" indent="-285750">
              <a:buFontTx/>
              <a:buChar char="-"/>
            </a:pPr>
            <a:r>
              <a:rPr lang="vi-VN" sz="2400" b="1" dirty="0">
                <a:latin typeface="Times New Roman" panose="02020603050405020304" pitchFamily="18" charset="0"/>
                <a:cs typeface="Times New Roman" panose="02020603050405020304" pitchFamily="18" charset="0"/>
              </a:rPr>
              <a:t>Hai chàng trai đến cầu hôn</a:t>
            </a:r>
            <a:endParaRPr lang="en-US" sz="2400" b="1" dirty="0">
              <a:latin typeface="Times New Roman" panose="02020603050405020304" pitchFamily="18" charset="0"/>
              <a:cs typeface="Times New Roman" panose="02020603050405020304" pitchFamily="18" charset="0"/>
            </a:endParaRPr>
          </a:p>
          <a:p>
            <a:endParaRPr lang="en-US" dirty="0"/>
          </a:p>
        </p:txBody>
      </p:sp>
      <p:cxnSp>
        <p:nvCxnSpPr>
          <p:cNvPr id="12" name="Straight Connector 11">
            <a:extLst>
              <a:ext uri="{FF2B5EF4-FFF2-40B4-BE49-F238E27FC236}">
                <a16:creationId xmlns:a16="http://schemas.microsoft.com/office/drawing/2014/main" id="{D6A6800F-D1A9-4A81-986C-1BC39ACFCB3C}"/>
              </a:ext>
            </a:extLst>
          </p:cNvPr>
          <p:cNvCxnSpPr/>
          <p:nvPr/>
        </p:nvCxnSpPr>
        <p:spPr>
          <a:xfrm>
            <a:off x="8806376" y="759655"/>
            <a:ext cx="0" cy="609834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619CC1-E729-4323-B353-55BB44F4A41C}"/>
              </a:ext>
            </a:extLst>
          </p:cNvPr>
          <p:cNvSpPr txBox="1"/>
          <p:nvPr/>
        </p:nvSpPr>
        <p:spPr>
          <a:xfrm>
            <a:off x="8806375" y="1179191"/>
            <a:ext cx="3090194" cy="3046988"/>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Thảo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luận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nhóm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bàn</a:t>
            </a:r>
            <a:endParaRPr lang="en-US" sz="2400" b="1" dirty="0">
              <a:solidFill>
                <a:srgbClr val="FF0000"/>
              </a:solidFill>
              <a:latin typeface="Times New Roman" panose="02020603050405020304" pitchFamily="18" charset="0"/>
              <a:cs typeface="Times New Roman" panose="02020603050405020304" pitchFamily="18" charset="0"/>
            </a:endParaRPr>
          </a:p>
          <a:p>
            <a:r>
              <a:rPr lang="vi-VN" sz="2400" b="1" dirty="0">
                <a:solidFill>
                  <a:schemeClr val="accent1"/>
                </a:solidFill>
                <a:latin typeface="Times New Roman" panose="02020603050405020304" pitchFamily="18" charset="0"/>
                <a:cs typeface="Times New Roman" panose="02020603050405020304" pitchFamily="18" charset="0"/>
              </a:rPr>
              <a:t>? Vua Hùng kén rể trong hoàn cảnh nào? </a:t>
            </a:r>
            <a:endParaRPr lang="en-US" sz="2400" b="1" dirty="0">
              <a:solidFill>
                <a:schemeClr val="accent1"/>
              </a:solidFill>
              <a:latin typeface="Times New Roman" panose="02020603050405020304" pitchFamily="18" charset="0"/>
              <a:cs typeface="Times New Roman" panose="02020603050405020304" pitchFamily="18" charset="0"/>
            </a:endParaRPr>
          </a:p>
          <a:p>
            <a:r>
              <a:rPr lang="en-US" sz="2400" b="1" dirty="0">
                <a:solidFill>
                  <a:schemeClr val="accent1"/>
                </a:solidFill>
                <a:latin typeface="Times New Roman" panose="02020603050405020304" pitchFamily="18" charset="0"/>
                <a:cs typeface="Times New Roman" panose="02020603050405020304" pitchFamily="18" charset="0"/>
              </a:rPr>
              <a:t>? </a:t>
            </a:r>
            <a:r>
              <a:rPr lang="vi-VN" sz="2400" b="1" dirty="0">
                <a:solidFill>
                  <a:schemeClr val="accent1"/>
                </a:solidFill>
                <a:latin typeface="Times New Roman" panose="02020603050405020304" pitchFamily="18" charset="0"/>
                <a:cs typeface="Times New Roman" panose="02020603050405020304" pitchFamily="18" charset="0"/>
              </a:rPr>
              <a:t>Mục đích của việc kén rể?</a:t>
            </a:r>
            <a:endParaRPr lang="en-US" sz="2400" b="1" dirty="0">
              <a:solidFill>
                <a:schemeClr val="accent1"/>
              </a:solidFill>
              <a:latin typeface="Times New Roman" panose="02020603050405020304" pitchFamily="18" charset="0"/>
              <a:cs typeface="Times New Roman" panose="02020603050405020304" pitchFamily="18" charset="0"/>
            </a:endParaRPr>
          </a:p>
          <a:p>
            <a:r>
              <a:rPr lang="en-US" sz="2400" b="1" dirty="0">
                <a:solidFill>
                  <a:schemeClr val="accent1"/>
                </a:solidFill>
                <a:latin typeface="Times New Roman" panose="02020603050405020304" pitchFamily="18" charset="0"/>
                <a:cs typeface="Times New Roman" panose="02020603050405020304" pitchFamily="18" charset="0"/>
              </a:rPr>
              <a:t>?</a:t>
            </a:r>
            <a:r>
              <a:rPr lang="vi-VN" sz="2400" b="1" dirty="0">
                <a:solidFill>
                  <a:schemeClr val="accent1"/>
                </a:solidFill>
                <a:latin typeface="Times New Roman" panose="02020603050405020304" pitchFamily="18" charset="0"/>
                <a:cs typeface="Times New Roman" panose="02020603050405020304" pitchFamily="18" charset="0"/>
              </a:rPr>
              <a:t> Hình thức kén rể? </a:t>
            </a:r>
            <a:r>
              <a:rPr lang="en-US" sz="2400" b="1" dirty="0">
                <a:solidFill>
                  <a:schemeClr val="accent1"/>
                </a:solidFill>
                <a:latin typeface="Times New Roman" panose="02020603050405020304" pitchFamily="18" charset="0"/>
                <a:cs typeface="Times New Roman" panose="02020603050405020304" pitchFamily="18" charset="0"/>
              </a:rPr>
              <a:t>?</a:t>
            </a:r>
            <a:r>
              <a:rPr lang="vi-VN" sz="2400" b="1" dirty="0">
                <a:solidFill>
                  <a:schemeClr val="accent1"/>
                </a:solidFill>
                <a:latin typeface="Times New Roman" panose="02020603050405020304" pitchFamily="18" charset="0"/>
                <a:cs typeface="Times New Roman" panose="02020603050405020304" pitchFamily="18" charset="0"/>
              </a:rPr>
              <a:t>Kết quả ra sao?</a:t>
            </a:r>
            <a:endParaRPr lang="en-US" sz="2400" b="1" dirty="0">
              <a:solidFill>
                <a:schemeClr val="accent1"/>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30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6" end="6"/>
                                            </p:txEl>
                                          </p:spTgt>
                                        </p:tgtEl>
                                        <p:attrNameLst>
                                          <p:attrName>style.visibility</p:attrName>
                                        </p:attrNameLst>
                                      </p:cBhvr>
                                      <p:to>
                                        <p:strVal val="visible"/>
                                      </p:to>
                                    </p:set>
                                    <p:animEffect transition="in" filter="barn(inVertical)">
                                      <p:cBhvr>
                                        <p:cTn id="7" dur="500"/>
                                        <p:tgtEl>
                                          <p:spTgt spid="10">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7" end="7"/>
                                            </p:txEl>
                                          </p:spTgt>
                                        </p:tgtEl>
                                        <p:attrNameLst>
                                          <p:attrName>style.visibility</p:attrName>
                                        </p:attrNameLst>
                                      </p:cBhvr>
                                      <p:to>
                                        <p:strVal val="visible"/>
                                      </p:to>
                                    </p:set>
                                    <p:animEffect transition="in" filter="barn(inVertical)">
                                      <p:cBhvr>
                                        <p:cTn id="12" dur="500"/>
                                        <p:tgtEl>
                                          <p:spTgt spid="10">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8" end="8"/>
                                            </p:txEl>
                                          </p:spTgt>
                                        </p:tgtEl>
                                        <p:attrNameLst>
                                          <p:attrName>style.visibility</p:attrName>
                                        </p:attrNameLst>
                                      </p:cBhvr>
                                      <p:to>
                                        <p:strVal val="visible"/>
                                      </p:to>
                                    </p:set>
                                    <p:animEffect transition="in" filter="barn(inVertical)">
                                      <p:cBhvr>
                                        <p:cTn id="17" dur="500"/>
                                        <p:tgtEl>
                                          <p:spTgt spid="10">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9" end="9"/>
                                            </p:txEl>
                                          </p:spTgt>
                                        </p:tgtEl>
                                        <p:attrNameLst>
                                          <p:attrName>style.visibility</p:attrName>
                                        </p:attrNameLst>
                                      </p:cBhvr>
                                      <p:to>
                                        <p:strVal val="visible"/>
                                      </p:to>
                                    </p:set>
                                    <p:animEffect transition="in" filter="barn(inVertical)">
                                      <p:cBhvr>
                                        <p:cTn id="22" dur="500"/>
                                        <p:tgtEl>
                                          <p:spTgt spid="10">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animEffect transition="in" filter="barn(inVertical)">
                                      <p:cBhvr>
                                        <p:cTn id="27" dur="500"/>
                                        <p:tgtEl>
                                          <p:spTgt spid="1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CE683B0F-3035-49CE-B9A3-820D52E8E3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52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a:extLst>
              <a:ext uri="{FF2B5EF4-FFF2-40B4-BE49-F238E27FC236}">
                <a16:creationId xmlns:a16="http://schemas.microsoft.com/office/drawing/2014/main" id="{207B0EC2-D140-47EC-8986-57CC6484D95B}"/>
              </a:ext>
            </a:extLst>
          </p:cNvPr>
          <p:cNvSpPr/>
          <p:nvPr/>
        </p:nvSpPr>
        <p:spPr>
          <a:xfrm>
            <a:off x="76200" y="-30163"/>
            <a:ext cx="12039600" cy="6858001"/>
          </a:xfrm>
          <a:prstGeom prst="roundRect">
            <a:avLst/>
          </a:prstGeom>
          <a:solidFill>
            <a:schemeClr val="tx1">
              <a:alpha val="59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x-none" dirty="0">
              <a:solidFill>
                <a:schemeClr val="bg1"/>
              </a:solidFill>
            </a:endParaRPr>
          </a:p>
        </p:txBody>
      </p:sp>
      <p:sp>
        <p:nvSpPr>
          <p:cNvPr id="9" name="TextBox 8">
            <a:extLst>
              <a:ext uri="{FF2B5EF4-FFF2-40B4-BE49-F238E27FC236}">
                <a16:creationId xmlns:a16="http://schemas.microsoft.com/office/drawing/2014/main" id="{E7CC49E9-32BA-40C3-BD00-36FF35322B52}"/>
              </a:ext>
            </a:extLst>
          </p:cNvPr>
          <p:cNvSpPr txBox="1">
            <a:spLocks noChangeArrowheads="1"/>
          </p:cNvSpPr>
          <p:nvPr/>
        </p:nvSpPr>
        <p:spPr bwMode="auto">
          <a:xfrm>
            <a:off x="478302" y="1047016"/>
            <a:ext cx="3070204" cy="461665"/>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auto" hangingPunct="1">
              <a:spcBef>
                <a:spcPct val="0"/>
              </a:spcBef>
              <a:spcAft>
                <a:spcPts val="0"/>
              </a:spcAft>
              <a:buFontTx/>
              <a:buNone/>
              <a:defRPr/>
            </a:pPr>
            <a:r>
              <a:rPr lang="x-none" altLang="x-none" sz="2400" b="1" dirty="0">
                <a:ln>
                  <a:solidFill>
                    <a:srgbClr val="FFFF00"/>
                  </a:solidFill>
                </a:ln>
                <a:solidFill>
                  <a:srgbClr val="FFFF00"/>
                </a:solidFill>
                <a:effectLst>
                  <a:outerShdw blurRad="50800" dist="38100" dir="2700000" algn="tl" rotWithShape="0">
                    <a:prstClr val="black">
                      <a:alpha val="40000"/>
                    </a:prstClr>
                  </a:outerShdw>
                </a:effectLst>
                <a:latin typeface="Times New Roman" panose="02020603050405020304" pitchFamily="18" charset="0"/>
                <a:cs typeface="Times New Roman" panose="02020603050405020304" pitchFamily="18" charset="0"/>
              </a:rPr>
              <a:t>1. Vua Hùng kén rể</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D8284390-E7A1-488E-AF96-FA2CE9BD2F53}"/>
                  </a:ext>
                </a:extLst>
              </p14:cNvPr>
              <p14:cNvContentPartPr/>
              <p14:nvPr/>
            </p14:nvContentPartPr>
            <p14:xfrm>
              <a:off x="3763984" y="3934313"/>
              <a:ext cx="360" cy="360"/>
            </p14:xfrm>
          </p:contentPart>
        </mc:Choice>
        <mc:Fallback xmlns="">
          <p:pic>
            <p:nvPicPr>
              <p:cNvPr id="4" name="Ink 3">
                <a:extLst>
                  <a:ext uri="{FF2B5EF4-FFF2-40B4-BE49-F238E27FC236}">
                    <a16:creationId xmlns:a16="http://schemas.microsoft.com/office/drawing/2014/main" id="{D8284390-E7A1-488E-AF96-FA2CE9BD2F53}"/>
                  </a:ext>
                </a:extLst>
              </p:cNvPr>
              <p:cNvPicPr/>
              <p:nvPr/>
            </p:nvPicPr>
            <p:blipFill>
              <a:blip r:embed="rId5"/>
              <a:stretch>
                <a:fillRect/>
              </a:stretch>
            </p:blipFill>
            <p:spPr>
              <a:xfrm>
                <a:off x="3754984" y="392531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4E1B97FD-A885-46C9-B139-17BB345CC61D}"/>
                  </a:ext>
                </a:extLst>
              </p14:cNvPr>
              <p14:cNvContentPartPr/>
              <p14:nvPr/>
            </p14:nvContentPartPr>
            <p14:xfrm>
              <a:off x="4256824" y="4515353"/>
              <a:ext cx="360" cy="360"/>
            </p14:xfrm>
          </p:contentPart>
        </mc:Choice>
        <mc:Fallback xmlns="">
          <p:pic>
            <p:nvPicPr>
              <p:cNvPr id="5" name="Ink 4">
                <a:extLst>
                  <a:ext uri="{FF2B5EF4-FFF2-40B4-BE49-F238E27FC236}">
                    <a16:creationId xmlns:a16="http://schemas.microsoft.com/office/drawing/2014/main" id="{4E1B97FD-A885-46C9-B139-17BB345CC61D}"/>
                  </a:ext>
                </a:extLst>
              </p:cNvPr>
              <p:cNvPicPr/>
              <p:nvPr/>
            </p:nvPicPr>
            <p:blipFill>
              <a:blip r:embed="rId5"/>
              <a:stretch>
                <a:fillRect/>
              </a:stretch>
            </p:blipFill>
            <p:spPr>
              <a:xfrm>
                <a:off x="4247824" y="4506353"/>
                <a:ext cx="18000" cy="18000"/>
              </a:xfrm>
              <a:prstGeom prst="rect">
                <a:avLst/>
              </a:prstGeom>
            </p:spPr>
          </p:pic>
        </mc:Fallback>
      </mc:AlternateContent>
      <p:sp>
        <p:nvSpPr>
          <p:cNvPr id="12" name="TextBox 11">
            <a:extLst>
              <a:ext uri="{FF2B5EF4-FFF2-40B4-BE49-F238E27FC236}">
                <a16:creationId xmlns:a16="http://schemas.microsoft.com/office/drawing/2014/main" id="{7E9B0F8F-F9C9-4C9C-BA95-2F7356418BDE}"/>
              </a:ext>
            </a:extLst>
          </p:cNvPr>
          <p:cNvSpPr txBox="1">
            <a:spLocks noChangeArrowheads="1"/>
          </p:cNvSpPr>
          <p:nvPr/>
        </p:nvSpPr>
        <p:spPr bwMode="auto">
          <a:xfrm>
            <a:off x="478301" y="566738"/>
            <a:ext cx="2560321" cy="461665"/>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auto" hangingPunct="1">
              <a:spcBef>
                <a:spcPct val="0"/>
              </a:spcBef>
              <a:spcAft>
                <a:spcPts val="0"/>
              </a:spcAft>
              <a:buFontTx/>
              <a:buNone/>
              <a:defRPr/>
            </a:pPr>
            <a:r>
              <a:rPr lang="x-none" altLang="x-none" sz="2400" b="1" dirty="0">
                <a:ln>
                  <a:solidFill>
                    <a:srgbClr val="FFFF00"/>
                  </a:solidFill>
                </a:ln>
                <a:solidFill>
                  <a:schemeClr val="bg1"/>
                </a:solidFill>
                <a:latin typeface="Times New Roman" panose="02020603050405020304" pitchFamily="18" charset="0"/>
                <a:cs typeface="Times New Roman" panose="02020603050405020304" pitchFamily="18" charset="0"/>
              </a:rPr>
              <a:t>II. </a:t>
            </a:r>
            <a:r>
              <a:rPr lang="en-US" altLang="x-none" sz="2400" b="1" dirty="0" err="1">
                <a:ln>
                  <a:solidFill>
                    <a:srgbClr val="FFFF00"/>
                  </a:solidFill>
                </a:ln>
                <a:solidFill>
                  <a:schemeClr val="bg1"/>
                </a:solidFill>
                <a:latin typeface="Times New Roman" panose="02020603050405020304" pitchFamily="18" charset="0"/>
                <a:cs typeface="Times New Roman" panose="02020603050405020304" pitchFamily="18" charset="0"/>
              </a:rPr>
              <a:t>Phân</a:t>
            </a:r>
            <a:r>
              <a:rPr lang="en-US" altLang="x-none" sz="2400" b="1" dirty="0">
                <a:ln>
                  <a:solidFill>
                    <a:srgbClr val="FFFF00"/>
                  </a:solidFill>
                </a:ln>
                <a:solidFill>
                  <a:schemeClr val="bg1"/>
                </a:solidFill>
                <a:latin typeface="Times New Roman" panose="02020603050405020304" pitchFamily="18" charset="0"/>
                <a:cs typeface="Times New Roman" panose="02020603050405020304" pitchFamily="18" charset="0"/>
              </a:rPr>
              <a:t> </a:t>
            </a:r>
            <a:r>
              <a:rPr lang="en-US" altLang="x-none" sz="2400" b="1" dirty="0" err="1">
                <a:ln>
                  <a:solidFill>
                    <a:srgbClr val="FFFF00"/>
                  </a:solidFill>
                </a:ln>
                <a:solidFill>
                  <a:schemeClr val="bg1"/>
                </a:solidFill>
                <a:latin typeface="Times New Roman" panose="02020603050405020304" pitchFamily="18" charset="0"/>
                <a:cs typeface="Times New Roman" panose="02020603050405020304" pitchFamily="18" charset="0"/>
              </a:rPr>
              <a:t>tích</a:t>
            </a:r>
            <a:endParaRPr lang="x-none" altLang="x-none" sz="2400" b="1" dirty="0">
              <a:ln>
                <a:solidFill>
                  <a:srgbClr val="FFFF00"/>
                </a:solidFill>
              </a:ln>
              <a:solidFill>
                <a:schemeClr val="bg1"/>
              </a:solidFill>
              <a:latin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8F79DA27-7BD0-4AE5-A82D-9AF82E8D0559}"/>
              </a:ext>
            </a:extLst>
          </p:cNvPr>
          <p:cNvGraphicFramePr>
            <a:graphicFrameLocks noGrp="1"/>
          </p:cNvGraphicFramePr>
          <p:nvPr>
            <p:extLst>
              <p:ext uri="{D42A27DB-BD31-4B8C-83A1-F6EECF244321}">
                <p14:modId xmlns:p14="http://schemas.microsoft.com/office/powerpoint/2010/main" val="1073763119"/>
              </p:ext>
            </p:extLst>
          </p:nvPr>
        </p:nvGraphicFramePr>
        <p:xfrm>
          <a:off x="478301" y="1613755"/>
          <a:ext cx="11256499" cy="5615086"/>
        </p:xfrm>
        <a:graphic>
          <a:graphicData uri="http://schemas.openxmlformats.org/drawingml/2006/table">
            <a:tbl>
              <a:tblPr/>
              <a:tblGrid>
                <a:gridCol w="1940776">
                  <a:extLst>
                    <a:ext uri="{9D8B030D-6E8A-4147-A177-3AD203B41FA5}">
                      <a16:colId xmlns:a16="http://schemas.microsoft.com/office/drawing/2014/main" val="20000"/>
                    </a:ext>
                  </a:extLst>
                </a:gridCol>
                <a:gridCol w="5044400">
                  <a:extLst>
                    <a:ext uri="{9D8B030D-6E8A-4147-A177-3AD203B41FA5}">
                      <a16:colId xmlns:a16="http://schemas.microsoft.com/office/drawing/2014/main" val="20001"/>
                    </a:ext>
                  </a:extLst>
                </a:gridCol>
                <a:gridCol w="4271323">
                  <a:extLst>
                    <a:ext uri="{9D8B030D-6E8A-4147-A177-3AD203B41FA5}">
                      <a16:colId xmlns:a16="http://schemas.microsoft.com/office/drawing/2014/main" val="20002"/>
                    </a:ext>
                  </a:extLst>
                </a:gridCol>
              </a:tblGrid>
              <a:tr h="486968">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dirty="0">
                          <a:ln>
                            <a:noFill/>
                          </a:ln>
                          <a:solidFill>
                            <a:schemeClr val="bg1"/>
                          </a:solidFill>
                          <a:effectLst/>
                          <a:latin typeface="Times New Roman" panose="02020603050405020304" pitchFamily="18" charset="0"/>
                          <a:cs typeface="Times New Roman" panose="02020603050405020304" pitchFamily="18" charset="0"/>
                        </a:rPr>
                        <a:t>Phương diện</a:t>
                      </a:r>
                      <a:endParaRPr kumimoji="0" lang="x-none" altLang="x-none" sz="2400" b="1" i="0" u="none" strike="noStrike" cap="none" normalizeH="0" baseline="0" dirty="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a:ln>
                            <a:noFill/>
                          </a:ln>
                          <a:solidFill>
                            <a:schemeClr val="bg1"/>
                          </a:solidFill>
                          <a:effectLst/>
                          <a:latin typeface="Times New Roman" panose="02020603050405020304" pitchFamily="18" charset="0"/>
                        </a:rPr>
                        <a:t>Sơn Tinh</a:t>
                      </a:r>
                      <a:endParaRPr kumimoji="0" lang="x-none" altLang="x-none" sz="2400" b="1" i="0" u="none" strike="noStrike" cap="none" normalizeH="0" baseline="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a:ln>
                            <a:noFill/>
                          </a:ln>
                          <a:solidFill>
                            <a:srgbClr val="FFFFFF"/>
                          </a:solidFill>
                          <a:effectLst/>
                          <a:latin typeface="Times New Roman" panose="02020603050405020304" pitchFamily="18" charset="0"/>
                        </a:rPr>
                        <a:t>Thuỷ Tinh</a:t>
                      </a:r>
                      <a:endParaRPr kumimoji="0" lang="x-none" altLang="x-none" sz="2400" b="1" i="0" u="none" strike="noStrike" cap="none" normalizeH="0" baseline="0">
                        <a:ln>
                          <a:noFill/>
                        </a:ln>
                        <a:solidFill>
                          <a:srgbClr val="000000"/>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6968">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a:ln>
                            <a:noFill/>
                          </a:ln>
                          <a:solidFill>
                            <a:schemeClr val="bg1"/>
                          </a:solidFill>
                          <a:effectLst/>
                          <a:latin typeface="Times New Roman" panose="02020603050405020304" pitchFamily="18" charset="0"/>
                        </a:rPr>
                        <a:t>Nguồn gốc</a:t>
                      </a:r>
                      <a:endParaRPr kumimoji="0" lang="x-none" altLang="x-none" sz="2400" b="1" i="0" u="none" strike="noStrike" cap="none" normalizeH="0" baseline="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dirty="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968">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x-none" altLang="x-none" sz="2400" b="1" i="0" u="none" strike="noStrike" cap="none" normalizeH="0" baseline="0">
                          <a:ln>
                            <a:noFill/>
                          </a:ln>
                          <a:solidFill>
                            <a:schemeClr val="bg1"/>
                          </a:solidFill>
                          <a:effectLst/>
                          <a:latin typeface="Calibri Light" panose="020F0302020204030204" pitchFamily="34" charset="0"/>
                          <a:cs typeface="Times New Roman" panose="02020603050405020304" pitchFamily="18" charset="0"/>
                        </a:rPr>
                        <a:t>Nhận xét</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dirty="0">
                        <a:ln>
                          <a:noFill/>
                        </a:ln>
                        <a:solidFill>
                          <a:schemeClr val="bg1"/>
                        </a:solidFill>
                        <a:effectLst/>
                        <a:latin typeface="Calibri Light" panose="020F0302020204030204" pitchFamily="34"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x-none"/>
                    </a:p>
                  </a:txBody>
                  <a:tcPr/>
                </a:tc>
                <a:extLst>
                  <a:ext uri="{0D108BD9-81ED-4DB2-BD59-A6C34878D82A}">
                    <a16:rowId xmlns:a16="http://schemas.microsoft.com/office/drawing/2014/main" val="10002"/>
                  </a:ext>
                </a:extLst>
              </a:tr>
              <a:tr h="1948579">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a:ln>
                            <a:noFill/>
                          </a:ln>
                          <a:solidFill>
                            <a:srgbClr val="FFFFFF"/>
                          </a:solidFill>
                          <a:effectLst/>
                          <a:latin typeface="Times New Roman" panose="02020603050405020304" pitchFamily="18" charset="0"/>
                        </a:rPr>
                        <a:t>Tài năng</a:t>
                      </a:r>
                      <a:endParaRPr kumimoji="0" lang="x-none" altLang="x-none" sz="2400" b="1" i="0" u="none" strike="noStrike" cap="none" normalizeH="0" baseline="0">
                        <a:ln>
                          <a:noFill/>
                        </a:ln>
                        <a:solidFill>
                          <a:srgbClr val="000000"/>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dirty="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dirty="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92607">
                <a:tc>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endParaRPr kumimoji="0" lang="vi-VN" altLang="x-none" sz="2400" b="1" i="0" u="none" strike="noStrike" cap="none" normalizeH="0" baseline="0">
                        <a:ln>
                          <a:noFill/>
                        </a:ln>
                        <a:solidFill>
                          <a:srgbClr val="FFFFFF"/>
                        </a:solidFill>
                        <a:effectLst/>
                        <a:latin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vi-VN" altLang="x-none" sz="2400" b="1" i="0" u="none" strike="noStrike" cap="none" normalizeH="0" baseline="0">
                          <a:ln>
                            <a:noFill/>
                          </a:ln>
                          <a:solidFill>
                            <a:srgbClr val="FFFFFF"/>
                          </a:solidFill>
                          <a:effectLst/>
                          <a:latin typeface="Times New Roman" panose="02020603050405020304" pitchFamily="18" charset="0"/>
                        </a:rPr>
                        <a:t>Nhận xét</a:t>
                      </a:r>
                    </a:p>
                    <a:p>
                      <a:pPr marL="0" marR="0" lvl="0" indent="0" algn="ctr" defTabSz="914400" rtl="0" eaLnBrk="1" fontAlgn="base" latinLnBrk="0" hangingPunct="1">
                        <a:lnSpc>
                          <a:spcPct val="150000"/>
                        </a:lnSpc>
                        <a:spcBef>
                          <a:spcPct val="0"/>
                        </a:spcBef>
                        <a:spcAft>
                          <a:spcPct val="0"/>
                        </a:spcAft>
                        <a:buClrTx/>
                        <a:buSzTx/>
                        <a:buFontTx/>
                        <a:buNone/>
                        <a:tabLst/>
                      </a:pPr>
                      <a:endParaRPr kumimoji="0" lang="vi-VN" altLang="x-none" sz="2400" b="1"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tabLst/>
                      </a:pPr>
                      <a:endParaRPr kumimoji="0" lang="x-none" altLang="x-none" sz="2400" b="1" i="0" u="none" strike="noStrike" cap="none" normalizeH="0" baseline="0">
                        <a:ln>
                          <a:noFill/>
                        </a:ln>
                        <a:solidFill>
                          <a:srgbClr val="000000"/>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lvl1pPr>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x-none" altLang="x-none" sz="2400" b="0" i="0" u="none" strike="noStrike" cap="none" normalizeH="0" baseline="0" dirty="0">
                        <a:ln>
                          <a:noFill/>
                        </a:ln>
                        <a:solidFill>
                          <a:schemeClr val="bg1"/>
                        </a:solidFill>
                        <a:effectLst/>
                        <a:latin typeface="Calibri Light" panose="020F0302020204030204" pitchFamily="34" charset="0"/>
                        <a:cs typeface="Times New Roman" panose="02020603050405020304"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x-none"/>
                    </a:p>
                  </a:txBody>
                  <a:tcPr/>
                </a:tc>
                <a:extLst>
                  <a:ext uri="{0D108BD9-81ED-4DB2-BD59-A6C34878D82A}">
                    <a16:rowId xmlns:a16="http://schemas.microsoft.com/office/drawing/2014/main" val="10004"/>
                  </a:ext>
                </a:extLst>
              </a:tr>
            </a:tbl>
          </a:graphicData>
        </a:graphic>
      </p:graphicFrame>
      <p:sp>
        <p:nvSpPr>
          <p:cNvPr id="3" name="TextBox 2">
            <a:extLst>
              <a:ext uri="{FF2B5EF4-FFF2-40B4-BE49-F238E27FC236}">
                <a16:creationId xmlns:a16="http://schemas.microsoft.com/office/drawing/2014/main" id="{24607297-DB7D-4732-B4C1-F296DF50B91A}"/>
              </a:ext>
            </a:extLst>
          </p:cNvPr>
          <p:cNvSpPr txBox="1">
            <a:spLocks noChangeArrowheads="1"/>
          </p:cNvSpPr>
          <p:nvPr/>
        </p:nvSpPr>
        <p:spPr bwMode="auto">
          <a:xfrm>
            <a:off x="2578100" y="2094033"/>
            <a:ext cx="4114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Chúa</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vùng</a:t>
            </a:r>
            <a:r>
              <a:rPr lang="en-US" altLang="en-US" sz="2400" dirty="0">
                <a:solidFill>
                  <a:schemeClr val="bg1"/>
                </a:solidFill>
                <a:latin typeface="Times New Roman" panose="02020603050405020304" pitchFamily="18" charset="0"/>
                <a:cs typeface="Times New Roman" panose="02020603050405020304" pitchFamily="18" charset="0"/>
              </a:rPr>
              <a:t> non </a:t>
            </a:r>
            <a:r>
              <a:rPr lang="en-US" altLang="en-US" sz="2400" dirty="0" err="1">
                <a:solidFill>
                  <a:schemeClr val="bg1"/>
                </a:solidFill>
                <a:latin typeface="Times New Roman" panose="02020603050405020304" pitchFamily="18" charset="0"/>
                <a:cs typeface="Times New Roman" panose="02020603050405020304" pitchFamily="18" charset="0"/>
              </a:rPr>
              <a:t>cao</a:t>
            </a:r>
            <a:endParaRPr lang="en-US" altLang="en-US" sz="2400" dirty="0">
              <a:solidFill>
                <a:schemeClr val="bg1"/>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675CCC90-11AD-4798-BC11-FA595FCDA60E}"/>
              </a:ext>
            </a:extLst>
          </p:cNvPr>
          <p:cNvSpPr txBox="1">
            <a:spLocks noChangeArrowheads="1"/>
          </p:cNvSpPr>
          <p:nvPr/>
        </p:nvSpPr>
        <p:spPr bwMode="auto">
          <a:xfrm>
            <a:off x="7680960" y="2159577"/>
            <a:ext cx="4053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Chúa</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vùng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nước</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thẳm</a:t>
            </a:r>
            <a:r>
              <a:rPr lang="en-US" altLang="en-US" sz="2400" dirty="0">
                <a:solidFill>
                  <a:schemeClr val="bg1"/>
                </a:solidFill>
                <a:latin typeface="Times New Roman" panose="02020603050405020304" pitchFamily="18" charset="0"/>
                <a:cs typeface="Times New Roman" panose="02020603050405020304" pitchFamily="18" charset="0"/>
              </a:rPr>
              <a:t>.</a:t>
            </a:r>
          </a:p>
        </p:txBody>
      </p:sp>
      <p:sp>
        <p:nvSpPr>
          <p:cNvPr id="20" name="TextBox 19">
            <a:extLst>
              <a:ext uri="{FF2B5EF4-FFF2-40B4-BE49-F238E27FC236}">
                <a16:creationId xmlns:a16="http://schemas.microsoft.com/office/drawing/2014/main" id="{5B0B1381-793F-46EB-A294-485227E0572D}"/>
              </a:ext>
            </a:extLst>
          </p:cNvPr>
          <p:cNvSpPr txBox="1">
            <a:spLocks noChangeArrowheads="1"/>
          </p:cNvSpPr>
          <p:nvPr/>
        </p:nvSpPr>
        <p:spPr bwMode="auto">
          <a:xfrm>
            <a:off x="2590614" y="2643662"/>
            <a:ext cx="59535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i="1" dirty="0">
                <a:solidFill>
                  <a:schemeClr val="bg1"/>
                </a:solidFill>
                <a:latin typeface="Times New Roman" panose="02020603050405020304" pitchFamily="18" charset="0"/>
                <a:cs typeface="Times New Roman" panose="02020603050405020304" pitchFamily="18" charset="0"/>
              </a:rPr>
              <a:t>=&gt;  </a:t>
            </a:r>
            <a:r>
              <a:rPr lang="en-US" altLang="en-US" sz="2400" i="1" dirty="0" err="1">
                <a:solidFill>
                  <a:schemeClr val="bg1"/>
                </a:solidFill>
                <a:latin typeface="Times New Roman" panose="02020603050405020304" pitchFamily="18" charset="0"/>
                <a:cs typeface="Times New Roman" panose="02020603050405020304" pitchFamily="18" charset="0"/>
              </a:rPr>
              <a:t>Đều</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xuất</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thân</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từ</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tầng</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lớp</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các</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vị</a:t>
            </a:r>
            <a:r>
              <a:rPr lang="en-US" altLang="en-US" sz="2400" i="1" dirty="0">
                <a:solidFill>
                  <a:schemeClr val="bg1"/>
                </a:solidFill>
                <a:latin typeface="Times New Roman" panose="02020603050405020304" pitchFamily="18" charset="0"/>
                <a:cs typeface="Times New Roman" panose="02020603050405020304" pitchFamily="18" charset="0"/>
              </a:rPr>
              <a:t> </a:t>
            </a:r>
            <a:r>
              <a:rPr lang="en-US" altLang="en-US" sz="2400" i="1" dirty="0" err="1">
                <a:solidFill>
                  <a:schemeClr val="bg1"/>
                </a:solidFill>
                <a:latin typeface="Times New Roman" panose="02020603050405020304" pitchFamily="18" charset="0"/>
                <a:cs typeface="Times New Roman" panose="02020603050405020304" pitchFamily="18" charset="0"/>
              </a:rPr>
              <a:t>thần</a:t>
            </a:r>
            <a:r>
              <a:rPr lang="en-US" altLang="en-US" sz="2400" i="1" dirty="0">
                <a:solidFill>
                  <a:schemeClr val="bg1"/>
                </a:solidFill>
                <a:latin typeface="Times New Roman" panose="02020603050405020304" pitchFamily="18" charset="0"/>
                <a:cs typeface="Times New Roman" panose="02020603050405020304" pitchFamily="18" charset="0"/>
              </a:rPr>
              <a:t>.</a:t>
            </a:r>
          </a:p>
        </p:txBody>
      </p:sp>
      <p:sp>
        <p:nvSpPr>
          <p:cNvPr id="21" name="TextBox 20">
            <a:extLst>
              <a:ext uri="{FF2B5EF4-FFF2-40B4-BE49-F238E27FC236}">
                <a16:creationId xmlns:a16="http://schemas.microsoft.com/office/drawing/2014/main" id="{C6EFE7C2-820D-43B3-BDC0-639274C50687}"/>
              </a:ext>
            </a:extLst>
          </p:cNvPr>
          <p:cNvSpPr txBox="1"/>
          <p:nvPr/>
        </p:nvSpPr>
        <p:spPr>
          <a:xfrm>
            <a:off x="2492375" y="2873905"/>
            <a:ext cx="5089525" cy="2249142"/>
          </a:xfrm>
          <a:prstGeom prst="rect">
            <a:avLst/>
          </a:prstGeom>
          <a:noFill/>
        </p:spPr>
        <p:txBody>
          <a:bodyPr>
            <a:spAutoFit/>
          </a:bodyPr>
          <a:lstStyle/>
          <a:p>
            <a:pPr algn="just">
              <a:lnSpc>
                <a:spcPct val="150000"/>
              </a:lnSpc>
              <a:defRPr/>
            </a:pPr>
            <a:r>
              <a:rPr lang="vi-VN" sz="2400" dirty="0">
                <a:solidFill>
                  <a:schemeClr val="bg1"/>
                </a:solidFill>
                <a:latin typeface="+mj-lt"/>
              </a:rPr>
              <a:t>- Vẫy tay về phía đông, phía đông nổi cồn bãi.</a:t>
            </a:r>
            <a:endParaRPr lang="x-none" sz="2400" dirty="0">
              <a:solidFill>
                <a:schemeClr val="bg1"/>
              </a:solidFill>
              <a:latin typeface="+mj-lt"/>
            </a:endParaRPr>
          </a:p>
          <a:p>
            <a:pPr algn="just">
              <a:lnSpc>
                <a:spcPct val="150000"/>
              </a:lnSpc>
              <a:defRPr/>
            </a:pPr>
            <a:r>
              <a:rPr lang="vi-VN" sz="2400" dirty="0">
                <a:solidFill>
                  <a:schemeClr val="bg1"/>
                </a:solidFill>
                <a:latin typeface="+mj-lt"/>
              </a:rPr>
              <a:t>- Vẫy tay về phía tây, phía tây mọc dãy núi đồi.</a:t>
            </a:r>
            <a:endParaRPr lang="x-none" sz="2400" dirty="0">
              <a:solidFill>
                <a:schemeClr val="bg1"/>
              </a:solidFill>
              <a:latin typeface="+mj-lt"/>
              <a:ea typeface="Times New Roman" panose="02020603050405020304" pitchFamily="18" charset="0"/>
            </a:endParaRPr>
          </a:p>
        </p:txBody>
      </p:sp>
      <p:sp>
        <p:nvSpPr>
          <p:cNvPr id="22" name="TextBox 21">
            <a:extLst>
              <a:ext uri="{FF2B5EF4-FFF2-40B4-BE49-F238E27FC236}">
                <a16:creationId xmlns:a16="http://schemas.microsoft.com/office/drawing/2014/main" id="{010DE052-4088-41CA-98FC-CFCE00D7EE3F}"/>
              </a:ext>
            </a:extLst>
          </p:cNvPr>
          <p:cNvSpPr txBox="1">
            <a:spLocks noChangeArrowheads="1"/>
          </p:cNvSpPr>
          <p:nvPr/>
        </p:nvSpPr>
        <p:spPr bwMode="auto">
          <a:xfrm>
            <a:off x="7636528" y="3015010"/>
            <a:ext cx="3795713"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vi-VN" altLang="en-US" sz="2400" dirty="0">
                <a:solidFill>
                  <a:schemeClr val="bg1"/>
                </a:solidFill>
                <a:latin typeface="Times New Roman" panose="02020603050405020304" pitchFamily="18" charset="0"/>
                <a:cs typeface="Times New Roman" panose="02020603050405020304" pitchFamily="18" charset="0"/>
              </a:rPr>
              <a:t>- Gọi gió gió đến.</a:t>
            </a:r>
            <a:endParaRPr lang="en-US" altLang="en-US" sz="2400" dirty="0">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vi-VN" altLang="en-US" sz="2400" dirty="0">
                <a:solidFill>
                  <a:schemeClr val="bg1"/>
                </a:solidFill>
                <a:latin typeface="Times New Roman" panose="02020603050405020304" pitchFamily="18" charset="0"/>
                <a:cs typeface="Times New Roman" panose="02020603050405020304" pitchFamily="18" charset="0"/>
              </a:rPr>
              <a:t>- Hô mưa, mưa về.</a:t>
            </a:r>
            <a:endParaRPr lang="en-US" altLang="en-US" sz="2400" dirty="0">
              <a:solidFill>
                <a:schemeClr val="bg1"/>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61A0AC89-F0AA-4A47-A7D7-BA94A9D8D718}"/>
              </a:ext>
            </a:extLst>
          </p:cNvPr>
          <p:cNvSpPr txBox="1"/>
          <p:nvPr/>
        </p:nvSpPr>
        <p:spPr>
          <a:xfrm>
            <a:off x="2578100" y="4951413"/>
            <a:ext cx="8928100" cy="1695144"/>
          </a:xfrm>
          <a:prstGeom prst="rect">
            <a:avLst/>
          </a:prstGeom>
          <a:noFill/>
        </p:spPr>
        <p:txBody>
          <a:bodyPr>
            <a:spAutoFit/>
          </a:bodyPr>
          <a:lstStyle/>
          <a:p>
            <a:pPr algn="just">
              <a:lnSpc>
                <a:spcPct val="150000"/>
              </a:lnSpc>
              <a:defRPr/>
            </a:pPr>
            <a:r>
              <a:rPr lang="vi-VN" sz="2400" dirty="0">
                <a:solidFill>
                  <a:schemeClr val="bg1"/>
                </a:solidFill>
                <a:latin typeface="+mj-lt"/>
                <a:sym typeface="Wingdings" pitchFamily="2" charset="2"/>
              </a:rPr>
              <a:t></a:t>
            </a:r>
            <a:r>
              <a:rPr lang="vi-VN" sz="2400" dirty="0">
                <a:solidFill>
                  <a:schemeClr val="bg1"/>
                </a:solidFill>
                <a:latin typeface="+mj-lt"/>
              </a:rPr>
              <a:t> Ngang tài ngang sức.</a:t>
            </a:r>
            <a:endParaRPr lang="x-none" sz="2400" dirty="0">
              <a:solidFill>
                <a:schemeClr val="bg1"/>
              </a:solidFill>
              <a:latin typeface="+mj-lt"/>
            </a:endParaRPr>
          </a:p>
          <a:p>
            <a:pPr algn="just">
              <a:lnSpc>
                <a:spcPct val="150000"/>
              </a:lnSpc>
              <a:defRPr/>
            </a:pPr>
            <a:r>
              <a:rPr lang="vi-VN" sz="2400" dirty="0">
                <a:solidFill>
                  <a:schemeClr val="bg1"/>
                </a:solidFill>
                <a:latin typeface="+mj-lt"/>
              </a:rPr>
              <a:t>Tài năng của Sơn Tinh mang tính phát triển, tài năng của Thuỷ Tinh mang sự huỷ diệt (bão, lũ lụt).</a:t>
            </a:r>
            <a:endParaRPr lang="x-none" sz="2400" dirty="0">
              <a:solidFill>
                <a:schemeClr val="bg1"/>
              </a:solidFill>
              <a:latin typeface="+mj-lt"/>
              <a:ea typeface="Times New Roman" panose="02020603050405020304" pitchFamily="18" charset="0"/>
            </a:endParaRPr>
          </a:p>
        </p:txBody>
      </p:sp>
      <p:sp>
        <p:nvSpPr>
          <p:cNvPr id="6184" name="TextBox 16">
            <a:extLst>
              <a:ext uri="{FF2B5EF4-FFF2-40B4-BE49-F238E27FC236}">
                <a16:creationId xmlns:a16="http://schemas.microsoft.com/office/drawing/2014/main" id="{ABAB4FAF-BB8B-468E-993A-5746CC8C2974}"/>
              </a:ext>
            </a:extLst>
          </p:cNvPr>
          <p:cNvSpPr txBox="1">
            <a:spLocks noChangeArrowheads="1"/>
          </p:cNvSpPr>
          <p:nvPr/>
        </p:nvSpPr>
        <p:spPr bwMode="auto">
          <a:xfrm>
            <a:off x="2743199" y="130028"/>
            <a:ext cx="78357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800" b="1" u="sng" dirty="0" err="1">
                <a:solidFill>
                  <a:srgbClr val="FFFF00"/>
                </a:solidFill>
                <a:latin typeface="Times New Roman" panose="02020603050405020304" pitchFamily="18" charset="0"/>
                <a:cs typeface="Times New Roman" panose="02020603050405020304" pitchFamily="18" charset="0"/>
              </a:rPr>
              <a:t>Tiết</a:t>
            </a:r>
            <a:r>
              <a:rPr lang="en-US" altLang="en-US" sz="2800" b="1" u="sng" dirty="0">
                <a:solidFill>
                  <a:srgbClr val="FFFF00"/>
                </a:solidFill>
                <a:latin typeface="Times New Roman" panose="02020603050405020304" pitchFamily="18" charset="0"/>
                <a:cs typeface="Times New Roman" panose="02020603050405020304" pitchFamily="18" charset="0"/>
              </a:rPr>
              <a:t> 77,78- </a:t>
            </a:r>
            <a:r>
              <a:rPr lang="en-US" altLang="en-US" sz="2800" b="1" u="sng" dirty="0" err="1">
                <a:solidFill>
                  <a:srgbClr val="FFFF00"/>
                </a:solidFill>
                <a:latin typeface="Times New Roman" panose="02020603050405020304" pitchFamily="18" charset="0"/>
                <a:cs typeface="Times New Roman" panose="02020603050405020304" pitchFamily="18" charset="0"/>
              </a:rPr>
              <a:t>văn</a:t>
            </a:r>
            <a:r>
              <a:rPr lang="en-US" altLang="en-US" sz="2800" b="1" u="sng" dirty="0">
                <a:solidFill>
                  <a:srgbClr val="FFFF00"/>
                </a:solidFill>
                <a:latin typeface="Times New Roman" panose="02020603050405020304" pitchFamily="18" charset="0"/>
                <a:cs typeface="Times New Roman" panose="02020603050405020304" pitchFamily="18" charset="0"/>
              </a:rPr>
              <a:t> </a:t>
            </a:r>
            <a:r>
              <a:rPr lang="en-US" altLang="en-US" sz="2800" b="1" u="sng" dirty="0" err="1">
                <a:solidFill>
                  <a:srgbClr val="FFFF00"/>
                </a:solidFill>
                <a:latin typeface="Times New Roman" panose="02020603050405020304" pitchFamily="18" charset="0"/>
                <a:cs typeface="Times New Roman" panose="02020603050405020304" pitchFamily="18" charset="0"/>
              </a:rPr>
              <a:t>bản</a:t>
            </a:r>
            <a:r>
              <a:rPr lang="en-US" altLang="en-US" sz="2800" b="1" u="sng" dirty="0">
                <a:solidFill>
                  <a:srgbClr val="FFFF00"/>
                </a:solidFill>
                <a:latin typeface="Times New Roman" panose="02020603050405020304" pitchFamily="18" charset="0"/>
                <a:cs typeface="Times New Roman" panose="02020603050405020304" pitchFamily="18" charset="0"/>
              </a:rPr>
              <a:t> 2</a:t>
            </a:r>
            <a:r>
              <a:rPr lang="en-US" altLang="en-US" sz="2800" b="1" dirty="0">
                <a:solidFill>
                  <a:srgbClr val="FFFF00"/>
                </a:solidFill>
                <a:latin typeface="Times New Roman" panose="02020603050405020304" pitchFamily="18" charset="0"/>
                <a:cs typeface="Times New Roman" panose="02020603050405020304" pitchFamily="18" charset="0"/>
              </a:rPr>
              <a:t>: SƠN TINH THỦY TINH</a:t>
            </a:r>
          </a:p>
        </p:txBody>
      </p:sp>
      <p:sp>
        <p:nvSpPr>
          <p:cNvPr id="6" name="TextBox 5">
            <a:extLst>
              <a:ext uri="{FF2B5EF4-FFF2-40B4-BE49-F238E27FC236}">
                <a16:creationId xmlns:a16="http://schemas.microsoft.com/office/drawing/2014/main" id="{A649A272-7681-4D36-B5B3-B0FF16838B9D}"/>
              </a:ext>
            </a:extLst>
          </p:cNvPr>
          <p:cNvSpPr txBox="1"/>
          <p:nvPr/>
        </p:nvSpPr>
        <p:spPr>
          <a:xfrm>
            <a:off x="4256824" y="1167618"/>
            <a:ext cx="4577687"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PHIẾU HỌC TẬP SỐ 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16" fill="hold" nodeType="click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p:cTn id="22"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9">
                                            <p:txEl>
                                              <p:pRg st="0" end="0"/>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20">
                                            <p:txEl>
                                              <p:pRg st="0" end="0"/>
                                            </p:txEl>
                                          </p:spTgt>
                                        </p:tgtEl>
                                        <p:attrNameLst>
                                          <p:attrName>style.visibility</p:attrName>
                                        </p:attrNameLst>
                                      </p:cBhvr>
                                      <p:to>
                                        <p:strVal val="visible"/>
                                      </p:to>
                                    </p:set>
                                    <p:anim calcmode="lin" valueType="num">
                                      <p:cBhvr>
                                        <p:cTn id="29"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0">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16" fill="hold" nodeType="clickEffect">
                                  <p:stCondLst>
                                    <p:cond delay="0"/>
                                  </p:stCondLst>
                                  <p:childTnLst>
                                    <p:set>
                                      <p:cBhvr>
                                        <p:cTn id="35" dur="1" fill="hold">
                                          <p:stCondLst>
                                            <p:cond delay="0"/>
                                          </p:stCondLst>
                                        </p:cTn>
                                        <p:tgtEl>
                                          <p:spTgt spid="21">
                                            <p:txEl>
                                              <p:pRg st="0" end="0"/>
                                            </p:txEl>
                                          </p:spTgt>
                                        </p:tgtEl>
                                        <p:attrNameLst>
                                          <p:attrName>style.visibility</p:attrName>
                                        </p:attrNameLst>
                                      </p:cBhvr>
                                      <p:to>
                                        <p:strVal val="visible"/>
                                      </p:to>
                                    </p:set>
                                    <p:anim calcmode="lin" valueType="num">
                                      <p:cBhvr>
                                        <p:cTn id="3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38" dur="500"/>
                                        <p:tgtEl>
                                          <p:spTgt spid="21">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16" fill="hold" nodeType="clickEffect">
                                  <p:stCondLst>
                                    <p:cond delay="0"/>
                                  </p:stCondLst>
                                  <p:childTnLst>
                                    <p:set>
                                      <p:cBhvr>
                                        <p:cTn id="42" dur="1" fill="hold">
                                          <p:stCondLst>
                                            <p:cond delay="0"/>
                                          </p:stCondLst>
                                        </p:cTn>
                                        <p:tgtEl>
                                          <p:spTgt spid="21">
                                            <p:txEl>
                                              <p:pRg st="1" end="1"/>
                                            </p:txEl>
                                          </p:spTgt>
                                        </p:tgtEl>
                                        <p:attrNameLst>
                                          <p:attrName>style.visibility</p:attrName>
                                        </p:attrNameLst>
                                      </p:cBhvr>
                                      <p:to>
                                        <p:strVal val="visible"/>
                                      </p:to>
                                    </p:set>
                                    <p:anim calcmode="lin" valueType="num">
                                      <p:cBhvr>
                                        <p:cTn id="43" dur="500" fill="hold"/>
                                        <p:tgtEl>
                                          <p:spTgt spid="21">
                                            <p:txEl>
                                              <p:pRg st="1" end="1"/>
                                            </p:txEl>
                                          </p:spTgt>
                                        </p:tgtEl>
                                        <p:attrNameLst>
                                          <p:attrName>ppt_w</p:attrName>
                                        </p:attrNameLst>
                                      </p:cBhvr>
                                      <p:tavLst>
                                        <p:tav tm="0">
                                          <p:val>
                                            <p:fltVal val="0"/>
                                          </p:val>
                                        </p:tav>
                                        <p:tav tm="100000">
                                          <p:val>
                                            <p:strVal val="#ppt_w"/>
                                          </p:val>
                                        </p:tav>
                                      </p:tavLst>
                                    </p:anim>
                                    <p:anim calcmode="lin" valueType="num">
                                      <p:cBhvr>
                                        <p:cTn id="44" dur="500" fill="hold"/>
                                        <p:tgtEl>
                                          <p:spTgt spid="21">
                                            <p:txEl>
                                              <p:pRg st="1" end="1"/>
                                            </p:txEl>
                                          </p:spTgt>
                                        </p:tgtEl>
                                        <p:attrNameLst>
                                          <p:attrName>ppt_h</p:attrName>
                                        </p:attrNameLst>
                                      </p:cBhvr>
                                      <p:tavLst>
                                        <p:tav tm="0">
                                          <p:val>
                                            <p:fltVal val="0"/>
                                          </p:val>
                                        </p:tav>
                                        <p:tav tm="100000">
                                          <p:val>
                                            <p:strVal val="#ppt_h"/>
                                          </p:val>
                                        </p:tav>
                                      </p:tavLst>
                                    </p:anim>
                                    <p:animEffect transition="in" filter="fade">
                                      <p:cBhvr>
                                        <p:cTn id="45" dur="500"/>
                                        <p:tgtEl>
                                          <p:spTgt spid="21">
                                            <p:txEl>
                                              <p:pRg st="1" end="1"/>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16" fill="hold" nodeType="clickEffect">
                                  <p:stCondLst>
                                    <p:cond delay="0"/>
                                  </p:stCondLst>
                                  <p:childTnLst>
                                    <p:set>
                                      <p:cBhvr>
                                        <p:cTn id="49" dur="1" fill="hold">
                                          <p:stCondLst>
                                            <p:cond delay="0"/>
                                          </p:stCondLst>
                                        </p:cTn>
                                        <p:tgtEl>
                                          <p:spTgt spid="22">
                                            <p:txEl>
                                              <p:pRg st="0" end="0"/>
                                            </p:txEl>
                                          </p:spTgt>
                                        </p:tgtEl>
                                        <p:attrNameLst>
                                          <p:attrName>style.visibility</p:attrName>
                                        </p:attrNameLst>
                                      </p:cBhvr>
                                      <p:to>
                                        <p:strVal val="visible"/>
                                      </p:to>
                                    </p:set>
                                    <p:anim calcmode="lin" valueType="num">
                                      <p:cBhvr>
                                        <p:cTn id="50"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51"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52" dur="500"/>
                                        <p:tgtEl>
                                          <p:spTgt spid="22">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16" fill="hold" nodeType="clickEffect">
                                  <p:stCondLst>
                                    <p:cond delay="0"/>
                                  </p:stCondLst>
                                  <p:childTnLst>
                                    <p:set>
                                      <p:cBhvr>
                                        <p:cTn id="56" dur="1" fill="hold">
                                          <p:stCondLst>
                                            <p:cond delay="0"/>
                                          </p:stCondLst>
                                        </p:cTn>
                                        <p:tgtEl>
                                          <p:spTgt spid="22">
                                            <p:txEl>
                                              <p:pRg st="1" end="1"/>
                                            </p:txEl>
                                          </p:spTgt>
                                        </p:tgtEl>
                                        <p:attrNameLst>
                                          <p:attrName>style.visibility</p:attrName>
                                        </p:attrNameLst>
                                      </p:cBhvr>
                                      <p:to>
                                        <p:strVal val="visible"/>
                                      </p:to>
                                    </p:set>
                                    <p:anim calcmode="lin" valueType="num">
                                      <p:cBhvr>
                                        <p:cTn id="57" dur="500" fill="hold"/>
                                        <p:tgtEl>
                                          <p:spTgt spid="22">
                                            <p:txEl>
                                              <p:pRg st="1" end="1"/>
                                            </p:txEl>
                                          </p:spTgt>
                                        </p:tgtEl>
                                        <p:attrNameLst>
                                          <p:attrName>ppt_w</p:attrName>
                                        </p:attrNameLst>
                                      </p:cBhvr>
                                      <p:tavLst>
                                        <p:tav tm="0">
                                          <p:val>
                                            <p:fltVal val="0"/>
                                          </p:val>
                                        </p:tav>
                                        <p:tav tm="100000">
                                          <p:val>
                                            <p:strVal val="#ppt_w"/>
                                          </p:val>
                                        </p:tav>
                                      </p:tavLst>
                                    </p:anim>
                                    <p:anim calcmode="lin" valueType="num">
                                      <p:cBhvr>
                                        <p:cTn id="58" dur="500" fill="hold"/>
                                        <p:tgtEl>
                                          <p:spTgt spid="22">
                                            <p:txEl>
                                              <p:pRg st="1" end="1"/>
                                            </p:txEl>
                                          </p:spTgt>
                                        </p:tgtEl>
                                        <p:attrNameLst>
                                          <p:attrName>ppt_h</p:attrName>
                                        </p:attrNameLst>
                                      </p:cBhvr>
                                      <p:tavLst>
                                        <p:tav tm="0">
                                          <p:val>
                                            <p:fltVal val="0"/>
                                          </p:val>
                                        </p:tav>
                                        <p:tav tm="100000">
                                          <p:val>
                                            <p:strVal val="#ppt_h"/>
                                          </p:val>
                                        </p:tav>
                                      </p:tavLst>
                                    </p:anim>
                                    <p:animEffect transition="in" filter="fade">
                                      <p:cBhvr>
                                        <p:cTn id="59" dur="500"/>
                                        <p:tgtEl>
                                          <p:spTgt spid="22">
                                            <p:txEl>
                                              <p:pRg st="1" end="1"/>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3" presetClass="entr" presetSubtype="16" fill="hold" nodeType="clickEffect">
                                  <p:stCondLst>
                                    <p:cond delay="0"/>
                                  </p:stCondLst>
                                  <p:childTnLst>
                                    <p:set>
                                      <p:cBhvr>
                                        <p:cTn id="63" dur="1" fill="hold">
                                          <p:stCondLst>
                                            <p:cond delay="0"/>
                                          </p:stCondLst>
                                        </p:cTn>
                                        <p:tgtEl>
                                          <p:spTgt spid="23">
                                            <p:txEl>
                                              <p:pRg st="0" end="0"/>
                                            </p:txEl>
                                          </p:spTgt>
                                        </p:tgtEl>
                                        <p:attrNameLst>
                                          <p:attrName>style.visibility</p:attrName>
                                        </p:attrNameLst>
                                      </p:cBhvr>
                                      <p:to>
                                        <p:strVal val="visible"/>
                                      </p:to>
                                    </p:set>
                                    <p:anim calcmode="lin" valueType="num">
                                      <p:cBhvr>
                                        <p:cTn id="64"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23">
                                            <p:txEl>
                                              <p:pRg st="0" end="0"/>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3" presetClass="entr" presetSubtype="16" fill="hold" nodeType="clickEffect">
                                  <p:stCondLst>
                                    <p:cond delay="0"/>
                                  </p:stCondLst>
                                  <p:childTnLst>
                                    <p:set>
                                      <p:cBhvr>
                                        <p:cTn id="70" dur="1" fill="hold">
                                          <p:stCondLst>
                                            <p:cond delay="0"/>
                                          </p:stCondLst>
                                        </p:cTn>
                                        <p:tgtEl>
                                          <p:spTgt spid="23">
                                            <p:txEl>
                                              <p:pRg st="1" end="1"/>
                                            </p:txEl>
                                          </p:spTgt>
                                        </p:tgtEl>
                                        <p:attrNameLst>
                                          <p:attrName>style.visibility</p:attrName>
                                        </p:attrNameLst>
                                      </p:cBhvr>
                                      <p:to>
                                        <p:strVal val="visible"/>
                                      </p:to>
                                    </p:set>
                                    <p:anim calcmode="lin" valueType="num">
                                      <p:cBhvr>
                                        <p:cTn id="71" dur="500" fill="hold"/>
                                        <p:tgtEl>
                                          <p:spTgt spid="23">
                                            <p:txEl>
                                              <p:pRg st="1" end="1"/>
                                            </p:txEl>
                                          </p:spTgt>
                                        </p:tgtEl>
                                        <p:attrNameLst>
                                          <p:attrName>ppt_w</p:attrName>
                                        </p:attrNameLst>
                                      </p:cBhvr>
                                      <p:tavLst>
                                        <p:tav tm="0">
                                          <p:val>
                                            <p:fltVal val="0"/>
                                          </p:val>
                                        </p:tav>
                                        <p:tav tm="100000">
                                          <p:val>
                                            <p:strVal val="#ppt_w"/>
                                          </p:val>
                                        </p:tav>
                                      </p:tavLst>
                                    </p:anim>
                                    <p:anim calcmode="lin" valueType="num">
                                      <p:cBhvr>
                                        <p:cTn id="72" dur="500" fill="hold"/>
                                        <p:tgtEl>
                                          <p:spTgt spid="23">
                                            <p:txEl>
                                              <p:pRg st="1" end="1"/>
                                            </p:txEl>
                                          </p:spTgt>
                                        </p:tgtEl>
                                        <p:attrNameLst>
                                          <p:attrName>ppt_h</p:attrName>
                                        </p:attrNameLst>
                                      </p:cBhvr>
                                      <p:tavLst>
                                        <p:tav tm="0">
                                          <p:val>
                                            <p:fltVal val="0"/>
                                          </p:val>
                                        </p:tav>
                                        <p:tav tm="100000">
                                          <p:val>
                                            <p:strVal val="#ppt_h"/>
                                          </p:val>
                                        </p:tav>
                                      </p:tavLst>
                                    </p:anim>
                                    <p:animEffect transition="in" filter="fade">
                                      <p:cBhvr>
                                        <p:cTn id="73"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9E3054-710D-4BC0-A7B6-2D8CA24EC878}"/>
              </a:ext>
            </a:extLst>
          </p:cNvPr>
          <p:cNvSpPr txBox="1"/>
          <p:nvPr/>
        </p:nvSpPr>
        <p:spPr>
          <a:xfrm>
            <a:off x="1425527" y="168813"/>
            <a:ext cx="9622300" cy="954107"/>
          </a:xfrm>
          <a:prstGeom prst="rect">
            <a:avLst/>
          </a:prstGeom>
          <a:noFill/>
        </p:spPr>
        <p:txBody>
          <a:bodyPr wrap="square" rtlCol="0">
            <a:spAutoFit/>
          </a:bodyPr>
          <a:lstStyle/>
          <a:p>
            <a:r>
              <a:rPr lang="en-US" sz="3200" b="1" u="sng" dirty="0" err="1">
                <a:solidFill>
                  <a:srgbClr val="FF0000"/>
                </a:solidFill>
                <a:latin typeface="Times New Roman" panose="02020603050405020304" pitchFamily="18" charset="0"/>
                <a:cs typeface="Times New Roman" panose="02020603050405020304" pitchFamily="18" charset="0"/>
              </a:rPr>
              <a:t>Tiết</a:t>
            </a:r>
            <a:r>
              <a:rPr lang="en-US" sz="3200" b="1" u="sng" dirty="0">
                <a:solidFill>
                  <a:srgbClr val="FF0000"/>
                </a:solidFill>
                <a:latin typeface="Times New Roman" panose="02020603050405020304" pitchFamily="18" charset="0"/>
                <a:cs typeface="Times New Roman" panose="02020603050405020304" pitchFamily="18" charset="0"/>
              </a:rPr>
              <a:t> 77,78</a:t>
            </a: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mj-lt"/>
              </a:rPr>
              <a:t>Văn bản 2. SƠN TINH THUỶ TINH</a:t>
            </a:r>
            <a:endParaRPr lang="en-US" sz="3200" dirty="0">
              <a:solidFill>
                <a:srgbClr val="FF0000"/>
              </a:solidFill>
              <a:latin typeface="+mj-lt"/>
            </a:endParaRPr>
          </a:p>
          <a:p>
            <a:endParaRPr lang="en-US" sz="2400" dirty="0">
              <a:latin typeface="+mj-lt"/>
            </a:endParaRPr>
          </a:p>
        </p:txBody>
      </p:sp>
      <p:sp>
        <p:nvSpPr>
          <p:cNvPr id="9" name="TextBox 8">
            <a:extLst>
              <a:ext uri="{FF2B5EF4-FFF2-40B4-BE49-F238E27FC236}">
                <a16:creationId xmlns:a16="http://schemas.microsoft.com/office/drawing/2014/main" id="{3C439C8C-4108-4138-9199-DABD17DD07EF}"/>
              </a:ext>
            </a:extLst>
          </p:cNvPr>
          <p:cNvSpPr txBox="1"/>
          <p:nvPr/>
        </p:nvSpPr>
        <p:spPr>
          <a:xfrm>
            <a:off x="295423" y="815926"/>
            <a:ext cx="8131126" cy="461665"/>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a:t>
            </a:r>
            <a:r>
              <a:rPr lang="vi-VN"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ĐỌC VÀ </a:t>
            </a:r>
            <a:r>
              <a:rPr lang="vi-VN" sz="2400" b="1" u="sng" dirty="0">
                <a:latin typeface="Times New Roman" panose="02020603050405020304" pitchFamily="18" charset="0"/>
                <a:cs typeface="Times New Roman" panose="02020603050405020304" pitchFamily="18" charset="0"/>
              </a:rPr>
              <a:t>TÌM HIỂU </a:t>
            </a:r>
            <a:r>
              <a:rPr lang="en-US" sz="2400" b="1" u="sng" dirty="0">
                <a:latin typeface="Times New Roman" panose="02020603050405020304" pitchFamily="18" charset="0"/>
                <a:cs typeface="Times New Roman" panose="02020603050405020304" pitchFamily="18" charset="0"/>
              </a:rPr>
              <a:t>VĂN BẢN</a:t>
            </a:r>
            <a:endParaRPr lang="en-US" sz="2400" u="sng"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15926CA-4AE0-4BAE-AFDB-9260826F7558}"/>
              </a:ext>
            </a:extLst>
          </p:cNvPr>
          <p:cNvSpPr txBox="1"/>
          <p:nvPr/>
        </p:nvSpPr>
        <p:spPr>
          <a:xfrm>
            <a:off x="295422" y="1179191"/>
            <a:ext cx="8510952" cy="5909310"/>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II. </a:t>
            </a:r>
            <a:r>
              <a:rPr lang="en-US" sz="2400" b="1" u="sng" dirty="0" err="1">
                <a:latin typeface="Times New Roman" panose="02020603050405020304" pitchFamily="18" charset="0"/>
                <a:cs typeface="Times New Roman" panose="02020603050405020304" pitchFamily="18" charset="0"/>
              </a:rPr>
              <a:t>Phân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tích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văn</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bản</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 </a:t>
            </a:r>
            <a:r>
              <a:rPr lang="vi-VN" sz="2400" b="1" u="sng" dirty="0">
                <a:latin typeface="Times New Roman" panose="02020603050405020304" pitchFamily="18" charset="0"/>
                <a:cs typeface="Times New Roman" panose="02020603050405020304" pitchFamily="18" charset="0"/>
              </a:rPr>
              <a:t>Vua Hùng kén rể</a:t>
            </a:r>
            <a:endParaRPr lang="en-US" sz="2400" u="sng"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a. </a:t>
            </a:r>
            <a:r>
              <a:rPr lang="vi-VN" sz="2400" b="1" u="sng" dirty="0">
                <a:latin typeface="Times New Roman" panose="02020603050405020304" pitchFamily="18" charset="0"/>
                <a:cs typeface="Times New Roman" panose="02020603050405020304" pitchFamily="18" charset="0"/>
              </a:rPr>
              <a:t>Hoàn cảnh </a:t>
            </a:r>
            <a:endParaRPr lang="en-US" sz="2400" u="sng"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Vua có một người con gái tên là Mị Nương.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Mị Nương người đẹp như hoa, tính nết hiền dịu.</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 Vua Hùng rất mực yêu con.</a:t>
            </a:r>
            <a:endParaRPr lang="en-US" sz="2400" dirty="0">
              <a:latin typeface="Times New Roman" panose="02020603050405020304" pitchFamily="18" charset="0"/>
              <a:cs typeface="Times New Roman" panose="02020603050405020304" pitchFamily="18" charset="0"/>
            </a:endParaRPr>
          </a:p>
          <a:p>
            <a:r>
              <a:rPr lang="vi-VN" b="1" dirty="0"/>
              <a:t> </a:t>
            </a:r>
            <a:r>
              <a:rPr lang="vi-VN" sz="2400" b="1" dirty="0">
                <a:latin typeface="Times New Roman" panose="02020603050405020304" pitchFamily="18" charset="0"/>
                <a:cs typeface="Times New Roman" panose="02020603050405020304" pitchFamily="18" charset="0"/>
              </a:rPr>
              <a:t>b) Mục đích</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Muốn chọn cho con một người chồng thật xứng đáng.</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sym typeface="Wingdings" panose="05000000000000000000" pitchFamily="2" charset="2"/>
              </a:rPr>
              <a:t></a:t>
            </a:r>
            <a:r>
              <a:rPr lang="vi-VN" sz="2400" dirty="0">
                <a:latin typeface="Times New Roman" panose="02020603050405020304" pitchFamily="18" charset="0"/>
                <a:cs typeface="Times New Roman" panose="02020603050405020304" pitchFamily="18" charset="0"/>
              </a:rPr>
              <a:t> Việc chọn dâu, kén rể là mô tuýp mang tính truyền thống trong  truyền thuyết và cổ tích.</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c) </a:t>
            </a:r>
            <a:r>
              <a:rPr lang="en-US" sz="2400" b="1" dirty="0" err="1">
                <a:latin typeface="Times New Roman" panose="02020603050405020304" pitchFamily="18" charset="0"/>
                <a:cs typeface="Times New Roman" panose="02020603050405020304" pitchFamily="18" charset="0"/>
              </a:rPr>
              <a:t>Kết</a:t>
            </a:r>
            <a:r>
              <a:rPr lang="vi-VN" sz="2400" b="1" dirty="0">
                <a:latin typeface="Times New Roman" panose="02020603050405020304" pitchFamily="18" charset="0"/>
                <a:cs typeface="Times New Roman" panose="02020603050405020304" pitchFamily="18" charset="0"/>
              </a:rPr>
              <a:t> quả</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marL="285750" indent="-285750">
              <a:buFontTx/>
              <a:buChar char="-"/>
            </a:pPr>
            <a:r>
              <a:rPr lang="vi-VN" sz="2400" b="1" dirty="0">
                <a:latin typeface="Times New Roman" panose="02020603050405020304" pitchFamily="18" charset="0"/>
                <a:cs typeface="Times New Roman" panose="02020603050405020304" pitchFamily="18" charset="0"/>
              </a:rPr>
              <a:t>Hai chàng trai đến cầu hôn</a:t>
            </a:r>
            <a:endParaRPr lang="en-US" sz="2400" b="1"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sym typeface="Wingdings" panose="05000000000000000000" pitchFamily="2" charset="2"/>
              </a:rPr>
              <a:t></a:t>
            </a:r>
            <a:r>
              <a:rPr lang="vi-VN"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Sơn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Thủy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những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vị</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thần</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ngang tài ngang sức.</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Tài năng của Sơn Tinh mang tính phát triển, tài năng của Thuỷ Tinh mang sự huỷ diệt (bão, lũ).</a:t>
            </a:r>
            <a:endParaRPr lang="en-US" sz="2400" dirty="0">
              <a:latin typeface="Times New Roman" panose="02020603050405020304" pitchFamily="18" charset="0"/>
              <a:cs typeface="Times New Roman" panose="02020603050405020304" pitchFamily="18" charset="0"/>
            </a:endParaRPr>
          </a:p>
          <a:p>
            <a:endParaRPr lang="en-US" dirty="0"/>
          </a:p>
        </p:txBody>
      </p:sp>
      <p:cxnSp>
        <p:nvCxnSpPr>
          <p:cNvPr id="12" name="Straight Connector 11">
            <a:extLst>
              <a:ext uri="{FF2B5EF4-FFF2-40B4-BE49-F238E27FC236}">
                <a16:creationId xmlns:a16="http://schemas.microsoft.com/office/drawing/2014/main" id="{D6A6800F-D1A9-4A81-986C-1BC39ACFCB3C}"/>
              </a:ext>
            </a:extLst>
          </p:cNvPr>
          <p:cNvCxnSpPr/>
          <p:nvPr/>
        </p:nvCxnSpPr>
        <p:spPr>
          <a:xfrm>
            <a:off x="8806376" y="759655"/>
            <a:ext cx="0" cy="609834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619CC1-E729-4323-B353-55BB44F4A41C}"/>
              </a:ext>
            </a:extLst>
          </p:cNvPr>
          <p:cNvSpPr txBox="1"/>
          <p:nvPr/>
        </p:nvSpPr>
        <p:spPr>
          <a:xfrm>
            <a:off x="9017397" y="1179191"/>
            <a:ext cx="2879171" cy="3785652"/>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Thảo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luận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nhóm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bàn</a:t>
            </a:r>
            <a:endParaRPr lang="en-US" sz="2400" b="1" dirty="0">
              <a:solidFill>
                <a:srgbClr val="FF0000"/>
              </a:solidFill>
              <a:latin typeface="Times New Roman" panose="02020603050405020304" pitchFamily="18" charset="0"/>
              <a:cs typeface="Times New Roman" panose="02020603050405020304" pitchFamily="18" charset="0"/>
            </a:endParaRPr>
          </a:p>
          <a:p>
            <a:r>
              <a:rPr lang="vi-VN" sz="2400" b="1" dirty="0">
                <a:solidFill>
                  <a:schemeClr val="accent1"/>
                </a:solidFill>
                <a:latin typeface="Times New Roman" panose="02020603050405020304" pitchFamily="18" charset="0"/>
                <a:cs typeface="Times New Roman" panose="02020603050405020304" pitchFamily="18" charset="0"/>
              </a:rPr>
              <a:t>? Vua Hùng kén rể trong hoàn cảnh nào? </a:t>
            </a:r>
            <a:endParaRPr lang="en-US" sz="2400" b="1" dirty="0">
              <a:solidFill>
                <a:schemeClr val="accent1"/>
              </a:solidFill>
              <a:latin typeface="Times New Roman" panose="02020603050405020304" pitchFamily="18" charset="0"/>
              <a:cs typeface="Times New Roman" panose="02020603050405020304" pitchFamily="18" charset="0"/>
            </a:endParaRPr>
          </a:p>
          <a:p>
            <a:r>
              <a:rPr lang="en-US" sz="2400" b="1" dirty="0">
                <a:solidFill>
                  <a:schemeClr val="accent1"/>
                </a:solidFill>
                <a:latin typeface="Times New Roman" panose="02020603050405020304" pitchFamily="18" charset="0"/>
                <a:cs typeface="Times New Roman" panose="02020603050405020304" pitchFamily="18" charset="0"/>
              </a:rPr>
              <a:t>? </a:t>
            </a:r>
            <a:r>
              <a:rPr lang="vi-VN" sz="2400" b="1" dirty="0">
                <a:solidFill>
                  <a:schemeClr val="accent1"/>
                </a:solidFill>
                <a:latin typeface="Times New Roman" panose="02020603050405020304" pitchFamily="18" charset="0"/>
                <a:cs typeface="Times New Roman" panose="02020603050405020304" pitchFamily="18" charset="0"/>
              </a:rPr>
              <a:t>Mục đích của việc kén rể?</a:t>
            </a:r>
            <a:endParaRPr lang="en-US" sz="2400" b="1" dirty="0">
              <a:solidFill>
                <a:schemeClr val="accent1"/>
              </a:solidFill>
              <a:latin typeface="Times New Roman" panose="02020603050405020304" pitchFamily="18" charset="0"/>
              <a:cs typeface="Times New Roman" panose="02020603050405020304" pitchFamily="18" charset="0"/>
            </a:endParaRPr>
          </a:p>
          <a:p>
            <a:r>
              <a:rPr lang="en-US" sz="2400" b="1" dirty="0">
                <a:solidFill>
                  <a:schemeClr val="accent1"/>
                </a:solidFill>
                <a:latin typeface="Times New Roman" panose="02020603050405020304" pitchFamily="18" charset="0"/>
                <a:cs typeface="Times New Roman" panose="02020603050405020304" pitchFamily="18" charset="0"/>
              </a:rPr>
              <a:t>?</a:t>
            </a:r>
            <a:r>
              <a:rPr lang="vi-VN" sz="2400" b="1" dirty="0">
                <a:solidFill>
                  <a:schemeClr val="accent1"/>
                </a:solidFill>
                <a:latin typeface="Times New Roman" panose="02020603050405020304" pitchFamily="18" charset="0"/>
                <a:cs typeface="Times New Roman" panose="02020603050405020304" pitchFamily="18" charset="0"/>
              </a:rPr>
              <a:t> Hình thức kén rể? </a:t>
            </a:r>
            <a:r>
              <a:rPr lang="en-US" sz="2400" b="1" dirty="0">
                <a:solidFill>
                  <a:schemeClr val="accent1"/>
                </a:solidFill>
                <a:latin typeface="Times New Roman" panose="02020603050405020304" pitchFamily="18" charset="0"/>
                <a:cs typeface="Times New Roman" panose="02020603050405020304" pitchFamily="18" charset="0"/>
              </a:rPr>
              <a:t>?</a:t>
            </a:r>
            <a:r>
              <a:rPr lang="vi-VN" sz="2400" b="1" dirty="0">
                <a:solidFill>
                  <a:schemeClr val="accent1"/>
                </a:solidFill>
                <a:latin typeface="Times New Roman" panose="02020603050405020304" pitchFamily="18" charset="0"/>
                <a:cs typeface="Times New Roman" panose="02020603050405020304" pitchFamily="18" charset="0"/>
              </a:rPr>
              <a:t>Kết quả ra sao?</a:t>
            </a:r>
            <a:endParaRPr lang="en-US" sz="2400" b="1" dirty="0">
              <a:solidFill>
                <a:schemeClr val="accent1"/>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733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11" end="11"/>
                                            </p:txEl>
                                          </p:spTgt>
                                        </p:tgtEl>
                                        <p:attrNameLst>
                                          <p:attrName>style.visibility</p:attrName>
                                        </p:attrNameLst>
                                      </p:cBhvr>
                                      <p:to>
                                        <p:strVal val="visible"/>
                                      </p:to>
                                    </p:set>
                                    <p:animEffect transition="in" filter="barn(inVertical)">
                                      <p:cBhvr>
                                        <p:cTn id="7" dur="500"/>
                                        <p:tgtEl>
                                          <p:spTgt spid="10">
                                            <p:txEl>
                                              <p:pRg st="11" end="1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
                                            <p:txEl>
                                              <p:pRg st="12" end="12"/>
                                            </p:txEl>
                                          </p:spTgt>
                                        </p:tgtEl>
                                        <p:attrNameLst>
                                          <p:attrName>style.visibility</p:attrName>
                                        </p:attrNameLst>
                                      </p:cBhvr>
                                      <p:to>
                                        <p:strVal val="visible"/>
                                      </p:to>
                                    </p:set>
                                    <p:animEffect transition="in" filter="barn(inVertical)">
                                      <p:cBhvr>
                                        <p:cTn id="10" dur="500"/>
                                        <p:tgtEl>
                                          <p:spTgt spid="1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0DA97C-B238-4A59-9EA6-61C5A0ECB081}"/>
              </a:ext>
            </a:extLst>
          </p:cNvPr>
          <p:cNvSpPr txBox="1"/>
          <p:nvPr/>
        </p:nvSpPr>
        <p:spPr>
          <a:xfrm>
            <a:off x="182880" y="1223889"/>
            <a:ext cx="8285871" cy="3046988"/>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d</a:t>
            </a:r>
            <a:r>
              <a:rPr lang="vi-VN" sz="2400" b="1" dirty="0">
                <a:latin typeface="Times New Roman" panose="02020603050405020304" pitchFamily="18" charset="0"/>
                <a:cs typeface="Times New Roman" panose="02020603050405020304" pitchFamily="18" charset="0"/>
              </a:rPr>
              <a:t>) </a:t>
            </a:r>
            <a:r>
              <a:rPr lang="en-US" sz="2400" b="1" u="sng" dirty="0">
                <a:latin typeface="Times New Roman" panose="02020603050405020304" pitchFamily="18" charset="0"/>
                <a:cs typeface="Times New Roman" panose="02020603050405020304" pitchFamily="18" charset="0"/>
              </a:rPr>
              <a:t>Ra </a:t>
            </a:r>
            <a:r>
              <a:rPr lang="en-US" sz="2400" b="1" u="sng" dirty="0" err="1">
                <a:latin typeface="Times New Roman" panose="02020603050405020304" pitchFamily="18" charset="0"/>
                <a:cs typeface="Times New Roman" panose="02020603050405020304" pitchFamily="18" charset="0"/>
              </a:rPr>
              <a:t>điều</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kiện</a:t>
            </a:r>
            <a:r>
              <a:rPr lang="en-US"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 </a:t>
            </a:r>
            <a:endParaRPr lang="en-US" sz="2400" b="1"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Thi tài dâng lễ vật</a:t>
            </a:r>
            <a:r>
              <a:rPr lang="vi-VN" sz="2400" dirty="0">
                <a:latin typeface="Times New Roman" panose="02020603050405020304" pitchFamily="18" charset="0"/>
                <a:cs typeface="Times New Roman" panose="02020603050405020304" pitchFamily="18" charset="0"/>
              </a:rPr>
              <a:t> sớm: chỉ trong 1 ngày ai dâng lễ vật trước sẽ được chọn.</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Lễ vật : “100 ván cơm nếp , 100 nệp bánh chưng,voi chín ngà, gà chín cựa, ngựa chín hồng mao”.</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sym typeface="Wingdings" panose="05000000000000000000" pitchFamily="2" charset="2"/>
              </a:rPr>
              <a:t></a:t>
            </a:r>
            <a:r>
              <a:rPr lang="vi-VN"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Lễ</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vật</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kén rể có lợi cho Sơn Tinh. Vì đó là các sản vật nơi rừng núi thuộc Sơn Tinh cai quản.</a:t>
            </a:r>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2. </a:t>
            </a:r>
            <a:r>
              <a:rPr lang="vi-VN" sz="2400" b="1" u="sng" dirty="0">
                <a:latin typeface="Times New Roman" panose="02020603050405020304" pitchFamily="18" charset="0"/>
                <a:cs typeface="Times New Roman" panose="02020603050405020304" pitchFamily="18" charset="0"/>
              </a:rPr>
              <a:t>Cuộc giao chiến giữa Sơn Tinh và Thuỷ Tinh </a:t>
            </a:r>
            <a:endParaRPr lang="en-US" sz="3200" u="sng"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9FAF58F-2950-4E92-94AE-10FCF2F604C3}"/>
              </a:ext>
            </a:extLst>
          </p:cNvPr>
          <p:cNvSpPr txBox="1"/>
          <p:nvPr/>
        </p:nvSpPr>
        <p:spPr>
          <a:xfrm>
            <a:off x="8932985" y="1223889"/>
            <a:ext cx="3076135" cy="3416320"/>
          </a:xfrm>
          <a:prstGeom prst="rect">
            <a:avLst/>
          </a:prstGeom>
          <a:noFill/>
        </p:spPr>
        <p:txBody>
          <a:bodyPr wrap="square" rtlCol="0">
            <a:spAutoFit/>
          </a:bodyPr>
          <a:lstStyle/>
          <a:p>
            <a:r>
              <a:rPr lang="vi-VN" sz="2400" b="1" dirty="0">
                <a:solidFill>
                  <a:schemeClr val="accent1"/>
                </a:solidFill>
              </a:rPr>
              <a:t>? Vua Hùng đưa ra giải pháp gì? Qua giải pháp đó, em thấy thái độ của Vua Hùng nghiêng về ai? Vì sao em lại có nhận xét như vậy?</a:t>
            </a:r>
            <a:endParaRPr lang="en-US" sz="2400" b="1" dirty="0">
              <a:solidFill>
                <a:schemeClr val="accent1"/>
              </a:solidFill>
            </a:endParaRPr>
          </a:p>
          <a:p>
            <a:endParaRPr lang="en-US" sz="2400" b="1" dirty="0">
              <a:solidFill>
                <a:schemeClr val="accent1"/>
              </a:solidFill>
            </a:endParaRPr>
          </a:p>
        </p:txBody>
      </p:sp>
      <p:sp>
        <p:nvSpPr>
          <p:cNvPr id="6" name="TextBox 5">
            <a:extLst>
              <a:ext uri="{FF2B5EF4-FFF2-40B4-BE49-F238E27FC236}">
                <a16:creationId xmlns:a16="http://schemas.microsoft.com/office/drawing/2014/main" id="{7C3AC66F-6C7E-4A97-9339-F426BDBBBB50}"/>
              </a:ext>
            </a:extLst>
          </p:cNvPr>
          <p:cNvSpPr txBox="1"/>
          <p:nvPr/>
        </p:nvSpPr>
        <p:spPr>
          <a:xfrm>
            <a:off x="862818" y="140677"/>
            <a:ext cx="10466363" cy="954107"/>
          </a:xfrm>
          <a:prstGeom prst="rect">
            <a:avLst/>
          </a:prstGeom>
          <a:noFill/>
        </p:spPr>
        <p:txBody>
          <a:bodyPr wrap="square" rtlCol="0">
            <a:spAutoFit/>
          </a:bodyPr>
          <a:lstStyle/>
          <a:p>
            <a:pPr algn="ctr"/>
            <a:r>
              <a:rPr lang="en-US" sz="2800" b="1" u="sng" dirty="0" err="1">
                <a:solidFill>
                  <a:srgbClr val="FF0000"/>
                </a:solidFill>
                <a:latin typeface="Times New Roman" panose="02020603050405020304" pitchFamily="18" charset="0"/>
                <a:cs typeface="Times New Roman" panose="02020603050405020304" pitchFamily="18" charset="0"/>
              </a:rPr>
              <a:t>Tiết</a:t>
            </a:r>
            <a:r>
              <a:rPr lang="en-US" sz="2800" b="1" u="sng" dirty="0">
                <a:solidFill>
                  <a:srgbClr val="FF0000"/>
                </a:solidFill>
                <a:latin typeface="Times New Roman" panose="02020603050405020304" pitchFamily="18" charset="0"/>
                <a:cs typeface="Times New Roman" panose="02020603050405020304" pitchFamily="18" charset="0"/>
              </a:rPr>
              <a:t> 77,78</a:t>
            </a:r>
            <a:r>
              <a:rPr lang="en-US"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rPr>
              <a:t>Văn bản 2. SƠN TINH THUỶ TINH</a:t>
            </a:r>
            <a:endParaRPr lang="en-US" sz="2800" dirty="0">
              <a:solidFill>
                <a:srgbClr val="FF0000"/>
              </a:solidFill>
            </a:endParaRPr>
          </a:p>
          <a:p>
            <a:endParaRPr lang="en-US" sz="2800" dirty="0"/>
          </a:p>
        </p:txBody>
      </p:sp>
    </p:spTree>
    <p:extLst>
      <p:ext uri="{BB962C8B-B14F-4D97-AF65-F5344CB8AC3E}">
        <p14:creationId xmlns:p14="http://schemas.microsoft.com/office/powerpoint/2010/main" val="333584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barn(inVertical)">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barn(inVertical)">
                                      <p:cBhvr>
                                        <p:cTn id="25" dur="5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barn(inVertical)">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0DA97C-B238-4A59-9EA6-61C5A0ECB081}"/>
              </a:ext>
            </a:extLst>
          </p:cNvPr>
          <p:cNvSpPr txBox="1"/>
          <p:nvPr/>
        </p:nvSpPr>
        <p:spPr>
          <a:xfrm>
            <a:off x="112542" y="263787"/>
            <a:ext cx="8285871" cy="830997"/>
          </a:xfrm>
          <a:prstGeom prst="rect">
            <a:avLst/>
          </a:prstGeom>
          <a:noFill/>
        </p:spPr>
        <p:txBody>
          <a:bodyPr wrap="square" rtlCol="0">
            <a:spAutoFit/>
          </a:bodyPr>
          <a:lstStyle/>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2. </a:t>
            </a:r>
            <a:r>
              <a:rPr lang="vi-VN" sz="2400" b="1" u="sng" dirty="0">
                <a:latin typeface="Times New Roman" panose="02020603050405020304" pitchFamily="18" charset="0"/>
                <a:cs typeface="Times New Roman" panose="02020603050405020304" pitchFamily="18" charset="0"/>
              </a:rPr>
              <a:t>Cuộc giao chiến giữa Sơn Tinh và Thuỷ Tinh </a:t>
            </a:r>
            <a:endParaRPr lang="en-US" sz="3200" u="sng"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C3AC66F-6C7E-4A97-9339-F426BDBBBB50}"/>
              </a:ext>
            </a:extLst>
          </p:cNvPr>
          <p:cNvSpPr txBox="1"/>
          <p:nvPr/>
        </p:nvSpPr>
        <p:spPr>
          <a:xfrm>
            <a:off x="862818" y="140677"/>
            <a:ext cx="10466363" cy="954107"/>
          </a:xfrm>
          <a:prstGeom prst="rect">
            <a:avLst/>
          </a:prstGeom>
          <a:noFill/>
        </p:spPr>
        <p:txBody>
          <a:bodyPr wrap="square" rtlCol="0">
            <a:spAutoFit/>
          </a:bodyPr>
          <a:lstStyle/>
          <a:p>
            <a:pPr algn="ctr"/>
            <a:r>
              <a:rPr lang="en-US" sz="2800" b="1" u="sng" dirty="0" err="1">
                <a:solidFill>
                  <a:srgbClr val="FF0000"/>
                </a:solidFill>
                <a:latin typeface="Times New Roman" panose="02020603050405020304" pitchFamily="18" charset="0"/>
                <a:cs typeface="Times New Roman" panose="02020603050405020304" pitchFamily="18" charset="0"/>
              </a:rPr>
              <a:t>Tiết</a:t>
            </a:r>
            <a:r>
              <a:rPr lang="en-US" sz="2800" b="1" u="sng" dirty="0">
                <a:solidFill>
                  <a:srgbClr val="FF0000"/>
                </a:solidFill>
                <a:latin typeface="Times New Roman" panose="02020603050405020304" pitchFamily="18" charset="0"/>
                <a:cs typeface="Times New Roman" panose="02020603050405020304" pitchFamily="18" charset="0"/>
              </a:rPr>
              <a:t> 77,78</a:t>
            </a:r>
            <a:r>
              <a:rPr lang="en-US"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rPr>
              <a:t>Văn bản 2. SƠN TINH THUỶ TINH</a:t>
            </a:r>
            <a:endParaRPr lang="en-US" sz="2800" dirty="0">
              <a:solidFill>
                <a:srgbClr val="FF0000"/>
              </a:solidFill>
            </a:endParaRPr>
          </a:p>
          <a:p>
            <a:endParaRPr lang="en-US" sz="2800" dirty="0"/>
          </a:p>
        </p:txBody>
      </p:sp>
      <p:sp>
        <p:nvSpPr>
          <p:cNvPr id="2" name="TextBox 1">
            <a:extLst>
              <a:ext uri="{FF2B5EF4-FFF2-40B4-BE49-F238E27FC236}">
                <a16:creationId xmlns:a16="http://schemas.microsoft.com/office/drawing/2014/main" id="{31FC46C7-F503-461F-8DA3-3520494E822A}"/>
              </a:ext>
            </a:extLst>
          </p:cNvPr>
          <p:cNvSpPr txBox="1"/>
          <p:nvPr/>
        </p:nvSpPr>
        <p:spPr>
          <a:xfrm>
            <a:off x="7118252" y="1336431"/>
            <a:ext cx="4670474" cy="5016758"/>
          </a:xfrm>
          <a:prstGeom prst="rect">
            <a:avLst/>
          </a:prstGeom>
          <a:noFill/>
        </p:spPr>
        <p:txBody>
          <a:bodyPr wrap="square" rtlCol="0">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Thảo</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luận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nhóm</a:t>
            </a:r>
            <a:endParaRPr lang="en-US" sz="3200" b="1" dirty="0">
              <a:solidFill>
                <a:srgbClr val="FF0000"/>
              </a:solidFill>
              <a:latin typeface="Times New Roman" panose="02020603050405020304" pitchFamily="18" charset="0"/>
              <a:cs typeface="Times New Roman" panose="02020603050405020304" pitchFamily="18" charset="0"/>
            </a:endParaRPr>
          </a:p>
          <a:p>
            <a:r>
              <a:rPr lang="vi-VN" sz="2400" b="1" dirty="0">
                <a:solidFill>
                  <a:srgbClr val="0070C0"/>
                </a:solidFill>
                <a:latin typeface="+mj-lt"/>
              </a:rPr>
              <a:t>? Nguyên nhân của cuộc giao chiến?</a:t>
            </a:r>
            <a:endParaRPr lang="en-US" sz="2400" b="1" dirty="0">
              <a:solidFill>
                <a:srgbClr val="0070C0"/>
              </a:solidFill>
              <a:latin typeface="+mj-lt"/>
            </a:endParaRPr>
          </a:p>
          <a:p>
            <a:r>
              <a:rPr lang="vi-VN" sz="2400" b="1" dirty="0">
                <a:solidFill>
                  <a:srgbClr val="0070C0"/>
                </a:solidFill>
                <a:latin typeface="+mj-lt"/>
              </a:rPr>
              <a:t>? Cuộc giao chiến giữa hai chàng diễn ra như thế nào? Tìm những chi tiết kể về cuộc giao chiến?</a:t>
            </a:r>
            <a:endParaRPr lang="en-US" sz="2400" b="1" dirty="0">
              <a:solidFill>
                <a:srgbClr val="0070C0"/>
              </a:solidFill>
              <a:latin typeface="+mj-lt"/>
            </a:endParaRPr>
          </a:p>
          <a:p>
            <a:r>
              <a:rPr lang="vi-VN" sz="2400" b="1" dirty="0">
                <a:solidFill>
                  <a:srgbClr val="0070C0"/>
                </a:solidFill>
                <a:latin typeface="+mj-lt"/>
              </a:rPr>
              <a:t>? Em có nhận xét gì về hành động của Sơn Tinh và Thuỷ Tinh? </a:t>
            </a:r>
            <a:endParaRPr lang="en-US" sz="2400" b="1" dirty="0">
              <a:solidFill>
                <a:srgbClr val="0070C0"/>
              </a:solidFill>
              <a:latin typeface="+mj-lt"/>
            </a:endParaRPr>
          </a:p>
          <a:p>
            <a:r>
              <a:rPr lang="vi-VN" sz="2400" b="1" dirty="0">
                <a:solidFill>
                  <a:srgbClr val="0070C0"/>
                </a:solidFill>
                <a:latin typeface="+mj-lt"/>
              </a:rPr>
              <a:t>? Theo em Sơn Tinh và Thuỷ Tinh đại diện cho lực lượng nào?</a:t>
            </a:r>
            <a:endParaRPr lang="en-US" sz="2400" b="1" dirty="0">
              <a:solidFill>
                <a:srgbClr val="0070C0"/>
              </a:solidFill>
              <a:latin typeface="+mj-lt"/>
            </a:endParaRPr>
          </a:p>
          <a:p>
            <a:r>
              <a:rPr lang="vi-VN" sz="2400" b="1" dirty="0">
                <a:solidFill>
                  <a:srgbClr val="0070C0"/>
                </a:solidFill>
                <a:latin typeface="+mj-lt"/>
              </a:rPr>
              <a:t>? Kết quả của cuộc chiến thể hiện ước mơ gì của nhân dân?</a:t>
            </a:r>
            <a:endParaRPr lang="en-US" sz="2400" b="1" dirty="0">
              <a:solidFill>
                <a:srgbClr val="0070C0"/>
              </a:solidFill>
              <a:latin typeface="+mj-lt"/>
            </a:endParaRPr>
          </a:p>
          <a:p>
            <a:endParaRPr lang="en-US" sz="2400" b="1" dirty="0">
              <a:solidFill>
                <a:srgbClr val="0070C0"/>
              </a:solidFill>
              <a:latin typeface="+mj-lt"/>
            </a:endParaRPr>
          </a:p>
        </p:txBody>
      </p:sp>
    </p:spTree>
    <p:extLst>
      <p:ext uri="{BB962C8B-B14F-4D97-AF65-F5344CB8AC3E}">
        <p14:creationId xmlns:p14="http://schemas.microsoft.com/office/powerpoint/2010/main" val="283897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B5FC80C2-35D2-4338-A3A5-B1B5CCCA8A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3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a:extLst>
              <a:ext uri="{FF2B5EF4-FFF2-40B4-BE49-F238E27FC236}">
                <a16:creationId xmlns:a16="http://schemas.microsoft.com/office/drawing/2014/main" id="{A24E0F56-0A08-48BD-967B-ECEB151C8B28}"/>
              </a:ext>
            </a:extLst>
          </p:cNvPr>
          <p:cNvSpPr/>
          <p:nvPr/>
        </p:nvSpPr>
        <p:spPr>
          <a:xfrm>
            <a:off x="-15875" y="-30163"/>
            <a:ext cx="12131675" cy="6858001"/>
          </a:xfrm>
          <a:prstGeom prst="roundRect">
            <a:avLst/>
          </a:prstGeom>
          <a:solidFill>
            <a:schemeClr val="tx1">
              <a:alpha val="59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x-none" dirty="0">
              <a:solidFill>
                <a:schemeClr val="bg1"/>
              </a:solidFill>
            </a:endParaRP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9C471B4A-ABAA-4B2C-891E-F5A9B8F85D55}"/>
                  </a:ext>
                </a:extLst>
              </p14:cNvPr>
              <p14:cNvContentPartPr/>
              <p14:nvPr/>
            </p14:nvContentPartPr>
            <p14:xfrm>
              <a:off x="3763984" y="3934313"/>
              <a:ext cx="360" cy="360"/>
            </p14:xfrm>
          </p:contentPart>
        </mc:Choice>
        <mc:Fallback xmlns="">
          <p:pic>
            <p:nvPicPr>
              <p:cNvPr id="4" name="Ink 3">
                <a:extLst>
                  <a:ext uri="{FF2B5EF4-FFF2-40B4-BE49-F238E27FC236}">
                    <a16:creationId xmlns:a16="http://schemas.microsoft.com/office/drawing/2014/main" id="{9C471B4A-ABAA-4B2C-891E-F5A9B8F85D55}"/>
                  </a:ext>
                </a:extLst>
              </p:cNvPr>
              <p:cNvPicPr/>
              <p:nvPr/>
            </p:nvPicPr>
            <p:blipFill>
              <a:blip r:embed="rId5"/>
              <a:stretch>
                <a:fillRect/>
              </a:stretch>
            </p:blipFill>
            <p:spPr>
              <a:xfrm>
                <a:off x="3754984" y="392531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AE061125-EAE8-44BC-989B-9DF705B1F301}"/>
                  </a:ext>
                </a:extLst>
              </p14:cNvPr>
              <p14:cNvContentPartPr/>
              <p14:nvPr/>
            </p14:nvContentPartPr>
            <p14:xfrm>
              <a:off x="4256824" y="4515353"/>
              <a:ext cx="360" cy="360"/>
            </p14:xfrm>
          </p:contentPart>
        </mc:Choice>
        <mc:Fallback xmlns="">
          <p:pic>
            <p:nvPicPr>
              <p:cNvPr id="5" name="Ink 4">
                <a:extLst>
                  <a:ext uri="{FF2B5EF4-FFF2-40B4-BE49-F238E27FC236}">
                    <a16:creationId xmlns:a16="http://schemas.microsoft.com/office/drawing/2014/main" id="{AE061125-EAE8-44BC-989B-9DF705B1F301}"/>
                  </a:ext>
                </a:extLst>
              </p:cNvPr>
              <p:cNvPicPr/>
              <p:nvPr/>
            </p:nvPicPr>
            <p:blipFill>
              <a:blip r:embed="rId5"/>
              <a:stretch>
                <a:fillRect/>
              </a:stretch>
            </p:blipFill>
            <p:spPr>
              <a:xfrm>
                <a:off x="4247824" y="4506353"/>
                <a:ext cx="18000" cy="18000"/>
              </a:xfrm>
              <a:prstGeom prst="rect">
                <a:avLst/>
              </a:prstGeom>
            </p:spPr>
          </p:pic>
        </mc:Fallback>
      </mc:AlternateContent>
      <p:graphicFrame>
        <p:nvGraphicFramePr>
          <p:cNvPr id="3" name="Table 2">
            <a:extLst>
              <a:ext uri="{FF2B5EF4-FFF2-40B4-BE49-F238E27FC236}">
                <a16:creationId xmlns:a16="http://schemas.microsoft.com/office/drawing/2014/main" id="{8CD10769-3905-4EF0-B08E-A577C008D20C}"/>
              </a:ext>
            </a:extLst>
          </p:cNvPr>
          <p:cNvGraphicFramePr>
            <a:graphicFrameLocks noGrp="1"/>
          </p:cNvGraphicFramePr>
          <p:nvPr>
            <p:extLst>
              <p:ext uri="{D42A27DB-BD31-4B8C-83A1-F6EECF244321}">
                <p14:modId xmlns:p14="http://schemas.microsoft.com/office/powerpoint/2010/main" val="3557569929"/>
              </p:ext>
            </p:extLst>
          </p:nvPr>
        </p:nvGraphicFramePr>
        <p:xfrm>
          <a:off x="76200" y="142360"/>
          <a:ext cx="11898312" cy="6879555"/>
        </p:xfrm>
        <a:graphic>
          <a:graphicData uri="http://schemas.openxmlformats.org/drawingml/2006/table">
            <a:tbl>
              <a:tblPr firstRow="1" firstCol="1" bandRow="1">
                <a:tableStyleId>{5C22544A-7EE6-4342-B048-85BDC9FD1C3A}</a:tableStyleId>
              </a:tblPr>
              <a:tblGrid>
                <a:gridCol w="1358167">
                  <a:extLst>
                    <a:ext uri="{9D8B030D-6E8A-4147-A177-3AD203B41FA5}">
                      <a16:colId xmlns:a16="http://schemas.microsoft.com/office/drawing/2014/main" val="20000"/>
                    </a:ext>
                  </a:extLst>
                </a:gridCol>
                <a:gridCol w="5432614">
                  <a:extLst>
                    <a:ext uri="{9D8B030D-6E8A-4147-A177-3AD203B41FA5}">
                      <a16:colId xmlns:a16="http://schemas.microsoft.com/office/drawing/2014/main" val="20001"/>
                    </a:ext>
                  </a:extLst>
                </a:gridCol>
                <a:gridCol w="5107531">
                  <a:extLst>
                    <a:ext uri="{9D8B030D-6E8A-4147-A177-3AD203B41FA5}">
                      <a16:colId xmlns:a16="http://schemas.microsoft.com/office/drawing/2014/main" val="20002"/>
                    </a:ext>
                  </a:extLst>
                </a:gridCol>
              </a:tblGrid>
              <a:tr h="514592">
                <a:tc>
                  <a:txBody>
                    <a:bodyPr/>
                    <a:lstStyle/>
                    <a:p>
                      <a:pPr algn="just">
                        <a:lnSpc>
                          <a:spcPct val="150000"/>
                        </a:lnSpc>
                      </a:pPr>
                      <a:r>
                        <a:rPr lang="en-US" sz="2000" dirty="0">
                          <a:solidFill>
                            <a:schemeClr val="bg1"/>
                          </a:solidFill>
                          <a:effectLst/>
                        </a:rPr>
                        <a:t> </a:t>
                      </a:r>
                      <a:endParaRPr lang="x-none" sz="2000" dirty="0">
                        <a:solidFill>
                          <a:schemeClr val="bg1"/>
                        </a:solidFill>
                        <a:effectLst/>
                        <a:latin typeface="Times New Roman" panose="02020603050405020304" pitchFamily="18" charset="0"/>
                        <a:ea typeface="Times New Roman" panose="02020603050405020304" pitchFamily="18" charset="0"/>
                      </a:endParaRPr>
                    </a:p>
                  </a:txBody>
                  <a:tcPr marL="8626" marR="8626" marT="0" marB="0">
                    <a:noFill/>
                  </a:tcPr>
                </a:tc>
                <a:tc gridSpan="2">
                  <a:txBody>
                    <a:bodyPr/>
                    <a:lstStyle/>
                    <a:p>
                      <a:pPr algn="ctr">
                        <a:lnSpc>
                          <a:spcPct val="150000"/>
                        </a:lnSpc>
                      </a:pPr>
                      <a:r>
                        <a:rPr lang="vi-VN" sz="2400" dirty="0">
                          <a:solidFill>
                            <a:srgbClr val="FFFF00"/>
                          </a:solidFill>
                          <a:effectLst/>
                          <a:latin typeface="+mj-lt"/>
                        </a:rPr>
                        <a:t>Cuộc giao chiến</a:t>
                      </a:r>
                      <a:endParaRPr lang="x-none" sz="2400" dirty="0">
                        <a:solidFill>
                          <a:srgbClr val="FFFF00"/>
                        </a:solidFill>
                        <a:effectLst/>
                        <a:latin typeface="+mj-lt"/>
                        <a:ea typeface="Times New Roman" panose="02020603050405020304" pitchFamily="18" charset="0"/>
                      </a:endParaRPr>
                    </a:p>
                  </a:txBody>
                  <a:tcPr marL="8626" marR="8626" marT="0" marB="0">
                    <a:noFill/>
                  </a:tcPr>
                </a:tc>
                <a:tc hMerge="1">
                  <a:txBody>
                    <a:bodyPr/>
                    <a:lstStyle/>
                    <a:p>
                      <a:endParaRPr lang="x-none"/>
                    </a:p>
                  </a:txBody>
                  <a:tcPr/>
                </a:tc>
                <a:extLst>
                  <a:ext uri="{0D108BD9-81ED-4DB2-BD59-A6C34878D82A}">
                    <a16:rowId xmlns:a16="http://schemas.microsoft.com/office/drawing/2014/main" val="10000"/>
                  </a:ext>
                </a:extLst>
              </a:tr>
              <a:tr h="1010005">
                <a:tc>
                  <a:txBody>
                    <a:bodyPr/>
                    <a:lstStyle/>
                    <a:p>
                      <a:pPr algn="ctr">
                        <a:lnSpc>
                          <a:spcPct val="150000"/>
                        </a:lnSpc>
                      </a:pPr>
                      <a:r>
                        <a:rPr lang="en-US" sz="2400" b="1" dirty="0">
                          <a:solidFill>
                            <a:srgbClr val="FFFF00"/>
                          </a:solidFill>
                          <a:effectLst/>
                          <a:latin typeface="Times New Roman" panose="02020603050405020304" pitchFamily="18" charset="0"/>
                          <a:cs typeface="Times New Roman" panose="02020603050405020304" pitchFamily="18" charset="0"/>
                        </a:rPr>
                        <a:t> </a:t>
                      </a:r>
                      <a:r>
                        <a:rPr lang="en-US" sz="2400" b="1" dirty="0" err="1">
                          <a:solidFill>
                            <a:srgbClr val="FFFF00"/>
                          </a:solidFill>
                          <a:effectLst/>
                          <a:latin typeface="Times New Roman" panose="02020603050405020304" pitchFamily="18" charset="0"/>
                          <a:cs typeface="Times New Roman" panose="02020603050405020304" pitchFamily="18" charset="0"/>
                        </a:rPr>
                        <a:t>Nguyên</a:t>
                      </a:r>
                      <a:r>
                        <a:rPr lang="en-US" sz="2400" b="1" dirty="0">
                          <a:solidFill>
                            <a:srgbClr val="FFFF00"/>
                          </a:solidFill>
                          <a:effectLst/>
                          <a:latin typeface="Times New Roman" panose="02020603050405020304" pitchFamily="18" charset="0"/>
                          <a:cs typeface="Times New Roman" panose="02020603050405020304" pitchFamily="18" charset="0"/>
                        </a:rPr>
                        <a:t> </a:t>
                      </a:r>
                      <a:r>
                        <a:rPr lang="vi-VN" sz="2400" b="1" dirty="0">
                          <a:solidFill>
                            <a:srgbClr val="FFFF00"/>
                          </a:solidFill>
                          <a:effectLst/>
                          <a:latin typeface="Times New Roman" panose="02020603050405020304" pitchFamily="18" charset="0"/>
                          <a:cs typeface="Times New Roman" panose="02020603050405020304" pitchFamily="18" charset="0"/>
                        </a:rPr>
                        <a:t>nhân</a:t>
                      </a:r>
                      <a:endParaRPr lang="x-none" sz="2400" b="1"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626" marR="8626" marT="0" marB="0">
                    <a:noFill/>
                  </a:tcPr>
                </a:tc>
                <a:tc gridSpan="2">
                  <a:txBody>
                    <a:bodyPr/>
                    <a:lstStyle/>
                    <a:p>
                      <a:pPr algn="just">
                        <a:lnSpc>
                          <a:spcPct val="150000"/>
                        </a:lnSpc>
                      </a:pPr>
                      <a:endParaRPr lang="x-none" sz="2000" dirty="0">
                        <a:solidFill>
                          <a:schemeClr val="bg1"/>
                        </a:solidFill>
                        <a:effectLst/>
                        <a:latin typeface="Times New Roman" panose="02020603050405020304" pitchFamily="18" charset="0"/>
                        <a:ea typeface="Times New Roman" panose="02020603050405020304" pitchFamily="18" charset="0"/>
                      </a:endParaRPr>
                    </a:p>
                  </a:txBody>
                  <a:tcPr marL="8626" marR="8626" marT="0" marB="0">
                    <a:noFill/>
                  </a:tcPr>
                </a:tc>
                <a:tc hMerge="1">
                  <a:txBody>
                    <a:bodyPr/>
                    <a:lstStyle/>
                    <a:p>
                      <a:endParaRPr lang="x-none"/>
                    </a:p>
                  </a:txBody>
                  <a:tcPr/>
                </a:tc>
                <a:extLst>
                  <a:ext uri="{0D108BD9-81ED-4DB2-BD59-A6C34878D82A}">
                    <a16:rowId xmlns:a16="http://schemas.microsoft.com/office/drawing/2014/main" val="10001"/>
                  </a:ext>
                </a:extLst>
              </a:tr>
              <a:tr h="447666">
                <a:tc rowSpan="2">
                  <a:txBody>
                    <a:bodyPr/>
                    <a:lstStyle/>
                    <a:p>
                      <a:pPr algn="ctr">
                        <a:lnSpc>
                          <a:spcPct val="150000"/>
                        </a:lnSpc>
                      </a:pPr>
                      <a:r>
                        <a:rPr lang="en-US" sz="2000" b="1" dirty="0">
                          <a:solidFill>
                            <a:srgbClr val="FFFF00"/>
                          </a:solidFill>
                          <a:effectLst/>
                          <a:latin typeface="Times New Roman" panose="02020603050405020304" pitchFamily="18" charset="0"/>
                          <a:cs typeface="Times New Roman" panose="02020603050405020304" pitchFamily="18" charset="0"/>
                        </a:rPr>
                        <a:t> </a:t>
                      </a:r>
                      <a:endParaRPr lang="x-none" sz="2000" b="1" dirty="0">
                        <a:solidFill>
                          <a:srgbClr val="FFFF00"/>
                        </a:solidFill>
                        <a:effectLst/>
                        <a:latin typeface="Times New Roman" panose="02020603050405020304" pitchFamily="18" charset="0"/>
                        <a:cs typeface="Times New Roman" panose="02020603050405020304" pitchFamily="18" charset="0"/>
                      </a:endParaRPr>
                    </a:p>
                    <a:p>
                      <a:pPr algn="ctr">
                        <a:lnSpc>
                          <a:spcPct val="150000"/>
                        </a:lnSpc>
                      </a:pPr>
                      <a:r>
                        <a:rPr lang="en-US" sz="2000" b="1" dirty="0">
                          <a:solidFill>
                            <a:srgbClr val="FFFF00"/>
                          </a:solidFill>
                          <a:effectLst/>
                          <a:latin typeface="Times New Roman" panose="02020603050405020304" pitchFamily="18" charset="0"/>
                          <a:cs typeface="Times New Roman" panose="02020603050405020304" pitchFamily="18" charset="0"/>
                        </a:rPr>
                        <a:t> </a:t>
                      </a:r>
                      <a:endParaRPr lang="x-none" sz="2000" b="1" dirty="0">
                        <a:solidFill>
                          <a:srgbClr val="FFFF00"/>
                        </a:solidFill>
                        <a:effectLst/>
                        <a:latin typeface="Times New Roman" panose="02020603050405020304" pitchFamily="18" charset="0"/>
                        <a:cs typeface="Times New Roman" panose="02020603050405020304" pitchFamily="18" charset="0"/>
                      </a:endParaRPr>
                    </a:p>
                    <a:p>
                      <a:pPr algn="ctr">
                        <a:lnSpc>
                          <a:spcPct val="150000"/>
                        </a:lnSpc>
                      </a:pPr>
                      <a:r>
                        <a:rPr lang="en-US" sz="2000" b="1" dirty="0">
                          <a:solidFill>
                            <a:srgbClr val="FFFF00"/>
                          </a:solidFill>
                          <a:effectLst/>
                          <a:latin typeface="Times New Roman" panose="02020603050405020304" pitchFamily="18" charset="0"/>
                          <a:cs typeface="Times New Roman" panose="02020603050405020304" pitchFamily="18" charset="0"/>
                        </a:rPr>
                        <a:t>  </a:t>
                      </a:r>
                      <a:r>
                        <a:rPr lang="en-US" sz="2400" b="1" dirty="0" err="1">
                          <a:solidFill>
                            <a:srgbClr val="FFFF00"/>
                          </a:solidFill>
                          <a:effectLst/>
                          <a:latin typeface="Times New Roman" panose="02020603050405020304" pitchFamily="18" charset="0"/>
                          <a:cs typeface="Times New Roman" panose="02020603050405020304" pitchFamily="18" charset="0"/>
                        </a:rPr>
                        <a:t>Diễn</a:t>
                      </a:r>
                      <a:r>
                        <a:rPr lang="en-US" sz="2400" b="1" dirty="0">
                          <a:solidFill>
                            <a:srgbClr val="FFFF00"/>
                          </a:solidFill>
                          <a:effectLst/>
                          <a:latin typeface="Times New Roman" panose="02020603050405020304" pitchFamily="18" charset="0"/>
                          <a:cs typeface="Times New Roman" panose="02020603050405020304" pitchFamily="18" charset="0"/>
                        </a:rPr>
                        <a:t> </a:t>
                      </a:r>
                      <a:r>
                        <a:rPr lang="vi-VN" sz="2400" b="1" dirty="0">
                          <a:solidFill>
                            <a:srgbClr val="FFFF00"/>
                          </a:solidFill>
                          <a:effectLst/>
                          <a:latin typeface="Times New Roman" panose="02020603050405020304" pitchFamily="18" charset="0"/>
                          <a:cs typeface="Times New Roman" panose="02020603050405020304" pitchFamily="18" charset="0"/>
                        </a:rPr>
                        <a:t>biến</a:t>
                      </a:r>
                      <a:endParaRPr lang="x-none" sz="2000" b="1"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626" marR="8626" marT="0" marB="0">
                    <a:noFill/>
                  </a:tcPr>
                </a:tc>
                <a:tc>
                  <a:txBody>
                    <a:bodyPr/>
                    <a:lstStyle/>
                    <a:p>
                      <a:pPr algn="ctr">
                        <a:lnSpc>
                          <a:spcPct val="150000"/>
                        </a:lnSpc>
                      </a:pPr>
                      <a:endParaRPr lang="x-none" sz="2000" b="1" dirty="0">
                        <a:solidFill>
                          <a:srgbClr val="FFFF00"/>
                        </a:solidFill>
                        <a:effectLst/>
                        <a:latin typeface="Times New Roman" panose="02020603050405020304" pitchFamily="18" charset="0"/>
                        <a:ea typeface="Times New Roman" panose="02020603050405020304" pitchFamily="18" charset="0"/>
                      </a:endParaRPr>
                    </a:p>
                  </a:txBody>
                  <a:tcPr marL="8626" marR="8626" marT="0" marB="0">
                    <a:noFill/>
                  </a:tcPr>
                </a:tc>
                <a:tc>
                  <a:txBody>
                    <a:bodyPr/>
                    <a:lstStyle/>
                    <a:p>
                      <a:pPr algn="ctr">
                        <a:lnSpc>
                          <a:spcPct val="150000"/>
                        </a:lnSpc>
                      </a:pPr>
                      <a:endParaRPr lang="x-none" sz="2000" b="1" dirty="0">
                        <a:solidFill>
                          <a:srgbClr val="FFFF00"/>
                        </a:solidFill>
                        <a:effectLst/>
                        <a:latin typeface="Times New Roman" panose="02020603050405020304" pitchFamily="18" charset="0"/>
                        <a:ea typeface="Times New Roman" panose="02020603050405020304" pitchFamily="18" charset="0"/>
                      </a:endParaRPr>
                    </a:p>
                  </a:txBody>
                  <a:tcPr marL="8626" marR="8626" marT="0" marB="0">
                    <a:noFill/>
                  </a:tcPr>
                </a:tc>
                <a:extLst>
                  <a:ext uri="{0D108BD9-81ED-4DB2-BD59-A6C34878D82A}">
                    <a16:rowId xmlns:a16="http://schemas.microsoft.com/office/drawing/2014/main" val="10002"/>
                  </a:ext>
                </a:extLst>
              </a:tr>
              <a:tr h="2370275">
                <a:tc vMerge="1">
                  <a:txBody>
                    <a:bodyPr/>
                    <a:lstStyle/>
                    <a:p>
                      <a:endParaRPr lang="x-none"/>
                    </a:p>
                  </a:txBody>
                  <a:tcPr/>
                </a:tc>
                <a:tc>
                  <a:txBody>
                    <a:bodyPr/>
                    <a:lstStyle/>
                    <a:p>
                      <a:pPr algn="just">
                        <a:lnSpc>
                          <a:spcPct val="150000"/>
                        </a:lnSpc>
                      </a:pPr>
                      <a:endParaRPr lang="x-none" sz="2000" dirty="0">
                        <a:solidFill>
                          <a:schemeClr val="bg1"/>
                        </a:solidFill>
                        <a:effectLst/>
                        <a:latin typeface="Times New Roman" panose="02020603050405020304" pitchFamily="18" charset="0"/>
                        <a:ea typeface="Times New Roman" panose="02020603050405020304" pitchFamily="18" charset="0"/>
                      </a:endParaRPr>
                    </a:p>
                  </a:txBody>
                  <a:tcPr marL="8626" marR="8626" marT="0" marB="0">
                    <a:noFill/>
                  </a:tcPr>
                </a:tc>
                <a:tc>
                  <a:txBody>
                    <a:bodyPr/>
                    <a:lstStyle/>
                    <a:p>
                      <a:pPr algn="just">
                        <a:lnSpc>
                          <a:spcPct val="150000"/>
                        </a:lnSpc>
                      </a:pPr>
                      <a:endParaRPr lang="x-none" sz="2000" dirty="0">
                        <a:solidFill>
                          <a:schemeClr val="bg1"/>
                        </a:solidFill>
                        <a:effectLst/>
                        <a:latin typeface="Times New Roman" panose="02020603050405020304" pitchFamily="18" charset="0"/>
                        <a:ea typeface="Times New Roman" panose="02020603050405020304" pitchFamily="18" charset="0"/>
                      </a:endParaRPr>
                    </a:p>
                  </a:txBody>
                  <a:tcPr marL="8626" marR="8626" marT="0" marB="0">
                    <a:noFill/>
                  </a:tcPr>
                </a:tc>
                <a:extLst>
                  <a:ext uri="{0D108BD9-81ED-4DB2-BD59-A6C34878D82A}">
                    <a16:rowId xmlns:a16="http://schemas.microsoft.com/office/drawing/2014/main" val="10003"/>
                  </a:ext>
                </a:extLst>
              </a:tr>
              <a:tr h="1143222">
                <a:tc>
                  <a:txBody>
                    <a:bodyPr/>
                    <a:lstStyle/>
                    <a:p>
                      <a:pPr algn="ctr">
                        <a:lnSpc>
                          <a:spcPct val="150000"/>
                        </a:lnSpc>
                      </a:pPr>
                      <a:r>
                        <a:rPr lang="en-US" sz="2000" b="1" dirty="0">
                          <a:solidFill>
                            <a:srgbClr val="FFFF00"/>
                          </a:solidFill>
                          <a:effectLst/>
                          <a:latin typeface="Times New Roman" panose="02020603050405020304" pitchFamily="18" charset="0"/>
                          <a:cs typeface="Times New Roman" panose="02020603050405020304" pitchFamily="18" charset="0"/>
                        </a:rPr>
                        <a:t> </a:t>
                      </a:r>
                      <a:endParaRPr lang="x-none" sz="2000" b="1" dirty="0">
                        <a:solidFill>
                          <a:srgbClr val="FFFF00"/>
                        </a:solidFill>
                        <a:effectLst/>
                        <a:latin typeface="Times New Roman" panose="02020603050405020304" pitchFamily="18" charset="0"/>
                        <a:cs typeface="Times New Roman" panose="02020603050405020304" pitchFamily="18" charset="0"/>
                      </a:endParaRPr>
                    </a:p>
                    <a:p>
                      <a:pPr algn="ctr">
                        <a:lnSpc>
                          <a:spcPct val="150000"/>
                        </a:lnSpc>
                      </a:pPr>
                      <a:r>
                        <a:rPr lang="en-US" sz="2400" b="1" dirty="0" err="1">
                          <a:solidFill>
                            <a:srgbClr val="FFFF00"/>
                          </a:solidFill>
                          <a:effectLst/>
                          <a:latin typeface="Times New Roman" panose="02020603050405020304" pitchFamily="18" charset="0"/>
                          <a:cs typeface="Times New Roman" panose="02020603050405020304" pitchFamily="18" charset="0"/>
                        </a:rPr>
                        <a:t>Kết</a:t>
                      </a:r>
                      <a:r>
                        <a:rPr lang="en-US" sz="2400" b="1" dirty="0">
                          <a:solidFill>
                            <a:srgbClr val="FFFF00"/>
                          </a:solidFill>
                          <a:effectLst/>
                          <a:latin typeface="Times New Roman" panose="02020603050405020304" pitchFamily="18" charset="0"/>
                          <a:cs typeface="Times New Roman" panose="02020603050405020304" pitchFamily="18" charset="0"/>
                        </a:rPr>
                        <a:t> </a:t>
                      </a:r>
                      <a:r>
                        <a:rPr lang="vi-VN" sz="2400" b="1" dirty="0">
                          <a:solidFill>
                            <a:srgbClr val="FFFF00"/>
                          </a:solidFill>
                          <a:effectLst/>
                          <a:latin typeface="Times New Roman" panose="02020603050405020304" pitchFamily="18" charset="0"/>
                          <a:cs typeface="Times New Roman" panose="02020603050405020304" pitchFamily="18" charset="0"/>
                        </a:rPr>
                        <a:t>quả</a:t>
                      </a:r>
                      <a:endParaRPr lang="x-none" sz="2400" b="1"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626" marR="8626" marT="0" marB="0">
                    <a:noFill/>
                  </a:tcPr>
                </a:tc>
                <a:tc gridSpan="2">
                  <a:txBody>
                    <a:bodyPr/>
                    <a:lstStyle/>
                    <a:p>
                      <a:pPr algn="just">
                        <a:lnSpc>
                          <a:spcPct val="150000"/>
                        </a:lnSpc>
                      </a:pPr>
                      <a:endParaRPr lang="x-none" sz="2000" dirty="0">
                        <a:solidFill>
                          <a:schemeClr val="bg1"/>
                        </a:solidFill>
                        <a:effectLst/>
                        <a:latin typeface="Times New Roman" panose="02020603050405020304" pitchFamily="18" charset="0"/>
                        <a:ea typeface="Times New Roman" panose="02020603050405020304" pitchFamily="18" charset="0"/>
                        <a:cs typeface="Times New Roman" pitchFamily="18" charset="0"/>
                      </a:endParaRPr>
                    </a:p>
                  </a:txBody>
                  <a:tcPr marL="8626" marR="8626" marT="0" marB="0">
                    <a:noFill/>
                  </a:tcPr>
                </a:tc>
                <a:tc hMerge="1">
                  <a:txBody>
                    <a:bodyPr/>
                    <a:lstStyle/>
                    <a:p>
                      <a:endParaRPr lang="x-none"/>
                    </a:p>
                  </a:txBody>
                  <a:tcPr/>
                </a:tc>
                <a:extLst>
                  <a:ext uri="{0D108BD9-81ED-4DB2-BD59-A6C34878D82A}">
                    <a16:rowId xmlns:a16="http://schemas.microsoft.com/office/drawing/2014/main" val="10004"/>
                  </a:ext>
                </a:extLst>
              </a:tr>
              <a:tr h="1372242">
                <a:tc>
                  <a:txBody>
                    <a:bodyPr/>
                    <a:lstStyle/>
                    <a:p>
                      <a:pPr algn="ctr">
                        <a:lnSpc>
                          <a:spcPct val="150000"/>
                        </a:lnSpc>
                      </a:pPr>
                      <a:r>
                        <a:rPr lang="vi-VN" sz="2400" b="1" dirty="0">
                          <a:solidFill>
                            <a:srgbClr val="FFFF00"/>
                          </a:solidFill>
                          <a:effectLst/>
                          <a:latin typeface="Times New Roman" panose="02020603050405020304" pitchFamily="18" charset="0"/>
                          <a:cs typeface="Times New Roman" panose="02020603050405020304" pitchFamily="18" charset="0"/>
                        </a:rPr>
                        <a:t>Nhận xét</a:t>
                      </a:r>
                      <a:endParaRPr lang="x-none" sz="2400" b="1"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626" marR="8626" marT="0" marB="0">
                    <a:noFill/>
                  </a:tcPr>
                </a:tc>
                <a:tc gridSpan="2">
                  <a:txBody>
                    <a:bodyPr/>
                    <a:lstStyle/>
                    <a:p>
                      <a:pPr algn="just">
                        <a:lnSpc>
                          <a:spcPct val="150000"/>
                        </a:lnSpc>
                      </a:pPr>
                      <a:endParaRPr lang="x-none" sz="2000" dirty="0">
                        <a:solidFill>
                          <a:schemeClr val="bg1"/>
                        </a:solidFill>
                        <a:effectLst/>
                        <a:latin typeface="Times New Roman" panose="02020603050405020304" pitchFamily="18" charset="0"/>
                        <a:ea typeface="Times New Roman" panose="02020603050405020304" pitchFamily="18" charset="0"/>
                        <a:cs typeface="Times New Roman" pitchFamily="18" charset="0"/>
                      </a:endParaRPr>
                    </a:p>
                  </a:txBody>
                  <a:tcPr marL="8626" marR="8626" marT="0" marB="0">
                    <a:noFill/>
                  </a:tcPr>
                </a:tc>
                <a:tc hMerge="1">
                  <a:txBody>
                    <a:bodyPr/>
                    <a:lstStyle/>
                    <a:p>
                      <a:endParaRPr lang="x-none"/>
                    </a:p>
                  </a:txBody>
                  <a:tcPr/>
                </a:tc>
                <a:extLst>
                  <a:ext uri="{0D108BD9-81ED-4DB2-BD59-A6C34878D82A}">
                    <a16:rowId xmlns:a16="http://schemas.microsoft.com/office/drawing/2014/main" val="10005"/>
                  </a:ext>
                </a:extLst>
              </a:tr>
            </a:tbl>
          </a:graphicData>
        </a:graphic>
      </p:graphicFrame>
      <p:sp>
        <p:nvSpPr>
          <p:cNvPr id="2" name="TextBox 1">
            <a:extLst>
              <a:ext uri="{FF2B5EF4-FFF2-40B4-BE49-F238E27FC236}">
                <a16:creationId xmlns:a16="http://schemas.microsoft.com/office/drawing/2014/main" id="{DCA81F5A-0D3D-43F6-BCD8-E12E06CE5B07}"/>
              </a:ext>
            </a:extLst>
          </p:cNvPr>
          <p:cNvSpPr txBox="1">
            <a:spLocks noChangeArrowheads="1"/>
          </p:cNvSpPr>
          <p:nvPr/>
        </p:nvSpPr>
        <p:spPr bwMode="auto">
          <a:xfrm>
            <a:off x="2362200" y="544513"/>
            <a:ext cx="8458200"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en-US" altLang="en-US" sz="2400" dirty="0" err="1">
                <a:solidFill>
                  <a:schemeClr val="bg1"/>
                </a:solidFill>
                <a:latin typeface="Times New Roman" panose="02020603050405020304" pitchFamily="18" charset="0"/>
                <a:cs typeface="Times New Roman" panose="02020603050405020304" pitchFamily="18" charset="0"/>
              </a:rPr>
              <a:t>Thuỷ</a:t>
            </a:r>
            <a:r>
              <a:rPr lang="en-US" altLang="en-US" sz="2400" dirty="0">
                <a:solidFill>
                  <a:schemeClr val="bg1"/>
                </a:solidFill>
                <a:latin typeface="Times New Roman" panose="02020603050405020304" pitchFamily="18" charset="0"/>
                <a:cs typeface="Times New Roman" panose="02020603050405020304" pitchFamily="18" charset="0"/>
              </a:rPr>
              <a:t> </a:t>
            </a:r>
            <a:r>
              <a:rPr lang="vi-VN" altLang="en-US" sz="2400" dirty="0">
                <a:solidFill>
                  <a:schemeClr val="bg1"/>
                </a:solidFill>
                <a:latin typeface="Times New Roman" panose="02020603050405020304" pitchFamily="18" charset="0"/>
                <a:cs typeface="Times New Roman" panose="02020603050405020304" pitchFamily="18" charset="0"/>
              </a:rPr>
              <a:t>Tinh đến sau không lấy được vợ liền đem quân đuổi theo đòi cướp Mị Nương.</a:t>
            </a:r>
            <a:endParaRPr lang="en-US" altLang="en-US" sz="2400"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00513B99-A9FA-45CD-9442-22246BAC0115}"/>
              </a:ext>
            </a:extLst>
          </p:cNvPr>
          <p:cNvSpPr txBox="1">
            <a:spLocks noChangeArrowheads="1"/>
          </p:cNvSpPr>
          <p:nvPr/>
        </p:nvSpPr>
        <p:spPr bwMode="auto">
          <a:xfrm>
            <a:off x="2101850" y="1468438"/>
            <a:ext cx="2209800" cy="5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vi-VN" altLang="en-US" sz="2400">
                <a:solidFill>
                  <a:srgbClr val="FFFF00"/>
                </a:solidFill>
                <a:latin typeface="Times New Roman" panose="02020603050405020304" pitchFamily="18" charset="0"/>
                <a:cs typeface="Times New Roman" panose="02020603050405020304" pitchFamily="18" charset="0"/>
              </a:rPr>
              <a:t>Thuỷ Tinh</a:t>
            </a:r>
            <a:endParaRPr lang="en-US" altLang="en-US" sz="2400">
              <a:solidFill>
                <a:srgbClr val="FFFF00"/>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6D9F15B-B4C2-45C9-AA12-E52BF2BC4C3E}"/>
              </a:ext>
            </a:extLst>
          </p:cNvPr>
          <p:cNvSpPr txBox="1">
            <a:spLocks noChangeArrowheads="1"/>
          </p:cNvSpPr>
          <p:nvPr/>
        </p:nvSpPr>
        <p:spPr bwMode="auto">
          <a:xfrm>
            <a:off x="8291513" y="1468438"/>
            <a:ext cx="2209800" cy="5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vi-VN" altLang="en-US" sz="2400">
                <a:solidFill>
                  <a:srgbClr val="FFFF00"/>
                </a:solidFill>
                <a:latin typeface="Times New Roman" panose="02020603050405020304" pitchFamily="18" charset="0"/>
                <a:cs typeface="Times New Roman" panose="02020603050405020304" pitchFamily="18" charset="0"/>
              </a:rPr>
              <a:t>Sơn Tinh</a:t>
            </a:r>
            <a:endParaRPr lang="en-US" altLang="en-US" sz="2400">
              <a:solidFill>
                <a:srgbClr val="FFFF00"/>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E720E3B6-10DE-46F8-9859-A165E02268F9}"/>
              </a:ext>
            </a:extLst>
          </p:cNvPr>
          <p:cNvSpPr txBox="1">
            <a:spLocks noChangeArrowheads="1"/>
          </p:cNvSpPr>
          <p:nvPr/>
        </p:nvSpPr>
        <p:spPr bwMode="auto">
          <a:xfrm>
            <a:off x="1591089" y="2048405"/>
            <a:ext cx="5370099" cy="2062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vi-VN"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Hô</a:t>
            </a:r>
            <a:r>
              <a:rPr lang="en-US" altLang="en-US" sz="2200" dirty="0">
                <a:solidFill>
                  <a:schemeClr val="bg1"/>
                </a:solidFill>
                <a:latin typeface="Times New Roman" panose="02020603050405020304" pitchFamily="18" charset="0"/>
                <a:cs typeface="Times New Roman" panose="02020603050405020304" pitchFamily="18" charset="0"/>
              </a:rPr>
              <a:t> </a:t>
            </a:r>
            <a:r>
              <a:rPr lang="vi-VN" altLang="en-US" sz="2200" dirty="0">
                <a:solidFill>
                  <a:schemeClr val="bg1"/>
                </a:solidFill>
                <a:latin typeface="Times New Roman" panose="02020603050405020304" pitchFamily="18" charset="0"/>
                <a:cs typeface="Times New Roman" panose="02020603050405020304" pitchFamily="18" charset="0"/>
              </a:rPr>
              <a:t>mưa, gọi gió, làm giông bão, rung chuyển cả đất trời</a:t>
            </a:r>
            <a:r>
              <a:rPr lang="en-US" altLang="en-US" sz="2200" dirty="0">
                <a:solidFill>
                  <a:schemeClr val="bg1"/>
                </a:solidFill>
                <a:latin typeface="Times New Roman" panose="02020603050405020304" pitchFamily="18" charset="0"/>
                <a:cs typeface="Times New Roman" panose="02020603050405020304" pitchFamily="18" charset="0"/>
              </a:rPr>
              <a:t>/ </a:t>
            </a:r>
            <a:r>
              <a:rPr lang="vi-VN" altLang="en-US" sz="2200" dirty="0">
                <a:solidFill>
                  <a:schemeClr val="bg1"/>
                </a:solidFill>
                <a:latin typeface="Times New Roman" panose="02020603050405020304" pitchFamily="18" charset="0"/>
                <a:cs typeface="Times New Roman" panose="02020603050405020304" pitchFamily="18" charset="0"/>
              </a:rPr>
              <a:t>Dâng nước đánh Sơn Tinh.</a:t>
            </a:r>
            <a:endParaRPr lang="en-US" altLang="en-US" sz="2200" dirty="0">
              <a:solidFill>
                <a:schemeClr val="bg1"/>
              </a:solidFill>
              <a:latin typeface="Times New Roman" panose="02020603050405020304" pitchFamily="18" charset="0"/>
              <a:cs typeface="Times New Roman" panose="02020603050405020304" pitchFamily="18" charset="0"/>
            </a:endParaRPr>
          </a:p>
          <a:p>
            <a:pPr algn="just">
              <a:lnSpc>
                <a:spcPct val="150000"/>
              </a:lnSpc>
            </a:pPr>
            <a:r>
              <a:rPr lang="en-US" altLang="en-US" sz="2200" dirty="0">
                <a:solidFill>
                  <a:schemeClr val="bg1"/>
                </a:solidFill>
                <a:latin typeface="Times New Roman" panose="02020603050405020304" pitchFamily="18" charset="0"/>
                <a:cs typeface="Times New Roman" panose="02020603050405020304" pitchFamily="18" charset="0"/>
              </a:rPr>
              <a:t>- </a:t>
            </a:r>
            <a:r>
              <a:rPr lang="vi-VN" altLang="en-US" sz="2200" dirty="0">
                <a:solidFill>
                  <a:schemeClr val="bg1"/>
                </a:solidFill>
                <a:latin typeface="Times New Roman" panose="02020603050405020304" pitchFamily="18" charset="0"/>
                <a:cs typeface="Times New Roman" panose="02020603050405020304" pitchFamily="18" charset="0"/>
              </a:rPr>
              <a:t>Nước ngập ruộng đồng, tràn nhà cửa, thành Phong Châu nổi lềnh bềnh trên biển nước.</a:t>
            </a:r>
            <a:endParaRPr lang="en-US" altLang="en-US" sz="2200" dirty="0">
              <a:solidFill>
                <a:schemeClr val="bg1"/>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35728F95-7769-49E5-8297-4D9A8AE85492}"/>
              </a:ext>
            </a:extLst>
          </p:cNvPr>
          <p:cNvSpPr txBox="1">
            <a:spLocks noChangeArrowheads="1"/>
          </p:cNvSpPr>
          <p:nvPr/>
        </p:nvSpPr>
        <p:spPr bwMode="auto">
          <a:xfrm>
            <a:off x="6967538" y="1931988"/>
            <a:ext cx="5059362" cy="2570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vi-VN"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Thần</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dùng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phép</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lạ</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bốc</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từng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quả</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đồi</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dời</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từng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dãy</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núi</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dựng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thành</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lũy</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đất</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ngăn</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chặn</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dòng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nước</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lũ</a:t>
            </a:r>
            <a:r>
              <a:rPr lang="en-US" altLang="en-US" sz="2200" dirty="0">
                <a:solidFill>
                  <a:schemeClr val="bg1"/>
                </a:solidFill>
                <a:latin typeface="Times New Roman" panose="02020603050405020304" pitchFamily="18" charset="0"/>
                <a:cs typeface="Times New Roman" panose="02020603050405020304" pitchFamily="18" charset="0"/>
              </a:rPr>
              <a:t> .</a:t>
            </a:r>
          </a:p>
          <a:p>
            <a:pPr algn="just">
              <a:lnSpc>
                <a:spcPct val="150000"/>
              </a:lnSpc>
            </a:pPr>
            <a:r>
              <a:rPr lang="vi-VN"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Nước</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dâng</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cao</a:t>
            </a:r>
            <a:r>
              <a:rPr lang="en-US" altLang="en-US" sz="2200" dirty="0">
                <a:solidFill>
                  <a:schemeClr val="bg1"/>
                </a:solidFill>
                <a:latin typeface="Times New Roman" panose="02020603050405020304" pitchFamily="18" charset="0"/>
                <a:cs typeface="Times New Roman" panose="02020603050405020304" pitchFamily="18" charset="0"/>
              </a:rPr>
              <a:t> bao </a:t>
            </a:r>
            <a:r>
              <a:rPr lang="en-US" altLang="en-US" sz="2200" dirty="0" err="1">
                <a:solidFill>
                  <a:schemeClr val="bg1"/>
                </a:solidFill>
                <a:latin typeface="Times New Roman" panose="02020603050405020304" pitchFamily="18" charset="0"/>
                <a:cs typeface="Times New Roman" panose="02020603050405020304" pitchFamily="18" charset="0"/>
              </a:rPr>
              <a:t>nhiêu</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đồi</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núi</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cao</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lên</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bấy</a:t>
            </a:r>
            <a:r>
              <a:rPr lang="en-US" altLang="en-US" sz="2200" dirty="0">
                <a:solidFill>
                  <a:schemeClr val="bg1"/>
                </a:solidFill>
                <a:latin typeface="Times New Roman" panose="02020603050405020304" pitchFamily="18" charset="0"/>
                <a:cs typeface="Times New Roman" panose="02020603050405020304" pitchFamily="18" charset="0"/>
              </a:rPr>
              <a:t> </a:t>
            </a:r>
            <a:r>
              <a:rPr lang="en-US" altLang="en-US" sz="2200" dirty="0" err="1">
                <a:solidFill>
                  <a:schemeClr val="bg1"/>
                </a:solidFill>
                <a:latin typeface="Times New Roman" panose="02020603050405020304" pitchFamily="18" charset="0"/>
                <a:cs typeface="Times New Roman" panose="02020603050405020304" pitchFamily="18" charset="0"/>
              </a:rPr>
              <a:t>nhiêu</a:t>
            </a:r>
            <a:endParaRPr lang="en-US" altLang="en-US" sz="2200" dirty="0">
              <a:solidFill>
                <a:schemeClr val="bg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49241DC7-555E-4CD7-A0F3-0FB31E4C327B}"/>
              </a:ext>
            </a:extLst>
          </p:cNvPr>
          <p:cNvSpPr txBox="1"/>
          <p:nvPr/>
        </p:nvSpPr>
        <p:spPr>
          <a:xfrm>
            <a:off x="1503271" y="4343325"/>
            <a:ext cx="10168018" cy="1446550"/>
          </a:xfrm>
          <a:prstGeom prst="rect">
            <a:avLst/>
          </a:prstGeom>
          <a:noFill/>
        </p:spPr>
        <p:txBody>
          <a:bodyPr wrap="square" rtlCol="0">
            <a:spAutoFit/>
          </a:bodyPr>
          <a:lstStyle/>
          <a:p>
            <a:pPr algn="just">
              <a:lnSpc>
                <a:spcPct val="150000"/>
              </a:lnSpc>
            </a:pPr>
            <a:r>
              <a:rPr lang="en-US" sz="2200" dirty="0" err="1">
                <a:solidFill>
                  <a:schemeClr val="bg1"/>
                </a:solidFill>
                <a:latin typeface="Times New Roman" pitchFamily="18" charset="0"/>
                <a:cs typeface="Times New Roman" pitchFamily="18" charset="0"/>
              </a:rPr>
              <a:t>Cuối</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cùng</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Thủy</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Tinh</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đã</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mệt</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mà</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Sơn</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Tinh</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vẫn</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vững</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vàng</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Thủy</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Tinh</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đành</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rút</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quân</a:t>
            </a:r>
            <a:r>
              <a:rPr lang="en-US" sz="2200" dirty="0">
                <a:solidFill>
                  <a:schemeClr val="bg1"/>
                </a:solidFill>
                <a:latin typeface="Times New Roman" pitchFamily="18" charset="0"/>
                <a:cs typeface="Times New Roman" pitchFamily="18" charset="0"/>
              </a:rPr>
              <a:t> </a:t>
            </a:r>
            <a:r>
              <a:rPr lang="en-US" sz="2200" dirty="0" err="1">
                <a:solidFill>
                  <a:schemeClr val="bg1"/>
                </a:solidFill>
                <a:latin typeface="Times New Roman" pitchFamily="18" charset="0"/>
                <a:cs typeface="Times New Roman" pitchFamily="18" charset="0"/>
              </a:rPr>
              <a:t>về</a:t>
            </a:r>
            <a:r>
              <a:rPr lang="en-US" sz="2200" dirty="0">
                <a:solidFill>
                  <a:schemeClr val="bg1"/>
                </a:solidFill>
                <a:latin typeface="Times New Roman" pitchFamily="18" charset="0"/>
                <a:cs typeface="Times New Roman" pitchFamily="18" charset="0"/>
              </a:rPr>
              <a:t>.</a:t>
            </a:r>
            <a:endParaRPr lang="x-none" sz="2200" dirty="0">
              <a:solidFill>
                <a:schemeClr val="bg1"/>
              </a:solidFill>
              <a:latin typeface="Times New Roman" pitchFamily="18" charset="0"/>
              <a:cs typeface="Times New Roman" pitchFamily="18" charset="0"/>
            </a:endParaRPr>
          </a:p>
          <a:p>
            <a:pPr algn="just">
              <a:lnSpc>
                <a:spcPct val="150000"/>
              </a:lnSpc>
            </a:pPr>
            <a:r>
              <a:rPr lang="en-US" sz="2200" dirty="0" err="1">
                <a:solidFill>
                  <a:schemeClr val="bg1"/>
                </a:solidFill>
                <a:latin typeface="Times New Roman" pitchFamily="18" charset="0"/>
                <a:cs typeface="Times New Roman" pitchFamily="18" charset="0"/>
              </a:rPr>
              <a:t>Hằng</a:t>
            </a:r>
            <a:r>
              <a:rPr lang="en-US" sz="2200" dirty="0">
                <a:solidFill>
                  <a:schemeClr val="bg1"/>
                </a:solidFill>
                <a:latin typeface="Times New Roman" pitchFamily="18" charset="0"/>
                <a:cs typeface="Times New Roman" pitchFamily="18" charset="0"/>
              </a:rPr>
              <a:t> </a:t>
            </a:r>
            <a:r>
              <a:rPr lang="vi-VN" sz="2200" dirty="0">
                <a:solidFill>
                  <a:schemeClr val="bg1"/>
                </a:solidFill>
                <a:latin typeface="Times New Roman" pitchFamily="18" charset="0"/>
                <a:cs typeface="Times New Roman" pitchFamily="18" charset="0"/>
              </a:rPr>
              <a:t>năm dâng nước đánh Sơn Tinh.</a:t>
            </a:r>
            <a:endParaRPr lang="x-none" sz="2200" dirty="0">
              <a:solidFill>
                <a:schemeClr val="bg1"/>
              </a:solidFill>
              <a:latin typeface="Times New Roman" panose="02020603050405020304" pitchFamily="18" charset="0"/>
              <a:ea typeface="Times New Roman" panose="02020603050405020304" pitchFamily="18" charset="0"/>
              <a:cs typeface="Times New Roman" pitchFamily="18" charset="0"/>
            </a:endParaRPr>
          </a:p>
          <a:p>
            <a:endParaRPr lang="en-US" sz="2200" dirty="0"/>
          </a:p>
        </p:txBody>
      </p:sp>
      <p:sp>
        <p:nvSpPr>
          <p:cNvPr id="7" name="TextBox 6">
            <a:extLst>
              <a:ext uri="{FF2B5EF4-FFF2-40B4-BE49-F238E27FC236}">
                <a16:creationId xmlns:a16="http://schemas.microsoft.com/office/drawing/2014/main" id="{5DB51A96-374B-476B-8199-E4027122ACA2}"/>
              </a:ext>
            </a:extLst>
          </p:cNvPr>
          <p:cNvSpPr txBox="1"/>
          <p:nvPr/>
        </p:nvSpPr>
        <p:spPr>
          <a:xfrm>
            <a:off x="1575214" y="5590212"/>
            <a:ext cx="9942979" cy="1446550"/>
          </a:xfrm>
          <a:prstGeom prst="rect">
            <a:avLst/>
          </a:prstGeom>
          <a:noFill/>
        </p:spPr>
        <p:txBody>
          <a:bodyPr wrap="square" rtlCol="0">
            <a:spAutoFit/>
          </a:bodyPr>
          <a:lstStyle/>
          <a:p>
            <a:pPr algn="just">
              <a:lnSpc>
                <a:spcPct val="150000"/>
              </a:lnSpc>
            </a:pPr>
            <a:r>
              <a:rPr lang="vi-VN" sz="2200" dirty="0">
                <a:solidFill>
                  <a:schemeClr val="bg1"/>
                </a:solidFill>
                <a:latin typeface="Times New Roman" pitchFamily="18" charset="0"/>
                <a:cs typeface="Times New Roman" pitchFamily="18" charset="0"/>
              </a:rPr>
              <a:t>- Thể hiện ước mơ, khát vọng nhân dân sẽ chế ngự được thiên nhiên.</a:t>
            </a:r>
            <a:endParaRPr lang="x-none" sz="2200" dirty="0">
              <a:solidFill>
                <a:schemeClr val="bg1"/>
              </a:solidFill>
              <a:latin typeface="Times New Roman" pitchFamily="18" charset="0"/>
              <a:cs typeface="Times New Roman" pitchFamily="18" charset="0"/>
            </a:endParaRPr>
          </a:p>
          <a:p>
            <a:pPr algn="just">
              <a:lnSpc>
                <a:spcPct val="150000"/>
              </a:lnSpc>
            </a:pPr>
            <a:r>
              <a:rPr lang="vi-VN" sz="2200" dirty="0">
                <a:solidFill>
                  <a:schemeClr val="bg1"/>
                </a:solidFill>
                <a:latin typeface="Times New Roman" pitchFamily="18" charset="0"/>
                <a:cs typeface="Times New Roman" pitchFamily="18" charset="0"/>
              </a:rPr>
              <a:t>- Giải thích hiện tượng lũ lụt hàng năm ở miền Bắc nước ta.</a:t>
            </a:r>
            <a:endParaRPr lang="x-none" sz="2200" dirty="0">
              <a:solidFill>
                <a:schemeClr val="bg1"/>
              </a:solidFill>
              <a:latin typeface="Times New Roman" panose="02020603050405020304" pitchFamily="18" charset="0"/>
              <a:ea typeface="Times New Roman" panose="02020603050405020304" pitchFamily="18" charset="0"/>
              <a:cs typeface="Times New Roman" pitchFamily="18" charset="0"/>
            </a:endParaRPr>
          </a:p>
          <a:p>
            <a:endParaRPr lang="en-US" sz="2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9">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16"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 calcmode="lin" valueType="num">
                                      <p:cBhvr>
                                        <p:cTn id="26"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10">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3" presetClass="entr" presetSubtype="16"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 calcmode="lin" valueType="num">
                                      <p:cBhvr>
                                        <p:cTn id="3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11">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3" presetClass="entr" presetSubtype="16" fill="hold" nodeType="clickEffect">
                                  <p:stCondLst>
                                    <p:cond delay="0"/>
                                  </p:stCondLst>
                                  <p:childTnLst>
                                    <p:set>
                                      <p:cBhvr>
                                        <p:cTn id="39" dur="1" fill="hold">
                                          <p:stCondLst>
                                            <p:cond delay="0"/>
                                          </p:stCondLst>
                                        </p:cTn>
                                        <p:tgtEl>
                                          <p:spTgt spid="11">
                                            <p:txEl>
                                              <p:pRg st="1" end="1"/>
                                            </p:txEl>
                                          </p:spTgt>
                                        </p:tgtEl>
                                        <p:attrNameLst>
                                          <p:attrName>style.visibility</p:attrName>
                                        </p:attrNameLst>
                                      </p:cBhvr>
                                      <p:to>
                                        <p:strVal val="visible"/>
                                      </p:to>
                                    </p:set>
                                    <p:anim calcmode="lin" valueType="num">
                                      <p:cBhvr>
                                        <p:cTn id="40"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41"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42" dur="500"/>
                                        <p:tgtEl>
                                          <p:spTgt spid="11">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3" presetClass="entr" presetSubtype="16" fill="hold"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 calcmode="lin" valueType="num">
                                      <p:cBhvr>
                                        <p:cTn id="47"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12">
                                            <p:txEl>
                                              <p:pRg st="0" end="0"/>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3" presetClass="entr" presetSubtype="16" fill="hold" nodeType="clickEffect">
                                  <p:stCondLst>
                                    <p:cond delay="0"/>
                                  </p:stCondLst>
                                  <p:childTnLst>
                                    <p:set>
                                      <p:cBhvr>
                                        <p:cTn id="53" dur="1" fill="hold">
                                          <p:stCondLst>
                                            <p:cond delay="0"/>
                                          </p:stCondLst>
                                        </p:cTn>
                                        <p:tgtEl>
                                          <p:spTgt spid="12">
                                            <p:txEl>
                                              <p:pRg st="1" end="1"/>
                                            </p:txEl>
                                          </p:spTgt>
                                        </p:tgtEl>
                                        <p:attrNameLst>
                                          <p:attrName>style.visibility</p:attrName>
                                        </p:attrNameLst>
                                      </p:cBhvr>
                                      <p:to>
                                        <p:strVal val="visible"/>
                                      </p:to>
                                    </p:set>
                                    <p:anim calcmode="lin" valueType="num">
                                      <p:cBhvr>
                                        <p:cTn id="54" dur="5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55" dur="5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56" dur="500"/>
                                        <p:tgtEl>
                                          <p:spTgt spid="12">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6">
                                            <p:txEl>
                                              <p:pRg st="0" end="0"/>
                                            </p:txEl>
                                          </p:spTgt>
                                        </p:tgtEl>
                                        <p:attrNameLst>
                                          <p:attrName>style.visibility</p:attrName>
                                        </p:attrNameLst>
                                      </p:cBhvr>
                                      <p:to>
                                        <p:strVal val="visible"/>
                                      </p:to>
                                    </p:set>
                                    <p:animEffect transition="in" filter="barn(inVertical)">
                                      <p:cBhvr>
                                        <p:cTn id="61" dur="500"/>
                                        <p:tgtEl>
                                          <p:spTgt spid="6">
                                            <p:txEl>
                                              <p:pRg st="0" end="0"/>
                                            </p:txEl>
                                          </p:spTgt>
                                        </p:tgtEl>
                                      </p:cBhvr>
                                    </p:animEffect>
                                  </p:childTnLst>
                                </p:cTn>
                              </p:par>
                              <p:par>
                                <p:cTn id="62" presetID="16" presetClass="entr" presetSubtype="21" fill="hold" nodeType="withEffect">
                                  <p:stCondLst>
                                    <p:cond delay="0"/>
                                  </p:stCondLst>
                                  <p:childTnLst>
                                    <p:set>
                                      <p:cBhvr>
                                        <p:cTn id="63" dur="1" fill="hold">
                                          <p:stCondLst>
                                            <p:cond delay="0"/>
                                          </p:stCondLst>
                                        </p:cTn>
                                        <p:tgtEl>
                                          <p:spTgt spid="6">
                                            <p:txEl>
                                              <p:pRg st="1" end="1"/>
                                            </p:txEl>
                                          </p:spTgt>
                                        </p:tgtEl>
                                        <p:attrNameLst>
                                          <p:attrName>style.visibility</p:attrName>
                                        </p:attrNameLst>
                                      </p:cBhvr>
                                      <p:to>
                                        <p:strVal val="visible"/>
                                      </p:to>
                                    </p:set>
                                    <p:animEffect transition="in" filter="barn(inVertical)">
                                      <p:cBhvr>
                                        <p:cTn id="64" dur="500"/>
                                        <p:tgtEl>
                                          <p:spTgt spid="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barn(inVertical)">
                                      <p:cBhvr>
                                        <p:cTn id="6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TotalTime>
  <Words>1453</Words>
  <Application>Microsoft Office PowerPoint</Application>
  <PresentationFormat>Widescreen</PresentationFormat>
  <Paragraphs>144</Paragraphs>
  <Slides>12</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#9Slide03 AmpleSoft</vt: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29</cp:revision>
  <dcterms:created xsi:type="dcterms:W3CDTF">2024-01-24T03:33:43Z</dcterms:created>
  <dcterms:modified xsi:type="dcterms:W3CDTF">2024-06-10T00:42:15Z</dcterms:modified>
</cp:coreProperties>
</file>