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63" r:id="rId3"/>
    <p:sldId id="257" r:id="rId4"/>
    <p:sldId id="258" r:id="rId5"/>
    <p:sldId id="259" r:id="rId6"/>
    <p:sldId id="260" r:id="rId7"/>
    <p:sldId id="261" r:id="rId8"/>
    <p:sldId id="262"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792"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483690-F6E7-43D9-923B-93D3B4009C39}" type="datetimeFigureOut">
              <a:rPr lang="en-US" smtClean="0"/>
              <a:t>6/10/2024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BDB19C-987B-404E-8E3A-568D7280DE40}" type="slidenum">
              <a:rPr lang="en-US" smtClean="0"/>
              <a:t>‹#›</a:t>
            </a:fld>
            <a:endParaRPr lang="en-US"/>
          </a:p>
        </p:txBody>
      </p:sp>
    </p:spTree>
    <p:extLst>
      <p:ext uri="{BB962C8B-B14F-4D97-AF65-F5344CB8AC3E}">
        <p14:creationId xmlns:p14="http://schemas.microsoft.com/office/powerpoint/2010/main" val="16406168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https://www.youtube.com/watch?v=A1OzVM9-N0s</a:t>
            </a:r>
          </a:p>
        </p:txBody>
      </p:sp>
      <p:sp>
        <p:nvSpPr>
          <p:cNvPr id="4" name="Slide Number Placeholder 3"/>
          <p:cNvSpPr>
            <a:spLocks noGrp="1"/>
          </p:cNvSpPr>
          <p:nvPr>
            <p:ph type="sldNum" sz="quarter" idx="5"/>
          </p:nvPr>
        </p:nvSpPr>
        <p:spPr/>
        <p:txBody>
          <a:bodyPr/>
          <a:lstStyle/>
          <a:p>
            <a:fld id="{CBBDB19C-987B-404E-8E3A-568D7280DE40}" type="slidenum">
              <a:rPr lang="en-US" smtClean="0"/>
              <a:t>2</a:t>
            </a:fld>
            <a:endParaRPr lang="en-US"/>
          </a:p>
        </p:txBody>
      </p:sp>
    </p:spTree>
    <p:extLst>
      <p:ext uri="{BB962C8B-B14F-4D97-AF65-F5344CB8AC3E}">
        <p14:creationId xmlns:p14="http://schemas.microsoft.com/office/powerpoint/2010/main" val="1532375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327D46-6C7B-4B48-82E5-615F3108334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1E27ED0-D116-4444-8217-446C5368CA1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A98A3E8-E6FD-41D7-9434-E12B8CB2D74F}"/>
              </a:ext>
            </a:extLst>
          </p:cNvPr>
          <p:cNvSpPr>
            <a:spLocks noGrp="1"/>
          </p:cNvSpPr>
          <p:nvPr>
            <p:ph type="dt" sz="half" idx="10"/>
          </p:nvPr>
        </p:nvSpPr>
        <p:spPr/>
        <p:txBody>
          <a:bodyPr/>
          <a:lstStyle/>
          <a:p>
            <a:fld id="{594C2A2D-1044-47C5-BA2A-AD7A48BE1395}" type="datetimeFigureOut">
              <a:rPr lang="en-US" smtClean="0"/>
              <a:t>6/10/2024</a:t>
            </a:fld>
            <a:endParaRPr lang="en-US"/>
          </a:p>
        </p:txBody>
      </p:sp>
      <p:sp>
        <p:nvSpPr>
          <p:cNvPr id="5" name="Footer Placeholder 4">
            <a:extLst>
              <a:ext uri="{FF2B5EF4-FFF2-40B4-BE49-F238E27FC236}">
                <a16:creationId xmlns:a16="http://schemas.microsoft.com/office/drawing/2014/main" id="{72D5C2CB-1EC8-4D87-823E-96F776C17F0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99967F-77C5-4823-B529-B5513C2966A3}"/>
              </a:ext>
            </a:extLst>
          </p:cNvPr>
          <p:cNvSpPr>
            <a:spLocks noGrp="1"/>
          </p:cNvSpPr>
          <p:nvPr>
            <p:ph type="sldNum" sz="quarter" idx="12"/>
          </p:nvPr>
        </p:nvSpPr>
        <p:spPr/>
        <p:txBody>
          <a:bodyPr/>
          <a:lstStyle/>
          <a:p>
            <a:fld id="{DD24192F-166C-4BBC-A6D3-A25D66FA1EA2}" type="slidenum">
              <a:rPr lang="en-US" smtClean="0"/>
              <a:t>‹#›</a:t>
            </a:fld>
            <a:endParaRPr lang="en-US"/>
          </a:p>
        </p:txBody>
      </p:sp>
    </p:spTree>
    <p:extLst>
      <p:ext uri="{BB962C8B-B14F-4D97-AF65-F5344CB8AC3E}">
        <p14:creationId xmlns:p14="http://schemas.microsoft.com/office/powerpoint/2010/main" val="15277809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F31EE9-0E67-43BB-95B7-42DEAC88983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BF028A4-D194-456D-AC79-2A5F13AE73D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2AC610C-5E86-45BC-AA06-349C143CACD8}"/>
              </a:ext>
            </a:extLst>
          </p:cNvPr>
          <p:cNvSpPr>
            <a:spLocks noGrp="1"/>
          </p:cNvSpPr>
          <p:nvPr>
            <p:ph type="dt" sz="half" idx="10"/>
          </p:nvPr>
        </p:nvSpPr>
        <p:spPr/>
        <p:txBody>
          <a:bodyPr/>
          <a:lstStyle/>
          <a:p>
            <a:fld id="{594C2A2D-1044-47C5-BA2A-AD7A48BE1395}" type="datetimeFigureOut">
              <a:rPr lang="en-US" smtClean="0"/>
              <a:t>6/10/2024</a:t>
            </a:fld>
            <a:endParaRPr lang="en-US"/>
          </a:p>
        </p:txBody>
      </p:sp>
      <p:sp>
        <p:nvSpPr>
          <p:cNvPr id="5" name="Footer Placeholder 4">
            <a:extLst>
              <a:ext uri="{FF2B5EF4-FFF2-40B4-BE49-F238E27FC236}">
                <a16:creationId xmlns:a16="http://schemas.microsoft.com/office/drawing/2014/main" id="{C0A1EF95-F12D-469D-BB72-7CEA8E16C1F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751BBA-8D9F-48BA-8D7D-D947EF414252}"/>
              </a:ext>
            </a:extLst>
          </p:cNvPr>
          <p:cNvSpPr>
            <a:spLocks noGrp="1"/>
          </p:cNvSpPr>
          <p:nvPr>
            <p:ph type="sldNum" sz="quarter" idx="12"/>
          </p:nvPr>
        </p:nvSpPr>
        <p:spPr/>
        <p:txBody>
          <a:bodyPr/>
          <a:lstStyle/>
          <a:p>
            <a:fld id="{DD24192F-166C-4BBC-A6D3-A25D66FA1EA2}" type="slidenum">
              <a:rPr lang="en-US" smtClean="0"/>
              <a:t>‹#›</a:t>
            </a:fld>
            <a:endParaRPr lang="en-US"/>
          </a:p>
        </p:txBody>
      </p:sp>
    </p:spTree>
    <p:extLst>
      <p:ext uri="{BB962C8B-B14F-4D97-AF65-F5344CB8AC3E}">
        <p14:creationId xmlns:p14="http://schemas.microsoft.com/office/powerpoint/2010/main" val="3763720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652C32E-9A1F-4524-9564-1A2F8BB19A2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FCFFEAD-E989-4896-B39C-8B8DC2FB6274}"/>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24206A-6842-4505-8DF7-7738170CA93E}"/>
              </a:ext>
            </a:extLst>
          </p:cNvPr>
          <p:cNvSpPr>
            <a:spLocks noGrp="1"/>
          </p:cNvSpPr>
          <p:nvPr>
            <p:ph type="dt" sz="half" idx="10"/>
          </p:nvPr>
        </p:nvSpPr>
        <p:spPr/>
        <p:txBody>
          <a:bodyPr/>
          <a:lstStyle/>
          <a:p>
            <a:fld id="{594C2A2D-1044-47C5-BA2A-AD7A48BE1395}" type="datetimeFigureOut">
              <a:rPr lang="en-US" smtClean="0"/>
              <a:t>6/10/2024</a:t>
            </a:fld>
            <a:endParaRPr lang="en-US"/>
          </a:p>
        </p:txBody>
      </p:sp>
      <p:sp>
        <p:nvSpPr>
          <p:cNvPr id="5" name="Footer Placeholder 4">
            <a:extLst>
              <a:ext uri="{FF2B5EF4-FFF2-40B4-BE49-F238E27FC236}">
                <a16:creationId xmlns:a16="http://schemas.microsoft.com/office/drawing/2014/main" id="{1208B783-0B26-4963-9BF3-1B016EA1573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714025-1677-4F2D-8823-4E790C45ADA0}"/>
              </a:ext>
            </a:extLst>
          </p:cNvPr>
          <p:cNvSpPr>
            <a:spLocks noGrp="1"/>
          </p:cNvSpPr>
          <p:nvPr>
            <p:ph type="sldNum" sz="quarter" idx="12"/>
          </p:nvPr>
        </p:nvSpPr>
        <p:spPr/>
        <p:txBody>
          <a:bodyPr/>
          <a:lstStyle/>
          <a:p>
            <a:fld id="{DD24192F-166C-4BBC-A6D3-A25D66FA1EA2}" type="slidenum">
              <a:rPr lang="en-US" smtClean="0"/>
              <a:t>‹#›</a:t>
            </a:fld>
            <a:endParaRPr lang="en-US"/>
          </a:p>
        </p:txBody>
      </p:sp>
    </p:spTree>
    <p:extLst>
      <p:ext uri="{BB962C8B-B14F-4D97-AF65-F5344CB8AC3E}">
        <p14:creationId xmlns:p14="http://schemas.microsoft.com/office/powerpoint/2010/main" val="38430678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FBAF7D-A9CD-4C5E-B0FF-B24AE48F136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21B9770-9D86-42C8-A074-39587F95BD1D}"/>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4EE1792-E244-49D0-95EA-3AAE3A5C5F4C}"/>
              </a:ext>
            </a:extLst>
          </p:cNvPr>
          <p:cNvSpPr>
            <a:spLocks noGrp="1"/>
          </p:cNvSpPr>
          <p:nvPr>
            <p:ph type="dt" sz="half" idx="10"/>
          </p:nvPr>
        </p:nvSpPr>
        <p:spPr/>
        <p:txBody>
          <a:bodyPr/>
          <a:lstStyle/>
          <a:p>
            <a:fld id="{594C2A2D-1044-47C5-BA2A-AD7A48BE1395}" type="datetimeFigureOut">
              <a:rPr lang="en-US" smtClean="0"/>
              <a:t>6/10/2024</a:t>
            </a:fld>
            <a:endParaRPr lang="en-US"/>
          </a:p>
        </p:txBody>
      </p:sp>
      <p:sp>
        <p:nvSpPr>
          <p:cNvPr id="5" name="Footer Placeholder 4">
            <a:extLst>
              <a:ext uri="{FF2B5EF4-FFF2-40B4-BE49-F238E27FC236}">
                <a16:creationId xmlns:a16="http://schemas.microsoft.com/office/drawing/2014/main" id="{9A4E9555-2125-467F-A336-2E36FA4D5D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7492CFA-5174-4DE8-A495-726957B0FEF9}"/>
              </a:ext>
            </a:extLst>
          </p:cNvPr>
          <p:cNvSpPr>
            <a:spLocks noGrp="1"/>
          </p:cNvSpPr>
          <p:nvPr>
            <p:ph type="sldNum" sz="quarter" idx="12"/>
          </p:nvPr>
        </p:nvSpPr>
        <p:spPr/>
        <p:txBody>
          <a:bodyPr/>
          <a:lstStyle/>
          <a:p>
            <a:fld id="{DD24192F-166C-4BBC-A6D3-A25D66FA1EA2}" type="slidenum">
              <a:rPr lang="en-US" smtClean="0"/>
              <a:t>‹#›</a:t>
            </a:fld>
            <a:endParaRPr lang="en-US"/>
          </a:p>
        </p:txBody>
      </p:sp>
    </p:spTree>
    <p:extLst>
      <p:ext uri="{BB962C8B-B14F-4D97-AF65-F5344CB8AC3E}">
        <p14:creationId xmlns:p14="http://schemas.microsoft.com/office/powerpoint/2010/main" val="3103644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0EB0E-74DC-485D-963E-E5F1FE9CB09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220B9C1-430F-4435-8B05-B4FE9672096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86EA112-90B8-4ADA-9622-C7BD3D5C5D74}"/>
              </a:ext>
            </a:extLst>
          </p:cNvPr>
          <p:cNvSpPr>
            <a:spLocks noGrp="1"/>
          </p:cNvSpPr>
          <p:nvPr>
            <p:ph type="dt" sz="half" idx="10"/>
          </p:nvPr>
        </p:nvSpPr>
        <p:spPr/>
        <p:txBody>
          <a:bodyPr/>
          <a:lstStyle/>
          <a:p>
            <a:fld id="{594C2A2D-1044-47C5-BA2A-AD7A48BE1395}" type="datetimeFigureOut">
              <a:rPr lang="en-US" smtClean="0"/>
              <a:t>6/10/2024</a:t>
            </a:fld>
            <a:endParaRPr lang="en-US"/>
          </a:p>
        </p:txBody>
      </p:sp>
      <p:sp>
        <p:nvSpPr>
          <p:cNvPr id="5" name="Footer Placeholder 4">
            <a:extLst>
              <a:ext uri="{FF2B5EF4-FFF2-40B4-BE49-F238E27FC236}">
                <a16:creationId xmlns:a16="http://schemas.microsoft.com/office/drawing/2014/main" id="{9FA72737-8485-4CAB-9674-88F8DA9CAE1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49CC81-1538-43D2-9C0D-117A6D262C8B}"/>
              </a:ext>
            </a:extLst>
          </p:cNvPr>
          <p:cNvSpPr>
            <a:spLocks noGrp="1"/>
          </p:cNvSpPr>
          <p:nvPr>
            <p:ph type="sldNum" sz="quarter" idx="12"/>
          </p:nvPr>
        </p:nvSpPr>
        <p:spPr/>
        <p:txBody>
          <a:bodyPr/>
          <a:lstStyle/>
          <a:p>
            <a:fld id="{DD24192F-166C-4BBC-A6D3-A25D66FA1EA2}" type="slidenum">
              <a:rPr lang="en-US" smtClean="0"/>
              <a:t>‹#›</a:t>
            </a:fld>
            <a:endParaRPr lang="en-US"/>
          </a:p>
        </p:txBody>
      </p:sp>
    </p:spTree>
    <p:extLst>
      <p:ext uri="{BB962C8B-B14F-4D97-AF65-F5344CB8AC3E}">
        <p14:creationId xmlns:p14="http://schemas.microsoft.com/office/powerpoint/2010/main" val="35743028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018F17-5177-429D-8E36-F3DDE54489D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4303A5F-E77D-437F-BE46-986C259D10E4}"/>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0C61D4E-2A52-49E5-8572-A9D82D1CEC78}"/>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EB45F68-3A71-4854-8CB1-C499D60F8B80}"/>
              </a:ext>
            </a:extLst>
          </p:cNvPr>
          <p:cNvSpPr>
            <a:spLocks noGrp="1"/>
          </p:cNvSpPr>
          <p:nvPr>
            <p:ph type="dt" sz="half" idx="10"/>
          </p:nvPr>
        </p:nvSpPr>
        <p:spPr/>
        <p:txBody>
          <a:bodyPr/>
          <a:lstStyle/>
          <a:p>
            <a:fld id="{594C2A2D-1044-47C5-BA2A-AD7A48BE1395}" type="datetimeFigureOut">
              <a:rPr lang="en-US" smtClean="0"/>
              <a:t>6/10/2024</a:t>
            </a:fld>
            <a:endParaRPr lang="en-US"/>
          </a:p>
        </p:txBody>
      </p:sp>
      <p:sp>
        <p:nvSpPr>
          <p:cNvPr id="6" name="Footer Placeholder 5">
            <a:extLst>
              <a:ext uri="{FF2B5EF4-FFF2-40B4-BE49-F238E27FC236}">
                <a16:creationId xmlns:a16="http://schemas.microsoft.com/office/drawing/2014/main" id="{9A9CF397-2FE4-4F87-85C4-8EAC4CF7E35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676E1A3-4F00-46A9-B144-2B5795A2066D}"/>
              </a:ext>
            </a:extLst>
          </p:cNvPr>
          <p:cNvSpPr>
            <a:spLocks noGrp="1"/>
          </p:cNvSpPr>
          <p:nvPr>
            <p:ph type="sldNum" sz="quarter" idx="12"/>
          </p:nvPr>
        </p:nvSpPr>
        <p:spPr/>
        <p:txBody>
          <a:bodyPr/>
          <a:lstStyle/>
          <a:p>
            <a:fld id="{DD24192F-166C-4BBC-A6D3-A25D66FA1EA2}" type="slidenum">
              <a:rPr lang="en-US" smtClean="0"/>
              <a:t>‹#›</a:t>
            </a:fld>
            <a:endParaRPr lang="en-US"/>
          </a:p>
        </p:txBody>
      </p:sp>
    </p:spTree>
    <p:extLst>
      <p:ext uri="{BB962C8B-B14F-4D97-AF65-F5344CB8AC3E}">
        <p14:creationId xmlns:p14="http://schemas.microsoft.com/office/powerpoint/2010/main" val="39931299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946F52-2FA3-44B2-8497-8B11DCC69CB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48AA7FD-E642-472D-9417-F95D1A11EAB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DD410E2-1D6E-4D7A-8C1D-0671EA29FD7C}"/>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F335733-C3B3-4FCE-82D0-41E1827F223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77512397-5DAB-4680-8B2D-249064CBADE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1079010-3D87-46CA-97EC-7ED346436B46}"/>
              </a:ext>
            </a:extLst>
          </p:cNvPr>
          <p:cNvSpPr>
            <a:spLocks noGrp="1"/>
          </p:cNvSpPr>
          <p:nvPr>
            <p:ph type="dt" sz="half" idx="10"/>
          </p:nvPr>
        </p:nvSpPr>
        <p:spPr/>
        <p:txBody>
          <a:bodyPr/>
          <a:lstStyle/>
          <a:p>
            <a:fld id="{594C2A2D-1044-47C5-BA2A-AD7A48BE1395}" type="datetimeFigureOut">
              <a:rPr lang="en-US" smtClean="0"/>
              <a:t>6/10/2024</a:t>
            </a:fld>
            <a:endParaRPr lang="en-US"/>
          </a:p>
        </p:txBody>
      </p:sp>
      <p:sp>
        <p:nvSpPr>
          <p:cNvPr id="8" name="Footer Placeholder 7">
            <a:extLst>
              <a:ext uri="{FF2B5EF4-FFF2-40B4-BE49-F238E27FC236}">
                <a16:creationId xmlns:a16="http://schemas.microsoft.com/office/drawing/2014/main" id="{587E0F2A-4BB1-49CA-82C5-0BC970446B7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00AE080-539D-407D-AD21-4816C28EB5DD}"/>
              </a:ext>
            </a:extLst>
          </p:cNvPr>
          <p:cNvSpPr>
            <a:spLocks noGrp="1"/>
          </p:cNvSpPr>
          <p:nvPr>
            <p:ph type="sldNum" sz="quarter" idx="12"/>
          </p:nvPr>
        </p:nvSpPr>
        <p:spPr/>
        <p:txBody>
          <a:bodyPr/>
          <a:lstStyle/>
          <a:p>
            <a:fld id="{DD24192F-166C-4BBC-A6D3-A25D66FA1EA2}" type="slidenum">
              <a:rPr lang="en-US" smtClean="0"/>
              <a:t>‹#›</a:t>
            </a:fld>
            <a:endParaRPr lang="en-US"/>
          </a:p>
        </p:txBody>
      </p:sp>
    </p:spTree>
    <p:extLst>
      <p:ext uri="{BB962C8B-B14F-4D97-AF65-F5344CB8AC3E}">
        <p14:creationId xmlns:p14="http://schemas.microsoft.com/office/powerpoint/2010/main" val="14326666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ABA099-FDAB-4AB0-830E-FF888C55EF8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080E0D5-44AC-4440-B224-9A6609B8B237}"/>
              </a:ext>
            </a:extLst>
          </p:cNvPr>
          <p:cNvSpPr>
            <a:spLocks noGrp="1"/>
          </p:cNvSpPr>
          <p:nvPr>
            <p:ph type="dt" sz="half" idx="10"/>
          </p:nvPr>
        </p:nvSpPr>
        <p:spPr/>
        <p:txBody>
          <a:bodyPr/>
          <a:lstStyle/>
          <a:p>
            <a:fld id="{594C2A2D-1044-47C5-BA2A-AD7A48BE1395}" type="datetimeFigureOut">
              <a:rPr lang="en-US" smtClean="0"/>
              <a:t>6/10/2024</a:t>
            </a:fld>
            <a:endParaRPr lang="en-US"/>
          </a:p>
        </p:txBody>
      </p:sp>
      <p:sp>
        <p:nvSpPr>
          <p:cNvPr id="4" name="Footer Placeholder 3">
            <a:extLst>
              <a:ext uri="{FF2B5EF4-FFF2-40B4-BE49-F238E27FC236}">
                <a16:creationId xmlns:a16="http://schemas.microsoft.com/office/drawing/2014/main" id="{62A9765D-E985-4AD6-B926-C461CF98B31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73FC40F-5FF0-4762-94DE-522154BDF616}"/>
              </a:ext>
            </a:extLst>
          </p:cNvPr>
          <p:cNvSpPr>
            <a:spLocks noGrp="1"/>
          </p:cNvSpPr>
          <p:nvPr>
            <p:ph type="sldNum" sz="quarter" idx="12"/>
          </p:nvPr>
        </p:nvSpPr>
        <p:spPr/>
        <p:txBody>
          <a:bodyPr/>
          <a:lstStyle/>
          <a:p>
            <a:fld id="{DD24192F-166C-4BBC-A6D3-A25D66FA1EA2}" type="slidenum">
              <a:rPr lang="en-US" smtClean="0"/>
              <a:t>‹#›</a:t>
            </a:fld>
            <a:endParaRPr lang="en-US"/>
          </a:p>
        </p:txBody>
      </p:sp>
    </p:spTree>
    <p:extLst>
      <p:ext uri="{BB962C8B-B14F-4D97-AF65-F5344CB8AC3E}">
        <p14:creationId xmlns:p14="http://schemas.microsoft.com/office/powerpoint/2010/main" val="7063855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689BFDE-EFD3-41F6-907A-7C6DBDFA6CCA}"/>
              </a:ext>
            </a:extLst>
          </p:cNvPr>
          <p:cNvSpPr>
            <a:spLocks noGrp="1"/>
          </p:cNvSpPr>
          <p:nvPr>
            <p:ph type="dt" sz="half" idx="10"/>
          </p:nvPr>
        </p:nvSpPr>
        <p:spPr/>
        <p:txBody>
          <a:bodyPr/>
          <a:lstStyle/>
          <a:p>
            <a:fld id="{594C2A2D-1044-47C5-BA2A-AD7A48BE1395}" type="datetimeFigureOut">
              <a:rPr lang="en-US" smtClean="0"/>
              <a:t>6/10/2024</a:t>
            </a:fld>
            <a:endParaRPr lang="en-US"/>
          </a:p>
        </p:txBody>
      </p:sp>
      <p:sp>
        <p:nvSpPr>
          <p:cNvPr id="3" name="Footer Placeholder 2">
            <a:extLst>
              <a:ext uri="{FF2B5EF4-FFF2-40B4-BE49-F238E27FC236}">
                <a16:creationId xmlns:a16="http://schemas.microsoft.com/office/drawing/2014/main" id="{B781B82C-31E0-4207-A0E5-42592AEBCA5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3FD0525-33D5-4AE8-8B3C-CF6F608C1722}"/>
              </a:ext>
            </a:extLst>
          </p:cNvPr>
          <p:cNvSpPr>
            <a:spLocks noGrp="1"/>
          </p:cNvSpPr>
          <p:nvPr>
            <p:ph type="sldNum" sz="quarter" idx="12"/>
          </p:nvPr>
        </p:nvSpPr>
        <p:spPr/>
        <p:txBody>
          <a:bodyPr/>
          <a:lstStyle/>
          <a:p>
            <a:fld id="{DD24192F-166C-4BBC-A6D3-A25D66FA1EA2}" type="slidenum">
              <a:rPr lang="en-US" smtClean="0"/>
              <a:t>‹#›</a:t>
            </a:fld>
            <a:endParaRPr lang="en-US"/>
          </a:p>
        </p:txBody>
      </p:sp>
    </p:spTree>
    <p:extLst>
      <p:ext uri="{BB962C8B-B14F-4D97-AF65-F5344CB8AC3E}">
        <p14:creationId xmlns:p14="http://schemas.microsoft.com/office/powerpoint/2010/main" val="30081433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99DC8-D916-46FC-A8A8-9E60D1A026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81FE4F7-37F2-4C47-86D9-15EC31CA9FF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E309675-F42E-4D6A-B719-37C3973C26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9B3A3F4-A110-4913-92F4-E505FC4E7341}"/>
              </a:ext>
            </a:extLst>
          </p:cNvPr>
          <p:cNvSpPr>
            <a:spLocks noGrp="1"/>
          </p:cNvSpPr>
          <p:nvPr>
            <p:ph type="dt" sz="half" idx="10"/>
          </p:nvPr>
        </p:nvSpPr>
        <p:spPr/>
        <p:txBody>
          <a:bodyPr/>
          <a:lstStyle/>
          <a:p>
            <a:fld id="{594C2A2D-1044-47C5-BA2A-AD7A48BE1395}" type="datetimeFigureOut">
              <a:rPr lang="en-US" smtClean="0"/>
              <a:t>6/10/2024</a:t>
            </a:fld>
            <a:endParaRPr lang="en-US"/>
          </a:p>
        </p:txBody>
      </p:sp>
      <p:sp>
        <p:nvSpPr>
          <p:cNvPr id="6" name="Footer Placeholder 5">
            <a:extLst>
              <a:ext uri="{FF2B5EF4-FFF2-40B4-BE49-F238E27FC236}">
                <a16:creationId xmlns:a16="http://schemas.microsoft.com/office/drawing/2014/main" id="{EE83FD43-A201-42E2-BD5D-281ECFEBBD7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39DC3B2-E7F5-4250-B687-A79BC756BE69}"/>
              </a:ext>
            </a:extLst>
          </p:cNvPr>
          <p:cNvSpPr>
            <a:spLocks noGrp="1"/>
          </p:cNvSpPr>
          <p:nvPr>
            <p:ph type="sldNum" sz="quarter" idx="12"/>
          </p:nvPr>
        </p:nvSpPr>
        <p:spPr/>
        <p:txBody>
          <a:bodyPr/>
          <a:lstStyle/>
          <a:p>
            <a:fld id="{DD24192F-166C-4BBC-A6D3-A25D66FA1EA2}" type="slidenum">
              <a:rPr lang="en-US" smtClean="0"/>
              <a:t>‹#›</a:t>
            </a:fld>
            <a:endParaRPr lang="en-US"/>
          </a:p>
        </p:txBody>
      </p:sp>
    </p:spTree>
    <p:extLst>
      <p:ext uri="{BB962C8B-B14F-4D97-AF65-F5344CB8AC3E}">
        <p14:creationId xmlns:p14="http://schemas.microsoft.com/office/powerpoint/2010/main" val="15130477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684CF-01D3-4898-82C2-FA272FB5AD7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4C4BD1A-656E-4F9A-A976-A8F70E6887E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5F29B21-4BB1-4654-B934-5E7D70DB261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5EB5BCC-2818-4536-A07B-7B6046707064}"/>
              </a:ext>
            </a:extLst>
          </p:cNvPr>
          <p:cNvSpPr>
            <a:spLocks noGrp="1"/>
          </p:cNvSpPr>
          <p:nvPr>
            <p:ph type="dt" sz="half" idx="10"/>
          </p:nvPr>
        </p:nvSpPr>
        <p:spPr/>
        <p:txBody>
          <a:bodyPr/>
          <a:lstStyle/>
          <a:p>
            <a:fld id="{594C2A2D-1044-47C5-BA2A-AD7A48BE1395}" type="datetimeFigureOut">
              <a:rPr lang="en-US" smtClean="0"/>
              <a:t>6/10/2024</a:t>
            </a:fld>
            <a:endParaRPr lang="en-US"/>
          </a:p>
        </p:txBody>
      </p:sp>
      <p:sp>
        <p:nvSpPr>
          <p:cNvPr id="6" name="Footer Placeholder 5">
            <a:extLst>
              <a:ext uri="{FF2B5EF4-FFF2-40B4-BE49-F238E27FC236}">
                <a16:creationId xmlns:a16="http://schemas.microsoft.com/office/drawing/2014/main" id="{76B7DDF2-B3A3-4994-BC77-A238DE985AF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4AC1224-50FC-46FE-B56E-15DC872B96EE}"/>
              </a:ext>
            </a:extLst>
          </p:cNvPr>
          <p:cNvSpPr>
            <a:spLocks noGrp="1"/>
          </p:cNvSpPr>
          <p:nvPr>
            <p:ph type="sldNum" sz="quarter" idx="12"/>
          </p:nvPr>
        </p:nvSpPr>
        <p:spPr/>
        <p:txBody>
          <a:bodyPr/>
          <a:lstStyle/>
          <a:p>
            <a:fld id="{DD24192F-166C-4BBC-A6D3-A25D66FA1EA2}" type="slidenum">
              <a:rPr lang="en-US" smtClean="0"/>
              <a:t>‹#›</a:t>
            </a:fld>
            <a:endParaRPr lang="en-US"/>
          </a:p>
        </p:txBody>
      </p:sp>
    </p:spTree>
    <p:extLst>
      <p:ext uri="{BB962C8B-B14F-4D97-AF65-F5344CB8AC3E}">
        <p14:creationId xmlns:p14="http://schemas.microsoft.com/office/powerpoint/2010/main" val="1938853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F0523E8-B987-4E22-8C74-8A543BB5EC8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37E3FC0-4A38-43AD-A611-D33D76D1B9C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A95F49-6965-40D1-8374-98D3E4C77B4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4C2A2D-1044-47C5-BA2A-AD7A48BE1395}" type="datetimeFigureOut">
              <a:rPr lang="en-US" smtClean="0"/>
              <a:t>6/10/2024</a:t>
            </a:fld>
            <a:endParaRPr lang="en-US"/>
          </a:p>
        </p:txBody>
      </p:sp>
      <p:sp>
        <p:nvSpPr>
          <p:cNvPr id="5" name="Footer Placeholder 4">
            <a:extLst>
              <a:ext uri="{FF2B5EF4-FFF2-40B4-BE49-F238E27FC236}">
                <a16:creationId xmlns:a16="http://schemas.microsoft.com/office/drawing/2014/main" id="{6D70C270-AC1A-456A-84DF-6F26494CEB6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B3B78E1-CC06-4B6A-BD0C-9D4C65ADC3A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24192F-166C-4BBC-A6D3-A25D66FA1EA2}" type="slidenum">
              <a:rPr lang="en-US" smtClean="0"/>
              <a:t>‹#›</a:t>
            </a:fld>
            <a:endParaRPr lang="en-US"/>
          </a:p>
        </p:txBody>
      </p:sp>
    </p:spTree>
    <p:extLst>
      <p:ext uri="{BB962C8B-B14F-4D97-AF65-F5344CB8AC3E}">
        <p14:creationId xmlns:p14="http://schemas.microsoft.com/office/powerpoint/2010/main" val="8291150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www.youtube.com/watch?v=A1OzVM9-N0s"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1365320-577F-4984-BB70-D13E4EC657B5}"/>
              </a:ext>
            </a:extLst>
          </p:cNvPr>
          <p:cNvSpPr txBox="1"/>
          <p:nvPr/>
        </p:nvSpPr>
        <p:spPr>
          <a:xfrm>
            <a:off x="3193366" y="31169"/>
            <a:ext cx="7343336" cy="584775"/>
          </a:xfrm>
          <a:prstGeom prst="rect">
            <a:avLst/>
          </a:prstGeom>
          <a:noFill/>
        </p:spPr>
        <p:txBody>
          <a:bodyPr wrap="square" rtlCol="0">
            <a:spAutoFit/>
          </a:bodyPr>
          <a:lstStyle/>
          <a:p>
            <a:r>
              <a:rPr lang="en-US" sz="3200" b="1" dirty="0" err="1">
                <a:solidFill>
                  <a:srgbClr val="FF0000"/>
                </a:solidFill>
                <a:latin typeface="Times New Roman" panose="02020603050405020304" pitchFamily="18" charset="0"/>
                <a:cs typeface="Times New Roman" panose="02020603050405020304" pitchFamily="18" charset="0"/>
              </a:rPr>
              <a:t>Tiết</a:t>
            </a:r>
            <a:r>
              <a:rPr lang="en-US" sz="3200" b="1" dirty="0">
                <a:solidFill>
                  <a:srgbClr val="FF0000"/>
                </a:solidFill>
                <a:latin typeface="Times New Roman" panose="02020603050405020304" pitchFamily="18" charset="0"/>
                <a:cs typeface="Times New Roman" panose="02020603050405020304" pitchFamily="18" charset="0"/>
              </a:rPr>
              <a:t> 89: </a:t>
            </a:r>
            <a:r>
              <a:rPr lang="en-US" sz="3200" b="1" dirty="0" err="1">
                <a:solidFill>
                  <a:srgbClr val="FF0000"/>
                </a:solidFill>
                <a:latin typeface="Times New Roman" panose="02020603050405020304" pitchFamily="18" charset="0"/>
                <a:cs typeface="Times New Roman" panose="02020603050405020304" pitchFamily="18" charset="0"/>
              </a:rPr>
              <a:t>Văn</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bản</a:t>
            </a:r>
            <a:r>
              <a:rPr lang="en-US" sz="3200" b="1" dirty="0">
                <a:solidFill>
                  <a:srgbClr val="FF0000"/>
                </a:solidFill>
                <a:latin typeface="Times New Roman" panose="02020603050405020304" pitchFamily="18" charset="0"/>
                <a:cs typeface="Times New Roman" panose="02020603050405020304" pitchFamily="18" charset="0"/>
              </a:rPr>
              <a:t>: CÂY KHẾ</a:t>
            </a:r>
          </a:p>
        </p:txBody>
      </p:sp>
      <p:sp>
        <p:nvSpPr>
          <p:cNvPr id="5" name="TextBox 4">
            <a:extLst>
              <a:ext uri="{FF2B5EF4-FFF2-40B4-BE49-F238E27FC236}">
                <a16:creationId xmlns:a16="http://schemas.microsoft.com/office/drawing/2014/main" id="{3C0C45C5-B803-4F4C-822B-AD46590932D2}"/>
              </a:ext>
            </a:extLst>
          </p:cNvPr>
          <p:cNvSpPr txBox="1"/>
          <p:nvPr/>
        </p:nvSpPr>
        <p:spPr>
          <a:xfrm>
            <a:off x="126610" y="714419"/>
            <a:ext cx="4482905" cy="4524315"/>
          </a:xfrm>
          <a:prstGeom prst="rect">
            <a:avLst/>
          </a:prstGeom>
          <a:noFill/>
        </p:spPr>
        <p:txBody>
          <a:bodyPr wrap="square" rtlCol="0">
            <a:spAutoFit/>
          </a:bodyPr>
          <a:lstStyle/>
          <a:p>
            <a:r>
              <a:rPr lang="vi-VN" sz="2400" b="1" dirty="0">
                <a:latin typeface="Times New Roman" panose="02020603050405020304" pitchFamily="18" charset="0"/>
                <a:cs typeface="Times New Roman" panose="02020603050405020304" pitchFamily="18" charset="0"/>
              </a:rPr>
              <a:t>I. </a:t>
            </a:r>
            <a:r>
              <a:rPr lang="en-US" sz="2400" b="1" dirty="0">
                <a:latin typeface="Times New Roman" panose="02020603050405020304" pitchFamily="18" charset="0"/>
                <a:cs typeface="Times New Roman" panose="02020603050405020304" pitchFamily="18" charset="0"/>
              </a:rPr>
              <a:t>ĐỌC VÀ </a:t>
            </a:r>
            <a:r>
              <a:rPr lang="vi-VN" sz="2400" b="1" dirty="0">
                <a:latin typeface="Times New Roman" panose="02020603050405020304" pitchFamily="18" charset="0"/>
                <a:cs typeface="Times New Roman" panose="02020603050405020304" pitchFamily="18" charset="0"/>
              </a:rPr>
              <a:t>TÌM HIỂU CHUNG </a:t>
            </a:r>
            <a:endParaRPr lang="en-US" sz="2400" b="1" dirty="0">
              <a:latin typeface="Times New Roman" panose="02020603050405020304" pitchFamily="18" charset="0"/>
              <a:cs typeface="Times New Roman" panose="02020603050405020304" pitchFamily="18" charset="0"/>
            </a:endParaRPr>
          </a:p>
          <a:p>
            <a:pPr marL="342900" indent="-342900">
              <a:buAutoNum type="arabicPeriod"/>
            </a:pPr>
            <a:r>
              <a:rPr lang="en-US" sz="2400" b="1" dirty="0" err="1">
                <a:latin typeface="Times New Roman" panose="02020603050405020304" pitchFamily="18" charset="0"/>
                <a:cs typeface="Times New Roman" panose="02020603050405020304" pitchFamily="18" charset="0"/>
              </a:rPr>
              <a:t>Đọc</a:t>
            </a:r>
            <a:endParaRPr lang="en-US" sz="2400" b="1" dirty="0">
              <a:latin typeface="Times New Roman" panose="02020603050405020304" pitchFamily="18" charset="0"/>
              <a:cs typeface="Times New Roman" panose="02020603050405020304" pitchFamily="18" charset="0"/>
            </a:endParaRPr>
          </a:p>
          <a:p>
            <a:r>
              <a:rPr lang="vi-VN" sz="2400" dirty="0">
                <a:latin typeface="+mj-lt"/>
              </a:rPr>
              <a:t>- Tóm tắt</a:t>
            </a:r>
            <a:r>
              <a:rPr lang="en-US" sz="2400" dirty="0">
                <a:latin typeface="+mj-lt"/>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SV</a:t>
            </a:r>
            <a:r>
              <a:rPr lang="vi-VN" sz="2400" dirty="0">
                <a:latin typeface="+mj-lt"/>
              </a:rPr>
              <a:t>: </a:t>
            </a:r>
            <a:endParaRPr lang="en-US" sz="2400" dirty="0">
              <a:latin typeface="+mj-lt"/>
            </a:endParaRPr>
          </a:p>
          <a:p>
            <a:r>
              <a:rPr lang="vi-VN" sz="2400" dirty="0">
                <a:latin typeface="+mj-lt"/>
              </a:rPr>
              <a:t>1 - b. 2 - d. 3 - a. 4 - c. </a:t>
            </a:r>
            <a:endParaRPr lang="en-US" sz="2400" dirty="0">
              <a:latin typeface="+mj-lt"/>
            </a:endParaRPr>
          </a:p>
          <a:p>
            <a:r>
              <a:rPr lang="vi-VN" sz="2400" dirty="0">
                <a:latin typeface="+mj-lt"/>
              </a:rPr>
              <a:t>5 - e. 6 - g. </a:t>
            </a:r>
            <a:endParaRPr lang="en-US" sz="2400" dirty="0">
              <a:latin typeface="+mj-lt"/>
            </a:endParaRPr>
          </a:p>
          <a:p>
            <a:r>
              <a:rPr lang="en-US" sz="2400" dirty="0">
                <a:latin typeface="+mj-lt"/>
              </a:rPr>
              <a:t> </a:t>
            </a:r>
          </a:p>
          <a:p>
            <a:r>
              <a:rPr lang="vi-VN" sz="2400" b="1" dirty="0">
                <a:latin typeface="Times New Roman" panose="02020603050405020304" pitchFamily="18" charset="0"/>
                <a:cs typeface="Times New Roman" panose="02020603050405020304" pitchFamily="18" charset="0"/>
              </a:rPr>
              <a:t>2. </a:t>
            </a:r>
            <a:r>
              <a:rPr lang="en-US" sz="2400" b="1" dirty="0" err="1">
                <a:latin typeface="Times New Roman" panose="02020603050405020304" pitchFamily="18" charset="0"/>
                <a:cs typeface="Times New Roman" panose="02020603050405020304" pitchFamily="18" charset="0"/>
              </a:rPr>
              <a:t>Tác</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phẩm</a:t>
            </a:r>
            <a:endParaRPr lang="en-US" sz="2400" b="1"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Thể</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loại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Cổ</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tích</a:t>
            </a:r>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PTBBĐ: </a:t>
            </a:r>
            <a:r>
              <a:rPr lang="en-US" sz="2400" dirty="0" err="1">
                <a:latin typeface="Times New Roman" panose="02020603050405020304" pitchFamily="18" charset="0"/>
                <a:cs typeface="Times New Roman" panose="02020603050405020304" pitchFamily="18" charset="0"/>
              </a:rPr>
              <a:t>Tự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sự</a:t>
            </a:r>
            <a:endParaRPr lang="en-US" sz="2400" dirty="0">
              <a:latin typeface="Times New Roman" panose="02020603050405020304" pitchFamily="18" charset="0"/>
              <a:cs typeface="Times New Roman" panose="02020603050405020304" pitchFamily="18" charset="0"/>
            </a:endParaRPr>
          </a:p>
          <a:p>
            <a:r>
              <a:rPr lang="vi-VN" sz="2400" dirty="0">
                <a:latin typeface="Times New Roman" panose="02020603050405020304" pitchFamily="18" charset="0"/>
                <a:cs typeface="Times New Roman" panose="02020603050405020304" pitchFamily="18" charset="0"/>
              </a:rPr>
              <a:t>- Ngôi kể: thứ ba </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người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kể</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chuyện</a:t>
            </a:r>
            <a:r>
              <a:rPr lang="en-US" sz="2400" dirty="0">
                <a:latin typeface="Times New Roman" panose="02020603050405020304" pitchFamily="18" charset="0"/>
                <a:cs typeface="Times New Roman" panose="02020603050405020304" pitchFamily="18" charset="0"/>
              </a:rPr>
              <a:t>)</a:t>
            </a:r>
          </a:p>
          <a:p>
            <a:endParaRPr lang="en-US" sz="2400" dirty="0">
              <a:latin typeface="+mj-lt"/>
            </a:endParaRPr>
          </a:p>
        </p:txBody>
      </p:sp>
      <p:sp>
        <p:nvSpPr>
          <p:cNvPr id="6" name="TextBox 5">
            <a:extLst>
              <a:ext uri="{FF2B5EF4-FFF2-40B4-BE49-F238E27FC236}">
                <a16:creationId xmlns:a16="http://schemas.microsoft.com/office/drawing/2014/main" id="{15E0D049-F222-4325-B95D-1FDDA387BCFB}"/>
              </a:ext>
            </a:extLst>
          </p:cNvPr>
          <p:cNvSpPr txBox="1"/>
          <p:nvPr/>
        </p:nvSpPr>
        <p:spPr>
          <a:xfrm>
            <a:off x="4609515" y="801858"/>
            <a:ext cx="7343335" cy="5170646"/>
          </a:xfrm>
          <a:prstGeom prst="rect">
            <a:avLst/>
          </a:prstGeom>
          <a:noFill/>
        </p:spPr>
        <p:txBody>
          <a:bodyPr wrap="square" rtlCol="0">
            <a:spAutoFit/>
          </a:bodyPr>
          <a:lstStyle/>
          <a:p>
            <a:pPr algn="ctr"/>
            <a:r>
              <a:rPr lang="vi-VN" sz="2400" b="1" dirty="0">
                <a:solidFill>
                  <a:srgbClr val="7030A0"/>
                </a:solidFill>
                <a:latin typeface="Times New Roman" panose="02020603050405020304" pitchFamily="18" charset="0"/>
                <a:cs typeface="Times New Roman" panose="02020603050405020304" pitchFamily="18" charset="0"/>
              </a:rPr>
              <a:t>Phiếu học tập số 1</a:t>
            </a:r>
            <a:endParaRPr lang="en-US" sz="2400" b="1" dirty="0">
              <a:solidFill>
                <a:srgbClr val="7030A0"/>
              </a:solidFill>
              <a:latin typeface="Times New Roman" panose="02020603050405020304" pitchFamily="18" charset="0"/>
              <a:cs typeface="Times New Roman" panose="02020603050405020304" pitchFamily="18" charset="0"/>
            </a:endParaRPr>
          </a:p>
          <a:p>
            <a:pPr algn="ctr"/>
            <a:r>
              <a:rPr lang="vi-VN" sz="2400" dirty="0">
                <a:solidFill>
                  <a:srgbClr val="7030A0"/>
                </a:solidFill>
                <a:latin typeface="Times New Roman" panose="02020603050405020304" pitchFamily="18" charset="0"/>
                <a:cs typeface="Times New Roman" panose="02020603050405020304" pitchFamily="18" charset="0"/>
              </a:rPr>
              <a:t>? Sắp xếp các sự việc chính trong truyện theo thứ tự hợp lí </a:t>
            </a:r>
            <a:endParaRPr lang="en-US" sz="2400" dirty="0">
              <a:solidFill>
                <a:srgbClr val="7030A0"/>
              </a:solidFill>
              <a:latin typeface="Times New Roman" panose="02020603050405020304" pitchFamily="18" charset="0"/>
              <a:cs typeface="Times New Roman" panose="02020603050405020304" pitchFamily="18" charset="0"/>
            </a:endParaRPr>
          </a:p>
          <a:p>
            <a:r>
              <a:rPr lang="vi-VN" sz="2400" i="1" dirty="0">
                <a:solidFill>
                  <a:srgbClr val="7030A0"/>
                </a:solidFill>
                <a:latin typeface="Times New Roman" panose="02020603050405020304" pitchFamily="18" charset="0"/>
                <a:cs typeface="Times New Roman" panose="02020603050405020304" pitchFamily="18" charset="0"/>
              </a:rPr>
              <a:t>a. Chim chở người em bay ra đảo lấy vàng, nhờ thế người em trở nên giàu có.</a:t>
            </a:r>
            <a:endParaRPr lang="en-US" sz="2400" dirty="0">
              <a:solidFill>
                <a:srgbClr val="7030A0"/>
              </a:solidFill>
              <a:latin typeface="Times New Roman" panose="02020603050405020304" pitchFamily="18" charset="0"/>
              <a:cs typeface="Times New Roman" panose="02020603050405020304" pitchFamily="18" charset="0"/>
            </a:endParaRPr>
          </a:p>
          <a:p>
            <a:r>
              <a:rPr lang="vi-VN" sz="2400" i="1" dirty="0">
                <a:solidFill>
                  <a:srgbClr val="7030A0"/>
                </a:solidFill>
                <a:latin typeface="Times New Roman" panose="02020603050405020304" pitchFamily="18" charset="0"/>
                <a:cs typeface="Times New Roman" panose="02020603050405020304" pitchFamily="18" charset="0"/>
              </a:rPr>
              <a:t>b. Cha mẹ chết, người anh chia gia tài, người em chỉ được cây khế.</a:t>
            </a:r>
            <a:endParaRPr lang="en-US" sz="2400" dirty="0">
              <a:solidFill>
                <a:srgbClr val="7030A0"/>
              </a:solidFill>
              <a:latin typeface="Times New Roman" panose="02020603050405020304" pitchFamily="18" charset="0"/>
              <a:cs typeface="Times New Roman" panose="02020603050405020304" pitchFamily="18" charset="0"/>
            </a:endParaRPr>
          </a:p>
          <a:p>
            <a:r>
              <a:rPr lang="vi-VN" sz="2400" i="1" dirty="0">
                <a:solidFill>
                  <a:srgbClr val="7030A0"/>
                </a:solidFill>
                <a:latin typeface="Times New Roman" panose="02020603050405020304" pitchFamily="18" charset="0"/>
                <a:cs typeface="Times New Roman" panose="02020603050405020304" pitchFamily="18" charset="0"/>
              </a:rPr>
              <a:t>c. Người anh biết chuyện, đổi gia tài của mình lấy cây khế, người em bằng lòng.</a:t>
            </a:r>
            <a:endParaRPr lang="en-US" sz="2400" dirty="0">
              <a:solidFill>
                <a:srgbClr val="7030A0"/>
              </a:solidFill>
              <a:latin typeface="Times New Roman" panose="02020603050405020304" pitchFamily="18" charset="0"/>
              <a:cs typeface="Times New Roman" panose="02020603050405020304" pitchFamily="18" charset="0"/>
            </a:endParaRPr>
          </a:p>
          <a:p>
            <a:r>
              <a:rPr lang="vi-VN" sz="2400" i="1" dirty="0">
                <a:solidFill>
                  <a:srgbClr val="7030A0"/>
                </a:solidFill>
                <a:latin typeface="Times New Roman" panose="02020603050405020304" pitchFamily="18" charset="0"/>
                <a:cs typeface="Times New Roman" panose="02020603050405020304" pitchFamily="18" charset="0"/>
              </a:rPr>
              <a:t>d. Cây khế có quả, chim đến ăn, người em phàn nàn và chim hẹn trả ơn bằng vàng.</a:t>
            </a:r>
            <a:endParaRPr lang="en-US" sz="2400" dirty="0">
              <a:solidFill>
                <a:srgbClr val="7030A0"/>
              </a:solidFill>
              <a:latin typeface="Times New Roman" panose="02020603050405020304" pitchFamily="18" charset="0"/>
              <a:cs typeface="Times New Roman" panose="02020603050405020304" pitchFamily="18" charset="0"/>
            </a:endParaRPr>
          </a:p>
          <a:p>
            <a:r>
              <a:rPr lang="vi-VN" sz="2400" i="1" dirty="0">
                <a:solidFill>
                  <a:srgbClr val="7030A0"/>
                </a:solidFill>
                <a:latin typeface="Times New Roman" panose="02020603050405020304" pitchFamily="18" charset="0"/>
                <a:cs typeface="Times New Roman" panose="02020603050405020304" pitchFamily="18" charset="0"/>
              </a:rPr>
              <a:t>e. Chim lại đến ăn, mọi chuyện diễn ra như cũ, nhưng người anh may túi quá to và lấy quá nhiều</a:t>
            </a:r>
            <a:r>
              <a:rPr lang="vi-VN" sz="2400" dirty="0">
                <a:solidFill>
                  <a:srgbClr val="7030A0"/>
                </a:solidFill>
                <a:latin typeface="Times New Roman" panose="02020603050405020304" pitchFamily="18" charset="0"/>
                <a:cs typeface="Times New Roman" panose="02020603050405020304" pitchFamily="18" charset="0"/>
              </a:rPr>
              <a:t> vàng.</a:t>
            </a:r>
            <a:endParaRPr lang="en-US" sz="2400" dirty="0">
              <a:solidFill>
                <a:srgbClr val="7030A0"/>
              </a:solidFill>
              <a:latin typeface="Times New Roman" panose="02020603050405020304" pitchFamily="18" charset="0"/>
              <a:cs typeface="Times New Roman" panose="02020603050405020304" pitchFamily="18" charset="0"/>
            </a:endParaRPr>
          </a:p>
          <a:p>
            <a:r>
              <a:rPr lang="vi-VN" sz="2400" i="1" dirty="0">
                <a:solidFill>
                  <a:srgbClr val="7030A0"/>
                </a:solidFill>
                <a:latin typeface="Times New Roman" panose="02020603050405020304" pitchFamily="18" charset="0"/>
                <a:cs typeface="Times New Roman" panose="02020603050405020304" pitchFamily="18" charset="0"/>
              </a:rPr>
              <a:t>g. Người anh bị rơi xuống biển và chết.</a:t>
            </a:r>
            <a:endParaRPr lang="en-US" sz="2400" dirty="0">
              <a:solidFill>
                <a:srgbClr val="7030A0"/>
              </a:solidFill>
              <a:latin typeface="Times New Roman" panose="02020603050405020304" pitchFamily="18" charset="0"/>
              <a:cs typeface="Times New Roman" panose="02020603050405020304" pitchFamily="18" charset="0"/>
            </a:endParaRPr>
          </a:p>
          <a:p>
            <a:endParaRPr lang="en-US" dirty="0">
              <a:solidFill>
                <a:srgbClr val="7030A0"/>
              </a:solidFill>
            </a:endParaRPr>
          </a:p>
        </p:txBody>
      </p:sp>
    </p:spTree>
    <p:extLst>
      <p:ext uri="{BB962C8B-B14F-4D97-AF65-F5344CB8AC3E}">
        <p14:creationId xmlns:p14="http://schemas.microsoft.com/office/powerpoint/2010/main" val="855374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barn(inVertical)">
                                      <p:cBhvr>
                                        <p:cTn id="10" dur="5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barn(inVertical)">
                                      <p:cBhvr>
                                        <p:cTn id="15" dur="500"/>
                                        <p:tgtEl>
                                          <p:spTgt spid="6">
                                            <p:txEl>
                                              <p:pRg st="0" end="0"/>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6">
                                            <p:txEl>
                                              <p:pRg st="1" end="1"/>
                                            </p:txEl>
                                          </p:spTgt>
                                        </p:tgtEl>
                                        <p:attrNameLst>
                                          <p:attrName>style.visibility</p:attrName>
                                        </p:attrNameLst>
                                      </p:cBhvr>
                                      <p:to>
                                        <p:strVal val="visible"/>
                                      </p:to>
                                    </p:set>
                                    <p:animEffect transition="in" filter="barn(inVertical)">
                                      <p:cBhvr>
                                        <p:cTn id="18" dur="500"/>
                                        <p:tgtEl>
                                          <p:spTgt spid="6">
                                            <p:txEl>
                                              <p:pRg st="1" end="1"/>
                                            </p:txEl>
                                          </p:spTgt>
                                        </p:tgtEl>
                                      </p:cBhvr>
                                    </p:animEffect>
                                  </p:childTnLst>
                                </p:cTn>
                              </p:par>
                              <p:par>
                                <p:cTn id="19" presetID="16" presetClass="entr" presetSubtype="21" fill="hold" nodeType="with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barn(inVertical)">
                                      <p:cBhvr>
                                        <p:cTn id="21" dur="500"/>
                                        <p:tgtEl>
                                          <p:spTgt spid="6">
                                            <p:txEl>
                                              <p:pRg st="2" end="2"/>
                                            </p:txEl>
                                          </p:spTgt>
                                        </p:tgtEl>
                                      </p:cBhvr>
                                    </p:animEffect>
                                  </p:childTnLst>
                                </p:cTn>
                              </p:par>
                              <p:par>
                                <p:cTn id="22" presetID="16" presetClass="entr" presetSubtype="21" fill="hold" nodeType="withEffect">
                                  <p:stCondLst>
                                    <p:cond delay="0"/>
                                  </p:stCondLst>
                                  <p:childTnLst>
                                    <p:set>
                                      <p:cBhvr>
                                        <p:cTn id="23" dur="1" fill="hold">
                                          <p:stCondLst>
                                            <p:cond delay="0"/>
                                          </p:stCondLst>
                                        </p:cTn>
                                        <p:tgtEl>
                                          <p:spTgt spid="6">
                                            <p:txEl>
                                              <p:pRg st="3" end="3"/>
                                            </p:txEl>
                                          </p:spTgt>
                                        </p:tgtEl>
                                        <p:attrNameLst>
                                          <p:attrName>style.visibility</p:attrName>
                                        </p:attrNameLst>
                                      </p:cBhvr>
                                      <p:to>
                                        <p:strVal val="visible"/>
                                      </p:to>
                                    </p:set>
                                    <p:animEffect transition="in" filter="barn(inVertical)">
                                      <p:cBhvr>
                                        <p:cTn id="24" dur="500"/>
                                        <p:tgtEl>
                                          <p:spTgt spid="6">
                                            <p:txEl>
                                              <p:pRg st="3" end="3"/>
                                            </p:txEl>
                                          </p:spTgt>
                                        </p:tgtEl>
                                      </p:cBhvr>
                                    </p:animEffect>
                                  </p:childTnLst>
                                </p:cTn>
                              </p:par>
                              <p:par>
                                <p:cTn id="25" presetID="16" presetClass="entr" presetSubtype="21" fill="hold" nodeType="with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barn(inVertical)">
                                      <p:cBhvr>
                                        <p:cTn id="27" dur="500"/>
                                        <p:tgtEl>
                                          <p:spTgt spid="6">
                                            <p:txEl>
                                              <p:pRg st="4" end="4"/>
                                            </p:txEl>
                                          </p:spTgt>
                                        </p:tgtEl>
                                      </p:cBhvr>
                                    </p:animEffect>
                                  </p:childTnLst>
                                </p:cTn>
                              </p:par>
                              <p:par>
                                <p:cTn id="28" presetID="16" presetClass="entr" presetSubtype="21" fill="hold" nodeType="withEffect">
                                  <p:stCondLst>
                                    <p:cond delay="0"/>
                                  </p:stCondLst>
                                  <p:childTnLst>
                                    <p:set>
                                      <p:cBhvr>
                                        <p:cTn id="29" dur="1" fill="hold">
                                          <p:stCondLst>
                                            <p:cond delay="0"/>
                                          </p:stCondLst>
                                        </p:cTn>
                                        <p:tgtEl>
                                          <p:spTgt spid="6">
                                            <p:txEl>
                                              <p:pRg st="5" end="5"/>
                                            </p:txEl>
                                          </p:spTgt>
                                        </p:tgtEl>
                                        <p:attrNameLst>
                                          <p:attrName>style.visibility</p:attrName>
                                        </p:attrNameLst>
                                      </p:cBhvr>
                                      <p:to>
                                        <p:strVal val="visible"/>
                                      </p:to>
                                    </p:set>
                                    <p:animEffect transition="in" filter="barn(inVertical)">
                                      <p:cBhvr>
                                        <p:cTn id="30" dur="500"/>
                                        <p:tgtEl>
                                          <p:spTgt spid="6">
                                            <p:txEl>
                                              <p:pRg st="5" end="5"/>
                                            </p:txEl>
                                          </p:spTgt>
                                        </p:tgtEl>
                                      </p:cBhvr>
                                    </p:animEffect>
                                  </p:childTnLst>
                                </p:cTn>
                              </p:par>
                              <p:par>
                                <p:cTn id="31" presetID="16" presetClass="entr" presetSubtype="21" fill="hold" nodeType="withEffect">
                                  <p:stCondLst>
                                    <p:cond delay="0"/>
                                  </p:stCondLst>
                                  <p:childTnLst>
                                    <p:set>
                                      <p:cBhvr>
                                        <p:cTn id="32" dur="1" fill="hold">
                                          <p:stCondLst>
                                            <p:cond delay="0"/>
                                          </p:stCondLst>
                                        </p:cTn>
                                        <p:tgtEl>
                                          <p:spTgt spid="6">
                                            <p:txEl>
                                              <p:pRg st="6" end="6"/>
                                            </p:txEl>
                                          </p:spTgt>
                                        </p:tgtEl>
                                        <p:attrNameLst>
                                          <p:attrName>style.visibility</p:attrName>
                                        </p:attrNameLst>
                                      </p:cBhvr>
                                      <p:to>
                                        <p:strVal val="visible"/>
                                      </p:to>
                                    </p:set>
                                    <p:animEffect transition="in" filter="barn(inVertical)">
                                      <p:cBhvr>
                                        <p:cTn id="33" dur="500"/>
                                        <p:tgtEl>
                                          <p:spTgt spid="6">
                                            <p:txEl>
                                              <p:pRg st="6" end="6"/>
                                            </p:txEl>
                                          </p:spTgt>
                                        </p:tgtEl>
                                      </p:cBhvr>
                                    </p:animEffect>
                                  </p:childTnLst>
                                </p:cTn>
                              </p:par>
                              <p:par>
                                <p:cTn id="34" presetID="16" presetClass="entr" presetSubtype="21" fill="hold" nodeType="withEffect">
                                  <p:stCondLst>
                                    <p:cond delay="0"/>
                                  </p:stCondLst>
                                  <p:childTnLst>
                                    <p:set>
                                      <p:cBhvr>
                                        <p:cTn id="35" dur="1" fill="hold">
                                          <p:stCondLst>
                                            <p:cond delay="0"/>
                                          </p:stCondLst>
                                        </p:cTn>
                                        <p:tgtEl>
                                          <p:spTgt spid="6">
                                            <p:txEl>
                                              <p:pRg st="7" end="7"/>
                                            </p:txEl>
                                          </p:spTgt>
                                        </p:tgtEl>
                                        <p:attrNameLst>
                                          <p:attrName>style.visibility</p:attrName>
                                        </p:attrNameLst>
                                      </p:cBhvr>
                                      <p:to>
                                        <p:strVal val="visible"/>
                                      </p:to>
                                    </p:set>
                                    <p:animEffect transition="in" filter="barn(inVertical)">
                                      <p:cBhvr>
                                        <p:cTn id="36" dur="500"/>
                                        <p:tgtEl>
                                          <p:spTgt spid="6">
                                            <p:txEl>
                                              <p:pRg st="7" end="7"/>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nodeType="clickEffect">
                                  <p:stCondLst>
                                    <p:cond delay="0"/>
                                  </p:stCondLst>
                                  <p:childTnLst>
                                    <p:set>
                                      <p:cBhvr>
                                        <p:cTn id="40" dur="1" fill="hold">
                                          <p:stCondLst>
                                            <p:cond delay="0"/>
                                          </p:stCondLst>
                                        </p:cTn>
                                        <p:tgtEl>
                                          <p:spTgt spid="5">
                                            <p:txEl>
                                              <p:pRg st="2" end="2"/>
                                            </p:txEl>
                                          </p:spTgt>
                                        </p:tgtEl>
                                        <p:attrNameLst>
                                          <p:attrName>style.visibility</p:attrName>
                                        </p:attrNameLst>
                                      </p:cBhvr>
                                      <p:to>
                                        <p:strVal val="visible"/>
                                      </p:to>
                                    </p:set>
                                    <p:animEffect transition="in" filter="barn(inVertical)">
                                      <p:cBhvr>
                                        <p:cTn id="41" dur="500"/>
                                        <p:tgtEl>
                                          <p:spTgt spid="5">
                                            <p:txEl>
                                              <p:pRg st="2" end="2"/>
                                            </p:txEl>
                                          </p:spTgt>
                                        </p:tgtEl>
                                      </p:cBhvr>
                                    </p:animEffect>
                                  </p:childTnLst>
                                </p:cTn>
                              </p:par>
                              <p:par>
                                <p:cTn id="42" presetID="16" presetClass="entr" presetSubtype="21" fill="hold" nodeType="withEffect">
                                  <p:stCondLst>
                                    <p:cond delay="0"/>
                                  </p:stCondLst>
                                  <p:childTnLst>
                                    <p:set>
                                      <p:cBhvr>
                                        <p:cTn id="43" dur="1" fill="hold">
                                          <p:stCondLst>
                                            <p:cond delay="0"/>
                                          </p:stCondLst>
                                        </p:cTn>
                                        <p:tgtEl>
                                          <p:spTgt spid="5">
                                            <p:txEl>
                                              <p:pRg st="3" end="3"/>
                                            </p:txEl>
                                          </p:spTgt>
                                        </p:tgtEl>
                                        <p:attrNameLst>
                                          <p:attrName>style.visibility</p:attrName>
                                        </p:attrNameLst>
                                      </p:cBhvr>
                                      <p:to>
                                        <p:strVal val="visible"/>
                                      </p:to>
                                    </p:set>
                                    <p:animEffect transition="in" filter="barn(inVertical)">
                                      <p:cBhvr>
                                        <p:cTn id="44" dur="500"/>
                                        <p:tgtEl>
                                          <p:spTgt spid="5">
                                            <p:txEl>
                                              <p:pRg st="3" end="3"/>
                                            </p:txEl>
                                          </p:spTgt>
                                        </p:tgtEl>
                                      </p:cBhvr>
                                    </p:animEffect>
                                  </p:childTnLst>
                                </p:cTn>
                              </p:par>
                              <p:par>
                                <p:cTn id="45" presetID="16" presetClass="entr" presetSubtype="21" fill="hold" nodeType="withEffect">
                                  <p:stCondLst>
                                    <p:cond delay="0"/>
                                  </p:stCondLst>
                                  <p:childTnLst>
                                    <p:set>
                                      <p:cBhvr>
                                        <p:cTn id="46" dur="1" fill="hold">
                                          <p:stCondLst>
                                            <p:cond delay="0"/>
                                          </p:stCondLst>
                                        </p:cTn>
                                        <p:tgtEl>
                                          <p:spTgt spid="5">
                                            <p:txEl>
                                              <p:pRg st="4" end="4"/>
                                            </p:txEl>
                                          </p:spTgt>
                                        </p:tgtEl>
                                        <p:attrNameLst>
                                          <p:attrName>style.visibility</p:attrName>
                                        </p:attrNameLst>
                                      </p:cBhvr>
                                      <p:to>
                                        <p:strVal val="visible"/>
                                      </p:to>
                                    </p:set>
                                    <p:animEffect transition="in" filter="barn(inVertical)">
                                      <p:cBhvr>
                                        <p:cTn id="47" dur="500"/>
                                        <p:tgtEl>
                                          <p:spTgt spid="5">
                                            <p:txEl>
                                              <p:pRg st="4" end="4"/>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nodeType="clickEffect">
                                  <p:stCondLst>
                                    <p:cond delay="0"/>
                                  </p:stCondLst>
                                  <p:childTnLst>
                                    <p:set>
                                      <p:cBhvr>
                                        <p:cTn id="51" dur="1" fill="hold">
                                          <p:stCondLst>
                                            <p:cond delay="0"/>
                                          </p:stCondLst>
                                        </p:cTn>
                                        <p:tgtEl>
                                          <p:spTgt spid="5">
                                            <p:txEl>
                                              <p:pRg st="6" end="6"/>
                                            </p:txEl>
                                          </p:spTgt>
                                        </p:tgtEl>
                                        <p:attrNameLst>
                                          <p:attrName>style.visibility</p:attrName>
                                        </p:attrNameLst>
                                      </p:cBhvr>
                                      <p:to>
                                        <p:strVal val="visible"/>
                                      </p:to>
                                    </p:set>
                                    <p:animEffect transition="in" filter="barn(inVertical)">
                                      <p:cBhvr>
                                        <p:cTn id="52" dur="500"/>
                                        <p:tgtEl>
                                          <p:spTgt spid="5">
                                            <p:txEl>
                                              <p:pRg st="6" end="6"/>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xit" presetSubtype="32" fill="hold" grpId="0" nodeType="clickEffect">
                                  <p:stCondLst>
                                    <p:cond delay="0"/>
                                  </p:stCondLst>
                                  <p:childTnLst>
                                    <p:animEffect transition="out" filter="box(out)">
                                      <p:cBhvr>
                                        <p:cTn id="56" dur="2000"/>
                                        <p:tgtEl>
                                          <p:spTgt spid="6">
                                            <p:txEl>
                                              <p:pRg st="0" end="0"/>
                                            </p:txEl>
                                          </p:spTgt>
                                        </p:tgtEl>
                                      </p:cBhvr>
                                    </p:animEffect>
                                    <p:set>
                                      <p:cBhvr>
                                        <p:cTn id="57" dur="1" fill="hold">
                                          <p:stCondLst>
                                            <p:cond delay="1999"/>
                                          </p:stCondLst>
                                        </p:cTn>
                                        <p:tgtEl>
                                          <p:spTgt spid="6">
                                            <p:txEl>
                                              <p:pRg st="0" end="0"/>
                                            </p:txEl>
                                          </p:spTgt>
                                        </p:tgtEl>
                                        <p:attrNameLst>
                                          <p:attrName>style.visibility</p:attrName>
                                        </p:attrNameLst>
                                      </p:cBhvr>
                                      <p:to>
                                        <p:strVal val="hidden"/>
                                      </p:to>
                                    </p:set>
                                  </p:childTnLst>
                                </p:cTn>
                              </p:par>
                              <p:par>
                                <p:cTn id="58" presetID="4" presetClass="exit" presetSubtype="32" fill="hold" grpId="0" nodeType="withEffect">
                                  <p:stCondLst>
                                    <p:cond delay="0"/>
                                  </p:stCondLst>
                                  <p:childTnLst>
                                    <p:animEffect transition="out" filter="box(out)">
                                      <p:cBhvr>
                                        <p:cTn id="59" dur="2000"/>
                                        <p:tgtEl>
                                          <p:spTgt spid="6">
                                            <p:txEl>
                                              <p:pRg st="1" end="1"/>
                                            </p:txEl>
                                          </p:spTgt>
                                        </p:tgtEl>
                                      </p:cBhvr>
                                    </p:animEffect>
                                    <p:set>
                                      <p:cBhvr>
                                        <p:cTn id="60" dur="1" fill="hold">
                                          <p:stCondLst>
                                            <p:cond delay="1999"/>
                                          </p:stCondLst>
                                        </p:cTn>
                                        <p:tgtEl>
                                          <p:spTgt spid="6">
                                            <p:txEl>
                                              <p:pRg st="1" end="1"/>
                                            </p:txEl>
                                          </p:spTgt>
                                        </p:tgtEl>
                                        <p:attrNameLst>
                                          <p:attrName>style.visibility</p:attrName>
                                        </p:attrNameLst>
                                      </p:cBhvr>
                                      <p:to>
                                        <p:strVal val="hidden"/>
                                      </p:to>
                                    </p:set>
                                  </p:childTnLst>
                                </p:cTn>
                              </p:par>
                              <p:par>
                                <p:cTn id="61" presetID="4" presetClass="exit" presetSubtype="32" fill="hold" grpId="0" nodeType="withEffect">
                                  <p:stCondLst>
                                    <p:cond delay="0"/>
                                  </p:stCondLst>
                                  <p:childTnLst>
                                    <p:animEffect transition="out" filter="box(out)">
                                      <p:cBhvr>
                                        <p:cTn id="62" dur="2000"/>
                                        <p:tgtEl>
                                          <p:spTgt spid="6">
                                            <p:txEl>
                                              <p:pRg st="2" end="2"/>
                                            </p:txEl>
                                          </p:spTgt>
                                        </p:tgtEl>
                                      </p:cBhvr>
                                    </p:animEffect>
                                    <p:set>
                                      <p:cBhvr>
                                        <p:cTn id="63" dur="1" fill="hold">
                                          <p:stCondLst>
                                            <p:cond delay="1999"/>
                                          </p:stCondLst>
                                        </p:cTn>
                                        <p:tgtEl>
                                          <p:spTgt spid="6">
                                            <p:txEl>
                                              <p:pRg st="2" end="2"/>
                                            </p:txEl>
                                          </p:spTgt>
                                        </p:tgtEl>
                                        <p:attrNameLst>
                                          <p:attrName>style.visibility</p:attrName>
                                        </p:attrNameLst>
                                      </p:cBhvr>
                                      <p:to>
                                        <p:strVal val="hidden"/>
                                      </p:to>
                                    </p:set>
                                  </p:childTnLst>
                                </p:cTn>
                              </p:par>
                              <p:par>
                                <p:cTn id="64" presetID="4" presetClass="exit" presetSubtype="32" fill="hold" grpId="0" nodeType="withEffect">
                                  <p:stCondLst>
                                    <p:cond delay="0"/>
                                  </p:stCondLst>
                                  <p:childTnLst>
                                    <p:animEffect transition="out" filter="box(out)">
                                      <p:cBhvr>
                                        <p:cTn id="65" dur="2000"/>
                                        <p:tgtEl>
                                          <p:spTgt spid="6">
                                            <p:txEl>
                                              <p:pRg st="3" end="3"/>
                                            </p:txEl>
                                          </p:spTgt>
                                        </p:tgtEl>
                                      </p:cBhvr>
                                    </p:animEffect>
                                    <p:set>
                                      <p:cBhvr>
                                        <p:cTn id="66" dur="1" fill="hold">
                                          <p:stCondLst>
                                            <p:cond delay="1999"/>
                                          </p:stCondLst>
                                        </p:cTn>
                                        <p:tgtEl>
                                          <p:spTgt spid="6">
                                            <p:txEl>
                                              <p:pRg st="3" end="3"/>
                                            </p:txEl>
                                          </p:spTgt>
                                        </p:tgtEl>
                                        <p:attrNameLst>
                                          <p:attrName>style.visibility</p:attrName>
                                        </p:attrNameLst>
                                      </p:cBhvr>
                                      <p:to>
                                        <p:strVal val="hidden"/>
                                      </p:to>
                                    </p:set>
                                  </p:childTnLst>
                                </p:cTn>
                              </p:par>
                              <p:par>
                                <p:cTn id="67" presetID="4" presetClass="exit" presetSubtype="32" fill="hold" grpId="0" nodeType="withEffect">
                                  <p:stCondLst>
                                    <p:cond delay="0"/>
                                  </p:stCondLst>
                                  <p:childTnLst>
                                    <p:animEffect transition="out" filter="box(out)">
                                      <p:cBhvr>
                                        <p:cTn id="68" dur="2000"/>
                                        <p:tgtEl>
                                          <p:spTgt spid="6">
                                            <p:txEl>
                                              <p:pRg st="4" end="4"/>
                                            </p:txEl>
                                          </p:spTgt>
                                        </p:tgtEl>
                                      </p:cBhvr>
                                    </p:animEffect>
                                    <p:set>
                                      <p:cBhvr>
                                        <p:cTn id="69" dur="1" fill="hold">
                                          <p:stCondLst>
                                            <p:cond delay="1999"/>
                                          </p:stCondLst>
                                        </p:cTn>
                                        <p:tgtEl>
                                          <p:spTgt spid="6">
                                            <p:txEl>
                                              <p:pRg st="4" end="4"/>
                                            </p:txEl>
                                          </p:spTgt>
                                        </p:tgtEl>
                                        <p:attrNameLst>
                                          <p:attrName>style.visibility</p:attrName>
                                        </p:attrNameLst>
                                      </p:cBhvr>
                                      <p:to>
                                        <p:strVal val="hidden"/>
                                      </p:to>
                                    </p:set>
                                  </p:childTnLst>
                                </p:cTn>
                              </p:par>
                              <p:par>
                                <p:cTn id="70" presetID="4" presetClass="exit" presetSubtype="32" fill="hold" grpId="0" nodeType="withEffect">
                                  <p:stCondLst>
                                    <p:cond delay="0"/>
                                  </p:stCondLst>
                                  <p:childTnLst>
                                    <p:animEffect transition="out" filter="box(out)">
                                      <p:cBhvr>
                                        <p:cTn id="71" dur="2000"/>
                                        <p:tgtEl>
                                          <p:spTgt spid="6">
                                            <p:txEl>
                                              <p:pRg st="5" end="5"/>
                                            </p:txEl>
                                          </p:spTgt>
                                        </p:tgtEl>
                                      </p:cBhvr>
                                    </p:animEffect>
                                    <p:set>
                                      <p:cBhvr>
                                        <p:cTn id="72" dur="1" fill="hold">
                                          <p:stCondLst>
                                            <p:cond delay="1999"/>
                                          </p:stCondLst>
                                        </p:cTn>
                                        <p:tgtEl>
                                          <p:spTgt spid="6">
                                            <p:txEl>
                                              <p:pRg st="5" end="5"/>
                                            </p:txEl>
                                          </p:spTgt>
                                        </p:tgtEl>
                                        <p:attrNameLst>
                                          <p:attrName>style.visibility</p:attrName>
                                        </p:attrNameLst>
                                      </p:cBhvr>
                                      <p:to>
                                        <p:strVal val="hidden"/>
                                      </p:to>
                                    </p:set>
                                  </p:childTnLst>
                                </p:cTn>
                              </p:par>
                              <p:par>
                                <p:cTn id="73" presetID="4" presetClass="exit" presetSubtype="32" fill="hold" grpId="0" nodeType="withEffect">
                                  <p:stCondLst>
                                    <p:cond delay="0"/>
                                  </p:stCondLst>
                                  <p:childTnLst>
                                    <p:animEffect transition="out" filter="box(out)">
                                      <p:cBhvr>
                                        <p:cTn id="74" dur="2000"/>
                                        <p:tgtEl>
                                          <p:spTgt spid="6">
                                            <p:txEl>
                                              <p:pRg st="6" end="6"/>
                                            </p:txEl>
                                          </p:spTgt>
                                        </p:tgtEl>
                                      </p:cBhvr>
                                    </p:animEffect>
                                    <p:set>
                                      <p:cBhvr>
                                        <p:cTn id="75" dur="1" fill="hold">
                                          <p:stCondLst>
                                            <p:cond delay="1999"/>
                                          </p:stCondLst>
                                        </p:cTn>
                                        <p:tgtEl>
                                          <p:spTgt spid="6">
                                            <p:txEl>
                                              <p:pRg st="6" end="6"/>
                                            </p:txEl>
                                          </p:spTgt>
                                        </p:tgtEl>
                                        <p:attrNameLst>
                                          <p:attrName>style.visibility</p:attrName>
                                        </p:attrNameLst>
                                      </p:cBhvr>
                                      <p:to>
                                        <p:strVal val="hidden"/>
                                      </p:to>
                                    </p:set>
                                  </p:childTnLst>
                                </p:cTn>
                              </p:par>
                              <p:par>
                                <p:cTn id="76" presetID="4" presetClass="exit" presetSubtype="32" fill="hold" grpId="0" nodeType="withEffect">
                                  <p:stCondLst>
                                    <p:cond delay="0"/>
                                  </p:stCondLst>
                                  <p:childTnLst>
                                    <p:animEffect transition="out" filter="box(out)">
                                      <p:cBhvr>
                                        <p:cTn id="77" dur="2000"/>
                                        <p:tgtEl>
                                          <p:spTgt spid="6">
                                            <p:txEl>
                                              <p:pRg st="7" end="7"/>
                                            </p:txEl>
                                          </p:spTgt>
                                        </p:tgtEl>
                                      </p:cBhvr>
                                    </p:animEffect>
                                    <p:set>
                                      <p:cBhvr>
                                        <p:cTn id="78" dur="1" fill="hold">
                                          <p:stCondLst>
                                            <p:cond delay="1999"/>
                                          </p:stCondLst>
                                        </p:cTn>
                                        <p:tgtEl>
                                          <p:spTgt spid="6">
                                            <p:txEl>
                                              <p:pRg st="7" end="7"/>
                                            </p:txEl>
                                          </p:spTgt>
                                        </p:tgtEl>
                                        <p:attrNameLst>
                                          <p:attrName>style.visibility</p:attrName>
                                        </p:attrNameLst>
                                      </p:cBhvr>
                                      <p:to>
                                        <p:strVal val="hidden"/>
                                      </p:to>
                                    </p:set>
                                  </p:childTnLst>
                                </p:cTn>
                              </p:par>
                            </p:childTnLst>
                          </p:cTn>
                        </p:par>
                      </p:childTnLst>
                    </p:cTn>
                  </p:par>
                  <p:par>
                    <p:cTn id="79" fill="hold">
                      <p:stCondLst>
                        <p:cond delay="indefinite"/>
                      </p:stCondLst>
                      <p:childTnLst>
                        <p:par>
                          <p:cTn id="80" fill="hold">
                            <p:stCondLst>
                              <p:cond delay="0"/>
                            </p:stCondLst>
                            <p:childTnLst>
                              <p:par>
                                <p:cTn id="81" presetID="16" presetClass="entr" presetSubtype="21" fill="hold" nodeType="clickEffect">
                                  <p:stCondLst>
                                    <p:cond delay="0"/>
                                  </p:stCondLst>
                                  <p:childTnLst>
                                    <p:set>
                                      <p:cBhvr>
                                        <p:cTn id="82" dur="1" fill="hold">
                                          <p:stCondLst>
                                            <p:cond delay="0"/>
                                          </p:stCondLst>
                                        </p:cTn>
                                        <p:tgtEl>
                                          <p:spTgt spid="5">
                                            <p:txEl>
                                              <p:pRg st="7" end="7"/>
                                            </p:txEl>
                                          </p:spTgt>
                                        </p:tgtEl>
                                        <p:attrNameLst>
                                          <p:attrName>style.visibility</p:attrName>
                                        </p:attrNameLst>
                                      </p:cBhvr>
                                      <p:to>
                                        <p:strVal val="visible"/>
                                      </p:to>
                                    </p:set>
                                    <p:animEffect transition="in" filter="barn(inVertical)">
                                      <p:cBhvr>
                                        <p:cTn id="83" dur="500"/>
                                        <p:tgtEl>
                                          <p:spTgt spid="5">
                                            <p:txEl>
                                              <p:pRg st="7" end="7"/>
                                            </p:txEl>
                                          </p:spTgt>
                                        </p:tgtEl>
                                      </p:cBhvr>
                                    </p:animEffect>
                                  </p:childTnLst>
                                </p:cTn>
                              </p:par>
                            </p:childTnLst>
                          </p:cTn>
                        </p:par>
                      </p:childTnLst>
                    </p:cTn>
                  </p:par>
                  <p:par>
                    <p:cTn id="84" fill="hold">
                      <p:stCondLst>
                        <p:cond delay="indefinite"/>
                      </p:stCondLst>
                      <p:childTnLst>
                        <p:par>
                          <p:cTn id="85" fill="hold">
                            <p:stCondLst>
                              <p:cond delay="0"/>
                            </p:stCondLst>
                            <p:childTnLst>
                              <p:par>
                                <p:cTn id="86" presetID="16" presetClass="entr" presetSubtype="21" fill="hold" nodeType="clickEffect">
                                  <p:stCondLst>
                                    <p:cond delay="0"/>
                                  </p:stCondLst>
                                  <p:childTnLst>
                                    <p:set>
                                      <p:cBhvr>
                                        <p:cTn id="87" dur="1" fill="hold">
                                          <p:stCondLst>
                                            <p:cond delay="0"/>
                                          </p:stCondLst>
                                        </p:cTn>
                                        <p:tgtEl>
                                          <p:spTgt spid="5">
                                            <p:txEl>
                                              <p:pRg st="8" end="8"/>
                                            </p:txEl>
                                          </p:spTgt>
                                        </p:tgtEl>
                                        <p:attrNameLst>
                                          <p:attrName>style.visibility</p:attrName>
                                        </p:attrNameLst>
                                      </p:cBhvr>
                                      <p:to>
                                        <p:strVal val="visible"/>
                                      </p:to>
                                    </p:set>
                                    <p:animEffect transition="in" filter="barn(inVertical)">
                                      <p:cBhvr>
                                        <p:cTn id="88" dur="500"/>
                                        <p:tgtEl>
                                          <p:spTgt spid="5">
                                            <p:txEl>
                                              <p:pRg st="8" end="8"/>
                                            </p:txEl>
                                          </p:spTgt>
                                        </p:tgtEl>
                                      </p:cBhvr>
                                    </p:animEffect>
                                  </p:childTnLst>
                                </p:cTn>
                              </p:par>
                            </p:childTnLst>
                          </p:cTn>
                        </p:par>
                      </p:childTnLst>
                    </p:cTn>
                  </p:par>
                  <p:par>
                    <p:cTn id="89" fill="hold">
                      <p:stCondLst>
                        <p:cond delay="indefinite"/>
                      </p:stCondLst>
                      <p:childTnLst>
                        <p:par>
                          <p:cTn id="90" fill="hold">
                            <p:stCondLst>
                              <p:cond delay="0"/>
                            </p:stCondLst>
                            <p:childTnLst>
                              <p:par>
                                <p:cTn id="91" presetID="16" presetClass="entr" presetSubtype="21" fill="hold" nodeType="clickEffect">
                                  <p:stCondLst>
                                    <p:cond delay="0"/>
                                  </p:stCondLst>
                                  <p:childTnLst>
                                    <p:set>
                                      <p:cBhvr>
                                        <p:cTn id="92" dur="1" fill="hold">
                                          <p:stCondLst>
                                            <p:cond delay="0"/>
                                          </p:stCondLst>
                                        </p:cTn>
                                        <p:tgtEl>
                                          <p:spTgt spid="5">
                                            <p:txEl>
                                              <p:pRg st="9" end="9"/>
                                            </p:txEl>
                                          </p:spTgt>
                                        </p:tgtEl>
                                        <p:attrNameLst>
                                          <p:attrName>style.visibility</p:attrName>
                                        </p:attrNameLst>
                                      </p:cBhvr>
                                      <p:to>
                                        <p:strVal val="visible"/>
                                      </p:to>
                                    </p:set>
                                    <p:animEffect transition="in" filter="barn(inVertical)">
                                      <p:cBhvr>
                                        <p:cTn id="93" dur="500"/>
                                        <p:tgtEl>
                                          <p:spTgt spid="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Ý nghĩa và bài học truyện cổ tích cây khế - Ăn khế trả vàng - Cẩm Nang Bếp  Blog">
            <a:extLst>
              <a:ext uri="{FF2B5EF4-FFF2-40B4-BE49-F238E27FC236}">
                <a16:creationId xmlns:a16="http://schemas.microsoft.com/office/drawing/2014/main" id="{9D31ABCB-7B40-4ED3-9A2B-5459C36BCE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2121" y="118843"/>
            <a:ext cx="10207758" cy="609196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hlinkClick r:id="rId4"/>
            <a:extLst>
              <a:ext uri="{FF2B5EF4-FFF2-40B4-BE49-F238E27FC236}">
                <a16:creationId xmlns:a16="http://schemas.microsoft.com/office/drawing/2014/main" id="{8FDF9FA2-F66B-4547-8E7D-FB06E03E7FA7}"/>
              </a:ext>
            </a:extLst>
          </p:cNvPr>
          <p:cNvSpPr/>
          <p:nvPr/>
        </p:nvSpPr>
        <p:spPr>
          <a:xfrm>
            <a:off x="3517473" y="6327621"/>
            <a:ext cx="5157053" cy="369332"/>
          </a:xfrm>
          <a:prstGeom prst="rect">
            <a:avLst/>
          </a:prstGeom>
        </p:spPr>
        <p:txBody>
          <a:bodyPr wrap="none">
            <a:spAutoFit/>
          </a:bodyPr>
          <a:lstStyle/>
          <a:p>
            <a:r>
              <a:rPr lang="en-US" b="1" dirty="0">
                <a:solidFill>
                  <a:srgbClr val="0070C0"/>
                </a:solidFill>
                <a:hlinkClick r:id="rId4"/>
              </a:rPr>
              <a:t>https://www.youtube.com/watch?v=A1OzVM9-N0s</a:t>
            </a:r>
            <a:endParaRPr lang="en-US" b="1" dirty="0">
              <a:solidFill>
                <a:srgbClr val="0070C0"/>
              </a:solidFill>
            </a:endParaRPr>
          </a:p>
        </p:txBody>
      </p:sp>
    </p:spTree>
    <p:extLst>
      <p:ext uri="{BB962C8B-B14F-4D97-AF65-F5344CB8AC3E}">
        <p14:creationId xmlns:p14="http://schemas.microsoft.com/office/powerpoint/2010/main" val="32888951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22E944C-AA19-4D20-A736-DC0F4AD9159A}"/>
              </a:ext>
            </a:extLst>
          </p:cNvPr>
          <p:cNvSpPr txBox="1"/>
          <p:nvPr/>
        </p:nvSpPr>
        <p:spPr>
          <a:xfrm>
            <a:off x="140678" y="112542"/>
            <a:ext cx="8651630" cy="6370975"/>
          </a:xfrm>
          <a:prstGeom prst="rect">
            <a:avLst/>
          </a:prstGeom>
          <a:noFill/>
        </p:spPr>
        <p:txBody>
          <a:bodyPr wrap="square" rtlCol="0">
            <a:spAutoFit/>
          </a:bodyPr>
          <a:lstStyle/>
          <a:p>
            <a:r>
              <a:rPr lang="vi-VN" sz="2400" b="1" dirty="0">
                <a:latin typeface="Times New Roman" panose="02020603050405020304" pitchFamily="18" charset="0"/>
                <a:cs typeface="Times New Roman" panose="02020603050405020304" pitchFamily="18" charset="0"/>
              </a:rPr>
              <a:t>II. Khám phá </a:t>
            </a:r>
            <a:r>
              <a:rPr lang="en-US" sz="2400" b="1" dirty="0" err="1">
                <a:latin typeface="Times New Roman" panose="02020603050405020304" pitchFamily="18" charset="0"/>
                <a:cs typeface="Times New Roman" panose="02020603050405020304" pitchFamily="18" charset="0"/>
              </a:rPr>
              <a:t>văn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bản</a:t>
            </a:r>
            <a:endParaRPr lang="en-US" sz="2400" dirty="0">
              <a:latin typeface="Times New Roman" panose="02020603050405020304" pitchFamily="18" charset="0"/>
              <a:cs typeface="Times New Roman" panose="02020603050405020304" pitchFamily="18" charset="0"/>
            </a:endParaRPr>
          </a:p>
          <a:p>
            <a:r>
              <a:rPr lang="en-US" sz="2400" b="1" dirty="0">
                <a:latin typeface="Times New Roman" panose="02020603050405020304" pitchFamily="18" charset="0"/>
                <a:cs typeface="Times New Roman" panose="02020603050405020304" pitchFamily="18" charset="0"/>
              </a:rPr>
              <a:t>1</a:t>
            </a:r>
            <a:r>
              <a:rPr lang="vi-VN" sz="2400" b="1" dirty="0">
                <a:latin typeface="Times New Roman" panose="02020603050405020304" pitchFamily="18" charset="0"/>
                <a:cs typeface="Times New Roman" panose="02020603050405020304" pitchFamily="18" charset="0"/>
              </a:rPr>
              <a:t>.  Ý nghĩa chi tiết kì ảo</a:t>
            </a:r>
            <a:endParaRPr lang="en-US" sz="2400" dirty="0">
              <a:latin typeface="Times New Roman" panose="02020603050405020304" pitchFamily="18" charset="0"/>
              <a:cs typeface="Times New Roman" panose="02020603050405020304" pitchFamily="18" charset="0"/>
            </a:endParaRPr>
          </a:p>
          <a:p>
            <a:r>
              <a:rPr lang="vi-VN" sz="2400" dirty="0">
                <a:latin typeface="Times New Roman" panose="02020603050405020304" pitchFamily="18" charset="0"/>
                <a:cs typeface="Times New Roman" panose="02020603050405020304" pitchFamily="18" charset="0"/>
              </a:rPr>
              <a:t>- Chim thần: biết nói tiếng người, biết chỗ cất giấu của cải.</a:t>
            </a:r>
            <a:endParaRPr lang="en-US" sz="2400" dirty="0">
              <a:latin typeface="Times New Roman" panose="02020603050405020304" pitchFamily="18" charset="0"/>
              <a:cs typeface="Times New Roman" panose="02020603050405020304" pitchFamily="18" charset="0"/>
            </a:endParaRPr>
          </a:p>
          <a:p>
            <a:r>
              <a:rPr lang="vi-VN" sz="2400" dirty="0">
                <a:latin typeface="Times New Roman" panose="02020603050405020304" pitchFamily="18" charset="0"/>
                <a:cs typeface="Times New Roman" panose="02020603050405020304" pitchFamily="18" charset="0"/>
              </a:rPr>
              <a:t>→ Con vật kì ảo nằm trong danh sách lực lượng thần kì của thế giới cổ tích; xuất hiện nhằm </a:t>
            </a:r>
            <a:r>
              <a:rPr lang="vi-VN" sz="2400" b="1" dirty="0">
                <a:latin typeface="Times New Roman" panose="02020603050405020304" pitchFamily="18" charset="0"/>
                <a:cs typeface="Times New Roman" panose="02020603050405020304" pitchFamily="18" charset="0"/>
              </a:rPr>
              <a:t>tạo ra những điều kì diệu; thực hiện chức năng ban thưởng cho nhân vật tốt hoặc trừng phạt nhân vật xấu.</a:t>
            </a:r>
            <a:endParaRPr lang="en-US" sz="2400" dirty="0">
              <a:latin typeface="Times New Roman" panose="02020603050405020304" pitchFamily="18" charset="0"/>
              <a:cs typeface="Times New Roman" panose="02020603050405020304" pitchFamily="18" charset="0"/>
            </a:endParaRPr>
          </a:p>
          <a:p>
            <a:r>
              <a:rPr lang="vi-VN" sz="2400" dirty="0">
                <a:latin typeface="Times New Roman" panose="02020603050405020304" pitchFamily="18" charset="0"/>
                <a:cs typeface="Times New Roman" panose="02020603050405020304" pitchFamily="18" charset="0"/>
              </a:rPr>
              <a:t>- Câu nói của chim thần: </a:t>
            </a:r>
            <a:r>
              <a:rPr lang="vi-VN" sz="2400" i="1" dirty="0">
                <a:latin typeface="Times New Roman" panose="02020603050405020304" pitchFamily="18" charset="0"/>
                <a:cs typeface="Times New Roman" panose="02020603050405020304" pitchFamily="18" charset="0"/>
              </a:rPr>
              <a:t>Ăn một quả, trả cục vàng, may túi ba gang, mang đi mà đựng</a:t>
            </a:r>
            <a:r>
              <a:rPr lang="vi-VN" sz="2400" dirty="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a:p>
            <a:r>
              <a:rPr lang="vi-VN" sz="2400" dirty="0">
                <a:latin typeface="Times New Roman" panose="02020603050405020304" pitchFamily="18" charset="0"/>
                <a:cs typeface="Times New Roman" panose="02020603050405020304" pitchFamily="18" charset="0"/>
              </a:rPr>
              <a:t>→ Câu nói có vần, dễ thuộc, dễ nhớ. Ngày nay câu ăn một quả, trả cục vàng hay ăn khế, trả vàng cũng thường được nhân dân dùng để </a:t>
            </a:r>
            <a:r>
              <a:rPr lang="vi-VN" sz="2400" b="1" dirty="0">
                <a:latin typeface="Times New Roman" panose="02020603050405020304" pitchFamily="18" charset="0"/>
                <a:cs typeface="Times New Roman" panose="02020603050405020304" pitchFamily="18" charset="0"/>
              </a:rPr>
              <a:t>chỉ một việc làm được trả công hậu hĩnh, có kết quả tốt đẹp</a:t>
            </a:r>
            <a:r>
              <a:rPr lang="vi-VN" sz="2400"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kì</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ảo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đảo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xa</a:t>
            </a:r>
            <a:r>
              <a:rPr lang="en-US" sz="2400" dirty="0">
                <a:latin typeface="Times New Roman" panose="02020603050405020304" pitchFamily="18" charset="0"/>
                <a:cs typeface="Times New Roman" panose="02020603050405020304" pitchFamily="18" charset="0"/>
              </a:rPr>
              <a:t>): </a:t>
            </a:r>
          </a:p>
          <a:p>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Đặc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điểm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chim</a:t>
            </a:r>
            <a:r>
              <a:rPr lang="en-US" sz="2400" dirty="0">
                <a:latin typeface="Times New Roman" panose="02020603050405020304" pitchFamily="18" charset="0"/>
                <a:cs typeface="Times New Roman" panose="02020603050405020304" pitchFamily="18" charset="0"/>
              </a:rPr>
              <a:t> bay </a:t>
            </a:r>
            <a:r>
              <a:rPr lang="en-US" sz="2400" dirty="0" err="1">
                <a:latin typeface="Times New Roman" panose="02020603050405020304" pitchFamily="18" charset="0"/>
                <a:cs typeface="Times New Roman" panose="02020603050405020304" pitchFamily="18" charset="0"/>
              </a:rPr>
              <a:t>mãi</a:t>
            </a:r>
            <a:r>
              <a:rPr lang="en-US" sz="2400" dirty="0">
                <a:latin typeface="Times New Roman" panose="02020603050405020304" pitchFamily="18" charset="0"/>
                <a:cs typeface="Times New Roman" panose="02020603050405020304" pitchFamily="18" charset="0"/>
              </a:rPr>
              <a:t>, bay </a:t>
            </a:r>
            <a:r>
              <a:rPr lang="en-US" sz="2400" dirty="0" err="1">
                <a:latin typeface="Times New Roman" panose="02020603050405020304" pitchFamily="18" charset="0"/>
                <a:cs typeface="Times New Roman" panose="02020603050405020304" pitchFamily="18" charset="0"/>
              </a:rPr>
              <a:t>mãi</a:t>
            </a:r>
            <a:r>
              <a:rPr lang="en-US" sz="2400" dirty="0">
                <a:latin typeface="Times New Roman" panose="02020603050405020304" pitchFamily="18" charset="0"/>
                <a:cs typeface="Times New Roman" panose="02020603050405020304" pitchFamily="18" charset="0"/>
              </a:rPr>
              <a:t>, qua bao </a:t>
            </a:r>
            <a:r>
              <a:rPr lang="en-US" sz="2400" dirty="0" err="1">
                <a:latin typeface="Times New Roman" panose="02020603050405020304" pitchFamily="18" charset="0"/>
                <a:cs typeface="Times New Roman" panose="02020603050405020304" pitchFamily="18" charset="0"/>
              </a:rPr>
              <a:t>nhiêu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miền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đồng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ruộng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đến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rừng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xanh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rừng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xanh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đến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biển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cả</a:t>
            </a:r>
            <a:r>
              <a:rPr lang="en-US" sz="2400" dirty="0">
                <a:latin typeface="Times New Roman" panose="02020603050405020304" pitchFamily="18" charset="0"/>
                <a:cs typeface="Times New Roman" panose="02020603050405020304" pitchFamily="18" charset="0"/>
              </a:rPr>
              <a:t>, ra </a:t>
            </a:r>
            <a:r>
              <a:rPr lang="en-US" sz="2400" dirty="0" err="1">
                <a:latin typeface="Times New Roman" panose="02020603050405020304" pitchFamily="18" charset="0"/>
                <a:cs typeface="Times New Roman" panose="02020603050405020304" pitchFamily="18" charset="0"/>
              </a:rPr>
              <a:t>tới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giữa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biển</a:t>
            </a:r>
            <a:r>
              <a:rPr lang="en-US" sz="2400" dirty="0">
                <a:latin typeface="Times New Roman" panose="02020603050405020304" pitchFamily="18" charset="0"/>
                <a:cs typeface="Times New Roman" panose="02020603050405020304" pitchFamily="18" charset="0"/>
              </a:rPr>
              <a:t>.</a:t>
            </a:r>
          </a:p>
          <a:p>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Giúp</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người</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em</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có</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cuộc</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sống</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giàu</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có</a:t>
            </a:r>
            <a:r>
              <a:rPr lang="en-US" sz="2400" b="1"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Nhấn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mạnh</a:t>
            </a:r>
            <a:r>
              <a:rPr lang="en-US" sz="2400" dirty="0">
                <a:latin typeface="Times New Roman" panose="02020603050405020304" pitchFamily="18" charset="0"/>
                <a:cs typeface="Times New Roman" panose="02020603050405020304" pitchFamily="18" charset="0"/>
              </a:rPr>
              <a:t> ý </a:t>
            </a:r>
            <a:r>
              <a:rPr lang="en-US" sz="2400" dirty="0" err="1">
                <a:latin typeface="Times New Roman" panose="02020603050405020304" pitchFamily="18" charset="0"/>
                <a:cs typeface="Times New Roman" panose="02020603050405020304" pitchFamily="18" charset="0"/>
              </a:rPr>
              <a:t>nghĩa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kì</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ảo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cùng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nhiều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ngờ</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kì</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ảo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mang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vật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trong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thế</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giới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cổ</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tích</a:t>
            </a:r>
            <a:r>
              <a:rPr lang="en-US" sz="2400" dirty="0">
                <a:latin typeface="Times New Roman" panose="02020603050405020304" pitchFamily="18" charset="0"/>
                <a:cs typeface="Times New Roman" panose="02020603050405020304" pitchFamily="18" charset="0"/>
              </a:rPr>
              <a:t>.</a:t>
            </a:r>
          </a:p>
        </p:txBody>
      </p:sp>
      <p:sp>
        <p:nvSpPr>
          <p:cNvPr id="5" name="TextBox 4">
            <a:extLst>
              <a:ext uri="{FF2B5EF4-FFF2-40B4-BE49-F238E27FC236}">
                <a16:creationId xmlns:a16="http://schemas.microsoft.com/office/drawing/2014/main" id="{9B049C2C-1E00-4686-9C1A-8622665BA2A5}"/>
              </a:ext>
            </a:extLst>
          </p:cNvPr>
          <p:cNvSpPr txBox="1"/>
          <p:nvPr/>
        </p:nvSpPr>
        <p:spPr>
          <a:xfrm>
            <a:off x="8904848" y="112542"/>
            <a:ext cx="3080825" cy="6863417"/>
          </a:xfrm>
          <a:prstGeom prst="rect">
            <a:avLst/>
          </a:prstGeom>
          <a:noFill/>
        </p:spPr>
        <p:txBody>
          <a:bodyPr wrap="square" rtlCol="0">
            <a:spAutoFit/>
          </a:bodyPr>
          <a:lstStyle/>
          <a:p>
            <a:pPr algn="ctr"/>
            <a:r>
              <a:rPr lang="en-US" sz="2000" b="1" dirty="0">
                <a:solidFill>
                  <a:srgbClr val="7030A0"/>
                </a:solidFill>
                <a:latin typeface="Times New Roman" panose="02020603050405020304" pitchFamily="18" charset="0"/>
                <a:cs typeface="Times New Roman" panose="02020603050405020304" pitchFamily="18" charset="0"/>
              </a:rPr>
              <a:t>THẢO LUẬN</a:t>
            </a:r>
          </a:p>
          <a:p>
            <a:r>
              <a:rPr lang="vi-VN" sz="2000" dirty="0">
                <a:solidFill>
                  <a:srgbClr val="7030A0"/>
                </a:solidFill>
                <a:latin typeface="Times New Roman" panose="02020603050405020304" pitchFamily="18" charset="0"/>
                <a:cs typeface="Times New Roman" panose="02020603050405020304" pitchFamily="18" charset="0"/>
              </a:rPr>
              <a:t>? Con chim đưa hai anh em ra đảo hoang có phải là con vật kì ảo không? Vì sao?</a:t>
            </a:r>
            <a:endParaRPr lang="en-US" sz="2000" dirty="0">
              <a:solidFill>
                <a:srgbClr val="7030A0"/>
              </a:solidFill>
              <a:latin typeface="Times New Roman" panose="02020603050405020304" pitchFamily="18" charset="0"/>
              <a:cs typeface="Times New Roman" panose="02020603050405020304" pitchFamily="18" charset="0"/>
            </a:endParaRPr>
          </a:p>
          <a:p>
            <a:r>
              <a:rPr lang="vi-VN" sz="2000" dirty="0">
                <a:solidFill>
                  <a:srgbClr val="7030A0"/>
                </a:solidFill>
                <a:latin typeface="Times New Roman" panose="02020603050405020304" pitchFamily="18" charset="0"/>
                <a:cs typeface="Times New Roman" panose="02020603050405020304" pitchFamily="18" charset="0"/>
              </a:rPr>
              <a:t>? Từ đó suy ra vai trò của nhân vật kì ảo trong truyện nói riêng và trong truyện cổ tích nói chung là gì?</a:t>
            </a:r>
            <a:endParaRPr lang="en-US" sz="2000" dirty="0">
              <a:solidFill>
                <a:srgbClr val="7030A0"/>
              </a:solidFill>
              <a:latin typeface="Times New Roman" panose="02020603050405020304" pitchFamily="18" charset="0"/>
              <a:cs typeface="Times New Roman" panose="02020603050405020304" pitchFamily="18" charset="0"/>
            </a:endParaRPr>
          </a:p>
          <a:p>
            <a:r>
              <a:rPr lang="vi-VN" sz="2000" dirty="0">
                <a:solidFill>
                  <a:srgbClr val="7030A0"/>
                </a:solidFill>
                <a:latin typeface="Times New Roman" panose="02020603050405020304" pitchFamily="18" charset="0"/>
                <a:cs typeface="Times New Roman" panose="02020603050405020304" pitchFamily="18" charset="0"/>
              </a:rPr>
              <a:t>? Tìm câu nói có dáng dấp ca dao, tục ngữ trong truyện, nhân vật nào đã nói câu nói đó? Tác dụng của cách nói như vậy là gì?</a:t>
            </a:r>
            <a:endParaRPr lang="en-US" sz="2000" dirty="0">
              <a:solidFill>
                <a:srgbClr val="7030A0"/>
              </a:solidFill>
              <a:latin typeface="Times New Roman" panose="02020603050405020304" pitchFamily="18" charset="0"/>
              <a:cs typeface="Times New Roman" panose="02020603050405020304" pitchFamily="18" charset="0"/>
            </a:endParaRPr>
          </a:p>
          <a:p>
            <a:r>
              <a:rPr lang="vi-VN" sz="2000" dirty="0">
                <a:solidFill>
                  <a:srgbClr val="7030A0"/>
                </a:solidFill>
                <a:latin typeface="Times New Roman" panose="02020603050405020304" pitchFamily="18" charset="0"/>
                <a:cs typeface="Times New Roman" panose="02020603050405020304" pitchFamily="18" charset="0"/>
              </a:rPr>
              <a:t>? Đảo xa nơi con chim đưa người em đến có điều gì kì diệu? Điều kì diệu này đã giúp gì cho cuộc sống của người em sau đó? Từ đó em hãy suy ra vai trò của không gian kì ảo trong truyện cổ tích!</a:t>
            </a:r>
            <a:endParaRPr lang="en-US" sz="2000" dirty="0">
              <a:solidFill>
                <a:srgbClr val="7030A0"/>
              </a:solidFill>
              <a:latin typeface="Times New Roman" panose="02020603050405020304" pitchFamily="18" charset="0"/>
              <a:cs typeface="Times New Roman" panose="02020603050405020304" pitchFamily="18" charset="0"/>
            </a:endParaRPr>
          </a:p>
          <a:p>
            <a:endParaRPr lang="en-US" sz="2000" dirty="0">
              <a:solidFill>
                <a:srgbClr val="7030A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96460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barn(inVertical)">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barn(inVertical)">
                                      <p:cBhvr>
                                        <p:cTn id="15" dur="500"/>
                                        <p:tgtEl>
                                          <p:spTgt spid="5">
                                            <p:txEl>
                                              <p:pRg st="0" end="0"/>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animEffect transition="in" filter="barn(inVertical)">
                                      <p:cBhvr>
                                        <p:cTn id="18" dur="500"/>
                                        <p:tgtEl>
                                          <p:spTgt spid="5">
                                            <p:txEl>
                                              <p:pRg st="1" end="1"/>
                                            </p:txEl>
                                          </p:spTgt>
                                        </p:tgtEl>
                                      </p:cBhvr>
                                    </p:animEffect>
                                  </p:childTnLst>
                                </p:cTn>
                              </p:par>
                              <p:par>
                                <p:cTn id="19" presetID="16" presetClass="entr" presetSubtype="21" fill="hold" nodeType="with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barn(inVertical)">
                                      <p:cBhvr>
                                        <p:cTn id="21" dur="500"/>
                                        <p:tgtEl>
                                          <p:spTgt spid="5">
                                            <p:txEl>
                                              <p:pRg st="2" end="2"/>
                                            </p:txEl>
                                          </p:spTgt>
                                        </p:tgtEl>
                                      </p:cBhvr>
                                    </p:animEffect>
                                  </p:childTnLst>
                                </p:cTn>
                              </p:par>
                              <p:par>
                                <p:cTn id="22" presetID="16" presetClass="entr" presetSubtype="21" fill="hold" nodeType="withEffect">
                                  <p:stCondLst>
                                    <p:cond delay="0"/>
                                  </p:stCondLst>
                                  <p:childTnLst>
                                    <p:set>
                                      <p:cBhvr>
                                        <p:cTn id="23" dur="1" fill="hold">
                                          <p:stCondLst>
                                            <p:cond delay="0"/>
                                          </p:stCondLst>
                                        </p:cTn>
                                        <p:tgtEl>
                                          <p:spTgt spid="5">
                                            <p:txEl>
                                              <p:pRg st="3" end="3"/>
                                            </p:txEl>
                                          </p:spTgt>
                                        </p:tgtEl>
                                        <p:attrNameLst>
                                          <p:attrName>style.visibility</p:attrName>
                                        </p:attrNameLst>
                                      </p:cBhvr>
                                      <p:to>
                                        <p:strVal val="visible"/>
                                      </p:to>
                                    </p:set>
                                    <p:animEffect transition="in" filter="barn(inVertical)">
                                      <p:cBhvr>
                                        <p:cTn id="24" dur="500"/>
                                        <p:tgtEl>
                                          <p:spTgt spid="5">
                                            <p:txEl>
                                              <p:pRg st="3" end="3"/>
                                            </p:txEl>
                                          </p:spTgt>
                                        </p:tgtEl>
                                      </p:cBhvr>
                                    </p:animEffect>
                                  </p:childTnLst>
                                </p:cTn>
                              </p:par>
                              <p:par>
                                <p:cTn id="25" presetID="16" presetClass="entr" presetSubtype="21" fill="hold" nodeType="with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barn(inVertical)">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4">
                                            <p:txEl>
                                              <p:pRg st="2" end="2"/>
                                            </p:txEl>
                                          </p:spTgt>
                                        </p:tgtEl>
                                        <p:attrNameLst>
                                          <p:attrName>style.visibility</p:attrName>
                                        </p:attrNameLst>
                                      </p:cBhvr>
                                      <p:to>
                                        <p:strVal val="visible"/>
                                      </p:to>
                                    </p:set>
                                    <p:animEffect transition="in" filter="barn(inVertical)">
                                      <p:cBhvr>
                                        <p:cTn id="32" dur="500"/>
                                        <p:tgtEl>
                                          <p:spTgt spid="4">
                                            <p:txEl>
                                              <p:pRg st="2" end="2"/>
                                            </p:txEl>
                                          </p:spTgt>
                                        </p:tgtEl>
                                      </p:cBhvr>
                                    </p:animEffect>
                                  </p:childTnLst>
                                </p:cTn>
                              </p:par>
                              <p:par>
                                <p:cTn id="33" presetID="16" presetClass="entr" presetSubtype="21" fill="hold" nodeType="withEffect">
                                  <p:stCondLst>
                                    <p:cond delay="0"/>
                                  </p:stCondLst>
                                  <p:childTnLst>
                                    <p:set>
                                      <p:cBhvr>
                                        <p:cTn id="34" dur="1" fill="hold">
                                          <p:stCondLst>
                                            <p:cond delay="0"/>
                                          </p:stCondLst>
                                        </p:cTn>
                                        <p:tgtEl>
                                          <p:spTgt spid="4">
                                            <p:txEl>
                                              <p:pRg st="3" end="3"/>
                                            </p:txEl>
                                          </p:spTgt>
                                        </p:tgtEl>
                                        <p:attrNameLst>
                                          <p:attrName>style.visibility</p:attrName>
                                        </p:attrNameLst>
                                      </p:cBhvr>
                                      <p:to>
                                        <p:strVal val="visible"/>
                                      </p:to>
                                    </p:set>
                                    <p:animEffect transition="in" filter="barn(inVertical)">
                                      <p:cBhvr>
                                        <p:cTn id="35" dur="500"/>
                                        <p:tgtEl>
                                          <p:spTgt spid="4">
                                            <p:txEl>
                                              <p:pRg st="3" end="3"/>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nodeType="clickEffect">
                                  <p:stCondLst>
                                    <p:cond delay="0"/>
                                  </p:stCondLst>
                                  <p:childTnLst>
                                    <p:set>
                                      <p:cBhvr>
                                        <p:cTn id="39" dur="1" fill="hold">
                                          <p:stCondLst>
                                            <p:cond delay="0"/>
                                          </p:stCondLst>
                                        </p:cTn>
                                        <p:tgtEl>
                                          <p:spTgt spid="4">
                                            <p:txEl>
                                              <p:pRg st="4" end="4"/>
                                            </p:txEl>
                                          </p:spTgt>
                                        </p:tgtEl>
                                        <p:attrNameLst>
                                          <p:attrName>style.visibility</p:attrName>
                                        </p:attrNameLst>
                                      </p:cBhvr>
                                      <p:to>
                                        <p:strVal val="visible"/>
                                      </p:to>
                                    </p:set>
                                    <p:animEffect transition="in" filter="barn(inVertical)">
                                      <p:cBhvr>
                                        <p:cTn id="40" dur="500"/>
                                        <p:tgtEl>
                                          <p:spTgt spid="4">
                                            <p:txEl>
                                              <p:pRg st="4" end="4"/>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nodeType="clickEffect">
                                  <p:stCondLst>
                                    <p:cond delay="0"/>
                                  </p:stCondLst>
                                  <p:childTnLst>
                                    <p:set>
                                      <p:cBhvr>
                                        <p:cTn id="44" dur="1" fill="hold">
                                          <p:stCondLst>
                                            <p:cond delay="0"/>
                                          </p:stCondLst>
                                        </p:cTn>
                                        <p:tgtEl>
                                          <p:spTgt spid="4">
                                            <p:txEl>
                                              <p:pRg st="5" end="5"/>
                                            </p:txEl>
                                          </p:spTgt>
                                        </p:tgtEl>
                                        <p:attrNameLst>
                                          <p:attrName>style.visibility</p:attrName>
                                        </p:attrNameLst>
                                      </p:cBhvr>
                                      <p:to>
                                        <p:strVal val="visible"/>
                                      </p:to>
                                    </p:set>
                                    <p:animEffect transition="in" filter="barn(inVertical)">
                                      <p:cBhvr>
                                        <p:cTn id="45" dur="500"/>
                                        <p:tgtEl>
                                          <p:spTgt spid="4">
                                            <p:txEl>
                                              <p:pRg st="5" end="5"/>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nodeType="clickEffect">
                                  <p:stCondLst>
                                    <p:cond delay="0"/>
                                  </p:stCondLst>
                                  <p:childTnLst>
                                    <p:set>
                                      <p:cBhvr>
                                        <p:cTn id="49" dur="1" fill="hold">
                                          <p:stCondLst>
                                            <p:cond delay="0"/>
                                          </p:stCondLst>
                                        </p:cTn>
                                        <p:tgtEl>
                                          <p:spTgt spid="4">
                                            <p:txEl>
                                              <p:pRg st="6" end="6"/>
                                            </p:txEl>
                                          </p:spTgt>
                                        </p:tgtEl>
                                        <p:attrNameLst>
                                          <p:attrName>style.visibility</p:attrName>
                                        </p:attrNameLst>
                                      </p:cBhvr>
                                      <p:to>
                                        <p:strVal val="visible"/>
                                      </p:to>
                                    </p:set>
                                    <p:animEffect transition="in" filter="barn(inVertical)">
                                      <p:cBhvr>
                                        <p:cTn id="50" dur="500"/>
                                        <p:tgtEl>
                                          <p:spTgt spid="4">
                                            <p:txEl>
                                              <p:pRg st="6" end="6"/>
                                            </p:txEl>
                                          </p:spTgt>
                                        </p:tgtEl>
                                      </p:cBhvr>
                                    </p:animEffect>
                                  </p:childTnLst>
                                </p:cTn>
                              </p:par>
                              <p:par>
                                <p:cTn id="51" presetID="16" presetClass="entr" presetSubtype="21" fill="hold" nodeType="withEffect">
                                  <p:stCondLst>
                                    <p:cond delay="0"/>
                                  </p:stCondLst>
                                  <p:childTnLst>
                                    <p:set>
                                      <p:cBhvr>
                                        <p:cTn id="52" dur="1" fill="hold">
                                          <p:stCondLst>
                                            <p:cond delay="0"/>
                                          </p:stCondLst>
                                        </p:cTn>
                                        <p:tgtEl>
                                          <p:spTgt spid="4">
                                            <p:txEl>
                                              <p:pRg st="7" end="7"/>
                                            </p:txEl>
                                          </p:spTgt>
                                        </p:tgtEl>
                                        <p:attrNameLst>
                                          <p:attrName>style.visibility</p:attrName>
                                        </p:attrNameLst>
                                      </p:cBhvr>
                                      <p:to>
                                        <p:strVal val="visible"/>
                                      </p:to>
                                    </p:set>
                                    <p:animEffect transition="in" filter="barn(inVertical)">
                                      <p:cBhvr>
                                        <p:cTn id="53" dur="500"/>
                                        <p:tgtEl>
                                          <p:spTgt spid="4">
                                            <p:txEl>
                                              <p:pRg st="7" end="7"/>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nodeType="clickEffect">
                                  <p:stCondLst>
                                    <p:cond delay="0"/>
                                  </p:stCondLst>
                                  <p:childTnLst>
                                    <p:set>
                                      <p:cBhvr>
                                        <p:cTn id="57" dur="1" fill="hold">
                                          <p:stCondLst>
                                            <p:cond delay="0"/>
                                          </p:stCondLst>
                                        </p:cTn>
                                        <p:tgtEl>
                                          <p:spTgt spid="4">
                                            <p:txEl>
                                              <p:pRg st="8" end="8"/>
                                            </p:txEl>
                                          </p:spTgt>
                                        </p:tgtEl>
                                        <p:attrNameLst>
                                          <p:attrName>style.visibility</p:attrName>
                                        </p:attrNameLst>
                                      </p:cBhvr>
                                      <p:to>
                                        <p:strVal val="visible"/>
                                      </p:to>
                                    </p:set>
                                    <p:animEffect transition="in" filter="barn(inVertical)">
                                      <p:cBhvr>
                                        <p:cTn id="58" dur="500"/>
                                        <p:tgtEl>
                                          <p:spTgt spid="4">
                                            <p:txEl>
                                              <p:pRg st="8" end="8"/>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21" fill="hold" nodeType="clickEffect">
                                  <p:stCondLst>
                                    <p:cond delay="0"/>
                                  </p:stCondLst>
                                  <p:childTnLst>
                                    <p:set>
                                      <p:cBhvr>
                                        <p:cTn id="62" dur="1" fill="hold">
                                          <p:stCondLst>
                                            <p:cond delay="0"/>
                                          </p:stCondLst>
                                        </p:cTn>
                                        <p:tgtEl>
                                          <p:spTgt spid="4">
                                            <p:txEl>
                                              <p:pRg st="9" end="9"/>
                                            </p:txEl>
                                          </p:spTgt>
                                        </p:tgtEl>
                                        <p:attrNameLst>
                                          <p:attrName>style.visibility</p:attrName>
                                        </p:attrNameLst>
                                      </p:cBhvr>
                                      <p:to>
                                        <p:strVal val="visible"/>
                                      </p:to>
                                    </p:set>
                                    <p:animEffect transition="in" filter="barn(inVertical)">
                                      <p:cBhvr>
                                        <p:cTn id="63" dur="500"/>
                                        <p:tgtEl>
                                          <p:spTgt spid="4">
                                            <p:txEl>
                                              <p:pRg st="9" end="9"/>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4" presetClass="exit" presetSubtype="32" fill="hold" grpId="0" nodeType="clickEffect">
                                  <p:stCondLst>
                                    <p:cond delay="0"/>
                                  </p:stCondLst>
                                  <p:childTnLst>
                                    <p:animEffect transition="out" filter="box(out)">
                                      <p:cBhvr>
                                        <p:cTn id="67" dur="2000"/>
                                        <p:tgtEl>
                                          <p:spTgt spid="5">
                                            <p:txEl>
                                              <p:pRg st="0" end="0"/>
                                            </p:txEl>
                                          </p:spTgt>
                                        </p:tgtEl>
                                      </p:cBhvr>
                                    </p:animEffect>
                                    <p:set>
                                      <p:cBhvr>
                                        <p:cTn id="68" dur="1" fill="hold">
                                          <p:stCondLst>
                                            <p:cond delay="1999"/>
                                          </p:stCondLst>
                                        </p:cTn>
                                        <p:tgtEl>
                                          <p:spTgt spid="5">
                                            <p:txEl>
                                              <p:pRg st="0" end="0"/>
                                            </p:txEl>
                                          </p:spTgt>
                                        </p:tgtEl>
                                        <p:attrNameLst>
                                          <p:attrName>style.visibility</p:attrName>
                                        </p:attrNameLst>
                                      </p:cBhvr>
                                      <p:to>
                                        <p:strVal val="hidden"/>
                                      </p:to>
                                    </p:set>
                                  </p:childTnLst>
                                </p:cTn>
                              </p:par>
                              <p:par>
                                <p:cTn id="69" presetID="4" presetClass="exit" presetSubtype="32" fill="hold" grpId="0" nodeType="withEffect">
                                  <p:stCondLst>
                                    <p:cond delay="0"/>
                                  </p:stCondLst>
                                  <p:childTnLst>
                                    <p:animEffect transition="out" filter="box(out)">
                                      <p:cBhvr>
                                        <p:cTn id="70" dur="2000"/>
                                        <p:tgtEl>
                                          <p:spTgt spid="5">
                                            <p:txEl>
                                              <p:pRg st="1" end="1"/>
                                            </p:txEl>
                                          </p:spTgt>
                                        </p:tgtEl>
                                      </p:cBhvr>
                                    </p:animEffect>
                                    <p:set>
                                      <p:cBhvr>
                                        <p:cTn id="71" dur="1" fill="hold">
                                          <p:stCondLst>
                                            <p:cond delay="1999"/>
                                          </p:stCondLst>
                                        </p:cTn>
                                        <p:tgtEl>
                                          <p:spTgt spid="5">
                                            <p:txEl>
                                              <p:pRg st="1" end="1"/>
                                            </p:txEl>
                                          </p:spTgt>
                                        </p:tgtEl>
                                        <p:attrNameLst>
                                          <p:attrName>style.visibility</p:attrName>
                                        </p:attrNameLst>
                                      </p:cBhvr>
                                      <p:to>
                                        <p:strVal val="hidden"/>
                                      </p:to>
                                    </p:set>
                                  </p:childTnLst>
                                </p:cTn>
                              </p:par>
                              <p:par>
                                <p:cTn id="72" presetID="4" presetClass="exit" presetSubtype="32" fill="hold" grpId="0" nodeType="withEffect">
                                  <p:stCondLst>
                                    <p:cond delay="0"/>
                                  </p:stCondLst>
                                  <p:childTnLst>
                                    <p:animEffect transition="out" filter="box(out)">
                                      <p:cBhvr>
                                        <p:cTn id="73" dur="2000"/>
                                        <p:tgtEl>
                                          <p:spTgt spid="5">
                                            <p:txEl>
                                              <p:pRg st="2" end="2"/>
                                            </p:txEl>
                                          </p:spTgt>
                                        </p:tgtEl>
                                      </p:cBhvr>
                                    </p:animEffect>
                                    <p:set>
                                      <p:cBhvr>
                                        <p:cTn id="74" dur="1" fill="hold">
                                          <p:stCondLst>
                                            <p:cond delay="1999"/>
                                          </p:stCondLst>
                                        </p:cTn>
                                        <p:tgtEl>
                                          <p:spTgt spid="5">
                                            <p:txEl>
                                              <p:pRg st="2" end="2"/>
                                            </p:txEl>
                                          </p:spTgt>
                                        </p:tgtEl>
                                        <p:attrNameLst>
                                          <p:attrName>style.visibility</p:attrName>
                                        </p:attrNameLst>
                                      </p:cBhvr>
                                      <p:to>
                                        <p:strVal val="hidden"/>
                                      </p:to>
                                    </p:set>
                                  </p:childTnLst>
                                </p:cTn>
                              </p:par>
                              <p:par>
                                <p:cTn id="75" presetID="4" presetClass="exit" presetSubtype="32" fill="hold" grpId="0" nodeType="withEffect">
                                  <p:stCondLst>
                                    <p:cond delay="0"/>
                                  </p:stCondLst>
                                  <p:childTnLst>
                                    <p:animEffect transition="out" filter="box(out)">
                                      <p:cBhvr>
                                        <p:cTn id="76" dur="2000"/>
                                        <p:tgtEl>
                                          <p:spTgt spid="5">
                                            <p:txEl>
                                              <p:pRg st="3" end="3"/>
                                            </p:txEl>
                                          </p:spTgt>
                                        </p:tgtEl>
                                      </p:cBhvr>
                                    </p:animEffect>
                                    <p:set>
                                      <p:cBhvr>
                                        <p:cTn id="77" dur="1" fill="hold">
                                          <p:stCondLst>
                                            <p:cond delay="1999"/>
                                          </p:stCondLst>
                                        </p:cTn>
                                        <p:tgtEl>
                                          <p:spTgt spid="5">
                                            <p:txEl>
                                              <p:pRg st="3" end="3"/>
                                            </p:txEl>
                                          </p:spTgt>
                                        </p:tgtEl>
                                        <p:attrNameLst>
                                          <p:attrName>style.visibility</p:attrName>
                                        </p:attrNameLst>
                                      </p:cBhvr>
                                      <p:to>
                                        <p:strVal val="hidden"/>
                                      </p:to>
                                    </p:set>
                                  </p:childTnLst>
                                </p:cTn>
                              </p:par>
                              <p:par>
                                <p:cTn id="78" presetID="4" presetClass="exit" presetSubtype="32" fill="hold" grpId="0" nodeType="withEffect">
                                  <p:stCondLst>
                                    <p:cond delay="0"/>
                                  </p:stCondLst>
                                  <p:childTnLst>
                                    <p:animEffect transition="out" filter="box(out)">
                                      <p:cBhvr>
                                        <p:cTn id="79" dur="2000"/>
                                        <p:tgtEl>
                                          <p:spTgt spid="5">
                                            <p:txEl>
                                              <p:pRg st="4" end="4"/>
                                            </p:txEl>
                                          </p:spTgt>
                                        </p:tgtEl>
                                      </p:cBhvr>
                                    </p:animEffect>
                                    <p:set>
                                      <p:cBhvr>
                                        <p:cTn id="80" dur="1" fill="hold">
                                          <p:stCondLst>
                                            <p:cond delay="1999"/>
                                          </p:stCondLst>
                                        </p:cTn>
                                        <p:tgtEl>
                                          <p:spTgt spid="5">
                                            <p:txEl>
                                              <p:pRg st="4" end="4"/>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2ABCA73-23AC-47FC-8586-5054118C6FF4}"/>
              </a:ext>
            </a:extLst>
          </p:cNvPr>
          <p:cNvSpPr txBox="1"/>
          <p:nvPr/>
        </p:nvSpPr>
        <p:spPr>
          <a:xfrm>
            <a:off x="112542" y="126609"/>
            <a:ext cx="5542670" cy="1569660"/>
          </a:xfrm>
          <a:prstGeom prst="rect">
            <a:avLst/>
          </a:prstGeom>
          <a:noFill/>
        </p:spPr>
        <p:txBody>
          <a:bodyPr wrap="square" rtlCol="0">
            <a:spAutoFit/>
          </a:bodyPr>
          <a:lstStyle/>
          <a:p>
            <a:r>
              <a:rPr lang="en-US" sz="2400" b="1" dirty="0">
                <a:latin typeface="Times New Roman" panose="02020603050405020304" pitchFamily="18" charset="0"/>
                <a:cs typeface="Times New Roman" panose="02020603050405020304" pitchFamily="18" charset="0"/>
              </a:rPr>
              <a:t>2. </a:t>
            </a:r>
            <a:r>
              <a:rPr lang="en-US" sz="2400" b="1" dirty="0" err="1">
                <a:latin typeface="Times New Roman" panose="02020603050405020304" pitchFamily="18" charset="0"/>
                <a:cs typeface="Times New Roman" panose="02020603050405020304" pitchFamily="18" charset="0"/>
              </a:rPr>
              <a:t>Nhân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vật</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người</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anh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người</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em</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và</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bài</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học</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từ</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truyện</a:t>
            </a:r>
            <a:r>
              <a:rPr lang="en-US" sz="2400" b="1" dirty="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a:p>
            <a:r>
              <a:rPr lang="en-US" sz="2400" b="1" dirty="0">
                <a:latin typeface="Times New Roman" panose="02020603050405020304" pitchFamily="18" charset="0"/>
                <a:cs typeface="Times New Roman" panose="02020603050405020304" pitchFamily="18" charset="0"/>
              </a:rPr>
              <a:t>a. Hai </a:t>
            </a:r>
            <a:r>
              <a:rPr lang="en-US" sz="2400" b="1" dirty="0" err="1">
                <a:latin typeface="Times New Roman" panose="02020603050405020304" pitchFamily="18" charset="0"/>
                <a:cs typeface="Times New Roman" panose="02020603050405020304" pitchFamily="18" charset="0"/>
              </a:rPr>
              <a:t>nhân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vật</a:t>
            </a:r>
            <a:endParaRPr lang="en-US" sz="24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A13A2B34-E2FC-412D-8ED2-F206C5252061}"/>
              </a:ext>
            </a:extLst>
          </p:cNvPr>
          <p:cNvSpPr txBox="1"/>
          <p:nvPr/>
        </p:nvSpPr>
        <p:spPr>
          <a:xfrm>
            <a:off x="5584875" y="224581"/>
            <a:ext cx="6607125" cy="1200329"/>
          </a:xfrm>
          <a:prstGeom prst="rect">
            <a:avLst/>
          </a:prstGeom>
          <a:noFill/>
        </p:spPr>
        <p:txBody>
          <a:bodyPr wrap="square" rtlCol="0">
            <a:spAutoFit/>
          </a:bodyPr>
          <a:lstStyle/>
          <a:p>
            <a:r>
              <a:rPr lang="vi-VN" sz="2400" b="1" dirty="0">
                <a:solidFill>
                  <a:srgbClr val="7030A0"/>
                </a:solidFill>
                <a:latin typeface="+mj-lt"/>
              </a:rPr>
              <a:t>(1) Hoàn thành các ô trong bảng sau (nêu những hành động tiêu biểu nhất):</a:t>
            </a:r>
            <a:endParaRPr lang="en-US" sz="2400" b="1" dirty="0">
              <a:solidFill>
                <a:srgbClr val="7030A0"/>
              </a:solidFill>
              <a:latin typeface="+mj-lt"/>
            </a:endParaRPr>
          </a:p>
          <a:p>
            <a:endParaRPr lang="en-US" sz="2400" b="1" dirty="0">
              <a:latin typeface="+mj-lt"/>
            </a:endParaRPr>
          </a:p>
        </p:txBody>
      </p:sp>
      <p:graphicFrame>
        <p:nvGraphicFramePr>
          <p:cNvPr id="11" name="Table 10">
            <a:extLst>
              <a:ext uri="{FF2B5EF4-FFF2-40B4-BE49-F238E27FC236}">
                <a16:creationId xmlns:a16="http://schemas.microsoft.com/office/drawing/2014/main" id="{D516868B-27F6-4D85-B33A-065718379005}"/>
              </a:ext>
            </a:extLst>
          </p:cNvPr>
          <p:cNvGraphicFramePr>
            <a:graphicFrameLocks noGrp="1"/>
          </p:cNvGraphicFramePr>
          <p:nvPr>
            <p:extLst>
              <p:ext uri="{D42A27DB-BD31-4B8C-83A1-F6EECF244321}">
                <p14:modId xmlns:p14="http://schemas.microsoft.com/office/powerpoint/2010/main" val="3192381520"/>
              </p:ext>
            </p:extLst>
          </p:nvPr>
        </p:nvGraphicFramePr>
        <p:xfrm>
          <a:off x="5444197" y="1111348"/>
          <a:ext cx="6635261" cy="2182836"/>
        </p:xfrm>
        <a:graphic>
          <a:graphicData uri="http://schemas.openxmlformats.org/drawingml/2006/table">
            <a:tbl>
              <a:tblPr firstRow="1" bandRow="1">
                <a:tableStyleId>{5940675A-B579-460E-94D1-54222C63F5DA}</a:tableStyleId>
              </a:tblPr>
              <a:tblGrid>
                <a:gridCol w="2164861">
                  <a:extLst>
                    <a:ext uri="{9D8B030D-6E8A-4147-A177-3AD203B41FA5}">
                      <a16:colId xmlns:a16="http://schemas.microsoft.com/office/drawing/2014/main" val="864404938"/>
                    </a:ext>
                  </a:extLst>
                </a:gridCol>
                <a:gridCol w="2235200">
                  <a:extLst>
                    <a:ext uri="{9D8B030D-6E8A-4147-A177-3AD203B41FA5}">
                      <a16:colId xmlns:a16="http://schemas.microsoft.com/office/drawing/2014/main" val="3017122876"/>
                    </a:ext>
                  </a:extLst>
                </a:gridCol>
                <a:gridCol w="2235200">
                  <a:extLst>
                    <a:ext uri="{9D8B030D-6E8A-4147-A177-3AD203B41FA5}">
                      <a16:colId xmlns:a16="http://schemas.microsoft.com/office/drawing/2014/main" val="298062963"/>
                    </a:ext>
                  </a:extLst>
                </a:gridCol>
              </a:tblGrid>
              <a:tr h="679938">
                <a:tc>
                  <a:txBody>
                    <a:bodyPr/>
                    <a:lstStyle/>
                    <a:p>
                      <a:pPr algn="ctr"/>
                      <a:r>
                        <a:rPr lang="en-US" sz="2400" b="1" dirty="0" err="1">
                          <a:solidFill>
                            <a:srgbClr val="7030A0"/>
                          </a:solidFill>
                          <a:latin typeface="Times New Roman" panose="02020603050405020304" pitchFamily="18" charset="0"/>
                          <a:cs typeface="Times New Roman" panose="02020603050405020304" pitchFamily="18" charset="0"/>
                        </a:rPr>
                        <a:t>Nhân</a:t>
                      </a:r>
                      <a:r>
                        <a:rPr lang="en-US" sz="2400" b="1" dirty="0">
                          <a:solidFill>
                            <a:srgbClr val="7030A0"/>
                          </a:solidFill>
                          <a:latin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cs typeface="Times New Roman" panose="02020603050405020304" pitchFamily="18" charset="0"/>
                        </a:rPr>
                        <a:t>vật</a:t>
                      </a:r>
                      <a:endParaRPr lang="en-US" sz="2400" b="1" dirty="0">
                        <a:solidFill>
                          <a:srgbClr val="7030A0"/>
                        </a:solidFill>
                        <a:latin typeface="Times New Roman" panose="02020603050405020304" pitchFamily="18" charset="0"/>
                        <a:cs typeface="Times New Roman" panose="02020603050405020304" pitchFamily="18" charset="0"/>
                      </a:endParaRPr>
                    </a:p>
                    <a:p>
                      <a:pPr algn="ctr"/>
                      <a:r>
                        <a:rPr lang="en-US" sz="2400" b="1" dirty="0" err="1">
                          <a:solidFill>
                            <a:srgbClr val="7030A0"/>
                          </a:solidFill>
                          <a:latin typeface="Times New Roman" panose="02020603050405020304" pitchFamily="18" charset="0"/>
                          <a:cs typeface="Times New Roman" panose="02020603050405020304" pitchFamily="18" charset="0"/>
                        </a:rPr>
                        <a:t>Đối</a:t>
                      </a:r>
                      <a:r>
                        <a:rPr lang="en-US" sz="2400" b="1" dirty="0">
                          <a:solidFill>
                            <a:srgbClr val="7030A0"/>
                          </a:solidFill>
                          <a:latin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cs typeface="Times New Roman" panose="02020603050405020304" pitchFamily="18" charset="0"/>
                        </a:rPr>
                        <a:t>lập</a:t>
                      </a:r>
                      <a:endParaRPr lang="en-US" sz="2400" b="1" dirty="0">
                        <a:solidFill>
                          <a:srgbClr val="7030A0"/>
                        </a:solidFill>
                        <a:latin typeface="Times New Roman" panose="02020603050405020304" pitchFamily="18" charset="0"/>
                        <a:cs typeface="Times New Roman" panose="02020603050405020304" pitchFamily="18" charset="0"/>
                      </a:endParaRPr>
                    </a:p>
                  </a:txBody>
                  <a:tcPr/>
                </a:tc>
                <a:tc>
                  <a:txBody>
                    <a:bodyPr/>
                    <a:lstStyle/>
                    <a:p>
                      <a:pPr algn="ctr"/>
                      <a:r>
                        <a:rPr lang="en-US" sz="2400" b="1" dirty="0">
                          <a:solidFill>
                            <a:srgbClr val="7030A0"/>
                          </a:solidFill>
                          <a:latin typeface="Times New Roman" panose="02020603050405020304" pitchFamily="18" charset="0"/>
                          <a:cs typeface="Times New Roman" panose="02020603050405020304" pitchFamily="18" charset="0"/>
                        </a:rPr>
                        <a:t>Ng</a:t>
                      </a:r>
                      <a:r>
                        <a:rPr lang="vi-VN" sz="2400" b="1" dirty="0">
                          <a:solidFill>
                            <a:srgbClr val="7030A0"/>
                          </a:solidFill>
                          <a:latin typeface="Times New Roman" panose="02020603050405020304" pitchFamily="18" charset="0"/>
                          <a:cs typeface="Times New Roman" panose="02020603050405020304" pitchFamily="18" charset="0"/>
                        </a:rPr>
                        <a:t>ư</a:t>
                      </a:r>
                      <a:r>
                        <a:rPr lang="en-US" sz="2400" b="1" dirty="0" err="1">
                          <a:solidFill>
                            <a:srgbClr val="7030A0"/>
                          </a:solidFill>
                          <a:latin typeface="Times New Roman" panose="02020603050405020304" pitchFamily="18" charset="0"/>
                          <a:cs typeface="Times New Roman" panose="02020603050405020304" pitchFamily="18" charset="0"/>
                        </a:rPr>
                        <a:t>ời</a:t>
                      </a:r>
                      <a:r>
                        <a:rPr lang="en-US" sz="2400" b="1" dirty="0">
                          <a:solidFill>
                            <a:srgbClr val="7030A0"/>
                          </a:solidFill>
                          <a:latin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cs typeface="Times New Roman" panose="02020603050405020304" pitchFamily="18" charset="0"/>
                        </a:rPr>
                        <a:t>anh</a:t>
                      </a:r>
                      <a:endParaRPr lang="en-US" sz="2400" b="1" dirty="0">
                        <a:solidFill>
                          <a:srgbClr val="7030A0"/>
                        </a:solidFill>
                        <a:latin typeface="Times New Roman" panose="02020603050405020304" pitchFamily="18" charset="0"/>
                        <a:cs typeface="Times New Roman" panose="02020603050405020304" pitchFamily="18" charset="0"/>
                      </a:endParaRPr>
                    </a:p>
                  </a:txBody>
                  <a:tcPr/>
                </a:tc>
                <a:tc>
                  <a:txBody>
                    <a:bodyPr/>
                    <a:lstStyle/>
                    <a:p>
                      <a:pPr algn="ctr"/>
                      <a:r>
                        <a:rPr lang="en-US" sz="2400" b="1" dirty="0">
                          <a:solidFill>
                            <a:srgbClr val="7030A0"/>
                          </a:solidFill>
                          <a:latin typeface="Times New Roman" panose="02020603050405020304" pitchFamily="18" charset="0"/>
                          <a:cs typeface="Times New Roman" panose="02020603050405020304" pitchFamily="18" charset="0"/>
                        </a:rPr>
                        <a:t>Ng</a:t>
                      </a:r>
                      <a:r>
                        <a:rPr lang="vi-VN" sz="2400" b="1" dirty="0">
                          <a:solidFill>
                            <a:srgbClr val="7030A0"/>
                          </a:solidFill>
                          <a:latin typeface="Times New Roman" panose="02020603050405020304" pitchFamily="18" charset="0"/>
                          <a:cs typeface="Times New Roman" panose="02020603050405020304" pitchFamily="18" charset="0"/>
                        </a:rPr>
                        <a:t>ư</a:t>
                      </a:r>
                      <a:r>
                        <a:rPr lang="en-US" sz="2400" b="1" dirty="0" err="1">
                          <a:solidFill>
                            <a:srgbClr val="7030A0"/>
                          </a:solidFill>
                          <a:latin typeface="Times New Roman" panose="02020603050405020304" pitchFamily="18" charset="0"/>
                          <a:cs typeface="Times New Roman" panose="02020603050405020304" pitchFamily="18" charset="0"/>
                        </a:rPr>
                        <a:t>ời</a:t>
                      </a:r>
                      <a:r>
                        <a:rPr lang="en-US" sz="2400" b="1" dirty="0">
                          <a:solidFill>
                            <a:srgbClr val="7030A0"/>
                          </a:solidFill>
                          <a:latin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cs typeface="Times New Roman" panose="02020603050405020304" pitchFamily="18" charset="0"/>
                        </a:rPr>
                        <a:t>em</a:t>
                      </a:r>
                      <a:endParaRPr lang="en-US" sz="2400" b="1" dirty="0">
                        <a:solidFill>
                          <a:srgbClr val="7030A0"/>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668316240"/>
                  </a:ext>
                </a:extLst>
              </a:tr>
              <a:tr h="679938">
                <a:tc>
                  <a:txBody>
                    <a:bodyPr/>
                    <a:lstStyle/>
                    <a:p>
                      <a:pPr algn="just">
                        <a:lnSpc>
                          <a:spcPct val="107000"/>
                        </a:lnSpc>
                        <a:spcAft>
                          <a:spcPts val="0"/>
                        </a:spcAft>
                      </a:pPr>
                      <a:r>
                        <a:rPr lang="vi-VN" sz="2400" b="1">
                          <a:solidFill>
                            <a:srgbClr val="7030A0"/>
                          </a:solidFill>
                          <a:effectLst/>
                          <a:latin typeface="Times New Roman" panose="02020603050405020304" pitchFamily="18" charset="0"/>
                          <a:ea typeface="Times New Roman" panose="02020603050405020304" pitchFamily="18" charset="0"/>
                          <a:cs typeface="Times New Roman" panose="02020603050405020304" pitchFamily="18" charset="0"/>
                        </a:rPr>
                        <a:t>Hành động</a:t>
                      </a:r>
                      <a:endParaRPr lang="en-US" sz="2400" b="1">
                        <a:solidFill>
                          <a:srgbClr val="7030A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endParaRPr lang="en-US" sz="2400" b="1" dirty="0">
                        <a:solidFill>
                          <a:srgbClr val="7030A0"/>
                        </a:solidFill>
                        <a:latin typeface="Times New Roman" panose="02020603050405020304" pitchFamily="18" charset="0"/>
                        <a:cs typeface="Times New Roman" panose="02020603050405020304" pitchFamily="18" charset="0"/>
                      </a:endParaRPr>
                    </a:p>
                  </a:txBody>
                  <a:tcPr/>
                </a:tc>
                <a:tc>
                  <a:txBody>
                    <a:bodyPr/>
                    <a:lstStyle/>
                    <a:p>
                      <a:endParaRPr lang="en-US" sz="2400" b="1">
                        <a:solidFill>
                          <a:srgbClr val="7030A0"/>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142239072"/>
                  </a:ext>
                </a:extLst>
              </a:tr>
              <a:tr h="679938">
                <a:tc>
                  <a:txBody>
                    <a:bodyPr/>
                    <a:lstStyle/>
                    <a:p>
                      <a:pPr algn="just">
                        <a:lnSpc>
                          <a:spcPct val="107000"/>
                        </a:lnSpc>
                        <a:spcAft>
                          <a:spcPts val="0"/>
                        </a:spcAft>
                      </a:pPr>
                      <a:r>
                        <a:rPr lang="vi-VN" sz="2400" b="1" dirty="0">
                          <a:solidFill>
                            <a:srgbClr val="7030A0"/>
                          </a:solidFill>
                          <a:effectLst/>
                          <a:latin typeface="Times New Roman" panose="02020603050405020304" pitchFamily="18" charset="0"/>
                          <a:ea typeface="Times New Roman" panose="02020603050405020304" pitchFamily="18" charset="0"/>
                          <a:cs typeface="Times New Roman" panose="02020603050405020304" pitchFamily="18" charset="0"/>
                        </a:rPr>
                        <a:t>Kết cục</a:t>
                      </a:r>
                      <a:endParaRPr lang="en-US" sz="2400" b="1" dirty="0">
                        <a:solidFill>
                          <a:srgbClr val="7030A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endParaRPr lang="en-US" sz="2400" b="1" dirty="0">
                        <a:solidFill>
                          <a:srgbClr val="7030A0"/>
                        </a:solidFill>
                        <a:latin typeface="Times New Roman" panose="02020603050405020304" pitchFamily="18" charset="0"/>
                        <a:cs typeface="Times New Roman" panose="02020603050405020304" pitchFamily="18" charset="0"/>
                      </a:endParaRPr>
                    </a:p>
                  </a:txBody>
                  <a:tcPr/>
                </a:tc>
                <a:tc>
                  <a:txBody>
                    <a:bodyPr/>
                    <a:lstStyle/>
                    <a:p>
                      <a:endParaRPr lang="en-US" sz="2400" b="1" dirty="0">
                        <a:solidFill>
                          <a:srgbClr val="7030A0"/>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737895698"/>
                  </a:ext>
                </a:extLst>
              </a:tr>
            </a:tbl>
          </a:graphicData>
        </a:graphic>
      </p:graphicFrame>
      <p:cxnSp>
        <p:nvCxnSpPr>
          <p:cNvPr id="13" name="Straight Connector 12">
            <a:extLst>
              <a:ext uri="{FF2B5EF4-FFF2-40B4-BE49-F238E27FC236}">
                <a16:creationId xmlns:a16="http://schemas.microsoft.com/office/drawing/2014/main" id="{A01599B7-E79E-46E1-A050-03F7A8CE6116}"/>
              </a:ext>
            </a:extLst>
          </p:cNvPr>
          <p:cNvCxnSpPr>
            <a:cxnSpLocks/>
          </p:cNvCxnSpPr>
          <p:nvPr/>
        </p:nvCxnSpPr>
        <p:spPr>
          <a:xfrm>
            <a:off x="5444197" y="1225003"/>
            <a:ext cx="2096086" cy="674135"/>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870B35F3-A25A-485B-BBD4-5386E8468CEF}"/>
              </a:ext>
            </a:extLst>
          </p:cNvPr>
          <p:cNvSpPr txBox="1"/>
          <p:nvPr/>
        </p:nvSpPr>
        <p:spPr>
          <a:xfrm>
            <a:off x="5444197" y="3545058"/>
            <a:ext cx="6635261" cy="1938992"/>
          </a:xfrm>
          <a:prstGeom prst="rect">
            <a:avLst/>
          </a:prstGeom>
          <a:noFill/>
        </p:spPr>
        <p:txBody>
          <a:bodyPr wrap="square" rtlCol="0">
            <a:spAutoFit/>
          </a:bodyPr>
          <a:lstStyle/>
          <a:p>
            <a:r>
              <a:rPr lang="vi-VN" sz="2400" b="1" dirty="0">
                <a:solidFill>
                  <a:srgbClr val="7030A0"/>
                </a:solidFill>
                <a:latin typeface="+mj-lt"/>
              </a:rPr>
              <a:t>(2) Qua kết cục của người anh và người em trong truyện, các tác giả dân gian muốn gửi gắm đến chúng ta bài học gì? Từ truyện, em rút ra bài học gì cho bản thân?</a:t>
            </a:r>
            <a:endParaRPr lang="en-US" sz="2400" b="1" dirty="0">
              <a:solidFill>
                <a:srgbClr val="7030A0"/>
              </a:solidFill>
              <a:latin typeface="+mj-lt"/>
            </a:endParaRPr>
          </a:p>
          <a:p>
            <a:endParaRPr lang="en-US" sz="2400" b="1" dirty="0">
              <a:solidFill>
                <a:srgbClr val="7030A0"/>
              </a:solidFill>
              <a:latin typeface="+mj-lt"/>
            </a:endParaRPr>
          </a:p>
        </p:txBody>
      </p:sp>
    </p:spTree>
    <p:extLst>
      <p:ext uri="{BB962C8B-B14F-4D97-AF65-F5344CB8AC3E}">
        <p14:creationId xmlns:p14="http://schemas.microsoft.com/office/powerpoint/2010/main" val="1443938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par>
                                <p:cTn id="13" presetID="16" presetClass="entr" presetSubtype="21"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barn(inVertical)">
                                      <p:cBhvr>
                                        <p:cTn id="2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ABAADFB9-A3A0-4A5A-9665-27ECDC220E4B}"/>
              </a:ext>
            </a:extLst>
          </p:cNvPr>
          <p:cNvGraphicFramePr>
            <a:graphicFrameLocks noGrp="1"/>
          </p:cNvGraphicFramePr>
          <p:nvPr>
            <p:extLst>
              <p:ext uri="{D42A27DB-BD31-4B8C-83A1-F6EECF244321}">
                <p14:modId xmlns:p14="http://schemas.microsoft.com/office/powerpoint/2010/main" val="1172907355"/>
              </p:ext>
            </p:extLst>
          </p:nvPr>
        </p:nvGraphicFramePr>
        <p:xfrm>
          <a:off x="211016" y="309489"/>
          <a:ext cx="11788725" cy="4699183"/>
        </p:xfrm>
        <a:graphic>
          <a:graphicData uri="http://schemas.openxmlformats.org/drawingml/2006/table">
            <a:tbl>
              <a:tblPr firstRow="1" bandRow="1">
                <a:tableStyleId>{5940675A-B579-460E-94D1-54222C63F5DA}</a:tableStyleId>
              </a:tblPr>
              <a:tblGrid>
                <a:gridCol w="1308295">
                  <a:extLst>
                    <a:ext uri="{9D8B030D-6E8A-4147-A177-3AD203B41FA5}">
                      <a16:colId xmlns:a16="http://schemas.microsoft.com/office/drawing/2014/main" val="2284458870"/>
                    </a:ext>
                  </a:extLst>
                </a:gridCol>
                <a:gridCol w="5542671">
                  <a:extLst>
                    <a:ext uri="{9D8B030D-6E8A-4147-A177-3AD203B41FA5}">
                      <a16:colId xmlns:a16="http://schemas.microsoft.com/office/drawing/2014/main" val="2226278620"/>
                    </a:ext>
                  </a:extLst>
                </a:gridCol>
                <a:gridCol w="4937759">
                  <a:extLst>
                    <a:ext uri="{9D8B030D-6E8A-4147-A177-3AD203B41FA5}">
                      <a16:colId xmlns:a16="http://schemas.microsoft.com/office/drawing/2014/main" val="2918714336"/>
                    </a:ext>
                  </a:extLst>
                </a:gridCol>
              </a:tblGrid>
              <a:tr h="473384">
                <a:tc>
                  <a:txBody>
                    <a:bodyPr/>
                    <a:lstStyle/>
                    <a:p>
                      <a:pPr algn="just">
                        <a:lnSpc>
                          <a:spcPct val="107000"/>
                        </a:lnSpc>
                        <a:spcAft>
                          <a:spcPts val="0"/>
                        </a:spcAft>
                      </a:pP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effectLst/>
                          <a:latin typeface="Times New Roman" panose="02020603050405020304" pitchFamily="18" charset="0"/>
                          <a:ea typeface="Times New Roman" panose="02020603050405020304" pitchFamily="18" charset="0"/>
                          <a:cs typeface="Times New Roman" panose="02020603050405020304" pitchFamily="18" charset="0"/>
                        </a:rPr>
                        <a:t>Nhân</a:t>
                      </a:r>
                      <a:r>
                        <a:rPr lang="en-US" sz="20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effectLst/>
                          <a:latin typeface="Times New Roman" panose="02020603050405020304" pitchFamily="18" charset="0"/>
                          <a:ea typeface="Times New Roman" panose="02020603050405020304" pitchFamily="18" charset="0"/>
                          <a:cs typeface="Times New Roman" panose="02020603050405020304" pitchFamily="18" charset="0"/>
                        </a:rPr>
                        <a:t>vật</a:t>
                      </a:r>
                      <a:endPar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0"/>
                        </a:spcAft>
                      </a:pP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000" b="1"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0"/>
                        </a:spcAft>
                      </a:pPr>
                      <a:br>
                        <a:rPr lang="en-US" sz="2400" b="1" dirty="0">
                          <a:effectLst/>
                          <a:latin typeface="Times New Roman" panose="02020603050405020304" pitchFamily="18" charset="0"/>
                          <a:cs typeface="Times New Roman" panose="02020603050405020304" pitchFamily="18" charset="0"/>
                        </a:rPr>
                      </a:b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Đối</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lập</a:t>
                      </a:r>
                      <a:endParaRPr lang="en-US" sz="20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anh</a:t>
                      </a:r>
                      <a:endParaRPr lang="en-US" sz="20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em</a:t>
                      </a:r>
                      <a:endParaRPr lang="en-US" sz="20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33576709"/>
                  </a:ext>
                </a:extLst>
              </a:tr>
              <a:tr h="473384">
                <a:tc>
                  <a:txBody>
                    <a:bodyPr/>
                    <a:lstStyle/>
                    <a:p>
                      <a:pPr algn="just">
                        <a:lnSpc>
                          <a:spcPct val="107000"/>
                        </a:lnSpc>
                        <a:spcAft>
                          <a:spcPts val="0"/>
                        </a:spcAft>
                      </a:pPr>
                      <a:r>
                        <a:rPr lang="en-US" sz="2400" b="1">
                          <a:effectLst/>
                          <a:latin typeface="Times New Roman" panose="02020603050405020304" pitchFamily="18" charset="0"/>
                          <a:ea typeface="Times New Roman" panose="02020603050405020304" pitchFamily="18" charset="0"/>
                          <a:cs typeface="Times New Roman" panose="02020603050405020304" pitchFamily="18" charset="0"/>
                        </a:rPr>
                        <a:t>Hành động</a:t>
                      </a:r>
                      <a:endParaRPr lang="en-US" sz="2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just">
                        <a:lnSpc>
                          <a:spcPct val="107000"/>
                        </a:lnSpc>
                        <a:spcAft>
                          <a:spcPts val="0"/>
                        </a:spcAft>
                      </a:pP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Chiếm</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hết</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tài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sản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0"/>
                        </a:spcAft>
                      </a:pP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Nịnh</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nọt</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đổi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hết</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tài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sản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lấy</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cây</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khế</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0"/>
                        </a:spcAft>
                      </a:pP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May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túi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12 gang.</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0"/>
                        </a:spcAft>
                      </a:pP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Cố</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vơ</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vét</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hết</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vàng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trên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đảo</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07000"/>
                        </a:lnSpc>
                        <a:spcAft>
                          <a:spcPts val="0"/>
                        </a:spcAft>
                      </a:pPr>
                      <a:r>
                        <a:rPr lang="en-US" sz="2400">
                          <a:effectLst/>
                          <a:latin typeface="Times New Roman" panose="02020603050405020304" pitchFamily="18" charset="0"/>
                          <a:ea typeface="Times New Roman" panose="02020603050405020304" pitchFamily="18" charset="0"/>
                          <a:cs typeface="Times New Roman" panose="02020603050405020304" pitchFamily="18" charset="0"/>
                        </a:rPr>
                        <a:t>- Thương anh, biết phận mình nên không đòi hỏi.</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0"/>
                        </a:spcAft>
                      </a:pPr>
                      <a:r>
                        <a:rPr lang="en-US" sz="2400">
                          <a:effectLst/>
                          <a:latin typeface="Times New Roman" panose="02020603050405020304" pitchFamily="18" charset="0"/>
                          <a:ea typeface="Times New Roman" panose="02020603050405020304" pitchFamily="18" charset="0"/>
                          <a:cs typeface="Times New Roman" panose="02020603050405020304" pitchFamily="18" charset="0"/>
                        </a:rPr>
                        <a:t>- Chăm sóc cây khế.</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0"/>
                        </a:spcAft>
                      </a:pPr>
                      <a:r>
                        <a:rPr lang="en-US" sz="2400">
                          <a:effectLst/>
                          <a:latin typeface="Times New Roman" panose="02020603050405020304" pitchFamily="18" charset="0"/>
                          <a:ea typeface="Times New Roman" panose="02020603050405020304" pitchFamily="18" charset="0"/>
                          <a:cs typeface="Times New Roman" panose="02020603050405020304" pitchFamily="18" charset="0"/>
                        </a:rPr>
                        <a:t>- May túi ba gang, lấy vàng trên đảo.</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0"/>
                        </a:spcAft>
                      </a:pPr>
                      <a:r>
                        <a:rPr lang="en-US" sz="2400">
                          <a:effectLst/>
                          <a:latin typeface="Times New Roman" panose="02020603050405020304" pitchFamily="18" charset="0"/>
                          <a:ea typeface="Times New Roman" panose="02020603050405020304" pitchFamily="18" charset="0"/>
                          <a:cs typeface="Times New Roman" panose="02020603050405020304" pitchFamily="18" charset="0"/>
                        </a:rPr>
                        <a:t>- Sẵn sàng chia sẻ cây khế với anh.</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14792930"/>
                  </a:ext>
                </a:extLst>
              </a:tr>
              <a:tr h="473384">
                <a:tc>
                  <a:txBody>
                    <a:bodyPr/>
                    <a:lstStyle/>
                    <a:p>
                      <a:pPr algn="just">
                        <a:lnSpc>
                          <a:spcPct val="107000"/>
                        </a:lnSpc>
                        <a:spcAft>
                          <a:spcPts val="0"/>
                        </a:spcAft>
                      </a:pPr>
                      <a:r>
                        <a:rPr lang="en-US" sz="2400" b="1">
                          <a:effectLst/>
                          <a:latin typeface="Times New Roman" panose="02020603050405020304" pitchFamily="18" charset="0"/>
                          <a:ea typeface="Times New Roman" panose="02020603050405020304" pitchFamily="18" charset="0"/>
                          <a:cs typeface="Times New Roman" panose="02020603050405020304" pitchFamily="18" charset="0"/>
                        </a:rPr>
                        <a:t>Kết cục</a:t>
                      </a:r>
                      <a:endParaRPr lang="en-US" sz="2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just">
                        <a:lnSpc>
                          <a:spcPct val="107000"/>
                        </a:lnSpc>
                        <a:spcAft>
                          <a:spcPts val="0"/>
                        </a:spcAft>
                      </a:pPr>
                      <a:r>
                        <a:rPr lang="en-US" sz="2400">
                          <a:effectLst/>
                          <a:latin typeface="Times New Roman" panose="02020603050405020304" pitchFamily="18" charset="0"/>
                          <a:ea typeface="Times New Roman" panose="02020603050405020304" pitchFamily="18" charset="0"/>
                          <a:cs typeface="Times New Roman" panose="02020603050405020304" pitchFamily="18" charset="0"/>
                        </a:rPr>
                        <a:t>Bị rơi xuống biển, “tham thì thâm”</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07000"/>
                        </a:lnSpc>
                        <a:spcAft>
                          <a:spcPts val="0"/>
                        </a:spcAft>
                      </a:pPr>
                      <a:r>
                        <a:rPr lang="en-US" sz="2400">
                          <a:effectLst/>
                          <a:latin typeface="Times New Roman" panose="02020603050405020304" pitchFamily="18" charset="0"/>
                          <a:ea typeface="Times New Roman" panose="02020603050405020304" pitchFamily="18" charset="0"/>
                          <a:cs typeface="Times New Roman" panose="02020603050405020304" pitchFamily="18" charset="0"/>
                        </a:rPr>
                        <a:t>Sống sung túc, “ở hiền gặp lành”</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227230710"/>
                  </a:ext>
                </a:extLst>
              </a:tr>
              <a:tr h="473384">
                <a:tc>
                  <a:txBody>
                    <a:bodyPr/>
                    <a:lstStyle/>
                    <a:p>
                      <a:pPr algn="just">
                        <a:lnSpc>
                          <a:spcPct val="107000"/>
                        </a:lnSpc>
                        <a:spcAft>
                          <a:spcPts val="0"/>
                        </a:spcAft>
                      </a:pP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Nhận</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xét</a:t>
                      </a:r>
                      <a:endParaRPr lang="en-US" sz="20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just">
                        <a:lnSpc>
                          <a:spcPct val="107000"/>
                        </a:lnSpc>
                        <a:spcAft>
                          <a:spcPts val="0"/>
                        </a:spcAft>
                      </a:pP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Ích</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kỷ</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keo</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kiệt</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tham</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lam,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vô</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ơn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sống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tình</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nghĩa</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07000"/>
                        </a:lnSpc>
                        <a:spcAft>
                          <a:spcPts val="0"/>
                        </a:spcAft>
                      </a:pP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Tốt</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bụng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thật</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thà</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lương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thiện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biết</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ơn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giàu</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tình</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nghĩa</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966019861"/>
                  </a:ext>
                </a:extLst>
              </a:tr>
            </a:tbl>
          </a:graphicData>
        </a:graphic>
      </p:graphicFrame>
      <p:cxnSp>
        <p:nvCxnSpPr>
          <p:cNvPr id="7" name="Straight Connector 6">
            <a:extLst>
              <a:ext uri="{FF2B5EF4-FFF2-40B4-BE49-F238E27FC236}">
                <a16:creationId xmlns:a16="http://schemas.microsoft.com/office/drawing/2014/main" id="{CBF5A709-B75D-42C7-8AAB-492151DAD732}"/>
              </a:ext>
            </a:extLst>
          </p:cNvPr>
          <p:cNvCxnSpPr>
            <a:cxnSpLocks/>
          </p:cNvCxnSpPr>
          <p:nvPr/>
        </p:nvCxnSpPr>
        <p:spPr>
          <a:xfrm>
            <a:off x="211016" y="422031"/>
            <a:ext cx="1322362" cy="1406769"/>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95742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2ABCA73-23AC-47FC-8586-5054118C6FF4}"/>
              </a:ext>
            </a:extLst>
          </p:cNvPr>
          <p:cNvSpPr txBox="1"/>
          <p:nvPr/>
        </p:nvSpPr>
        <p:spPr>
          <a:xfrm>
            <a:off x="112542" y="126609"/>
            <a:ext cx="5542670" cy="1569660"/>
          </a:xfrm>
          <a:prstGeom prst="rect">
            <a:avLst/>
          </a:prstGeom>
          <a:noFill/>
        </p:spPr>
        <p:txBody>
          <a:bodyPr wrap="square" rtlCol="0">
            <a:spAutoFit/>
          </a:bodyPr>
          <a:lstStyle/>
          <a:p>
            <a:r>
              <a:rPr lang="en-US" sz="2400" b="1" dirty="0">
                <a:latin typeface="Times New Roman" panose="02020603050405020304" pitchFamily="18" charset="0"/>
                <a:cs typeface="Times New Roman" panose="02020603050405020304" pitchFamily="18" charset="0"/>
              </a:rPr>
              <a:t>2. </a:t>
            </a:r>
            <a:r>
              <a:rPr lang="en-US" sz="2400" b="1" dirty="0" err="1">
                <a:latin typeface="Times New Roman" panose="02020603050405020304" pitchFamily="18" charset="0"/>
                <a:cs typeface="Times New Roman" panose="02020603050405020304" pitchFamily="18" charset="0"/>
              </a:rPr>
              <a:t>Nhân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vật</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người</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anh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người</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em</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và</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bài</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học</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từ</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truyện</a:t>
            </a:r>
            <a:r>
              <a:rPr lang="en-US" sz="2400" b="1" dirty="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a:p>
            <a:r>
              <a:rPr lang="en-US" sz="2400" b="1" dirty="0">
                <a:latin typeface="Times New Roman" panose="02020603050405020304" pitchFamily="18" charset="0"/>
                <a:cs typeface="Times New Roman" panose="02020603050405020304" pitchFamily="18" charset="0"/>
              </a:rPr>
              <a:t>a. Hai </a:t>
            </a:r>
            <a:r>
              <a:rPr lang="en-US" sz="2400" b="1" dirty="0" err="1">
                <a:latin typeface="Times New Roman" panose="02020603050405020304" pitchFamily="18" charset="0"/>
                <a:cs typeface="Times New Roman" panose="02020603050405020304" pitchFamily="18" charset="0"/>
              </a:rPr>
              <a:t>nhân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vật</a:t>
            </a:r>
            <a:endParaRPr lang="en-US" sz="24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A13A2B34-E2FC-412D-8ED2-F206C5252061}"/>
              </a:ext>
            </a:extLst>
          </p:cNvPr>
          <p:cNvSpPr txBox="1"/>
          <p:nvPr/>
        </p:nvSpPr>
        <p:spPr>
          <a:xfrm>
            <a:off x="5584875" y="224581"/>
            <a:ext cx="6607125" cy="1200329"/>
          </a:xfrm>
          <a:prstGeom prst="rect">
            <a:avLst/>
          </a:prstGeom>
          <a:noFill/>
        </p:spPr>
        <p:txBody>
          <a:bodyPr wrap="square" rtlCol="0">
            <a:spAutoFit/>
          </a:bodyPr>
          <a:lstStyle/>
          <a:p>
            <a:r>
              <a:rPr lang="vi-VN" sz="2400" b="1" dirty="0">
                <a:solidFill>
                  <a:srgbClr val="7030A0"/>
                </a:solidFill>
                <a:latin typeface="+mj-lt"/>
              </a:rPr>
              <a:t>(1) Hoàn thành các ô trong bảng sau (nêu những hành động tiêu biểu nhất):</a:t>
            </a:r>
            <a:endParaRPr lang="en-US" sz="2400" b="1" dirty="0">
              <a:solidFill>
                <a:srgbClr val="7030A0"/>
              </a:solidFill>
              <a:latin typeface="+mj-lt"/>
            </a:endParaRPr>
          </a:p>
          <a:p>
            <a:endParaRPr lang="en-US" sz="2400" b="1" dirty="0">
              <a:latin typeface="+mj-lt"/>
            </a:endParaRPr>
          </a:p>
        </p:txBody>
      </p:sp>
      <p:graphicFrame>
        <p:nvGraphicFramePr>
          <p:cNvPr id="11" name="Table 10">
            <a:extLst>
              <a:ext uri="{FF2B5EF4-FFF2-40B4-BE49-F238E27FC236}">
                <a16:creationId xmlns:a16="http://schemas.microsoft.com/office/drawing/2014/main" id="{D516868B-27F6-4D85-B33A-065718379005}"/>
              </a:ext>
            </a:extLst>
          </p:cNvPr>
          <p:cNvGraphicFramePr>
            <a:graphicFrameLocks noGrp="1"/>
          </p:cNvGraphicFramePr>
          <p:nvPr/>
        </p:nvGraphicFramePr>
        <p:xfrm>
          <a:off x="5444197" y="1111348"/>
          <a:ext cx="6635261" cy="2182836"/>
        </p:xfrm>
        <a:graphic>
          <a:graphicData uri="http://schemas.openxmlformats.org/drawingml/2006/table">
            <a:tbl>
              <a:tblPr firstRow="1" bandRow="1">
                <a:tableStyleId>{5940675A-B579-460E-94D1-54222C63F5DA}</a:tableStyleId>
              </a:tblPr>
              <a:tblGrid>
                <a:gridCol w="2164861">
                  <a:extLst>
                    <a:ext uri="{9D8B030D-6E8A-4147-A177-3AD203B41FA5}">
                      <a16:colId xmlns:a16="http://schemas.microsoft.com/office/drawing/2014/main" val="864404938"/>
                    </a:ext>
                  </a:extLst>
                </a:gridCol>
                <a:gridCol w="2235200">
                  <a:extLst>
                    <a:ext uri="{9D8B030D-6E8A-4147-A177-3AD203B41FA5}">
                      <a16:colId xmlns:a16="http://schemas.microsoft.com/office/drawing/2014/main" val="3017122876"/>
                    </a:ext>
                  </a:extLst>
                </a:gridCol>
                <a:gridCol w="2235200">
                  <a:extLst>
                    <a:ext uri="{9D8B030D-6E8A-4147-A177-3AD203B41FA5}">
                      <a16:colId xmlns:a16="http://schemas.microsoft.com/office/drawing/2014/main" val="298062963"/>
                    </a:ext>
                  </a:extLst>
                </a:gridCol>
              </a:tblGrid>
              <a:tr h="679938">
                <a:tc>
                  <a:txBody>
                    <a:bodyPr/>
                    <a:lstStyle/>
                    <a:p>
                      <a:pPr algn="ctr"/>
                      <a:r>
                        <a:rPr lang="en-US" sz="2400" b="1" dirty="0" err="1">
                          <a:solidFill>
                            <a:srgbClr val="7030A0"/>
                          </a:solidFill>
                          <a:latin typeface="Times New Roman" panose="02020603050405020304" pitchFamily="18" charset="0"/>
                          <a:cs typeface="Times New Roman" panose="02020603050405020304" pitchFamily="18" charset="0"/>
                        </a:rPr>
                        <a:t>Nhân</a:t>
                      </a:r>
                      <a:r>
                        <a:rPr lang="en-US" sz="2400" b="1" dirty="0">
                          <a:solidFill>
                            <a:srgbClr val="7030A0"/>
                          </a:solidFill>
                          <a:latin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cs typeface="Times New Roman" panose="02020603050405020304" pitchFamily="18" charset="0"/>
                        </a:rPr>
                        <a:t>vật</a:t>
                      </a:r>
                      <a:endParaRPr lang="en-US" sz="2400" b="1" dirty="0">
                        <a:solidFill>
                          <a:srgbClr val="7030A0"/>
                        </a:solidFill>
                        <a:latin typeface="Times New Roman" panose="02020603050405020304" pitchFamily="18" charset="0"/>
                        <a:cs typeface="Times New Roman" panose="02020603050405020304" pitchFamily="18" charset="0"/>
                      </a:endParaRPr>
                    </a:p>
                    <a:p>
                      <a:pPr algn="ctr"/>
                      <a:r>
                        <a:rPr lang="en-US" sz="2400" b="1" dirty="0" err="1">
                          <a:solidFill>
                            <a:srgbClr val="7030A0"/>
                          </a:solidFill>
                          <a:latin typeface="Times New Roman" panose="02020603050405020304" pitchFamily="18" charset="0"/>
                          <a:cs typeface="Times New Roman" panose="02020603050405020304" pitchFamily="18" charset="0"/>
                        </a:rPr>
                        <a:t>Đối</a:t>
                      </a:r>
                      <a:r>
                        <a:rPr lang="en-US" sz="2400" b="1" dirty="0">
                          <a:solidFill>
                            <a:srgbClr val="7030A0"/>
                          </a:solidFill>
                          <a:latin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cs typeface="Times New Roman" panose="02020603050405020304" pitchFamily="18" charset="0"/>
                        </a:rPr>
                        <a:t>lập</a:t>
                      </a:r>
                      <a:endParaRPr lang="en-US" sz="2400" b="1" dirty="0">
                        <a:solidFill>
                          <a:srgbClr val="7030A0"/>
                        </a:solidFill>
                        <a:latin typeface="Times New Roman" panose="02020603050405020304" pitchFamily="18" charset="0"/>
                        <a:cs typeface="Times New Roman" panose="02020603050405020304" pitchFamily="18" charset="0"/>
                      </a:endParaRPr>
                    </a:p>
                  </a:txBody>
                  <a:tcPr/>
                </a:tc>
                <a:tc>
                  <a:txBody>
                    <a:bodyPr/>
                    <a:lstStyle/>
                    <a:p>
                      <a:pPr algn="ctr"/>
                      <a:r>
                        <a:rPr lang="en-US" sz="2400" b="1" dirty="0">
                          <a:solidFill>
                            <a:srgbClr val="7030A0"/>
                          </a:solidFill>
                          <a:latin typeface="Times New Roman" panose="02020603050405020304" pitchFamily="18" charset="0"/>
                          <a:cs typeface="Times New Roman" panose="02020603050405020304" pitchFamily="18" charset="0"/>
                        </a:rPr>
                        <a:t>Ng</a:t>
                      </a:r>
                      <a:r>
                        <a:rPr lang="vi-VN" sz="2400" b="1" dirty="0">
                          <a:solidFill>
                            <a:srgbClr val="7030A0"/>
                          </a:solidFill>
                          <a:latin typeface="Times New Roman" panose="02020603050405020304" pitchFamily="18" charset="0"/>
                          <a:cs typeface="Times New Roman" panose="02020603050405020304" pitchFamily="18" charset="0"/>
                        </a:rPr>
                        <a:t>ư</a:t>
                      </a:r>
                      <a:r>
                        <a:rPr lang="en-US" sz="2400" b="1" dirty="0" err="1">
                          <a:solidFill>
                            <a:srgbClr val="7030A0"/>
                          </a:solidFill>
                          <a:latin typeface="Times New Roman" panose="02020603050405020304" pitchFamily="18" charset="0"/>
                          <a:cs typeface="Times New Roman" panose="02020603050405020304" pitchFamily="18" charset="0"/>
                        </a:rPr>
                        <a:t>ời</a:t>
                      </a:r>
                      <a:r>
                        <a:rPr lang="en-US" sz="2400" b="1" dirty="0">
                          <a:solidFill>
                            <a:srgbClr val="7030A0"/>
                          </a:solidFill>
                          <a:latin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cs typeface="Times New Roman" panose="02020603050405020304" pitchFamily="18" charset="0"/>
                        </a:rPr>
                        <a:t>anh</a:t>
                      </a:r>
                      <a:endParaRPr lang="en-US" sz="2400" b="1" dirty="0">
                        <a:solidFill>
                          <a:srgbClr val="7030A0"/>
                        </a:solidFill>
                        <a:latin typeface="Times New Roman" panose="02020603050405020304" pitchFamily="18" charset="0"/>
                        <a:cs typeface="Times New Roman" panose="02020603050405020304" pitchFamily="18" charset="0"/>
                      </a:endParaRPr>
                    </a:p>
                  </a:txBody>
                  <a:tcPr/>
                </a:tc>
                <a:tc>
                  <a:txBody>
                    <a:bodyPr/>
                    <a:lstStyle/>
                    <a:p>
                      <a:pPr algn="ctr"/>
                      <a:r>
                        <a:rPr lang="en-US" sz="2400" b="1" dirty="0">
                          <a:solidFill>
                            <a:srgbClr val="7030A0"/>
                          </a:solidFill>
                          <a:latin typeface="Times New Roman" panose="02020603050405020304" pitchFamily="18" charset="0"/>
                          <a:cs typeface="Times New Roman" panose="02020603050405020304" pitchFamily="18" charset="0"/>
                        </a:rPr>
                        <a:t>Ng</a:t>
                      </a:r>
                      <a:r>
                        <a:rPr lang="vi-VN" sz="2400" b="1" dirty="0">
                          <a:solidFill>
                            <a:srgbClr val="7030A0"/>
                          </a:solidFill>
                          <a:latin typeface="Times New Roman" panose="02020603050405020304" pitchFamily="18" charset="0"/>
                          <a:cs typeface="Times New Roman" panose="02020603050405020304" pitchFamily="18" charset="0"/>
                        </a:rPr>
                        <a:t>ư</a:t>
                      </a:r>
                      <a:r>
                        <a:rPr lang="en-US" sz="2400" b="1" dirty="0" err="1">
                          <a:solidFill>
                            <a:srgbClr val="7030A0"/>
                          </a:solidFill>
                          <a:latin typeface="Times New Roman" panose="02020603050405020304" pitchFamily="18" charset="0"/>
                          <a:cs typeface="Times New Roman" panose="02020603050405020304" pitchFamily="18" charset="0"/>
                        </a:rPr>
                        <a:t>ời</a:t>
                      </a:r>
                      <a:r>
                        <a:rPr lang="en-US" sz="2400" b="1" dirty="0">
                          <a:solidFill>
                            <a:srgbClr val="7030A0"/>
                          </a:solidFill>
                          <a:latin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cs typeface="Times New Roman" panose="02020603050405020304" pitchFamily="18" charset="0"/>
                        </a:rPr>
                        <a:t>em</a:t>
                      </a:r>
                      <a:endParaRPr lang="en-US" sz="2400" b="1" dirty="0">
                        <a:solidFill>
                          <a:srgbClr val="7030A0"/>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668316240"/>
                  </a:ext>
                </a:extLst>
              </a:tr>
              <a:tr h="679938">
                <a:tc>
                  <a:txBody>
                    <a:bodyPr/>
                    <a:lstStyle/>
                    <a:p>
                      <a:pPr algn="just">
                        <a:lnSpc>
                          <a:spcPct val="107000"/>
                        </a:lnSpc>
                        <a:spcAft>
                          <a:spcPts val="0"/>
                        </a:spcAft>
                      </a:pPr>
                      <a:r>
                        <a:rPr lang="vi-VN" sz="2400" b="1">
                          <a:solidFill>
                            <a:srgbClr val="7030A0"/>
                          </a:solidFill>
                          <a:effectLst/>
                          <a:latin typeface="Times New Roman" panose="02020603050405020304" pitchFamily="18" charset="0"/>
                          <a:ea typeface="Times New Roman" panose="02020603050405020304" pitchFamily="18" charset="0"/>
                          <a:cs typeface="Times New Roman" panose="02020603050405020304" pitchFamily="18" charset="0"/>
                        </a:rPr>
                        <a:t>Hành động</a:t>
                      </a:r>
                      <a:endParaRPr lang="en-US" sz="2400" b="1">
                        <a:solidFill>
                          <a:srgbClr val="7030A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endParaRPr lang="en-US" sz="2400" b="1" dirty="0">
                        <a:solidFill>
                          <a:srgbClr val="7030A0"/>
                        </a:solidFill>
                        <a:latin typeface="Times New Roman" panose="02020603050405020304" pitchFamily="18" charset="0"/>
                        <a:cs typeface="Times New Roman" panose="02020603050405020304" pitchFamily="18" charset="0"/>
                      </a:endParaRPr>
                    </a:p>
                  </a:txBody>
                  <a:tcPr/>
                </a:tc>
                <a:tc>
                  <a:txBody>
                    <a:bodyPr/>
                    <a:lstStyle/>
                    <a:p>
                      <a:endParaRPr lang="en-US" sz="2400" b="1">
                        <a:solidFill>
                          <a:srgbClr val="7030A0"/>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142239072"/>
                  </a:ext>
                </a:extLst>
              </a:tr>
              <a:tr h="679938">
                <a:tc>
                  <a:txBody>
                    <a:bodyPr/>
                    <a:lstStyle/>
                    <a:p>
                      <a:pPr algn="just">
                        <a:lnSpc>
                          <a:spcPct val="107000"/>
                        </a:lnSpc>
                        <a:spcAft>
                          <a:spcPts val="0"/>
                        </a:spcAft>
                      </a:pPr>
                      <a:r>
                        <a:rPr lang="vi-VN" sz="2400" b="1" dirty="0">
                          <a:solidFill>
                            <a:srgbClr val="7030A0"/>
                          </a:solidFill>
                          <a:effectLst/>
                          <a:latin typeface="Times New Roman" panose="02020603050405020304" pitchFamily="18" charset="0"/>
                          <a:ea typeface="Times New Roman" panose="02020603050405020304" pitchFamily="18" charset="0"/>
                          <a:cs typeface="Times New Roman" panose="02020603050405020304" pitchFamily="18" charset="0"/>
                        </a:rPr>
                        <a:t>Kết cục</a:t>
                      </a:r>
                      <a:endParaRPr lang="en-US" sz="2400" b="1" dirty="0">
                        <a:solidFill>
                          <a:srgbClr val="7030A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endParaRPr lang="en-US" sz="2400" b="1" dirty="0">
                        <a:solidFill>
                          <a:srgbClr val="7030A0"/>
                        </a:solidFill>
                        <a:latin typeface="Times New Roman" panose="02020603050405020304" pitchFamily="18" charset="0"/>
                        <a:cs typeface="Times New Roman" panose="02020603050405020304" pitchFamily="18" charset="0"/>
                      </a:endParaRPr>
                    </a:p>
                  </a:txBody>
                  <a:tcPr/>
                </a:tc>
                <a:tc>
                  <a:txBody>
                    <a:bodyPr/>
                    <a:lstStyle/>
                    <a:p>
                      <a:endParaRPr lang="en-US" sz="2400" b="1" dirty="0">
                        <a:solidFill>
                          <a:srgbClr val="7030A0"/>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737895698"/>
                  </a:ext>
                </a:extLst>
              </a:tr>
            </a:tbl>
          </a:graphicData>
        </a:graphic>
      </p:graphicFrame>
      <p:cxnSp>
        <p:nvCxnSpPr>
          <p:cNvPr id="13" name="Straight Connector 12">
            <a:extLst>
              <a:ext uri="{FF2B5EF4-FFF2-40B4-BE49-F238E27FC236}">
                <a16:creationId xmlns:a16="http://schemas.microsoft.com/office/drawing/2014/main" id="{A01599B7-E79E-46E1-A050-03F7A8CE6116}"/>
              </a:ext>
            </a:extLst>
          </p:cNvPr>
          <p:cNvCxnSpPr>
            <a:cxnSpLocks/>
          </p:cNvCxnSpPr>
          <p:nvPr/>
        </p:nvCxnSpPr>
        <p:spPr>
          <a:xfrm>
            <a:off x="5444197" y="1225003"/>
            <a:ext cx="2096086" cy="674135"/>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870B35F3-A25A-485B-BBD4-5386E8468CEF}"/>
              </a:ext>
            </a:extLst>
          </p:cNvPr>
          <p:cNvSpPr txBox="1"/>
          <p:nvPr/>
        </p:nvSpPr>
        <p:spPr>
          <a:xfrm>
            <a:off x="5444197" y="3545058"/>
            <a:ext cx="6635261" cy="1938992"/>
          </a:xfrm>
          <a:prstGeom prst="rect">
            <a:avLst/>
          </a:prstGeom>
          <a:noFill/>
        </p:spPr>
        <p:txBody>
          <a:bodyPr wrap="square" rtlCol="0">
            <a:spAutoFit/>
          </a:bodyPr>
          <a:lstStyle/>
          <a:p>
            <a:r>
              <a:rPr lang="vi-VN" sz="2400" b="1" dirty="0">
                <a:solidFill>
                  <a:srgbClr val="7030A0"/>
                </a:solidFill>
                <a:latin typeface="+mj-lt"/>
              </a:rPr>
              <a:t>(2) Qua kết cục của người anh và người em trong truyện, các tác giả dân gian muốn gửi gắm đến chúng ta bài học gì? Từ truyện, em rút ra bài học gì cho bản thân?</a:t>
            </a:r>
            <a:endParaRPr lang="en-US" sz="2400" b="1" dirty="0">
              <a:solidFill>
                <a:srgbClr val="7030A0"/>
              </a:solidFill>
              <a:latin typeface="+mj-lt"/>
            </a:endParaRPr>
          </a:p>
          <a:p>
            <a:endParaRPr lang="en-US" sz="2400" b="1" dirty="0">
              <a:solidFill>
                <a:srgbClr val="7030A0"/>
              </a:solidFill>
              <a:latin typeface="+mj-lt"/>
            </a:endParaRPr>
          </a:p>
        </p:txBody>
      </p:sp>
      <p:sp>
        <p:nvSpPr>
          <p:cNvPr id="2" name="TextBox 1">
            <a:extLst>
              <a:ext uri="{FF2B5EF4-FFF2-40B4-BE49-F238E27FC236}">
                <a16:creationId xmlns:a16="http://schemas.microsoft.com/office/drawing/2014/main" id="{EAE0400F-2EFD-4BB3-8EBE-D78DBF2D179C}"/>
              </a:ext>
            </a:extLst>
          </p:cNvPr>
          <p:cNvSpPr txBox="1"/>
          <p:nvPr/>
        </p:nvSpPr>
        <p:spPr>
          <a:xfrm>
            <a:off x="225083" y="1350491"/>
            <a:ext cx="4979964" cy="3046988"/>
          </a:xfrm>
          <a:prstGeom prst="rect">
            <a:avLst/>
          </a:prstGeom>
          <a:noFill/>
        </p:spPr>
        <p:txBody>
          <a:bodyPr wrap="square" rtlCol="0">
            <a:spAutoFit/>
          </a:bodyPr>
          <a:lstStyle/>
          <a:p>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vật</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ng</a:t>
            </a:r>
            <a:r>
              <a:rPr lang="vi-VN" sz="2400" dirty="0">
                <a:latin typeface="Times New Roman" panose="02020603050405020304" pitchFamily="18" charset="0"/>
                <a:ea typeface="Times New Roman" panose="02020603050405020304" pitchFamily="18" charset="0"/>
                <a:cs typeface="Times New Roman" panose="02020603050405020304" pitchFamily="18" charset="0"/>
              </a:rPr>
              <a:t>ư</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ời</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anh</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Ích</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kỷ</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keo</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kiệt</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tham</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lam,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vô</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ơn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sống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không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tình</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nghĩa</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a:t>
            </a:r>
          </a:p>
          <a:p>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vật</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ng</a:t>
            </a:r>
            <a:r>
              <a:rPr lang="vi-VN" sz="2400" dirty="0">
                <a:latin typeface="Times New Roman" panose="02020603050405020304" pitchFamily="18" charset="0"/>
                <a:ea typeface="Times New Roman" panose="02020603050405020304" pitchFamily="18" charset="0"/>
                <a:cs typeface="Times New Roman" panose="02020603050405020304" pitchFamily="18" charset="0"/>
              </a:rPr>
              <a:t>ư</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ời</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em</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Tốt</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bụng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thật</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thà</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lương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thiện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biết</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ơn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giàu</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tình</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nghĩa</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endParaRPr lang="en-US" sz="2400" dirty="0"/>
          </a:p>
        </p:txBody>
      </p:sp>
      <p:sp>
        <p:nvSpPr>
          <p:cNvPr id="3" name="TextBox 2">
            <a:extLst>
              <a:ext uri="{FF2B5EF4-FFF2-40B4-BE49-F238E27FC236}">
                <a16:creationId xmlns:a16="http://schemas.microsoft.com/office/drawing/2014/main" id="{CA34F349-455B-450F-A9A2-E2A8FB91855E}"/>
              </a:ext>
            </a:extLst>
          </p:cNvPr>
          <p:cNvSpPr txBox="1"/>
          <p:nvPr/>
        </p:nvSpPr>
        <p:spPr>
          <a:xfrm>
            <a:off x="112543" y="3643532"/>
            <a:ext cx="5092504" cy="3046988"/>
          </a:xfrm>
          <a:prstGeom prst="rect">
            <a:avLst/>
          </a:prstGeom>
          <a:noFill/>
        </p:spPr>
        <p:txBody>
          <a:bodyPr wrap="square" rtlCol="0">
            <a:spAutoFit/>
          </a:bodyPr>
          <a:lstStyle/>
          <a:p>
            <a:r>
              <a:rPr lang="en-US" sz="2400" b="1" dirty="0">
                <a:latin typeface="Times New Roman" panose="02020603050405020304" pitchFamily="18" charset="0"/>
                <a:cs typeface="Times New Roman" panose="02020603050405020304" pitchFamily="18" charset="0"/>
              </a:rPr>
              <a:t>b. </a:t>
            </a:r>
            <a:r>
              <a:rPr lang="en-US" sz="2400" b="1" dirty="0" err="1">
                <a:latin typeface="Times New Roman" panose="02020603050405020304" pitchFamily="18" charset="0"/>
                <a:cs typeface="Times New Roman" panose="02020603050405020304" pitchFamily="18" charset="0"/>
              </a:rPr>
              <a:t>Bài</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học</a:t>
            </a:r>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tham</a:t>
            </a:r>
            <a:r>
              <a:rPr lang="en-US" sz="2400" dirty="0">
                <a:latin typeface="Times New Roman" panose="02020603050405020304" pitchFamily="18" charset="0"/>
                <a:cs typeface="Times New Roman" panose="02020603050405020304" pitchFamily="18" charset="0"/>
              </a:rPr>
              <a:t> lam, </a:t>
            </a:r>
            <a:r>
              <a:rPr lang="en-US" sz="2400" dirty="0" err="1">
                <a:latin typeface="Times New Roman" panose="02020603050405020304" pitchFamily="18" charset="0"/>
                <a:cs typeface="Times New Roman" panose="02020603050405020304" pitchFamily="18" charset="0"/>
              </a:rPr>
              <a:t>biết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vừa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đủ</a:t>
            </a:r>
            <a:r>
              <a:rPr lang="en-US" sz="2400" dirty="0">
                <a:latin typeface="Times New Roman" panose="02020603050405020304" pitchFamily="18" charset="0"/>
                <a:cs typeface="Times New Roman" panose="02020603050405020304" pitchFamily="18" charset="0"/>
              </a:rPr>
              <a:t>.</a:t>
            </a:r>
          </a:p>
          <a:p>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Sống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hậu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tình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nghĩa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biết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giữ</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hứa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biết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đền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đáp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nghĩa</a:t>
            </a:r>
            <a:r>
              <a:rPr lang="en-US" sz="2400" dirty="0">
                <a:latin typeface="Times New Roman" panose="02020603050405020304" pitchFamily="18" charset="0"/>
                <a:cs typeface="Times New Roman" panose="02020603050405020304" pitchFamily="18" charset="0"/>
              </a:rPr>
              <a:t>.</a:t>
            </a:r>
          </a:p>
          <a:p>
            <a:r>
              <a:rPr lang="en-US" sz="2400" dirty="0">
                <a:latin typeface="Times New Roman" panose="02020603050405020304" pitchFamily="18" charset="0"/>
                <a:cs typeface="Times New Roman" panose="02020603050405020304" pitchFamily="18" charset="0"/>
              </a:rPr>
              <a:t>- Anh </a:t>
            </a:r>
            <a:r>
              <a:rPr lang="en-US" sz="2400" dirty="0" err="1">
                <a:latin typeface="Times New Roman" panose="02020603050405020304" pitchFamily="18" charset="0"/>
                <a:cs typeface="Times New Roman" panose="02020603050405020304" pitchFamily="18" charset="0"/>
              </a:rPr>
              <a:t>em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trong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đình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phải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biết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thương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yêu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đùm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bọc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giúp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nhau</a:t>
            </a:r>
            <a:r>
              <a:rPr lang="en-US" sz="2400" dirty="0">
                <a:latin typeface="Times New Roman" panose="02020603050405020304" pitchFamily="18" charset="0"/>
                <a:cs typeface="Times New Roman" panose="02020603050405020304" pitchFamily="18" charset="0"/>
              </a:rPr>
              <a:t>.</a:t>
            </a:r>
          </a:p>
          <a:p>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Trung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chăm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chỉ</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hiểu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được</a:t>
            </a:r>
            <a:r>
              <a:rPr lang="en-US" sz="2400" dirty="0">
                <a:latin typeface="Times New Roman" panose="02020603050405020304" pitchFamily="18" charset="0"/>
                <a:cs typeface="Times New Roman" panose="02020603050405020304" pitchFamily="18" charset="0"/>
              </a:rPr>
              <a:t> ý </a:t>
            </a:r>
            <a:r>
              <a:rPr lang="en-US" sz="2400" dirty="0" err="1">
                <a:latin typeface="Times New Roman" panose="02020603050405020304" pitchFamily="18" charset="0"/>
                <a:cs typeface="Times New Roman" panose="02020603050405020304" pitchFamily="18" charset="0"/>
              </a:rPr>
              <a:t>nghĩa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lao </a:t>
            </a:r>
            <a:r>
              <a:rPr lang="en-US" sz="2400" dirty="0" err="1">
                <a:latin typeface="Times New Roman" panose="02020603050405020304" pitchFamily="18" charset="0"/>
                <a:cs typeface="Times New Roman" panose="02020603050405020304" pitchFamily="18" charset="0"/>
              </a:rPr>
              <a:t>động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chính</a:t>
            </a:r>
            <a:r>
              <a:rPr lang="en-US" sz="24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193801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par>
                                <p:cTn id="13" presetID="16" presetClass="entr" presetSubtype="21"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barn(inVertical)">
                                      <p:cBhvr>
                                        <p:cTn id="20" dur="500"/>
                                        <p:tgtEl>
                                          <p:spTgt spid="17"/>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2">
                                            <p:txEl>
                                              <p:pRg st="0" end="0"/>
                                            </p:txEl>
                                          </p:spTgt>
                                        </p:tgtEl>
                                        <p:attrNameLst>
                                          <p:attrName>style.visibility</p:attrName>
                                        </p:attrNameLst>
                                      </p:cBhvr>
                                      <p:to>
                                        <p:strVal val="visible"/>
                                      </p:to>
                                    </p:set>
                                    <p:animEffect transition="in" filter="barn(inVertical)">
                                      <p:cBhvr>
                                        <p:cTn id="25" dur="500"/>
                                        <p:tgtEl>
                                          <p:spTgt spid="2">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2">
                                            <p:txEl>
                                              <p:pRg st="1" end="1"/>
                                            </p:txEl>
                                          </p:spTgt>
                                        </p:tgtEl>
                                        <p:attrNameLst>
                                          <p:attrName>style.visibility</p:attrName>
                                        </p:attrNameLst>
                                      </p:cBhvr>
                                      <p:to>
                                        <p:strVal val="visible"/>
                                      </p:to>
                                    </p:set>
                                    <p:animEffect transition="in" filter="barn(inVertical)">
                                      <p:cBhvr>
                                        <p:cTn id="30" dur="500"/>
                                        <p:tgtEl>
                                          <p:spTgt spid="2">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3">
                                            <p:txEl>
                                              <p:pRg st="0" end="0"/>
                                            </p:txEl>
                                          </p:spTgt>
                                        </p:tgtEl>
                                        <p:attrNameLst>
                                          <p:attrName>style.visibility</p:attrName>
                                        </p:attrNameLst>
                                      </p:cBhvr>
                                      <p:to>
                                        <p:strVal val="visible"/>
                                      </p:to>
                                    </p:set>
                                    <p:animEffect transition="in" filter="barn(inVertical)">
                                      <p:cBhvr>
                                        <p:cTn id="35" dur="500"/>
                                        <p:tgtEl>
                                          <p:spTgt spid="3">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xit" presetSubtype="10" fill="hold" grpId="1" nodeType="clickEffect">
                                  <p:stCondLst>
                                    <p:cond delay="0"/>
                                  </p:stCondLst>
                                  <p:childTnLst>
                                    <p:animEffect transition="out" filter="blinds(horizontal)">
                                      <p:cBhvr>
                                        <p:cTn id="39" dur="500"/>
                                        <p:tgtEl>
                                          <p:spTgt spid="10"/>
                                        </p:tgtEl>
                                      </p:cBhvr>
                                    </p:animEffect>
                                    <p:set>
                                      <p:cBhvr>
                                        <p:cTn id="40" dur="1" fill="hold">
                                          <p:stCondLst>
                                            <p:cond delay="499"/>
                                          </p:stCondLst>
                                        </p:cTn>
                                        <p:tgtEl>
                                          <p:spTgt spid="10"/>
                                        </p:tgtEl>
                                        <p:attrNameLst>
                                          <p:attrName>style.visibility</p:attrName>
                                        </p:attrNameLst>
                                      </p:cBhvr>
                                      <p:to>
                                        <p:strVal val="hidden"/>
                                      </p:to>
                                    </p:set>
                                  </p:childTnLst>
                                </p:cTn>
                              </p:par>
                              <p:par>
                                <p:cTn id="41" presetID="3" presetClass="exit" presetSubtype="10" fill="hold" nodeType="withEffect">
                                  <p:stCondLst>
                                    <p:cond delay="0"/>
                                  </p:stCondLst>
                                  <p:childTnLst>
                                    <p:animEffect transition="out" filter="blinds(horizontal)">
                                      <p:cBhvr>
                                        <p:cTn id="42" dur="500"/>
                                        <p:tgtEl>
                                          <p:spTgt spid="11"/>
                                        </p:tgtEl>
                                      </p:cBhvr>
                                    </p:animEffect>
                                    <p:set>
                                      <p:cBhvr>
                                        <p:cTn id="43" dur="1" fill="hold">
                                          <p:stCondLst>
                                            <p:cond delay="499"/>
                                          </p:stCondLst>
                                        </p:cTn>
                                        <p:tgtEl>
                                          <p:spTgt spid="11"/>
                                        </p:tgtEl>
                                        <p:attrNameLst>
                                          <p:attrName>style.visibility</p:attrName>
                                        </p:attrNameLst>
                                      </p:cBhvr>
                                      <p:to>
                                        <p:strVal val="hidden"/>
                                      </p:to>
                                    </p:set>
                                  </p:childTnLst>
                                </p:cTn>
                              </p:par>
                              <p:par>
                                <p:cTn id="44" presetID="3" presetClass="exit" presetSubtype="10" fill="hold" grpId="1" nodeType="withEffect">
                                  <p:stCondLst>
                                    <p:cond delay="0"/>
                                  </p:stCondLst>
                                  <p:childTnLst>
                                    <p:animEffect transition="out" filter="blinds(horizontal)">
                                      <p:cBhvr>
                                        <p:cTn id="45" dur="500"/>
                                        <p:tgtEl>
                                          <p:spTgt spid="17"/>
                                        </p:tgtEl>
                                      </p:cBhvr>
                                    </p:animEffect>
                                    <p:set>
                                      <p:cBhvr>
                                        <p:cTn id="46" dur="1" fill="hold">
                                          <p:stCondLst>
                                            <p:cond delay="499"/>
                                          </p:stCondLst>
                                        </p:cTn>
                                        <p:tgtEl>
                                          <p:spTgt spid="17"/>
                                        </p:tgtEl>
                                        <p:attrNameLst>
                                          <p:attrName>style.visibility</p:attrName>
                                        </p:attrNameLst>
                                      </p:cBhvr>
                                      <p:to>
                                        <p:strVal val="hidden"/>
                                      </p:to>
                                    </p:set>
                                  </p:childTnLst>
                                </p:cTn>
                              </p:par>
                              <p:par>
                                <p:cTn id="47" presetID="3" presetClass="exit" presetSubtype="10" fill="hold" nodeType="withEffect">
                                  <p:stCondLst>
                                    <p:cond delay="0"/>
                                  </p:stCondLst>
                                  <p:childTnLst>
                                    <p:animEffect transition="out" filter="blinds(horizontal)">
                                      <p:cBhvr>
                                        <p:cTn id="48" dur="500"/>
                                        <p:tgtEl>
                                          <p:spTgt spid="13"/>
                                        </p:tgtEl>
                                      </p:cBhvr>
                                    </p:animEffect>
                                    <p:set>
                                      <p:cBhvr>
                                        <p:cTn id="49" dur="1" fill="hold">
                                          <p:stCondLst>
                                            <p:cond delay="499"/>
                                          </p:stCondLst>
                                        </p:cTn>
                                        <p:tgtEl>
                                          <p:spTgt spid="13"/>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nodeType="clickEffect">
                                  <p:stCondLst>
                                    <p:cond delay="0"/>
                                  </p:stCondLst>
                                  <p:childTnLst>
                                    <p:set>
                                      <p:cBhvr>
                                        <p:cTn id="53" dur="1" fill="hold">
                                          <p:stCondLst>
                                            <p:cond delay="0"/>
                                          </p:stCondLst>
                                        </p:cTn>
                                        <p:tgtEl>
                                          <p:spTgt spid="3">
                                            <p:txEl>
                                              <p:pRg st="1" end="1"/>
                                            </p:txEl>
                                          </p:spTgt>
                                        </p:tgtEl>
                                        <p:attrNameLst>
                                          <p:attrName>style.visibility</p:attrName>
                                        </p:attrNameLst>
                                      </p:cBhvr>
                                      <p:to>
                                        <p:strVal val="visible"/>
                                      </p:to>
                                    </p:set>
                                    <p:animEffect transition="in" filter="barn(inVertical)">
                                      <p:cBhvr>
                                        <p:cTn id="54" dur="500"/>
                                        <p:tgtEl>
                                          <p:spTgt spid="3">
                                            <p:txEl>
                                              <p:pRg st="1" end="1"/>
                                            </p:txEl>
                                          </p:spTgt>
                                        </p:tgtEl>
                                      </p:cBhvr>
                                    </p:animEffect>
                                  </p:childTnLst>
                                </p:cTn>
                              </p:par>
                              <p:par>
                                <p:cTn id="55" presetID="16" presetClass="entr" presetSubtype="21" fill="hold" nodeType="withEffect">
                                  <p:stCondLst>
                                    <p:cond delay="0"/>
                                  </p:stCondLst>
                                  <p:childTnLst>
                                    <p:set>
                                      <p:cBhvr>
                                        <p:cTn id="56" dur="1" fill="hold">
                                          <p:stCondLst>
                                            <p:cond delay="0"/>
                                          </p:stCondLst>
                                        </p:cTn>
                                        <p:tgtEl>
                                          <p:spTgt spid="3">
                                            <p:txEl>
                                              <p:pRg st="2" end="2"/>
                                            </p:txEl>
                                          </p:spTgt>
                                        </p:tgtEl>
                                        <p:attrNameLst>
                                          <p:attrName>style.visibility</p:attrName>
                                        </p:attrNameLst>
                                      </p:cBhvr>
                                      <p:to>
                                        <p:strVal val="visible"/>
                                      </p:to>
                                    </p:set>
                                    <p:animEffect transition="in" filter="barn(inVertical)">
                                      <p:cBhvr>
                                        <p:cTn id="57" dur="500"/>
                                        <p:tgtEl>
                                          <p:spTgt spid="3">
                                            <p:txEl>
                                              <p:pRg st="2" end="2"/>
                                            </p:txEl>
                                          </p:spTgt>
                                        </p:tgtEl>
                                      </p:cBhvr>
                                    </p:animEffect>
                                  </p:childTnLst>
                                </p:cTn>
                              </p:par>
                              <p:par>
                                <p:cTn id="58" presetID="16" presetClass="entr" presetSubtype="21" fill="hold" nodeType="withEffect">
                                  <p:stCondLst>
                                    <p:cond delay="0"/>
                                  </p:stCondLst>
                                  <p:childTnLst>
                                    <p:set>
                                      <p:cBhvr>
                                        <p:cTn id="59" dur="1" fill="hold">
                                          <p:stCondLst>
                                            <p:cond delay="0"/>
                                          </p:stCondLst>
                                        </p:cTn>
                                        <p:tgtEl>
                                          <p:spTgt spid="3">
                                            <p:txEl>
                                              <p:pRg st="3" end="3"/>
                                            </p:txEl>
                                          </p:spTgt>
                                        </p:tgtEl>
                                        <p:attrNameLst>
                                          <p:attrName>style.visibility</p:attrName>
                                        </p:attrNameLst>
                                      </p:cBhvr>
                                      <p:to>
                                        <p:strVal val="visible"/>
                                      </p:to>
                                    </p:set>
                                    <p:animEffect transition="in" filter="barn(inVertical)">
                                      <p:cBhvr>
                                        <p:cTn id="60" dur="500"/>
                                        <p:tgtEl>
                                          <p:spTgt spid="3">
                                            <p:txEl>
                                              <p:pRg st="3" end="3"/>
                                            </p:txEl>
                                          </p:spTgt>
                                        </p:tgtEl>
                                      </p:cBhvr>
                                    </p:animEffect>
                                  </p:childTnLst>
                                </p:cTn>
                              </p:par>
                              <p:par>
                                <p:cTn id="61" presetID="16" presetClass="entr" presetSubtype="21" fill="hold" nodeType="withEffect">
                                  <p:stCondLst>
                                    <p:cond delay="0"/>
                                  </p:stCondLst>
                                  <p:childTnLst>
                                    <p:set>
                                      <p:cBhvr>
                                        <p:cTn id="62" dur="1" fill="hold">
                                          <p:stCondLst>
                                            <p:cond delay="0"/>
                                          </p:stCondLst>
                                        </p:cTn>
                                        <p:tgtEl>
                                          <p:spTgt spid="3">
                                            <p:txEl>
                                              <p:pRg st="4" end="4"/>
                                            </p:txEl>
                                          </p:spTgt>
                                        </p:tgtEl>
                                        <p:attrNameLst>
                                          <p:attrName>style.visibility</p:attrName>
                                        </p:attrNameLst>
                                      </p:cBhvr>
                                      <p:to>
                                        <p:strVal val="visible"/>
                                      </p:to>
                                    </p:set>
                                    <p:animEffect transition="in" filter="barn(inVertical)">
                                      <p:cBhvr>
                                        <p:cTn id="6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10" grpId="1"/>
      <p:bldP spid="17" grpId="0"/>
      <p:bldP spid="1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91FB9F9-6F4F-4775-A182-157BF4A4639D}"/>
              </a:ext>
            </a:extLst>
          </p:cNvPr>
          <p:cNvSpPr txBox="1"/>
          <p:nvPr/>
        </p:nvSpPr>
        <p:spPr>
          <a:xfrm>
            <a:off x="196948" y="281354"/>
            <a:ext cx="11746523" cy="3416320"/>
          </a:xfrm>
          <a:prstGeom prst="rect">
            <a:avLst/>
          </a:prstGeom>
          <a:noFill/>
        </p:spPr>
        <p:txBody>
          <a:bodyPr wrap="square" rtlCol="0">
            <a:spAutoFit/>
          </a:bodyPr>
          <a:lstStyle/>
          <a:p>
            <a:r>
              <a:rPr lang="vi-VN" sz="2400" b="1" dirty="0">
                <a:latin typeface="+mj-lt"/>
              </a:rPr>
              <a:t>III. </a:t>
            </a:r>
            <a:r>
              <a:rPr lang="vi-VN" sz="2400" b="1" u="sng" dirty="0">
                <a:latin typeface="+mj-lt"/>
              </a:rPr>
              <a:t>Tổng kết</a:t>
            </a:r>
            <a:endParaRPr lang="en-US" sz="2400" u="sng" dirty="0">
              <a:latin typeface="+mj-lt"/>
            </a:endParaRPr>
          </a:p>
          <a:p>
            <a:r>
              <a:rPr lang="vi-VN" sz="2400" b="1" i="1" dirty="0">
                <a:latin typeface="Times New Roman" panose="02020603050405020304" pitchFamily="18" charset="0"/>
                <a:cs typeface="Times New Roman" panose="02020603050405020304" pitchFamily="18" charset="0"/>
              </a:rPr>
              <a:t>1. </a:t>
            </a:r>
            <a:r>
              <a:rPr lang="en-US" sz="2400" b="1" i="1" u="sng" dirty="0" err="1">
                <a:latin typeface="Times New Roman" panose="02020603050405020304" pitchFamily="18" charset="0"/>
                <a:cs typeface="Times New Roman" panose="02020603050405020304" pitchFamily="18" charset="0"/>
              </a:rPr>
              <a:t>Nội</a:t>
            </a:r>
            <a:r>
              <a:rPr lang="en-US" sz="2400" b="1" i="1" u="sng" dirty="0">
                <a:latin typeface="Times New Roman" panose="02020603050405020304" pitchFamily="18" charset="0"/>
                <a:cs typeface="Times New Roman" panose="02020603050405020304" pitchFamily="18" charset="0"/>
              </a:rPr>
              <a:t> dung</a:t>
            </a:r>
            <a:endParaRPr lang="en-US" sz="2400" u="sng" dirty="0">
              <a:latin typeface="Times New Roman" panose="02020603050405020304" pitchFamily="18" charset="0"/>
              <a:cs typeface="Times New Roman" panose="02020603050405020304" pitchFamily="18" charset="0"/>
            </a:endParaRPr>
          </a:p>
          <a:p>
            <a:r>
              <a:rPr lang="vi-VN" sz="2400" dirty="0">
                <a:latin typeface="+mj-lt"/>
              </a:rPr>
              <a:t>Từ những kết cục khác nhau đối với người anh và người em, tác giả dân gian muốn gửi gắm bài học về đền ơn đáp nghĩa, niềm tin ở hiền sẽ gặp lành và may mắn sẽ đến với người; tham lam gặp quả báo. </a:t>
            </a:r>
            <a:endParaRPr lang="en-US" sz="2400" dirty="0">
              <a:latin typeface="+mj-lt"/>
            </a:endParaRPr>
          </a:p>
          <a:p>
            <a:r>
              <a:rPr lang="vi-VN" sz="2400" b="1" i="1" dirty="0">
                <a:latin typeface="+mj-lt"/>
              </a:rPr>
              <a:t>2. </a:t>
            </a:r>
            <a:r>
              <a:rPr lang="vi-VN" sz="2400" b="1" i="1" u="sng" dirty="0">
                <a:latin typeface="+mj-lt"/>
              </a:rPr>
              <a:t>Nghệ thuật</a:t>
            </a:r>
            <a:endParaRPr lang="en-US" sz="2400" u="sng" dirty="0">
              <a:latin typeface="+mj-lt"/>
            </a:endParaRPr>
          </a:p>
          <a:p>
            <a:r>
              <a:rPr lang="vi-VN" sz="2400" dirty="0">
                <a:latin typeface="+mj-lt"/>
              </a:rPr>
              <a:t>- Sắp xếp các tình tiết tự nhiên, khéo léo.</a:t>
            </a:r>
            <a:endParaRPr lang="en-US" sz="2400" dirty="0">
              <a:latin typeface="+mj-lt"/>
            </a:endParaRPr>
          </a:p>
          <a:p>
            <a:r>
              <a:rPr lang="vi-VN" sz="2400" dirty="0">
                <a:latin typeface="+mj-lt"/>
              </a:rPr>
              <a:t>- Sử dụng chi tiết thần kì.</a:t>
            </a:r>
            <a:endParaRPr lang="en-US" sz="2400" dirty="0">
              <a:latin typeface="+mj-lt"/>
            </a:endParaRPr>
          </a:p>
          <a:p>
            <a:r>
              <a:rPr lang="vi-VN" sz="2400" dirty="0">
                <a:latin typeface="+mj-lt"/>
              </a:rPr>
              <a:t>- Kết thúc có hậu</a:t>
            </a:r>
            <a:endParaRPr lang="en-US" sz="2400" dirty="0">
              <a:latin typeface="+mj-lt"/>
            </a:endParaRPr>
          </a:p>
        </p:txBody>
      </p:sp>
    </p:spTree>
    <p:extLst>
      <p:ext uri="{BB962C8B-B14F-4D97-AF65-F5344CB8AC3E}">
        <p14:creationId xmlns:p14="http://schemas.microsoft.com/office/powerpoint/2010/main" val="211141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barn(inVertical)">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arn(inVertical)">
                                      <p:cBhvr>
                                        <p:cTn id="15" dur="500"/>
                                        <p:tgtEl>
                                          <p:spTgt spid="4">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4">
                                            <p:txEl>
                                              <p:pRg st="3" end="3"/>
                                            </p:txEl>
                                          </p:spTgt>
                                        </p:tgtEl>
                                        <p:attrNameLst>
                                          <p:attrName>style.visibility</p:attrName>
                                        </p:attrNameLst>
                                      </p:cBhvr>
                                      <p:to>
                                        <p:strVal val="visible"/>
                                      </p:to>
                                    </p:set>
                                    <p:animEffect transition="in" filter="barn(inVertical)">
                                      <p:cBhvr>
                                        <p:cTn id="20" dur="500"/>
                                        <p:tgtEl>
                                          <p:spTgt spid="4">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animEffect transition="in" filter="barn(inVertical)">
                                      <p:cBhvr>
                                        <p:cTn id="25" dur="500"/>
                                        <p:tgtEl>
                                          <p:spTgt spid="4">
                                            <p:txEl>
                                              <p:pRg st="4" end="4"/>
                                            </p:txEl>
                                          </p:spTgt>
                                        </p:tgtEl>
                                      </p:cBhvr>
                                    </p:animEffect>
                                  </p:childTnLst>
                                </p:cTn>
                              </p:par>
                              <p:par>
                                <p:cTn id="26" presetID="16" presetClass="entr" presetSubtype="21" fill="hold" nodeType="withEffect">
                                  <p:stCondLst>
                                    <p:cond delay="0"/>
                                  </p:stCondLst>
                                  <p:childTnLst>
                                    <p:set>
                                      <p:cBhvr>
                                        <p:cTn id="27" dur="1" fill="hold">
                                          <p:stCondLst>
                                            <p:cond delay="0"/>
                                          </p:stCondLst>
                                        </p:cTn>
                                        <p:tgtEl>
                                          <p:spTgt spid="4">
                                            <p:txEl>
                                              <p:pRg st="5" end="5"/>
                                            </p:txEl>
                                          </p:spTgt>
                                        </p:tgtEl>
                                        <p:attrNameLst>
                                          <p:attrName>style.visibility</p:attrName>
                                        </p:attrNameLst>
                                      </p:cBhvr>
                                      <p:to>
                                        <p:strVal val="visible"/>
                                      </p:to>
                                    </p:set>
                                    <p:animEffect transition="in" filter="barn(inVertical)">
                                      <p:cBhvr>
                                        <p:cTn id="28" dur="500"/>
                                        <p:tgtEl>
                                          <p:spTgt spid="4">
                                            <p:txEl>
                                              <p:pRg st="5" end="5"/>
                                            </p:txEl>
                                          </p:spTgt>
                                        </p:tgtEl>
                                      </p:cBhvr>
                                    </p:animEffect>
                                  </p:childTnLst>
                                </p:cTn>
                              </p:par>
                              <p:par>
                                <p:cTn id="29" presetID="16" presetClass="entr" presetSubtype="21" fill="hold" nodeType="with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animEffect transition="in" filter="barn(inVertical)">
                                      <p:cBhvr>
                                        <p:cTn id="31"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7D5D470-76D8-4E78-B646-69992268E876}"/>
              </a:ext>
            </a:extLst>
          </p:cNvPr>
          <p:cNvSpPr txBox="1"/>
          <p:nvPr/>
        </p:nvSpPr>
        <p:spPr>
          <a:xfrm>
            <a:off x="248529" y="182880"/>
            <a:ext cx="11704320" cy="1569660"/>
          </a:xfrm>
          <a:prstGeom prst="rect">
            <a:avLst/>
          </a:prstGeom>
          <a:noFill/>
        </p:spPr>
        <p:txBody>
          <a:bodyPr wrap="square" rtlCol="0">
            <a:spAutoFit/>
          </a:bodyPr>
          <a:lstStyle/>
          <a:p>
            <a:pPr algn="ctr"/>
            <a:r>
              <a:rPr lang="en-US" sz="2400" b="1" dirty="0">
                <a:solidFill>
                  <a:srgbClr val="FF0000"/>
                </a:solidFill>
                <a:latin typeface="Times New Roman" panose="02020603050405020304" pitchFamily="18" charset="0"/>
                <a:cs typeface="Times New Roman" panose="02020603050405020304" pitchFamily="18" charset="0"/>
              </a:rPr>
              <a:t>H</a:t>
            </a:r>
            <a:r>
              <a:rPr lang="vi-VN" sz="2400" b="1" dirty="0">
                <a:solidFill>
                  <a:srgbClr val="FF0000"/>
                </a:solidFill>
                <a:latin typeface="Times New Roman" panose="02020603050405020304" pitchFamily="18" charset="0"/>
                <a:cs typeface="Times New Roman" panose="02020603050405020304" pitchFamily="18" charset="0"/>
              </a:rPr>
              <a:t>Ư</a:t>
            </a:r>
            <a:r>
              <a:rPr lang="en-US" sz="2400" b="1" dirty="0">
                <a:solidFill>
                  <a:srgbClr val="FF0000"/>
                </a:solidFill>
                <a:latin typeface="Times New Roman" panose="02020603050405020304" pitchFamily="18" charset="0"/>
                <a:cs typeface="Times New Roman" panose="02020603050405020304" pitchFamily="18" charset="0"/>
              </a:rPr>
              <a:t>ỚNG DẪN VỀ NHÀ</a:t>
            </a:r>
          </a:p>
          <a:p>
            <a:r>
              <a:rPr lang="en-US" sz="2400" b="1" dirty="0">
                <a:latin typeface="Times New Roman" panose="02020603050405020304" pitchFamily="18" charset="0"/>
                <a:cs typeface="Times New Roman" panose="02020603050405020304" pitchFamily="18" charset="0"/>
              </a:rPr>
              <a:t>? </a:t>
            </a:r>
            <a:r>
              <a:rPr lang="vi-VN" sz="2400" b="1" dirty="0">
                <a:latin typeface="+mj-lt"/>
              </a:rPr>
              <a:t>“Từ hành động đền ơn trong truyện em hãy nêu suy nghĩ của em về truyền thống đền ơn đáp nghĩa của người Việt Nam trong giai đoạn hiện nay?”.</a:t>
            </a:r>
            <a:endParaRPr lang="en-US" sz="2400" b="1" dirty="0">
              <a:latin typeface="+mj-lt"/>
            </a:endParaRPr>
          </a:p>
          <a:p>
            <a:endParaRPr lang="en-US" sz="2400" dirty="0">
              <a:latin typeface="+mj-lt"/>
            </a:endParaRPr>
          </a:p>
        </p:txBody>
      </p:sp>
    </p:spTree>
    <p:extLst>
      <p:ext uri="{BB962C8B-B14F-4D97-AF65-F5344CB8AC3E}">
        <p14:creationId xmlns:p14="http://schemas.microsoft.com/office/powerpoint/2010/main" val="6630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TotalTime>
  <Words>1202</Words>
  <Application>Microsoft Office PowerPoint</Application>
  <PresentationFormat>Widescreen</PresentationFormat>
  <Paragraphs>93</Paragraphs>
  <Slides>8</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22</cp:revision>
  <dcterms:created xsi:type="dcterms:W3CDTF">2024-02-26T01:53:43Z</dcterms:created>
  <dcterms:modified xsi:type="dcterms:W3CDTF">2024-06-10T00:53:11Z</dcterms:modified>
</cp:coreProperties>
</file>