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5" r:id="rId3"/>
    <p:sldId id="264" r:id="rId4"/>
    <p:sldId id="257" r:id="rId5"/>
    <p:sldId id="258" r:id="rId6"/>
    <p:sldId id="266" r:id="rId7"/>
    <p:sldId id="259" r:id="rId8"/>
    <p:sldId id="260" r:id="rId9"/>
    <p:sldId id="261" r:id="rId10"/>
    <p:sldId id="262"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9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2CDEF5-A669-4D52-BF1C-047E1C8C17F3}"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8267AF-48C0-478B-9D70-5C2BDACE1DB9}" type="slidenum">
              <a:rPr lang="en-US" smtClean="0"/>
              <a:t>‹#›</a:t>
            </a:fld>
            <a:endParaRPr lang="en-US"/>
          </a:p>
        </p:txBody>
      </p:sp>
    </p:spTree>
    <p:extLst>
      <p:ext uri="{BB962C8B-B14F-4D97-AF65-F5344CB8AC3E}">
        <p14:creationId xmlns:p14="http://schemas.microsoft.com/office/powerpoint/2010/main" val="914458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https://www.youtube.com/watch?v=MtzDqwoLYIo</a:t>
            </a:r>
          </a:p>
        </p:txBody>
      </p:sp>
      <p:sp>
        <p:nvSpPr>
          <p:cNvPr id="4" name="Slide Number Placeholder 3"/>
          <p:cNvSpPr>
            <a:spLocks noGrp="1"/>
          </p:cNvSpPr>
          <p:nvPr>
            <p:ph type="sldNum" sz="quarter" idx="5"/>
          </p:nvPr>
        </p:nvSpPr>
        <p:spPr/>
        <p:txBody>
          <a:bodyPr/>
          <a:lstStyle/>
          <a:p>
            <a:fld id="{0F8267AF-48C0-478B-9D70-5C2BDACE1DB9}" type="slidenum">
              <a:rPr lang="en-US" smtClean="0"/>
              <a:t>6</a:t>
            </a:fld>
            <a:endParaRPr lang="en-US"/>
          </a:p>
        </p:txBody>
      </p:sp>
    </p:spTree>
    <p:extLst>
      <p:ext uri="{BB962C8B-B14F-4D97-AF65-F5344CB8AC3E}">
        <p14:creationId xmlns:p14="http://schemas.microsoft.com/office/powerpoint/2010/main" val="982006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4C642-F483-4FFE-83B8-8A7D9D392A7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2724AB3-3560-4FF6-875F-B0CFFE30CA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90637F1-7E2A-4429-9446-FCC86822E937}"/>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5" name="Footer Placeholder 4">
            <a:extLst>
              <a:ext uri="{FF2B5EF4-FFF2-40B4-BE49-F238E27FC236}">
                <a16:creationId xmlns:a16="http://schemas.microsoft.com/office/drawing/2014/main" id="{0F54574C-C3E8-418D-8E8F-AB668DC7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450E39-DDF8-4BCD-86C7-8EB627B56CC4}"/>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978859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393-361A-4F44-B8B5-868C8B2FFB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A3A4B47-28F2-4A01-B607-229EA4A5592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86AEA1-ADB6-4113-899D-9ABAF88266B0}"/>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5" name="Footer Placeholder 4">
            <a:extLst>
              <a:ext uri="{FF2B5EF4-FFF2-40B4-BE49-F238E27FC236}">
                <a16:creationId xmlns:a16="http://schemas.microsoft.com/office/drawing/2014/main" id="{DA26E397-BDFF-421C-A8A6-5D7D87D2C3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8557A7-D23C-4090-95D1-09AC3EF51C05}"/>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2066565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FFDAD1-CFAE-43A0-BF78-E8D6EA11FA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6D75119-33BB-4FAC-90E6-5C7EEBFD57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0901A9-737C-49CE-BC39-6F31F1843C34}"/>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5" name="Footer Placeholder 4">
            <a:extLst>
              <a:ext uri="{FF2B5EF4-FFF2-40B4-BE49-F238E27FC236}">
                <a16:creationId xmlns:a16="http://schemas.microsoft.com/office/drawing/2014/main" id="{ED0775D3-0066-4A8B-B4A6-BC960C341F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24263C-A64B-42F8-A5B4-745614EDB83D}"/>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2665711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F8245-B93A-45D3-A48A-E23ADA22B6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1273B4-3734-46DB-B852-8EE247645AE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4B77C3-6442-4B02-A2FF-24BA712DC018}"/>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5" name="Footer Placeholder 4">
            <a:extLst>
              <a:ext uri="{FF2B5EF4-FFF2-40B4-BE49-F238E27FC236}">
                <a16:creationId xmlns:a16="http://schemas.microsoft.com/office/drawing/2014/main" id="{AA496F5A-676E-4E30-AC9E-EAD4D9F090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2EDBDF-24F7-4424-B438-3A678C0A833A}"/>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223163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5FB77-CF8D-4A82-8C6E-43490224FC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C8C6C5A-CA74-4EB0-92C9-CFCE63A9A7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AD241C1-85FC-4DE1-81AA-7800C8B143FE}"/>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5" name="Footer Placeholder 4">
            <a:extLst>
              <a:ext uri="{FF2B5EF4-FFF2-40B4-BE49-F238E27FC236}">
                <a16:creationId xmlns:a16="http://schemas.microsoft.com/office/drawing/2014/main" id="{BF7A4FFA-D02A-4818-9653-E55E50AE82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AFEA6B-61DC-4F55-A947-14584C2CC6ED}"/>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537550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C80A7-66AD-4B01-9015-9C2A7415E2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CFC012-B5A7-4982-8DE7-F5A325E4199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F11F3E-B89D-4C10-85EA-9ACF7A6C5FF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F1CAB2-3188-49F6-AAEF-9A9607CA784E}"/>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6" name="Footer Placeholder 5">
            <a:extLst>
              <a:ext uri="{FF2B5EF4-FFF2-40B4-BE49-F238E27FC236}">
                <a16:creationId xmlns:a16="http://schemas.microsoft.com/office/drawing/2014/main" id="{9377FE4D-6A43-4992-88ED-B1DE3946D8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87FFF-38C7-465F-8E77-981FA44A3CC4}"/>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3849043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C7677-9F40-47BF-B068-315166F1B3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05F4984-3F4C-4CE5-B8BC-921DB5B6B6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8409B1D-2112-41E8-9988-52DD14F2A13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D8AAFC-0AA6-4137-9B90-5DDBB6BE66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E683D07-26D6-4E05-AC88-D7630B0E9A4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5E17F14-9F0A-457B-8A2F-BE7E7C59C31C}"/>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8" name="Footer Placeholder 7">
            <a:extLst>
              <a:ext uri="{FF2B5EF4-FFF2-40B4-BE49-F238E27FC236}">
                <a16:creationId xmlns:a16="http://schemas.microsoft.com/office/drawing/2014/main" id="{4EB158B3-328C-4790-8A6F-D7A08DF342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4FF32C0-6FE4-420F-9253-7BF72A4D6568}"/>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4117136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78FDE-D03C-4733-AB4E-8BF80806C7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11B18B-EF68-4EFC-8053-ECE5D8E5AE90}"/>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4" name="Footer Placeholder 3">
            <a:extLst>
              <a:ext uri="{FF2B5EF4-FFF2-40B4-BE49-F238E27FC236}">
                <a16:creationId xmlns:a16="http://schemas.microsoft.com/office/drawing/2014/main" id="{93ADBAB0-2A57-48CD-BD8D-0CB2D41EDB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E694DDA-6032-4DF5-B2B0-D2AA73E37C0F}"/>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3403217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354AA7-93C2-40CD-B93B-B8AA95C2B204}"/>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3" name="Footer Placeholder 2">
            <a:extLst>
              <a:ext uri="{FF2B5EF4-FFF2-40B4-BE49-F238E27FC236}">
                <a16:creationId xmlns:a16="http://schemas.microsoft.com/office/drawing/2014/main" id="{3C421EEF-1E20-43FC-84F3-84AD551B7DC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6AD56F-A0E9-4FA3-8B6D-3AADC26FE3DB}"/>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3842974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3B90A-8912-4F00-A0D4-A3E09FA124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4831C-B230-4E76-B6BE-00AD07591A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D96DFCA-C2BA-49CD-86C6-BDF24CDAA8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55E977A-2D67-4569-98C0-B738A1BF6413}"/>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6" name="Footer Placeholder 5">
            <a:extLst>
              <a:ext uri="{FF2B5EF4-FFF2-40B4-BE49-F238E27FC236}">
                <a16:creationId xmlns:a16="http://schemas.microsoft.com/office/drawing/2014/main" id="{5F729B84-713F-4FBF-8FC3-5B3DBFE7EA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C4D109-BC59-4AE5-84D4-9A2F90B098F5}"/>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1893931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FF2DF-8CA1-4E02-B79C-C0B2C0D5B4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18EA6B-7BB1-4691-84E4-DC79E12F4F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806DFDB-AA04-47A5-B422-8525307FD4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2022CC3-CF41-42FC-93BA-C735FDE355DD}"/>
              </a:ext>
            </a:extLst>
          </p:cNvPr>
          <p:cNvSpPr>
            <a:spLocks noGrp="1"/>
          </p:cNvSpPr>
          <p:nvPr>
            <p:ph type="dt" sz="half" idx="10"/>
          </p:nvPr>
        </p:nvSpPr>
        <p:spPr/>
        <p:txBody>
          <a:bodyPr/>
          <a:lstStyle/>
          <a:p>
            <a:fld id="{CCB64DD4-EA16-4C78-8B02-7C93D9100C78}" type="datetimeFigureOut">
              <a:rPr lang="en-US" smtClean="0"/>
              <a:t>6/10/2024</a:t>
            </a:fld>
            <a:endParaRPr lang="en-US"/>
          </a:p>
        </p:txBody>
      </p:sp>
      <p:sp>
        <p:nvSpPr>
          <p:cNvPr id="6" name="Footer Placeholder 5">
            <a:extLst>
              <a:ext uri="{FF2B5EF4-FFF2-40B4-BE49-F238E27FC236}">
                <a16:creationId xmlns:a16="http://schemas.microsoft.com/office/drawing/2014/main" id="{02302A3C-2089-4E37-A531-E82C245427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1DC72C-BD2C-4128-BEE3-AF67119C89D4}"/>
              </a:ext>
            </a:extLst>
          </p:cNvPr>
          <p:cNvSpPr>
            <a:spLocks noGrp="1"/>
          </p:cNvSpPr>
          <p:nvPr>
            <p:ph type="sldNum" sz="quarter" idx="12"/>
          </p:nvPr>
        </p:nvSpPr>
        <p:spPr/>
        <p:txBody>
          <a:bodyPr/>
          <a:lstStyle/>
          <a:p>
            <a:fld id="{35EADB7F-DD3C-440E-9276-C9CE31E33306}" type="slidenum">
              <a:rPr lang="en-US" smtClean="0"/>
              <a:t>‹#›</a:t>
            </a:fld>
            <a:endParaRPr lang="en-US"/>
          </a:p>
        </p:txBody>
      </p:sp>
    </p:spTree>
    <p:extLst>
      <p:ext uri="{BB962C8B-B14F-4D97-AF65-F5344CB8AC3E}">
        <p14:creationId xmlns:p14="http://schemas.microsoft.com/office/powerpoint/2010/main" val="3243383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714529-DCB6-4F7D-A2D6-F46127F141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23E231-404B-41C5-A9BE-CB4A1E7A8C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F32481-4D3C-404A-A59A-5D5CE0154C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B64DD4-EA16-4C78-8B02-7C93D9100C78}" type="datetimeFigureOut">
              <a:rPr lang="en-US" smtClean="0"/>
              <a:t>6/10/2024</a:t>
            </a:fld>
            <a:endParaRPr lang="en-US"/>
          </a:p>
        </p:txBody>
      </p:sp>
      <p:sp>
        <p:nvSpPr>
          <p:cNvPr id="5" name="Footer Placeholder 4">
            <a:extLst>
              <a:ext uri="{FF2B5EF4-FFF2-40B4-BE49-F238E27FC236}">
                <a16:creationId xmlns:a16="http://schemas.microsoft.com/office/drawing/2014/main" id="{F1026F60-A863-4330-9B29-ACEBE3D14D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6A6CE09-2679-4631-9C37-4BAFFD3F32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EADB7F-DD3C-440E-9276-C9CE31E33306}" type="slidenum">
              <a:rPr lang="en-US" smtClean="0"/>
              <a:t>‹#›</a:t>
            </a:fld>
            <a:endParaRPr lang="en-US"/>
          </a:p>
        </p:txBody>
      </p:sp>
    </p:spTree>
    <p:extLst>
      <p:ext uri="{BB962C8B-B14F-4D97-AF65-F5344CB8AC3E}">
        <p14:creationId xmlns:p14="http://schemas.microsoft.com/office/powerpoint/2010/main" val="13668488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youtube.com/watch?v=MtzDqwoLYI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29A3BD-10D2-499F-87BE-BE67B5543578}"/>
              </a:ext>
            </a:extLst>
          </p:cNvPr>
          <p:cNvSpPr txBox="1"/>
          <p:nvPr/>
        </p:nvSpPr>
        <p:spPr>
          <a:xfrm>
            <a:off x="211015" y="689317"/>
            <a:ext cx="8187397" cy="830997"/>
          </a:xfrm>
          <a:prstGeom prst="rect">
            <a:avLst/>
          </a:prstGeom>
          <a:noFill/>
        </p:spPr>
        <p:txBody>
          <a:bodyPr wrap="square" rtlCol="0">
            <a:spAutoFit/>
          </a:bodyPr>
          <a:lstStyle/>
          <a:p>
            <a:pPr algn="just"/>
            <a:r>
              <a:rPr lang="en-US" sz="2400" b="1" dirty="0">
                <a:latin typeface="Times New Roman" panose="02020603050405020304" pitchFamily="18" charset="0"/>
                <a:cs typeface="Times New Roman" panose="02020603050405020304" pitchFamily="18" charset="0"/>
              </a:rPr>
              <a:t>I. </a:t>
            </a:r>
            <a:r>
              <a:rPr lang="nl-NL" sz="2400" b="1" u="sng" dirty="0">
                <a:latin typeface="Times New Roman" panose="02020603050405020304" pitchFamily="18" charset="0"/>
                <a:cs typeface="Times New Roman" panose="02020603050405020304" pitchFamily="18" charset="0"/>
              </a:rPr>
              <a:t>Tìm hiểu chung </a:t>
            </a:r>
            <a:endParaRPr lang="en-US" sz="2400" u="sng" dirty="0">
              <a:latin typeface="Times New Roman" panose="02020603050405020304" pitchFamily="18" charset="0"/>
              <a:cs typeface="Times New Roman" panose="02020603050405020304" pitchFamily="18" charset="0"/>
            </a:endParaRPr>
          </a:p>
          <a:p>
            <a:pPr algn="just"/>
            <a:r>
              <a:rPr lang="vi-VN" sz="2400" b="1" dirty="0">
                <a:latin typeface="Times New Roman" panose="02020603050405020304" pitchFamily="18" charset="0"/>
                <a:cs typeface="Times New Roman" panose="02020603050405020304" pitchFamily="18" charset="0"/>
              </a:rPr>
              <a:t>1.</a:t>
            </a:r>
            <a:r>
              <a:rPr lang="vi-VN" sz="2400" b="1" u="sng" dirty="0">
                <a:latin typeface="Times New Roman" panose="02020603050405020304" pitchFamily="18" charset="0"/>
                <a:cs typeface="Times New Roman" panose="02020603050405020304" pitchFamily="18" charset="0"/>
              </a:rPr>
              <a:t>Truyện cổ tích</a:t>
            </a:r>
            <a:endParaRPr lang="en-US" sz="2400" u="sng"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7EF8484-81AF-4057-92D4-A21DD8F50FD1}"/>
              </a:ext>
            </a:extLst>
          </p:cNvPr>
          <p:cNvSpPr txBox="1"/>
          <p:nvPr/>
        </p:nvSpPr>
        <p:spPr>
          <a:xfrm>
            <a:off x="2363372" y="1"/>
            <a:ext cx="7315200" cy="830997"/>
          </a:xfrm>
          <a:prstGeom prst="rect">
            <a:avLst/>
          </a:prstGeom>
          <a:noFill/>
        </p:spPr>
        <p:txBody>
          <a:bodyPr wrap="square" rtlCol="0">
            <a:spAutoFit/>
          </a:bodyPr>
          <a:lstStyle/>
          <a:p>
            <a:pPr algn="ctr"/>
            <a:r>
              <a:rPr lang="en-US" sz="2400" b="1" dirty="0" err="1">
                <a:solidFill>
                  <a:srgbClr val="7030A0"/>
                </a:solidFill>
                <a:latin typeface="Times New Roman" panose="02020603050405020304" pitchFamily="18" charset="0"/>
                <a:cs typeface="Times New Roman" panose="02020603050405020304" pitchFamily="18" charset="0"/>
              </a:rPr>
              <a:t>Bài</a:t>
            </a:r>
            <a:r>
              <a:rPr lang="en-US" sz="2400" b="1" dirty="0">
                <a:solidFill>
                  <a:srgbClr val="7030A0"/>
                </a:solidFill>
                <a:latin typeface="Times New Roman" panose="02020603050405020304" pitchFamily="18" charset="0"/>
                <a:cs typeface="Times New Roman" panose="02020603050405020304" pitchFamily="18" charset="0"/>
              </a:rPr>
              <a:t> 7: THẾ GIỚI CỔ TÍCH</a:t>
            </a:r>
          </a:p>
          <a:p>
            <a:pPr algn="ctr"/>
            <a:r>
              <a:rPr lang="en-US" sz="2400" b="1" dirty="0" err="1">
                <a:solidFill>
                  <a:srgbClr val="FF0000"/>
                </a:solidFill>
                <a:latin typeface="Times New Roman" panose="02020603050405020304" pitchFamily="18" charset="0"/>
                <a:cs typeface="Times New Roman" panose="02020603050405020304" pitchFamily="18" charset="0"/>
              </a:rPr>
              <a:t>Tiết</a:t>
            </a:r>
            <a:r>
              <a:rPr lang="en-US" sz="2400" b="1" dirty="0">
                <a:solidFill>
                  <a:srgbClr val="FF0000"/>
                </a:solidFill>
                <a:latin typeface="Times New Roman" panose="02020603050405020304" pitchFamily="18" charset="0"/>
                <a:cs typeface="Times New Roman" panose="02020603050405020304" pitchFamily="18" charset="0"/>
              </a:rPr>
              <a:t> 85,86,87 - </a:t>
            </a:r>
            <a:r>
              <a:rPr lang="en-US" sz="2400" b="1" dirty="0" err="1">
                <a:solidFill>
                  <a:srgbClr val="FF0000"/>
                </a:solidFill>
                <a:latin typeface="Times New Roman" panose="02020603050405020304" pitchFamily="18" charset="0"/>
                <a:cs typeface="Times New Roman" panose="02020603050405020304" pitchFamily="18" charset="0"/>
              </a:rPr>
              <a:t>Văn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bản</a:t>
            </a:r>
            <a:r>
              <a:rPr lang="en-US" sz="2400" b="1" dirty="0">
                <a:solidFill>
                  <a:srgbClr val="FF0000"/>
                </a:solidFill>
                <a:latin typeface="Times New Roman" panose="02020603050405020304" pitchFamily="18" charset="0"/>
                <a:cs typeface="Times New Roman" panose="02020603050405020304" pitchFamily="18" charset="0"/>
              </a:rPr>
              <a:t>: THẠCH SANH</a:t>
            </a:r>
          </a:p>
        </p:txBody>
      </p:sp>
      <p:sp>
        <p:nvSpPr>
          <p:cNvPr id="6" name="TextBox 5">
            <a:extLst>
              <a:ext uri="{FF2B5EF4-FFF2-40B4-BE49-F238E27FC236}">
                <a16:creationId xmlns:a16="http://schemas.microsoft.com/office/drawing/2014/main" id="{FCA9914A-E9DD-47B7-ADC2-D13BB7B1313F}"/>
              </a:ext>
            </a:extLst>
          </p:cNvPr>
          <p:cNvSpPr txBox="1"/>
          <p:nvPr/>
        </p:nvSpPr>
        <p:spPr>
          <a:xfrm>
            <a:off x="5753686" y="1195754"/>
            <a:ext cx="6330462" cy="1938992"/>
          </a:xfrm>
          <a:prstGeom prst="rect">
            <a:avLst/>
          </a:prstGeom>
          <a:noFill/>
        </p:spPr>
        <p:txBody>
          <a:bodyPr wrap="square" rtlCol="0">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rPr>
              <a:t>THẢO LUẬN NHÓM</a:t>
            </a:r>
          </a:p>
          <a:p>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Nêu</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đặc</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điểm</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của</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truyện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cổ</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tích?Những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yếu</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tố</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như</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nhân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vật</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người</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kể</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chuyện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cốt</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truyện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yếu</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tố</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kì</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ảo</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trong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truyện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cổ</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tích</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có</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đặc</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điểm</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gì</a:t>
            </a:r>
            <a:r>
              <a:rPr lang="en-US" sz="2400" dirty="0">
                <a:solidFill>
                  <a:srgbClr val="0070C0"/>
                </a:solidFill>
                <a:latin typeface="Times New Roman" panose="02020603050405020304" pitchFamily="18" charset="0"/>
                <a:cs typeface="Times New Roman" panose="02020603050405020304" pitchFamily="18" charset="0"/>
              </a:rPr>
              <a:t>?</a:t>
            </a:r>
          </a:p>
          <a:p>
            <a:endParaRPr lang="en-US" sz="2400" dirty="0">
              <a:solidFill>
                <a:srgbClr val="0070C0"/>
              </a:solidFill>
            </a:endParaRPr>
          </a:p>
        </p:txBody>
      </p:sp>
    </p:spTree>
    <p:extLst>
      <p:ext uri="{BB962C8B-B14F-4D97-AF65-F5344CB8AC3E}">
        <p14:creationId xmlns:p14="http://schemas.microsoft.com/office/powerpoint/2010/main" val="289994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318C01F-D5D3-4219-8F36-C0FA3F2757D8}"/>
              </a:ext>
            </a:extLst>
          </p:cNvPr>
          <p:cNvSpPr txBox="1"/>
          <p:nvPr/>
        </p:nvSpPr>
        <p:spPr>
          <a:xfrm>
            <a:off x="182880" y="253218"/>
            <a:ext cx="6668086" cy="4893647"/>
          </a:xfrm>
          <a:prstGeom prst="rect">
            <a:avLst/>
          </a:prstGeom>
          <a:noFill/>
        </p:spPr>
        <p:txBody>
          <a:bodyPr wrap="square" rtlCol="0">
            <a:spAutoFit/>
          </a:bodyPr>
          <a:lstStyle/>
          <a:p>
            <a:pPr algn="just"/>
            <a:r>
              <a:rPr lang="fr-FR" sz="2400" b="1" dirty="0">
                <a:latin typeface="Times New Roman" panose="02020603050405020304" pitchFamily="18" charset="0"/>
                <a:cs typeface="Times New Roman" panose="02020603050405020304" pitchFamily="18" charset="0"/>
              </a:rPr>
              <a:t>3. </a:t>
            </a:r>
            <a:r>
              <a:rPr lang="fr-FR" sz="2400" b="1" u="sng" dirty="0">
                <a:latin typeface="Times New Roman" panose="02020603050405020304" pitchFamily="18" charset="0"/>
                <a:cs typeface="Times New Roman" panose="02020603050405020304" pitchFamily="18" charset="0"/>
              </a:rPr>
              <a:t>Ý </a:t>
            </a:r>
            <a:r>
              <a:rPr lang="fr-FR" sz="2400" b="1" u="sng" dirty="0" err="1">
                <a:latin typeface="Times New Roman" panose="02020603050405020304" pitchFamily="18" charset="0"/>
                <a:cs typeface="Times New Roman" panose="02020603050405020304" pitchFamily="18" charset="0"/>
              </a:rPr>
              <a:t>nghĩa</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của</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một</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số</a:t>
            </a:r>
            <a:r>
              <a:rPr lang="fr-FR" sz="2400" b="1" u="sng" dirty="0">
                <a:latin typeface="Times New Roman" panose="02020603050405020304" pitchFamily="18" charset="0"/>
                <a:cs typeface="Times New Roman" panose="02020603050405020304" pitchFamily="18" charset="0"/>
              </a:rPr>
              <a:t> chi </a:t>
            </a:r>
            <a:r>
              <a:rPr lang="fr-FR" sz="2400" b="1" u="sng" dirty="0" err="1">
                <a:latin typeface="Times New Roman" panose="02020603050405020304" pitchFamily="18" charset="0"/>
                <a:cs typeface="Times New Roman" panose="02020603050405020304" pitchFamily="18" charset="0"/>
              </a:rPr>
              <a:t>tiết</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thân</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kì</a:t>
            </a:r>
            <a:endParaRPr lang="en-US" sz="2400" u="sng" dirty="0">
              <a:latin typeface="Times New Roman" panose="02020603050405020304" pitchFamily="18" charset="0"/>
              <a:cs typeface="Times New Roman" panose="02020603050405020304" pitchFamily="18" charset="0"/>
            </a:endParaRPr>
          </a:p>
          <a:p>
            <a:pPr algn="just"/>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Tiếng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đàn</a:t>
            </a:r>
            <a:r>
              <a:rPr lang="fr-FR" sz="2400" dirty="0">
                <a:latin typeface="Times New Roman" panose="02020603050405020304" pitchFamily="18" charset="0"/>
                <a:cs typeface="Times New Roman" panose="02020603050405020304" pitchFamily="18" charset="0"/>
              </a:rPr>
              <a:t> ... là </a:t>
            </a:r>
            <a:r>
              <a:rPr lang="fr-FR" sz="2400" dirty="0" err="1">
                <a:latin typeface="Times New Roman" panose="02020603050405020304" pitchFamily="18" charset="0"/>
                <a:cs typeface="Times New Roman" panose="02020603050405020304" pitchFamily="18" charset="0"/>
              </a:rPr>
              <a:t>đại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diện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lý</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thể</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hiện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ước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về</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lẽ</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bằng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trong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xã</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hội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tinh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thần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yêu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hoà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bình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của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dân</a:t>
            </a:r>
            <a:r>
              <a:rPr lang="fr-FR" sz="2400" dirty="0">
                <a:latin typeface="Times New Roman" panose="02020603050405020304" pitchFamily="18" charset="0"/>
                <a:cs typeface="Times New Roman" panose="02020603050405020304" pitchFamily="18" charset="0"/>
              </a:rPr>
              <a:t> ta.</a:t>
            </a:r>
            <a:endParaRPr lang="en-US" sz="2400" dirty="0">
              <a:latin typeface="Times New Roman" panose="02020603050405020304" pitchFamily="18" charset="0"/>
              <a:cs typeface="Times New Roman" panose="02020603050405020304" pitchFamily="18" charset="0"/>
            </a:endParaRPr>
          </a:p>
          <a:p>
            <a:pPr algn="just"/>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Niêu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cơm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dù</a:t>
            </a:r>
            <a:r>
              <a:rPr lang="vi-VN" sz="2400" dirty="0">
                <a:latin typeface="Times New Roman" panose="02020603050405020304" pitchFamily="18" charset="0"/>
                <a:cs typeface="Times New Roman" panose="02020603050405020304" pitchFamily="18" charset="0"/>
              </a:rPr>
              <a:t> nhỏ nhưng </a:t>
            </a:r>
            <a:r>
              <a:rPr lang="fr-FR" sz="2400" dirty="0" err="1">
                <a:latin typeface="Times New Roman" panose="02020603050405020304" pitchFamily="18" charset="0"/>
                <a:cs typeface="Times New Roman" panose="02020603050405020304" pitchFamily="18" charset="0"/>
              </a:rPr>
              <a:t>ăn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mãi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không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thể</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hiện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ước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về</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một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cuộc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sống</a:t>
            </a:r>
            <a:r>
              <a:rPr lang="fr-FR" sz="2400" dirty="0">
                <a:latin typeface="Times New Roman" panose="02020603050405020304" pitchFamily="18" charset="0"/>
                <a:cs typeface="Times New Roman" panose="02020603050405020304" pitchFamily="18" charset="0"/>
              </a:rPr>
              <a:t> no </a:t>
            </a:r>
            <a:r>
              <a:rPr lang="fr-FR" sz="2400" dirty="0" err="1">
                <a:latin typeface="Times New Roman" panose="02020603050405020304" pitchFamily="18" charset="0"/>
                <a:cs typeface="Times New Roman" panose="02020603050405020304" pitchFamily="18" charset="0"/>
              </a:rPr>
              <a:t>ấm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tượng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trưng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tấm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lòng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ái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tưởng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yêu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hoà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bình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của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dân</a:t>
            </a:r>
            <a:r>
              <a:rPr lang="fr-FR" sz="2400" dirty="0">
                <a:latin typeface="Times New Roman" panose="02020603050405020304" pitchFamily="18" charset="0"/>
                <a:cs typeface="Times New Roman" panose="02020603050405020304" pitchFamily="18" charset="0"/>
              </a:rPr>
              <a:t> ta.</a:t>
            </a:r>
            <a:endParaRPr lang="en-US" sz="2400" dirty="0">
              <a:latin typeface="Times New Roman" panose="02020603050405020304" pitchFamily="18" charset="0"/>
              <a:cs typeface="Times New Roman" panose="02020603050405020304" pitchFamily="18" charset="0"/>
            </a:endParaRPr>
          </a:p>
          <a:p>
            <a:pPr algn="just"/>
            <a:r>
              <a:rPr lang="fr-FR" sz="2400" dirty="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sym typeface="Wingdings" panose="05000000000000000000" pitchFamily="2" charset="2"/>
              </a:rPr>
              <a: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Các</a:t>
            </a:r>
            <a:r>
              <a:rPr lang="fr-FR" sz="2400" dirty="0">
                <a:latin typeface="Times New Roman" panose="02020603050405020304" pitchFamily="18" charset="0"/>
                <a:cs typeface="Times New Roman" panose="02020603050405020304" pitchFamily="18" charset="0"/>
              </a:rPr>
              <a:t> chi </a:t>
            </a:r>
            <a:r>
              <a:rPr lang="fr-FR" sz="2400" dirty="0" err="1">
                <a:latin typeface="Times New Roman" panose="02020603050405020304" pitchFamily="18" charset="0"/>
                <a:cs typeface="Times New Roman" panose="02020603050405020304" pitchFamily="18" charset="0"/>
              </a:rPr>
              <a:t>tiết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tưởng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tượng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kì</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ảo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mang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lại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truyện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màu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sắc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thần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kì</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đồng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thời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thể</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hiện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sự</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tưởng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của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dân</a:t>
            </a:r>
            <a:r>
              <a:rPr lang="fr-FR" sz="2400" dirty="0">
                <a:latin typeface="Times New Roman" panose="02020603050405020304" pitchFamily="18" charset="0"/>
                <a:cs typeface="Times New Roman" panose="02020603050405020304" pitchFamily="18" charset="0"/>
              </a:rPr>
              <a:t> : </a:t>
            </a:r>
            <a:r>
              <a:rPr lang="fr-FR" sz="2400" dirty="0" err="1">
                <a:latin typeface="Times New Roman" panose="02020603050405020304" pitchFamily="18" charset="0"/>
                <a:cs typeface="Times New Roman" panose="02020603050405020304" pitchFamily="18" charset="0"/>
              </a:rPr>
              <a:t>những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người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hiền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lành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lương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thiện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sẽ</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luôn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nhận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được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sự</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giúp</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đỡ</a:t>
            </a:r>
            <a:r>
              <a:rPr lang="fr-FR"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26DA16B3-88B3-409C-B3D2-391AA80F936C}"/>
              </a:ext>
            </a:extLst>
          </p:cNvPr>
          <p:cNvSpPr txBox="1"/>
          <p:nvPr/>
        </p:nvSpPr>
        <p:spPr>
          <a:xfrm>
            <a:off x="7610622" y="450166"/>
            <a:ext cx="4398498" cy="3385542"/>
          </a:xfrm>
          <a:prstGeom prst="rect">
            <a:avLst/>
          </a:prstGeom>
          <a:noFill/>
        </p:spPr>
        <p:txBody>
          <a:bodyPr wrap="square" rtlCol="0">
            <a:spAutoFit/>
          </a:bodyPr>
          <a:lstStyle/>
          <a:p>
            <a:pPr algn="ctr"/>
            <a:r>
              <a:rPr lang="en-US" sz="2800" b="1" dirty="0" err="1">
                <a:solidFill>
                  <a:srgbClr val="FF0000"/>
                </a:solidFill>
                <a:latin typeface="Times New Roman" panose="02020603050405020304" pitchFamily="18" charset="0"/>
                <a:cs typeface="Times New Roman" panose="02020603050405020304" pitchFamily="18" charset="0"/>
              </a:rPr>
              <a:t>Thảo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luận</a:t>
            </a:r>
            <a:endParaRPr lang="en-US" sz="2800" b="1" dirty="0">
              <a:solidFill>
                <a:srgbClr val="FF0000"/>
              </a:solidFill>
              <a:latin typeface="Times New Roman" panose="02020603050405020304" pitchFamily="18" charset="0"/>
              <a:cs typeface="Times New Roman" panose="02020603050405020304" pitchFamily="18" charset="0"/>
            </a:endParaRPr>
          </a:p>
          <a:p>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Truyện</a:t>
            </a:r>
            <a:r>
              <a:rPr lang="en-US" sz="2400" b="1" dirty="0">
                <a:solidFill>
                  <a:schemeClr val="accent1"/>
                </a:solidFill>
                <a:latin typeface="Times New Roman" panose="02020603050405020304" pitchFamily="18" charset="0"/>
                <a:cs typeface="Times New Roman" panose="02020603050405020304" pitchFamily="18" charset="0"/>
              </a:rPr>
              <a:t> TS </a:t>
            </a:r>
            <a:r>
              <a:rPr lang="en-US" sz="2400" b="1" dirty="0" err="1">
                <a:solidFill>
                  <a:schemeClr val="accent1"/>
                </a:solidFill>
                <a:latin typeface="Times New Roman" panose="02020603050405020304" pitchFamily="18" charset="0"/>
                <a:cs typeface="Times New Roman" panose="02020603050405020304" pitchFamily="18" charset="0"/>
              </a:rPr>
              <a:t>còn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có</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những</a:t>
            </a:r>
            <a:r>
              <a:rPr lang="en-US" sz="2400" b="1" dirty="0">
                <a:solidFill>
                  <a:schemeClr val="accent1"/>
                </a:solidFill>
                <a:latin typeface="Times New Roman" panose="02020603050405020304" pitchFamily="18" charset="0"/>
                <a:cs typeface="Times New Roman" panose="02020603050405020304" pitchFamily="18" charset="0"/>
              </a:rPr>
              <a:t> con </a:t>
            </a:r>
            <a:r>
              <a:rPr lang="en-US" sz="2400" b="1" dirty="0" err="1">
                <a:solidFill>
                  <a:schemeClr val="accent1"/>
                </a:solidFill>
                <a:latin typeface="Times New Roman" panose="02020603050405020304" pitchFamily="18" charset="0"/>
                <a:cs typeface="Times New Roman" panose="02020603050405020304" pitchFamily="18" charset="0"/>
              </a:rPr>
              <a:t>vật</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kì</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ảo</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đó</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là</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những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vật</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gì</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Chúng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có</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đặc</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điểm</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gì</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khác</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thường</a:t>
            </a:r>
            <a:r>
              <a:rPr lang="en-US" sz="2400" b="1" dirty="0">
                <a:solidFill>
                  <a:schemeClr val="accent1"/>
                </a:solidFill>
                <a:latin typeface="Times New Roman" panose="02020603050405020304" pitchFamily="18" charset="0"/>
                <a:cs typeface="Times New Roman" panose="02020603050405020304" pitchFamily="18" charset="0"/>
              </a:rPr>
              <a:t>?</a:t>
            </a:r>
          </a:p>
          <a:p>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Truyện</a:t>
            </a:r>
            <a:r>
              <a:rPr lang="en-US" sz="2400" b="1" dirty="0">
                <a:solidFill>
                  <a:schemeClr val="accent1"/>
                </a:solidFill>
                <a:latin typeface="Times New Roman" panose="02020603050405020304" pitchFamily="18" charset="0"/>
                <a:cs typeface="Times New Roman" panose="02020603050405020304" pitchFamily="18" charset="0"/>
              </a:rPr>
              <a:t> TS </a:t>
            </a:r>
            <a:r>
              <a:rPr lang="en-US" sz="2400" b="1" dirty="0" err="1">
                <a:solidFill>
                  <a:schemeClr val="accent1"/>
                </a:solidFill>
                <a:latin typeface="Times New Roman" panose="02020603050405020304" pitchFamily="18" charset="0"/>
                <a:cs typeface="Times New Roman" panose="02020603050405020304" pitchFamily="18" charset="0"/>
              </a:rPr>
              <a:t>cũng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có</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Nhiều</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đồ</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vật</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kì</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ảo</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hãy</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kể</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tên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và</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nêu</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đặc</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điểm</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công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dụng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của</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chúng</a:t>
            </a:r>
            <a:r>
              <a:rPr lang="en-US" sz="2400" b="1" dirty="0">
                <a:solidFill>
                  <a:schemeClr val="accent1"/>
                </a:solidFill>
                <a:latin typeface="Times New Roman" panose="02020603050405020304" pitchFamily="18"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438520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arn(inVertical)">
                                      <p:cBhvr>
                                        <p:cTn id="15" dur="500"/>
                                        <p:tgtEl>
                                          <p:spTgt spid="5">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arn(inVertical)">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barn(inVertical)">
                                      <p:cBhvr>
                                        <p:cTn id="23" dur="500"/>
                                        <p:tgtEl>
                                          <p:spTgt spid="4">
                                            <p:txEl>
                                              <p:pRg st="1" end="1"/>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barn(inVertical)">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xit" presetSubtype="32" fill="hold" grpId="0" nodeType="clickEffect">
                                  <p:stCondLst>
                                    <p:cond delay="0"/>
                                  </p:stCondLst>
                                  <p:childTnLst>
                                    <p:animEffect transition="out" filter="box(out)">
                                      <p:cBhvr>
                                        <p:cTn id="30" dur="2000"/>
                                        <p:tgtEl>
                                          <p:spTgt spid="5">
                                            <p:txEl>
                                              <p:pRg st="0" end="0"/>
                                            </p:txEl>
                                          </p:spTgt>
                                        </p:tgtEl>
                                      </p:cBhvr>
                                    </p:animEffect>
                                    <p:set>
                                      <p:cBhvr>
                                        <p:cTn id="31" dur="1" fill="hold">
                                          <p:stCondLst>
                                            <p:cond delay="1999"/>
                                          </p:stCondLst>
                                        </p:cTn>
                                        <p:tgtEl>
                                          <p:spTgt spid="5">
                                            <p:txEl>
                                              <p:pRg st="0" end="0"/>
                                            </p:txEl>
                                          </p:spTgt>
                                        </p:tgtEl>
                                        <p:attrNameLst>
                                          <p:attrName>style.visibility</p:attrName>
                                        </p:attrNameLst>
                                      </p:cBhvr>
                                      <p:to>
                                        <p:strVal val="hidden"/>
                                      </p:to>
                                    </p:set>
                                  </p:childTnLst>
                                </p:cTn>
                              </p:par>
                              <p:par>
                                <p:cTn id="32" presetID="4" presetClass="exit" presetSubtype="32" fill="hold" grpId="0" nodeType="withEffect">
                                  <p:stCondLst>
                                    <p:cond delay="0"/>
                                  </p:stCondLst>
                                  <p:childTnLst>
                                    <p:animEffect transition="out" filter="box(out)">
                                      <p:cBhvr>
                                        <p:cTn id="33" dur="2000"/>
                                        <p:tgtEl>
                                          <p:spTgt spid="5">
                                            <p:txEl>
                                              <p:pRg st="1" end="1"/>
                                            </p:txEl>
                                          </p:spTgt>
                                        </p:tgtEl>
                                      </p:cBhvr>
                                    </p:animEffect>
                                    <p:set>
                                      <p:cBhvr>
                                        <p:cTn id="34" dur="1" fill="hold">
                                          <p:stCondLst>
                                            <p:cond delay="1999"/>
                                          </p:stCondLst>
                                        </p:cTn>
                                        <p:tgtEl>
                                          <p:spTgt spid="5">
                                            <p:txEl>
                                              <p:pRg st="1" end="1"/>
                                            </p:txEl>
                                          </p:spTgt>
                                        </p:tgtEl>
                                        <p:attrNameLst>
                                          <p:attrName>style.visibility</p:attrName>
                                        </p:attrNameLst>
                                      </p:cBhvr>
                                      <p:to>
                                        <p:strVal val="hidden"/>
                                      </p:to>
                                    </p:set>
                                  </p:childTnLst>
                                </p:cTn>
                              </p:par>
                              <p:par>
                                <p:cTn id="35" presetID="4" presetClass="exit" presetSubtype="32" fill="hold" grpId="0" nodeType="withEffect">
                                  <p:stCondLst>
                                    <p:cond delay="0"/>
                                  </p:stCondLst>
                                  <p:childTnLst>
                                    <p:animEffect transition="out" filter="box(out)">
                                      <p:cBhvr>
                                        <p:cTn id="36" dur="2000"/>
                                        <p:tgtEl>
                                          <p:spTgt spid="5">
                                            <p:txEl>
                                              <p:pRg st="2" end="2"/>
                                            </p:txEl>
                                          </p:spTgt>
                                        </p:tgtEl>
                                      </p:cBhvr>
                                    </p:animEffect>
                                    <p:set>
                                      <p:cBhvr>
                                        <p:cTn id="37" dur="1" fill="hold">
                                          <p:stCondLst>
                                            <p:cond delay="1999"/>
                                          </p:stCondLst>
                                        </p:cTn>
                                        <p:tgtEl>
                                          <p:spTgt spid="5">
                                            <p:txEl>
                                              <p:pRg st="2" end="2"/>
                                            </p:txEl>
                                          </p:spTgt>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barn(inVertical)">
                                      <p:cBhvr>
                                        <p:cTn id="4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53E2A7B-69B0-48BB-AF82-EEEF91C9C965}"/>
              </a:ext>
            </a:extLst>
          </p:cNvPr>
          <p:cNvSpPr txBox="1"/>
          <p:nvPr/>
        </p:nvSpPr>
        <p:spPr>
          <a:xfrm>
            <a:off x="337625" y="239151"/>
            <a:ext cx="7610621" cy="1938992"/>
          </a:xfrm>
          <a:prstGeom prst="rect">
            <a:avLst/>
          </a:prstGeom>
          <a:noFill/>
        </p:spPr>
        <p:txBody>
          <a:bodyPr wrap="square" rtlCol="0">
            <a:spAutoFit/>
          </a:bodyPr>
          <a:lstStyle/>
          <a:p>
            <a:r>
              <a:rPr lang="nl-NL" sz="2400" b="1" dirty="0">
                <a:latin typeface="Times New Roman" panose="02020603050405020304" pitchFamily="18" charset="0"/>
                <a:cs typeface="Times New Roman" panose="02020603050405020304" pitchFamily="18" charset="0"/>
              </a:rPr>
              <a:t>4. </a:t>
            </a:r>
            <a:r>
              <a:rPr lang="nl-NL" sz="2400" b="1" u="sng" dirty="0">
                <a:latin typeface="Times New Roman" panose="02020603050405020304" pitchFamily="18" charset="0"/>
                <a:cs typeface="Times New Roman" panose="02020603050405020304" pitchFamily="18" charset="0"/>
              </a:rPr>
              <a:t>Kết thúc truyện</a:t>
            </a:r>
            <a:endParaRPr lang="en-US" sz="2400" u="sng"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TS </a:t>
            </a:r>
            <a:r>
              <a:rPr lang="fr-FR" sz="2400" dirty="0" err="1">
                <a:latin typeface="Times New Roman" panose="02020603050405020304" pitchFamily="18" charset="0"/>
                <a:cs typeface="Times New Roman" panose="02020603050405020304" pitchFamily="18" charset="0"/>
              </a:rPr>
              <a:t>cưới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chúa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lên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làm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vua</a:t>
            </a:r>
            <a:r>
              <a:rPr lang="fr-FR"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Mẹ</a:t>
            </a:r>
            <a:r>
              <a:rPr lang="fr-FR" sz="2400" dirty="0">
                <a:latin typeface="Times New Roman" panose="02020603050405020304" pitchFamily="18" charset="0"/>
                <a:cs typeface="Times New Roman" panose="02020603050405020304" pitchFamily="18" charset="0"/>
              </a:rPr>
              <a:t> con LT </a:t>
            </a:r>
            <a:r>
              <a:rPr lang="fr-FR" sz="2400" dirty="0" err="1">
                <a:latin typeface="Times New Roman" panose="02020603050405020304" pitchFamily="18" charset="0"/>
                <a:cs typeface="Times New Roman" panose="02020603050405020304" pitchFamily="18" charset="0"/>
              </a:rPr>
              <a:t>bị</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sét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đánh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chết</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a:t>
            </a:r>
            <a:r>
              <a:rPr lang="fr-FR" sz="2400" dirty="0">
                <a:latin typeface="Times New Roman" panose="02020603050405020304" pitchFamily="18" charset="0"/>
                <a:cs typeface="Times New Roman" panose="02020603050405020304" pitchFamily="18" charset="0"/>
              </a:rPr>
              <a:t>&gt; </a:t>
            </a:r>
            <a:r>
              <a:rPr lang="fr-FR" sz="2400" dirty="0" err="1">
                <a:latin typeface="Times New Roman" panose="02020603050405020304" pitchFamily="18" charset="0"/>
                <a:cs typeface="Times New Roman" panose="02020603050405020304" pitchFamily="18" charset="0"/>
              </a:rPr>
              <a:t>Kết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thúc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có</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hậu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thể</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hiện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ước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lý</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xã</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hội</a:t>
            </a:r>
            <a:r>
              <a:rPr lang="fr-FR" sz="2400" dirty="0">
                <a:latin typeface="Times New Roman" panose="02020603050405020304" pitchFamily="18" charset="0"/>
                <a:cs typeface="Times New Roman" panose="02020603050405020304" pitchFamily="18" charset="0"/>
              </a:rPr>
              <a:t> (ở </a:t>
            </a:r>
            <a:r>
              <a:rPr lang="fr-FR" sz="2400" dirty="0" err="1">
                <a:latin typeface="Times New Roman" panose="02020603050405020304" pitchFamily="18" charset="0"/>
                <a:cs typeface="Times New Roman" panose="02020603050405020304" pitchFamily="18" charset="0"/>
              </a:rPr>
              <a:t>hiền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gặp</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lành</a:t>
            </a:r>
            <a:r>
              <a:rPr lang="fr-FR" sz="2400" dirty="0">
                <a:latin typeface="Times New Roman" panose="02020603050405020304" pitchFamily="18" charset="0"/>
                <a:cs typeface="Times New Roman" panose="02020603050405020304" pitchFamily="18" charset="0"/>
              </a:rPr>
              <a:t>, ở </a:t>
            </a:r>
            <a:r>
              <a:rPr lang="fr-FR" sz="2400" dirty="0" err="1">
                <a:latin typeface="Times New Roman" panose="02020603050405020304" pitchFamily="18" charset="0"/>
                <a:cs typeface="Times New Roman" panose="02020603050405020304" pitchFamily="18" charset="0"/>
              </a:rPr>
              <a:t>ác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gặp</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ác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ước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của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dân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về</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sự</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đổi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đời</a:t>
            </a:r>
            <a:r>
              <a:rPr lang="fr-F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A73BF42B-596E-4EE9-893F-3F951D829CAE}"/>
              </a:ext>
            </a:extLst>
          </p:cNvPr>
          <p:cNvSpPr txBox="1"/>
          <p:nvPr/>
        </p:nvSpPr>
        <p:spPr>
          <a:xfrm>
            <a:off x="8468751" y="576775"/>
            <a:ext cx="3587261" cy="3046988"/>
          </a:xfrm>
          <a:prstGeom prst="rect">
            <a:avLst/>
          </a:prstGeom>
          <a:noFill/>
        </p:spPr>
        <p:txBody>
          <a:bodyPr wrap="square" rtlCol="0">
            <a:spAutoFit/>
          </a:bodyPr>
          <a:lstStyle/>
          <a:p>
            <a:pPr algn="ctr"/>
            <a:r>
              <a:rPr lang="en-US" sz="2400" b="1" i="1" dirty="0">
                <a:solidFill>
                  <a:srgbClr val="FF0000"/>
                </a:solidFill>
                <a:latin typeface="Times New Roman" panose="02020603050405020304" pitchFamily="18" charset="0"/>
                <a:cs typeface="Times New Roman" panose="02020603050405020304" pitchFamily="18" charset="0"/>
              </a:rPr>
              <a:t>THẢO LUẬN</a:t>
            </a:r>
          </a:p>
          <a:p>
            <a:r>
              <a:rPr lang="en-US" sz="2400" b="1" i="1" dirty="0">
                <a:solidFill>
                  <a:srgbClr val="7030A0"/>
                </a:solidFill>
                <a:latin typeface="Times New Roman" panose="02020603050405020304" pitchFamily="18" charset="0"/>
                <a:cs typeface="Times New Roman" panose="02020603050405020304" pitchFamily="18" charset="0"/>
              </a:rPr>
              <a:t>? </a:t>
            </a:r>
            <a:r>
              <a:rPr lang="vi-VN" sz="2400" b="1" i="1" dirty="0">
                <a:solidFill>
                  <a:srgbClr val="7030A0"/>
                </a:solidFill>
                <a:latin typeface="Times New Roman" panose="02020603050405020304" pitchFamily="18" charset="0"/>
                <a:cs typeface="Times New Roman" panose="02020603050405020304" pitchFamily="18" charset="0"/>
              </a:rPr>
              <a:t>Truyện kết thúc như thế nào? Qua kết thúc này nhân dân ta muốn thể hiện điều gì? Kết thúc này có phổ biến trong truyện cổ tích không? </a:t>
            </a:r>
            <a:endParaRPr lang="en-US" sz="2400" b="1" dirty="0">
              <a:solidFill>
                <a:srgbClr val="7030A0"/>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E5F39828-4AD1-4E63-AE2A-72D9163F3B02}"/>
              </a:ext>
            </a:extLst>
          </p:cNvPr>
          <p:cNvSpPr txBox="1"/>
          <p:nvPr/>
        </p:nvSpPr>
        <p:spPr>
          <a:xfrm>
            <a:off x="464234" y="2178143"/>
            <a:ext cx="7484012" cy="3785652"/>
          </a:xfrm>
          <a:prstGeom prst="rect">
            <a:avLst/>
          </a:prstGeom>
          <a:noFill/>
        </p:spPr>
        <p:txBody>
          <a:bodyPr wrap="square" rtlCol="0">
            <a:spAutoFit/>
          </a:bodyPr>
          <a:lstStyle/>
          <a:p>
            <a:r>
              <a:rPr lang="nl-NL" sz="2400" b="1" dirty="0">
                <a:latin typeface="Times New Roman" panose="02020603050405020304" pitchFamily="18" charset="0"/>
                <a:cs typeface="Times New Roman" panose="02020603050405020304" pitchFamily="18" charset="0"/>
              </a:rPr>
              <a:t>III. </a:t>
            </a:r>
            <a:r>
              <a:rPr lang="nl-NL" sz="2400" b="1" u="sng" dirty="0">
                <a:latin typeface="Times New Roman" panose="02020603050405020304" pitchFamily="18" charset="0"/>
                <a:cs typeface="Times New Roman" panose="02020603050405020304" pitchFamily="18" charset="0"/>
              </a:rPr>
              <a:t>Tổng kết</a:t>
            </a:r>
            <a:endParaRPr lang="en-US" sz="2400" u="sng" dirty="0">
              <a:latin typeface="Times New Roman" panose="02020603050405020304" pitchFamily="18" charset="0"/>
              <a:cs typeface="Times New Roman" panose="02020603050405020304" pitchFamily="18" charset="0"/>
            </a:endParaRPr>
          </a:p>
          <a:p>
            <a:r>
              <a:rPr lang="nl-NL" sz="2400" b="1" i="1" dirty="0">
                <a:latin typeface="Times New Roman" panose="02020603050405020304" pitchFamily="18" charset="0"/>
                <a:cs typeface="Times New Roman" panose="02020603050405020304" pitchFamily="18" charset="0"/>
              </a:rPr>
              <a:t>1. </a:t>
            </a:r>
            <a:r>
              <a:rPr lang="nl-NL" sz="2400" b="1" i="1" u="sng" dirty="0">
                <a:latin typeface="Times New Roman" panose="02020603050405020304" pitchFamily="18" charset="0"/>
                <a:cs typeface="Times New Roman" panose="02020603050405020304" pitchFamily="18" charset="0"/>
              </a:rPr>
              <a:t>Nội dung – Ý nghĩa</a:t>
            </a:r>
            <a:r>
              <a:rPr lang="nl-NL" sz="2400" b="1"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fr-FR" sz="2400" i="1" dirty="0">
                <a:latin typeface="Times New Roman" panose="02020603050405020304" pitchFamily="18" charset="0"/>
                <a:cs typeface="Times New Roman" panose="02020603050405020304" pitchFamily="18" charset="0"/>
              </a:rPr>
              <a:t>- </a:t>
            </a:r>
            <a:r>
              <a:rPr lang="fr-FR" sz="2400" i="1" dirty="0" err="1">
                <a:latin typeface="Times New Roman" panose="02020603050405020304" pitchFamily="18" charset="0"/>
                <a:cs typeface="Times New Roman" panose="02020603050405020304" pitchFamily="18" charset="0"/>
              </a:rPr>
              <a:t>Nội</a:t>
            </a:r>
            <a:r>
              <a:rPr lang="fr-FR" sz="2400" i="1" dirty="0">
                <a:latin typeface="Times New Roman" panose="02020603050405020304" pitchFamily="18" charset="0"/>
                <a:cs typeface="Times New Roman" panose="02020603050405020304" pitchFamily="18" charset="0"/>
              </a:rPr>
              <a:t> </a:t>
            </a:r>
            <a:r>
              <a:rPr lang="fr-FR" sz="2400" i="1" dirty="0" err="1">
                <a:latin typeface="Times New Roman" panose="02020603050405020304" pitchFamily="18" charset="0"/>
                <a:cs typeface="Times New Roman" panose="02020603050405020304" pitchFamily="18" charset="0"/>
              </a:rPr>
              <a:t>dung</a:t>
            </a:r>
            <a:r>
              <a:rPr lang="fr-FR" sz="2400" dirty="0">
                <a:latin typeface="Times New Roman" panose="02020603050405020304" pitchFamily="18" charset="0"/>
                <a:cs typeface="Times New Roman" panose="02020603050405020304" pitchFamily="18" charset="0"/>
              </a:rPr>
              <a:t>: </a:t>
            </a:r>
            <a:r>
              <a:rPr lang="vi-VN" sz="2400" i="1" dirty="0">
                <a:latin typeface="Times New Roman" panose="02020603050405020304" pitchFamily="18" charset="0"/>
                <a:cs typeface="Times New Roman" panose="02020603050405020304" pitchFamily="18" charset="0"/>
              </a:rPr>
              <a:t>Thạch Sanh</a:t>
            </a:r>
            <a:r>
              <a:rPr lang="vi-VN" sz="2400" dirty="0">
                <a:latin typeface="Times New Roman" panose="02020603050405020304" pitchFamily="18" charset="0"/>
                <a:cs typeface="Times New Roman" panose="02020603050405020304" pitchFamily="18" charset="0"/>
              </a:rPr>
              <a:t> là truyện cổ tích về người dũng sĩ diệt chằn tinh, đại bàng cứu người...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Ý nghĩa: Truyện thể hiện ước mơ, niềm tin của nhân dân về công lý xã hội, sự chiến thắng cuối cùng của những con người chính nghĩa lương thiện. </a:t>
            </a:r>
            <a:r>
              <a:rPr lang="vi-VN" sz="2400" i="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fr-FR" sz="2400" b="1" i="1" dirty="0">
                <a:latin typeface="Times New Roman" panose="02020603050405020304" pitchFamily="18" charset="0"/>
                <a:cs typeface="Times New Roman" panose="02020603050405020304" pitchFamily="18" charset="0"/>
              </a:rPr>
              <a:t>2. </a:t>
            </a:r>
            <a:r>
              <a:rPr lang="fr-FR" sz="2400" b="1" i="1" u="sng" dirty="0" err="1">
                <a:latin typeface="Times New Roman" panose="02020603050405020304" pitchFamily="18" charset="0"/>
                <a:cs typeface="Times New Roman" panose="02020603050405020304" pitchFamily="18" charset="0"/>
              </a:rPr>
              <a:t>Nghệ</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thuật</a:t>
            </a:r>
            <a:endParaRPr lang="en-US" sz="2400" u="sng"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Chi </a:t>
            </a:r>
            <a:r>
              <a:rPr lang="fr-FR" sz="2400" dirty="0" err="1">
                <a:latin typeface="Times New Roman" panose="02020603050405020304" pitchFamily="18" charset="0"/>
                <a:cs typeface="Times New Roman" panose="02020603050405020304" pitchFamily="18" charset="0"/>
              </a:rPr>
              <a:t>tiết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tưởng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tượng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kì</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ảo</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Khéo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hợp</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huyền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thoại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thực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tế</a:t>
            </a:r>
            <a:r>
              <a:rPr lang="fr-F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048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barn(inVertical)">
                                      <p:cBhvr>
                                        <p:cTn id="20" dur="500"/>
                                        <p:tgtEl>
                                          <p:spTgt spid="4">
                                            <p:txEl>
                                              <p:pRg st="2" end="2"/>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barn(inVertical)">
                                      <p:cBhvr>
                                        <p:cTn id="23" dur="500"/>
                                        <p:tgtEl>
                                          <p:spTgt spid="4">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xit" presetSubtype="10" fill="hold" grpId="1" nodeType="clickEffect">
                                  <p:stCondLst>
                                    <p:cond delay="0"/>
                                  </p:stCondLst>
                                  <p:childTnLst>
                                    <p:animEffect transition="out" filter="checkerboard(across)">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barn(inVertical)">
                                      <p:cBhvr>
                                        <p:cTn id="33" dur="500"/>
                                        <p:tgtEl>
                                          <p:spTgt spid="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6">
                                            <p:txEl>
                                              <p:pRg st="1" end="1"/>
                                            </p:txEl>
                                          </p:spTgt>
                                        </p:tgtEl>
                                        <p:attrNameLst>
                                          <p:attrName>style.visibility</p:attrName>
                                        </p:attrNameLst>
                                      </p:cBhvr>
                                      <p:to>
                                        <p:strVal val="visible"/>
                                      </p:to>
                                    </p:set>
                                    <p:animEffect transition="in" filter="barn(inVertical)">
                                      <p:cBhvr>
                                        <p:cTn id="38" dur="500"/>
                                        <p:tgtEl>
                                          <p:spTgt spid="6">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barn(inVertical)">
                                      <p:cBhvr>
                                        <p:cTn id="43" dur="500"/>
                                        <p:tgtEl>
                                          <p:spTgt spid="6">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6">
                                            <p:txEl>
                                              <p:pRg st="3" end="3"/>
                                            </p:txEl>
                                          </p:spTgt>
                                        </p:tgtEl>
                                        <p:attrNameLst>
                                          <p:attrName>style.visibility</p:attrName>
                                        </p:attrNameLst>
                                      </p:cBhvr>
                                      <p:to>
                                        <p:strVal val="visible"/>
                                      </p:to>
                                    </p:set>
                                    <p:animEffect transition="in" filter="barn(inVertical)">
                                      <p:cBhvr>
                                        <p:cTn id="48" dur="500"/>
                                        <p:tgtEl>
                                          <p:spTgt spid="6">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6">
                                            <p:txEl>
                                              <p:pRg st="4" end="4"/>
                                            </p:txEl>
                                          </p:spTgt>
                                        </p:tgtEl>
                                        <p:attrNameLst>
                                          <p:attrName>style.visibility</p:attrName>
                                        </p:attrNameLst>
                                      </p:cBhvr>
                                      <p:to>
                                        <p:strVal val="visible"/>
                                      </p:to>
                                    </p:set>
                                    <p:animEffect transition="in" filter="barn(inVertical)">
                                      <p:cBhvr>
                                        <p:cTn id="53" dur="500"/>
                                        <p:tgtEl>
                                          <p:spTgt spid="6">
                                            <p:txEl>
                                              <p:pRg st="4" end="4"/>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6">
                                            <p:txEl>
                                              <p:pRg st="5" end="5"/>
                                            </p:txEl>
                                          </p:spTgt>
                                        </p:tgtEl>
                                        <p:attrNameLst>
                                          <p:attrName>style.visibility</p:attrName>
                                        </p:attrNameLst>
                                      </p:cBhvr>
                                      <p:to>
                                        <p:strVal val="visible"/>
                                      </p:to>
                                    </p:set>
                                    <p:animEffect transition="in" filter="barn(inVertical)">
                                      <p:cBhvr>
                                        <p:cTn id="58" dur="500"/>
                                        <p:tgtEl>
                                          <p:spTgt spid="6">
                                            <p:txEl>
                                              <p:pRg st="5" end="5"/>
                                            </p:txEl>
                                          </p:spTgt>
                                        </p:tgtEl>
                                      </p:cBhvr>
                                    </p:animEffect>
                                  </p:childTnLst>
                                </p:cTn>
                              </p:par>
                              <p:par>
                                <p:cTn id="59" presetID="16" presetClass="entr" presetSubtype="21" fill="hold" nodeType="withEffect">
                                  <p:stCondLst>
                                    <p:cond delay="0"/>
                                  </p:stCondLst>
                                  <p:childTnLst>
                                    <p:set>
                                      <p:cBhvr>
                                        <p:cTn id="60" dur="1" fill="hold">
                                          <p:stCondLst>
                                            <p:cond delay="0"/>
                                          </p:stCondLst>
                                        </p:cTn>
                                        <p:tgtEl>
                                          <p:spTgt spid="6">
                                            <p:txEl>
                                              <p:pRg st="6" end="6"/>
                                            </p:txEl>
                                          </p:spTgt>
                                        </p:tgtEl>
                                        <p:attrNameLst>
                                          <p:attrName>style.visibility</p:attrName>
                                        </p:attrNameLst>
                                      </p:cBhvr>
                                      <p:to>
                                        <p:strVal val="visible"/>
                                      </p:to>
                                    </p:set>
                                    <p:animEffect transition="in" filter="barn(inVertical)">
                                      <p:cBhvr>
                                        <p:cTn id="6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29A3BD-10D2-499F-87BE-BE67B5543578}"/>
              </a:ext>
            </a:extLst>
          </p:cNvPr>
          <p:cNvSpPr txBox="1"/>
          <p:nvPr/>
        </p:nvSpPr>
        <p:spPr>
          <a:xfrm>
            <a:off x="211015" y="689317"/>
            <a:ext cx="11704320" cy="6184523"/>
          </a:xfrm>
          <a:prstGeom prst="rect">
            <a:avLst/>
          </a:prstGeom>
          <a:noFill/>
        </p:spPr>
        <p:txBody>
          <a:bodyPr wrap="square" rtlCol="0">
            <a:spAutoFit/>
          </a:bodyPr>
          <a:lstStyle/>
          <a:p>
            <a:pPr algn="just"/>
            <a:r>
              <a:rPr lang="en-US" sz="2400" b="1" dirty="0">
                <a:latin typeface="Times New Roman" panose="02020603050405020304" pitchFamily="18" charset="0"/>
                <a:cs typeface="Times New Roman" panose="02020603050405020304" pitchFamily="18" charset="0"/>
              </a:rPr>
              <a:t>I. </a:t>
            </a:r>
            <a:r>
              <a:rPr lang="nl-NL" sz="2400" b="1" u="sng" dirty="0">
                <a:latin typeface="Times New Roman" panose="02020603050405020304" pitchFamily="18" charset="0"/>
                <a:cs typeface="Times New Roman" panose="02020603050405020304" pitchFamily="18" charset="0"/>
              </a:rPr>
              <a:t>Tìm hiểu chung </a:t>
            </a:r>
            <a:endParaRPr lang="en-US" sz="2400" u="sng" dirty="0">
              <a:latin typeface="Times New Roman" panose="02020603050405020304" pitchFamily="18" charset="0"/>
              <a:cs typeface="Times New Roman" panose="02020603050405020304" pitchFamily="18" charset="0"/>
            </a:endParaRPr>
          </a:p>
          <a:p>
            <a:pPr algn="just"/>
            <a:r>
              <a:rPr lang="vi-VN" sz="2400" b="1" dirty="0">
                <a:latin typeface="Times New Roman" panose="02020603050405020304" pitchFamily="18" charset="0"/>
                <a:cs typeface="Times New Roman" panose="02020603050405020304" pitchFamily="18" charset="0"/>
              </a:rPr>
              <a:t>1.</a:t>
            </a:r>
            <a:r>
              <a:rPr lang="vi-VN" sz="2400" b="1" u="sng" dirty="0">
                <a:latin typeface="Times New Roman" panose="02020603050405020304" pitchFamily="18" charset="0"/>
                <a:cs typeface="Times New Roman" panose="02020603050405020304" pitchFamily="18" charset="0"/>
              </a:rPr>
              <a:t>Truyện cổ tích</a:t>
            </a:r>
            <a:endParaRPr lang="en-US" sz="2400" u="sng" dirty="0">
              <a:latin typeface="Times New Roman" panose="02020603050405020304" pitchFamily="18" charset="0"/>
              <a:cs typeface="Times New Roman" panose="02020603050405020304" pitchFamily="18" charset="0"/>
            </a:endParaRPr>
          </a:p>
          <a:p>
            <a:pPr algn="just"/>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Truyện cổ tích l</a:t>
            </a:r>
            <a:r>
              <a:rPr lang="en-US" sz="2400" b="1" dirty="0">
                <a:latin typeface="Times New Roman" panose="02020603050405020304" pitchFamily="18" charset="0"/>
                <a:cs typeface="Times New Roman" panose="02020603050405020304" pitchFamily="18" charset="0"/>
              </a:rPr>
              <a:t>à</a:t>
            </a:r>
            <a:r>
              <a:rPr lang="vi-VN" sz="2400" b="1" dirty="0">
                <a:latin typeface="Times New Roman" panose="02020603050405020304" pitchFamily="18" charset="0"/>
                <a:cs typeface="Times New Roman" panose="02020603050405020304" pitchFamily="18" charset="0"/>
              </a:rPr>
              <a:t> loại truyện dân gian có nhiều yếu tố hư cấu, kì ảo, kể về số phận và cuộc đời của các nhân vật trong những mối quan hệ xã hội. Truyện cồ tích thể hiện cái nhìn về hiện thực, bộc lộ quan niệm đạo đức, lẽ công bằng và ước mơ về một cuộc sống tốt đẹp hơn của người lao động xưa.</a:t>
            </a:r>
            <a:endParaRPr lang="en-US" sz="2400" dirty="0">
              <a:latin typeface="Times New Roman" panose="02020603050405020304" pitchFamily="18" charset="0"/>
              <a:cs typeface="Times New Roman" panose="02020603050405020304" pitchFamily="18" charset="0"/>
            </a:endParaRPr>
          </a:p>
          <a:p>
            <a:pPr algn="just"/>
            <a:r>
              <a:rPr lang="vi-VN" sz="2400" b="1" dirty="0">
                <a:latin typeface="Times New Roman" panose="02020603050405020304" pitchFamily="18" charset="0"/>
                <a:cs typeface="Times New Roman" panose="02020603050405020304" pitchFamily="18" charset="0"/>
              </a:rPr>
              <a:t>2. </a:t>
            </a:r>
            <a:r>
              <a:rPr lang="vi-VN" sz="2400" b="1" u="sng" dirty="0">
                <a:latin typeface="Times New Roman" panose="02020603050405020304" pitchFamily="18" charset="0"/>
                <a:cs typeface="Times New Roman" panose="02020603050405020304" pitchFamily="18" charset="0"/>
              </a:rPr>
              <a:t>Một số yếu tố của truyện cổ tích</a:t>
            </a:r>
            <a:endParaRPr lang="en-US" sz="2400" u="sng"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Truyện cổ tích thường kể về những xung đột trong gia đình, xã hội, phản ánh số phận của các cá nhân và thể hiện ước mơ đồi thay số phận của chính họ.</a:t>
            </a:r>
            <a:endParaRPr lang="en-US" sz="2400" dirty="0">
              <a:effectLst/>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Nhân vật trong truyện cổ tích đại diện cho các kiểu người khác nhau trong xã hội</a:t>
            </a:r>
            <a:r>
              <a:rPr lang="vi-VN" sz="2400" dirty="0">
                <a:latin typeface="Times New Roman" panose="02020603050405020304" pitchFamily="18" charset="0"/>
                <a:cs typeface="Times New Roman" panose="02020603050405020304" pitchFamily="18" charset="0"/>
              </a:rPr>
              <a:t>, thường được chia làm hai tuyến: </a:t>
            </a:r>
            <a:r>
              <a:rPr lang="vi-VN" sz="2400" b="1" dirty="0">
                <a:latin typeface="Times New Roman" panose="02020603050405020304" pitchFamily="18" charset="0"/>
                <a:cs typeface="Times New Roman" panose="02020603050405020304" pitchFamily="18" charset="0"/>
              </a:rPr>
              <a:t>chính diện (tốt, thiện) và phản diện (xấu, ác).</a:t>
            </a:r>
            <a:endParaRPr lang="en-US" sz="2400" dirty="0">
              <a:effectLst/>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Các chi tiết, sự việc thường có tỉnh chất hoang đường, kì ảo.</a:t>
            </a:r>
            <a:endParaRPr lang="en-US" sz="2400" dirty="0">
              <a:effectLst/>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Truyện được kể theo trật tự thời gian tuyến tính, thể hiện rõ quan hệ nhân quả giữa các sự kiện.</a:t>
            </a:r>
            <a:endParaRPr lang="en-US" sz="2400" dirty="0">
              <a:effectLst/>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Lời kể trong truyện cồ tích thường mở đầu bằng những từ ngữ chỉ không gian, thời gian không xác định</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7EF8484-81AF-4057-92D4-A21DD8F50FD1}"/>
              </a:ext>
            </a:extLst>
          </p:cNvPr>
          <p:cNvSpPr txBox="1"/>
          <p:nvPr/>
        </p:nvSpPr>
        <p:spPr>
          <a:xfrm>
            <a:off x="2363372" y="1"/>
            <a:ext cx="7315200" cy="830997"/>
          </a:xfrm>
          <a:prstGeom prst="rect">
            <a:avLst/>
          </a:prstGeom>
          <a:noFill/>
        </p:spPr>
        <p:txBody>
          <a:bodyPr wrap="square" rtlCol="0">
            <a:spAutoFit/>
          </a:bodyPr>
          <a:lstStyle/>
          <a:p>
            <a:pPr algn="ctr"/>
            <a:r>
              <a:rPr lang="en-US" sz="2400" b="1" dirty="0" err="1">
                <a:solidFill>
                  <a:srgbClr val="7030A0"/>
                </a:solidFill>
                <a:latin typeface="Times New Roman" panose="02020603050405020304" pitchFamily="18" charset="0"/>
                <a:cs typeface="Times New Roman" panose="02020603050405020304" pitchFamily="18" charset="0"/>
              </a:rPr>
              <a:t>Bài</a:t>
            </a:r>
            <a:r>
              <a:rPr lang="en-US" sz="2400" b="1" dirty="0">
                <a:solidFill>
                  <a:srgbClr val="7030A0"/>
                </a:solidFill>
                <a:latin typeface="Times New Roman" panose="02020603050405020304" pitchFamily="18" charset="0"/>
                <a:cs typeface="Times New Roman" panose="02020603050405020304" pitchFamily="18" charset="0"/>
              </a:rPr>
              <a:t> 7: THẾ GIỚI CỔ TÍCH</a:t>
            </a:r>
          </a:p>
          <a:p>
            <a:pPr algn="ctr"/>
            <a:r>
              <a:rPr lang="en-US" sz="2400" b="1" dirty="0" err="1">
                <a:solidFill>
                  <a:srgbClr val="FF0000"/>
                </a:solidFill>
                <a:latin typeface="Times New Roman" panose="02020603050405020304" pitchFamily="18" charset="0"/>
                <a:cs typeface="Times New Roman" panose="02020603050405020304" pitchFamily="18" charset="0"/>
              </a:rPr>
              <a:t>Tiết</a:t>
            </a:r>
            <a:r>
              <a:rPr lang="en-US" sz="2400" b="1" dirty="0">
                <a:solidFill>
                  <a:srgbClr val="FF0000"/>
                </a:solidFill>
                <a:latin typeface="Times New Roman" panose="02020603050405020304" pitchFamily="18" charset="0"/>
                <a:cs typeface="Times New Roman" panose="02020603050405020304" pitchFamily="18" charset="0"/>
              </a:rPr>
              <a:t> 85,86,87 - </a:t>
            </a:r>
            <a:r>
              <a:rPr lang="en-US" sz="2400" b="1" dirty="0" err="1">
                <a:solidFill>
                  <a:srgbClr val="FF0000"/>
                </a:solidFill>
                <a:latin typeface="Times New Roman" panose="02020603050405020304" pitchFamily="18" charset="0"/>
                <a:cs typeface="Times New Roman" panose="02020603050405020304" pitchFamily="18" charset="0"/>
              </a:rPr>
              <a:t>Văn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bản</a:t>
            </a:r>
            <a:r>
              <a:rPr lang="en-US" sz="2400" b="1" dirty="0">
                <a:solidFill>
                  <a:srgbClr val="FF0000"/>
                </a:solidFill>
                <a:latin typeface="Times New Roman" panose="02020603050405020304" pitchFamily="18" charset="0"/>
                <a:cs typeface="Times New Roman" panose="02020603050405020304" pitchFamily="18" charset="0"/>
              </a:rPr>
              <a:t>: THẠCH SANH</a:t>
            </a:r>
          </a:p>
        </p:txBody>
      </p:sp>
    </p:spTree>
    <p:extLst>
      <p:ext uri="{BB962C8B-B14F-4D97-AF65-F5344CB8AC3E}">
        <p14:creationId xmlns:p14="http://schemas.microsoft.com/office/powerpoint/2010/main" val="3365618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arn(inVertical)">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barn(inVertical)">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barn(inVertical)">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barn(inVertical)">
                                      <p:cBhvr>
                                        <p:cTn id="30" dur="500"/>
                                        <p:tgtEl>
                                          <p:spTgt spid="4">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barn(inVertical)">
                                      <p:cBhvr>
                                        <p:cTn id="35" dur="500"/>
                                        <p:tgtEl>
                                          <p:spTgt spid="4">
                                            <p:txEl>
                                              <p:pRg st="6" end="6"/>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4">
                                            <p:txEl>
                                              <p:pRg st="7" end="7"/>
                                            </p:txEl>
                                          </p:spTgt>
                                        </p:tgtEl>
                                        <p:attrNameLst>
                                          <p:attrName>style.visibility</p:attrName>
                                        </p:attrNameLst>
                                      </p:cBhvr>
                                      <p:to>
                                        <p:strVal val="visible"/>
                                      </p:to>
                                    </p:set>
                                    <p:animEffect transition="in" filter="barn(inVertical)">
                                      <p:cBhvr>
                                        <p:cTn id="38" dur="500"/>
                                        <p:tgtEl>
                                          <p:spTgt spid="4">
                                            <p:txEl>
                                              <p:pRg st="7" end="7"/>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4">
                                            <p:txEl>
                                              <p:pRg st="8" end="8"/>
                                            </p:txEl>
                                          </p:spTgt>
                                        </p:tgtEl>
                                        <p:attrNameLst>
                                          <p:attrName>style.visibility</p:attrName>
                                        </p:attrNameLst>
                                      </p:cBhvr>
                                      <p:to>
                                        <p:strVal val="visible"/>
                                      </p:to>
                                    </p:set>
                                    <p:animEffect transition="in" filter="barn(inVertical)">
                                      <p:cBhvr>
                                        <p:cTn id="41"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B4DD6F-B7E6-468F-AE92-E81093E5835F}"/>
              </a:ext>
            </a:extLst>
          </p:cNvPr>
          <p:cNvSpPr txBox="1"/>
          <p:nvPr/>
        </p:nvSpPr>
        <p:spPr>
          <a:xfrm>
            <a:off x="717452" y="295422"/>
            <a:ext cx="9186203" cy="2215991"/>
          </a:xfrm>
          <a:prstGeom prst="rect">
            <a:avLst/>
          </a:prstGeom>
          <a:noFill/>
        </p:spPr>
        <p:txBody>
          <a:bodyPr wrap="square" rtlCol="0">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THẢO LUẬN NHÓM</a:t>
            </a:r>
          </a:p>
          <a:p>
            <a:pPr algn="just"/>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Em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đã</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biết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những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truyện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cổ</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tích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nào</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Em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biết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các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truyện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trong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hoàn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cảnh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nào</a:t>
            </a:r>
            <a:r>
              <a:rPr lang="en-US" sz="2400" b="1" dirty="0">
                <a:solidFill>
                  <a:srgbClr val="0070C0"/>
                </a:solidFill>
                <a:latin typeface="Times New Roman" panose="02020603050405020304" pitchFamily="18" charset="0"/>
                <a:cs typeface="Times New Roman" panose="02020603050405020304" pitchFamily="18" charset="0"/>
              </a:rPr>
              <a:t>?</a:t>
            </a:r>
          </a:p>
          <a:p>
            <a:pPr algn="just"/>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Hãy</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tóm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tắt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và</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xác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định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nhân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vật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chính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của</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một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truyện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cổ</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tích</a:t>
            </a:r>
            <a:r>
              <a:rPr lang="en-US" sz="2400" b="1" dirty="0">
                <a:solidFill>
                  <a:srgbClr val="0070C0"/>
                </a:solidFill>
                <a:latin typeface="Times New Roman" panose="02020603050405020304" pitchFamily="18" charset="0"/>
                <a:cs typeface="Times New Roman" panose="02020603050405020304" pitchFamily="18" charset="0"/>
              </a:rPr>
              <a:t>.</a:t>
            </a:r>
          </a:p>
          <a:p>
            <a:pPr algn="just"/>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Chỉ</a:t>
            </a:r>
            <a:r>
              <a:rPr lang="en-US" sz="2400" b="1" dirty="0">
                <a:solidFill>
                  <a:srgbClr val="0070C0"/>
                </a:solidFill>
                <a:latin typeface="Times New Roman" panose="02020603050405020304" pitchFamily="18" charset="0"/>
                <a:cs typeface="Times New Roman" panose="02020603050405020304" pitchFamily="18" charset="0"/>
              </a:rPr>
              <a:t> ra </a:t>
            </a:r>
            <a:r>
              <a:rPr lang="en-US" sz="2400" b="1" dirty="0" err="1">
                <a:solidFill>
                  <a:srgbClr val="0070C0"/>
                </a:solidFill>
                <a:latin typeface="Times New Roman" panose="02020603050405020304" pitchFamily="18" charset="0"/>
                <a:cs typeface="Times New Roman" panose="02020603050405020304" pitchFamily="18" charset="0"/>
              </a:rPr>
              <a:t>yếu</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tố</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hoang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đường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kì</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ảo</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trong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các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truyện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đã</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học</a:t>
            </a:r>
            <a:r>
              <a:rPr lang="en-US" sz="2400" b="1" dirty="0">
                <a:solidFill>
                  <a:srgbClr val="0070C0"/>
                </a:solidFill>
                <a:latin typeface="Times New Roman" panose="02020603050405020304" pitchFamily="18"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2279137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F5B3B6F-C634-40C4-A500-C22AB2091F60}"/>
              </a:ext>
            </a:extLst>
          </p:cNvPr>
          <p:cNvSpPr txBox="1"/>
          <p:nvPr/>
        </p:nvSpPr>
        <p:spPr>
          <a:xfrm>
            <a:off x="225084" y="168812"/>
            <a:ext cx="6513341" cy="3416320"/>
          </a:xfrm>
          <a:prstGeom prst="rect">
            <a:avLst/>
          </a:prstGeom>
          <a:noFill/>
        </p:spPr>
        <p:txBody>
          <a:bodyPr wrap="square" rtlCol="0">
            <a:spAutoFit/>
          </a:bodyPr>
          <a:lstStyle/>
          <a:p>
            <a:r>
              <a:rPr lang="pt-BR" sz="2400" b="1" dirty="0">
                <a:latin typeface="Times New Roman" panose="02020603050405020304" pitchFamily="18" charset="0"/>
                <a:cs typeface="Times New Roman" panose="02020603050405020304" pitchFamily="18" charset="0"/>
              </a:rPr>
              <a:t>II. </a:t>
            </a:r>
            <a:r>
              <a:rPr lang="pt-BR" sz="2400" b="1" u="sng" dirty="0">
                <a:latin typeface="Times New Roman" panose="02020603050405020304" pitchFamily="18" charset="0"/>
                <a:cs typeface="Times New Roman" panose="02020603050405020304" pitchFamily="18" charset="0"/>
              </a:rPr>
              <a:t>Đọc và tìm hiểu văn bản</a:t>
            </a:r>
            <a:endParaRPr lang="en-US" sz="2400" u="sng" dirty="0">
              <a:latin typeface="Times New Roman" panose="02020603050405020304" pitchFamily="18" charset="0"/>
              <a:cs typeface="Times New Roman" panose="02020603050405020304" pitchFamily="18" charset="0"/>
            </a:endParaRPr>
          </a:p>
          <a:p>
            <a:r>
              <a:rPr lang="pt-BR" sz="2400" b="1" dirty="0">
                <a:latin typeface="Times New Roman" panose="02020603050405020304" pitchFamily="18" charset="0"/>
                <a:cs typeface="Times New Roman" panose="02020603050405020304" pitchFamily="18" charset="0"/>
              </a:rPr>
              <a:t>1. </a:t>
            </a:r>
            <a:r>
              <a:rPr lang="pt-BR" sz="2400" b="1" u="sng" dirty="0">
                <a:latin typeface="Times New Roman" panose="02020603050405020304" pitchFamily="18" charset="0"/>
                <a:cs typeface="Times New Roman" panose="02020603050405020304" pitchFamily="18" charset="0"/>
              </a:rPr>
              <a:t>Đọc</a:t>
            </a:r>
            <a:r>
              <a:rPr lang="pt-BR"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pt-BR" sz="2400" b="1" dirty="0">
                <a:latin typeface="Times New Roman" panose="02020603050405020304" pitchFamily="18" charset="0"/>
                <a:cs typeface="Times New Roman" panose="02020603050405020304" pitchFamily="18" charset="0"/>
              </a:rPr>
              <a:t>2. </a:t>
            </a:r>
            <a:r>
              <a:rPr lang="pt-BR" sz="2400" b="1" u="sng" dirty="0">
                <a:latin typeface="Times New Roman" panose="02020603050405020304" pitchFamily="18" charset="0"/>
                <a:cs typeface="Times New Roman" panose="02020603050405020304" pitchFamily="18" charset="0"/>
              </a:rPr>
              <a:t>Tìm hiểu văn bản</a:t>
            </a:r>
            <a:r>
              <a:rPr lang="pt-BR"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pt-BR" sz="2400" b="1"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 Thể loại</a:t>
            </a:r>
            <a:r>
              <a:rPr lang="vi-VN" sz="2400" dirty="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T</a:t>
            </a:r>
            <a:r>
              <a:rPr lang="vi-VN" sz="2400" dirty="0">
                <a:latin typeface="Times New Roman" panose="02020603050405020304" pitchFamily="18" charset="0"/>
                <a:cs typeface="Times New Roman" panose="02020603050405020304" pitchFamily="18" charset="0"/>
              </a:rPr>
              <a:t>ruyện cổ tích</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kể về người dũng sĩ tài năng dũng cảm.</a:t>
            </a:r>
            <a:r>
              <a:rPr lang="en-US" sz="2400" dirty="0">
                <a:latin typeface="Times New Roman" panose="02020603050405020304" pitchFamily="18" charset="0"/>
                <a:cs typeface="Times New Roman" panose="02020603050405020304" pitchFamily="18" charset="0"/>
              </a:rPr>
              <a:t>)</a:t>
            </a:r>
          </a:p>
          <a:p>
            <a:r>
              <a:rPr lang="fr-FR" sz="2400" dirty="0">
                <a:latin typeface="Times New Roman" panose="02020603050405020304" pitchFamily="18" charset="0"/>
                <a:cs typeface="Times New Roman" panose="02020603050405020304" pitchFamily="18" charset="0"/>
              </a:rPr>
              <a:t>- </a:t>
            </a:r>
            <a:r>
              <a:rPr lang="nl-NL" sz="2400" dirty="0">
                <a:latin typeface="Times New Roman" panose="02020603050405020304" pitchFamily="18" charset="0"/>
                <a:cs typeface="Times New Roman" panose="02020603050405020304" pitchFamily="18" charset="0"/>
              </a:rPr>
              <a:t>Ngôi kể: ngôi thứ ba </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PTBĐ: tự sự</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Nhân vật chính: Thạch Sanh</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Nhân vật phụ: mẹ con Lí Thông, vua, công chúa</a:t>
            </a:r>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D9E839B-6E58-4A1F-86F4-3901FA6D7C06}"/>
              </a:ext>
            </a:extLst>
          </p:cNvPr>
          <p:cNvSpPr txBox="1"/>
          <p:nvPr/>
        </p:nvSpPr>
        <p:spPr>
          <a:xfrm>
            <a:off x="7104185" y="478301"/>
            <a:ext cx="4600135" cy="5632311"/>
          </a:xfrm>
          <a:prstGeom prst="rect">
            <a:avLst/>
          </a:prstGeom>
          <a:noFill/>
        </p:spPr>
        <p:txBody>
          <a:bodyPr wrap="square" rtlCol="0">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rPr>
              <a:t>THẢO LUẬN NHÓM</a:t>
            </a:r>
          </a:p>
          <a:p>
            <a:pPr algn="just"/>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Thạch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Sanh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thuộc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thể</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loại</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truyện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gì</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Nhắc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lại</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khái</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niệm</a:t>
            </a:r>
            <a:r>
              <a:rPr lang="en-US" sz="2400" b="1" dirty="0">
                <a:solidFill>
                  <a:srgbClr val="0070C0"/>
                </a:solidFill>
                <a:latin typeface="Times New Roman" panose="02020603050405020304" pitchFamily="18" charset="0"/>
                <a:cs typeface="Times New Roman" panose="02020603050405020304" pitchFamily="18" charset="0"/>
              </a:rPr>
              <a:t>? </a:t>
            </a:r>
          </a:p>
          <a:p>
            <a:pPr algn="just"/>
            <a:r>
              <a:rPr lang="en-US" sz="2400" b="1" dirty="0">
                <a:solidFill>
                  <a:srgbClr val="0070C0"/>
                </a:solidFill>
                <a:latin typeface="Times New Roman" panose="02020603050405020304" pitchFamily="18" charset="0"/>
                <a:cs typeface="Times New Roman" panose="02020603050405020304" pitchFamily="18" charset="0"/>
              </a:rPr>
              <a:t>? </a:t>
            </a:r>
            <a:r>
              <a:rPr lang="vi-VN" sz="2400" b="1" dirty="0">
                <a:solidFill>
                  <a:srgbClr val="0070C0"/>
                </a:solidFill>
                <a:latin typeface="Times New Roman" panose="02020603050405020304" pitchFamily="18" charset="0"/>
                <a:cs typeface="Times New Roman" panose="02020603050405020304" pitchFamily="18" charset="0"/>
              </a:rPr>
              <a:t>Truyện có những nhân vật nào? Nhân vật nào là chính? Vì sao em xác định như vậy?</a:t>
            </a:r>
            <a:endParaRPr lang="en-US" sz="2400" b="1" dirty="0">
              <a:solidFill>
                <a:srgbClr val="0070C0"/>
              </a:solidFill>
              <a:latin typeface="Times New Roman" panose="02020603050405020304" pitchFamily="18" charset="0"/>
              <a:cs typeface="Times New Roman" panose="02020603050405020304" pitchFamily="18" charset="0"/>
            </a:endParaRPr>
          </a:p>
          <a:p>
            <a:pPr algn="just"/>
            <a:r>
              <a:rPr lang="en-US" sz="2400" b="1" dirty="0">
                <a:solidFill>
                  <a:srgbClr val="0070C0"/>
                </a:solidFill>
                <a:latin typeface="Times New Roman" panose="02020603050405020304" pitchFamily="18" charset="0"/>
                <a:cs typeface="Times New Roman" panose="02020603050405020304" pitchFamily="18" charset="0"/>
              </a:rPr>
              <a:t>?</a:t>
            </a:r>
            <a:r>
              <a:rPr lang="vi-VN" sz="2400" b="1" dirty="0">
                <a:solidFill>
                  <a:srgbClr val="0070C0"/>
                </a:solidFill>
                <a:latin typeface="Times New Roman" panose="02020603050405020304" pitchFamily="18" charset="0"/>
                <a:cs typeface="Times New Roman" panose="02020603050405020304" pitchFamily="18" charset="0"/>
              </a:rPr>
              <a:t> Câu chuyện được kể bằng lời của nhân vật nào? Kể theo ngôi thứ mấy? </a:t>
            </a:r>
            <a:r>
              <a:rPr lang="nl-NL" sz="2400" b="1" dirty="0">
                <a:solidFill>
                  <a:srgbClr val="0070C0"/>
                </a:solidFill>
                <a:latin typeface="Times New Roman" panose="02020603050405020304" pitchFamily="18" charset="0"/>
                <a:cs typeface="Times New Roman" panose="02020603050405020304" pitchFamily="18" charset="0"/>
              </a:rPr>
              <a:t>xác định phương thức biểu đạt của văn bản? </a:t>
            </a:r>
            <a:endParaRPr lang="en-US" sz="2400" b="1" dirty="0">
              <a:solidFill>
                <a:srgbClr val="0070C0"/>
              </a:solidFill>
              <a:latin typeface="Times New Roman" panose="02020603050405020304" pitchFamily="18" charset="0"/>
              <a:cs typeface="Times New Roman" panose="02020603050405020304" pitchFamily="18" charset="0"/>
            </a:endParaRPr>
          </a:p>
          <a:p>
            <a:pPr algn="just"/>
            <a:r>
              <a:rPr lang="vi-VN" sz="2400" b="1" dirty="0">
                <a:solidFill>
                  <a:srgbClr val="0070C0"/>
                </a:solidFill>
                <a:latin typeface="Times New Roman" panose="02020603050405020304" pitchFamily="18" charset="0"/>
                <a:cs typeface="Times New Roman" panose="02020603050405020304" pitchFamily="18" charset="0"/>
              </a:rPr>
              <a:t>? </a:t>
            </a:r>
            <a:r>
              <a:rPr lang="en-US" sz="2400" b="1" dirty="0">
                <a:solidFill>
                  <a:srgbClr val="0070C0"/>
                </a:solidFill>
                <a:latin typeface="Times New Roman" panose="02020603050405020304" pitchFamily="18" charset="0"/>
                <a:cs typeface="Times New Roman" panose="02020603050405020304" pitchFamily="18" charset="0"/>
              </a:rPr>
              <a:t>X</a:t>
            </a:r>
            <a:r>
              <a:rPr lang="vi-VN" sz="2400" b="1" dirty="0">
                <a:solidFill>
                  <a:srgbClr val="0070C0"/>
                </a:solidFill>
                <a:latin typeface="Times New Roman" panose="02020603050405020304" pitchFamily="18" charset="0"/>
                <a:cs typeface="Times New Roman" panose="02020603050405020304" pitchFamily="18" charset="0"/>
              </a:rPr>
              <a:t>ác định các sự việc chính liên quan đến nhân vật Thạch Sanh, sau đó tóm tắt truyện bằng một đoạn văn từ 5-7 câu.</a:t>
            </a:r>
            <a:endParaRPr lang="en-US" sz="2400" b="1" dirty="0">
              <a:solidFill>
                <a:srgbClr val="0070C0"/>
              </a:solidFill>
              <a:latin typeface="Times New Roman" panose="02020603050405020304" pitchFamily="18" charset="0"/>
              <a:cs typeface="Times New Roman" panose="02020603050405020304" pitchFamily="18" charset="0"/>
            </a:endParaRPr>
          </a:p>
          <a:p>
            <a:pPr algn="just"/>
            <a:endParaRPr lang="en-US" sz="24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931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arn(inVertical)">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barn(inVertical)">
                                      <p:cBhvr>
                                        <p:cTn id="42" dur="5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barn(inVertical)">
                                      <p:cBhvr>
                                        <p:cTn id="4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731A72-7ABE-4A6A-8663-A90159758A4B}"/>
              </a:ext>
            </a:extLst>
          </p:cNvPr>
          <p:cNvSpPr txBox="1"/>
          <p:nvPr/>
        </p:nvSpPr>
        <p:spPr>
          <a:xfrm>
            <a:off x="154746" y="98474"/>
            <a:ext cx="11859064" cy="7186118"/>
          </a:xfrm>
          <a:prstGeom prst="rect">
            <a:avLst/>
          </a:prstGeom>
          <a:noFill/>
        </p:spPr>
        <p:txBody>
          <a:bodyPr wrap="square" rtlCol="0">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TÓM TẮT VĂN BẢN</a:t>
            </a:r>
          </a:p>
          <a:p>
            <a:r>
              <a:rPr lang="vi-VN" sz="2400" dirty="0">
                <a:latin typeface="Times New Roman" panose="02020603050405020304" pitchFamily="18" charset="0"/>
                <a:cs typeface="Times New Roman" panose="02020603050405020304" pitchFamily="18" charset="0"/>
              </a:rPr>
              <a:t>1. Thạch Sanh là thái tử do Ngọc Hoàng sai xuống đầu thai làm con của hai ông bà lão nghèo ở quận Cao Bình.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Bà mẹ mang thai TS mấy năm mới sinh. Lớn lên cậu được thiên thần dạy võ nghệ và phép thần thông.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2. Thạch Sanh kết nghĩa anh em với Lí Thông, bị Lí Thông lừa đi canh miếu thờ thế mạng, TS giết chằn tinh chặt đầu đem về, lại bị Lí Thông lừa, TS trở về gốc đa sống bằng nghề kiếm củi.</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3. Lí Thông cướp công TS, được vua ban thưởng phong cho làm quận công.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4. Công chúa bị đại bàng bắt đi, vua sai LT đi tìm. LT nhờ Thạch Sanh giúp đỡ, TS xuống hang giết đại bàng cứu công chúa, bị Lí Thông lấp kín cửa hang.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5. TS cứu Thái Tử con vua Thủy Tề, được thưởng cây đàn thần.</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6. Hồn chằn tinh và đại bàng lập mưu hãm hại, TS bị bắt vào ngục. Chàng gảy đàn, tiếng đàn chữa khỏi bệnh câm cho công chúa. Thạch Sanh được giải oan. TS tha tội cho mẹ con LT nhưng chúng đã bị sét đánh chết và biến thành bọ hung.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7. TS cưới công chúa, hoàng tử các nước chư hầu kéo quân tiến đánh, TS đem đàn ra gảy, quân lính ... các hoàng tử cởi giáp xin hàng.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8. TS mời cơm quân sĩ 18 nước chư hầu, niêu cơm tí xíu mà ăn mãi không hết.</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9. Vua nhường ngôi cho TS.</a:t>
            </a:r>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665322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Ý nghĩa, giá trị đạo đức của truyện cổ tích dân gian Thạch Sanh">
            <a:extLst>
              <a:ext uri="{FF2B5EF4-FFF2-40B4-BE49-F238E27FC236}">
                <a16:creationId xmlns:a16="http://schemas.microsoft.com/office/drawing/2014/main" id="{AAA89D5A-7535-4884-A0D3-6A9FB0F54D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8881" y="254830"/>
            <a:ext cx="10108142" cy="58786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5C91252-D655-4CAF-A6E2-65ECF0036241}"/>
              </a:ext>
            </a:extLst>
          </p:cNvPr>
          <p:cNvSpPr txBox="1"/>
          <p:nvPr/>
        </p:nvSpPr>
        <p:spPr>
          <a:xfrm>
            <a:off x="2363372" y="6228144"/>
            <a:ext cx="7779434" cy="461665"/>
          </a:xfrm>
          <a:prstGeom prst="rect">
            <a:avLst/>
          </a:prstGeom>
          <a:noFill/>
        </p:spPr>
        <p:txBody>
          <a:bodyPr wrap="square" rtlCol="0">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hlinkClick r:id="rId4"/>
              </a:rPr>
              <a:t>https://www.youtube.com/watch?v=MtzDqwoLYIo</a:t>
            </a:r>
            <a:endParaRPr lang="en-US" sz="24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7166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5E88DBB-94DB-4039-8C22-6253C6F2A8D0}"/>
              </a:ext>
            </a:extLst>
          </p:cNvPr>
          <p:cNvSpPr txBox="1"/>
          <p:nvPr/>
        </p:nvSpPr>
        <p:spPr>
          <a:xfrm>
            <a:off x="267286" y="182880"/>
            <a:ext cx="6161649" cy="3416320"/>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III. </a:t>
            </a:r>
            <a:r>
              <a:rPr lang="en-US" sz="2400" b="1" dirty="0" err="1">
                <a:latin typeface="Times New Roman" panose="02020603050405020304" pitchFamily="18" charset="0"/>
                <a:cs typeface="Times New Roman" panose="02020603050405020304" pitchFamily="18" charset="0"/>
              </a:rPr>
              <a:t>Phân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tích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văn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bản</a:t>
            </a:r>
            <a:endParaRPr lang="en-US" sz="2400" dirty="0">
              <a:latin typeface="Times New Roman" panose="02020603050405020304" pitchFamily="18" charset="0"/>
              <a:cs typeface="Times New Roman" panose="02020603050405020304" pitchFamily="18" charset="0"/>
            </a:endParaRPr>
          </a:p>
          <a:p>
            <a:r>
              <a:rPr lang="fr-FR" sz="2400" b="1" dirty="0">
                <a:latin typeface="Times New Roman" panose="02020603050405020304" pitchFamily="18" charset="0"/>
                <a:cs typeface="Times New Roman" panose="02020603050405020304" pitchFamily="18" charset="0"/>
              </a:rPr>
              <a:t>1. </a:t>
            </a:r>
            <a:r>
              <a:rPr lang="fr-FR" sz="2400" b="1" dirty="0" err="1">
                <a:latin typeface="Times New Roman" panose="02020603050405020304" pitchFamily="18" charset="0"/>
                <a:cs typeface="Times New Roman" panose="02020603050405020304" pitchFamily="18" charset="0"/>
              </a:rPr>
              <a:t>Nhân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vật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Thạch</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Sanh</a:t>
            </a:r>
            <a:endParaRPr lang="en-US" sz="2400" dirty="0">
              <a:latin typeface="Times New Roman" panose="02020603050405020304" pitchFamily="18" charset="0"/>
              <a:cs typeface="Times New Roman" panose="02020603050405020304" pitchFamily="18" charset="0"/>
            </a:endParaRPr>
          </a:p>
          <a:p>
            <a:r>
              <a:rPr lang="fr-FR" sz="2400" b="1" i="1" dirty="0">
                <a:latin typeface="Times New Roman" panose="02020603050405020304" pitchFamily="18" charset="0"/>
                <a:cs typeface="Times New Roman" panose="02020603050405020304" pitchFamily="18" charset="0"/>
              </a:rPr>
              <a:t>a. </a:t>
            </a:r>
            <a:r>
              <a:rPr lang="fr-FR" sz="2400" b="1" i="1" dirty="0" err="1">
                <a:latin typeface="Times New Roman" panose="02020603050405020304" pitchFamily="18" charset="0"/>
                <a:cs typeface="Times New Roman" panose="02020603050405020304" pitchFamily="18" charset="0"/>
              </a:rPr>
              <a:t>Sự</a:t>
            </a:r>
            <a:r>
              <a:rPr lang="fr-FR" sz="2400" b="1" i="1" dirty="0">
                <a:latin typeface="Times New Roman" panose="02020603050405020304" pitchFamily="18" charset="0"/>
                <a:cs typeface="Times New Roman" panose="02020603050405020304" pitchFamily="18" charset="0"/>
              </a:rPr>
              <a:t> ra </a:t>
            </a:r>
            <a:r>
              <a:rPr lang="fr-FR" sz="2400" b="1" i="1" dirty="0" err="1">
                <a:latin typeface="Times New Roman" panose="02020603050405020304" pitchFamily="18" charset="0"/>
                <a:cs typeface="Times New Roman" panose="02020603050405020304" pitchFamily="18" charset="0"/>
              </a:rPr>
              <a:t>đời</a:t>
            </a:r>
            <a:r>
              <a:rPr lang="fr-FR" sz="2400" b="1" i="1" dirty="0">
                <a:latin typeface="Times New Roman" panose="02020603050405020304" pitchFamily="18" charset="0"/>
                <a:cs typeface="Times New Roman" panose="02020603050405020304" pitchFamily="18" charset="0"/>
              </a:rPr>
              <a:t> </a:t>
            </a:r>
            <a:r>
              <a:rPr lang="fr-FR" sz="2400" b="1" i="1" dirty="0" err="1">
                <a:latin typeface="Times New Roman" panose="02020603050405020304" pitchFamily="18" charset="0"/>
                <a:cs typeface="Times New Roman" panose="02020603050405020304" pitchFamily="18" charset="0"/>
              </a:rPr>
              <a:t>và</a:t>
            </a:r>
            <a:r>
              <a:rPr lang="fr-FR" sz="2400" b="1" i="1" dirty="0">
                <a:latin typeface="Times New Roman" panose="02020603050405020304" pitchFamily="18" charset="0"/>
                <a:cs typeface="Times New Roman" panose="02020603050405020304" pitchFamily="18" charset="0"/>
              </a:rPr>
              <a:t> </a:t>
            </a:r>
            <a:r>
              <a:rPr lang="fr-FR" sz="2400" b="1" i="1" dirty="0" err="1">
                <a:latin typeface="Times New Roman" panose="02020603050405020304" pitchFamily="18" charset="0"/>
                <a:cs typeface="Times New Roman" panose="02020603050405020304" pitchFamily="18" charset="0"/>
              </a:rPr>
              <a:t>lớn</a:t>
            </a:r>
            <a:r>
              <a:rPr lang="fr-FR" sz="2400" b="1" i="1" dirty="0">
                <a:latin typeface="Times New Roman" panose="02020603050405020304" pitchFamily="18" charset="0"/>
                <a:cs typeface="Times New Roman" panose="02020603050405020304" pitchFamily="18" charset="0"/>
              </a:rPr>
              <a:t> </a:t>
            </a:r>
            <a:r>
              <a:rPr lang="fr-FR" sz="2400" b="1" i="1" dirty="0" err="1">
                <a:latin typeface="Times New Roman" panose="02020603050405020304" pitchFamily="18" charset="0"/>
                <a:cs typeface="Times New Roman" panose="02020603050405020304" pitchFamily="18" charset="0"/>
              </a:rPr>
              <a:t>lên</a:t>
            </a:r>
            <a:r>
              <a:rPr lang="fr-FR" sz="2400" b="1" i="1" dirty="0">
                <a:latin typeface="Times New Roman" panose="02020603050405020304" pitchFamily="18" charset="0"/>
                <a:cs typeface="Times New Roman" panose="02020603050405020304" pitchFamily="18" charset="0"/>
              </a:rPr>
              <a:t> </a:t>
            </a:r>
            <a:r>
              <a:rPr lang="fr-FR" sz="2400" b="1" i="1" dirty="0" err="1">
                <a:latin typeface="Times New Roman" panose="02020603050405020304" pitchFamily="18" charset="0"/>
                <a:cs typeface="Times New Roman" panose="02020603050405020304" pitchFamily="18" charset="0"/>
              </a:rPr>
              <a:t>của</a:t>
            </a:r>
            <a:r>
              <a:rPr lang="fr-FR" sz="2400" b="1" i="1" dirty="0">
                <a:latin typeface="Times New Roman" panose="02020603050405020304" pitchFamily="18" charset="0"/>
                <a:cs typeface="Times New Roman" panose="02020603050405020304" pitchFamily="18" charset="0"/>
              </a:rPr>
              <a:t> </a:t>
            </a:r>
            <a:r>
              <a:rPr lang="fr-FR" sz="2400" b="1" i="1" dirty="0" err="1">
                <a:latin typeface="Times New Roman" panose="02020603050405020304" pitchFamily="18" charset="0"/>
                <a:cs typeface="Times New Roman" panose="02020603050405020304" pitchFamily="18" charset="0"/>
              </a:rPr>
              <a:t>Thạch</a:t>
            </a:r>
            <a:r>
              <a:rPr lang="fr-FR" sz="2400" b="1" i="1" dirty="0">
                <a:latin typeface="Times New Roman" panose="02020603050405020304" pitchFamily="18" charset="0"/>
                <a:cs typeface="Times New Roman" panose="02020603050405020304" pitchFamily="18" charset="0"/>
              </a:rPr>
              <a:t> </a:t>
            </a:r>
            <a:r>
              <a:rPr lang="fr-FR" sz="2400" b="1" i="1" dirty="0" err="1">
                <a:latin typeface="Times New Roman" panose="02020603050405020304" pitchFamily="18" charset="0"/>
                <a:cs typeface="Times New Roman" panose="02020603050405020304" pitchFamily="18" charset="0"/>
              </a:rPr>
              <a:t>Sanh</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nghèo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sống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một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mình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làm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nghề</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đốn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củi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kiếm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ăn</a:t>
            </a:r>
            <a:r>
              <a:rPr lang="fr-FR"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=&gt; gần gũi với nhân dân, có nguồn gốc từ nhân dân lao động.</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67EF22A-01AC-49D0-BF0A-26AA3411CCD2}"/>
              </a:ext>
            </a:extLst>
          </p:cNvPr>
          <p:cNvSpPr txBox="1"/>
          <p:nvPr/>
        </p:nvSpPr>
        <p:spPr>
          <a:xfrm>
            <a:off x="7005711" y="464234"/>
            <a:ext cx="4797083" cy="1938992"/>
          </a:xfrm>
          <a:prstGeom prst="rect">
            <a:avLst/>
          </a:prstGeom>
          <a:noFill/>
        </p:spPr>
        <p:txBody>
          <a:bodyPr wrap="square" rtlCol="0">
            <a:spAutoFit/>
          </a:bodyPr>
          <a:lstStyle/>
          <a:p>
            <a:pPr algn="ctr"/>
            <a:r>
              <a:rPr lang="en-US" sz="2400" dirty="0">
                <a:highlight>
                  <a:srgbClr val="FFFF00"/>
                </a:highlight>
                <a:latin typeface="Times New Roman" panose="02020603050405020304" pitchFamily="18" charset="0"/>
                <a:cs typeface="Times New Roman" panose="02020603050405020304" pitchFamily="18" charset="0"/>
              </a:rPr>
              <a:t>PHIẾU HỌC TẬP SỐ 1</a:t>
            </a:r>
          </a:p>
          <a:p>
            <a:r>
              <a:rPr lang="en-US" sz="2400" dirty="0">
                <a:highlight>
                  <a:srgbClr val="FFFF00"/>
                </a:highlight>
                <a:latin typeface="Times New Roman" panose="02020603050405020304" pitchFamily="18" charset="0"/>
                <a:cs typeface="Times New Roman" panose="02020603050405020304" pitchFamily="18" charset="0"/>
              </a:rPr>
              <a:t>? </a:t>
            </a:r>
            <a:r>
              <a:rPr lang="en-US" sz="2400" i="1" dirty="0">
                <a:highlight>
                  <a:srgbClr val="FFFF00"/>
                </a:highlight>
                <a:latin typeface="Times New Roman" panose="02020603050405020304" pitchFamily="18" charset="0"/>
                <a:cs typeface="Times New Roman" panose="02020603050405020304" pitchFamily="18" charset="0"/>
              </a:rPr>
              <a:t>Gia </a:t>
            </a:r>
            <a:r>
              <a:rPr lang="en-US" sz="2400" i="1" dirty="0" err="1">
                <a:highlight>
                  <a:srgbClr val="FFFF00"/>
                </a:highlight>
                <a:latin typeface="Times New Roman" panose="02020603050405020304" pitchFamily="18" charset="0"/>
                <a:cs typeface="Times New Roman" panose="02020603050405020304" pitchFamily="18" charset="0"/>
              </a:rPr>
              <a:t>cảnh</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của</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Thạch</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sanh</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có</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gì</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đặc</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biệt</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Nhận</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xét</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gì</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về</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sự</a:t>
            </a:r>
            <a:r>
              <a:rPr lang="en-US" sz="2400" i="1" dirty="0">
                <a:highlight>
                  <a:srgbClr val="FFFF00"/>
                </a:highlight>
                <a:latin typeface="Times New Roman" panose="02020603050405020304" pitchFamily="18" charset="0"/>
                <a:cs typeface="Times New Roman" panose="02020603050405020304" pitchFamily="18" charset="0"/>
              </a:rPr>
              <a:t> ra </a:t>
            </a:r>
            <a:r>
              <a:rPr lang="en-US" sz="2400" i="1" dirty="0" err="1">
                <a:highlight>
                  <a:srgbClr val="FFFF00"/>
                </a:highlight>
                <a:latin typeface="Times New Roman" panose="02020603050405020304" pitchFamily="18" charset="0"/>
                <a:cs typeface="Times New Roman" panose="02020603050405020304" pitchFamily="18" charset="0"/>
              </a:rPr>
              <a:t>đời</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và</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lớn</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lên</a:t>
            </a:r>
            <a:r>
              <a:rPr lang="en-US" sz="2400" i="1" dirty="0">
                <a:highlight>
                  <a:srgbClr val="FFFF00"/>
                </a:highlight>
                <a:latin typeface="Times New Roman" panose="02020603050405020304" pitchFamily="18" charset="0"/>
                <a:cs typeface="Times New Roman" panose="02020603050405020304" pitchFamily="18" charset="0"/>
              </a:rPr>
              <a:t> </a:t>
            </a:r>
            <a:r>
              <a:rPr lang="en-US" sz="2400" i="1" dirty="0" err="1">
                <a:highlight>
                  <a:srgbClr val="FFFF00"/>
                </a:highlight>
                <a:latin typeface="Times New Roman" panose="02020603050405020304" pitchFamily="18" charset="0"/>
                <a:cs typeface="Times New Roman" panose="02020603050405020304" pitchFamily="18" charset="0"/>
              </a:rPr>
              <a:t>của</a:t>
            </a:r>
            <a:r>
              <a:rPr lang="en-US" sz="2400" i="1" dirty="0">
                <a:highlight>
                  <a:srgbClr val="FFFF00"/>
                </a:highlight>
                <a:latin typeface="Times New Roman" panose="02020603050405020304" pitchFamily="18" charset="0"/>
                <a:cs typeface="Times New Roman" panose="02020603050405020304" pitchFamily="18" charset="0"/>
              </a:rPr>
              <a:t> TS?</a:t>
            </a:r>
            <a:endParaRPr lang="en-US" sz="2400" dirty="0">
              <a:highlight>
                <a:srgbClr val="FFFF00"/>
              </a:highlight>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32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down)">
                                      <p:cBhvr>
                                        <p:cTn id="18" dur="500"/>
                                        <p:tgtEl>
                                          <p:spTgt spid="5">
                                            <p:txEl>
                                              <p:pRg st="0" end="0"/>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down)">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barn(inVertical)">
                                      <p:cBhvr>
                                        <p:cTn id="26" dur="500"/>
                                        <p:tgtEl>
                                          <p:spTgt spid="4">
                                            <p:txEl>
                                              <p:pRg st="3" end="3"/>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barn(inVertical)">
                                      <p:cBhvr>
                                        <p:cTn id="29" dur="500"/>
                                        <p:tgtEl>
                                          <p:spTgt spid="4">
                                            <p:txEl>
                                              <p:pRg st="4" end="4"/>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xit" presetSubtype="32" fill="hold" grpId="0" nodeType="clickEffect">
                                  <p:stCondLst>
                                    <p:cond delay="0"/>
                                  </p:stCondLst>
                                  <p:childTnLst>
                                    <p:animEffect transition="out" filter="box(out)">
                                      <p:cBhvr>
                                        <p:cTn id="36" dur="2000"/>
                                        <p:tgtEl>
                                          <p:spTgt spid="5">
                                            <p:txEl>
                                              <p:pRg st="0" end="0"/>
                                            </p:txEl>
                                          </p:spTgt>
                                        </p:tgtEl>
                                      </p:cBhvr>
                                    </p:animEffect>
                                    <p:set>
                                      <p:cBhvr>
                                        <p:cTn id="37" dur="1" fill="hold">
                                          <p:stCondLst>
                                            <p:cond delay="1999"/>
                                          </p:stCondLst>
                                        </p:cTn>
                                        <p:tgtEl>
                                          <p:spTgt spid="5">
                                            <p:txEl>
                                              <p:pRg st="0" end="0"/>
                                            </p:txEl>
                                          </p:spTgt>
                                        </p:tgtEl>
                                        <p:attrNameLst>
                                          <p:attrName>style.visibility</p:attrName>
                                        </p:attrNameLst>
                                      </p:cBhvr>
                                      <p:to>
                                        <p:strVal val="hidden"/>
                                      </p:to>
                                    </p:set>
                                  </p:childTnLst>
                                </p:cTn>
                              </p:par>
                              <p:par>
                                <p:cTn id="38" presetID="4" presetClass="exit" presetSubtype="32" fill="hold" grpId="0" nodeType="withEffect">
                                  <p:stCondLst>
                                    <p:cond delay="0"/>
                                  </p:stCondLst>
                                  <p:childTnLst>
                                    <p:animEffect transition="out" filter="box(out)">
                                      <p:cBhvr>
                                        <p:cTn id="39" dur="2000"/>
                                        <p:tgtEl>
                                          <p:spTgt spid="5">
                                            <p:txEl>
                                              <p:pRg st="1" end="1"/>
                                            </p:txEl>
                                          </p:spTgt>
                                        </p:tgtEl>
                                      </p:cBhvr>
                                    </p:animEffect>
                                    <p:set>
                                      <p:cBhvr>
                                        <p:cTn id="40" dur="1" fill="hold">
                                          <p:stCondLst>
                                            <p:cond delay="1999"/>
                                          </p:stCondLst>
                                        </p:cTn>
                                        <p:tgtEl>
                                          <p:spTgt spid="5">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73BF8A-A334-4331-AF5F-A63EF4AAB5A5}"/>
              </a:ext>
            </a:extLst>
          </p:cNvPr>
          <p:cNvSpPr txBox="1"/>
          <p:nvPr/>
        </p:nvSpPr>
        <p:spPr>
          <a:xfrm>
            <a:off x="211013" y="182880"/>
            <a:ext cx="7188593" cy="6001643"/>
          </a:xfrm>
          <a:prstGeom prst="rect">
            <a:avLst/>
          </a:prstGeom>
          <a:noFill/>
        </p:spPr>
        <p:txBody>
          <a:bodyPr wrap="square" rtlCol="0">
            <a:spAutoFit/>
          </a:bodyPr>
          <a:lstStyle/>
          <a:p>
            <a:r>
              <a:rPr lang="fr-FR" sz="2400" b="1" i="1" dirty="0">
                <a:latin typeface="Times New Roman" panose="02020603050405020304" pitchFamily="18" charset="0"/>
                <a:cs typeface="Times New Roman" panose="02020603050405020304" pitchFamily="18" charset="0"/>
              </a:rPr>
              <a:t>b. </a:t>
            </a:r>
            <a:r>
              <a:rPr lang="fr-FR" sz="2400" b="1" i="1" u="sng" dirty="0" err="1">
                <a:latin typeface="Times New Roman" panose="02020603050405020304" pitchFamily="18" charset="0"/>
                <a:cs typeface="Times New Roman" panose="02020603050405020304" pitchFamily="18" charset="0"/>
              </a:rPr>
              <a:t>Những</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thử</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thách</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và</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chiến</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công</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của</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Thạch</a:t>
            </a:r>
            <a:r>
              <a:rPr lang="fr-FR" sz="2400" b="1" i="1" u="sng" dirty="0">
                <a:latin typeface="Times New Roman" panose="02020603050405020304" pitchFamily="18" charset="0"/>
                <a:cs typeface="Times New Roman" panose="02020603050405020304" pitchFamily="18" charset="0"/>
              </a:rPr>
              <a:t> </a:t>
            </a:r>
            <a:r>
              <a:rPr lang="fr-FR" sz="2400" b="1" i="1" u="sng" dirty="0" err="1">
                <a:latin typeface="Times New Roman" panose="02020603050405020304" pitchFamily="18" charset="0"/>
                <a:cs typeface="Times New Roman" panose="02020603050405020304" pitchFamily="18" charset="0"/>
              </a:rPr>
              <a:t>Sanh</a:t>
            </a:r>
            <a:endParaRPr lang="en-US" sz="2400" u="sng"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TS </a:t>
            </a:r>
            <a:r>
              <a:rPr lang="fr-FR" sz="2400" dirty="0" err="1">
                <a:latin typeface="Times New Roman" panose="02020603050405020304" pitchFamily="18" charset="0"/>
                <a:cs typeface="Times New Roman" panose="02020603050405020304" pitchFamily="18" charset="0"/>
              </a:rPr>
              <a:t>đã</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trải</a:t>
            </a:r>
            <a:r>
              <a:rPr lang="fr-FR" sz="2400" dirty="0">
                <a:latin typeface="Times New Roman" panose="02020603050405020304" pitchFamily="18" charset="0"/>
                <a:cs typeface="Times New Roman" panose="02020603050405020304" pitchFamily="18" charset="0"/>
              </a:rPr>
              <a:t> qua 4 </a:t>
            </a:r>
            <a:r>
              <a:rPr lang="fr-FR" sz="2400" dirty="0" err="1">
                <a:latin typeface="Times New Roman" panose="02020603050405020304" pitchFamily="18" charset="0"/>
                <a:cs typeface="Times New Roman" panose="02020603050405020304" pitchFamily="18" charset="0"/>
              </a:rPr>
              <a:t>thử</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thách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chiến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công</a:t>
            </a:r>
            <a:r>
              <a:rPr lang="fr-F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a:t>
            </a:r>
            <a:r>
              <a:rPr lang="fr-FR" sz="2400" dirty="0" err="1">
                <a:latin typeface="Times New Roman" panose="02020603050405020304" pitchFamily="18" charset="0"/>
                <a:cs typeface="Times New Roman" panose="02020603050405020304" pitchFamily="18" charset="0"/>
              </a:rPr>
              <a:t>Bị</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lừa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canh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miếu</a:t>
            </a:r>
            <a:r>
              <a:rPr lang="fr-FR" sz="2400"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sym typeface="Wingdings" panose="05000000000000000000" pitchFamily="2" charset="2"/>
              </a:rPr>
              <a: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giết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chết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chằn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tinh</a:t>
            </a:r>
            <a:r>
              <a:rPr lang="fr-FR"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Bị</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lừa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lấp</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cửa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hang</a:t>
            </a:r>
            <a:r>
              <a:rPr lang="fr-FR"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sym typeface="Wingdings" panose="05000000000000000000" pitchFamily="2" charset="2"/>
              </a:rPr>
              <a:t></a:t>
            </a:r>
            <a:r>
              <a:rPr lang="en-US" sz="2400" dirty="0">
                <a:latin typeface="Times New Roman" panose="02020603050405020304" pitchFamily="18" charset="0"/>
                <a:cs typeface="Times New Roman" panose="02020603050405020304" pitchFamily="18" charset="0"/>
              </a:rPr>
              <a:t> </a:t>
            </a:r>
            <a:r>
              <a:rPr lang="fr-FR" sz="2400" b="1" dirty="0">
                <a:latin typeface="Times New Roman" panose="02020603050405020304" pitchFamily="18" charset="0"/>
                <a:cs typeface="Times New Roman" panose="02020603050405020304" pitchFamily="18" charset="0"/>
              </a:rPr>
              <a:t>TS </a:t>
            </a:r>
            <a:r>
              <a:rPr lang="fr-FR" sz="2400" b="1" dirty="0" err="1">
                <a:latin typeface="Times New Roman" panose="02020603050405020304" pitchFamily="18" charset="0"/>
                <a:cs typeface="Times New Roman" panose="02020603050405020304" pitchFamily="18" charset="0"/>
              </a:rPr>
              <a:t>cứu</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thái</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tử</a:t>
            </a:r>
            <a:r>
              <a:rPr lang="fr-FR" sz="2400" b="1"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được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tặng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cây</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đàn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thần</a:t>
            </a:r>
            <a:r>
              <a:rPr lang="fr-FR"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a:t>
            </a:r>
            <a:r>
              <a:rPr lang="fr-FR" sz="2400" dirty="0" err="1">
                <a:latin typeface="Times New Roman" panose="02020603050405020304" pitchFamily="18" charset="0"/>
                <a:cs typeface="Times New Roman" panose="02020603050405020304" pitchFamily="18" charset="0"/>
              </a:rPr>
              <a:t>Thạch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Sanh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bị</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bắt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ngục</a:t>
            </a:r>
            <a:r>
              <a:rPr lang="fr-FR"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sym typeface="Wingdings" panose="05000000000000000000" pitchFamily="2" charset="2"/>
              </a:rPr>
              <a:t></a:t>
            </a:r>
            <a:r>
              <a:rPr lang="en-US" sz="2400"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Tiếng</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đàn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chữa</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khỏi</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bệnh</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cho</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công</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chúa</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+ 18 </a:t>
            </a:r>
            <a:r>
              <a:rPr lang="fr-FR" sz="2400" dirty="0" err="1">
                <a:latin typeface="Times New Roman" panose="02020603050405020304" pitchFamily="18" charset="0"/>
                <a:cs typeface="Times New Roman" panose="02020603050405020304" pitchFamily="18" charset="0"/>
              </a:rPr>
              <a:t>nước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chư</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hầu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kéo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quân</a:t>
            </a:r>
            <a:r>
              <a:rPr lang="fr-FR" sz="2400" dirty="0">
                <a:latin typeface="Times New Roman" panose="02020603050405020304" pitchFamily="18" charset="0"/>
                <a:cs typeface="Times New Roman" panose="02020603050405020304" pitchFamily="18" charset="0"/>
              </a:rPr>
              <a:t> sang </a:t>
            </a:r>
            <a:r>
              <a:rPr lang="fr-FR" sz="2400" dirty="0" err="1">
                <a:latin typeface="Times New Roman" panose="02020603050405020304" pitchFamily="18" charset="0"/>
                <a:cs typeface="Times New Roman" panose="02020603050405020304" pitchFamily="18" charset="0"/>
              </a:rPr>
              <a:t>đánh</a:t>
            </a:r>
            <a:r>
              <a:rPr lang="fr-FR"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sym typeface="Wingdings" panose="05000000000000000000" pitchFamily="2" charset="2"/>
              </a:rPr>
              <a:t></a:t>
            </a:r>
            <a:r>
              <a:rPr lang="en-US" sz="2400" dirty="0">
                <a:latin typeface="Times New Roman" panose="02020603050405020304" pitchFamily="18" charset="0"/>
                <a:cs typeface="Times New Roman" panose="02020603050405020304" pitchFamily="18" charset="0"/>
              </a:rPr>
              <a:t> </a:t>
            </a:r>
            <a:r>
              <a:rPr lang="fr-FR" sz="2400" b="1" dirty="0">
                <a:latin typeface="Times New Roman" panose="02020603050405020304" pitchFamily="18" charset="0"/>
                <a:cs typeface="Times New Roman" panose="02020603050405020304" pitchFamily="18" charset="0"/>
              </a:rPr>
              <a:t>TS </a:t>
            </a:r>
            <a:r>
              <a:rPr lang="fr-FR" sz="2400" b="1" dirty="0" err="1">
                <a:latin typeface="Times New Roman" panose="02020603050405020304" pitchFamily="18" charset="0"/>
                <a:cs typeface="Times New Roman" panose="02020603050405020304" pitchFamily="18" charset="0"/>
              </a:rPr>
              <a:t>gảy</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đàn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cho</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quân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sĩ</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ăn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cơm</a:t>
            </a:r>
            <a:r>
              <a:rPr lang="fr-FR" sz="2400" b="1" dirty="0">
                <a:latin typeface="Times New Roman" panose="02020603050405020304" pitchFamily="18" charset="0"/>
                <a:cs typeface="Times New Roman" panose="02020603050405020304" pitchFamily="18" charset="0"/>
              </a:rPr>
              <a:t> -&gt;</a:t>
            </a:r>
            <a:r>
              <a:rPr lang="fr-FR" sz="2400" b="1" dirty="0" err="1">
                <a:latin typeface="Times New Roman" panose="02020603050405020304" pitchFamily="18" charset="0"/>
                <a:cs typeface="Times New Roman" panose="02020603050405020304" pitchFamily="18" charset="0"/>
              </a:rPr>
              <a:t>quân</a:t>
            </a:r>
            <a:r>
              <a:rPr lang="fr-FR" sz="2400" b="1" dirty="0">
                <a:latin typeface="Times New Roman" panose="02020603050405020304" pitchFamily="18" charset="0"/>
                <a:cs typeface="Times New Roman" panose="02020603050405020304" pitchFamily="18" charset="0"/>
              </a:rPr>
              <a:t> 18 </a:t>
            </a:r>
            <a:r>
              <a:rPr lang="fr-FR" sz="2400" b="1" dirty="0" err="1">
                <a:latin typeface="Times New Roman" panose="02020603050405020304" pitchFamily="18" charset="0"/>
                <a:cs typeface="Times New Roman" panose="02020603050405020304" pitchFamily="18" charset="0"/>
              </a:rPr>
              <a:t>nước</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chư</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hầu</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xin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hàng</a:t>
            </a:r>
            <a:r>
              <a:rPr lang="fr-FR"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a:t>
            </a:r>
            <a:r>
              <a:rPr lang="fr-FR" sz="2400" b="1" dirty="0">
                <a:latin typeface="Times New Roman" panose="02020603050405020304" pitchFamily="18" charset="0"/>
                <a:cs typeface="Times New Roman" panose="02020603050405020304" pitchFamily="18" charset="0"/>
              </a:rPr>
              <a:t>&gt; Qua </a:t>
            </a:r>
            <a:r>
              <a:rPr lang="fr-FR" sz="2400" b="1" dirty="0" err="1">
                <a:latin typeface="Times New Roman" panose="02020603050405020304" pitchFamily="18" charset="0"/>
                <a:cs typeface="Times New Roman" panose="02020603050405020304" pitchFamily="18" charset="0"/>
              </a:rPr>
              <a:t>các</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thử</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thách</a:t>
            </a:r>
            <a:r>
              <a:rPr lang="fr-FR" sz="2400" b="1" dirty="0">
                <a:latin typeface="Times New Roman" panose="02020603050405020304" pitchFamily="18" charset="0"/>
                <a:cs typeface="Times New Roman" panose="02020603050405020304" pitchFamily="18" charset="0"/>
              </a:rPr>
              <a:t>, TS </a:t>
            </a:r>
            <a:r>
              <a:rPr lang="fr-FR" sz="2400" b="1" dirty="0" err="1">
                <a:latin typeface="Times New Roman" panose="02020603050405020304" pitchFamily="18" charset="0"/>
                <a:cs typeface="Times New Roman" panose="02020603050405020304" pitchFamily="18" charset="0"/>
              </a:rPr>
              <a:t>đã</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bộc</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lộ</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nhiều</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phẩm</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chất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đáng</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quý</a:t>
            </a:r>
            <a:r>
              <a:rPr lang="fr-FR"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Thật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thà</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chất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phác</a:t>
            </a:r>
            <a:r>
              <a:rPr lang="fr-FR"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Dũng</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cảm</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tài</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giỏi</a:t>
            </a:r>
            <a:r>
              <a:rPr lang="fr-FR"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Nhân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ái</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yêu</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hoà</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bình</a:t>
            </a:r>
            <a:r>
              <a:rPr lang="fr-FR"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3781CD64-46CF-4FA3-A84C-B1DA7EBF0B9B}"/>
              </a:ext>
            </a:extLst>
          </p:cNvPr>
          <p:cNvSpPr txBox="1"/>
          <p:nvPr/>
        </p:nvSpPr>
        <p:spPr>
          <a:xfrm>
            <a:off x="7695028" y="182881"/>
            <a:ext cx="4285959" cy="4154984"/>
          </a:xfrm>
          <a:prstGeom prst="rect">
            <a:avLst/>
          </a:prstGeom>
          <a:noFill/>
        </p:spPr>
        <p:txBody>
          <a:bodyPr wrap="square" rtlCol="0">
            <a:spAutoFit/>
          </a:bodyPr>
          <a:lstStyle/>
          <a:p>
            <a:pPr algn="ctr"/>
            <a:r>
              <a:rPr lang="en-US" sz="2400" b="1" i="1" dirty="0">
                <a:solidFill>
                  <a:srgbClr val="FF0000"/>
                </a:solidFill>
                <a:latin typeface="Times New Roman" panose="02020603050405020304" pitchFamily="18" charset="0"/>
                <a:cs typeface="Times New Roman" panose="02020603050405020304" pitchFamily="18" charset="0"/>
              </a:rPr>
              <a:t>THẢO LUẬN NHÓM BÀN</a:t>
            </a:r>
          </a:p>
          <a:p>
            <a:pPr algn="just"/>
            <a:r>
              <a:rPr lang="en-US" sz="2400" b="1" i="1" dirty="0">
                <a:solidFill>
                  <a:schemeClr val="accent1"/>
                </a:solidFill>
                <a:latin typeface="Times New Roman" panose="02020603050405020304" pitchFamily="18" charset="0"/>
                <a:cs typeface="Times New Roman" panose="02020603050405020304" pitchFamily="18" charset="0"/>
              </a:rPr>
              <a:t>1?</a:t>
            </a:r>
            <a:r>
              <a:rPr lang="vi-VN" sz="2400" b="1" i="1" dirty="0">
                <a:solidFill>
                  <a:schemeClr val="accent1"/>
                </a:solidFill>
                <a:latin typeface="Times New Roman" panose="02020603050405020304" pitchFamily="18" charset="0"/>
                <a:cs typeface="Times New Roman" panose="02020603050405020304" pitchFamily="18" charset="0"/>
              </a:rPr>
              <a:t>Hãy liệt kê những chi tiết miêu tả hành động của TS</a:t>
            </a:r>
            <a:r>
              <a:rPr lang="en-US" sz="2400" b="1" i="1" dirty="0">
                <a:solidFill>
                  <a:schemeClr val="accent1"/>
                </a:solidFill>
                <a:latin typeface="Times New Roman" panose="02020603050405020304" pitchFamily="18" charset="0"/>
                <a:cs typeface="Times New Roman" panose="02020603050405020304" pitchFamily="18" charset="0"/>
              </a:rPr>
              <a:t> qua </a:t>
            </a:r>
            <a:r>
              <a:rPr lang="en-US" sz="2400" b="1" i="1" dirty="0" err="1">
                <a:solidFill>
                  <a:schemeClr val="accent1"/>
                </a:solidFill>
                <a:latin typeface="Times New Roman" panose="02020603050405020304" pitchFamily="18" charset="0"/>
                <a:cs typeface="Times New Roman" panose="02020603050405020304" pitchFamily="18" charset="0"/>
              </a:rPr>
              <a:t>những</a:t>
            </a:r>
            <a:r>
              <a:rPr lang="en-US" sz="2400" b="1" i="1" dirty="0">
                <a:solidFill>
                  <a:schemeClr val="accent1"/>
                </a:solidFill>
                <a:latin typeface="Times New Roman" panose="02020603050405020304" pitchFamily="18" charset="0"/>
                <a:cs typeface="Times New Roman" panose="02020603050405020304" pitchFamily="18" charset="0"/>
              </a:rPr>
              <a:t> </a:t>
            </a:r>
            <a:r>
              <a:rPr lang="en-US" sz="2400" b="1" i="1" dirty="0" err="1">
                <a:solidFill>
                  <a:schemeClr val="accent1"/>
                </a:solidFill>
                <a:latin typeface="Times New Roman" panose="02020603050405020304" pitchFamily="18" charset="0"/>
                <a:cs typeface="Times New Roman" panose="02020603050405020304" pitchFamily="18" charset="0"/>
              </a:rPr>
              <a:t>lần</a:t>
            </a:r>
            <a:r>
              <a:rPr lang="en-US" sz="2400" b="1" i="1" dirty="0">
                <a:solidFill>
                  <a:schemeClr val="accent1"/>
                </a:solidFill>
                <a:latin typeface="Times New Roman" panose="02020603050405020304" pitchFamily="18" charset="0"/>
                <a:cs typeface="Times New Roman" panose="02020603050405020304" pitchFamily="18" charset="0"/>
              </a:rPr>
              <a:t> </a:t>
            </a:r>
            <a:r>
              <a:rPr lang="en-US" sz="2400" b="1" i="1" dirty="0" err="1">
                <a:solidFill>
                  <a:schemeClr val="accent1"/>
                </a:solidFill>
                <a:latin typeface="Times New Roman" panose="02020603050405020304" pitchFamily="18" charset="0"/>
                <a:cs typeface="Times New Roman" panose="02020603050405020304" pitchFamily="18" charset="0"/>
              </a:rPr>
              <a:t>thử</a:t>
            </a:r>
            <a:r>
              <a:rPr lang="en-US" sz="2400" b="1" i="1" dirty="0">
                <a:solidFill>
                  <a:schemeClr val="accent1"/>
                </a:solidFill>
                <a:latin typeface="Times New Roman" panose="02020603050405020304" pitchFamily="18" charset="0"/>
                <a:cs typeface="Times New Roman" panose="02020603050405020304" pitchFamily="18" charset="0"/>
              </a:rPr>
              <a:t> </a:t>
            </a:r>
            <a:r>
              <a:rPr lang="en-US" sz="2400" b="1" i="1" dirty="0" err="1">
                <a:solidFill>
                  <a:schemeClr val="accent1"/>
                </a:solidFill>
                <a:latin typeface="Times New Roman" panose="02020603050405020304" pitchFamily="18" charset="0"/>
                <a:cs typeface="Times New Roman" panose="02020603050405020304" pitchFamily="18" charset="0"/>
              </a:rPr>
              <a:t>thách</a:t>
            </a:r>
            <a:r>
              <a:rPr lang="en-US" sz="2400" b="1" i="1" dirty="0">
                <a:solidFill>
                  <a:schemeClr val="accent1"/>
                </a:solidFill>
                <a:latin typeface="Times New Roman" panose="02020603050405020304" pitchFamily="18" charset="0"/>
                <a:cs typeface="Times New Roman" panose="02020603050405020304" pitchFamily="18" charset="0"/>
              </a:rPr>
              <a:t>?</a:t>
            </a:r>
            <a:r>
              <a:rPr lang="vi-VN" sz="2400" b="1" i="1" dirty="0">
                <a:solidFill>
                  <a:schemeClr val="accent1"/>
                </a:solidFill>
                <a:latin typeface="Times New Roman" panose="02020603050405020304" pitchFamily="18" charset="0"/>
                <a:cs typeface="Times New Roman" panose="02020603050405020304" pitchFamily="18" charset="0"/>
              </a:rPr>
              <a:t>Qua những lần thử thách ấy, em thấy TS bộc lộ những phẩm chất gì?</a:t>
            </a:r>
            <a:endParaRPr lang="en-US" sz="2400" b="1" dirty="0">
              <a:solidFill>
                <a:schemeClr val="accent1"/>
              </a:solidFill>
              <a:latin typeface="Times New Roman" panose="02020603050405020304" pitchFamily="18" charset="0"/>
              <a:cs typeface="Times New Roman" panose="02020603050405020304" pitchFamily="18" charset="0"/>
            </a:endParaRPr>
          </a:p>
          <a:p>
            <a:pPr algn="just"/>
            <a:r>
              <a:rPr lang="en-US" sz="2400" b="1" i="1" dirty="0">
                <a:solidFill>
                  <a:schemeClr val="accent1"/>
                </a:solidFill>
                <a:latin typeface="Times New Roman" panose="02020603050405020304" pitchFamily="18" charset="0"/>
                <a:cs typeface="Times New Roman" panose="02020603050405020304" pitchFamily="18" charset="0"/>
              </a:rPr>
              <a:t>2?</a:t>
            </a:r>
            <a:r>
              <a:rPr lang="vi-VN" sz="2400" b="1" i="1" dirty="0">
                <a:solidFill>
                  <a:schemeClr val="accent1"/>
                </a:solidFill>
                <a:latin typeface="Times New Roman" panose="02020603050405020304" pitchFamily="18" charset="0"/>
                <a:cs typeface="Times New Roman" panose="02020603050405020304" pitchFamily="18" charset="0"/>
              </a:rPr>
              <a:t> Nếu sau khi trở về cung, công chúa không bị câm thì theo em điều gì sẽ xảy ra?</a:t>
            </a:r>
            <a:endParaRPr lang="en-US" sz="2400" b="1" dirty="0">
              <a:solidFill>
                <a:schemeClr val="accent1"/>
              </a:solidFill>
              <a:latin typeface="Times New Roman" panose="02020603050405020304" pitchFamily="18" charset="0"/>
              <a:cs typeface="Times New Roman" panose="02020603050405020304" pitchFamily="18" charset="0"/>
            </a:endParaRPr>
          </a:p>
          <a:p>
            <a:pPr algn="just"/>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2545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arn(inVertic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arn(inVertical)">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barn(inVertical)">
                                      <p:cBhvr>
                                        <p:cTn id="32" dur="5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barn(inVertical)">
                                      <p:cBhvr>
                                        <p:cTn id="37" dur="500"/>
                                        <p:tgtEl>
                                          <p:spTgt spid="5">
                                            <p:txEl>
                                              <p:pRg st="7" end="7"/>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5">
                                            <p:txEl>
                                              <p:pRg st="8" end="8"/>
                                            </p:txEl>
                                          </p:spTgt>
                                        </p:tgtEl>
                                        <p:attrNameLst>
                                          <p:attrName>style.visibility</p:attrName>
                                        </p:attrNameLst>
                                      </p:cBhvr>
                                      <p:to>
                                        <p:strVal val="visible"/>
                                      </p:to>
                                    </p:set>
                                    <p:animEffect transition="in" filter="barn(inVertical)">
                                      <p:cBhvr>
                                        <p:cTn id="40" dur="500"/>
                                        <p:tgtEl>
                                          <p:spTgt spid="5">
                                            <p:txEl>
                                              <p:pRg st="8" end="8"/>
                                            </p:txEl>
                                          </p:spTgt>
                                        </p:tgtEl>
                                      </p:cBhvr>
                                    </p:animEffect>
                                  </p:childTnLst>
                                </p:cTn>
                              </p:par>
                              <p:par>
                                <p:cTn id="41" presetID="16" presetClass="entr" presetSubtype="21" fill="hold" nodeType="with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animEffect transition="in" filter="barn(inVertical)">
                                      <p:cBhvr>
                                        <p:cTn id="43" dur="500"/>
                                        <p:tgtEl>
                                          <p:spTgt spid="5">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xit" presetSubtype="10" fill="hold" grpId="0" nodeType="clickEffect">
                                  <p:stCondLst>
                                    <p:cond delay="0"/>
                                  </p:stCondLst>
                                  <p:childTnLst>
                                    <p:animEffect transition="out" filter="blinds(horizontal)">
                                      <p:cBhvr>
                                        <p:cTn id="47" dur="500"/>
                                        <p:tgtEl>
                                          <p:spTgt spid="6"/>
                                        </p:tgtEl>
                                      </p:cBhvr>
                                    </p:animEffect>
                                    <p:set>
                                      <p:cBhvr>
                                        <p:cTn id="4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545B45-A208-43ED-AF75-530508AA6C74}"/>
              </a:ext>
            </a:extLst>
          </p:cNvPr>
          <p:cNvSpPr txBox="1"/>
          <p:nvPr/>
        </p:nvSpPr>
        <p:spPr>
          <a:xfrm>
            <a:off x="295422" y="211015"/>
            <a:ext cx="6457070" cy="2308324"/>
          </a:xfrm>
          <a:prstGeom prst="rect">
            <a:avLst/>
          </a:prstGeom>
          <a:noFill/>
        </p:spPr>
        <p:txBody>
          <a:bodyPr wrap="square" rtlCol="0">
            <a:spAutoFit/>
          </a:bodyPr>
          <a:lstStyle/>
          <a:p>
            <a:r>
              <a:rPr lang="fr-FR" sz="2400" b="1" dirty="0">
                <a:latin typeface="Times New Roman" panose="02020603050405020304" pitchFamily="18" charset="0"/>
                <a:cs typeface="Times New Roman" panose="02020603050405020304" pitchFamily="18" charset="0"/>
              </a:rPr>
              <a:t>2. </a:t>
            </a:r>
            <a:r>
              <a:rPr lang="fr-FR" sz="2400" b="1" dirty="0" err="1">
                <a:latin typeface="Times New Roman" panose="02020603050405020304" pitchFamily="18" charset="0"/>
                <a:cs typeface="Times New Roman" panose="02020603050405020304" pitchFamily="18" charset="0"/>
              </a:rPr>
              <a:t>Nhân</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vật</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Lí</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Thông</a:t>
            </a:r>
            <a:endParaRPr lang="en-US" sz="2400" dirty="0">
              <a:latin typeface="Times New Roman" panose="02020603050405020304" pitchFamily="18" charset="0"/>
              <a:cs typeface="Times New Roman" panose="02020603050405020304" pitchFamily="18" charset="0"/>
            </a:endParaRPr>
          </a:p>
          <a:p>
            <a:r>
              <a:rPr lang="fr-FR" sz="2400" dirty="0" err="1">
                <a:latin typeface="Times New Roman" panose="02020603050405020304" pitchFamily="18" charset="0"/>
                <a:cs typeface="Times New Roman" panose="02020603050405020304" pitchFamily="18" charset="0"/>
              </a:rPr>
              <a:t>Tính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cách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của</a:t>
            </a:r>
            <a:r>
              <a:rPr lang="fr-FR" sz="2400" dirty="0">
                <a:latin typeface="Times New Roman" panose="02020603050405020304" pitchFamily="18" charset="0"/>
                <a:cs typeface="Times New Roman" panose="02020603050405020304" pitchFamily="18" charset="0"/>
              </a:rPr>
              <a:t> LT </a:t>
            </a:r>
            <a:r>
              <a:rPr lang="fr-FR" sz="2400" dirty="0" err="1">
                <a:latin typeface="Times New Roman" panose="02020603050405020304" pitchFamily="18" charset="0"/>
                <a:cs typeface="Times New Roman" panose="02020603050405020304" pitchFamily="18" charset="0"/>
              </a:rPr>
              <a:t>bộc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lộ</a:t>
            </a:r>
            <a:r>
              <a:rPr lang="fr-FR" sz="2400" dirty="0">
                <a:latin typeface="Times New Roman" panose="02020603050405020304" pitchFamily="18" charset="0"/>
                <a:cs typeface="Times New Roman" panose="02020603050405020304" pitchFamily="18" charset="0"/>
              </a:rPr>
              <a:t> qua </a:t>
            </a:r>
            <a:r>
              <a:rPr lang="fr-FR" sz="2400" dirty="0" err="1">
                <a:latin typeface="Times New Roman" panose="02020603050405020304" pitchFamily="18" charset="0"/>
                <a:cs typeface="Times New Roman" panose="02020603050405020304" pitchFamily="18" charset="0"/>
              </a:rPr>
              <a:t>các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hành</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động</a:t>
            </a:r>
            <a:r>
              <a:rPr lang="fr-F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Gian </a:t>
            </a:r>
            <a:r>
              <a:rPr lang="fr-FR" sz="2400" dirty="0" err="1">
                <a:latin typeface="Times New Roman" panose="02020603050405020304" pitchFamily="18" charset="0"/>
                <a:cs typeface="Times New Roman" panose="02020603050405020304" pitchFamily="18" charset="0"/>
              </a:rPr>
              <a:t>trá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xảo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quyệt</a:t>
            </a:r>
            <a:endParaRPr lang="en-US" sz="2400" dirty="0">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Tàn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nhẫn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vô</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lương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tâm</a:t>
            </a:r>
            <a:r>
              <a:rPr lang="fr-FR"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Tiểu nhân, độc ác, thấp hèn</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D86379E-A9E1-40E1-A58C-42B65F5CCD01}"/>
              </a:ext>
            </a:extLst>
          </p:cNvPr>
          <p:cNvSpPr txBox="1"/>
          <p:nvPr/>
        </p:nvSpPr>
        <p:spPr>
          <a:xfrm>
            <a:off x="7301132" y="211015"/>
            <a:ext cx="4595446" cy="2677656"/>
          </a:xfrm>
          <a:prstGeom prst="rect">
            <a:avLst/>
          </a:prstGeom>
          <a:noFill/>
        </p:spPr>
        <p:txBody>
          <a:bodyPr wrap="square" rtlCol="0">
            <a:spAutoFit/>
          </a:bodyPr>
          <a:lstStyle/>
          <a:p>
            <a:pPr algn="ctr"/>
            <a:r>
              <a:rPr lang="fr-FR" sz="2400" b="1" dirty="0">
                <a:solidFill>
                  <a:srgbClr val="FF0000"/>
                </a:solidFill>
                <a:latin typeface="Times New Roman" panose="02020603050405020304" pitchFamily="18" charset="0"/>
                <a:cs typeface="Times New Roman" panose="02020603050405020304" pitchFamily="18" charset="0"/>
              </a:rPr>
              <a:t>THẢO LUẬN</a:t>
            </a:r>
          </a:p>
          <a:p>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Hãy</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liệt</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kê</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các</a:t>
            </a:r>
            <a:r>
              <a:rPr lang="fr-FR" sz="2400" b="1" i="1" dirty="0">
                <a:solidFill>
                  <a:schemeClr val="accent1"/>
                </a:solidFill>
                <a:latin typeface="Times New Roman" panose="02020603050405020304" pitchFamily="18" charset="0"/>
                <a:cs typeface="Times New Roman" panose="02020603050405020304" pitchFamily="18" charset="0"/>
              </a:rPr>
              <a:t> chi </a:t>
            </a:r>
            <a:r>
              <a:rPr lang="fr-FR" sz="2400" b="1" i="1" dirty="0" err="1">
                <a:solidFill>
                  <a:schemeClr val="accent1"/>
                </a:solidFill>
                <a:latin typeface="Times New Roman" panose="02020603050405020304" pitchFamily="18" charset="0"/>
                <a:cs typeface="Times New Roman" panose="02020603050405020304" pitchFamily="18" charset="0"/>
              </a:rPr>
              <a:t>tiết</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miêu</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tả</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hành</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động</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của</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Lí</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Thông</a:t>
            </a:r>
            <a:r>
              <a:rPr lang="fr-FR" sz="2400" b="1" i="1" dirty="0">
                <a:solidFill>
                  <a:schemeClr val="accent1"/>
                </a:solidFill>
                <a:latin typeface="Times New Roman" panose="02020603050405020304" pitchFamily="18" charset="0"/>
                <a:cs typeface="Times New Roman" panose="02020603050405020304" pitchFamily="18" charset="0"/>
              </a:rPr>
              <a:t>? Qua </a:t>
            </a:r>
            <a:r>
              <a:rPr lang="fr-FR" sz="2400" b="1" i="1" dirty="0" err="1">
                <a:solidFill>
                  <a:schemeClr val="accent1"/>
                </a:solidFill>
                <a:latin typeface="Times New Roman" panose="02020603050405020304" pitchFamily="18" charset="0"/>
                <a:cs typeface="Times New Roman" panose="02020603050405020304" pitchFamily="18" charset="0"/>
              </a:rPr>
              <a:t>đó</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em</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nhận</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xét</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gì</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về</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nhân</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vật</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này</a:t>
            </a:r>
            <a:r>
              <a:rPr lang="fr-FR" sz="2400" b="1" i="1" dirty="0">
                <a:solidFill>
                  <a:schemeClr val="accent1"/>
                </a:solidFill>
                <a:latin typeface="Times New Roman" panose="02020603050405020304" pitchFamily="18" charset="0"/>
                <a:cs typeface="Times New Roman" panose="02020603050405020304" pitchFamily="18" charset="0"/>
              </a:rPr>
              <a:t>?</a:t>
            </a:r>
            <a:endParaRPr lang="en-US" sz="2400" b="1" dirty="0">
              <a:solidFill>
                <a:schemeClr val="accent1"/>
              </a:solidFill>
              <a:latin typeface="Times New Roman" panose="02020603050405020304" pitchFamily="18" charset="0"/>
              <a:cs typeface="Times New Roman" panose="02020603050405020304" pitchFamily="18" charset="0"/>
            </a:endParaRPr>
          </a:p>
          <a:p>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Hãy</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chỉ</a:t>
            </a:r>
            <a:r>
              <a:rPr lang="fr-FR" sz="2400" b="1" i="1" dirty="0">
                <a:solidFill>
                  <a:schemeClr val="accent1"/>
                </a:solidFill>
                <a:latin typeface="Times New Roman" panose="02020603050405020304" pitchFamily="18" charset="0"/>
                <a:cs typeface="Times New Roman" panose="02020603050405020304" pitchFamily="18" charset="0"/>
              </a:rPr>
              <a:t> ra </a:t>
            </a:r>
            <a:r>
              <a:rPr lang="fr-FR" sz="2400" b="1" i="1" dirty="0" err="1">
                <a:solidFill>
                  <a:schemeClr val="accent1"/>
                </a:solidFill>
                <a:latin typeface="Times New Roman" panose="02020603050405020304" pitchFamily="18" charset="0"/>
                <a:cs typeface="Times New Roman" panose="02020603050405020304" pitchFamily="18" charset="0"/>
              </a:rPr>
              <a:t>sự</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đối</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lập</a:t>
            </a:r>
            <a:r>
              <a:rPr lang="fr-FR" sz="2400" b="1" i="1" dirty="0">
                <a:solidFill>
                  <a:schemeClr val="accent1"/>
                </a:solidFill>
                <a:latin typeface="Times New Roman" panose="02020603050405020304" pitchFamily="18" charset="0"/>
                <a:cs typeface="Times New Roman" panose="02020603050405020304" pitchFamily="18" charset="0"/>
              </a:rPr>
              <a:t> </a:t>
            </a:r>
            <a:r>
              <a:rPr lang="fr-FR" sz="2400" b="1" i="1" dirty="0" err="1">
                <a:solidFill>
                  <a:schemeClr val="accent1"/>
                </a:solidFill>
                <a:latin typeface="Times New Roman" panose="02020603050405020304" pitchFamily="18" charset="0"/>
                <a:cs typeface="Times New Roman" panose="02020603050405020304" pitchFamily="18" charset="0"/>
              </a:rPr>
              <a:t>giữa</a:t>
            </a:r>
            <a:r>
              <a:rPr lang="fr-FR" sz="2400" b="1" i="1" dirty="0">
                <a:solidFill>
                  <a:schemeClr val="accent1"/>
                </a:solidFill>
                <a:latin typeface="Times New Roman" panose="02020603050405020304" pitchFamily="18" charset="0"/>
                <a:cs typeface="Times New Roman" panose="02020603050405020304" pitchFamily="18" charset="0"/>
              </a:rPr>
              <a:t> TS </a:t>
            </a:r>
            <a:r>
              <a:rPr lang="fr-FR" sz="2400" b="1" i="1" dirty="0" err="1">
                <a:solidFill>
                  <a:schemeClr val="accent1"/>
                </a:solidFill>
                <a:latin typeface="Times New Roman" panose="02020603050405020304" pitchFamily="18" charset="0"/>
                <a:cs typeface="Times New Roman" panose="02020603050405020304" pitchFamily="18" charset="0"/>
              </a:rPr>
              <a:t>và</a:t>
            </a:r>
            <a:r>
              <a:rPr lang="fr-FR" sz="2400" b="1" i="1" dirty="0">
                <a:solidFill>
                  <a:schemeClr val="accent1"/>
                </a:solidFill>
                <a:latin typeface="Times New Roman" panose="02020603050405020304" pitchFamily="18" charset="0"/>
                <a:cs typeface="Times New Roman" panose="02020603050405020304" pitchFamily="18" charset="0"/>
              </a:rPr>
              <a:t> LT ?</a:t>
            </a:r>
            <a:endParaRPr lang="en-US" sz="2400" b="1" dirty="0">
              <a:solidFill>
                <a:schemeClr val="accent1"/>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719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arn(inVertical)">
                                      <p:cBhvr>
                                        <p:cTn id="15" dur="500"/>
                                        <p:tgtEl>
                                          <p:spTgt spid="5">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arn(inVertical)">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barn(inVertical)">
                                      <p:cBhvr>
                                        <p:cTn id="23" dur="500"/>
                                        <p:tgtEl>
                                          <p:spTgt spid="4">
                                            <p:txEl>
                                              <p:pRg st="1" end="1"/>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barn(inVertical)">
                                      <p:cBhvr>
                                        <p:cTn id="26" dur="500"/>
                                        <p:tgtEl>
                                          <p:spTgt spid="4">
                                            <p:txEl>
                                              <p:pRg st="2" end="2"/>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barn(inVertical)">
                                      <p:cBhvr>
                                        <p:cTn id="29" dur="500"/>
                                        <p:tgtEl>
                                          <p:spTgt spid="4">
                                            <p:txEl>
                                              <p:pRg st="3" end="3"/>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1604</Words>
  <Application>Microsoft Office PowerPoint</Application>
  <PresentationFormat>Widescreen</PresentationFormat>
  <Paragraphs>97</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21</cp:revision>
  <dcterms:created xsi:type="dcterms:W3CDTF">2024-02-20T14:38:48Z</dcterms:created>
  <dcterms:modified xsi:type="dcterms:W3CDTF">2024-06-10T00:52:09Z</dcterms:modified>
</cp:coreProperties>
</file>