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88" r:id="rId2"/>
    <p:sldId id="389" r:id="rId3"/>
    <p:sldId id="390" r:id="rId4"/>
    <p:sldId id="391" r:id="rId5"/>
    <p:sldId id="394" r:id="rId6"/>
    <p:sldId id="395" r:id="rId7"/>
    <p:sldId id="396" r:id="rId8"/>
    <p:sldId id="409" r:id="rId9"/>
    <p:sldId id="408" r:id="rId10"/>
    <p:sldId id="398" r:id="rId11"/>
    <p:sldId id="399" r:id="rId12"/>
    <p:sldId id="400" r:id="rId13"/>
    <p:sldId id="401" r:id="rId14"/>
    <p:sldId id="406" r:id="rId15"/>
    <p:sldId id="403" r:id="rId16"/>
    <p:sldId id="404" r:id="rId17"/>
    <p:sldId id="40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794" autoAdjust="0"/>
  </p:normalViewPr>
  <p:slideViewPr>
    <p:cSldViewPr snapToGrid="0">
      <p:cViewPr varScale="1">
        <p:scale>
          <a:sx n="61" d="100"/>
          <a:sy n="61" d="100"/>
        </p:scale>
        <p:origin x="107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878079-2C11-41B2-993A-D1CBC88D619D}" type="datetimeFigureOut">
              <a:rPr lang="en-US" smtClean="0"/>
              <a:t>6/10/2024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EC0F4D-4688-457C-9DAD-4BC98E338676}" type="slidenum">
              <a:rPr lang="en-US" smtClean="0"/>
              <a:t>‹#›</a:t>
            </a:fld>
            <a:endParaRPr lang="en-US"/>
          </a:p>
        </p:txBody>
      </p:sp>
    </p:spTree>
    <p:extLst>
      <p:ext uri="{BB962C8B-B14F-4D97-AF65-F5344CB8AC3E}">
        <p14:creationId xmlns:p14="http://schemas.microsoft.com/office/powerpoint/2010/main" val="1323317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EC0F4D-4688-457C-9DAD-4BC98E338676}" type="slidenum">
              <a:rPr lang="en-US" smtClean="0"/>
              <a:t>12</a:t>
            </a:fld>
            <a:endParaRPr lang="en-US"/>
          </a:p>
        </p:txBody>
      </p:sp>
    </p:spTree>
    <p:extLst>
      <p:ext uri="{BB962C8B-B14F-4D97-AF65-F5344CB8AC3E}">
        <p14:creationId xmlns:p14="http://schemas.microsoft.com/office/powerpoint/2010/main" val="2662240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EA454-545D-4018-88C2-B083F96CBE2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F2484D-A5E2-477C-A3D6-EB11D28240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DAB0CE8-1C23-417F-B5A5-7A65530421FD}"/>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5" name="Footer Placeholder 4">
            <a:extLst>
              <a:ext uri="{FF2B5EF4-FFF2-40B4-BE49-F238E27FC236}">
                <a16:creationId xmlns:a16="http://schemas.microsoft.com/office/drawing/2014/main" id="{E13FA26B-6977-4146-A32A-860761D1DD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89C103-2B0D-4F66-A1E1-067934895940}"/>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33297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EED8C-DA6C-431D-AA20-C7B2AF9E37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996F68F-2084-4C2E-AC7B-6E3C0F6BC39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47B3B6-5EED-427B-9D54-6E754865D4A6}"/>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5" name="Footer Placeholder 4">
            <a:extLst>
              <a:ext uri="{FF2B5EF4-FFF2-40B4-BE49-F238E27FC236}">
                <a16:creationId xmlns:a16="http://schemas.microsoft.com/office/drawing/2014/main" id="{234FCC55-38A9-4FD8-910A-DA957440F0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461F31-A6F6-40F0-B55A-44772143B497}"/>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2386833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D18AF1-C2E3-4D7F-901F-2FE1F4535FD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6C5B72-FE2B-42C5-90C6-C5C58A269D8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50E7FA-D56C-4A64-AB09-5EA516C9D837}"/>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5" name="Footer Placeholder 4">
            <a:extLst>
              <a:ext uri="{FF2B5EF4-FFF2-40B4-BE49-F238E27FC236}">
                <a16:creationId xmlns:a16="http://schemas.microsoft.com/office/drawing/2014/main" id="{1A5ACE7A-FA36-46CB-9C95-A2D73F537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53FE2C-0872-44E1-A10B-FB66A8FF6E34}"/>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2318123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8C93D-3C2E-4349-9945-69A7013621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03D624-C035-41DF-BD99-7C35534B2E9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7ADFC5-BB4D-405B-91DB-50127922D074}"/>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5" name="Footer Placeholder 4">
            <a:extLst>
              <a:ext uri="{FF2B5EF4-FFF2-40B4-BE49-F238E27FC236}">
                <a16:creationId xmlns:a16="http://schemas.microsoft.com/office/drawing/2014/main" id="{CEAB5805-55A2-4AE0-A0F4-F7A5375976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DBD494-9AFA-411C-A46D-68FEE2ADD302}"/>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4133355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ED4F2-B6A0-48ED-A037-AFABDB72D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B916633-F383-4265-9BBB-6040AD55F6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89891C0-3857-4664-A83D-75020CB5759A}"/>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5" name="Footer Placeholder 4">
            <a:extLst>
              <a:ext uri="{FF2B5EF4-FFF2-40B4-BE49-F238E27FC236}">
                <a16:creationId xmlns:a16="http://schemas.microsoft.com/office/drawing/2014/main" id="{2494AFCE-B42E-488E-9DC5-13A80F22DD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29F970-D518-4906-8627-71B0A593A782}"/>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994236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B76BD-2E12-44F3-8978-A7A83B4A13C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AB319D-F1C3-4216-A35A-3C84BC3840D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B835E3D-C90F-4186-8DD1-877DA52BD76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95805F-9FB0-48B0-8725-7D0D264E493C}"/>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6" name="Footer Placeholder 5">
            <a:extLst>
              <a:ext uri="{FF2B5EF4-FFF2-40B4-BE49-F238E27FC236}">
                <a16:creationId xmlns:a16="http://schemas.microsoft.com/office/drawing/2014/main" id="{1DD8A79C-144C-4E26-86E6-C23B7441BF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A2D0B1-09E3-4220-98D3-2FE271541789}"/>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988027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B6B94-8B91-4436-8669-653933A082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63F066-C74A-47E9-89F3-96383339E7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BB9BF93-1982-4A26-AE7A-5027ED6DE4E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5A92D0-6289-4CCB-A8BC-77B18A9490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C13FF0C-E7D2-4889-8371-2827061D89A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43EFE24-86EE-4CDE-8673-C51C0B0EC4FE}"/>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8" name="Footer Placeholder 7">
            <a:extLst>
              <a:ext uri="{FF2B5EF4-FFF2-40B4-BE49-F238E27FC236}">
                <a16:creationId xmlns:a16="http://schemas.microsoft.com/office/drawing/2014/main" id="{3CB41342-235F-470F-827C-CAB110EDB8C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266ADA9-106D-4ED9-8228-C7FBBF4DCCEF}"/>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3483908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D1A7E-39EF-4F7B-8C5C-6CC3A0AE2C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E894CC7-E6E1-446E-BF0F-826B4381C5E9}"/>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4" name="Footer Placeholder 3">
            <a:extLst>
              <a:ext uri="{FF2B5EF4-FFF2-40B4-BE49-F238E27FC236}">
                <a16:creationId xmlns:a16="http://schemas.microsoft.com/office/drawing/2014/main" id="{34313D20-7043-49CA-9268-364D51C8EAB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961BF7-CAFC-460C-B18B-5A6D1EA32BF4}"/>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45810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A5263B-7CF0-484F-A7CC-026ED7607AF1}"/>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3" name="Footer Placeholder 2">
            <a:extLst>
              <a:ext uri="{FF2B5EF4-FFF2-40B4-BE49-F238E27FC236}">
                <a16:creationId xmlns:a16="http://schemas.microsoft.com/office/drawing/2014/main" id="{45CD81CF-1A21-4555-BC5C-1BE098892A0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DE5013C-71DF-4388-9E8F-4C4BBB0FCDA2}"/>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3188403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397E0-DCCF-4DED-A81B-7A4932855C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4CAF4D-E063-4B83-A0E4-4BF82A2D7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46CA2E2-A68C-4AFE-9D3E-B5F1AEC26A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F9BA7D9-7191-40BF-AC37-2B839C91E2B3}"/>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6" name="Footer Placeholder 5">
            <a:extLst>
              <a:ext uri="{FF2B5EF4-FFF2-40B4-BE49-F238E27FC236}">
                <a16:creationId xmlns:a16="http://schemas.microsoft.com/office/drawing/2014/main" id="{496F59E8-3A22-4BE1-99AC-4A344BFF6A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CF01F7-0FB4-4C65-AB12-EDCD0855B46B}"/>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3599223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6DDC3-6996-4F64-B729-008708E431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356028-C457-4134-A176-2BBDBF1DD8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BF2EBD-16DB-484A-A702-DDD020BDB7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4FB060F-58E2-481D-A41E-FB20332DDF63}"/>
              </a:ext>
            </a:extLst>
          </p:cNvPr>
          <p:cNvSpPr>
            <a:spLocks noGrp="1"/>
          </p:cNvSpPr>
          <p:nvPr>
            <p:ph type="dt" sz="half" idx="10"/>
          </p:nvPr>
        </p:nvSpPr>
        <p:spPr/>
        <p:txBody>
          <a:bodyPr/>
          <a:lstStyle/>
          <a:p>
            <a:fld id="{1E69A917-8E3A-4C8B-9BE6-AAD8D7614D4A}" type="datetimeFigureOut">
              <a:rPr lang="en-US" smtClean="0"/>
              <a:t>6/10/2024</a:t>
            </a:fld>
            <a:endParaRPr lang="en-US"/>
          </a:p>
        </p:txBody>
      </p:sp>
      <p:sp>
        <p:nvSpPr>
          <p:cNvPr id="6" name="Footer Placeholder 5">
            <a:extLst>
              <a:ext uri="{FF2B5EF4-FFF2-40B4-BE49-F238E27FC236}">
                <a16:creationId xmlns:a16="http://schemas.microsoft.com/office/drawing/2014/main" id="{26465F70-E910-4950-BD05-07E0F6EBFB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DEF2C6-5A75-4337-A22B-D80ADAC426A3}"/>
              </a:ext>
            </a:extLst>
          </p:cNvPr>
          <p:cNvSpPr>
            <a:spLocks noGrp="1"/>
          </p:cNvSpPr>
          <p:nvPr>
            <p:ph type="sldNum" sz="quarter" idx="12"/>
          </p:nvPr>
        </p:nvSpPr>
        <p:spPr/>
        <p:txBody>
          <a:bodyPr/>
          <a:lstStyle/>
          <a:p>
            <a:fld id="{BE7DE9B3-EBEC-43A4-BFC8-B6F18877FC0B}" type="slidenum">
              <a:rPr lang="en-US" smtClean="0"/>
              <a:t>‹#›</a:t>
            </a:fld>
            <a:endParaRPr lang="en-US"/>
          </a:p>
        </p:txBody>
      </p:sp>
    </p:spTree>
    <p:extLst>
      <p:ext uri="{BB962C8B-B14F-4D97-AF65-F5344CB8AC3E}">
        <p14:creationId xmlns:p14="http://schemas.microsoft.com/office/powerpoint/2010/main" val="747779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44A2A0-61C7-4196-BFB2-02020DA45A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8E7086-8423-41D4-8B4B-18281DBFDB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7CEA65-5364-4572-BE6A-060BC36A8D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9A917-8E3A-4C8B-9BE6-AAD8D7614D4A}" type="datetimeFigureOut">
              <a:rPr lang="en-US" smtClean="0"/>
              <a:t>6/10/2024</a:t>
            </a:fld>
            <a:endParaRPr lang="en-US"/>
          </a:p>
        </p:txBody>
      </p:sp>
      <p:sp>
        <p:nvSpPr>
          <p:cNvPr id="5" name="Footer Placeholder 4">
            <a:extLst>
              <a:ext uri="{FF2B5EF4-FFF2-40B4-BE49-F238E27FC236}">
                <a16:creationId xmlns:a16="http://schemas.microsoft.com/office/drawing/2014/main" id="{85265D5E-E4F6-4B7A-963C-A4F85F5236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3B6FB06-D9B4-46E7-ABF3-83A8D4C83C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7DE9B3-EBEC-43A4-BFC8-B6F18877FC0B}" type="slidenum">
              <a:rPr lang="en-US" smtClean="0"/>
              <a:t>‹#›</a:t>
            </a:fld>
            <a:endParaRPr lang="en-US"/>
          </a:p>
        </p:txBody>
      </p:sp>
    </p:spTree>
    <p:extLst>
      <p:ext uri="{BB962C8B-B14F-4D97-AF65-F5344CB8AC3E}">
        <p14:creationId xmlns:p14="http://schemas.microsoft.com/office/powerpoint/2010/main" val="17923125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Ma4X8tc5xU0"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95234" name="Group 1">
            <a:extLst>
              <a:ext uri="{FF2B5EF4-FFF2-40B4-BE49-F238E27FC236}">
                <a16:creationId xmlns:a16="http://schemas.microsoft.com/office/drawing/2014/main" id="{1CA03FA2-43E3-4136-BFE6-62471D7CF5F4}"/>
              </a:ext>
            </a:extLst>
          </p:cNvPr>
          <p:cNvGrpSpPr>
            <a:grpSpLocks/>
          </p:cNvGrpSpPr>
          <p:nvPr/>
        </p:nvGrpSpPr>
        <p:grpSpPr bwMode="auto">
          <a:xfrm>
            <a:off x="1524000" y="0"/>
            <a:ext cx="9144000" cy="6858000"/>
            <a:chOff x="1524000" y="0"/>
            <a:chExt cx="9144000" cy="6858000"/>
          </a:xfrm>
        </p:grpSpPr>
        <p:pic>
          <p:nvPicPr>
            <p:cNvPr id="95237" name="Picture 2" descr="POINSET2">
              <a:extLst>
                <a:ext uri="{FF2B5EF4-FFF2-40B4-BE49-F238E27FC236}">
                  <a16:creationId xmlns:a16="http://schemas.microsoft.com/office/drawing/2014/main" id="{B7ABCB99-715A-450D-BC9A-143AC24212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12714"/>
              <a:ext cx="1219200"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8" name="Picture 3" descr="POINSET2">
              <a:extLst>
                <a:ext uri="{FF2B5EF4-FFF2-40B4-BE49-F238E27FC236}">
                  <a16:creationId xmlns:a16="http://schemas.microsoft.com/office/drawing/2014/main" id="{26487FFA-2327-4D00-853F-6F4639216B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9372600" y="5599114"/>
              <a:ext cx="1219200"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9" name="Picture 4" descr="POINSET2">
              <a:extLst>
                <a:ext uri="{FF2B5EF4-FFF2-40B4-BE49-F238E27FC236}">
                  <a16:creationId xmlns:a16="http://schemas.microsoft.com/office/drawing/2014/main" id="{2929DCD5-A358-4CAB-BE61-23DAA21126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9392444" y="132556"/>
              <a:ext cx="1219200"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0" name="Picture 5" descr="POINSET2">
              <a:extLst>
                <a:ext uri="{FF2B5EF4-FFF2-40B4-BE49-F238E27FC236}">
                  <a16:creationId xmlns:a16="http://schemas.microsoft.com/office/drawing/2014/main" id="{53C3AC8F-B61D-4F41-9D5C-2C8CF86FC6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620044" y="5542756"/>
              <a:ext cx="1219200"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1" name="Text Box 6">
              <a:extLst>
                <a:ext uri="{FF2B5EF4-FFF2-40B4-BE49-F238E27FC236}">
                  <a16:creationId xmlns:a16="http://schemas.microsoft.com/office/drawing/2014/main" id="{D14E6C1D-5114-4A34-B217-961C17D27F76}"/>
                </a:ext>
              </a:extLst>
            </p:cNvPr>
            <p:cNvSpPr txBox="1">
              <a:spLocks noChangeArrowheads="1"/>
            </p:cNvSpPr>
            <p:nvPr/>
          </p:nvSpPr>
          <p:spPr bwMode="auto">
            <a:xfrm>
              <a:off x="3505200" y="685801"/>
              <a:ext cx="5791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endParaRPr lang="vi-VN" altLang="en-US" sz="2400">
                <a:latin typeface="Tahoma" panose="020B0604030504040204" pitchFamily="34" charset="0"/>
                <a:cs typeface="Arial" panose="020B0604020202020204" pitchFamily="34" charset="0"/>
              </a:endParaRPr>
            </a:p>
          </p:txBody>
        </p:sp>
        <p:sp>
          <p:nvSpPr>
            <p:cNvPr id="95242" name="AutoShape 7">
              <a:extLst>
                <a:ext uri="{FF2B5EF4-FFF2-40B4-BE49-F238E27FC236}">
                  <a16:creationId xmlns:a16="http://schemas.microsoft.com/office/drawing/2014/main" id="{A4B375B6-366E-4E99-85FD-662799BE8E09}"/>
                </a:ext>
              </a:extLst>
            </p:cNvPr>
            <p:cNvSpPr>
              <a:spLocks noChangeArrowheads="1"/>
            </p:cNvSpPr>
            <p:nvPr/>
          </p:nvSpPr>
          <p:spPr bwMode="auto">
            <a:xfrm>
              <a:off x="2743200" y="228600"/>
              <a:ext cx="7010400" cy="457200"/>
            </a:xfrm>
            <a:prstGeom prst="flowChartOnlineStorage">
              <a:avLst/>
            </a:prstGeom>
            <a:gradFill rotWithShape="1">
              <a:gsLst>
                <a:gs pos="0">
                  <a:srgbClr val="BD60DE"/>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2400" b="1">
                  <a:solidFill>
                    <a:srgbClr val="FFFF00"/>
                  </a:solidFill>
                  <a:latin typeface=".VnUniverseH" panose="020B7200000000000000" pitchFamily="34" charset="0"/>
                  <a:cs typeface="Arial" panose="020B0604020202020204" pitchFamily="34" charset="0"/>
                </a:rPr>
                <a:t>Tr­êng thcs thÞ trÊn</a:t>
              </a:r>
            </a:p>
          </p:txBody>
        </p:sp>
        <p:sp>
          <p:nvSpPr>
            <p:cNvPr id="95243" name="Text Box 8">
              <a:extLst>
                <a:ext uri="{FF2B5EF4-FFF2-40B4-BE49-F238E27FC236}">
                  <a16:creationId xmlns:a16="http://schemas.microsoft.com/office/drawing/2014/main" id="{FB16C77C-BBDF-4BB0-9388-E57470457328}"/>
                </a:ext>
              </a:extLst>
            </p:cNvPr>
            <p:cNvSpPr txBox="1">
              <a:spLocks noChangeArrowheads="1"/>
            </p:cNvSpPr>
            <p:nvPr/>
          </p:nvSpPr>
          <p:spPr bwMode="auto">
            <a:xfrm>
              <a:off x="2362200" y="3962401"/>
              <a:ext cx="6781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endParaRPr lang="vi-VN" altLang="en-US" sz="2400">
                <a:cs typeface="Arial" panose="020B0604020202020204" pitchFamily="34" charset="0"/>
              </a:endParaRPr>
            </a:p>
          </p:txBody>
        </p:sp>
        <p:sp>
          <p:nvSpPr>
            <p:cNvPr id="95244" name="Text Box 9">
              <a:extLst>
                <a:ext uri="{FF2B5EF4-FFF2-40B4-BE49-F238E27FC236}">
                  <a16:creationId xmlns:a16="http://schemas.microsoft.com/office/drawing/2014/main" id="{EE847229-78FA-4650-840E-AC119B2AAC83}"/>
                </a:ext>
              </a:extLst>
            </p:cNvPr>
            <p:cNvSpPr txBox="1">
              <a:spLocks noChangeArrowheads="1"/>
            </p:cNvSpPr>
            <p:nvPr/>
          </p:nvSpPr>
          <p:spPr bwMode="auto">
            <a:xfrm>
              <a:off x="1981200" y="2803527"/>
              <a:ext cx="8229600" cy="124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n-US" sz="3000">
                  <a:solidFill>
                    <a:schemeClr val="folHlink"/>
                  </a:solidFill>
                  <a:cs typeface="Arial" panose="020B0604020202020204" pitchFamily="34" charset="0"/>
                </a:rPr>
                <a:t>Chµo mõng c¸c thÇy c« gi¸o </a:t>
              </a:r>
            </a:p>
            <a:p>
              <a:pPr algn="ctr" eaLnBrk="1" hangingPunct="1">
                <a:spcBef>
                  <a:spcPct val="50000"/>
                </a:spcBef>
                <a:buFontTx/>
                <a:buNone/>
              </a:pPr>
              <a:r>
                <a:rPr lang="en-US" altLang="en-US" sz="3000">
                  <a:solidFill>
                    <a:schemeClr val="folHlink"/>
                  </a:solidFill>
                  <a:cs typeface="Arial" panose="020B0604020202020204" pitchFamily="34" charset="0"/>
                </a:rPr>
                <a:t>vÒ dù giê chuyªn ®Ò</a:t>
              </a:r>
            </a:p>
          </p:txBody>
        </p:sp>
        <p:sp>
          <p:nvSpPr>
            <p:cNvPr id="95245" name="Text Box 10">
              <a:extLst>
                <a:ext uri="{FF2B5EF4-FFF2-40B4-BE49-F238E27FC236}">
                  <a16:creationId xmlns:a16="http://schemas.microsoft.com/office/drawing/2014/main" id="{49012147-B77E-407E-963E-00F672144BF0}"/>
                </a:ext>
              </a:extLst>
            </p:cNvPr>
            <p:cNvSpPr txBox="1">
              <a:spLocks noChangeArrowheads="1"/>
            </p:cNvSpPr>
            <p:nvPr/>
          </p:nvSpPr>
          <p:spPr bwMode="auto">
            <a:xfrm>
              <a:off x="5029200" y="4800600"/>
              <a:ext cx="220980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n-US" sz="2700" b="1">
                  <a:latin typeface=".VnUniverseH" panose="020B7200000000000000" pitchFamily="34" charset="0"/>
                  <a:cs typeface="Arial" panose="020B0604020202020204" pitchFamily="34" charset="0"/>
                </a:rPr>
                <a:t>Líp 6b</a:t>
              </a:r>
            </a:p>
          </p:txBody>
        </p:sp>
        <p:pic>
          <p:nvPicPr>
            <p:cNvPr id="95246" name="Picture 11" descr="PENS">
              <a:extLst>
                <a:ext uri="{FF2B5EF4-FFF2-40B4-BE49-F238E27FC236}">
                  <a16:creationId xmlns:a16="http://schemas.microsoft.com/office/drawing/2014/main" id="{B9206F77-ABB7-463B-86AE-16AEAEE8A7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590800"/>
              <a:ext cx="3200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7" name="Rectangle 12">
              <a:extLst>
                <a:ext uri="{FF2B5EF4-FFF2-40B4-BE49-F238E27FC236}">
                  <a16:creationId xmlns:a16="http://schemas.microsoft.com/office/drawing/2014/main" id="{6E29026E-D313-4763-834D-29282DF5D816}"/>
                </a:ext>
              </a:extLst>
            </p:cNvPr>
            <p:cNvSpPr>
              <a:spLocks noChangeArrowheads="1"/>
            </p:cNvSpPr>
            <p:nvPr/>
          </p:nvSpPr>
          <p:spPr bwMode="auto">
            <a:xfrm>
              <a:off x="1524000" y="0"/>
              <a:ext cx="9144000" cy="6858000"/>
            </a:xfrm>
            <a:prstGeom prst="rect">
              <a:avLst/>
            </a:prstGeom>
            <a:gradFill rotWithShape="1">
              <a:gsLst>
                <a:gs pos="0">
                  <a:srgbClr val="FFFF66"/>
                </a:gs>
                <a:gs pos="50000">
                  <a:srgbClr val="FEE7F2"/>
                </a:gs>
                <a:gs pos="100000">
                  <a:srgbClr val="FFFF66"/>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2400">
                <a:latin typeface="Arial" panose="020B0604020202020204" pitchFamily="34" charset="0"/>
              </a:endParaRPr>
            </a:p>
          </p:txBody>
        </p:sp>
        <p:pic>
          <p:nvPicPr>
            <p:cNvPr id="95248" name="Picture 14" descr="POINSET2">
              <a:extLst>
                <a:ext uri="{FF2B5EF4-FFF2-40B4-BE49-F238E27FC236}">
                  <a16:creationId xmlns:a16="http://schemas.microsoft.com/office/drawing/2014/main" id="{C85B0354-9348-44F5-8D9B-DBD17EC6EA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057400" y="5105400"/>
              <a:ext cx="1219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9" name="Picture 15" descr="PENS">
              <a:extLst>
                <a:ext uri="{FF2B5EF4-FFF2-40B4-BE49-F238E27FC236}">
                  <a16:creationId xmlns:a16="http://schemas.microsoft.com/office/drawing/2014/main" id="{FBAD2724-A3E6-4AAD-B818-F272A70A1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7350" y="5994402"/>
              <a:ext cx="18669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0" name="Picture 16" descr="POINSET2">
              <a:extLst>
                <a:ext uri="{FF2B5EF4-FFF2-40B4-BE49-F238E27FC236}">
                  <a16:creationId xmlns:a16="http://schemas.microsoft.com/office/drawing/2014/main" id="{7A4FAFEE-51FA-4740-864B-CB92A42191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8686800" y="5599114"/>
              <a:ext cx="1828800"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1" name="Picture 17" descr="POINSET2">
              <a:extLst>
                <a:ext uri="{FF2B5EF4-FFF2-40B4-BE49-F238E27FC236}">
                  <a16:creationId xmlns:a16="http://schemas.microsoft.com/office/drawing/2014/main" id="{6970AFA8-BF97-46E1-A6A2-AA48DC1540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9276557" y="208757"/>
              <a:ext cx="1219200"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2" name="Picture 18" descr="POINSET2">
              <a:extLst>
                <a:ext uri="{FF2B5EF4-FFF2-40B4-BE49-F238E27FC236}">
                  <a16:creationId xmlns:a16="http://schemas.microsoft.com/office/drawing/2014/main" id="{8BC86A78-7AD1-4356-9BBB-DDEC66E4B2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52400"/>
              <a:ext cx="1219200"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53" name="Text Box 19">
              <a:extLst>
                <a:ext uri="{FF2B5EF4-FFF2-40B4-BE49-F238E27FC236}">
                  <a16:creationId xmlns:a16="http://schemas.microsoft.com/office/drawing/2014/main" id="{6F661003-5309-4E2A-A66F-20AD9C407344}"/>
                </a:ext>
              </a:extLst>
            </p:cNvPr>
            <p:cNvSpPr txBox="1">
              <a:spLocks noChangeArrowheads="1"/>
            </p:cNvSpPr>
            <p:nvPr/>
          </p:nvSpPr>
          <p:spPr bwMode="auto">
            <a:xfrm>
              <a:off x="4343400" y="2362201"/>
              <a:ext cx="4038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endParaRPr lang="vi-VN" altLang="en-US" sz="2400">
                <a:cs typeface="Arial" panose="020B0604020202020204" pitchFamily="34" charset="0"/>
              </a:endParaRPr>
            </a:p>
          </p:txBody>
        </p:sp>
      </p:grpSp>
      <p:sp>
        <p:nvSpPr>
          <p:cNvPr id="26" name="WordArt 16">
            <a:extLst>
              <a:ext uri="{FF2B5EF4-FFF2-40B4-BE49-F238E27FC236}">
                <a16:creationId xmlns:a16="http://schemas.microsoft.com/office/drawing/2014/main" id="{78C46226-E76B-43B7-86F3-75F1D6C684FC}"/>
              </a:ext>
            </a:extLst>
          </p:cNvPr>
          <p:cNvSpPr>
            <a:spLocks noChangeArrowheads="1" noChangeShapeType="1" noTextEdit="1"/>
          </p:cNvSpPr>
          <p:nvPr/>
        </p:nvSpPr>
        <p:spPr bwMode="auto">
          <a:xfrm>
            <a:off x="2389239" y="991016"/>
            <a:ext cx="7504906" cy="1922623"/>
          </a:xfrm>
          <a:prstGeom prst="rect">
            <a:avLst/>
          </a:prstGeom>
          <a:solidFill>
            <a:schemeClr val="bg1">
              <a:lumMod val="85000"/>
            </a:schemeClr>
          </a:solidFill>
          <a:ln>
            <a:solidFill>
              <a:schemeClr val="accent1"/>
            </a:solidFill>
          </a:ln>
        </p:spPr>
        <p:txBody>
          <a:bodyPr wrap="none" fromWordArt="1">
            <a:prstTxWarp prst="textPlain">
              <a:avLst>
                <a:gd name="adj" fmla="val 50000"/>
              </a:avLst>
            </a:prstTxWarp>
          </a:bodyPr>
          <a:lstStyle/>
          <a:p>
            <a:pPr algn="ctr">
              <a:defRPr/>
            </a:pPr>
            <a:r>
              <a:rPr lang="en-US" sz="1400" kern="10" dirty="0">
                <a:ln w="9525" cap="sq">
                  <a:solidFill>
                    <a:srgbClr val="FF0000"/>
                  </a:solidFill>
                  <a:round/>
                  <a:headEnd type="none" w="sm" len="sm"/>
                  <a:tailEnd type="none" w="sm" len="sm"/>
                </a:ln>
                <a:solidFill>
                  <a:schemeClr val="accent1"/>
                </a:solidFill>
                <a:effectLst>
                  <a:outerShdw dist="107763" dir="18900000" algn="ctr" rotWithShape="0">
                    <a:srgbClr val="C0C0C0">
                      <a:alpha val="50000"/>
                    </a:srgbClr>
                  </a:outerShdw>
                </a:effectLst>
                <a:latin typeface="Times New Roman" panose="02020603050405020304" pitchFamily="18" charset="0"/>
                <a:cs typeface="Times New Roman" panose="02020603050405020304" pitchFamily="18" charset="0"/>
              </a:rPr>
              <a:t>BÀI 7- TIẾT 91- VĂN BẢN 3</a:t>
            </a:r>
          </a:p>
          <a:p>
            <a:pPr algn="ctr">
              <a:defRPr/>
            </a:pPr>
            <a:r>
              <a:rPr lang="en-US" b="1" kern="10" dirty="0">
                <a:ln w="9525" cap="sq">
                  <a:solidFill>
                    <a:srgbClr val="FF0000"/>
                  </a:solidFill>
                  <a:round/>
                  <a:headEnd type="none" w="sm" len="sm"/>
                  <a:tailEnd type="none" w="sm" len="sm"/>
                </a:ln>
                <a:solidFill>
                  <a:srgbClr val="C00000"/>
                </a:solidFill>
                <a:effectLst>
                  <a:outerShdw dist="107763" dir="18900000" algn="ctr" rotWithShape="0">
                    <a:srgbClr val="C0C0C0">
                      <a:alpha val="50000"/>
                    </a:srgbClr>
                  </a:outerShdw>
                </a:effectLst>
                <a:latin typeface="Times New Roman" panose="02020603050405020304" pitchFamily="18" charset="0"/>
                <a:cs typeface="Times New Roman" panose="02020603050405020304" pitchFamily="18" charset="0"/>
              </a:rPr>
              <a:t>VUA CHÍCH CHÒE</a:t>
            </a:r>
          </a:p>
          <a:p>
            <a:pPr algn="ctr">
              <a:defRPr/>
            </a:pPr>
            <a:r>
              <a:rPr lang="en-US" sz="1400" b="1" dirty="0">
                <a:latin typeface="Times New Roman" panose="02020603050405020304" pitchFamily="18" charset="0"/>
                <a:cs typeface="Times New Roman" panose="02020603050405020304" pitchFamily="18" charset="0"/>
              </a:rPr>
              <a:t>(</a:t>
            </a:r>
            <a:r>
              <a:rPr lang="en-US" sz="1400" b="1" dirty="0" err="1">
                <a:latin typeface="Times New Roman" panose="02020603050405020304" pitchFamily="18" charset="0"/>
                <a:cs typeface="Times New Roman" panose="02020603050405020304" pitchFamily="18" charset="0"/>
              </a:rPr>
              <a:t>Truyện</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cổ</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Gờ</a:t>
            </a:r>
            <a:r>
              <a:rPr lang="en-US" sz="1400" b="1" dirty="0">
                <a:latin typeface="Times New Roman" panose="02020603050405020304" pitchFamily="18" charset="0"/>
                <a:cs typeface="Times New Roman" panose="02020603050405020304" pitchFamily="18" charset="0"/>
              </a:rPr>
              <a:t>- rim)</a:t>
            </a:r>
            <a:endParaRPr lang="en-US" sz="1400" kern="10" dirty="0">
              <a:ln w="9525" cap="sq">
                <a:solidFill>
                  <a:srgbClr val="FF0000"/>
                </a:solidFill>
                <a:round/>
                <a:headEnd type="none" w="sm" len="sm"/>
                <a:tailEnd type="none" w="sm" len="sm"/>
              </a:ln>
              <a:solidFill>
                <a:srgbClr val="C00000"/>
              </a:solidFill>
              <a:effectLst>
                <a:outerShdw dist="107763" dir="18900000" algn="ctr" rotWithShape="0">
                  <a:srgbClr val="C0C0C0">
                    <a:alpha val="50000"/>
                  </a:srgbClr>
                </a:outerShdw>
              </a:effectLst>
              <a:latin typeface="Times New Roman" panose="02020603050405020304" pitchFamily="18" charset="0"/>
              <a:cs typeface="Times New Roman" panose="02020603050405020304" pitchFamily="18" charset="0"/>
            </a:endParaRPr>
          </a:p>
        </p:txBody>
      </p:sp>
      <p:pic>
        <p:nvPicPr>
          <p:cNvPr id="95236" name="Picture 26">
            <a:extLst>
              <a:ext uri="{FF2B5EF4-FFF2-40B4-BE49-F238E27FC236}">
                <a16:creationId xmlns:a16="http://schemas.microsoft.com/office/drawing/2014/main" id="{53E6843F-7B78-4F56-9F45-7191A6F0FD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5275" y="3070225"/>
            <a:ext cx="205105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repeatCount="5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0" fill="hold"/>
                                        <p:tgtEl>
                                          <p:spTgt spid="26"/>
                                        </p:tgtEl>
                                        <p:attrNameLst>
                                          <p:attrName>ppt_x</p:attrName>
                                        </p:attrNameLst>
                                      </p:cBhvr>
                                      <p:tavLst>
                                        <p:tav tm="0">
                                          <p:val>
                                            <p:strVal val="1+#ppt_w/2"/>
                                          </p:val>
                                        </p:tav>
                                        <p:tav tm="100000">
                                          <p:val>
                                            <p:strVal val="#ppt_x"/>
                                          </p:val>
                                        </p:tav>
                                      </p:tavLst>
                                    </p:anim>
                                    <p:anim calcmode="lin" valueType="num">
                                      <p:cBhvr additive="base">
                                        <p:cTn id="8" dur="5000" fill="hold"/>
                                        <p:tgtEl>
                                          <p:spTgt spid="2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25000"/>
                            </p:stCondLst>
                            <p:childTnLst>
                              <p:par>
                                <p:cTn id="10" presetID="49" presetClass="entr" presetSubtype="0" repeatCount="5000" decel="100000" fill="hold" nodeType="afterEffect">
                                  <p:stCondLst>
                                    <p:cond delay="100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0" fill="hold"/>
                                        <p:tgtEl>
                                          <p:spTgt spid="26"/>
                                        </p:tgtEl>
                                        <p:attrNameLst>
                                          <p:attrName>ppt_w</p:attrName>
                                        </p:attrNameLst>
                                      </p:cBhvr>
                                      <p:tavLst>
                                        <p:tav tm="0">
                                          <p:val>
                                            <p:fltVal val="0"/>
                                          </p:val>
                                        </p:tav>
                                        <p:tav tm="100000">
                                          <p:val>
                                            <p:strVal val="#ppt_w"/>
                                          </p:val>
                                        </p:tav>
                                      </p:tavLst>
                                    </p:anim>
                                    <p:anim calcmode="lin" valueType="num">
                                      <p:cBhvr>
                                        <p:cTn id="13" dur="5000" fill="hold"/>
                                        <p:tgtEl>
                                          <p:spTgt spid="26"/>
                                        </p:tgtEl>
                                        <p:attrNameLst>
                                          <p:attrName>ppt_h</p:attrName>
                                        </p:attrNameLst>
                                      </p:cBhvr>
                                      <p:tavLst>
                                        <p:tav tm="0">
                                          <p:val>
                                            <p:fltVal val="0"/>
                                          </p:val>
                                        </p:tav>
                                        <p:tav tm="100000">
                                          <p:val>
                                            <p:strVal val="#ppt_h"/>
                                          </p:val>
                                        </p:tav>
                                      </p:tavLst>
                                    </p:anim>
                                    <p:anim calcmode="lin" valueType="num">
                                      <p:cBhvr>
                                        <p:cTn id="14" dur="5000" fill="hold"/>
                                        <p:tgtEl>
                                          <p:spTgt spid="26"/>
                                        </p:tgtEl>
                                        <p:attrNameLst>
                                          <p:attrName>style.rotation</p:attrName>
                                        </p:attrNameLst>
                                      </p:cBhvr>
                                      <p:tavLst>
                                        <p:tav tm="0">
                                          <p:val>
                                            <p:fltVal val="360"/>
                                          </p:val>
                                        </p:tav>
                                        <p:tav tm="100000">
                                          <p:val>
                                            <p:fltVal val="0"/>
                                          </p:val>
                                        </p:tav>
                                      </p:tavLst>
                                    </p:anim>
                                    <p:animEffect transition="in" filter="fade">
                                      <p:cBhvr>
                                        <p:cTn id="15" dur="5000"/>
                                        <p:tgtEl>
                                          <p:spTgt spid="26"/>
                                        </p:tgtEl>
                                      </p:cBhvr>
                                    </p:animEffect>
                                  </p:childTnLst>
                                </p:cTn>
                              </p:par>
                            </p:childTnLst>
                          </p:cTn>
                        </p:par>
                        <p:par>
                          <p:cTn id="16" fill="hold" nodeType="afterGroup">
                            <p:stCondLst>
                              <p:cond delay="51000"/>
                            </p:stCondLst>
                            <p:childTnLst>
                              <p:par>
                                <p:cTn id="17" presetID="50" presetClass="entr" presetSubtype="0" repeatCount="5000" decel="10000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3000" fill="hold"/>
                                        <p:tgtEl>
                                          <p:spTgt spid="26"/>
                                        </p:tgtEl>
                                        <p:attrNameLst>
                                          <p:attrName>ppt_w</p:attrName>
                                        </p:attrNameLst>
                                      </p:cBhvr>
                                      <p:tavLst>
                                        <p:tav tm="0">
                                          <p:val>
                                            <p:strVal val="#ppt_w+.3"/>
                                          </p:val>
                                        </p:tav>
                                        <p:tav tm="100000">
                                          <p:val>
                                            <p:strVal val="#ppt_w"/>
                                          </p:val>
                                        </p:tav>
                                      </p:tavLst>
                                    </p:anim>
                                    <p:anim calcmode="lin" valueType="num">
                                      <p:cBhvr>
                                        <p:cTn id="20" dur="3000" fill="hold"/>
                                        <p:tgtEl>
                                          <p:spTgt spid="26"/>
                                        </p:tgtEl>
                                        <p:attrNameLst>
                                          <p:attrName>ppt_h</p:attrName>
                                        </p:attrNameLst>
                                      </p:cBhvr>
                                      <p:tavLst>
                                        <p:tav tm="0">
                                          <p:val>
                                            <p:strVal val="#ppt_h"/>
                                          </p:val>
                                        </p:tav>
                                        <p:tav tm="100000">
                                          <p:val>
                                            <p:strVal val="#ppt_h"/>
                                          </p:val>
                                        </p:tav>
                                      </p:tavLst>
                                    </p:anim>
                                    <p:animEffect transition="in" filter="fade">
                                      <p:cBhvr>
                                        <p:cTn id="21" dur="3000"/>
                                        <p:tgtEl>
                                          <p:spTgt spid="26"/>
                                        </p:tgtEl>
                                      </p:cBhvr>
                                    </p:animEffect>
                                  </p:childTnLst>
                                </p:cTn>
                              </p:par>
                            </p:childTnLst>
                          </p:cTn>
                        </p:par>
                        <p:par>
                          <p:cTn id="22" fill="hold" nodeType="afterGroup">
                            <p:stCondLst>
                              <p:cond delay="66000"/>
                            </p:stCondLst>
                            <p:childTnLst>
                              <p:par>
                                <p:cTn id="23" presetID="13" presetClass="entr" presetSubtype="16" repeatCount="500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plus(in)">
                                      <p:cBhvr>
                                        <p:cTn id="25" dur="3000"/>
                                        <p:tgtEl>
                                          <p:spTgt spid="26"/>
                                        </p:tgtEl>
                                      </p:cBhvr>
                                    </p:animEffect>
                                  </p:childTnLst>
                                </p:cTn>
                              </p:par>
                            </p:childTnLst>
                          </p:cTn>
                        </p:par>
                        <p:par>
                          <p:cTn id="26" fill="hold" nodeType="afterGroup">
                            <p:stCondLst>
                              <p:cond delay="81000"/>
                            </p:stCondLst>
                            <p:childTnLst>
                              <p:par>
                                <p:cTn id="27" presetID="19" presetClass="entr" presetSubtype="10" repeatCount="500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3000" fill="hold"/>
                                        <p:tgtEl>
                                          <p:spTgt spid="26"/>
                                        </p:tgtEl>
                                        <p:attrNameLst>
                                          <p:attrName>ppt_w</p:attrName>
                                        </p:attrNameLst>
                                      </p:cBhvr>
                                      <p:tavLst>
                                        <p:tav tm="0" fmla="#ppt_w*sin(2.5*pi*$)">
                                          <p:val>
                                            <p:fltVal val="0"/>
                                          </p:val>
                                        </p:tav>
                                        <p:tav tm="100000">
                                          <p:val>
                                            <p:fltVal val="1"/>
                                          </p:val>
                                        </p:tav>
                                      </p:tavLst>
                                    </p:anim>
                                    <p:anim calcmode="lin" valueType="num">
                                      <p:cBhvr>
                                        <p:cTn id="30" dur="3000" fill="hold"/>
                                        <p:tgtEl>
                                          <p:spTgt spid="26"/>
                                        </p:tgtEl>
                                        <p:attrNameLst>
                                          <p:attrName>ppt_h</p:attrName>
                                        </p:attrNameLst>
                                      </p:cBhvr>
                                      <p:tavLst>
                                        <p:tav tm="0">
                                          <p:val>
                                            <p:strVal val="#ppt_h"/>
                                          </p:val>
                                        </p:tav>
                                        <p:tav tm="100000">
                                          <p:val>
                                            <p:strVal val="#ppt_h"/>
                                          </p:val>
                                        </p:tav>
                                      </p:tavLst>
                                    </p:anim>
                                  </p:childTnLst>
                                </p:cTn>
                              </p:par>
                            </p:childTnLst>
                          </p:cTn>
                        </p:par>
                        <p:par>
                          <p:cTn id="31" fill="hold" nodeType="afterGroup">
                            <p:stCondLst>
                              <p:cond delay="96000"/>
                            </p:stCondLst>
                            <p:childTnLst>
                              <p:par>
                                <p:cTn id="32" presetID="21" presetClass="entr" presetSubtype="4" repeatCount="5000"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heel(4)">
                                      <p:cBhvr>
                                        <p:cTn id="34" dur="3000"/>
                                        <p:tgtEl>
                                          <p:spTgt spid="26"/>
                                        </p:tgtEl>
                                      </p:cBhvr>
                                    </p:animEffect>
                                  </p:childTnLst>
                                </p:cTn>
                              </p:par>
                            </p:childTnLst>
                          </p:cTn>
                        </p:par>
                        <p:par>
                          <p:cTn id="35" fill="hold" nodeType="afterGroup">
                            <p:stCondLst>
                              <p:cond delay="111000"/>
                            </p:stCondLst>
                            <p:childTnLst>
                              <p:par>
                                <p:cTn id="36" presetID="49" presetClass="entr" presetSubtype="0" repeatCount="5000" decel="10000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0" fill="hold"/>
                                        <p:tgtEl>
                                          <p:spTgt spid="26"/>
                                        </p:tgtEl>
                                        <p:attrNameLst>
                                          <p:attrName>ppt_w</p:attrName>
                                        </p:attrNameLst>
                                      </p:cBhvr>
                                      <p:tavLst>
                                        <p:tav tm="0">
                                          <p:val>
                                            <p:fltVal val="0"/>
                                          </p:val>
                                        </p:tav>
                                        <p:tav tm="100000">
                                          <p:val>
                                            <p:strVal val="#ppt_w"/>
                                          </p:val>
                                        </p:tav>
                                      </p:tavLst>
                                    </p:anim>
                                    <p:anim calcmode="lin" valueType="num">
                                      <p:cBhvr>
                                        <p:cTn id="39" dur="5000" fill="hold"/>
                                        <p:tgtEl>
                                          <p:spTgt spid="26"/>
                                        </p:tgtEl>
                                        <p:attrNameLst>
                                          <p:attrName>ppt_h</p:attrName>
                                        </p:attrNameLst>
                                      </p:cBhvr>
                                      <p:tavLst>
                                        <p:tav tm="0">
                                          <p:val>
                                            <p:fltVal val="0"/>
                                          </p:val>
                                        </p:tav>
                                        <p:tav tm="100000">
                                          <p:val>
                                            <p:strVal val="#ppt_h"/>
                                          </p:val>
                                        </p:tav>
                                      </p:tavLst>
                                    </p:anim>
                                    <p:anim calcmode="lin" valueType="num">
                                      <p:cBhvr>
                                        <p:cTn id="40" dur="5000" fill="hold"/>
                                        <p:tgtEl>
                                          <p:spTgt spid="26"/>
                                        </p:tgtEl>
                                        <p:attrNameLst>
                                          <p:attrName>style.rotation</p:attrName>
                                        </p:attrNameLst>
                                      </p:cBhvr>
                                      <p:tavLst>
                                        <p:tav tm="0">
                                          <p:val>
                                            <p:fltVal val="360"/>
                                          </p:val>
                                        </p:tav>
                                        <p:tav tm="100000">
                                          <p:val>
                                            <p:fltVal val="0"/>
                                          </p:val>
                                        </p:tav>
                                      </p:tavLst>
                                    </p:anim>
                                    <p:animEffect transition="in" filter="fade">
                                      <p:cBhvr>
                                        <p:cTn id="41" dur="5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81317FBA-B549-400C-A3D2-5414D85651E3}"/>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BÀI 7  TIẾT 91   VĂN BẢN 3:             VUA CHÍCH CHÒE</a:t>
            </a:r>
            <a:br>
              <a:rPr lang="en-US" altLang="en-US" sz="2400" b="1" dirty="0">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Truyện</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cổ</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Gờ</a:t>
            </a:r>
            <a:r>
              <a:rPr lang="en-US" altLang="en-US" sz="2400" b="1" dirty="0">
                <a:latin typeface="Arial" panose="020B0604020202020204" pitchFamily="34" charset="0"/>
                <a:cs typeface="Arial" panose="020B0604020202020204" pitchFamily="34" charset="0"/>
              </a:rPr>
              <a:t>-rim (Grimm))</a:t>
            </a:r>
          </a:p>
        </p:txBody>
      </p:sp>
      <p:graphicFrame>
        <p:nvGraphicFramePr>
          <p:cNvPr id="6" name="Table 5">
            <a:extLst>
              <a:ext uri="{FF2B5EF4-FFF2-40B4-BE49-F238E27FC236}">
                <a16:creationId xmlns:a16="http://schemas.microsoft.com/office/drawing/2014/main" id="{CACDF953-E70E-4CD9-B52C-FC37772C5B36}"/>
              </a:ext>
            </a:extLst>
          </p:cNvPr>
          <p:cNvGraphicFramePr>
            <a:graphicFrameLocks noGrp="1"/>
          </p:cNvGraphicFramePr>
          <p:nvPr>
            <p:extLst>
              <p:ext uri="{D42A27DB-BD31-4B8C-83A1-F6EECF244321}">
                <p14:modId xmlns:p14="http://schemas.microsoft.com/office/powerpoint/2010/main" val="1765770565"/>
              </p:ext>
            </p:extLst>
          </p:nvPr>
        </p:nvGraphicFramePr>
        <p:xfrm>
          <a:off x="126124" y="1260333"/>
          <a:ext cx="11177752" cy="5283484"/>
        </p:xfrm>
        <a:graphic>
          <a:graphicData uri="http://schemas.openxmlformats.org/drawingml/2006/table">
            <a:tbl>
              <a:tblPr firstRow="1" firstCol="1" bandRow="1"/>
              <a:tblGrid>
                <a:gridCol w="2587012">
                  <a:extLst>
                    <a:ext uri="{9D8B030D-6E8A-4147-A177-3AD203B41FA5}">
                      <a16:colId xmlns:a16="http://schemas.microsoft.com/office/drawing/2014/main" val="20000"/>
                    </a:ext>
                  </a:extLst>
                </a:gridCol>
                <a:gridCol w="4846059">
                  <a:extLst>
                    <a:ext uri="{9D8B030D-6E8A-4147-A177-3AD203B41FA5}">
                      <a16:colId xmlns:a16="http://schemas.microsoft.com/office/drawing/2014/main" val="20001"/>
                    </a:ext>
                  </a:extLst>
                </a:gridCol>
                <a:gridCol w="3744681">
                  <a:extLst>
                    <a:ext uri="{9D8B030D-6E8A-4147-A177-3AD203B41FA5}">
                      <a16:colId xmlns:a16="http://schemas.microsoft.com/office/drawing/2014/main" val="20002"/>
                    </a:ext>
                  </a:extLst>
                </a:gridCol>
              </a:tblGrid>
              <a:tr h="318062">
                <a:tc>
                  <a:txBody>
                    <a:bodyPr/>
                    <a:lstStyle/>
                    <a:p>
                      <a:pPr marL="0" marR="0" algn="ctr">
                        <a:spcBef>
                          <a:spcPts val="0"/>
                        </a:spcBef>
                        <a:spcAft>
                          <a:spcPts val="0"/>
                        </a:spcAft>
                      </a:pP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Nội</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dung</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Công</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chúa</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Vua</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chính</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chòe</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14716">
                <a:tc>
                  <a:txBody>
                    <a:bodyPr/>
                    <a:lstStyle/>
                    <a:p>
                      <a:pPr marL="0" marR="0">
                        <a:spcBef>
                          <a:spcPts val="0"/>
                        </a:spcBef>
                        <a:spcAft>
                          <a:spcPts val="0"/>
                        </a:spcAft>
                      </a:pP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Xuất</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thân</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14716">
                <a:tc>
                  <a:txBody>
                    <a:bodyPr/>
                    <a:lstStyle/>
                    <a:p>
                      <a:pPr marL="0" marR="0">
                        <a:spcBef>
                          <a:spcPts val="0"/>
                        </a:spcBef>
                        <a:spcAft>
                          <a:spcPts val="0"/>
                        </a:spcAft>
                      </a:pP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Ngoại</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hình</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24525">
                <a:tc>
                  <a:txBody>
                    <a:bodyPr/>
                    <a:lstStyle/>
                    <a:p>
                      <a:pPr marL="0" marR="0">
                        <a:spcBef>
                          <a:spcPts val="0"/>
                        </a:spcBef>
                        <a:spcAft>
                          <a:spcPts val="0"/>
                        </a:spcAft>
                      </a:pP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Lời</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nói</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hành</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động</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229431">
                <a:tc>
                  <a:txBody>
                    <a:bodyPr/>
                    <a:lstStyle/>
                    <a:p>
                      <a:pPr marL="0" marR="0">
                        <a:spcBef>
                          <a:spcPts val="0"/>
                        </a:spcBef>
                        <a:spcAft>
                          <a:spcPts val="0"/>
                        </a:spcAft>
                      </a:pPr>
                      <a:r>
                        <a:rPr lang="en-US" sz="2400" b="1">
                          <a:solidFill>
                            <a:srgbClr val="000000"/>
                          </a:solidFill>
                          <a:effectLst/>
                          <a:latin typeface="Times New Roman" panose="02020603050405020304" pitchFamily="18" charset="0"/>
                          <a:ea typeface="Times New Roman"/>
                          <a:cs typeface="Times New Roman" panose="02020603050405020304" pitchFamily="18" charset="0"/>
                        </a:rPr>
                        <a:t>Kiểu nhân vật trong truyện cổ tích</a:t>
                      </a:r>
                      <a:endParaRPr lang="en-US" sz="240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434336">
                <a:tc>
                  <a:txBody>
                    <a:bodyPr/>
                    <a:lstStyle/>
                    <a:p>
                      <a:pPr marL="0" marR="0">
                        <a:spcBef>
                          <a:spcPts val="0"/>
                        </a:spcBef>
                        <a:spcAft>
                          <a:spcPts val="0"/>
                        </a:spcAft>
                      </a:pP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Đánh</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giá</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về</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tính</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cách</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của</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nhân</a:t>
                      </a:r>
                      <a:r>
                        <a:rPr lang="en-US" sz="2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a:cs typeface="Times New Roman" panose="02020603050405020304" pitchFamily="18" charset="0"/>
                        </a:rPr>
                        <a:t>vật</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54265" marR="542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7" name="Rectangle 6">
            <a:extLst>
              <a:ext uri="{FF2B5EF4-FFF2-40B4-BE49-F238E27FC236}">
                <a16:creationId xmlns:a16="http://schemas.microsoft.com/office/drawing/2014/main" id="{E2D1F732-90A2-4F50-A3C2-53E92F62653B}"/>
              </a:ext>
            </a:extLst>
          </p:cNvPr>
          <p:cNvSpPr>
            <a:spLocks noChangeArrowheads="1"/>
          </p:cNvSpPr>
          <p:nvPr/>
        </p:nvSpPr>
        <p:spPr bwMode="auto">
          <a:xfrm>
            <a:off x="3278079" y="3902075"/>
            <a:ext cx="445463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err="1">
                <a:solidFill>
                  <a:srgbClr val="000000"/>
                </a:solidFill>
                <a:latin typeface="+mj-lt"/>
                <a:ea typeface="Times New Roman" panose="02020603050405020304" pitchFamily="18" charset="0"/>
                <a:cs typeface="Arial" panose="020B0604020202020204" pitchFamily="34" charset="0"/>
              </a:rPr>
              <a:t>Kiểu</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nhân</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vật</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công</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chúa</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có</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tính</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tình</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không</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tốt</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hoặc</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mắc</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lỗi</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sai</a:t>
            </a:r>
            <a:endParaRPr lang="en-US" altLang="en-US" sz="2400" dirty="0">
              <a:solidFill>
                <a:srgbClr val="000000"/>
              </a:solidFill>
              <a:latin typeface="+mj-lt"/>
              <a:ea typeface="Times New Roman" panose="02020603050405020304" pitchFamily="18" charset="0"/>
              <a:cs typeface="Arial" panose="020B0604020202020204" pitchFamily="34" charset="0"/>
            </a:endParaRPr>
          </a:p>
        </p:txBody>
      </p:sp>
      <p:sp>
        <p:nvSpPr>
          <p:cNvPr id="8" name="Rectangle 7">
            <a:extLst>
              <a:ext uri="{FF2B5EF4-FFF2-40B4-BE49-F238E27FC236}">
                <a16:creationId xmlns:a16="http://schemas.microsoft.com/office/drawing/2014/main" id="{43CBC009-4C13-49BF-BAC8-A2A6AA54994C}"/>
              </a:ext>
            </a:extLst>
          </p:cNvPr>
          <p:cNvSpPr>
            <a:spLocks noChangeArrowheads="1"/>
          </p:cNvSpPr>
          <p:nvPr/>
        </p:nvSpPr>
        <p:spPr bwMode="auto">
          <a:xfrm>
            <a:off x="3381378" y="2895600"/>
            <a:ext cx="43148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Từ</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chối</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hết</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người</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này</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đến</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người</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khác</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còn</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chế</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giễu</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nhạo</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báng</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alt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họ</a:t>
            </a:r>
            <a:r>
              <a:rPr lang="en-US" alt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p>
        </p:txBody>
      </p:sp>
      <p:sp>
        <p:nvSpPr>
          <p:cNvPr id="9" name="Rectangle 8">
            <a:extLst>
              <a:ext uri="{FF2B5EF4-FFF2-40B4-BE49-F238E27FC236}">
                <a16:creationId xmlns:a16="http://schemas.microsoft.com/office/drawing/2014/main" id="{2422DFD9-ACDA-409F-92F0-7B84DF81A45D}"/>
              </a:ext>
            </a:extLst>
          </p:cNvPr>
          <p:cNvSpPr>
            <a:spLocks noChangeArrowheads="1"/>
          </p:cNvSpPr>
          <p:nvPr/>
        </p:nvSpPr>
        <p:spPr bwMode="auto">
          <a:xfrm>
            <a:off x="3381378" y="2355851"/>
            <a:ext cx="3044824"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err="1">
                <a:solidFill>
                  <a:srgbClr val="000000"/>
                </a:solidFill>
                <a:latin typeface="+mj-lt"/>
                <a:ea typeface="Times New Roman" panose="02020603050405020304" pitchFamily="18" charset="0"/>
                <a:cs typeface="Arial" panose="020B0604020202020204" pitchFamily="34" charset="0"/>
              </a:rPr>
              <a:t>Xinh</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đẹp</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tuyệt</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trần</a:t>
            </a:r>
            <a:endParaRPr lang="en-US" altLang="en-US" sz="2400" dirty="0">
              <a:solidFill>
                <a:srgbClr val="000000"/>
              </a:solidFill>
              <a:latin typeface="+mj-lt"/>
              <a:ea typeface="Times New Roman" panose="02020603050405020304" pitchFamily="18" charset="0"/>
              <a:cs typeface="Arial" panose="020B0604020202020204" pitchFamily="34" charset="0"/>
            </a:endParaRPr>
          </a:p>
        </p:txBody>
      </p:sp>
      <p:sp>
        <p:nvSpPr>
          <p:cNvPr id="11" name="Rectangle 10">
            <a:extLst>
              <a:ext uri="{FF2B5EF4-FFF2-40B4-BE49-F238E27FC236}">
                <a16:creationId xmlns:a16="http://schemas.microsoft.com/office/drawing/2014/main" id="{4CF24180-2E7E-4146-8A6F-071FEDCB22F3}"/>
              </a:ext>
            </a:extLst>
          </p:cNvPr>
          <p:cNvSpPr>
            <a:spLocks noChangeArrowheads="1"/>
          </p:cNvSpPr>
          <p:nvPr/>
        </p:nvSpPr>
        <p:spPr bwMode="auto">
          <a:xfrm>
            <a:off x="3216166" y="1687513"/>
            <a:ext cx="4454634"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a:solidFill>
                  <a:srgbClr val="000000"/>
                </a:solidFill>
                <a:latin typeface="+mj-lt"/>
                <a:ea typeface="Times New Roman" panose="02020603050405020304" pitchFamily="18" charset="0"/>
                <a:cs typeface="Arial" panose="020B0604020202020204" pitchFamily="34" charset="0"/>
              </a:rPr>
              <a:t>Con </a:t>
            </a:r>
            <a:r>
              <a:rPr lang="en-US" altLang="en-US" sz="2400" dirty="0" err="1">
                <a:solidFill>
                  <a:srgbClr val="000000"/>
                </a:solidFill>
                <a:latin typeface="+mj-lt"/>
                <a:ea typeface="Times New Roman" panose="02020603050405020304" pitchFamily="18" charset="0"/>
                <a:cs typeface="Arial" panose="020B0604020202020204" pitchFamily="34" charset="0"/>
              </a:rPr>
              <a:t>gái</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duy</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nhất</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của</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nhà</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vua</a:t>
            </a:r>
            <a:endParaRPr lang="en-US" altLang="en-US" sz="2400" dirty="0">
              <a:solidFill>
                <a:srgbClr val="000000"/>
              </a:solidFill>
              <a:latin typeface="+mj-lt"/>
              <a:ea typeface="Times New Roman" panose="02020603050405020304" pitchFamily="18" charset="0"/>
              <a:cs typeface="Arial" panose="020B0604020202020204" pitchFamily="34" charset="0"/>
            </a:endParaRPr>
          </a:p>
        </p:txBody>
      </p:sp>
      <p:sp>
        <p:nvSpPr>
          <p:cNvPr id="105509" name="Rectangle 11">
            <a:extLst>
              <a:ext uri="{FF2B5EF4-FFF2-40B4-BE49-F238E27FC236}">
                <a16:creationId xmlns:a16="http://schemas.microsoft.com/office/drawing/2014/main" id="{D349C584-E97A-4124-997F-BB0354F84130}"/>
              </a:ext>
            </a:extLst>
          </p:cNvPr>
          <p:cNvSpPr>
            <a:spLocks noChangeArrowheads="1"/>
          </p:cNvSpPr>
          <p:nvPr/>
        </p:nvSpPr>
        <p:spPr bwMode="auto">
          <a:xfrm>
            <a:off x="2853559" y="5249917"/>
            <a:ext cx="4842641" cy="83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altLang="en-US" sz="2400" b="1" dirty="0">
                <a:solidFill>
                  <a:srgbClr val="000000"/>
                </a:solidFill>
                <a:ea typeface="Times New Roman" panose="02020603050405020304" pitchFamily="18" charset="0"/>
                <a:cs typeface="Times New Roman" panose="02020603050405020304" pitchFamily="18" charset="0"/>
              </a:rPr>
              <a:t>=&gt; </a:t>
            </a:r>
            <a:r>
              <a:rPr lang="en-US" altLang="en-US" sz="2400" b="1" dirty="0" err="1">
                <a:solidFill>
                  <a:srgbClr val="000000"/>
                </a:solidFill>
                <a:ea typeface="Times New Roman" panose="02020603050405020304" pitchFamily="18" charset="0"/>
                <a:cs typeface="Times New Roman" panose="02020603050405020304" pitchFamily="18" charset="0"/>
              </a:rPr>
              <a:t>Kiêu</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ngạo</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và</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ngông</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cuồng</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vì</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quá</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được</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nuông</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chiều</a:t>
            </a:r>
            <a:endParaRPr lang="en-US" altLang="en-US" sz="2400" b="1" dirty="0">
              <a:solidFill>
                <a:srgbClr val="000000"/>
              </a:solidFill>
              <a:ea typeface="Times New Roman" panose="02020603050405020304" pitchFamily="18" charset="0"/>
              <a:cs typeface="Times New Roman" panose="02020603050405020304" pitchFamily="18" charset="0"/>
            </a:endParaRPr>
          </a:p>
        </p:txBody>
      </p:sp>
      <p:sp>
        <p:nvSpPr>
          <p:cNvPr id="105510" name="Rectangle 15">
            <a:extLst>
              <a:ext uri="{FF2B5EF4-FFF2-40B4-BE49-F238E27FC236}">
                <a16:creationId xmlns:a16="http://schemas.microsoft.com/office/drawing/2014/main" id="{5FF942B6-A178-4A20-ADF6-01F1869FC413}"/>
              </a:ext>
            </a:extLst>
          </p:cNvPr>
          <p:cNvSpPr>
            <a:spLocks noChangeArrowheads="1"/>
          </p:cNvSpPr>
          <p:nvPr/>
        </p:nvSpPr>
        <p:spPr bwMode="auto">
          <a:xfrm>
            <a:off x="7686674" y="5168900"/>
            <a:ext cx="347531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b="1" dirty="0">
                <a:solidFill>
                  <a:srgbClr val="000000"/>
                </a:solidFill>
                <a:ea typeface="Times New Roman" panose="02020603050405020304" pitchFamily="18" charset="0"/>
                <a:cs typeface="Times New Roman" panose="02020603050405020304" pitchFamily="18" charset="0"/>
              </a:rPr>
              <a:t>=&gt; </a:t>
            </a:r>
            <a:r>
              <a:rPr lang="en-US" altLang="en-US" sz="2400" b="1" dirty="0" err="1">
                <a:solidFill>
                  <a:srgbClr val="000000"/>
                </a:solidFill>
                <a:ea typeface="Times New Roman" panose="02020603050405020304" pitchFamily="18" charset="0"/>
                <a:cs typeface="Times New Roman" panose="02020603050405020304" pitchFamily="18" charset="0"/>
              </a:rPr>
              <a:t>Thông</a:t>
            </a:r>
            <a:r>
              <a:rPr lang="en-US" altLang="en-US" sz="2400" b="1" dirty="0">
                <a:solidFill>
                  <a:srgbClr val="000000"/>
                </a:solidFill>
                <a:ea typeface="Times New Roman" panose="02020603050405020304" pitchFamily="18" charset="0"/>
                <a:cs typeface="Times New Roman" panose="02020603050405020304" pitchFamily="18" charset="0"/>
              </a:rPr>
              <a:t> minh, </a:t>
            </a:r>
            <a:r>
              <a:rPr lang="en-US" altLang="en-US" sz="2400" b="1" dirty="0" err="1">
                <a:solidFill>
                  <a:srgbClr val="000000"/>
                </a:solidFill>
                <a:ea typeface="Times New Roman" panose="02020603050405020304" pitchFamily="18" charset="0"/>
                <a:cs typeface="Times New Roman" panose="02020603050405020304" pitchFamily="18" charset="0"/>
              </a:rPr>
              <a:t>giỏi</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giang</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kiên</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nhẫn</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điềm</a:t>
            </a:r>
            <a:r>
              <a:rPr lang="en-US" altLang="en-US" sz="2400" b="1" dirty="0">
                <a:solidFill>
                  <a:srgbClr val="000000"/>
                </a:solidFill>
                <a:ea typeface="Times New Roman" panose="02020603050405020304" pitchFamily="18" charset="0"/>
                <a:cs typeface="Times New Roman" panose="02020603050405020304" pitchFamily="18" charset="0"/>
              </a:rPr>
              <a:t> </a:t>
            </a:r>
            <a:r>
              <a:rPr lang="en-US" altLang="en-US" sz="2400" b="1" dirty="0" err="1">
                <a:solidFill>
                  <a:srgbClr val="000000"/>
                </a:solidFill>
                <a:ea typeface="Times New Roman" panose="02020603050405020304" pitchFamily="18" charset="0"/>
                <a:cs typeface="Times New Roman" panose="02020603050405020304" pitchFamily="18" charset="0"/>
              </a:rPr>
              <a:t>tĩnh</a:t>
            </a:r>
            <a:endParaRPr lang="en-US" altLang="en-US" sz="2400" b="1" dirty="0">
              <a:solidFill>
                <a:srgbClr val="000000"/>
              </a:solidFill>
              <a:ea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C0662D63-89E3-4E63-B62C-FB8B9160C318}"/>
              </a:ext>
            </a:extLst>
          </p:cNvPr>
          <p:cNvSpPr>
            <a:spLocks noChangeArrowheads="1"/>
          </p:cNvSpPr>
          <p:nvPr/>
        </p:nvSpPr>
        <p:spPr bwMode="auto">
          <a:xfrm>
            <a:off x="7662864" y="3960813"/>
            <a:ext cx="29352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err="1">
                <a:solidFill>
                  <a:srgbClr val="000000"/>
                </a:solidFill>
                <a:latin typeface="+mj-lt"/>
                <a:ea typeface="Times New Roman" panose="02020603050405020304" pitchFamily="18" charset="0"/>
                <a:cs typeface="Arial" panose="020B0604020202020204" pitchFamily="34" charset="0"/>
              </a:rPr>
              <a:t>Nhân</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vật</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tạo</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ra</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thử</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thách</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người</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giả</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mạo</a:t>
            </a:r>
            <a:endParaRPr lang="en-US" altLang="en-US" sz="2400" dirty="0">
              <a:solidFill>
                <a:srgbClr val="000000"/>
              </a:solidFill>
              <a:latin typeface="+mj-lt"/>
              <a:ea typeface="Times New Roman" panose="02020603050405020304" pitchFamily="18" charset="0"/>
              <a:cs typeface="Arial" panose="020B0604020202020204" pitchFamily="34" charset="0"/>
            </a:endParaRPr>
          </a:p>
        </p:txBody>
      </p:sp>
      <p:sp>
        <p:nvSpPr>
          <p:cNvPr id="18" name="Rectangle 17">
            <a:extLst>
              <a:ext uri="{FF2B5EF4-FFF2-40B4-BE49-F238E27FC236}">
                <a16:creationId xmlns:a16="http://schemas.microsoft.com/office/drawing/2014/main" id="{737B9E83-16C0-4BA9-8DBD-AB0C9A88F3FF}"/>
              </a:ext>
            </a:extLst>
          </p:cNvPr>
          <p:cNvSpPr>
            <a:spLocks noChangeArrowheads="1"/>
          </p:cNvSpPr>
          <p:nvPr/>
        </p:nvSpPr>
        <p:spPr bwMode="auto">
          <a:xfrm>
            <a:off x="7675564" y="2882900"/>
            <a:ext cx="29924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err="1">
                <a:solidFill>
                  <a:srgbClr val="000000"/>
                </a:solidFill>
                <a:latin typeface="+mj-lt"/>
                <a:ea typeface="Times New Roman" panose="02020603050405020304" pitchFamily="18" charset="0"/>
                <a:cs typeface="Arial" panose="020B0604020202020204" pitchFamily="34" charset="0"/>
              </a:rPr>
              <a:t>Giả</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làm</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người</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ăn</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mày</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tạo</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ra</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các</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thử</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thách</a:t>
            </a:r>
            <a:endParaRPr lang="en-US" altLang="en-US" sz="2400" dirty="0">
              <a:solidFill>
                <a:srgbClr val="000000"/>
              </a:solidFill>
              <a:latin typeface="+mj-lt"/>
              <a:ea typeface="Times New Roman" panose="02020603050405020304" pitchFamily="18" charset="0"/>
              <a:cs typeface="Arial" panose="020B0604020202020204" pitchFamily="34" charset="0"/>
            </a:endParaRPr>
          </a:p>
        </p:txBody>
      </p:sp>
      <p:sp>
        <p:nvSpPr>
          <p:cNvPr id="19" name="Rectangle 18">
            <a:extLst>
              <a:ext uri="{FF2B5EF4-FFF2-40B4-BE49-F238E27FC236}">
                <a16:creationId xmlns:a16="http://schemas.microsoft.com/office/drawing/2014/main" id="{E1623610-3A39-4F9F-9761-AE514F52FF1E}"/>
              </a:ext>
            </a:extLst>
          </p:cNvPr>
          <p:cNvSpPr>
            <a:spLocks noChangeArrowheads="1"/>
          </p:cNvSpPr>
          <p:nvPr/>
        </p:nvSpPr>
        <p:spPr bwMode="auto">
          <a:xfrm>
            <a:off x="7637464" y="2316164"/>
            <a:ext cx="3044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err="1">
                <a:solidFill>
                  <a:srgbClr val="000000"/>
                </a:solidFill>
                <a:latin typeface="+mj-lt"/>
                <a:ea typeface="Times New Roman" panose="02020603050405020304" pitchFamily="18" charset="0"/>
                <a:cs typeface="Arial" panose="020B0604020202020204" pitchFamily="34" charset="0"/>
              </a:rPr>
              <a:t>Giống</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chim</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chích</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chòe</a:t>
            </a:r>
            <a:endParaRPr lang="en-US" altLang="en-US" sz="2400" dirty="0">
              <a:solidFill>
                <a:srgbClr val="000000"/>
              </a:solidFill>
              <a:latin typeface="+mj-lt"/>
              <a:ea typeface="Times New Roman" panose="02020603050405020304" pitchFamily="18" charset="0"/>
              <a:cs typeface="Arial" panose="020B0604020202020204" pitchFamily="34" charset="0"/>
            </a:endParaRPr>
          </a:p>
        </p:txBody>
      </p:sp>
      <p:sp>
        <p:nvSpPr>
          <p:cNvPr id="20" name="Rectangle 19">
            <a:extLst>
              <a:ext uri="{FF2B5EF4-FFF2-40B4-BE49-F238E27FC236}">
                <a16:creationId xmlns:a16="http://schemas.microsoft.com/office/drawing/2014/main" id="{8BF9BC31-FB11-4EE4-BAF0-3AABB29754D5}"/>
              </a:ext>
            </a:extLst>
          </p:cNvPr>
          <p:cNvSpPr>
            <a:spLocks noChangeArrowheads="1"/>
          </p:cNvSpPr>
          <p:nvPr/>
        </p:nvSpPr>
        <p:spPr bwMode="auto">
          <a:xfrm>
            <a:off x="7670800" y="1708151"/>
            <a:ext cx="1930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err="1">
                <a:solidFill>
                  <a:srgbClr val="000000"/>
                </a:solidFill>
                <a:latin typeface="+mj-lt"/>
                <a:ea typeface="Times New Roman" panose="02020603050405020304" pitchFamily="18" charset="0"/>
                <a:cs typeface="Arial" panose="020B0604020202020204" pitchFamily="34" charset="0"/>
              </a:rPr>
              <a:t>Vua</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một</a:t>
            </a:r>
            <a:r>
              <a:rPr lang="en-US" altLang="en-US" sz="2400" dirty="0">
                <a:solidFill>
                  <a:srgbClr val="000000"/>
                </a:solidFill>
                <a:latin typeface="+mj-lt"/>
                <a:ea typeface="Times New Roman" panose="02020603050405020304" pitchFamily="18" charset="0"/>
                <a:cs typeface="Arial" panose="020B0604020202020204" pitchFamily="34" charset="0"/>
              </a:rPr>
              <a:t> </a:t>
            </a:r>
            <a:r>
              <a:rPr lang="en-US" altLang="en-US" sz="2400" dirty="0" err="1">
                <a:solidFill>
                  <a:srgbClr val="000000"/>
                </a:solidFill>
                <a:latin typeface="+mj-lt"/>
                <a:ea typeface="Times New Roman" panose="02020603050405020304" pitchFamily="18" charset="0"/>
                <a:cs typeface="Arial" panose="020B0604020202020204" pitchFamily="34" charset="0"/>
              </a:rPr>
              <a:t>nước</a:t>
            </a:r>
            <a:endParaRPr lang="en-US" altLang="en-US" sz="2400" dirty="0">
              <a:solidFill>
                <a:srgbClr val="000000"/>
              </a:solidFill>
              <a:latin typeface="+mj-lt"/>
              <a:ea typeface="Times New Roman" panose="02020603050405020304" pitchFamily="18" charset="0"/>
              <a:cs typeface="Arial" panose="020B0604020202020204" pitchFamily="34" charset="0"/>
            </a:endParaRPr>
          </a:p>
        </p:txBody>
      </p:sp>
      <p:sp>
        <p:nvSpPr>
          <p:cNvPr id="105515" name="Rectangle 1">
            <a:extLst>
              <a:ext uri="{FF2B5EF4-FFF2-40B4-BE49-F238E27FC236}">
                <a16:creationId xmlns:a16="http://schemas.microsoft.com/office/drawing/2014/main" id="{7658DFBD-2CF2-42EE-A610-430994C3FB28}"/>
              </a:ext>
            </a:extLst>
          </p:cNvPr>
          <p:cNvSpPr>
            <a:spLocks noChangeArrowheads="1"/>
          </p:cNvSpPr>
          <p:nvPr/>
        </p:nvSpPr>
        <p:spPr bwMode="auto">
          <a:xfrm>
            <a:off x="-126123" y="801688"/>
            <a:ext cx="7763588"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b="1" i="1" dirty="0">
                <a:solidFill>
                  <a:srgbClr val="FF0000"/>
                </a:solidFill>
                <a:cs typeface="Times New Roman" panose="02020603050405020304" pitchFamily="18" charset="0"/>
              </a:rPr>
              <a:t>1. </a:t>
            </a:r>
            <a:r>
              <a:rPr lang="en-US" altLang="en-US" sz="2400" b="1" i="1" dirty="0" err="1">
                <a:solidFill>
                  <a:srgbClr val="FF0000"/>
                </a:solidFill>
                <a:cs typeface="Times New Roman" panose="02020603050405020304" pitchFamily="18" charset="0"/>
              </a:rPr>
              <a:t>Tìm</a:t>
            </a:r>
            <a:r>
              <a:rPr lang="en-US" altLang="en-US" sz="2400" b="1" i="1" dirty="0">
                <a:solidFill>
                  <a:srgbClr val="FF0000"/>
                </a:solidFill>
                <a:cs typeface="Times New Roman" panose="02020603050405020304" pitchFamily="18" charset="0"/>
              </a:rPr>
              <a:t> </a:t>
            </a:r>
            <a:r>
              <a:rPr lang="en-US" altLang="en-US" sz="2400" b="1" i="1" dirty="0" err="1">
                <a:solidFill>
                  <a:srgbClr val="FF0000"/>
                </a:solidFill>
                <a:cs typeface="Times New Roman" panose="02020603050405020304" pitchFamily="18" charset="0"/>
              </a:rPr>
              <a:t>hiểu</a:t>
            </a:r>
            <a:r>
              <a:rPr lang="en-US" altLang="en-US" sz="2400" b="1" i="1" dirty="0">
                <a:solidFill>
                  <a:srgbClr val="FF0000"/>
                </a:solidFill>
                <a:cs typeface="Times New Roman" panose="02020603050405020304" pitchFamily="18" charset="0"/>
              </a:rPr>
              <a:t> </a:t>
            </a:r>
            <a:r>
              <a:rPr lang="en-US" altLang="en-US" sz="2400" b="1" i="1" dirty="0" err="1">
                <a:solidFill>
                  <a:srgbClr val="FF0000"/>
                </a:solidFill>
                <a:cs typeface="Times New Roman" panose="02020603050405020304" pitchFamily="18" charset="0"/>
              </a:rPr>
              <a:t>về</a:t>
            </a:r>
            <a:r>
              <a:rPr lang="en-US" altLang="en-US" sz="2400" b="1" i="1" dirty="0">
                <a:solidFill>
                  <a:srgbClr val="FF0000"/>
                </a:solidFill>
                <a:cs typeface="Times New Roman" panose="02020603050405020304" pitchFamily="18" charset="0"/>
              </a:rPr>
              <a:t> </a:t>
            </a:r>
            <a:r>
              <a:rPr lang="en-US" altLang="en-US" sz="2400" b="1" i="1" dirty="0" err="1">
                <a:solidFill>
                  <a:srgbClr val="FF0000"/>
                </a:solidFill>
                <a:cs typeface="Times New Roman" panose="02020603050405020304" pitchFamily="18" charset="0"/>
              </a:rPr>
              <a:t>đặc</a:t>
            </a:r>
            <a:r>
              <a:rPr lang="en-US" altLang="en-US" sz="2400" b="1" i="1" dirty="0">
                <a:solidFill>
                  <a:srgbClr val="FF0000"/>
                </a:solidFill>
                <a:cs typeface="Times New Roman" panose="02020603050405020304" pitchFamily="18" charset="0"/>
              </a:rPr>
              <a:t> </a:t>
            </a:r>
            <a:r>
              <a:rPr lang="en-US" altLang="en-US" sz="2400" b="1" i="1" dirty="0" err="1">
                <a:solidFill>
                  <a:srgbClr val="FF0000"/>
                </a:solidFill>
                <a:cs typeface="Times New Roman" panose="02020603050405020304" pitchFamily="18" charset="0"/>
              </a:rPr>
              <a:t>điểm</a:t>
            </a:r>
            <a:r>
              <a:rPr lang="en-US" altLang="en-US" sz="2400" b="1" i="1" dirty="0">
                <a:solidFill>
                  <a:srgbClr val="FF0000"/>
                </a:solidFill>
                <a:cs typeface="Times New Roman" panose="02020603050405020304" pitchFamily="18" charset="0"/>
              </a:rPr>
              <a:t> </a:t>
            </a:r>
            <a:r>
              <a:rPr lang="en-US" altLang="en-US" sz="2400" b="1" i="1" dirty="0" err="1">
                <a:solidFill>
                  <a:srgbClr val="FF0000"/>
                </a:solidFill>
                <a:cs typeface="Times New Roman" panose="02020603050405020304" pitchFamily="18" charset="0"/>
              </a:rPr>
              <a:t>các</a:t>
            </a:r>
            <a:r>
              <a:rPr lang="en-US" altLang="en-US" sz="2400" b="1" i="1" dirty="0">
                <a:solidFill>
                  <a:srgbClr val="FF0000"/>
                </a:solidFill>
                <a:cs typeface="Times New Roman" panose="02020603050405020304" pitchFamily="18" charset="0"/>
              </a:rPr>
              <a:t> </a:t>
            </a:r>
            <a:r>
              <a:rPr lang="en-US" altLang="en-US" sz="2400" b="1" i="1" dirty="0" err="1">
                <a:solidFill>
                  <a:srgbClr val="FF0000"/>
                </a:solidFill>
                <a:cs typeface="Times New Roman" panose="02020603050405020304" pitchFamily="18" charset="0"/>
              </a:rPr>
              <a:t>nhân</a:t>
            </a:r>
            <a:r>
              <a:rPr lang="en-US" altLang="en-US" sz="2400" b="1" i="1" dirty="0">
                <a:solidFill>
                  <a:srgbClr val="FF0000"/>
                </a:solidFill>
                <a:cs typeface="Times New Roman" panose="02020603050405020304" pitchFamily="18" charset="0"/>
              </a:rPr>
              <a:t> </a:t>
            </a:r>
            <a:r>
              <a:rPr lang="en-US" altLang="en-US" sz="2400" b="1" i="1" dirty="0" err="1">
                <a:solidFill>
                  <a:srgbClr val="FF0000"/>
                </a:solidFill>
                <a:cs typeface="Times New Roman" panose="02020603050405020304" pitchFamily="18" charset="0"/>
              </a:rPr>
              <a:t>vật</a:t>
            </a:r>
            <a:r>
              <a:rPr lang="en-US" altLang="en-US" sz="2400" b="1" i="1" dirty="0">
                <a:solidFill>
                  <a:srgbClr val="FF0000"/>
                </a:solidFill>
                <a:cs typeface="Times New Roman" panose="02020603050405020304" pitchFamily="18" charset="0"/>
              </a:rPr>
              <a:t>:</a:t>
            </a:r>
            <a:endParaRPr lang="en-US" altLang="en-US" sz="2400" b="1" dirty="0">
              <a:solidFill>
                <a:srgbClr val="FF0000"/>
              </a:solidFill>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05509"/>
                                        </p:tgtEl>
                                        <p:attrNameLst>
                                          <p:attrName>style.visibility</p:attrName>
                                        </p:attrNameLst>
                                      </p:cBhvr>
                                      <p:to>
                                        <p:strVal val="visible"/>
                                      </p:to>
                                    </p:set>
                                    <p:animEffect transition="in" filter="barn(inVertical)">
                                      <p:cBhvr>
                                        <p:cTn id="41" dur="500"/>
                                        <p:tgtEl>
                                          <p:spTgt spid="105509"/>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05510"/>
                                        </p:tgtEl>
                                        <p:attrNameLst>
                                          <p:attrName>style.visibility</p:attrName>
                                        </p:attrNameLst>
                                      </p:cBhvr>
                                      <p:to>
                                        <p:strVal val="visible"/>
                                      </p:to>
                                    </p:set>
                                    <p:animEffect transition="in" filter="barn(inVertical)">
                                      <p:cBhvr>
                                        <p:cTn id="46" dur="500"/>
                                        <p:tgtEl>
                                          <p:spTgt spid="105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05509" grpId="0"/>
      <p:bldP spid="105510"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A2CFBA9B-5C32-422C-8E52-83BDE8D786C3}"/>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BÀI 7  TIẾT 91   VĂN BẢN 3:             VUA CHÍCH CHÒE</a:t>
            </a:r>
            <a:br>
              <a:rPr lang="en-US" altLang="en-US" sz="2400" b="1">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Truyện</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cổ</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Gờ</a:t>
            </a:r>
            <a:r>
              <a:rPr lang="en-US" altLang="en-US" sz="2400" b="1" dirty="0">
                <a:latin typeface="Arial" panose="020B0604020202020204" pitchFamily="34" charset="0"/>
                <a:cs typeface="Arial" panose="020B0604020202020204" pitchFamily="34" charset="0"/>
              </a:rPr>
              <a:t>-rim (Grimm))</a:t>
            </a:r>
          </a:p>
        </p:txBody>
      </p:sp>
      <p:cxnSp>
        <p:nvCxnSpPr>
          <p:cNvPr id="5" name="Straight Connector 4">
            <a:extLst>
              <a:ext uri="{FF2B5EF4-FFF2-40B4-BE49-F238E27FC236}">
                <a16:creationId xmlns:a16="http://schemas.microsoft.com/office/drawing/2014/main" id="{62289710-F807-4423-A141-C920334C187E}"/>
              </a:ext>
            </a:extLst>
          </p:cNvPr>
          <p:cNvCxnSpPr/>
          <p:nvPr/>
        </p:nvCxnSpPr>
        <p:spPr>
          <a:xfrm>
            <a:off x="7993118" y="1082675"/>
            <a:ext cx="0" cy="6019800"/>
          </a:xfrm>
          <a:prstGeom prst="line">
            <a:avLst/>
          </a:prstGeom>
        </p:spPr>
        <p:style>
          <a:lnRef idx="1">
            <a:schemeClr val="accent1"/>
          </a:lnRef>
          <a:fillRef idx="0">
            <a:schemeClr val="accent1"/>
          </a:fillRef>
          <a:effectRef idx="0">
            <a:schemeClr val="accent1"/>
          </a:effectRef>
          <a:fontRef idx="minor">
            <a:schemeClr val="tx1"/>
          </a:fontRef>
        </p:style>
      </p:cxnSp>
      <p:sp>
        <p:nvSpPr>
          <p:cNvPr id="105480" name="Rectangle 1">
            <a:extLst>
              <a:ext uri="{FF2B5EF4-FFF2-40B4-BE49-F238E27FC236}">
                <a16:creationId xmlns:a16="http://schemas.microsoft.com/office/drawing/2014/main" id="{B0F54B47-288B-46E3-AD74-11B70BC35A20}"/>
              </a:ext>
            </a:extLst>
          </p:cNvPr>
          <p:cNvSpPr>
            <a:spLocks noChangeArrowheads="1"/>
          </p:cNvSpPr>
          <p:nvPr/>
        </p:nvSpPr>
        <p:spPr bwMode="auto">
          <a:xfrm>
            <a:off x="0" y="1770221"/>
            <a:ext cx="704367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0000"/>
                </a:solidFill>
                <a:latin typeface="Arial" panose="020B0604020202020204" pitchFamily="34" charset="0"/>
                <a:cs typeface="Times New Roman" panose="02020603050405020304" pitchFamily="18" charset="0"/>
              </a:rPr>
              <a:t>1. </a:t>
            </a:r>
            <a:r>
              <a:rPr lang="en-US" altLang="en-US" sz="2400" b="1" i="1" dirty="0" err="1">
                <a:solidFill>
                  <a:srgbClr val="000000"/>
                </a:solidFill>
                <a:latin typeface="Arial" panose="020B0604020202020204" pitchFamily="34" charset="0"/>
                <a:cs typeface="Times New Roman" panose="02020603050405020304" pitchFamily="18" charset="0"/>
              </a:rPr>
              <a:t>Tìm</a:t>
            </a:r>
            <a:r>
              <a:rPr lang="en-US" altLang="en-US" sz="2400" b="1" i="1" dirty="0">
                <a:solidFill>
                  <a:srgbClr val="000000"/>
                </a:solidFill>
                <a:latin typeface="Arial" panose="020B0604020202020204" pitchFamily="34" charset="0"/>
                <a:cs typeface="Times New Roman" panose="02020603050405020304" pitchFamily="18" charset="0"/>
              </a:rPr>
              <a:t> </a:t>
            </a:r>
            <a:r>
              <a:rPr lang="en-US" altLang="en-US" sz="2400" b="1" i="1" dirty="0" err="1">
                <a:solidFill>
                  <a:srgbClr val="000000"/>
                </a:solidFill>
                <a:latin typeface="Arial" panose="020B0604020202020204" pitchFamily="34" charset="0"/>
                <a:cs typeface="Times New Roman" panose="02020603050405020304" pitchFamily="18" charset="0"/>
              </a:rPr>
              <a:t>hiểu</a:t>
            </a:r>
            <a:r>
              <a:rPr lang="en-US" altLang="en-US" sz="2400" b="1" i="1" dirty="0">
                <a:solidFill>
                  <a:srgbClr val="000000"/>
                </a:solidFill>
                <a:latin typeface="Arial" panose="020B0604020202020204" pitchFamily="34" charset="0"/>
                <a:cs typeface="Times New Roman" panose="02020603050405020304" pitchFamily="18" charset="0"/>
              </a:rPr>
              <a:t> </a:t>
            </a:r>
            <a:r>
              <a:rPr lang="en-US" altLang="en-US" sz="2400" b="1" i="1" dirty="0" err="1">
                <a:solidFill>
                  <a:srgbClr val="000000"/>
                </a:solidFill>
                <a:latin typeface="Arial" panose="020B0604020202020204" pitchFamily="34" charset="0"/>
                <a:cs typeface="Times New Roman" panose="02020603050405020304" pitchFamily="18" charset="0"/>
              </a:rPr>
              <a:t>về</a:t>
            </a:r>
            <a:r>
              <a:rPr lang="en-US" altLang="en-US" sz="2400" b="1" i="1" dirty="0">
                <a:solidFill>
                  <a:srgbClr val="000000"/>
                </a:solidFill>
                <a:latin typeface="Arial" panose="020B0604020202020204" pitchFamily="34" charset="0"/>
                <a:cs typeface="Times New Roman" panose="02020603050405020304" pitchFamily="18" charset="0"/>
              </a:rPr>
              <a:t> </a:t>
            </a:r>
            <a:r>
              <a:rPr lang="en-US" altLang="en-US" sz="2400" b="1" i="1" dirty="0" err="1">
                <a:solidFill>
                  <a:srgbClr val="000000"/>
                </a:solidFill>
                <a:latin typeface="Arial" panose="020B0604020202020204" pitchFamily="34" charset="0"/>
                <a:cs typeface="Times New Roman" panose="02020603050405020304" pitchFamily="18" charset="0"/>
              </a:rPr>
              <a:t>đặc</a:t>
            </a:r>
            <a:r>
              <a:rPr lang="en-US" altLang="en-US" sz="2400" b="1" i="1" dirty="0">
                <a:solidFill>
                  <a:srgbClr val="000000"/>
                </a:solidFill>
                <a:latin typeface="Arial" panose="020B0604020202020204" pitchFamily="34" charset="0"/>
                <a:cs typeface="Times New Roman" panose="02020603050405020304" pitchFamily="18" charset="0"/>
              </a:rPr>
              <a:t> </a:t>
            </a:r>
            <a:r>
              <a:rPr lang="en-US" altLang="en-US" sz="2400" b="1" i="1" dirty="0" err="1">
                <a:solidFill>
                  <a:srgbClr val="000000"/>
                </a:solidFill>
                <a:latin typeface="Arial" panose="020B0604020202020204" pitchFamily="34" charset="0"/>
                <a:cs typeface="Times New Roman" panose="02020603050405020304" pitchFamily="18" charset="0"/>
              </a:rPr>
              <a:t>điểm</a:t>
            </a:r>
            <a:r>
              <a:rPr lang="en-US" altLang="en-US" sz="2400" b="1" i="1" dirty="0">
                <a:solidFill>
                  <a:srgbClr val="000000"/>
                </a:solidFill>
                <a:latin typeface="Arial" panose="020B0604020202020204" pitchFamily="34" charset="0"/>
                <a:cs typeface="Times New Roman" panose="02020603050405020304" pitchFamily="18" charset="0"/>
              </a:rPr>
              <a:t> </a:t>
            </a:r>
            <a:r>
              <a:rPr lang="en-US" altLang="en-US" sz="2400" b="1" i="1" dirty="0" err="1">
                <a:solidFill>
                  <a:srgbClr val="000000"/>
                </a:solidFill>
                <a:latin typeface="Arial" panose="020B0604020202020204" pitchFamily="34" charset="0"/>
                <a:cs typeface="Times New Roman" panose="02020603050405020304" pitchFamily="18" charset="0"/>
              </a:rPr>
              <a:t>các</a:t>
            </a:r>
            <a:r>
              <a:rPr lang="en-US" altLang="en-US" sz="2400" b="1" i="1" dirty="0">
                <a:solidFill>
                  <a:srgbClr val="000000"/>
                </a:solidFill>
                <a:latin typeface="Arial" panose="020B0604020202020204" pitchFamily="34" charset="0"/>
                <a:cs typeface="Times New Roman" panose="02020603050405020304" pitchFamily="18" charset="0"/>
              </a:rPr>
              <a:t> </a:t>
            </a:r>
            <a:r>
              <a:rPr lang="en-US" altLang="en-US" sz="2400" b="1" i="1" dirty="0" err="1">
                <a:solidFill>
                  <a:srgbClr val="000000"/>
                </a:solidFill>
                <a:latin typeface="Arial" panose="020B0604020202020204" pitchFamily="34" charset="0"/>
                <a:cs typeface="Times New Roman" panose="02020603050405020304" pitchFamily="18" charset="0"/>
              </a:rPr>
              <a:t>nhân</a:t>
            </a:r>
            <a:r>
              <a:rPr lang="en-US" altLang="en-US" sz="2400" b="1" i="1" dirty="0">
                <a:solidFill>
                  <a:srgbClr val="000000"/>
                </a:solidFill>
                <a:latin typeface="Arial" panose="020B0604020202020204" pitchFamily="34" charset="0"/>
                <a:cs typeface="Times New Roman" panose="02020603050405020304" pitchFamily="18" charset="0"/>
              </a:rPr>
              <a:t> </a:t>
            </a:r>
            <a:r>
              <a:rPr lang="en-US" altLang="en-US" sz="2400" b="1" i="1" dirty="0" err="1">
                <a:solidFill>
                  <a:srgbClr val="000000"/>
                </a:solidFill>
                <a:latin typeface="Arial" panose="020B0604020202020204" pitchFamily="34" charset="0"/>
                <a:cs typeface="Times New Roman" panose="02020603050405020304" pitchFamily="18" charset="0"/>
              </a:rPr>
              <a:t>vật</a:t>
            </a:r>
            <a:r>
              <a:rPr lang="en-US" altLang="en-US" sz="2400" b="1" i="1" dirty="0">
                <a:solidFill>
                  <a:srgbClr val="000000"/>
                </a:solidFill>
                <a:latin typeface="Arial" panose="020B0604020202020204" pitchFamily="34" charset="0"/>
                <a:cs typeface="Times New Roman" panose="02020603050405020304" pitchFamily="18" charset="0"/>
              </a:rPr>
              <a:t> :</a:t>
            </a:r>
            <a:endParaRPr lang="en-US" altLang="en-US" sz="2400" b="1" dirty="0">
              <a:latin typeface="Arial" panose="020B0604020202020204" pitchFamily="34" charset="0"/>
            </a:endParaRPr>
          </a:p>
        </p:txBody>
      </p:sp>
      <p:sp>
        <p:nvSpPr>
          <p:cNvPr id="3" name="Rectangle 2">
            <a:extLst>
              <a:ext uri="{FF2B5EF4-FFF2-40B4-BE49-F238E27FC236}">
                <a16:creationId xmlns:a16="http://schemas.microsoft.com/office/drawing/2014/main" id="{5763CC46-8505-4017-A254-E46217B30B53}"/>
              </a:ext>
            </a:extLst>
          </p:cNvPr>
          <p:cNvSpPr>
            <a:spLocks noChangeArrowheads="1"/>
          </p:cNvSpPr>
          <p:nvPr/>
        </p:nvSpPr>
        <p:spPr bwMode="auto">
          <a:xfrm>
            <a:off x="373857" y="2168644"/>
            <a:ext cx="76192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latin typeface="Arial" panose="020B0604020202020204" pitchFamily="34" charset="0"/>
              </a:rPr>
              <a:t>2. Ý </a:t>
            </a:r>
            <a:r>
              <a:rPr lang="en-US" altLang="en-US" sz="2400" b="1" i="1" dirty="0" err="1">
                <a:latin typeface="Arial" panose="020B0604020202020204" pitchFamily="34" charset="0"/>
              </a:rPr>
              <a:t>nghĩa</a:t>
            </a:r>
            <a:r>
              <a:rPr lang="en-US" altLang="en-US" sz="2400" b="1" i="1" dirty="0">
                <a:latin typeface="Arial" panose="020B0604020202020204" pitchFamily="34" charset="0"/>
              </a:rPr>
              <a:t> </a:t>
            </a:r>
            <a:r>
              <a:rPr lang="en-US" altLang="en-US" sz="2400" b="1" i="1" dirty="0" err="1">
                <a:latin typeface="Arial" panose="020B0604020202020204" pitchFamily="34" charset="0"/>
              </a:rPr>
              <a:t>của</a:t>
            </a:r>
            <a:r>
              <a:rPr lang="en-US" altLang="en-US" sz="2400" b="1" i="1" dirty="0">
                <a:latin typeface="Arial" panose="020B0604020202020204" pitchFamily="34" charset="0"/>
              </a:rPr>
              <a:t> </a:t>
            </a:r>
            <a:r>
              <a:rPr lang="en-US" altLang="en-US" sz="2400" b="1" i="1" dirty="0" err="1">
                <a:latin typeface="Arial" panose="020B0604020202020204" pitchFamily="34" charset="0"/>
              </a:rPr>
              <a:t>việc</a:t>
            </a:r>
            <a:r>
              <a:rPr lang="en-US" altLang="en-US" sz="2400" b="1" i="1" dirty="0">
                <a:latin typeface="Arial" panose="020B0604020202020204" pitchFamily="34" charset="0"/>
              </a:rPr>
              <a:t> </a:t>
            </a:r>
            <a:r>
              <a:rPr lang="en-US" altLang="en-US" sz="2400" b="1" i="1" dirty="0" err="1">
                <a:latin typeface="Arial" panose="020B0604020202020204" pitchFamily="34" charset="0"/>
              </a:rPr>
              <a:t>trừng</a:t>
            </a:r>
            <a:r>
              <a:rPr lang="en-US" altLang="en-US" sz="2400" b="1" i="1" dirty="0">
                <a:latin typeface="Arial" panose="020B0604020202020204" pitchFamily="34" charset="0"/>
              </a:rPr>
              <a:t> </a:t>
            </a:r>
            <a:r>
              <a:rPr lang="en-US" altLang="en-US" sz="2400" b="1" i="1" dirty="0" err="1">
                <a:latin typeface="Arial" panose="020B0604020202020204" pitchFamily="34" charset="0"/>
              </a:rPr>
              <a:t>phạt</a:t>
            </a:r>
            <a:r>
              <a:rPr lang="en-US" altLang="en-US" sz="2400" b="1" i="1" dirty="0">
                <a:latin typeface="Arial" panose="020B0604020202020204" pitchFamily="34" charset="0"/>
              </a:rPr>
              <a:t> </a:t>
            </a:r>
            <a:r>
              <a:rPr lang="en-US" altLang="en-US" sz="2400" b="1" i="1" dirty="0" err="1">
                <a:latin typeface="Arial" panose="020B0604020202020204" pitchFamily="34" charset="0"/>
              </a:rPr>
              <a:t>và</a:t>
            </a:r>
            <a:r>
              <a:rPr lang="en-US" altLang="en-US" sz="2400" b="1" i="1" dirty="0">
                <a:latin typeface="Arial" panose="020B0604020202020204" pitchFamily="34" charset="0"/>
              </a:rPr>
              <a:t> </a:t>
            </a:r>
            <a:r>
              <a:rPr lang="en-US" altLang="en-US" sz="2400" b="1" i="1" dirty="0" err="1">
                <a:latin typeface="Arial" panose="020B0604020202020204" pitchFamily="34" charset="0"/>
              </a:rPr>
              <a:t>những</a:t>
            </a:r>
            <a:r>
              <a:rPr lang="en-US" altLang="en-US" sz="2400" b="1" i="1" dirty="0">
                <a:latin typeface="Arial" panose="020B0604020202020204" pitchFamily="34" charset="0"/>
              </a:rPr>
              <a:t> </a:t>
            </a:r>
            <a:r>
              <a:rPr lang="en-US" altLang="en-US" sz="2400" b="1" i="1" dirty="0" err="1">
                <a:latin typeface="Arial" panose="020B0604020202020204" pitchFamily="34" charset="0"/>
              </a:rPr>
              <a:t>thử</a:t>
            </a:r>
            <a:r>
              <a:rPr lang="en-US" altLang="en-US" sz="2400" b="1" i="1" dirty="0">
                <a:latin typeface="Arial" panose="020B0604020202020204" pitchFamily="34" charset="0"/>
              </a:rPr>
              <a:t> </a:t>
            </a:r>
            <a:r>
              <a:rPr lang="en-US" altLang="en-US" sz="2400" b="1" i="1" dirty="0" err="1">
                <a:latin typeface="Arial" panose="020B0604020202020204" pitchFamily="34" charset="0"/>
              </a:rPr>
              <a:t>thách</a:t>
            </a:r>
            <a:endParaRPr lang="en-US" altLang="en-US" sz="2400" i="1" dirty="0">
              <a:latin typeface="Arial" panose="020B0604020202020204" pitchFamily="34" charset="0"/>
            </a:endParaRPr>
          </a:p>
        </p:txBody>
      </p:sp>
      <p:pic>
        <p:nvPicPr>
          <p:cNvPr id="11" name="Picture 10" descr="C:\Users\Administrator\Downloads\ERH8A4.jpg">
            <a:extLst>
              <a:ext uri="{FF2B5EF4-FFF2-40B4-BE49-F238E27FC236}">
                <a16:creationId xmlns:a16="http://schemas.microsoft.com/office/drawing/2014/main" id="{BB276DDB-887D-456C-83BD-7F9D46E4BA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6889" y="1844675"/>
            <a:ext cx="2346325"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3">
            <a:extLst>
              <a:ext uri="{FF2B5EF4-FFF2-40B4-BE49-F238E27FC236}">
                <a16:creationId xmlns:a16="http://schemas.microsoft.com/office/drawing/2014/main" id="{8122C6B6-EACC-4A07-A304-022671E582E9}"/>
              </a:ext>
            </a:extLst>
          </p:cNvPr>
          <p:cNvSpPr>
            <a:spLocks noGrp="1" noChangeArrowheads="1"/>
          </p:cNvSpPr>
          <p:nvPr>
            <p:ph idx="1"/>
          </p:nvPr>
        </p:nvSpPr>
        <p:spPr>
          <a:xfrm>
            <a:off x="141890" y="846434"/>
            <a:ext cx="6147979" cy="154742"/>
          </a:xfrm>
        </p:spPr>
        <p:txBody>
          <a:bodyPr rtlCol="0">
            <a:noAutofit/>
          </a:bodyPr>
          <a:lstStyle/>
          <a:p>
            <a:pPr marL="274320" indent="-274320">
              <a:buNone/>
              <a:defRPr/>
            </a:pPr>
            <a:r>
              <a:rPr lang="en-US" sz="2400" b="1" dirty="0">
                <a:solidFill>
                  <a:srgbClr val="FF0000"/>
                </a:solidFill>
                <a:latin typeface="Times New Roman" panose="02020603050405020304" pitchFamily="18" charset="0"/>
                <a:cs typeface="Times New Roman" panose="02020603050405020304" pitchFamily="18" charset="0"/>
              </a:rPr>
              <a:t>I. </a:t>
            </a:r>
            <a:r>
              <a:rPr lang="en-US" sz="2400" b="1" u="sng" dirty="0" err="1">
                <a:solidFill>
                  <a:srgbClr val="FF0000"/>
                </a:solidFill>
                <a:latin typeface="Times New Roman" panose="02020603050405020304" pitchFamily="18" charset="0"/>
                <a:cs typeface="Times New Roman" panose="02020603050405020304" pitchFamily="18" charset="0"/>
              </a:rPr>
              <a:t>Đọc</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và</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Tìm</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hiểu</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chung</a:t>
            </a:r>
            <a:r>
              <a:rPr lang="en-US" sz="2400" b="1" dirty="0">
                <a:solidFill>
                  <a:srgbClr val="FF0000"/>
                </a:solidFill>
                <a:latin typeface="Times New Roman" panose="02020603050405020304" pitchFamily="18" charset="0"/>
                <a:cs typeface="Times New Roman" panose="02020603050405020304" pitchFamily="18" charset="0"/>
              </a:rPr>
              <a:t>:</a:t>
            </a: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4BD2DBA6-5F87-4060-882D-7D69EC1644CF}"/>
              </a:ext>
            </a:extLst>
          </p:cNvPr>
          <p:cNvSpPr>
            <a:spLocks noChangeArrowheads="1"/>
          </p:cNvSpPr>
          <p:nvPr/>
        </p:nvSpPr>
        <p:spPr bwMode="auto">
          <a:xfrm>
            <a:off x="141890" y="1272130"/>
            <a:ext cx="5690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vi-VN" altLang="en-US" sz="2400" b="1" dirty="0">
                <a:solidFill>
                  <a:srgbClr val="FF0000"/>
                </a:solidFill>
                <a:cs typeface="Times New Roman" panose="02020603050405020304" pitchFamily="18" charset="0"/>
              </a:rPr>
              <a:t>II. </a:t>
            </a:r>
            <a:r>
              <a:rPr lang="en-US" altLang="en-US" sz="2400" b="1" u="sng" dirty="0" err="1">
                <a:solidFill>
                  <a:srgbClr val="FF0000"/>
                </a:solidFill>
                <a:cs typeface="Times New Roman" panose="02020603050405020304" pitchFamily="18" charset="0"/>
              </a:rPr>
              <a:t>Khám</a:t>
            </a:r>
            <a:r>
              <a:rPr lang="en-US" altLang="en-US" sz="2400" b="1" u="sng" dirty="0">
                <a:solidFill>
                  <a:srgbClr val="FF0000"/>
                </a:solidFill>
                <a:cs typeface="Times New Roman" panose="02020603050405020304" pitchFamily="18" charset="0"/>
              </a:rPr>
              <a:t> </a:t>
            </a:r>
            <a:r>
              <a:rPr lang="en-US" altLang="en-US" sz="2400" b="1" u="sng" dirty="0" err="1">
                <a:solidFill>
                  <a:srgbClr val="FF0000"/>
                </a:solidFill>
                <a:cs typeface="Times New Roman" panose="02020603050405020304" pitchFamily="18" charset="0"/>
              </a:rPr>
              <a:t>phávăn</a:t>
            </a:r>
            <a:r>
              <a:rPr lang="en-US" altLang="en-US" sz="2400" b="1" u="sng" dirty="0">
                <a:solidFill>
                  <a:srgbClr val="FF0000"/>
                </a:solidFill>
                <a:cs typeface="Times New Roman" panose="02020603050405020304" pitchFamily="18" charset="0"/>
              </a:rPr>
              <a:t> </a:t>
            </a:r>
            <a:r>
              <a:rPr lang="en-US" altLang="en-US" sz="2400" b="1" u="sng" dirty="0" err="1">
                <a:solidFill>
                  <a:srgbClr val="FF0000"/>
                </a:solidFill>
                <a:cs typeface="Times New Roman" panose="02020603050405020304" pitchFamily="18" charset="0"/>
              </a:rPr>
              <a:t>bản</a:t>
            </a:r>
            <a:endParaRPr lang="en-US" altLang="en-US" sz="2400" u="sng" dirty="0">
              <a:solidFill>
                <a:srgbClr val="FF0000"/>
              </a:solidFill>
              <a:cs typeface="Times New Roman" panose="02020603050405020304" pitchFamily="18" charset="0"/>
            </a:endParaRPr>
          </a:p>
        </p:txBody>
      </p:sp>
      <p:sp>
        <p:nvSpPr>
          <p:cNvPr id="10" name="TextBox 9">
            <a:extLst>
              <a:ext uri="{FF2B5EF4-FFF2-40B4-BE49-F238E27FC236}">
                <a16:creationId xmlns:a16="http://schemas.microsoft.com/office/drawing/2014/main" id="{67557EB3-8FCC-45CD-B419-90DA0C98163F}"/>
              </a:ext>
            </a:extLst>
          </p:cNvPr>
          <p:cNvSpPr txBox="1"/>
          <p:nvPr/>
        </p:nvSpPr>
        <p:spPr>
          <a:xfrm>
            <a:off x="189186" y="2665816"/>
            <a:ext cx="7571957" cy="3785652"/>
          </a:xfrm>
          <a:prstGeom prst="rect">
            <a:avLst/>
          </a:prstGeom>
          <a:noFill/>
        </p:spPr>
        <p:txBody>
          <a:bodyPr wrap="square" rtlCol="0">
            <a:spAutoFit/>
          </a:bodyPr>
          <a:lstStyle/>
          <a:p>
            <a:pPr algn="ctr"/>
            <a:r>
              <a:rPr lang="en-US" sz="2400" b="1" dirty="0">
                <a:solidFill>
                  <a:srgbClr val="7030A0"/>
                </a:solidFill>
                <a:latin typeface="Times New Roman" panose="02020603050405020304" pitchFamily="18" charset="0"/>
                <a:cs typeface="Times New Roman" panose="02020603050405020304" pitchFamily="18" charset="0"/>
              </a:rPr>
              <a:t>THẢO LUẬN</a:t>
            </a:r>
          </a:p>
          <a:p>
            <a:r>
              <a:rPr lang="en-US" sz="2400" dirty="0">
                <a:solidFill>
                  <a:srgbClr val="7030A0"/>
                </a:solidFill>
                <a:latin typeface="Times New Roman" panose="02020603050405020304" pitchFamily="18" charset="0"/>
                <a:cs typeface="Times New Roman" panose="02020603050405020304" pitchFamily="18" charset="0"/>
              </a:rPr>
              <a:t>1. </a:t>
            </a:r>
            <a:r>
              <a:rPr lang="en-US" sz="2400" dirty="0" err="1">
                <a:solidFill>
                  <a:srgbClr val="7030A0"/>
                </a:solidFill>
                <a:latin typeface="Times New Roman" panose="02020603050405020304" pitchFamily="18" charset="0"/>
                <a:cs typeface="Times New Roman" panose="02020603050405020304" pitchFamily="18" charset="0"/>
              </a:rPr>
              <a:t>Nhà</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vua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đã</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trừng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phạt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công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chúa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như</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thế</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nào</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sau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những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hành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động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của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nàng</a:t>
            </a:r>
            <a:r>
              <a:rPr lang="en-US" sz="2400" dirty="0">
                <a:solidFill>
                  <a:srgbClr val="7030A0"/>
                </a:solidFill>
                <a:latin typeface="Times New Roman" panose="02020603050405020304" pitchFamily="18" charset="0"/>
                <a:cs typeface="Times New Roman" panose="02020603050405020304" pitchFamily="18" charset="0"/>
              </a:rPr>
              <a:t> ở </a:t>
            </a:r>
            <a:r>
              <a:rPr lang="en-US" sz="2400" dirty="0" err="1">
                <a:solidFill>
                  <a:srgbClr val="7030A0"/>
                </a:solidFill>
                <a:latin typeface="Times New Roman" panose="02020603050405020304" pitchFamily="18" charset="0"/>
                <a:cs typeface="Times New Roman" panose="02020603050405020304" pitchFamily="18" charset="0"/>
              </a:rPr>
              <a:t>buổi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kén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rể</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Em</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có</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nhận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xét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gì</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về</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hình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phạt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này</a:t>
            </a:r>
            <a:r>
              <a:rPr lang="en-US" sz="2400" dirty="0">
                <a:solidFill>
                  <a:srgbClr val="7030A0"/>
                </a:solidFill>
                <a:latin typeface="Times New Roman" panose="02020603050405020304" pitchFamily="18" charset="0"/>
                <a:cs typeface="Times New Roman" panose="02020603050405020304" pitchFamily="18" charset="0"/>
              </a:rPr>
              <a:t>?</a:t>
            </a:r>
          </a:p>
          <a:p>
            <a:r>
              <a:rPr lang="en-US" sz="2400" dirty="0">
                <a:solidFill>
                  <a:srgbClr val="7030A0"/>
                </a:solidFill>
                <a:latin typeface="Times New Roman" panose="02020603050405020304" pitchFamily="18" charset="0"/>
                <a:cs typeface="Times New Roman" panose="02020603050405020304" pitchFamily="18" charset="0"/>
              </a:rPr>
              <a:t>2. Ai </a:t>
            </a:r>
            <a:r>
              <a:rPr lang="en-US" sz="2400" dirty="0" err="1">
                <a:solidFill>
                  <a:srgbClr val="7030A0"/>
                </a:solidFill>
                <a:latin typeface="Times New Roman" panose="02020603050405020304" pitchFamily="18" charset="0"/>
                <a:cs typeface="Times New Roman" panose="02020603050405020304" pitchFamily="18" charset="0"/>
              </a:rPr>
              <a:t>là</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người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hát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rong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Người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hát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rong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này</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đã</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yêu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cầu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công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chúa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làm</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những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việc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gì</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mục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đích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của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những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việc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yêu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cầu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đó</a:t>
            </a:r>
            <a:r>
              <a:rPr lang="en-US" sz="2400" dirty="0">
                <a:solidFill>
                  <a:srgbClr val="7030A0"/>
                </a:solidFill>
                <a:latin typeface="Times New Roman" panose="02020603050405020304" pitchFamily="18" charset="0"/>
                <a:cs typeface="Times New Roman" panose="02020603050405020304" pitchFamily="18" charset="0"/>
              </a:rPr>
              <a:t>?</a:t>
            </a:r>
          </a:p>
          <a:p>
            <a:r>
              <a:rPr lang="en-US" sz="2400" dirty="0">
                <a:solidFill>
                  <a:srgbClr val="7030A0"/>
                </a:solidFill>
                <a:latin typeface="Times New Roman" panose="02020603050405020304" pitchFamily="18" charset="0"/>
                <a:cs typeface="Times New Roman" panose="02020603050405020304" pitchFamily="18" charset="0"/>
              </a:rPr>
              <a:t>3. </a:t>
            </a:r>
            <a:r>
              <a:rPr lang="en-US" sz="2400" dirty="0" err="1">
                <a:solidFill>
                  <a:srgbClr val="7030A0"/>
                </a:solidFill>
                <a:latin typeface="Times New Roman" panose="02020603050405020304" pitchFamily="18" charset="0"/>
                <a:cs typeface="Times New Roman" panose="02020603050405020304" pitchFamily="18" charset="0"/>
              </a:rPr>
              <a:t>Kể</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những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câu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chuyện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cổ</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tích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khi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nhận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vật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chính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mắc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sai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lầm</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nên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phải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chịu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trừng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phạt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thử</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thách</a:t>
            </a:r>
            <a:r>
              <a:rPr lang="en-US" sz="2400" dirty="0">
                <a:solidFill>
                  <a:srgbClr val="7030A0"/>
                </a:solidFill>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C376A7FF-7C36-457E-99F4-39E1AD13F51B}"/>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BÀI 7  TIẾT    VĂN BẢN 3:             VUA CHÍCH CHÒE</a:t>
            </a:r>
            <a:br>
              <a:rPr lang="en-US" altLang="en-US" sz="2400" b="1">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                                                (Truyện cổ Gờ-rim (Grimm))</a:t>
            </a:r>
          </a:p>
        </p:txBody>
      </p:sp>
      <p:cxnSp>
        <p:nvCxnSpPr>
          <p:cNvPr id="5" name="Straight Connector 4">
            <a:extLst>
              <a:ext uri="{FF2B5EF4-FFF2-40B4-BE49-F238E27FC236}">
                <a16:creationId xmlns:a16="http://schemas.microsoft.com/office/drawing/2014/main" id="{1405F9E4-1E7A-4870-BAA3-23C9A8C882D7}"/>
              </a:ext>
            </a:extLst>
          </p:cNvPr>
          <p:cNvCxnSpPr/>
          <p:nvPr/>
        </p:nvCxnSpPr>
        <p:spPr>
          <a:xfrm>
            <a:off x="7267903" y="987488"/>
            <a:ext cx="0" cy="601980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595EC52-35E9-416B-9420-DF4301727BBE}"/>
              </a:ext>
            </a:extLst>
          </p:cNvPr>
          <p:cNvSpPr>
            <a:spLocks noGrp="1" noChangeArrowheads="1"/>
          </p:cNvSpPr>
          <p:nvPr>
            <p:ph idx="1"/>
          </p:nvPr>
        </p:nvSpPr>
        <p:spPr>
          <a:xfrm>
            <a:off x="142876" y="892176"/>
            <a:ext cx="3814267" cy="95312"/>
          </a:xfrm>
        </p:spPr>
        <p:txBody>
          <a:bodyPr rtlCol="0">
            <a:noAutofit/>
          </a:bodyPr>
          <a:lstStyle/>
          <a:p>
            <a:pPr marL="274320" indent="-274320">
              <a:buNone/>
              <a:defRPr/>
            </a:pPr>
            <a:r>
              <a:rPr lang="en-US" sz="2400" b="1" dirty="0">
                <a:solidFill>
                  <a:srgbClr val="FF0000"/>
                </a:solidFill>
                <a:latin typeface="Times New Roman" panose="02020603050405020304" pitchFamily="18" charset="0"/>
                <a:cs typeface="Times New Roman" panose="02020603050405020304" pitchFamily="18" charset="0"/>
              </a:rPr>
              <a:t>I. </a:t>
            </a:r>
            <a:r>
              <a:rPr lang="en-US" sz="2400" b="1" dirty="0" err="1">
                <a:solidFill>
                  <a:srgbClr val="FF0000"/>
                </a:solidFill>
                <a:latin typeface="Times New Roman" panose="02020603050405020304" pitchFamily="18" charset="0"/>
                <a:cs typeface="Times New Roman" panose="02020603050405020304" pitchFamily="18" charset="0"/>
              </a:rPr>
              <a:t>Đọc</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và</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Tìm</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hiểu</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chung</a:t>
            </a:r>
            <a:r>
              <a:rPr lang="en-US" sz="2400" b="1" dirty="0">
                <a:solidFill>
                  <a:srgbClr val="FF0000"/>
                </a:solidFill>
                <a:latin typeface="Times New Roman" panose="02020603050405020304" pitchFamily="18" charset="0"/>
                <a:cs typeface="Times New Roman" panose="02020603050405020304" pitchFamily="18" charset="0"/>
              </a:rPr>
              <a:t>:</a:t>
            </a: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p:txBody>
      </p:sp>
      <p:sp>
        <p:nvSpPr>
          <p:cNvPr id="106501" name="Rectangle 9">
            <a:extLst>
              <a:ext uri="{FF2B5EF4-FFF2-40B4-BE49-F238E27FC236}">
                <a16:creationId xmlns:a16="http://schemas.microsoft.com/office/drawing/2014/main" id="{242BD09A-07B9-4E51-A00F-FC6534214116}"/>
              </a:ext>
            </a:extLst>
          </p:cNvPr>
          <p:cNvSpPr>
            <a:spLocks noChangeArrowheads="1"/>
          </p:cNvSpPr>
          <p:nvPr/>
        </p:nvSpPr>
        <p:spPr bwMode="auto">
          <a:xfrm>
            <a:off x="142876" y="1103314"/>
            <a:ext cx="434498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vi-VN" altLang="en-US" sz="2400" b="1" dirty="0">
                <a:solidFill>
                  <a:srgbClr val="FF0000"/>
                </a:solidFill>
                <a:cs typeface="Times New Roman" panose="02020603050405020304" pitchFamily="18" charset="0"/>
              </a:rPr>
              <a:t>II. </a:t>
            </a:r>
            <a:r>
              <a:rPr lang="en-US" altLang="en-US" sz="2400" b="1" dirty="0" err="1">
                <a:solidFill>
                  <a:srgbClr val="FF0000"/>
                </a:solidFill>
                <a:cs typeface="Times New Roman" panose="02020603050405020304" pitchFamily="18" charset="0"/>
              </a:rPr>
              <a:t>Khám</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phá</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văn</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bản</a:t>
            </a:r>
            <a:endParaRPr lang="en-US" altLang="en-US" sz="2400" dirty="0">
              <a:solidFill>
                <a:srgbClr val="FF0000"/>
              </a:solidFill>
              <a:cs typeface="Times New Roman" panose="02020603050405020304" pitchFamily="18" charset="0"/>
            </a:endParaRPr>
          </a:p>
        </p:txBody>
      </p:sp>
      <p:sp>
        <p:nvSpPr>
          <p:cNvPr id="107529" name="Rectangle 2">
            <a:extLst>
              <a:ext uri="{FF2B5EF4-FFF2-40B4-BE49-F238E27FC236}">
                <a16:creationId xmlns:a16="http://schemas.microsoft.com/office/drawing/2014/main" id="{99D5E029-AC85-4E20-8B63-7259E3DC45FE}"/>
              </a:ext>
            </a:extLst>
          </p:cNvPr>
          <p:cNvSpPr>
            <a:spLocks noChangeArrowheads="1"/>
          </p:cNvSpPr>
          <p:nvPr/>
        </p:nvSpPr>
        <p:spPr bwMode="auto">
          <a:xfrm>
            <a:off x="215903" y="1730862"/>
            <a:ext cx="6896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b="1" i="1" dirty="0">
                <a:cs typeface="Times New Roman" panose="02020603050405020304" pitchFamily="18" charset="0"/>
              </a:rPr>
              <a:t>2. Ý </a:t>
            </a:r>
            <a:r>
              <a:rPr lang="en-US" altLang="en-US" sz="2400" b="1" i="1" dirty="0" err="1">
                <a:cs typeface="Times New Roman" panose="02020603050405020304" pitchFamily="18" charset="0"/>
              </a:rPr>
              <a:t>nghĩa</a:t>
            </a:r>
            <a:r>
              <a:rPr lang="en-US" altLang="en-US" sz="2400" b="1" i="1" dirty="0">
                <a:cs typeface="Times New Roman" panose="02020603050405020304" pitchFamily="18" charset="0"/>
              </a:rPr>
              <a:t> </a:t>
            </a:r>
            <a:r>
              <a:rPr lang="en-US" altLang="en-US" sz="2400" b="1" i="1" dirty="0" err="1">
                <a:cs typeface="Times New Roman" panose="02020603050405020304" pitchFamily="18" charset="0"/>
              </a:rPr>
              <a:t>của</a:t>
            </a:r>
            <a:r>
              <a:rPr lang="en-US" altLang="en-US" sz="2400" b="1" i="1" dirty="0">
                <a:cs typeface="Times New Roman" panose="02020603050405020304" pitchFamily="18" charset="0"/>
              </a:rPr>
              <a:t> </a:t>
            </a:r>
            <a:r>
              <a:rPr lang="en-US" altLang="en-US" sz="2400" b="1" i="1" dirty="0" err="1">
                <a:cs typeface="Times New Roman" panose="02020603050405020304" pitchFamily="18" charset="0"/>
              </a:rPr>
              <a:t>việc</a:t>
            </a:r>
            <a:r>
              <a:rPr lang="en-US" altLang="en-US" sz="2400" b="1" i="1" dirty="0">
                <a:cs typeface="Times New Roman" panose="02020603050405020304" pitchFamily="18" charset="0"/>
              </a:rPr>
              <a:t> </a:t>
            </a:r>
            <a:r>
              <a:rPr lang="en-US" altLang="en-US" sz="2400" b="1" i="1" dirty="0" err="1">
                <a:cs typeface="Times New Roman" panose="02020603050405020304" pitchFamily="18" charset="0"/>
              </a:rPr>
              <a:t>trừng</a:t>
            </a:r>
            <a:r>
              <a:rPr lang="en-US" altLang="en-US" sz="2400" b="1" i="1" dirty="0">
                <a:cs typeface="Times New Roman" panose="02020603050405020304" pitchFamily="18" charset="0"/>
              </a:rPr>
              <a:t> </a:t>
            </a:r>
            <a:r>
              <a:rPr lang="en-US" altLang="en-US" sz="2400" b="1" i="1" dirty="0" err="1">
                <a:cs typeface="Times New Roman" panose="02020603050405020304" pitchFamily="18" charset="0"/>
              </a:rPr>
              <a:t>phạt</a:t>
            </a:r>
            <a:r>
              <a:rPr lang="en-US" altLang="en-US" sz="2400" b="1" i="1" dirty="0">
                <a:cs typeface="Times New Roman" panose="02020603050405020304" pitchFamily="18" charset="0"/>
              </a:rPr>
              <a:t> </a:t>
            </a:r>
            <a:r>
              <a:rPr lang="en-US" altLang="en-US" sz="2400" b="1" i="1" dirty="0" err="1">
                <a:cs typeface="Times New Roman" panose="02020603050405020304" pitchFamily="18" charset="0"/>
              </a:rPr>
              <a:t>và</a:t>
            </a:r>
            <a:r>
              <a:rPr lang="en-US" altLang="en-US" sz="2400" b="1" i="1" dirty="0">
                <a:cs typeface="Times New Roman" panose="02020603050405020304" pitchFamily="18" charset="0"/>
              </a:rPr>
              <a:t> </a:t>
            </a:r>
            <a:r>
              <a:rPr lang="en-US" altLang="en-US" sz="2400" b="1" i="1" dirty="0" err="1">
                <a:cs typeface="Times New Roman" panose="02020603050405020304" pitchFamily="18" charset="0"/>
              </a:rPr>
              <a:t>những</a:t>
            </a:r>
            <a:r>
              <a:rPr lang="en-US" altLang="en-US" sz="2400" b="1" i="1" dirty="0">
                <a:cs typeface="Times New Roman" panose="02020603050405020304" pitchFamily="18" charset="0"/>
              </a:rPr>
              <a:t> </a:t>
            </a:r>
            <a:r>
              <a:rPr lang="en-US" altLang="en-US" sz="2400" b="1" i="1" dirty="0" err="1">
                <a:cs typeface="Times New Roman" panose="02020603050405020304" pitchFamily="18" charset="0"/>
              </a:rPr>
              <a:t>thử</a:t>
            </a:r>
            <a:r>
              <a:rPr lang="en-US" altLang="en-US" sz="2400" b="1" i="1" dirty="0">
                <a:cs typeface="Times New Roman" panose="02020603050405020304" pitchFamily="18" charset="0"/>
              </a:rPr>
              <a:t> </a:t>
            </a:r>
            <a:r>
              <a:rPr lang="en-US" altLang="en-US" sz="2400" b="1" i="1" dirty="0" err="1">
                <a:cs typeface="Times New Roman" panose="02020603050405020304" pitchFamily="18" charset="0"/>
              </a:rPr>
              <a:t>thách</a:t>
            </a:r>
            <a:endParaRPr lang="en-US" altLang="en-US" sz="2400" i="1" dirty="0">
              <a:cs typeface="Times New Roman" panose="02020603050405020304" pitchFamily="18" charset="0"/>
            </a:endParaRPr>
          </a:p>
        </p:txBody>
      </p:sp>
      <p:sp>
        <p:nvSpPr>
          <p:cNvPr id="107530" name="Rectangle 5">
            <a:extLst>
              <a:ext uri="{FF2B5EF4-FFF2-40B4-BE49-F238E27FC236}">
                <a16:creationId xmlns:a16="http://schemas.microsoft.com/office/drawing/2014/main" id="{07B3DFE5-3BF1-4253-A6C3-EC73EB7FC6EE}"/>
              </a:ext>
            </a:extLst>
          </p:cNvPr>
          <p:cNvSpPr>
            <a:spLocks noChangeArrowheads="1"/>
          </p:cNvSpPr>
          <p:nvPr/>
        </p:nvSpPr>
        <p:spPr bwMode="auto">
          <a:xfrm>
            <a:off x="121470" y="2166442"/>
            <a:ext cx="70075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a:cs typeface="Times New Roman" panose="02020603050405020304" pitchFamily="18" charset="0"/>
              </a:rPr>
              <a:t>-  </a:t>
            </a:r>
            <a:r>
              <a:rPr lang="en-US" altLang="en-US" sz="2400" dirty="0" err="1">
                <a:cs typeface="Times New Roman" panose="02020603050405020304" pitchFamily="18" charset="0"/>
              </a:rPr>
              <a:t>Nhà</a:t>
            </a:r>
            <a:r>
              <a:rPr lang="en-US" altLang="en-US" sz="2400" dirty="0">
                <a:cs typeface="Times New Roman" panose="02020603050405020304" pitchFamily="18" charset="0"/>
              </a:rPr>
              <a:t> </a:t>
            </a:r>
            <a:r>
              <a:rPr lang="en-US" altLang="en-US" sz="2400" dirty="0" err="1">
                <a:cs typeface="Times New Roman" panose="02020603050405020304" pitchFamily="18" charset="0"/>
              </a:rPr>
              <a:t>vua</a:t>
            </a:r>
            <a:r>
              <a:rPr lang="en-US" altLang="en-US" sz="2400" dirty="0">
                <a:cs typeface="Times New Roman" panose="02020603050405020304" pitchFamily="18" charset="0"/>
              </a:rPr>
              <a:t> </a:t>
            </a:r>
            <a:r>
              <a:rPr lang="en-US" altLang="en-US" sz="2400" dirty="0" err="1">
                <a:cs typeface="Times New Roman" panose="02020603050405020304" pitchFamily="18" charset="0"/>
              </a:rPr>
              <a:t>quá</a:t>
            </a:r>
            <a:r>
              <a:rPr lang="en-US" altLang="en-US" sz="2400" dirty="0">
                <a:cs typeface="Times New Roman" panose="02020603050405020304" pitchFamily="18" charset="0"/>
              </a:rPr>
              <a:t> </a:t>
            </a:r>
            <a:r>
              <a:rPr lang="en-US" altLang="en-US" sz="2400" dirty="0" err="1">
                <a:cs typeface="Times New Roman" panose="02020603050405020304" pitchFamily="18" charset="0"/>
              </a:rPr>
              <a:t>tức</a:t>
            </a:r>
            <a:r>
              <a:rPr lang="en-US" altLang="en-US" sz="2400" dirty="0">
                <a:cs typeface="Times New Roman" panose="02020603050405020304" pitchFamily="18" charset="0"/>
              </a:rPr>
              <a:t> </a:t>
            </a:r>
            <a:r>
              <a:rPr lang="en-US" altLang="en-US" sz="2400" dirty="0" err="1">
                <a:cs typeface="Times New Roman" panose="02020603050405020304" pitchFamily="18" charset="0"/>
              </a:rPr>
              <a:t>giận</a:t>
            </a:r>
            <a:r>
              <a:rPr lang="en-US" altLang="en-US" sz="2400" dirty="0">
                <a:cs typeface="Times New Roman" panose="02020603050405020304" pitchFamily="18" charset="0"/>
              </a:rPr>
              <a:t> </a:t>
            </a:r>
            <a:r>
              <a:rPr lang="en-US" altLang="en-US" sz="2400" dirty="0" err="1">
                <a:cs typeface="Times New Roman" panose="02020603050405020304" pitchFamily="18" charset="0"/>
              </a:rPr>
              <a:t>nên</a:t>
            </a:r>
            <a:r>
              <a:rPr lang="en-US" altLang="en-US" sz="2400" dirty="0">
                <a:cs typeface="Times New Roman" panose="02020603050405020304" pitchFamily="18" charset="0"/>
              </a:rPr>
              <a:t> </a:t>
            </a:r>
            <a:r>
              <a:rPr lang="en-US" altLang="en-US" sz="2400" dirty="0" err="1">
                <a:cs typeface="Times New Roman" panose="02020603050405020304" pitchFamily="18" charset="0"/>
              </a:rPr>
              <a:t>đã</a:t>
            </a:r>
            <a:r>
              <a:rPr lang="en-US" altLang="en-US" sz="2400" dirty="0">
                <a:cs typeface="Times New Roman" panose="02020603050405020304" pitchFamily="18" charset="0"/>
              </a:rPr>
              <a:t> </a:t>
            </a:r>
            <a:r>
              <a:rPr lang="en-US" altLang="en-US" sz="2400" dirty="0" err="1">
                <a:cs typeface="Times New Roman" panose="02020603050405020304" pitchFamily="18" charset="0"/>
              </a:rPr>
              <a:t>gả</a:t>
            </a:r>
            <a:r>
              <a:rPr lang="en-US" altLang="en-US" sz="2400" dirty="0">
                <a:cs typeface="Times New Roman" panose="02020603050405020304" pitchFamily="18" charset="0"/>
              </a:rPr>
              <a:t>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cho</a:t>
            </a:r>
            <a:r>
              <a:rPr lang="en-US" altLang="en-US" sz="2400" dirty="0">
                <a:cs typeface="Times New Roman" panose="02020603050405020304" pitchFamily="18" charset="0"/>
              </a:rPr>
              <a:t> </a:t>
            </a:r>
            <a:r>
              <a:rPr lang="en-US" altLang="en-US" sz="2400" dirty="0" err="1">
                <a:cs typeface="Times New Roman" panose="02020603050405020304" pitchFamily="18" charset="0"/>
              </a:rPr>
              <a:t>người</a:t>
            </a:r>
            <a:r>
              <a:rPr lang="en-US" altLang="en-US" sz="2400" dirty="0">
                <a:cs typeface="Times New Roman" panose="02020603050405020304" pitchFamily="18" charset="0"/>
              </a:rPr>
              <a:t> </a:t>
            </a:r>
            <a:r>
              <a:rPr lang="en-US" altLang="en-US" sz="2400" dirty="0" err="1">
                <a:cs typeface="Times New Roman" panose="02020603050405020304" pitchFamily="18" charset="0"/>
              </a:rPr>
              <a:t>ăn</a:t>
            </a:r>
            <a:r>
              <a:rPr lang="en-US" altLang="en-US" sz="2400" dirty="0">
                <a:cs typeface="Times New Roman" panose="02020603050405020304" pitchFamily="18" charset="0"/>
              </a:rPr>
              <a:t> </a:t>
            </a:r>
            <a:r>
              <a:rPr lang="en-US" altLang="en-US" sz="2400" dirty="0" err="1">
                <a:cs typeface="Times New Roman" panose="02020603050405020304" pitchFamily="18" charset="0"/>
              </a:rPr>
              <a:t>mày</a:t>
            </a:r>
            <a:r>
              <a:rPr lang="en-US" altLang="en-US" sz="2400" dirty="0">
                <a:cs typeface="Times New Roman" panose="02020603050405020304" pitchFamily="18" charset="0"/>
              </a:rPr>
              <a:t> </a:t>
            </a:r>
          </a:p>
        </p:txBody>
      </p:sp>
      <p:sp>
        <p:nvSpPr>
          <p:cNvPr id="107531" name="Rectangle 7">
            <a:extLst>
              <a:ext uri="{FF2B5EF4-FFF2-40B4-BE49-F238E27FC236}">
                <a16:creationId xmlns:a16="http://schemas.microsoft.com/office/drawing/2014/main" id="{7F4BC505-9EF3-48D8-B68B-A350B68CEF62}"/>
              </a:ext>
            </a:extLst>
          </p:cNvPr>
          <p:cNvSpPr>
            <a:spLocks noChangeArrowheads="1"/>
          </p:cNvSpPr>
          <p:nvPr/>
        </p:nvSpPr>
        <p:spPr bwMode="auto">
          <a:xfrm>
            <a:off x="171456" y="2865618"/>
            <a:ext cx="69789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a:cs typeface="Times New Roman" panose="02020603050405020304" pitchFamily="18" charset="0"/>
              </a:rPr>
              <a:t>→ </a:t>
            </a:r>
            <a:r>
              <a:rPr lang="en-US" altLang="en-US" sz="2400" dirty="0" err="1">
                <a:cs typeface="Times New Roman" panose="02020603050405020304" pitchFamily="18" charset="0"/>
              </a:rPr>
              <a:t>Hình</a:t>
            </a:r>
            <a:r>
              <a:rPr lang="en-US" altLang="en-US" sz="2400" dirty="0">
                <a:cs typeface="Times New Roman" panose="02020603050405020304" pitchFamily="18" charset="0"/>
              </a:rPr>
              <a:t> </a:t>
            </a:r>
            <a:r>
              <a:rPr lang="en-US" altLang="en-US" sz="2400" dirty="0" err="1">
                <a:cs typeface="Times New Roman" panose="02020603050405020304" pitchFamily="18" charset="0"/>
              </a:rPr>
              <a:t>phạt</a:t>
            </a:r>
            <a:r>
              <a:rPr lang="en-US" altLang="en-US" sz="2400" dirty="0">
                <a:cs typeface="Times New Roman" panose="02020603050405020304" pitchFamily="18" charset="0"/>
              </a:rPr>
              <a:t> </a:t>
            </a:r>
            <a:r>
              <a:rPr lang="en-US" altLang="en-US" sz="2400" dirty="0" err="1">
                <a:cs typeface="Times New Roman" panose="02020603050405020304" pitchFamily="18" charset="0"/>
              </a:rPr>
              <a:t>nặng</a:t>
            </a:r>
            <a:r>
              <a:rPr lang="en-US" altLang="en-US" sz="2400" dirty="0">
                <a:cs typeface="Times New Roman" panose="02020603050405020304" pitchFamily="18" charset="0"/>
              </a:rPr>
              <a:t> </a:t>
            </a:r>
            <a:r>
              <a:rPr lang="en-US" altLang="en-US" sz="2400" dirty="0" err="1">
                <a:cs typeface="Times New Roman" panose="02020603050405020304" pitchFamily="18" charset="0"/>
              </a:rPr>
              <a:t>nề</a:t>
            </a:r>
            <a:r>
              <a:rPr lang="en-US" altLang="en-US" sz="2400" dirty="0">
                <a:cs typeface="Times New Roman" panose="02020603050405020304" pitchFamily="18" charset="0"/>
              </a:rPr>
              <a:t> </a:t>
            </a:r>
            <a:r>
              <a:rPr lang="en-US" altLang="en-US" sz="2400" dirty="0" err="1">
                <a:cs typeface="Times New Roman" panose="02020603050405020304" pitchFamily="18" charset="0"/>
              </a:rPr>
              <a:t>để</a:t>
            </a:r>
            <a:r>
              <a:rPr lang="en-US" altLang="en-US" sz="2400" dirty="0">
                <a:cs typeface="Times New Roman" panose="02020603050405020304" pitchFamily="18" charset="0"/>
              </a:rPr>
              <a:t> </a:t>
            </a:r>
            <a:r>
              <a:rPr lang="en-US" altLang="en-US" sz="2400" dirty="0" err="1">
                <a:cs typeface="Times New Roman" panose="02020603050405020304" pitchFamily="18" charset="0"/>
              </a:rPr>
              <a:t>trừng</a:t>
            </a:r>
            <a:r>
              <a:rPr lang="en-US" altLang="en-US" sz="2400" dirty="0">
                <a:cs typeface="Times New Roman" panose="02020603050405020304" pitchFamily="18" charset="0"/>
              </a:rPr>
              <a:t> </a:t>
            </a:r>
            <a:r>
              <a:rPr lang="en-US" altLang="en-US" sz="2400" dirty="0" err="1">
                <a:cs typeface="Times New Roman" panose="02020603050405020304" pitchFamily="18" charset="0"/>
              </a:rPr>
              <a:t>trị</a:t>
            </a:r>
            <a:r>
              <a:rPr lang="en-US" altLang="en-US" sz="2400" dirty="0">
                <a:cs typeface="Times New Roman" panose="02020603050405020304" pitchFamily="18" charset="0"/>
              </a:rPr>
              <a:t> con </a:t>
            </a:r>
            <a:r>
              <a:rPr lang="en-US" altLang="en-US" sz="2400" dirty="0" err="1">
                <a:cs typeface="Times New Roman" panose="02020603050405020304" pitchFamily="18" charset="0"/>
              </a:rPr>
              <a:t>gái</a:t>
            </a:r>
            <a:r>
              <a:rPr lang="en-US" altLang="en-US" sz="2400" dirty="0">
                <a:cs typeface="Times New Roman" panose="02020603050405020304" pitchFamily="18" charset="0"/>
              </a:rPr>
              <a:t>.</a:t>
            </a:r>
          </a:p>
        </p:txBody>
      </p:sp>
      <p:sp>
        <p:nvSpPr>
          <p:cNvPr id="9" name="Rectangle 8">
            <a:extLst>
              <a:ext uri="{FF2B5EF4-FFF2-40B4-BE49-F238E27FC236}">
                <a16:creationId xmlns:a16="http://schemas.microsoft.com/office/drawing/2014/main" id="{B5B1E90B-FE10-450F-8C66-52B41D59ECB8}"/>
              </a:ext>
            </a:extLst>
          </p:cNvPr>
          <p:cNvSpPr>
            <a:spLocks noChangeArrowheads="1"/>
          </p:cNvSpPr>
          <p:nvPr/>
        </p:nvSpPr>
        <p:spPr bwMode="auto">
          <a:xfrm>
            <a:off x="47626" y="3263493"/>
            <a:ext cx="711798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Người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hát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rong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đã</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yêu</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cầu</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chúa</a:t>
            </a:r>
            <a:r>
              <a:rPr lang="en-US" altLang="en-US" sz="2400" dirty="0">
                <a:solidFill>
                  <a:srgbClr val="0000FF"/>
                </a:solidFill>
                <a:cs typeface="Times New Roman" panose="02020603050405020304" pitchFamily="18" charset="0"/>
              </a:rPr>
              <a:t>:</a:t>
            </a:r>
          </a:p>
          <a:p>
            <a:pPr algn="just">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trở</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thành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thường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dân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ra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khỏi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cung</a:t>
            </a:r>
            <a:r>
              <a:rPr lang="en-US" altLang="en-US" sz="2400" dirty="0">
                <a:solidFill>
                  <a:srgbClr val="0000FF"/>
                </a:solidFill>
                <a:cs typeface="Times New Roman" panose="02020603050405020304" pitchFamily="18" charset="0"/>
              </a:rPr>
              <a:t>.</a:t>
            </a:r>
          </a:p>
          <a:p>
            <a:pPr algn="just">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Sống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trong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một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căn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lều</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nhỏ</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không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có</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người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hầu</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hạ</a:t>
            </a:r>
            <a:r>
              <a:rPr lang="en-US" altLang="en-US" sz="2400" dirty="0">
                <a:solidFill>
                  <a:srgbClr val="0000FF"/>
                </a:solidFill>
                <a:cs typeface="Times New Roman" panose="02020603050405020304" pitchFamily="18" charset="0"/>
              </a:rPr>
              <a:t>.</a:t>
            </a:r>
          </a:p>
          <a:p>
            <a:pPr algn="just">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Dậy</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sớm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nhóm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bếp</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náu</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ăn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đan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sọt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dệt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sợi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bán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sành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sứ</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phụ</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bếp</a:t>
            </a:r>
            <a:endParaRPr lang="en-US" altLang="en-US" sz="2400" dirty="0">
              <a:solidFill>
                <a:srgbClr val="0000FF"/>
              </a:solidFill>
              <a:cs typeface="Times New Roman" panose="02020603050405020304" pitchFamily="18" charset="0"/>
            </a:endParaRPr>
          </a:p>
        </p:txBody>
      </p:sp>
      <p:sp>
        <p:nvSpPr>
          <p:cNvPr id="12" name="Rectangle 11">
            <a:extLst>
              <a:ext uri="{FF2B5EF4-FFF2-40B4-BE49-F238E27FC236}">
                <a16:creationId xmlns:a16="http://schemas.microsoft.com/office/drawing/2014/main" id="{295A3687-0485-4388-92BB-4F101129AB3E}"/>
              </a:ext>
            </a:extLst>
          </p:cNvPr>
          <p:cNvSpPr>
            <a:spLocks noChangeArrowheads="1"/>
          </p:cNvSpPr>
          <p:nvPr/>
        </p:nvSpPr>
        <p:spPr bwMode="auto">
          <a:xfrm>
            <a:off x="171456" y="6312933"/>
            <a:ext cx="60467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a:solidFill>
                  <a:srgbClr val="0070C0"/>
                </a:solidFill>
                <a:cs typeface="Times New Roman" panose="02020603050405020304" pitchFamily="18" charset="0"/>
              </a:rPr>
              <a:t>=&gt; </a:t>
            </a:r>
            <a:r>
              <a:rPr lang="en-US" altLang="en-US" sz="2400" dirty="0" err="1">
                <a:solidFill>
                  <a:srgbClr val="0070C0"/>
                </a:solidFill>
                <a:cs typeface="Times New Roman" panose="02020603050405020304" pitchFamily="18" charset="0"/>
              </a:rPr>
              <a:t>Mô</a:t>
            </a:r>
            <a:r>
              <a:rPr lang="en-US" altLang="en-US" sz="2400" dirty="0">
                <a:solidFill>
                  <a:srgbClr val="0070C0"/>
                </a:solidFill>
                <a:cs typeface="Times New Roman" panose="02020603050405020304" pitchFamily="18" charset="0"/>
              </a:rPr>
              <a:t> </a:t>
            </a:r>
            <a:r>
              <a:rPr lang="en-US" altLang="en-US" sz="2400" dirty="0" err="1">
                <a:solidFill>
                  <a:srgbClr val="0070C0"/>
                </a:solidFill>
                <a:cs typeface="Times New Roman" panose="02020603050405020304" pitchFamily="18" charset="0"/>
              </a:rPr>
              <a:t>típ</a:t>
            </a:r>
            <a:r>
              <a:rPr lang="en-US" altLang="en-US" sz="2400" dirty="0">
                <a:solidFill>
                  <a:srgbClr val="0070C0"/>
                </a:solidFill>
                <a:cs typeface="Times New Roman" panose="02020603050405020304" pitchFamily="18" charset="0"/>
              </a:rPr>
              <a:t> </a:t>
            </a:r>
            <a:r>
              <a:rPr lang="en-US" altLang="en-US" sz="2400" dirty="0" err="1">
                <a:solidFill>
                  <a:srgbClr val="0070C0"/>
                </a:solidFill>
                <a:cs typeface="Times New Roman" panose="02020603050405020304" pitchFamily="18" charset="0"/>
              </a:rPr>
              <a:t>quen</a:t>
            </a:r>
            <a:r>
              <a:rPr lang="en-US" altLang="en-US" sz="2400" dirty="0">
                <a:solidFill>
                  <a:srgbClr val="0070C0"/>
                </a:solidFill>
                <a:cs typeface="Times New Roman" panose="02020603050405020304" pitchFamily="18" charset="0"/>
              </a:rPr>
              <a:t> </a:t>
            </a:r>
            <a:r>
              <a:rPr lang="en-US" altLang="en-US" sz="2400" dirty="0" err="1">
                <a:solidFill>
                  <a:srgbClr val="0070C0"/>
                </a:solidFill>
                <a:cs typeface="Times New Roman" panose="02020603050405020304" pitchFamily="18" charset="0"/>
              </a:rPr>
              <a:t>thuộc</a:t>
            </a:r>
            <a:r>
              <a:rPr lang="en-US" altLang="en-US" sz="2400" dirty="0">
                <a:solidFill>
                  <a:srgbClr val="0070C0"/>
                </a:solidFill>
                <a:cs typeface="Times New Roman" panose="02020603050405020304" pitchFamily="18" charset="0"/>
              </a:rPr>
              <a:t> </a:t>
            </a:r>
            <a:r>
              <a:rPr lang="en-US" altLang="en-US" sz="2400" dirty="0" err="1">
                <a:solidFill>
                  <a:srgbClr val="0070C0"/>
                </a:solidFill>
                <a:cs typeface="Times New Roman" panose="02020603050405020304" pitchFamily="18" charset="0"/>
              </a:rPr>
              <a:t>trong</a:t>
            </a:r>
            <a:r>
              <a:rPr lang="en-US" altLang="en-US" sz="2400" dirty="0">
                <a:solidFill>
                  <a:srgbClr val="0070C0"/>
                </a:solidFill>
                <a:cs typeface="Times New Roman" panose="02020603050405020304" pitchFamily="18" charset="0"/>
              </a:rPr>
              <a:t> </a:t>
            </a:r>
            <a:r>
              <a:rPr lang="en-US" altLang="en-US" sz="2400" dirty="0" err="1">
                <a:solidFill>
                  <a:srgbClr val="0070C0"/>
                </a:solidFill>
                <a:cs typeface="Times New Roman" panose="02020603050405020304" pitchFamily="18" charset="0"/>
              </a:rPr>
              <a:t>truyện</a:t>
            </a:r>
            <a:r>
              <a:rPr lang="en-US" altLang="en-US" sz="2400" dirty="0">
                <a:solidFill>
                  <a:srgbClr val="0070C0"/>
                </a:solidFill>
                <a:cs typeface="Times New Roman" panose="02020603050405020304" pitchFamily="18" charset="0"/>
              </a:rPr>
              <a:t> </a:t>
            </a:r>
            <a:r>
              <a:rPr lang="en-US" altLang="en-US" sz="2400" dirty="0" err="1">
                <a:solidFill>
                  <a:srgbClr val="0070C0"/>
                </a:solidFill>
                <a:cs typeface="Times New Roman" panose="02020603050405020304" pitchFamily="18" charset="0"/>
              </a:rPr>
              <a:t>cổ</a:t>
            </a:r>
            <a:r>
              <a:rPr lang="en-US" altLang="en-US" sz="2400" dirty="0">
                <a:solidFill>
                  <a:srgbClr val="0070C0"/>
                </a:solidFill>
                <a:cs typeface="Times New Roman" panose="02020603050405020304" pitchFamily="18" charset="0"/>
              </a:rPr>
              <a:t> </a:t>
            </a:r>
            <a:r>
              <a:rPr lang="en-US" altLang="en-US" sz="2400" dirty="0" err="1">
                <a:solidFill>
                  <a:srgbClr val="0070C0"/>
                </a:solidFill>
                <a:cs typeface="Times New Roman" panose="02020603050405020304" pitchFamily="18" charset="0"/>
              </a:rPr>
              <a:t>tích</a:t>
            </a:r>
            <a:endParaRPr lang="en-US" altLang="en-US" sz="2400" dirty="0">
              <a:solidFill>
                <a:srgbClr val="0070C0"/>
              </a:solidFill>
              <a:cs typeface="Times New Roman" panose="02020603050405020304" pitchFamily="18" charset="0"/>
            </a:endParaRPr>
          </a:p>
        </p:txBody>
      </p:sp>
      <p:sp>
        <p:nvSpPr>
          <p:cNvPr id="13" name="Rectangle 12">
            <a:extLst>
              <a:ext uri="{FF2B5EF4-FFF2-40B4-BE49-F238E27FC236}">
                <a16:creationId xmlns:a16="http://schemas.microsoft.com/office/drawing/2014/main" id="{979B0D4E-A3B2-4D59-B5C2-34959F609F0C}"/>
              </a:ext>
            </a:extLst>
          </p:cNvPr>
          <p:cNvSpPr>
            <a:spLocks noChangeArrowheads="1"/>
          </p:cNvSpPr>
          <p:nvPr/>
        </p:nvSpPr>
        <p:spPr bwMode="auto">
          <a:xfrm>
            <a:off x="100616" y="5152411"/>
            <a:ext cx="701200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a:cs typeface="Times New Roman" panose="02020603050405020304" pitchFamily="18" charset="0"/>
              </a:rPr>
              <a:t>→</a:t>
            </a:r>
            <a:r>
              <a:rPr lang="en-US" altLang="en-US" sz="2400" dirty="0" err="1">
                <a:cs typeface="Times New Roman" panose="02020603050405020304" pitchFamily="18" charset="0"/>
              </a:rPr>
              <a:t>Trừng</a:t>
            </a:r>
            <a:r>
              <a:rPr lang="en-US" altLang="en-US" sz="2400" dirty="0">
                <a:cs typeface="Times New Roman" panose="02020603050405020304" pitchFamily="18" charset="0"/>
              </a:rPr>
              <a:t> </a:t>
            </a:r>
            <a:r>
              <a:rPr lang="en-US" altLang="en-US" sz="2400" dirty="0" err="1">
                <a:cs typeface="Times New Roman" panose="02020603050405020304" pitchFamily="18" charset="0"/>
              </a:rPr>
              <a:t>phạt</a:t>
            </a:r>
            <a:r>
              <a:rPr lang="en-US" altLang="en-US" sz="2400" dirty="0">
                <a:cs typeface="Times New Roman" panose="02020603050405020304" pitchFamily="18" charset="0"/>
              </a:rPr>
              <a:t> </a:t>
            </a:r>
            <a:r>
              <a:rPr lang="en-US" altLang="en-US" sz="2400" dirty="0" err="1">
                <a:cs typeface="Times New Roman" panose="02020603050405020304" pitchFamily="18" charset="0"/>
              </a:rPr>
              <a:t>tính</a:t>
            </a:r>
            <a:r>
              <a:rPr lang="en-US" altLang="en-US" sz="2400" dirty="0">
                <a:cs typeface="Times New Roman" panose="02020603050405020304" pitchFamily="18" charset="0"/>
              </a:rPr>
              <a:t> </a:t>
            </a:r>
            <a:r>
              <a:rPr lang="en-US" altLang="en-US" sz="2400" dirty="0" err="1">
                <a:cs typeface="Times New Roman" panose="02020603050405020304" pitchFamily="18" charset="0"/>
              </a:rPr>
              <a:t>kiêu</a:t>
            </a:r>
            <a:r>
              <a:rPr lang="en-US" altLang="en-US" sz="2400" dirty="0">
                <a:cs typeface="Times New Roman" panose="02020603050405020304" pitchFamily="18" charset="0"/>
              </a:rPr>
              <a:t> </a:t>
            </a:r>
            <a:r>
              <a:rPr lang="en-US" altLang="en-US" sz="2400" dirty="0" err="1">
                <a:cs typeface="Times New Roman" panose="02020603050405020304" pitchFamily="18" charset="0"/>
              </a:rPr>
              <a:t>căng</a:t>
            </a:r>
            <a:r>
              <a:rPr lang="en-US" altLang="en-US" sz="2400" dirty="0">
                <a:cs typeface="Times New Roman" panose="02020603050405020304" pitchFamily="18" charset="0"/>
              </a:rPr>
              <a:t>, </a:t>
            </a:r>
            <a:r>
              <a:rPr lang="en-US" altLang="en-US" sz="2400" dirty="0" err="1">
                <a:cs typeface="Times New Roman" panose="02020603050405020304" pitchFamily="18" charset="0"/>
              </a:rPr>
              <a:t>ngông</a:t>
            </a:r>
            <a:r>
              <a:rPr lang="en-US" altLang="en-US" sz="2400" dirty="0">
                <a:cs typeface="Times New Roman" panose="02020603050405020304" pitchFamily="18" charset="0"/>
              </a:rPr>
              <a:t> </a:t>
            </a:r>
            <a:r>
              <a:rPr lang="en-US" altLang="en-US" sz="2400" dirty="0" err="1">
                <a:cs typeface="Times New Roman" panose="02020603050405020304" pitchFamily="18" charset="0"/>
              </a:rPr>
              <a:t>cuồng</a:t>
            </a:r>
            <a:r>
              <a:rPr lang="en-US" altLang="en-US" sz="2400" dirty="0">
                <a:cs typeface="Times New Roman" panose="02020603050405020304" pitchFamily="18" charset="0"/>
              </a:rPr>
              <a:t>, </a:t>
            </a:r>
            <a:r>
              <a:rPr lang="en-US" altLang="en-US" sz="2400" dirty="0" err="1">
                <a:cs typeface="Times New Roman" panose="02020603050405020304" pitchFamily="18" charset="0"/>
              </a:rPr>
              <a:t>thể</a:t>
            </a:r>
            <a:r>
              <a:rPr lang="en-US" altLang="en-US" sz="2400" dirty="0">
                <a:cs typeface="Times New Roman" panose="02020603050405020304" pitchFamily="18" charset="0"/>
              </a:rPr>
              <a:t> </a:t>
            </a:r>
            <a:r>
              <a:rPr lang="en-US" altLang="en-US" sz="2400" dirty="0" err="1">
                <a:cs typeface="Times New Roman" panose="02020603050405020304" pitchFamily="18" charset="0"/>
              </a:rPr>
              <a:t>hiện</a:t>
            </a:r>
            <a:r>
              <a:rPr lang="en-US" altLang="en-US" sz="2400" dirty="0">
                <a:cs typeface="Times New Roman" panose="02020603050405020304" pitchFamily="18" charset="0"/>
              </a:rPr>
              <a:t> </a:t>
            </a:r>
            <a:r>
              <a:rPr lang="en-US" altLang="en-US" sz="2400" dirty="0" err="1">
                <a:cs typeface="Times New Roman" panose="02020603050405020304" pitchFamily="18" charset="0"/>
              </a:rPr>
              <a:t>tình</a:t>
            </a:r>
            <a:r>
              <a:rPr lang="en-US" altLang="en-US" sz="2400" dirty="0">
                <a:cs typeface="Times New Roman" panose="02020603050405020304" pitchFamily="18" charset="0"/>
              </a:rPr>
              <a:t> </a:t>
            </a:r>
            <a:r>
              <a:rPr lang="en-US" altLang="en-US" sz="2400" dirty="0" err="1">
                <a:cs typeface="Times New Roman" panose="02020603050405020304" pitchFamily="18" charset="0"/>
              </a:rPr>
              <a:t>yêu</a:t>
            </a:r>
            <a:r>
              <a:rPr lang="en-US" altLang="en-US" sz="2400" dirty="0">
                <a:cs typeface="Times New Roman" panose="02020603050405020304" pitchFamily="18" charset="0"/>
              </a:rPr>
              <a:t> , </a:t>
            </a:r>
            <a:r>
              <a:rPr lang="en-US" altLang="en-US" sz="2400" dirty="0" err="1">
                <a:cs typeface="Times New Roman" panose="02020603050405020304" pitchFamily="18" charset="0"/>
              </a:rPr>
              <a:t>giúp</a:t>
            </a:r>
            <a:r>
              <a:rPr lang="en-US" altLang="en-US" sz="2400" dirty="0">
                <a:cs typeface="Times New Roman" panose="02020603050405020304" pitchFamily="18" charset="0"/>
              </a:rPr>
              <a:t>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nhận</a:t>
            </a:r>
            <a:r>
              <a:rPr lang="en-US" altLang="en-US" sz="2400" dirty="0">
                <a:cs typeface="Times New Roman" panose="02020603050405020304" pitchFamily="18" charset="0"/>
              </a:rPr>
              <a:t> </a:t>
            </a:r>
            <a:r>
              <a:rPr lang="en-US" altLang="en-US" sz="2400" dirty="0" err="1">
                <a:cs typeface="Times New Roman" panose="02020603050405020304" pitchFamily="18" charset="0"/>
              </a:rPr>
              <a:t>ra</a:t>
            </a:r>
            <a:r>
              <a:rPr lang="en-US" altLang="en-US" sz="2400" dirty="0">
                <a:cs typeface="Times New Roman" panose="02020603050405020304" pitchFamily="18" charset="0"/>
              </a:rPr>
              <a:t> </a:t>
            </a:r>
            <a:r>
              <a:rPr lang="en-US" altLang="en-US" sz="2400" dirty="0" err="1">
                <a:cs typeface="Times New Roman" panose="02020603050405020304" pitchFamily="18" charset="0"/>
              </a:rPr>
              <a:t>những</a:t>
            </a:r>
            <a:r>
              <a:rPr lang="en-US" altLang="en-US" sz="2400" dirty="0">
                <a:cs typeface="Times New Roman" panose="02020603050405020304" pitchFamily="18" charset="0"/>
              </a:rPr>
              <a:t> </a:t>
            </a:r>
            <a:r>
              <a:rPr lang="en-US" altLang="en-US" sz="2400" dirty="0" err="1">
                <a:cs typeface="Times New Roman" panose="02020603050405020304" pitchFamily="18" charset="0"/>
              </a:rPr>
              <a:t>điều</a:t>
            </a:r>
            <a:r>
              <a:rPr lang="en-US" altLang="en-US" sz="2400" dirty="0">
                <a:cs typeface="Times New Roman" panose="02020603050405020304" pitchFamily="18" charset="0"/>
              </a:rPr>
              <a:t> </a:t>
            </a:r>
            <a:r>
              <a:rPr lang="en-US" altLang="en-US" sz="2400" dirty="0" err="1">
                <a:cs typeface="Times New Roman" panose="02020603050405020304" pitchFamily="18" charset="0"/>
              </a:rPr>
              <a:t>sai</a:t>
            </a:r>
            <a:r>
              <a:rPr lang="en-US" altLang="en-US" sz="2400" dirty="0">
                <a:cs typeface="Times New Roman" panose="02020603050405020304" pitchFamily="18" charset="0"/>
              </a:rPr>
              <a:t> </a:t>
            </a:r>
            <a:r>
              <a:rPr lang="en-US" altLang="en-US" sz="2400" dirty="0" err="1">
                <a:cs typeface="Times New Roman" panose="02020603050405020304" pitchFamily="18" charset="0"/>
              </a:rPr>
              <a:t>trái</a:t>
            </a:r>
            <a:r>
              <a:rPr lang="en-US" altLang="en-US" sz="2400" dirty="0">
                <a:cs typeface="Times New Roman" panose="02020603050405020304" pitchFamily="18" charset="0"/>
              </a:rPr>
              <a:t> </a:t>
            </a:r>
            <a:r>
              <a:rPr lang="en-US" altLang="en-US" sz="2400" dirty="0" err="1">
                <a:cs typeface="Times New Roman" panose="02020603050405020304" pitchFamily="18" charset="0"/>
              </a:rPr>
              <a:t>của</a:t>
            </a:r>
            <a:r>
              <a:rPr lang="en-US" altLang="en-US" sz="2400" dirty="0">
                <a:cs typeface="Times New Roman" panose="02020603050405020304" pitchFamily="18" charset="0"/>
              </a:rPr>
              <a:t> </a:t>
            </a:r>
            <a:r>
              <a:rPr lang="en-US" altLang="en-US" sz="2400" dirty="0" err="1">
                <a:cs typeface="Times New Roman" panose="02020603050405020304" pitchFamily="18" charset="0"/>
              </a:rPr>
              <a:t>mình</a:t>
            </a:r>
            <a:r>
              <a:rPr lang="en-US" altLang="en-US" sz="2400" dirty="0">
                <a:cs typeface="Times New Roman" panose="02020603050405020304" pitchFamily="18" charset="0"/>
              </a:rPr>
              <a:t> </a:t>
            </a:r>
            <a:r>
              <a:rPr lang="en-US" altLang="en-US" sz="2400" dirty="0" err="1">
                <a:cs typeface="Times New Roman" panose="02020603050405020304" pitchFamily="18" charset="0"/>
              </a:rPr>
              <a:t>mà</a:t>
            </a:r>
            <a:r>
              <a:rPr lang="en-US" altLang="en-US" sz="2400" dirty="0">
                <a:cs typeface="Times New Roman" panose="02020603050405020304" pitchFamily="18" charset="0"/>
              </a:rPr>
              <a:t> </a:t>
            </a:r>
            <a:r>
              <a:rPr lang="en-US" altLang="en-US" sz="2400" dirty="0" err="1">
                <a:cs typeface="Times New Roman" panose="02020603050405020304" pitchFamily="18" charset="0"/>
              </a:rPr>
              <a:t>biết</a:t>
            </a:r>
            <a:r>
              <a:rPr lang="en-US" altLang="en-US" sz="2400" dirty="0">
                <a:cs typeface="Times New Roman" panose="02020603050405020304" pitchFamily="18" charset="0"/>
              </a:rPr>
              <a:t> </a:t>
            </a:r>
            <a:r>
              <a:rPr lang="en-US" altLang="en-US" sz="2400" dirty="0" err="1">
                <a:cs typeface="Times New Roman" panose="02020603050405020304" pitchFamily="18" charset="0"/>
              </a:rPr>
              <a:t>sửa</a:t>
            </a:r>
            <a:r>
              <a:rPr lang="en-US" altLang="en-US" sz="2400" dirty="0">
                <a:cs typeface="Times New Roman" panose="02020603050405020304" pitchFamily="18" charset="0"/>
              </a:rPr>
              <a:t> </a:t>
            </a:r>
            <a:r>
              <a:rPr lang="en-US" altLang="en-US" sz="2400" dirty="0" err="1">
                <a:cs typeface="Times New Roman" panose="02020603050405020304" pitchFamily="18" charset="0"/>
              </a:rPr>
              <a:t>sai</a:t>
            </a:r>
            <a:r>
              <a:rPr lang="en-US" altLang="en-US" sz="2400" dirty="0">
                <a:cs typeface="Times New Roman" panose="02020603050405020304" pitchFamily="18" charset="0"/>
              </a:rPr>
              <a:t>. </a:t>
            </a:r>
          </a:p>
        </p:txBody>
      </p:sp>
      <p:sp>
        <p:nvSpPr>
          <p:cNvPr id="106512" name="TextBox 1">
            <a:extLst>
              <a:ext uri="{FF2B5EF4-FFF2-40B4-BE49-F238E27FC236}">
                <a16:creationId xmlns:a16="http://schemas.microsoft.com/office/drawing/2014/main" id="{F382B2E7-6FB5-4BD3-A8A5-CA0846F0B068}"/>
              </a:ext>
            </a:extLst>
          </p:cNvPr>
          <p:cNvSpPr txBox="1">
            <a:spLocks noChangeArrowheads="1"/>
          </p:cNvSpPr>
          <p:nvPr/>
        </p:nvSpPr>
        <p:spPr bwMode="auto">
          <a:xfrm>
            <a:off x="160094" y="1401333"/>
            <a:ext cx="570642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i="1" dirty="0">
                <a:solidFill>
                  <a:srgbClr val="000000"/>
                </a:solidFill>
                <a:cs typeface="Times New Roman" panose="02020603050405020304" pitchFamily="18" charset="0"/>
              </a:rPr>
              <a:t>1. </a:t>
            </a:r>
            <a:r>
              <a:rPr lang="en-US" altLang="en-US" b="1" i="1" dirty="0" err="1">
                <a:solidFill>
                  <a:srgbClr val="000000"/>
                </a:solidFill>
                <a:cs typeface="Times New Roman" panose="02020603050405020304" pitchFamily="18" charset="0"/>
              </a:rPr>
              <a:t>Tìm</a:t>
            </a:r>
            <a:r>
              <a:rPr lang="en-US" altLang="en-US" b="1" i="1" dirty="0">
                <a:solidFill>
                  <a:srgbClr val="000000"/>
                </a:solidFill>
                <a:cs typeface="Times New Roman" panose="02020603050405020304" pitchFamily="18" charset="0"/>
              </a:rPr>
              <a:t> </a:t>
            </a:r>
            <a:r>
              <a:rPr lang="en-US" altLang="en-US" b="1" i="1" dirty="0" err="1">
                <a:solidFill>
                  <a:srgbClr val="000000"/>
                </a:solidFill>
                <a:cs typeface="Times New Roman" panose="02020603050405020304" pitchFamily="18" charset="0"/>
              </a:rPr>
              <a:t>hiểu</a:t>
            </a:r>
            <a:r>
              <a:rPr lang="en-US" altLang="en-US" b="1" i="1" dirty="0">
                <a:solidFill>
                  <a:srgbClr val="000000"/>
                </a:solidFill>
                <a:cs typeface="Times New Roman" panose="02020603050405020304" pitchFamily="18" charset="0"/>
              </a:rPr>
              <a:t> </a:t>
            </a:r>
            <a:r>
              <a:rPr lang="en-US" altLang="en-US" b="1" i="1" dirty="0" err="1">
                <a:solidFill>
                  <a:srgbClr val="000000"/>
                </a:solidFill>
                <a:cs typeface="Times New Roman" panose="02020603050405020304" pitchFamily="18" charset="0"/>
              </a:rPr>
              <a:t>về</a:t>
            </a:r>
            <a:r>
              <a:rPr lang="en-US" altLang="en-US" b="1" i="1" dirty="0">
                <a:solidFill>
                  <a:srgbClr val="000000"/>
                </a:solidFill>
                <a:cs typeface="Times New Roman" panose="02020603050405020304" pitchFamily="18" charset="0"/>
              </a:rPr>
              <a:t> </a:t>
            </a:r>
            <a:r>
              <a:rPr lang="en-US" altLang="en-US" b="1" i="1" dirty="0" err="1">
                <a:solidFill>
                  <a:srgbClr val="000000"/>
                </a:solidFill>
                <a:cs typeface="Times New Roman" panose="02020603050405020304" pitchFamily="18" charset="0"/>
              </a:rPr>
              <a:t>đặc</a:t>
            </a:r>
            <a:r>
              <a:rPr lang="en-US" altLang="en-US" b="1" i="1" dirty="0">
                <a:solidFill>
                  <a:srgbClr val="000000"/>
                </a:solidFill>
                <a:cs typeface="Times New Roman" panose="02020603050405020304" pitchFamily="18" charset="0"/>
              </a:rPr>
              <a:t> </a:t>
            </a:r>
            <a:r>
              <a:rPr lang="en-US" altLang="en-US" b="1" i="1" dirty="0" err="1">
                <a:solidFill>
                  <a:srgbClr val="000000"/>
                </a:solidFill>
                <a:cs typeface="Times New Roman" panose="02020603050405020304" pitchFamily="18" charset="0"/>
              </a:rPr>
              <a:t>điểm</a:t>
            </a:r>
            <a:r>
              <a:rPr lang="en-US" altLang="en-US" b="1" i="1" dirty="0">
                <a:solidFill>
                  <a:srgbClr val="000000"/>
                </a:solidFill>
                <a:cs typeface="Times New Roman" panose="02020603050405020304" pitchFamily="18" charset="0"/>
              </a:rPr>
              <a:t> </a:t>
            </a:r>
            <a:r>
              <a:rPr lang="en-US" altLang="en-US" b="1" i="1" dirty="0" err="1">
                <a:solidFill>
                  <a:srgbClr val="000000"/>
                </a:solidFill>
                <a:cs typeface="Times New Roman" panose="02020603050405020304" pitchFamily="18" charset="0"/>
              </a:rPr>
              <a:t>các</a:t>
            </a:r>
            <a:r>
              <a:rPr lang="en-US" altLang="en-US" b="1" i="1" dirty="0">
                <a:solidFill>
                  <a:srgbClr val="000000"/>
                </a:solidFill>
                <a:cs typeface="Times New Roman" panose="02020603050405020304" pitchFamily="18" charset="0"/>
              </a:rPr>
              <a:t> </a:t>
            </a:r>
            <a:r>
              <a:rPr lang="en-US" altLang="en-US" b="1" i="1" dirty="0" err="1">
                <a:solidFill>
                  <a:srgbClr val="000000"/>
                </a:solidFill>
                <a:cs typeface="Times New Roman" panose="02020603050405020304" pitchFamily="18" charset="0"/>
              </a:rPr>
              <a:t>nhân</a:t>
            </a:r>
            <a:r>
              <a:rPr lang="en-US" altLang="en-US" b="1" i="1" dirty="0">
                <a:solidFill>
                  <a:srgbClr val="000000"/>
                </a:solidFill>
                <a:cs typeface="Times New Roman" panose="02020603050405020304" pitchFamily="18" charset="0"/>
              </a:rPr>
              <a:t> </a:t>
            </a:r>
            <a:r>
              <a:rPr lang="en-US" altLang="en-US" b="1" i="1" dirty="0" err="1">
                <a:solidFill>
                  <a:srgbClr val="000000"/>
                </a:solidFill>
                <a:cs typeface="Times New Roman" panose="02020603050405020304" pitchFamily="18" charset="0"/>
              </a:rPr>
              <a:t>vật</a:t>
            </a:r>
            <a:r>
              <a:rPr lang="en-US" altLang="en-US" b="1" i="1" dirty="0">
                <a:solidFill>
                  <a:srgbClr val="000000"/>
                </a:solidFill>
                <a:cs typeface="Times New Roman" panose="02020603050405020304" pitchFamily="18" charset="0"/>
              </a:rPr>
              <a:t>:</a:t>
            </a:r>
            <a:endParaRPr lang="en-US" altLang="en-US" b="1" dirty="0">
              <a:cs typeface="Times New Roman" panose="02020603050405020304" pitchFamily="18" charset="0"/>
            </a:endParaRPr>
          </a:p>
          <a:p>
            <a:endParaRPr lang="en-US" altLang="en-US" dirty="0">
              <a:cs typeface="Times New Roman" panose="02020603050405020304" pitchFamily="18" charset="0"/>
            </a:endParaRPr>
          </a:p>
        </p:txBody>
      </p:sp>
      <p:sp>
        <p:nvSpPr>
          <p:cNvPr id="20" name="TextBox 19">
            <a:extLst>
              <a:ext uri="{FF2B5EF4-FFF2-40B4-BE49-F238E27FC236}">
                <a16:creationId xmlns:a16="http://schemas.microsoft.com/office/drawing/2014/main" id="{2E109870-3C84-4CF3-9145-0C43EC1A070D}"/>
              </a:ext>
            </a:extLst>
          </p:cNvPr>
          <p:cNvSpPr txBox="1"/>
          <p:nvPr/>
        </p:nvSpPr>
        <p:spPr>
          <a:xfrm>
            <a:off x="7370192" y="939832"/>
            <a:ext cx="4594984" cy="4893647"/>
          </a:xfrm>
          <a:prstGeom prst="rect">
            <a:avLst/>
          </a:prstGeom>
          <a:noFill/>
        </p:spPr>
        <p:txBody>
          <a:bodyPr wrap="square" rtlCol="0">
            <a:spAutoFit/>
          </a:bodyPr>
          <a:lstStyle/>
          <a:p>
            <a:pPr algn="ctr"/>
            <a:r>
              <a:rPr lang="en-US" sz="2400" b="1" dirty="0">
                <a:solidFill>
                  <a:srgbClr val="7030A0"/>
                </a:solidFill>
                <a:latin typeface="Times New Roman" panose="02020603050405020304" pitchFamily="18" charset="0"/>
                <a:cs typeface="Times New Roman" panose="02020603050405020304" pitchFamily="18" charset="0"/>
              </a:rPr>
              <a:t>THẢO LUẬN</a:t>
            </a:r>
          </a:p>
          <a:p>
            <a:r>
              <a:rPr lang="en-US" sz="2400" dirty="0">
                <a:solidFill>
                  <a:srgbClr val="7030A0"/>
                </a:solidFill>
                <a:latin typeface="Times New Roman" panose="02020603050405020304" pitchFamily="18" charset="0"/>
                <a:cs typeface="Times New Roman" panose="02020603050405020304" pitchFamily="18" charset="0"/>
              </a:rPr>
              <a:t>1. </a:t>
            </a:r>
            <a:r>
              <a:rPr lang="en-US" sz="2400" dirty="0" err="1">
                <a:solidFill>
                  <a:srgbClr val="7030A0"/>
                </a:solidFill>
                <a:latin typeface="Times New Roman" panose="02020603050405020304" pitchFamily="18" charset="0"/>
                <a:cs typeface="Times New Roman" panose="02020603050405020304" pitchFamily="18" charset="0"/>
              </a:rPr>
              <a:t>Nhà</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vua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đã</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trừng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phạt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công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chúa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như</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thế</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nào</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sau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những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hành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động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của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nàng</a:t>
            </a:r>
            <a:r>
              <a:rPr lang="en-US" sz="2400" dirty="0">
                <a:solidFill>
                  <a:srgbClr val="7030A0"/>
                </a:solidFill>
                <a:latin typeface="Times New Roman" panose="02020603050405020304" pitchFamily="18" charset="0"/>
                <a:cs typeface="Times New Roman" panose="02020603050405020304" pitchFamily="18" charset="0"/>
              </a:rPr>
              <a:t> ở </a:t>
            </a:r>
            <a:r>
              <a:rPr lang="en-US" sz="2400" dirty="0" err="1">
                <a:solidFill>
                  <a:srgbClr val="7030A0"/>
                </a:solidFill>
                <a:latin typeface="Times New Roman" panose="02020603050405020304" pitchFamily="18" charset="0"/>
                <a:cs typeface="Times New Roman" panose="02020603050405020304" pitchFamily="18" charset="0"/>
              </a:rPr>
              <a:t>buổi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kén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rể</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Em</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có</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nhận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xét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gì</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về</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hình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phạt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này</a:t>
            </a:r>
            <a:r>
              <a:rPr lang="en-US" sz="2400" dirty="0">
                <a:solidFill>
                  <a:srgbClr val="7030A0"/>
                </a:solidFill>
                <a:latin typeface="Times New Roman" panose="02020603050405020304" pitchFamily="18" charset="0"/>
                <a:cs typeface="Times New Roman" panose="02020603050405020304" pitchFamily="18" charset="0"/>
              </a:rPr>
              <a:t>?</a:t>
            </a:r>
          </a:p>
          <a:p>
            <a:r>
              <a:rPr lang="en-US" sz="2400" dirty="0">
                <a:solidFill>
                  <a:srgbClr val="7030A0"/>
                </a:solidFill>
                <a:latin typeface="Times New Roman" panose="02020603050405020304" pitchFamily="18" charset="0"/>
                <a:cs typeface="Times New Roman" panose="02020603050405020304" pitchFamily="18" charset="0"/>
              </a:rPr>
              <a:t>2. Ai </a:t>
            </a:r>
            <a:r>
              <a:rPr lang="en-US" sz="2400" dirty="0" err="1">
                <a:solidFill>
                  <a:srgbClr val="7030A0"/>
                </a:solidFill>
                <a:latin typeface="Times New Roman" panose="02020603050405020304" pitchFamily="18" charset="0"/>
                <a:cs typeface="Times New Roman" panose="02020603050405020304" pitchFamily="18" charset="0"/>
              </a:rPr>
              <a:t>là</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người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hát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rong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Người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hát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rong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này</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đã</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yêu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cầu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công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chúa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làm</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những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việc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gì</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mục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đích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của</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những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việc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yêu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cầu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đó</a:t>
            </a:r>
            <a:r>
              <a:rPr lang="en-US" sz="2400" dirty="0">
                <a:solidFill>
                  <a:srgbClr val="7030A0"/>
                </a:solidFill>
                <a:latin typeface="Times New Roman" panose="02020603050405020304" pitchFamily="18" charset="0"/>
                <a:cs typeface="Times New Roman" panose="02020603050405020304" pitchFamily="18" charset="0"/>
              </a:rPr>
              <a:t>?</a:t>
            </a:r>
          </a:p>
          <a:p>
            <a:r>
              <a:rPr lang="en-US" sz="2400" dirty="0">
                <a:solidFill>
                  <a:srgbClr val="7030A0"/>
                </a:solidFill>
                <a:latin typeface="Times New Roman" panose="02020603050405020304" pitchFamily="18" charset="0"/>
                <a:cs typeface="Times New Roman" panose="02020603050405020304" pitchFamily="18" charset="0"/>
              </a:rPr>
              <a:t>3. </a:t>
            </a:r>
            <a:r>
              <a:rPr lang="en-US" sz="2400" dirty="0" err="1">
                <a:solidFill>
                  <a:srgbClr val="7030A0"/>
                </a:solidFill>
                <a:latin typeface="Times New Roman" panose="02020603050405020304" pitchFamily="18" charset="0"/>
                <a:cs typeface="Times New Roman" panose="02020603050405020304" pitchFamily="18" charset="0"/>
              </a:rPr>
              <a:t>Kể</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những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câu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chuyện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cổ</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tích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khi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nhận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vật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chính</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mắc</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sai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lầm</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nên</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phải</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chịu</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trừng</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phạt</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thử</a:t>
            </a:r>
            <a:r>
              <a:rPr lang="en-US" sz="2400" dirty="0">
                <a:solidFill>
                  <a:srgbClr val="7030A0"/>
                </a:solidFill>
                <a:latin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cs typeface="Times New Roman" panose="02020603050405020304" pitchFamily="18" charset="0"/>
              </a:rPr>
              <a:t>thách</a:t>
            </a:r>
            <a:r>
              <a:rPr lang="en-US" sz="2400" dirty="0">
                <a:solidFill>
                  <a:srgbClr val="7030A0"/>
                </a:solidFill>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7530"/>
                                        </p:tgtEl>
                                        <p:attrNameLst>
                                          <p:attrName>style.visibility</p:attrName>
                                        </p:attrNameLst>
                                      </p:cBhvr>
                                      <p:to>
                                        <p:strVal val="visible"/>
                                      </p:to>
                                    </p:set>
                                    <p:animEffect transition="in" filter="barn(inVertical)">
                                      <p:cBhvr>
                                        <p:cTn id="12" dur="500"/>
                                        <p:tgtEl>
                                          <p:spTgt spid="10753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7531"/>
                                        </p:tgtEl>
                                        <p:attrNameLst>
                                          <p:attrName>style.visibility</p:attrName>
                                        </p:attrNameLst>
                                      </p:cBhvr>
                                      <p:to>
                                        <p:strVal val="visible"/>
                                      </p:to>
                                    </p:set>
                                    <p:animEffect transition="in" filter="barn(inVertical)">
                                      <p:cBhvr>
                                        <p:cTn id="17" dur="500"/>
                                        <p:tgtEl>
                                          <p:spTgt spid="10753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30" grpId="0"/>
      <p:bldP spid="107531" grpId="0"/>
      <p:bldP spid="9" grpId="0"/>
      <p:bldP spid="12" grpId="0"/>
      <p:bldP spid="13"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79CAE5CC-3319-4111-9A24-8AD7E936A904}"/>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BÀI 7  TIẾT    VĂN BẢN 3:             VUA CHÍCH CHÒE</a:t>
            </a:r>
            <a:br>
              <a:rPr lang="en-US" altLang="en-US" sz="2400" b="1">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                                                (Truyện cổ Gờ-rim (Grimm))</a:t>
            </a:r>
          </a:p>
        </p:txBody>
      </p:sp>
      <p:cxnSp>
        <p:nvCxnSpPr>
          <p:cNvPr id="5" name="Straight Connector 4">
            <a:extLst>
              <a:ext uri="{FF2B5EF4-FFF2-40B4-BE49-F238E27FC236}">
                <a16:creationId xmlns:a16="http://schemas.microsoft.com/office/drawing/2014/main" id="{8C704CDF-5F84-48D8-805C-75C8342D2090}"/>
              </a:ext>
            </a:extLst>
          </p:cNvPr>
          <p:cNvCxnSpPr/>
          <p:nvPr/>
        </p:nvCxnSpPr>
        <p:spPr>
          <a:xfrm>
            <a:off x="8505353" y="897204"/>
            <a:ext cx="0" cy="601980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563ECEB-B523-4F43-ACC0-E9B1568D08D0}"/>
              </a:ext>
            </a:extLst>
          </p:cNvPr>
          <p:cNvSpPr>
            <a:spLocks noGrp="1" noChangeArrowheads="1"/>
          </p:cNvSpPr>
          <p:nvPr>
            <p:ph idx="1"/>
          </p:nvPr>
        </p:nvSpPr>
        <p:spPr>
          <a:xfrm>
            <a:off x="190500" y="730766"/>
            <a:ext cx="3899362" cy="263287"/>
          </a:xfrm>
        </p:spPr>
        <p:txBody>
          <a:bodyPr rtlCol="0">
            <a:noAutofit/>
          </a:bodyPr>
          <a:lstStyle/>
          <a:p>
            <a:pPr marL="274320" indent="-274320">
              <a:buNone/>
              <a:defRPr/>
            </a:pPr>
            <a:r>
              <a:rPr lang="en-US" sz="2400" b="1" dirty="0">
                <a:solidFill>
                  <a:srgbClr val="FF0000"/>
                </a:solidFill>
                <a:latin typeface="Times New Roman" panose="02020603050405020304" pitchFamily="18" charset="0"/>
                <a:cs typeface="Times New Roman" panose="02020603050405020304" pitchFamily="18" charset="0"/>
              </a:rPr>
              <a:t>I. </a:t>
            </a:r>
            <a:r>
              <a:rPr lang="en-US" sz="2400" b="1" u="sng" dirty="0" err="1">
                <a:solidFill>
                  <a:srgbClr val="FF0000"/>
                </a:solidFill>
                <a:latin typeface="Times New Roman" panose="02020603050405020304" pitchFamily="18" charset="0"/>
                <a:cs typeface="Times New Roman" panose="02020603050405020304" pitchFamily="18" charset="0"/>
              </a:rPr>
              <a:t>Đọc</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và</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tìm</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hiểu</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chung</a:t>
            </a:r>
            <a:r>
              <a:rPr lang="en-US" sz="2400" b="1" dirty="0">
                <a:solidFill>
                  <a:srgbClr val="FF0000"/>
                </a:solidFill>
                <a:latin typeface="Times New Roman" panose="02020603050405020304" pitchFamily="18" charset="0"/>
                <a:cs typeface="Times New Roman" panose="02020603050405020304" pitchFamily="18" charset="0"/>
              </a:rPr>
              <a:t>:</a:t>
            </a: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p:txBody>
      </p:sp>
      <p:sp>
        <p:nvSpPr>
          <p:cNvPr id="107527" name="Rectangle 9">
            <a:extLst>
              <a:ext uri="{FF2B5EF4-FFF2-40B4-BE49-F238E27FC236}">
                <a16:creationId xmlns:a16="http://schemas.microsoft.com/office/drawing/2014/main" id="{67EA94B6-0316-49F5-98A3-8FF5B31A57F6}"/>
              </a:ext>
            </a:extLst>
          </p:cNvPr>
          <p:cNvSpPr>
            <a:spLocks noChangeArrowheads="1"/>
          </p:cNvSpPr>
          <p:nvPr/>
        </p:nvSpPr>
        <p:spPr bwMode="auto">
          <a:xfrm>
            <a:off x="190501" y="1106765"/>
            <a:ext cx="4196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vi-VN" altLang="en-US" sz="2400" b="1" dirty="0">
                <a:solidFill>
                  <a:srgbClr val="FF0000"/>
                </a:solidFill>
                <a:cs typeface="Times New Roman" panose="02020603050405020304" pitchFamily="18" charset="0"/>
              </a:rPr>
              <a:t>II. </a:t>
            </a:r>
            <a:r>
              <a:rPr lang="en-US" altLang="en-US" sz="2400" b="1" u="sng" dirty="0" err="1">
                <a:solidFill>
                  <a:srgbClr val="FF0000"/>
                </a:solidFill>
                <a:cs typeface="Times New Roman" panose="02020603050405020304" pitchFamily="18" charset="0"/>
              </a:rPr>
              <a:t>Khám</a:t>
            </a:r>
            <a:r>
              <a:rPr lang="en-US" altLang="en-US" sz="2400" b="1" u="sng" dirty="0">
                <a:solidFill>
                  <a:srgbClr val="FF0000"/>
                </a:solidFill>
                <a:cs typeface="Times New Roman" panose="02020603050405020304" pitchFamily="18" charset="0"/>
              </a:rPr>
              <a:t> </a:t>
            </a:r>
            <a:r>
              <a:rPr lang="en-US" altLang="en-US" sz="2400" b="1" u="sng" dirty="0" err="1">
                <a:solidFill>
                  <a:srgbClr val="FF0000"/>
                </a:solidFill>
                <a:cs typeface="Times New Roman" panose="02020603050405020304" pitchFamily="18" charset="0"/>
              </a:rPr>
              <a:t>phá</a:t>
            </a:r>
            <a:r>
              <a:rPr lang="en-US" altLang="en-US" sz="2400" b="1" u="sng" dirty="0">
                <a:solidFill>
                  <a:srgbClr val="FF0000"/>
                </a:solidFill>
                <a:cs typeface="Times New Roman" panose="02020603050405020304" pitchFamily="18" charset="0"/>
              </a:rPr>
              <a:t> </a:t>
            </a:r>
            <a:r>
              <a:rPr lang="en-US" altLang="en-US" sz="2400" b="1" u="sng" dirty="0" err="1">
                <a:solidFill>
                  <a:srgbClr val="FF0000"/>
                </a:solidFill>
                <a:cs typeface="Times New Roman" panose="02020603050405020304" pitchFamily="18" charset="0"/>
              </a:rPr>
              <a:t>văn</a:t>
            </a:r>
            <a:r>
              <a:rPr lang="en-US" altLang="en-US" sz="2400" b="1" u="sng" dirty="0">
                <a:solidFill>
                  <a:srgbClr val="FF0000"/>
                </a:solidFill>
                <a:cs typeface="Times New Roman" panose="02020603050405020304" pitchFamily="18" charset="0"/>
              </a:rPr>
              <a:t> </a:t>
            </a:r>
            <a:r>
              <a:rPr lang="en-US" altLang="en-US" sz="2400" b="1" u="sng" dirty="0" err="1">
                <a:solidFill>
                  <a:srgbClr val="FF0000"/>
                </a:solidFill>
                <a:cs typeface="Times New Roman" panose="02020603050405020304" pitchFamily="18" charset="0"/>
              </a:rPr>
              <a:t>bản</a:t>
            </a:r>
            <a:endParaRPr lang="en-US" altLang="en-US" sz="2400" u="sng" dirty="0">
              <a:solidFill>
                <a:srgbClr val="FF0000"/>
              </a:solidFill>
              <a:cs typeface="Times New Roman" panose="02020603050405020304" pitchFamily="18" charset="0"/>
            </a:endParaRPr>
          </a:p>
        </p:txBody>
      </p:sp>
      <p:sp>
        <p:nvSpPr>
          <p:cNvPr id="7" name="Rectangle 6">
            <a:extLst>
              <a:ext uri="{FF2B5EF4-FFF2-40B4-BE49-F238E27FC236}">
                <a16:creationId xmlns:a16="http://schemas.microsoft.com/office/drawing/2014/main" id="{1F39DA21-EDDA-444C-B522-EBA3E76F106B}"/>
              </a:ext>
            </a:extLst>
          </p:cNvPr>
          <p:cNvSpPr>
            <a:spLocks noChangeArrowheads="1"/>
          </p:cNvSpPr>
          <p:nvPr/>
        </p:nvSpPr>
        <p:spPr bwMode="auto">
          <a:xfrm>
            <a:off x="225424" y="1583910"/>
            <a:ext cx="45959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400" b="1" i="1" dirty="0">
                <a:solidFill>
                  <a:srgbClr val="FF0000"/>
                </a:solidFill>
                <a:latin typeface="Times New Roman" panose="02020603050405020304" pitchFamily="18" charset="0"/>
                <a:cs typeface="Times New Roman" panose="02020603050405020304" pitchFamily="18" charset="0"/>
              </a:rPr>
              <a:t>3. </a:t>
            </a:r>
            <a:r>
              <a:rPr lang="en-US" altLang="en-US" sz="2400" b="1" i="1" u="sng" dirty="0" err="1">
                <a:solidFill>
                  <a:srgbClr val="FF0000"/>
                </a:solidFill>
                <a:latin typeface="Times New Roman" panose="02020603050405020304" pitchFamily="18" charset="0"/>
                <a:cs typeface="Times New Roman" panose="02020603050405020304" pitchFamily="18" charset="0"/>
              </a:rPr>
              <a:t>Kết</a:t>
            </a:r>
            <a:r>
              <a:rPr lang="en-US" altLang="en-US" sz="2400" b="1" i="1" u="sng" dirty="0">
                <a:solidFill>
                  <a:srgbClr val="FF0000"/>
                </a:solidFill>
                <a:latin typeface="Times New Roman" panose="02020603050405020304" pitchFamily="18" charset="0"/>
                <a:cs typeface="Times New Roman" panose="02020603050405020304" pitchFamily="18" charset="0"/>
              </a:rPr>
              <a:t> </a:t>
            </a:r>
            <a:r>
              <a:rPr lang="en-US" altLang="en-US" sz="2400" b="1" i="1" u="sng" dirty="0" err="1">
                <a:solidFill>
                  <a:srgbClr val="FF0000"/>
                </a:solidFill>
                <a:latin typeface="Times New Roman" panose="02020603050405020304" pitchFamily="18" charset="0"/>
                <a:cs typeface="Times New Roman" panose="02020603050405020304" pitchFamily="18" charset="0"/>
              </a:rPr>
              <a:t>thúc</a:t>
            </a:r>
            <a:r>
              <a:rPr lang="en-US" altLang="en-US" sz="2400" b="1" i="1" u="sng" dirty="0">
                <a:solidFill>
                  <a:srgbClr val="FF0000"/>
                </a:solidFill>
                <a:latin typeface="Times New Roman" panose="02020603050405020304" pitchFamily="18" charset="0"/>
                <a:cs typeface="Times New Roman" panose="02020603050405020304" pitchFamily="18" charset="0"/>
              </a:rPr>
              <a:t> </a:t>
            </a:r>
            <a:r>
              <a:rPr lang="en-US" altLang="en-US" sz="2400" b="1" i="1" u="sng" dirty="0" err="1">
                <a:solidFill>
                  <a:srgbClr val="FF0000"/>
                </a:solidFill>
                <a:latin typeface="Times New Roman" panose="02020603050405020304" pitchFamily="18" charset="0"/>
                <a:cs typeface="Times New Roman" panose="02020603050405020304" pitchFamily="18" charset="0"/>
              </a:rPr>
              <a:t>truyện</a:t>
            </a:r>
            <a:r>
              <a:rPr lang="en-US" altLang="en-US" sz="2400" b="1" i="1" u="sng" dirty="0">
                <a:solidFill>
                  <a:srgbClr val="FF0000"/>
                </a:solidFill>
                <a:latin typeface="Times New Roman" panose="02020603050405020304" pitchFamily="18" charset="0"/>
                <a:cs typeface="Times New Roman" panose="02020603050405020304" pitchFamily="18" charset="0"/>
              </a:rPr>
              <a:t> </a:t>
            </a:r>
            <a:r>
              <a:rPr lang="en-US" altLang="en-US" sz="2400" b="1" i="1" u="sng" dirty="0" err="1">
                <a:solidFill>
                  <a:srgbClr val="FF0000"/>
                </a:solidFill>
                <a:latin typeface="Times New Roman" panose="02020603050405020304" pitchFamily="18" charset="0"/>
                <a:cs typeface="Times New Roman" panose="02020603050405020304" pitchFamily="18" charset="0"/>
              </a:rPr>
              <a:t>và</a:t>
            </a:r>
            <a:r>
              <a:rPr lang="en-US" altLang="en-US" sz="2400" b="1" i="1" u="sng" dirty="0">
                <a:solidFill>
                  <a:srgbClr val="FF0000"/>
                </a:solidFill>
                <a:latin typeface="Times New Roman" panose="02020603050405020304" pitchFamily="18" charset="0"/>
                <a:cs typeface="Times New Roman" panose="02020603050405020304" pitchFamily="18" charset="0"/>
              </a:rPr>
              <a:t> </a:t>
            </a:r>
            <a:r>
              <a:rPr lang="en-US" altLang="en-US" sz="2400" b="1" i="1" u="sng" dirty="0" err="1">
                <a:solidFill>
                  <a:srgbClr val="FF0000"/>
                </a:solidFill>
                <a:latin typeface="Times New Roman" panose="02020603050405020304" pitchFamily="18" charset="0"/>
                <a:cs typeface="Times New Roman" panose="02020603050405020304" pitchFamily="18" charset="0"/>
              </a:rPr>
              <a:t>bài</a:t>
            </a:r>
            <a:r>
              <a:rPr lang="en-US" altLang="en-US" sz="2400" b="1" i="1" u="sng" dirty="0">
                <a:solidFill>
                  <a:srgbClr val="FF0000"/>
                </a:solidFill>
                <a:latin typeface="Times New Roman" panose="02020603050405020304" pitchFamily="18" charset="0"/>
                <a:cs typeface="Times New Roman" panose="02020603050405020304" pitchFamily="18" charset="0"/>
              </a:rPr>
              <a:t> </a:t>
            </a:r>
            <a:r>
              <a:rPr lang="en-US" altLang="en-US" sz="2400" b="1" i="1" u="sng" dirty="0" err="1">
                <a:solidFill>
                  <a:srgbClr val="FF0000"/>
                </a:solidFill>
                <a:latin typeface="Times New Roman" panose="02020603050405020304" pitchFamily="18" charset="0"/>
                <a:cs typeface="Times New Roman" panose="02020603050405020304" pitchFamily="18" charset="0"/>
              </a:rPr>
              <a:t>học</a:t>
            </a:r>
            <a:r>
              <a:rPr lang="en-US" altLang="en-US" sz="2400" b="1" i="1" u="sng" dirty="0">
                <a:solidFill>
                  <a:srgbClr val="FF0000"/>
                </a:solidFill>
                <a:latin typeface="Times New Roman" panose="02020603050405020304" pitchFamily="18" charset="0"/>
                <a:cs typeface="Times New Roman" panose="02020603050405020304" pitchFamily="18" charset="0"/>
              </a:rPr>
              <a:t> </a:t>
            </a:r>
            <a:r>
              <a:rPr lang="en-US" altLang="en-US" sz="2400" b="1" i="1" u="sng" dirty="0" err="1">
                <a:solidFill>
                  <a:srgbClr val="FF0000"/>
                </a:solidFill>
                <a:latin typeface="Times New Roman" panose="02020603050405020304" pitchFamily="18" charset="0"/>
                <a:cs typeface="Times New Roman" panose="02020603050405020304" pitchFamily="18" charset="0"/>
              </a:rPr>
              <a:t>rút</a:t>
            </a:r>
            <a:r>
              <a:rPr lang="en-US" altLang="en-US" sz="2400" b="1" i="1" u="sng" dirty="0">
                <a:solidFill>
                  <a:srgbClr val="FF0000"/>
                </a:solidFill>
                <a:latin typeface="Times New Roman" panose="02020603050405020304" pitchFamily="18" charset="0"/>
                <a:cs typeface="Times New Roman" panose="02020603050405020304" pitchFamily="18" charset="0"/>
              </a:rPr>
              <a:t> ra</a:t>
            </a:r>
            <a:endParaRPr lang="en-US" altLang="en-US" sz="2400" i="1" u="sng" dirty="0">
              <a:solidFill>
                <a:srgbClr val="FF0000"/>
              </a:solidFill>
              <a:latin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7249A4D7-9EFA-48D0-9F9A-88A927228B1A}"/>
              </a:ext>
            </a:extLst>
          </p:cNvPr>
          <p:cNvSpPr>
            <a:spLocks noChangeArrowheads="1"/>
          </p:cNvSpPr>
          <p:nvPr/>
        </p:nvSpPr>
        <p:spPr bwMode="auto">
          <a:xfrm>
            <a:off x="276442" y="1995206"/>
            <a:ext cx="3048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400" b="1" dirty="0">
                <a:solidFill>
                  <a:srgbClr val="FF0000"/>
                </a:solidFill>
                <a:latin typeface="Times New Roman" panose="02020603050405020304" pitchFamily="18" charset="0"/>
                <a:cs typeface="Times New Roman" panose="02020603050405020304" pitchFamily="18" charset="0"/>
              </a:rPr>
              <a:t>a. </a:t>
            </a:r>
            <a:r>
              <a:rPr lang="en-US" altLang="en-US" sz="2400" b="1" u="sng" dirty="0" err="1">
                <a:solidFill>
                  <a:srgbClr val="FF0000"/>
                </a:solidFill>
                <a:latin typeface="Times New Roman" panose="02020603050405020304" pitchFamily="18" charset="0"/>
                <a:cs typeface="Times New Roman" panose="02020603050405020304" pitchFamily="18" charset="0"/>
              </a:rPr>
              <a:t>Kết</a:t>
            </a:r>
            <a:r>
              <a:rPr lang="en-US" altLang="en-US" sz="2400" b="1" u="sng" dirty="0">
                <a:solidFill>
                  <a:srgbClr val="FF0000"/>
                </a:solidFill>
                <a:latin typeface="Times New Roman" panose="02020603050405020304" pitchFamily="18" charset="0"/>
                <a:cs typeface="Times New Roman" panose="02020603050405020304" pitchFamily="18" charset="0"/>
              </a:rPr>
              <a:t> </a:t>
            </a:r>
            <a:r>
              <a:rPr lang="en-US" altLang="en-US" sz="2400" b="1" u="sng" dirty="0" err="1">
                <a:solidFill>
                  <a:srgbClr val="FF0000"/>
                </a:solidFill>
                <a:latin typeface="Times New Roman" panose="02020603050405020304" pitchFamily="18" charset="0"/>
                <a:cs typeface="Times New Roman" panose="02020603050405020304" pitchFamily="18" charset="0"/>
              </a:rPr>
              <a:t>thúc</a:t>
            </a:r>
            <a:r>
              <a:rPr lang="en-US" altLang="en-US" sz="2400" b="1" u="sng" dirty="0">
                <a:solidFill>
                  <a:srgbClr val="FF0000"/>
                </a:solidFill>
                <a:latin typeface="Times New Roman" panose="02020603050405020304" pitchFamily="18" charset="0"/>
                <a:cs typeface="Times New Roman" panose="02020603050405020304" pitchFamily="18" charset="0"/>
              </a:rPr>
              <a:t> </a:t>
            </a:r>
            <a:r>
              <a:rPr lang="en-US" altLang="en-US" sz="2400" b="1" u="sng" dirty="0" err="1">
                <a:solidFill>
                  <a:srgbClr val="FF0000"/>
                </a:solidFill>
                <a:latin typeface="Times New Roman" panose="02020603050405020304" pitchFamily="18" charset="0"/>
                <a:cs typeface="Times New Roman" panose="02020603050405020304" pitchFamily="18" charset="0"/>
              </a:rPr>
              <a:t>truyện</a:t>
            </a:r>
            <a:endParaRPr lang="en-US" altLang="en-US" sz="2400" b="1" u="sng" dirty="0">
              <a:solidFill>
                <a:srgbClr val="FF0000"/>
              </a:solidFill>
              <a:latin typeface="Times New Roman" panose="02020603050405020304" pitchFamily="18" charset="0"/>
              <a:cs typeface="Times New Roman" panose="02020603050405020304" pitchFamily="18" charset="0"/>
            </a:endParaRPr>
          </a:p>
        </p:txBody>
      </p:sp>
      <p:sp>
        <p:nvSpPr>
          <p:cNvPr id="21" name="Rectangle 20">
            <a:extLst>
              <a:ext uri="{FF2B5EF4-FFF2-40B4-BE49-F238E27FC236}">
                <a16:creationId xmlns:a16="http://schemas.microsoft.com/office/drawing/2014/main" id="{9A78FFC4-D72C-4B32-81FE-6AF31D4C8B81}"/>
              </a:ext>
            </a:extLst>
          </p:cNvPr>
          <p:cNvSpPr>
            <a:spLocks noChangeArrowheads="1"/>
          </p:cNvSpPr>
          <p:nvPr/>
        </p:nvSpPr>
        <p:spPr bwMode="auto">
          <a:xfrm>
            <a:off x="104776" y="2428859"/>
            <a:ext cx="80756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Kết</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thúc</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có</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hậu</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công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chúa</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nhận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ra</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sai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lầm</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của</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mình</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và</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biết</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sữa</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lỗi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và</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kết</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hôn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với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vua</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chích</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chòe</a:t>
            </a:r>
            <a:r>
              <a:rPr lang="en-US" altLang="en-US" sz="2400" dirty="0">
                <a:solidFill>
                  <a:srgbClr val="0000FF"/>
                </a:solidFill>
                <a:latin typeface="Times New Roman" panose="02020603050405020304" pitchFamily="18" charset="0"/>
                <a:cs typeface="Times New Roman" panose="02020603050405020304" pitchFamily="18" charset="0"/>
              </a:rPr>
              <a:t>.</a:t>
            </a:r>
          </a:p>
        </p:txBody>
      </p:sp>
      <p:sp>
        <p:nvSpPr>
          <p:cNvPr id="22" name="Rectangle 21">
            <a:extLst>
              <a:ext uri="{FF2B5EF4-FFF2-40B4-BE49-F238E27FC236}">
                <a16:creationId xmlns:a16="http://schemas.microsoft.com/office/drawing/2014/main" id="{8ACFEAAE-B61F-4749-A88D-EF5F6F4AB308}"/>
              </a:ext>
            </a:extLst>
          </p:cNvPr>
          <p:cNvSpPr>
            <a:spLocks noChangeArrowheads="1"/>
          </p:cNvSpPr>
          <p:nvPr/>
        </p:nvSpPr>
        <p:spPr bwMode="auto">
          <a:xfrm>
            <a:off x="-43579" y="3231960"/>
            <a:ext cx="81581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Câu</a:t>
            </a:r>
            <a:r>
              <a:rPr lang="en-US" altLang="en-US" sz="2400" dirty="0">
                <a:solidFill>
                  <a:srgbClr val="0000FF"/>
                </a:solidFill>
                <a:latin typeface="Times New Roman" panose="02020603050405020304" pitchFamily="18" charset="0"/>
                <a:cs typeface="Times New Roman" panose="02020603050405020304" pitchFamily="18" charset="0"/>
              </a:rPr>
              <a:t> “ </a:t>
            </a:r>
            <a:r>
              <a:rPr lang="en-US" altLang="en-US" sz="2400" dirty="0" err="1">
                <a:solidFill>
                  <a:srgbClr val="0000FF"/>
                </a:solidFill>
                <a:latin typeface="Times New Roman" panose="02020603050405020304" pitchFamily="18" charset="0"/>
                <a:cs typeface="Times New Roman" panose="02020603050405020304" pitchFamily="18" charset="0"/>
              </a:rPr>
              <a:t>tôi</a:t>
            </a:r>
            <a:r>
              <a:rPr lang="en-US" altLang="en-US" sz="2400" dirty="0">
                <a:solidFill>
                  <a:srgbClr val="0000FF"/>
                </a:solidFill>
                <a:latin typeface="Times New Roman" panose="02020603050405020304" pitchFamily="18" charset="0"/>
                <a:cs typeface="Times New Roman" panose="02020603050405020304" pitchFamily="18" charset="0"/>
              </a:rPr>
              <a:t> tin...</a:t>
            </a:r>
            <a:r>
              <a:rPr lang="en-US" altLang="en-US" sz="2400" dirty="0" err="1">
                <a:solidFill>
                  <a:srgbClr val="0000FF"/>
                </a:solidFill>
                <a:latin typeface="Times New Roman" panose="02020603050405020304" pitchFamily="18" charset="0"/>
                <a:cs typeface="Times New Roman" panose="02020603050405020304" pitchFamily="18" charset="0"/>
              </a:rPr>
              <a:t>lễ</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cưới</a:t>
            </a:r>
            <a:r>
              <a:rPr lang="en-US" altLang="en-US" sz="2400" dirty="0">
                <a:solidFill>
                  <a:srgbClr val="0000FF"/>
                </a:solidFill>
                <a:latin typeface="Times New Roman" panose="02020603050405020304" pitchFamily="18" charset="0"/>
                <a:cs typeface="Times New Roman" panose="02020603050405020304" pitchFamily="18" charset="0"/>
              </a:rPr>
              <a:t>”-&gt; </a:t>
            </a:r>
            <a:r>
              <a:rPr lang="en-US" altLang="en-US" sz="2400" dirty="0" err="1">
                <a:solidFill>
                  <a:srgbClr val="0000FF"/>
                </a:solidFill>
                <a:latin typeface="Times New Roman" panose="02020603050405020304" pitchFamily="18" charset="0"/>
                <a:cs typeface="Times New Roman" panose="02020603050405020304" pitchFamily="18" charset="0"/>
              </a:rPr>
              <a:t>lời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nói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bông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đùa</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cho</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thấy</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đây</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chỉ</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là</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một</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câu</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chuyện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hư</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cấu</a:t>
            </a:r>
            <a:r>
              <a:rPr lang="en-US" altLang="en-US" sz="2400" dirty="0">
                <a:solidFill>
                  <a:srgbClr val="0000FF"/>
                </a:solidFill>
                <a:latin typeface="Times New Roman" panose="02020603050405020304" pitchFamily="18" charset="0"/>
                <a:cs typeface="Times New Roman" panose="02020603050405020304" pitchFamily="18" charset="0"/>
              </a:rPr>
              <a:t>.</a:t>
            </a:r>
          </a:p>
        </p:txBody>
      </p:sp>
      <p:sp>
        <p:nvSpPr>
          <p:cNvPr id="23" name="Rectangle 22">
            <a:extLst>
              <a:ext uri="{FF2B5EF4-FFF2-40B4-BE49-F238E27FC236}">
                <a16:creationId xmlns:a16="http://schemas.microsoft.com/office/drawing/2014/main" id="{B7C39B69-9A12-48AB-A413-376B90D8106A}"/>
              </a:ext>
            </a:extLst>
          </p:cNvPr>
          <p:cNvSpPr>
            <a:spLocks noChangeArrowheads="1"/>
          </p:cNvSpPr>
          <p:nvPr/>
        </p:nvSpPr>
        <p:spPr bwMode="auto">
          <a:xfrm>
            <a:off x="0" y="3907104"/>
            <a:ext cx="89545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400" dirty="0">
                <a:solidFill>
                  <a:srgbClr val="0000FF"/>
                </a:solidFill>
                <a:latin typeface="Times New Roman" panose="02020603050405020304" pitchFamily="18" charset="0"/>
                <a:cs typeface="Times New Roman" panose="02020603050405020304" pitchFamily="18" charset="0"/>
              </a:rPr>
              <a:t>=&gt; </a:t>
            </a:r>
            <a:r>
              <a:rPr lang="en-US" altLang="en-US" sz="2400" dirty="0" err="1">
                <a:solidFill>
                  <a:srgbClr val="0000FF"/>
                </a:solidFill>
                <a:latin typeface="Times New Roman" panose="02020603050405020304" pitchFamily="18" charset="0"/>
                <a:cs typeface="Times New Roman" panose="02020603050405020304" pitchFamily="18" charset="0"/>
              </a:rPr>
              <a:t>Công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thức</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kết</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truyện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quen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thuộc</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trong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truyện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cổ</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tích</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nước</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ngoài</a:t>
            </a:r>
            <a:r>
              <a:rPr lang="en-US" altLang="en-US" sz="2400" dirty="0">
                <a:solidFill>
                  <a:srgbClr val="0000FF"/>
                </a:solidFill>
                <a:latin typeface="Times New Roman" panose="02020603050405020304" pitchFamily="18" charset="0"/>
                <a:cs typeface="Times New Roman" panose="02020603050405020304" pitchFamily="18" charset="0"/>
              </a:rPr>
              <a:t>.</a:t>
            </a:r>
          </a:p>
        </p:txBody>
      </p:sp>
      <p:sp>
        <p:nvSpPr>
          <p:cNvPr id="24" name="Rectangle 23">
            <a:extLst>
              <a:ext uri="{FF2B5EF4-FFF2-40B4-BE49-F238E27FC236}">
                <a16:creationId xmlns:a16="http://schemas.microsoft.com/office/drawing/2014/main" id="{E453ACE6-EBDF-4CCC-8927-80625561635B}"/>
              </a:ext>
            </a:extLst>
          </p:cNvPr>
          <p:cNvSpPr>
            <a:spLocks noChangeArrowheads="1"/>
          </p:cNvSpPr>
          <p:nvPr/>
        </p:nvSpPr>
        <p:spPr bwMode="auto">
          <a:xfrm>
            <a:off x="142795" y="4325134"/>
            <a:ext cx="1844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400" b="1" dirty="0">
                <a:solidFill>
                  <a:srgbClr val="FF0000"/>
                </a:solidFill>
                <a:latin typeface="Times New Roman" panose="02020603050405020304" pitchFamily="18" charset="0"/>
                <a:cs typeface="Times New Roman" panose="02020603050405020304" pitchFamily="18" charset="0"/>
              </a:rPr>
              <a:t>b. </a:t>
            </a:r>
            <a:r>
              <a:rPr lang="en-US" altLang="en-US" sz="2400" b="1" u="sng" dirty="0" err="1">
                <a:solidFill>
                  <a:srgbClr val="FF0000"/>
                </a:solidFill>
                <a:latin typeface="Times New Roman" panose="02020603050405020304" pitchFamily="18" charset="0"/>
                <a:cs typeface="Times New Roman" panose="02020603050405020304" pitchFamily="18" charset="0"/>
              </a:rPr>
              <a:t>Bài</a:t>
            </a:r>
            <a:r>
              <a:rPr lang="en-US" altLang="en-US" sz="2400" b="1" u="sng" dirty="0">
                <a:solidFill>
                  <a:srgbClr val="FF0000"/>
                </a:solidFill>
                <a:latin typeface="Times New Roman" panose="02020603050405020304" pitchFamily="18" charset="0"/>
                <a:cs typeface="Times New Roman" panose="02020603050405020304" pitchFamily="18" charset="0"/>
              </a:rPr>
              <a:t> </a:t>
            </a:r>
            <a:r>
              <a:rPr lang="en-US" altLang="en-US" sz="2400" b="1" u="sng" dirty="0" err="1">
                <a:solidFill>
                  <a:srgbClr val="FF0000"/>
                </a:solidFill>
                <a:latin typeface="Times New Roman" panose="02020603050405020304" pitchFamily="18" charset="0"/>
                <a:cs typeface="Times New Roman" panose="02020603050405020304" pitchFamily="18" charset="0"/>
              </a:rPr>
              <a:t>học</a:t>
            </a: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
        <p:nvSpPr>
          <p:cNvPr id="25" name="Rectangle 24">
            <a:extLst>
              <a:ext uri="{FF2B5EF4-FFF2-40B4-BE49-F238E27FC236}">
                <a16:creationId xmlns:a16="http://schemas.microsoft.com/office/drawing/2014/main" id="{B2559E85-3E0B-4B48-8C66-ED4303695A2B}"/>
              </a:ext>
            </a:extLst>
          </p:cNvPr>
          <p:cNvSpPr>
            <a:spLocks noChangeArrowheads="1"/>
          </p:cNvSpPr>
          <p:nvPr/>
        </p:nvSpPr>
        <p:spPr bwMode="auto">
          <a:xfrm>
            <a:off x="112396" y="4715108"/>
            <a:ext cx="784621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Không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nên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kiêu</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ngạo</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ngông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cuồng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nhạo</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báng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người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khác</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phải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biết</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tôn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trọng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và</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sống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hòa</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nhã</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phải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cố</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gắng</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hoàn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thiện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bản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thân</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phải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biết</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nhận</a:t>
            </a:r>
            <a:r>
              <a:rPr lang="en-US" altLang="en-US" sz="2400" dirty="0">
                <a:solidFill>
                  <a:srgbClr val="0000FF"/>
                </a:solidFill>
                <a:latin typeface="Times New Roman" panose="02020603050405020304" pitchFamily="18" charset="0"/>
                <a:cs typeface="Times New Roman" panose="02020603050405020304" pitchFamily="18" charset="0"/>
              </a:rPr>
              <a:t> ra </a:t>
            </a:r>
            <a:r>
              <a:rPr lang="en-US" altLang="en-US" sz="2400" dirty="0" err="1">
                <a:solidFill>
                  <a:srgbClr val="0000FF"/>
                </a:solidFill>
                <a:latin typeface="Times New Roman" panose="02020603050405020304" pitchFamily="18" charset="0"/>
                <a:cs typeface="Times New Roman" panose="02020603050405020304" pitchFamily="18" charset="0"/>
              </a:rPr>
              <a:t>sai</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lầm</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nhận</a:t>
            </a:r>
            <a:r>
              <a:rPr lang="en-US" altLang="en-US" sz="2400" dirty="0">
                <a:solidFill>
                  <a:srgbClr val="0000FF"/>
                </a:solidFill>
                <a:latin typeface="Times New Roman" panose="02020603050405020304" pitchFamily="18" charset="0"/>
                <a:cs typeface="Times New Roman" panose="02020603050405020304" pitchFamily="18" charset="0"/>
              </a:rPr>
              <a:t> ra </a:t>
            </a:r>
            <a:r>
              <a:rPr lang="en-US" altLang="en-US" sz="2400" dirty="0" err="1">
                <a:solidFill>
                  <a:srgbClr val="0000FF"/>
                </a:solidFill>
                <a:latin typeface="Times New Roman" panose="02020603050405020304" pitchFamily="18" charset="0"/>
                <a:cs typeface="Times New Roman" panose="02020603050405020304" pitchFamily="18" charset="0"/>
              </a:rPr>
              <a:t>và</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sửa</a:t>
            </a:r>
            <a:r>
              <a:rPr lang="en-US" altLang="en-US" sz="2400" dirty="0">
                <a:solidFill>
                  <a:srgbClr val="0000FF"/>
                </a:solidFill>
                <a:latin typeface="Times New Roman" panose="02020603050405020304" pitchFamily="18" charset="0"/>
                <a:cs typeface="Times New Roman" panose="02020603050405020304" pitchFamily="18" charset="0"/>
              </a:rPr>
              <a:t> </a:t>
            </a:r>
            <a:r>
              <a:rPr lang="en-US" altLang="en-US" sz="2400" dirty="0" err="1">
                <a:solidFill>
                  <a:srgbClr val="0000FF"/>
                </a:solidFill>
                <a:latin typeface="Times New Roman" panose="02020603050405020304" pitchFamily="18" charset="0"/>
                <a:cs typeface="Times New Roman" panose="02020603050405020304" pitchFamily="18" charset="0"/>
              </a:rPr>
              <a:t>lỗi</a:t>
            </a:r>
            <a:r>
              <a:rPr lang="en-US" altLang="en-US" sz="2400" dirty="0">
                <a:solidFill>
                  <a:srgbClr val="0000FF"/>
                </a:solidFill>
                <a:latin typeface="Times New Roman" panose="02020603050405020304" pitchFamily="18" charset="0"/>
                <a:cs typeface="Times New Roman" panose="02020603050405020304" pitchFamily="18" charset="0"/>
              </a:rPr>
              <a:t>.</a:t>
            </a:r>
          </a:p>
        </p:txBody>
      </p:sp>
      <p:sp>
        <p:nvSpPr>
          <p:cNvPr id="2" name="TextBox 1">
            <a:extLst>
              <a:ext uri="{FF2B5EF4-FFF2-40B4-BE49-F238E27FC236}">
                <a16:creationId xmlns:a16="http://schemas.microsoft.com/office/drawing/2014/main" id="{EF547AFA-FA50-4AAF-B128-E132B697ECDB}"/>
              </a:ext>
            </a:extLst>
          </p:cNvPr>
          <p:cNvSpPr txBox="1"/>
          <p:nvPr/>
        </p:nvSpPr>
        <p:spPr>
          <a:xfrm>
            <a:off x="8503765" y="1066800"/>
            <a:ext cx="3462810" cy="5632311"/>
          </a:xfrm>
          <a:prstGeom prst="rect">
            <a:avLst/>
          </a:prstGeom>
          <a:noFill/>
        </p:spPr>
        <p:txBody>
          <a:bodyPr wrap="square" rtlCol="0">
            <a:spAutoFit/>
          </a:bodyPr>
          <a:lstStyle/>
          <a:p>
            <a:pPr algn="ctr"/>
            <a:r>
              <a:rPr lang="en-US" sz="2400" b="1" dirty="0" err="1">
                <a:solidFill>
                  <a:srgbClr val="0070C0"/>
                </a:solidFill>
                <a:latin typeface="Times New Roman" panose="02020603050405020304" pitchFamily="18" charset="0"/>
                <a:cs typeface="Times New Roman" panose="02020603050405020304" pitchFamily="18" charset="0"/>
              </a:rPr>
              <a:t>Thảo</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luận</a:t>
            </a:r>
            <a:endParaRPr lang="en-US" sz="2400" b="1" dirty="0">
              <a:solidFill>
                <a:srgbClr val="0070C0"/>
              </a:solidFill>
              <a:latin typeface="Times New Roman" panose="02020603050405020304" pitchFamily="18" charset="0"/>
              <a:cs typeface="Times New Roman" panose="02020603050405020304" pitchFamily="18" charset="0"/>
            </a:endParaRPr>
          </a:p>
          <a:p>
            <a:r>
              <a:rPr lang="vi-VN" sz="2400" b="1" dirty="0">
                <a:solidFill>
                  <a:srgbClr val="7030A0"/>
                </a:solidFill>
                <a:latin typeface="Times New Roman" panose="02020603050405020304" pitchFamily="18" charset="0"/>
                <a:cs typeface="Times New Roman" panose="02020603050405020304" pitchFamily="18" charset="0"/>
              </a:rPr>
              <a:t>? Câu chuyện kết thúc như thế nào? </a:t>
            </a:r>
            <a:endParaRPr lang="en-US" sz="2400" b="1" dirty="0">
              <a:solidFill>
                <a:srgbClr val="7030A0"/>
              </a:solidFill>
              <a:latin typeface="Times New Roman" panose="02020603050405020304" pitchFamily="18" charset="0"/>
              <a:cs typeface="Times New Roman" panose="02020603050405020304" pitchFamily="18" charset="0"/>
            </a:endParaRPr>
          </a:p>
          <a:p>
            <a:r>
              <a:rPr lang="vi-VN" sz="2400" b="1" dirty="0">
                <a:solidFill>
                  <a:srgbClr val="7030A0"/>
                </a:solidFill>
                <a:latin typeface="Times New Roman" panose="02020603050405020304" pitchFamily="18" charset="0"/>
                <a:cs typeface="Times New Roman" panose="02020603050405020304" pitchFamily="18" charset="0"/>
              </a:rPr>
              <a:t>? Kết thúc truyện, người kể chuyện nói: "Tôi tin rằng, tôi và các bạn đều có mặt trong buổi lễ cưới". Theo em, điều này có hợp lý không? Vì sao?</a:t>
            </a:r>
            <a:endParaRPr lang="en-US" sz="2400" b="1" dirty="0">
              <a:solidFill>
                <a:srgbClr val="7030A0"/>
              </a:solidFill>
              <a:latin typeface="Times New Roman" panose="02020603050405020304" pitchFamily="18" charset="0"/>
              <a:cs typeface="Times New Roman" panose="02020603050405020304" pitchFamily="18" charset="0"/>
            </a:endParaRPr>
          </a:p>
          <a:p>
            <a:r>
              <a:rPr lang="vi-VN" sz="2400" b="1" dirty="0">
                <a:solidFill>
                  <a:srgbClr val="7030A0"/>
                </a:solidFill>
                <a:latin typeface="Times New Roman" panose="02020603050405020304" pitchFamily="18" charset="0"/>
                <a:cs typeface="Times New Roman" panose="02020603050405020304" pitchFamily="18" charset="0"/>
              </a:rPr>
              <a:t>? Em có nhận xét gì về kết thúc này?</a:t>
            </a:r>
            <a:endParaRPr lang="en-US" sz="2400" b="1" dirty="0">
              <a:solidFill>
                <a:srgbClr val="7030A0"/>
              </a:solidFill>
              <a:latin typeface="Times New Roman" panose="02020603050405020304" pitchFamily="18" charset="0"/>
              <a:cs typeface="Times New Roman" panose="02020603050405020304" pitchFamily="18" charset="0"/>
            </a:endParaRPr>
          </a:p>
          <a:p>
            <a:r>
              <a:rPr lang="vi-VN" sz="2400" b="1" dirty="0">
                <a:solidFill>
                  <a:srgbClr val="7030A0"/>
                </a:solidFill>
                <a:latin typeface="Times New Roman" panose="02020603050405020304" pitchFamily="18" charset="0"/>
                <a:cs typeface="Times New Roman" panose="02020603050405020304" pitchFamily="18" charset="0"/>
              </a:rPr>
              <a:t>? Qua câu em thấy tác giả dân gian muốn gửi gắm điều gì?</a:t>
            </a:r>
            <a:endParaRPr lang="en-US" sz="2400" b="1" dirty="0">
              <a:solidFill>
                <a:srgbClr val="7030A0"/>
              </a:solidFill>
              <a:latin typeface="Times New Roman" panose="02020603050405020304" pitchFamily="18" charset="0"/>
              <a:cs typeface="Times New Roman" panose="02020603050405020304" pitchFamily="18" charset="0"/>
            </a:endParaRPr>
          </a:p>
          <a:p>
            <a:endParaRPr lang="en-US" sz="2400" b="1" dirty="0">
              <a:solidFill>
                <a:srgbClr val="7030A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A344A60-2013-492E-893A-9D108BA95085}"/>
              </a:ext>
            </a:extLst>
          </p:cNvPr>
          <p:cNvSpPr txBox="1"/>
          <p:nvPr/>
        </p:nvSpPr>
        <p:spPr>
          <a:xfrm>
            <a:off x="441434" y="283779"/>
            <a:ext cx="6984125" cy="3785652"/>
          </a:xfrm>
          <a:prstGeom prst="rect">
            <a:avLst/>
          </a:prstGeom>
          <a:noFill/>
        </p:spPr>
        <p:txBody>
          <a:bodyPr wrap="square" rtlCol="0">
            <a:spAutoFit/>
          </a:bodyPr>
          <a:lstStyle/>
          <a:p>
            <a:r>
              <a:rPr lang="vi-VN" sz="2400" b="1" dirty="0">
                <a:latin typeface="Times New Roman" panose="02020603050405020304" pitchFamily="18" charset="0"/>
                <a:cs typeface="Times New Roman" panose="02020603050405020304" pitchFamily="18" charset="0"/>
              </a:rPr>
              <a:t>III. Tổng kết</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1. Nội dung</a:t>
            </a:r>
            <a:endParaRPr lang="en-US" sz="2400" dirty="0">
              <a:latin typeface="Times New Roman" panose="02020603050405020304" pitchFamily="18" charset="0"/>
              <a:cs typeface="Times New Roman" panose="02020603050405020304" pitchFamily="18" charset="0"/>
            </a:endParaRPr>
          </a:p>
          <a:p>
            <a:r>
              <a:rPr lang="en-US" sz="2400" i="1" dirty="0">
                <a:latin typeface="Times New Roman" panose="02020603050405020304" pitchFamily="18" charset="0"/>
                <a:cs typeface="Times New Roman" panose="02020603050405020304" pitchFamily="18" charset="0"/>
              </a:rPr>
              <a:t>- </a:t>
            </a:r>
            <a:r>
              <a:rPr lang="vi-VN" sz="2400" i="1" dirty="0">
                <a:latin typeface="Times New Roman" panose="02020603050405020304" pitchFamily="18" charset="0"/>
                <a:cs typeface="Times New Roman" panose="02020603050405020304" pitchFamily="18" charset="0"/>
              </a:rPr>
              <a:t>Vua chích chòe</a:t>
            </a:r>
            <a:r>
              <a:rPr lang="vi-VN" sz="2400" dirty="0">
                <a:latin typeface="Times New Roman" panose="02020603050405020304" pitchFamily="18" charset="0"/>
                <a:cs typeface="Times New Roman" panose="02020603050405020304" pitchFamily="18" charset="0"/>
              </a:rPr>
              <a:t> khuyên con người không nên kiêu ngạo, ngông cuồng thích nhạo báng người khác. Đồng thời thể hiện sự bao dung, tình yêu thương của nhân dân với những người biết quay đầu, hoàn lương.</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2. Nghệ thuật</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Truyện cổ tích có nhiều tình tiết hấp dẫn, cuốn hút, lời kể hấp dẫn, khéo léo , sử dụng biện pháp điệp cấu trúc.</a:t>
            </a:r>
            <a:endParaRPr lang="en-US" sz="2400"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D0230AB9-CACB-45EA-B454-AE2D042B2651}"/>
              </a:ext>
            </a:extLst>
          </p:cNvPr>
          <p:cNvSpPr txBox="1"/>
          <p:nvPr/>
        </p:nvSpPr>
        <p:spPr>
          <a:xfrm>
            <a:off x="8087710" y="409903"/>
            <a:ext cx="3662856" cy="2308324"/>
          </a:xfrm>
          <a:prstGeom prst="rect">
            <a:avLst/>
          </a:prstGeom>
          <a:noFill/>
        </p:spPr>
        <p:txBody>
          <a:bodyPr wrap="square" rtlCol="0">
            <a:spAutoFit/>
          </a:bodyPr>
          <a:lstStyle/>
          <a:p>
            <a:pPr algn="ctr"/>
            <a:r>
              <a:rPr lang="en-US" sz="2400" b="1" dirty="0">
                <a:solidFill>
                  <a:srgbClr val="7030A0"/>
                </a:solidFill>
                <a:latin typeface="Times New Roman" panose="02020603050405020304" pitchFamily="18" charset="0"/>
                <a:cs typeface="Times New Roman" panose="02020603050405020304" pitchFamily="18" charset="0"/>
              </a:rPr>
              <a:t>THẢO LUẬN</a:t>
            </a:r>
          </a:p>
          <a:p>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Nội</a:t>
            </a:r>
            <a:r>
              <a:rPr lang="en-US" sz="2400" b="1" dirty="0">
                <a:solidFill>
                  <a:srgbClr val="7030A0"/>
                </a:solidFill>
                <a:latin typeface="Times New Roman" panose="02020603050405020304" pitchFamily="18" charset="0"/>
                <a:cs typeface="Times New Roman" panose="02020603050405020304" pitchFamily="18" charset="0"/>
              </a:rPr>
              <a:t> dung </a:t>
            </a:r>
            <a:r>
              <a:rPr lang="en-US" sz="2400" b="1" dirty="0" err="1">
                <a:solidFill>
                  <a:srgbClr val="7030A0"/>
                </a:solidFill>
                <a:latin typeface="Times New Roman" panose="02020603050405020304" pitchFamily="18" charset="0"/>
                <a:cs typeface="Times New Roman" panose="02020603050405020304" pitchFamily="18" charset="0"/>
              </a:rPr>
              <a:t>chính</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của</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văn</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bản</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Vua</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chích</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chòe</a:t>
            </a:r>
            <a:r>
              <a:rPr lang="en-US" sz="2400" b="1" dirty="0">
                <a:solidFill>
                  <a:srgbClr val="7030A0"/>
                </a:solidFill>
                <a:latin typeface="Times New Roman" panose="02020603050405020304" pitchFamily="18" charset="0"/>
                <a:cs typeface="Times New Roman" panose="02020603050405020304" pitchFamily="18" charset="0"/>
              </a:rPr>
              <a:t>”?</a:t>
            </a:r>
          </a:p>
          <a:p>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Nêu</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những</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biện</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pháp</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nghệ</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thuật</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được</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sử</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dụng</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trong</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văn</a:t>
            </a:r>
            <a:r>
              <a:rPr lang="en-US" sz="2400" b="1" dirty="0">
                <a:solidFill>
                  <a:srgbClr val="7030A0"/>
                </a:solidFill>
                <a:latin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cs typeface="Times New Roman" panose="02020603050405020304" pitchFamily="18" charset="0"/>
              </a:rPr>
              <a:t>bản</a:t>
            </a:r>
            <a:r>
              <a:rPr lang="en-US" sz="2400" b="1" dirty="0">
                <a:solidFill>
                  <a:srgbClr val="7030A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3739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arn(inVertical)">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arn(inVertical)">
                                      <p:cBhvr>
                                        <p:cTn id="32" dur="500"/>
                                        <p:tgtEl>
                                          <p:spTgt spid="4">
                                            <p:txEl>
                                              <p:pRg st="4" end="4"/>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barn(inVertical)">
                                      <p:cBhvr>
                                        <p:cTn id="35" dur="500"/>
                                        <p:tgtEl>
                                          <p:spTgt spid="4">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xit" presetSubtype="32" fill="hold" grpId="1" nodeType="clickEffect">
                                  <p:stCondLst>
                                    <p:cond delay="0"/>
                                  </p:stCondLst>
                                  <p:childTnLst>
                                    <p:animEffect transition="out" filter="box(out)">
                                      <p:cBhvr>
                                        <p:cTn id="39" dur="2000"/>
                                        <p:tgtEl>
                                          <p:spTgt spid="5"/>
                                        </p:tgtEl>
                                      </p:cBhvr>
                                    </p:animEffect>
                                    <p:set>
                                      <p:cBhvr>
                                        <p:cTn id="40"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7776B10E-87E7-4641-AC99-1F6CAD12DFCC}"/>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BÀI 7  TIẾT    VĂN BẢN 3:             VUA CHÍCH CHÒE</a:t>
            </a:r>
            <a:br>
              <a:rPr lang="en-US" altLang="en-US" sz="2400" b="1">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                                                (Truyện cổ Gờ-rim (Grimm))</a:t>
            </a:r>
          </a:p>
        </p:txBody>
      </p:sp>
      <p:sp>
        <p:nvSpPr>
          <p:cNvPr id="8" name="Rectangle 1">
            <a:extLst>
              <a:ext uri="{FF2B5EF4-FFF2-40B4-BE49-F238E27FC236}">
                <a16:creationId xmlns:a16="http://schemas.microsoft.com/office/drawing/2014/main" id="{D7154C36-BEF9-49CF-ADD0-8C8B2C721C92}"/>
              </a:ext>
            </a:extLst>
          </p:cNvPr>
          <p:cNvSpPr>
            <a:spLocks noChangeArrowheads="1"/>
          </p:cNvSpPr>
          <p:nvPr/>
        </p:nvSpPr>
        <p:spPr bwMode="auto">
          <a:xfrm>
            <a:off x="4124436" y="838200"/>
            <a:ext cx="290015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vi-VN" altLang="en-US" sz="2400" b="1" i="1" dirty="0">
                <a:solidFill>
                  <a:srgbClr val="FF0000"/>
                </a:solidFill>
                <a:latin typeface="Arial" panose="020B0604020202020204" pitchFamily="34" charset="0"/>
                <a:cs typeface="Times New Roman" panose="02020603050405020304" pitchFamily="18" charset="0"/>
              </a:rPr>
              <a:t>Phiếu học tập số </a:t>
            </a:r>
            <a:r>
              <a:rPr lang="en-US" altLang="en-US" sz="2400" b="1" i="1" dirty="0">
                <a:solidFill>
                  <a:srgbClr val="FF0000"/>
                </a:solidFill>
                <a:latin typeface="Arial" panose="020B0604020202020204" pitchFamily="34" charset="0"/>
                <a:cs typeface="Times New Roman" panose="02020603050405020304" pitchFamily="18" charset="0"/>
              </a:rPr>
              <a:t>3</a:t>
            </a:r>
            <a:endParaRPr lang="en-US" altLang="en-US" sz="2400" b="1" dirty="0">
              <a:solidFill>
                <a:srgbClr val="FF0000"/>
              </a:solidFill>
              <a:latin typeface="Arial" panose="020B0604020202020204" pitchFamily="34" charset="0"/>
            </a:endParaRPr>
          </a:p>
          <a:p>
            <a:pPr>
              <a:spcBef>
                <a:spcPct val="0"/>
              </a:spcBef>
              <a:buFontTx/>
              <a:buNone/>
            </a:pPr>
            <a:endParaRPr lang="en-US" altLang="en-US" sz="2400" b="1" dirty="0">
              <a:solidFill>
                <a:srgbClr val="FF0000"/>
              </a:solidFill>
              <a:latin typeface="Arial" panose="020B0604020202020204" pitchFamily="34" charset="0"/>
            </a:endParaRPr>
          </a:p>
        </p:txBody>
      </p:sp>
      <p:graphicFrame>
        <p:nvGraphicFramePr>
          <p:cNvPr id="12" name="Table 11">
            <a:extLst>
              <a:ext uri="{FF2B5EF4-FFF2-40B4-BE49-F238E27FC236}">
                <a16:creationId xmlns:a16="http://schemas.microsoft.com/office/drawing/2014/main" id="{F1CAC3D7-2AA1-4D82-80A8-4DBCE93FEB4B}"/>
              </a:ext>
            </a:extLst>
          </p:cNvPr>
          <p:cNvGraphicFramePr>
            <a:graphicFrameLocks noGrp="1"/>
          </p:cNvGraphicFramePr>
          <p:nvPr>
            <p:extLst>
              <p:ext uri="{D42A27DB-BD31-4B8C-83A1-F6EECF244321}">
                <p14:modId xmlns:p14="http://schemas.microsoft.com/office/powerpoint/2010/main" val="18338671"/>
              </p:ext>
            </p:extLst>
          </p:nvPr>
        </p:nvGraphicFramePr>
        <p:xfrm>
          <a:off x="2301767" y="1524001"/>
          <a:ext cx="8109060" cy="3363834"/>
        </p:xfrm>
        <a:graphic>
          <a:graphicData uri="http://schemas.openxmlformats.org/drawingml/2006/table">
            <a:tbl>
              <a:tblPr firstRow="1" firstCol="1" bandRow="1">
                <a:tableStyleId>{5940675A-B579-460E-94D1-54222C63F5DA}</a:tableStyleId>
              </a:tblPr>
              <a:tblGrid>
                <a:gridCol w="2680136">
                  <a:extLst>
                    <a:ext uri="{9D8B030D-6E8A-4147-A177-3AD203B41FA5}">
                      <a16:colId xmlns:a16="http://schemas.microsoft.com/office/drawing/2014/main" val="20000"/>
                    </a:ext>
                  </a:extLst>
                </a:gridCol>
                <a:gridCol w="5428924">
                  <a:extLst>
                    <a:ext uri="{9D8B030D-6E8A-4147-A177-3AD203B41FA5}">
                      <a16:colId xmlns:a16="http://schemas.microsoft.com/office/drawing/2014/main" val="20001"/>
                    </a:ext>
                  </a:extLst>
                </a:gridCol>
              </a:tblGrid>
              <a:tr h="1234678">
                <a:tc>
                  <a:txBody>
                    <a:bodyPr/>
                    <a:lstStyle/>
                    <a:p>
                      <a:pPr marL="0" marR="0" algn="l">
                        <a:lnSpc>
                          <a:spcPct val="150000"/>
                        </a:lnSpc>
                        <a:spcBef>
                          <a:spcPts val="0"/>
                        </a:spcBef>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Văn</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bản</a:t>
                      </a:r>
                      <a:endParaRPr lang="en-US" sz="24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62" marR="68562" marT="0" marB="0"/>
                </a:tc>
                <a:tc>
                  <a:txBody>
                    <a:bodyPr/>
                    <a:lstStyle/>
                    <a:p>
                      <a:pPr marL="0" marR="0" algn="ctr">
                        <a:lnSpc>
                          <a:spcPct val="150000"/>
                        </a:lnSpc>
                        <a:spcBef>
                          <a:spcPts val="0"/>
                        </a:spcBef>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Đặc</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điểm</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của</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lời</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kể</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trong</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truyện</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cổ</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tích</a:t>
                      </a:r>
                      <a:endParaRPr lang="en-US" sz="24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62" marR="68562" marT="0" marB="0"/>
                </a:tc>
                <a:extLst>
                  <a:ext uri="{0D108BD9-81ED-4DB2-BD59-A6C34878D82A}">
                    <a16:rowId xmlns:a16="http://schemas.microsoft.com/office/drawing/2014/main" val="10000"/>
                  </a:ext>
                </a:extLst>
              </a:tr>
              <a:tr h="823119">
                <a:tc>
                  <a:txBody>
                    <a:bodyPr/>
                    <a:lstStyle/>
                    <a:p>
                      <a:pPr marL="57150" marR="0" algn="l">
                        <a:lnSpc>
                          <a:spcPct val="150000"/>
                        </a:lnSpc>
                        <a:spcBef>
                          <a:spcPts val="0"/>
                        </a:spcBef>
                        <a:spcAft>
                          <a:spcPts val="0"/>
                        </a:spcAft>
                      </a:pPr>
                      <a:r>
                        <a:rPr lang="en-US" sz="2400" dirty="0">
                          <a:solidFill>
                            <a:srgbClr val="FF0000"/>
                          </a:solidFill>
                          <a:effectLst/>
                          <a:latin typeface="Times New Roman" panose="02020603050405020304" pitchFamily="18" charset="0"/>
                          <a:cs typeface="Times New Roman" panose="02020603050405020304" pitchFamily="18" charset="0"/>
                        </a:rPr>
                        <a:t>1. </a:t>
                      </a:r>
                      <a:r>
                        <a:rPr lang="en-US" sz="2400" dirty="0" err="1">
                          <a:solidFill>
                            <a:srgbClr val="FF0000"/>
                          </a:solidFill>
                          <a:effectLst/>
                          <a:latin typeface="Times New Roman" panose="02020603050405020304" pitchFamily="18" charset="0"/>
                          <a:cs typeface="Times New Roman" panose="02020603050405020304" pitchFamily="18" charset="0"/>
                        </a:rPr>
                        <a:t>Thạch</a:t>
                      </a:r>
                      <a:r>
                        <a:rPr lang="en-US" sz="2400" dirty="0">
                          <a:solidFill>
                            <a:srgbClr val="FF0000"/>
                          </a:solidFill>
                          <a:effectLst/>
                          <a:latin typeface="Times New Roman" panose="02020603050405020304" pitchFamily="18" charset="0"/>
                          <a:cs typeface="Times New Roman" panose="02020603050405020304" pitchFamily="18" charset="0"/>
                        </a:rPr>
                        <a:t> </a:t>
                      </a:r>
                      <a:r>
                        <a:rPr lang="en-US" sz="2400" dirty="0" err="1">
                          <a:solidFill>
                            <a:srgbClr val="FF0000"/>
                          </a:solidFill>
                          <a:effectLst/>
                          <a:latin typeface="Times New Roman" panose="02020603050405020304" pitchFamily="18" charset="0"/>
                          <a:cs typeface="Times New Roman" panose="02020603050405020304" pitchFamily="18" charset="0"/>
                        </a:rPr>
                        <a:t>Sanh</a:t>
                      </a:r>
                      <a:endParaRPr lang="en-US" sz="2400"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62" marR="68562" marT="0" marB="0"/>
                </a:tc>
                <a:tc>
                  <a:txBody>
                    <a:bodyPr/>
                    <a:lstStyle/>
                    <a:p>
                      <a:pPr marL="0" marR="0" algn="just">
                        <a:lnSpc>
                          <a:spcPct val="150000"/>
                        </a:lnSpc>
                        <a:spcBef>
                          <a:spcPts val="0"/>
                        </a:spcBef>
                        <a:spcAft>
                          <a:spcPts val="0"/>
                        </a:spcAft>
                      </a:pPr>
                      <a:r>
                        <a:rPr lang="en-US" sz="2400">
                          <a:effectLst/>
                          <a:latin typeface="Times New Roman" panose="02020603050405020304" pitchFamily="18" charset="0"/>
                          <a:cs typeface="Times New Roman" panose="02020603050405020304" pitchFamily="18" charset="0"/>
                        </a:rPr>
                        <a:t> </a:t>
                      </a:r>
                      <a:endParaRPr lang="en-US" sz="2400">
                        <a:solidFill>
                          <a:srgbClr val="000000"/>
                        </a:solidFill>
                        <a:effectLst/>
                        <a:latin typeface="Times New Roman" panose="02020603050405020304" pitchFamily="18" charset="0"/>
                        <a:ea typeface="Times New Roman"/>
                        <a:cs typeface="Times New Roman" panose="02020603050405020304" pitchFamily="18" charset="0"/>
                      </a:endParaRPr>
                    </a:p>
                  </a:txBody>
                  <a:tcPr marL="68562" marR="68562" marT="0" marB="0"/>
                </a:tc>
                <a:extLst>
                  <a:ext uri="{0D108BD9-81ED-4DB2-BD59-A6C34878D82A}">
                    <a16:rowId xmlns:a16="http://schemas.microsoft.com/office/drawing/2014/main" val="10001"/>
                  </a:ext>
                </a:extLst>
              </a:tr>
              <a:tr h="411559">
                <a:tc>
                  <a:txBody>
                    <a:bodyPr/>
                    <a:lstStyle/>
                    <a:p>
                      <a:pPr marL="0" marR="0" algn="l">
                        <a:lnSpc>
                          <a:spcPct val="150000"/>
                        </a:lnSpc>
                        <a:spcBef>
                          <a:spcPts val="0"/>
                        </a:spcBef>
                        <a:spcAft>
                          <a:spcPts val="0"/>
                        </a:spcAft>
                      </a:pPr>
                      <a:r>
                        <a:rPr lang="en-US" sz="2400">
                          <a:solidFill>
                            <a:srgbClr val="FF0000"/>
                          </a:solidFill>
                          <a:effectLst/>
                          <a:latin typeface="Times New Roman" panose="02020603050405020304" pitchFamily="18" charset="0"/>
                          <a:cs typeface="Times New Roman" panose="02020603050405020304" pitchFamily="18" charset="0"/>
                        </a:rPr>
                        <a:t>2. Cây khế</a:t>
                      </a:r>
                      <a:endParaRPr lang="en-US" sz="2400">
                        <a:solidFill>
                          <a:srgbClr val="FF0000"/>
                        </a:solidFill>
                        <a:effectLst/>
                        <a:latin typeface="Times New Roman" panose="02020603050405020304" pitchFamily="18" charset="0"/>
                        <a:ea typeface="Times New Roman"/>
                        <a:cs typeface="Times New Roman" panose="02020603050405020304" pitchFamily="18" charset="0"/>
                      </a:endParaRPr>
                    </a:p>
                  </a:txBody>
                  <a:tcPr marL="68562" marR="68562" marT="0" marB="0"/>
                </a:tc>
                <a:tc>
                  <a:txBody>
                    <a:bodyPr/>
                    <a:lstStyle/>
                    <a:p>
                      <a:pPr marL="0" marR="0" algn="just">
                        <a:lnSpc>
                          <a:spcPct val="150000"/>
                        </a:lnSpc>
                        <a:spcBef>
                          <a:spcPts val="0"/>
                        </a:spcBef>
                        <a:spcAft>
                          <a:spcPts val="0"/>
                        </a:spcAft>
                      </a:pPr>
                      <a:r>
                        <a:rPr lang="en-US" sz="2400" dirty="0">
                          <a:effectLst/>
                          <a:latin typeface="Times New Roman" panose="02020603050405020304" pitchFamily="18" charset="0"/>
                          <a:cs typeface="Times New Roman" panose="02020603050405020304" pitchFamily="18" charset="0"/>
                        </a:rPr>
                        <a:t> </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68562" marR="68562" marT="0" marB="0"/>
                </a:tc>
                <a:extLst>
                  <a:ext uri="{0D108BD9-81ED-4DB2-BD59-A6C34878D82A}">
                    <a16:rowId xmlns:a16="http://schemas.microsoft.com/office/drawing/2014/main" val="10002"/>
                  </a:ext>
                </a:extLst>
              </a:tr>
              <a:tr h="823119">
                <a:tc>
                  <a:txBody>
                    <a:bodyPr/>
                    <a:lstStyle/>
                    <a:p>
                      <a:pPr marL="0" marR="0" algn="l">
                        <a:lnSpc>
                          <a:spcPct val="150000"/>
                        </a:lnSpc>
                        <a:spcBef>
                          <a:spcPts val="0"/>
                        </a:spcBef>
                        <a:spcAft>
                          <a:spcPts val="0"/>
                        </a:spcAft>
                      </a:pPr>
                      <a:r>
                        <a:rPr lang="en-US" sz="2400" dirty="0">
                          <a:solidFill>
                            <a:srgbClr val="FF0000"/>
                          </a:solidFill>
                          <a:effectLst/>
                          <a:latin typeface="Times New Roman" panose="02020603050405020304" pitchFamily="18" charset="0"/>
                          <a:cs typeface="Times New Roman" panose="02020603050405020304" pitchFamily="18" charset="0"/>
                        </a:rPr>
                        <a:t>3. </a:t>
                      </a:r>
                      <a:r>
                        <a:rPr lang="en-US" sz="2400" dirty="0" err="1">
                          <a:solidFill>
                            <a:srgbClr val="FF0000"/>
                          </a:solidFill>
                          <a:effectLst/>
                          <a:latin typeface="Times New Roman" panose="02020603050405020304" pitchFamily="18" charset="0"/>
                          <a:cs typeface="Times New Roman" panose="02020603050405020304" pitchFamily="18" charset="0"/>
                        </a:rPr>
                        <a:t>Vua</a:t>
                      </a:r>
                      <a:r>
                        <a:rPr lang="en-US" sz="2400" dirty="0">
                          <a:solidFill>
                            <a:srgbClr val="FF0000"/>
                          </a:solidFill>
                          <a:effectLst/>
                          <a:latin typeface="Times New Roman" panose="02020603050405020304" pitchFamily="18" charset="0"/>
                          <a:cs typeface="Times New Roman" panose="02020603050405020304" pitchFamily="18" charset="0"/>
                        </a:rPr>
                        <a:t> </a:t>
                      </a:r>
                      <a:r>
                        <a:rPr lang="en-US" sz="2400" dirty="0" err="1">
                          <a:solidFill>
                            <a:srgbClr val="FF0000"/>
                          </a:solidFill>
                          <a:effectLst/>
                          <a:latin typeface="Times New Roman" panose="02020603050405020304" pitchFamily="18" charset="0"/>
                          <a:cs typeface="Times New Roman" panose="02020603050405020304" pitchFamily="18" charset="0"/>
                        </a:rPr>
                        <a:t>chính</a:t>
                      </a:r>
                      <a:r>
                        <a:rPr lang="en-US" sz="2400" dirty="0">
                          <a:solidFill>
                            <a:srgbClr val="FF0000"/>
                          </a:solidFill>
                          <a:effectLst/>
                          <a:latin typeface="Times New Roman" panose="02020603050405020304" pitchFamily="18" charset="0"/>
                          <a:cs typeface="Times New Roman" panose="02020603050405020304" pitchFamily="18" charset="0"/>
                        </a:rPr>
                        <a:t> </a:t>
                      </a:r>
                      <a:r>
                        <a:rPr lang="en-US" sz="2400" dirty="0" err="1">
                          <a:solidFill>
                            <a:srgbClr val="FF0000"/>
                          </a:solidFill>
                          <a:effectLst/>
                          <a:latin typeface="Times New Roman" panose="02020603050405020304" pitchFamily="18" charset="0"/>
                          <a:cs typeface="Times New Roman" panose="02020603050405020304" pitchFamily="18" charset="0"/>
                        </a:rPr>
                        <a:t>chòe</a:t>
                      </a:r>
                      <a:endParaRPr lang="en-US" sz="2400"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62" marR="68562" marT="0" marB="0"/>
                </a:tc>
                <a:tc>
                  <a:txBody>
                    <a:bodyPr/>
                    <a:lstStyle/>
                    <a:p>
                      <a:pPr marL="0" marR="0" algn="just">
                        <a:lnSpc>
                          <a:spcPct val="150000"/>
                        </a:lnSpc>
                        <a:spcBef>
                          <a:spcPts val="0"/>
                        </a:spcBef>
                        <a:spcAft>
                          <a:spcPts val="0"/>
                        </a:spcAft>
                      </a:pPr>
                      <a:r>
                        <a:rPr lang="en-US" sz="2400" dirty="0">
                          <a:effectLst/>
                          <a:latin typeface="Times New Roman" panose="02020603050405020304" pitchFamily="18" charset="0"/>
                          <a:cs typeface="Times New Roman" panose="02020603050405020304" pitchFamily="18" charset="0"/>
                        </a:rPr>
                        <a:t> </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68562" marR="68562" marT="0" marB="0"/>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A698DEB7-63F9-4F83-8FDE-4288C6C0CD14}"/>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BÀI 7  TIẾT  91  VĂN BẢN 3:             VUA CHÍCH CHÒE</a:t>
            </a:r>
            <a:br>
              <a:rPr lang="en-US" altLang="en-US" sz="2400" b="1" dirty="0">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Truyện</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cổ</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Gờ</a:t>
            </a:r>
            <a:r>
              <a:rPr lang="en-US" altLang="en-US" sz="2400" b="1" dirty="0">
                <a:latin typeface="Arial" panose="020B0604020202020204" pitchFamily="34" charset="0"/>
                <a:cs typeface="Arial" panose="020B0604020202020204" pitchFamily="34" charset="0"/>
              </a:rPr>
              <a:t>-rim (Grimm))</a:t>
            </a:r>
          </a:p>
        </p:txBody>
      </p:sp>
      <p:graphicFrame>
        <p:nvGraphicFramePr>
          <p:cNvPr id="6" name="Table 5">
            <a:extLst>
              <a:ext uri="{FF2B5EF4-FFF2-40B4-BE49-F238E27FC236}">
                <a16:creationId xmlns:a16="http://schemas.microsoft.com/office/drawing/2014/main" id="{8506EED3-5EC6-4849-BA9A-2B49D2F60FFD}"/>
              </a:ext>
            </a:extLst>
          </p:cNvPr>
          <p:cNvGraphicFramePr>
            <a:graphicFrameLocks noGrp="1"/>
          </p:cNvGraphicFramePr>
          <p:nvPr>
            <p:extLst>
              <p:ext uri="{D42A27DB-BD31-4B8C-83A1-F6EECF244321}">
                <p14:modId xmlns:p14="http://schemas.microsoft.com/office/powerpoint/2010/main" val="116772828"/>
              </p:ext>
            </p:extLst>
          </p:nvPr>
        </p:nvGraphicFramePr>
        <p:xfrm>
          <a:off x="1986456" y="1295401"/>
          <a:ext cx="9711558" cy="5562599"/>
        </p:xfrm>
        <a:graphic>
          <a:graphicData uri="http://schemas.openxmlformats.org/drawingml/2006/table">
            <a:tbl>
              <a:tblPr firstRow="1" firstCol="1" bandRow="1">
                <a:tableStyleId>{5940675A-B579-460E-94D1-54222C63F5DA}</a:tableStyleId>
              </a:tblPr>
              <a:tblGrid>
                <a:gridCol w="2910788">
                  <a:extLst>
                    <a:ext uri="{9D8B030D-6E8A-4147-A177-3AD203B41FA5}">
                      <a16:colId xmlns:a16="http://schemas.microsoft.com/office/drawing/2014/main" val="20000"/>
                    </a:ext>
                  </a:extLst>
                </a:gridCol>
                <a:gridCol w="6800770">
                  <a:extLst>
                    <a:ext uri="{9D8B030D-6E8A-4147-A177-3AD203B41FA5}">
                      <a16:colId xmlns:a16="http://schemas.microsoft.com/office/drawing/2014/main" val="20001"/>
                    </a:ext>
                  </a:extLst>
                </a:gridCol>
              </a:tblGrid>
              <a:tr h="719587">
                <a:tc>
                  <a:txBody>
                    <a:bodyPr/>
                    <a:lstStyle/>
                    <a:p>
                      <a:pPr marL="0" marR="0" algn="ctr">
                        <a:lnSpc>
                          <a:spcPct val="100000"/>
                        </a:lnSpc>
                        <a:spcBef>
                          <a:spcPts val="0"/>
                        </a:spcBef>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Văn</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bản</a:t>
                      </a:r>
                      <a:endParaRPr lang="en-US" sz="24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87" marR="68587" marT="0" marB="0"/>
                </a:tc>
                <a:tc>
                  <a:txBody>
                    <a:bodyPr/>
                    <a:lstStyle/>
                    <a:p>
                      <a:pPr marL="0" marR="0" algn="ctr">
                        <a:lnSpc>
                          <a:spcPct val="100000"/>
                        </a:lnSpc>
                        <a:spcBef>
                          <a:spcPts val="0"/>
                        </a:spcBef>
                        <a:spcAft>
                          <a:spcPts val="0"/>
                        </a:spcAft>
                      </a:pPr>
                      <a:r>
                        <a:rPr lang="en-US" sz="2400" b="1" dirty="0" err="1">
                          <a:solidFill>
                            <a:srgbClr val="FF0000"/>
                          </a:solidFill>
                          <a:effectLst/>
                          <a:latin typeface="Times New Roman" panose="02020603050405020304" pitchFamily="18" charset="0"/>
                          <a:cs typeface="Times New Roman" panose="02020603050405020304" pitchFamily="18" charset="0"/>
                        </a:rPr>
                        <a:t>Đặc</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điểm</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của</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lời</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kể</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trong</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truyện</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cổ</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tích</a:t>
                      </a:r>
                      <a:endParaRPr lang="en-US" sz="24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87" marR="68587" marT="0" marB="0"/>
                </a:tc>
                <a:extLst>
                  <a:ext uri="{0D108BD9-81ED-4DB2-BD59-A6C34878D82A}">
                    <a16:rowId xmlns:a16="http://schemas.microsoft.com/office/drawing/2014/main" val="10000"/>
                  </a:ext>
                </a:extLst>
              </a:tr>
              <a:tr h="1486516">
                <a:tc>
                  <a:txBody>
                    <a:bodyPr/>
                    <a:lstStyle/>
                    <a:p>
                      <a:pPr marL="57150" marR="0" algn="just">
                        <a:lnSpc>
                          <a:spcPct val="100000"/>
                        </a:lnSpc>
                        <a:spcBef>
                          <a:spcPts val="0"/>
                        </a:spcBef>
                        <a:spcAft>
                          <a:spcPts val="0"/>
                        </a:spcAft>
                      </a:pPr>
                      <a:r>
                        <a:rPr lang="en-US" sz="2400" b="1" dirty="0">
                          <a:solidFill>
                            <a:srgbClr val="FF0000"/>
                          </a:solidFill>
                          <a:effectLst/>
                          <a:latin typeface="Times New Roman" panose="02020603050405020304" pitchFamily="18" charset="0"/>
                          <a:cs typeface="Times New Roman" panose="02020603050405020304" pitchFamily="18" charset="0"/>
                        </a:rPr>
                        <a:t>1. </a:t>
                      </a:r>
                      <a:r>
                        <a:rPr lang="en-US" sz="2400" b="1" dirty="0" err="1">
                          <a:solidFill>
                            <a:srgbClr val="FF0000"/>
                          </a:solidFill>
                          <a:effectLst/>
                          <a:latin typeface="Times New Roman" panose="02020603050405020304" pitchFamily="18" charset="0"/>
                          <a:cs typeface="Times New Roman" panose="02020603050405020304" pitchFamily="18" charset="0"/>
                        </a:rPr>
                        <a:t>Thạch</a:t>
                      </a:r>
                      <a:r>
                        <a:rPr lang="en-US" sz="2400" b="1" dirty="0">
                          <a:solidFill>
                            <a:srgbClr val="FF0000"/>
                          </a:solidFill>
                          <a:effectLst/>
                          <a:latin typeface="Times New Roman" panose="02020603050405020304" pitchFamily="18" charset="0"/>
                          <a:cs typeface="Times New Roman" panose="02020603050405020304" pitchFamily="18" charset="0"/>
                        </a:rPr>
                        <a:t> </a:t>
                      </a:r>
                      <a:r>
                        <a:rPr lang="en-US" sz="2400" b="1" dirty="0" err="1">
                          <a:solidFill>
                            <a:srgbClr val="FF0000"/>
                          </a:solidFill>
                          <a:effectLst/>
                          <a:latin typeface="Times New Roman" panose="02020603050405020304" pitchFamily="18" charset="0"/>
                          <a:cs typeface="Times New Roman" panose="02020603050405020304" pitchFamily="18" charset="0"/>
                        </a:rPr>
                        <a:t>sanh</a:t>
                      </a:r>
                      <a:endParaRPr lang="en-US" sz="24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87" marR="68587" marT="0" marB="0"/>
                </a:tc>
                <a:tc>
                  <a:txBody>
                    <a:bodyPr/>
                    <a:lstStyle/>
                    <a:p>
                      <a:pPr marL="0" marR="0" algn="just">
                        <a:lnSpc>
                          <a:spcPct val="100000"/>
                        </a:lnSpc>
                        <a:spcBef>
                          <a:spcPts val="0"/>
                        </a:spcBef>
                        <a:spcAft>
                          <a:spcPts val="0"/>
                        </a:spcAft>
                      </a:pPr>
                      <a:r>
                        <a:rPr lang="en-US" sz="2400" dirty="0" err="1">
                          <a:effectLst/>
                          <a:latin typeface="Times New Roman" panose="02020603050405020304" pitchFamily="18" charset="0"/>
                          <a:cs typeface="Times New Roman" panose="02020603050405020304" pitchFamily="18" charset="0"/>
                        </a:rPr>
                        <a:t>Lời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kể</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đôi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khi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mục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đích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lí</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giải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nguồn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gốc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phong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tục</a:t>
                      </a:r>
                      <a:r>
                        <a:rPr lang="en-US" sz="2400" dirty="0">
                          <a:effectLst/>
                          <a:latin typeface="Times New Roman" panose="02020603050405020304" pitchFamily="18" charset="0"/>
                          <a:cs typeface="Times New Roman" panose="02020603050405020304" pitchFamily="18" charset="0"/>
                        </a:rPr>
                        <a:t>, con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68587" marR="68587" marT="0" marB="0"/>
                </a:tc>
                <a:extLst>
                  <a:ext uri="{0D108BD9-81ED-4DB2-BD59-A6C34878D82A}">
                    <a16:rowId xmlns:a16="http://schemas.microsoft.com/office/drawing/2014/main" val="10001"/>
                  </a:ext>
                </a:extLst>
              </a:tr>
              <a:tr h="1869980">
                <a:tc>
                  <a:txBody>
                    <a:bodyPr/>
                    <a:lstStyle/>
                    <a:p>
                      <a:pPr marL="0" marR="0" algn="just">
                        <a:lnSpc>
                          <a:spcPct val="100000"/>
                        </a:lnSpc>
                        <a:spcBef>
                          <a:spcPts val="0"/>
                        </a:spcBef>
                        <a:spcAft>
                          <a:spcPts val="0"/>
                        </a:spcAft>
                      </a:pPr>
                      <a:r>
                        <a:rPr lang="en-US" sz="2400" b="1">
                          <a:solidFill>
                            <a:srgbClr val="FF0000"/>
                          </a:solidFill>
                          <a:effectLst/>
                          <a:latin typeface="Times New Roman" panose="02020603050405020304" pitchFamily="18" charset="0"/>
                          <a:cs typeface="Times New Roman" panose="02020603050405020304" pitchFamily="18" charset="0"/>
                        </a:rPr>
                        <a:t>2. Cây khế</a:t>
                      </a:r>
                      <a:endParaRPr lang="en-US" sz="2400" b="1">
                        <a:solidFill>
                          <a:srgbClr val="FF0000"/>
                        </a:solidFill>
                        <a:effectLst/>
                        <a:latin typeface="Times New Roman" panose="02020603050405020304" pitchFamily="18" charset="0"/>
                        <a:ea typeface="Times New Roman"/>
                        <a:cs typeface="Times New Roman" panose="02020603050405020304" pitchFamily="18" charset="0"/>
                      </a:endParaRPr>
                    </a:p>
                  </a:txBody>
                  <a:tcPr marL="68587" marR="68587" marT="0" marB="0"/>
                </a:tc>
                <a:tc>
                  <a:txBody>
                    <a:bodyPr/>
                    <a:lstStyle/>
                    <a:p>
                      <a:pPr marL="0" marR="0" algn="just">
                        <a:lnSpc>
                          <a:spcPct val="100000"/>
                        </a:lnSpc>
                        <a:spcBef>
                          <a:spcPts val="0"/>
                        </a:spcBef>
                        <a:spcAft>
                          <a:spcPts val="0"/>
                        </a:spcAft>
                      </a:pPr>
                      <a:r>
                        <a:rPr lang="en-US" sz="2400" dirty="0" err="1">
                          <a:effectLst/>
                          <a:latin typeface="Times New Roman" panose="02020603050405020304" pitchFamily="18" charset="0"/>
                          <a:cs typeface="Times New Roman" panose="02020603050405020304" pitchFamily="18" charset="0"/>
                        </a:rPr>
                        <a:t>Lời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lẽ</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thường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đan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xen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vào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những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câu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dáng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dấp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tục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ngữ</a:t>
                      </a:r>
                      <a:r>
                        <a:rPr lang="en-US" sz="2400" dirty="0">
                          <a:effectLst/>
                          <a:latin typeface="Times New Roman" panose="02020603050405020304" pitchFamily="18" charset="0"/>
                          <a:cs typeface="Times New Roman" panose="02020603050405020304" pitchFamily="18" charset="0"/>
                        </a:rPr>
                        <a:t>, ca </a:t>
                      </a:r>
                      <a:r>
                        <a:rPr lang="en-US" sz="2400" dirty="0" err="1">
                          <a:effectLst/>
                          <a:latin typeface="Times New Roman" panose="02020603050405020304" pitchFamily="18" charset="0"/>
                          <a:cs typeface="Times New Roman" panose="02020603050405020304" pitchFamily="18" charset="0"/>
                        </a:rPr>
                        <a:t>dao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vần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vè</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dễ</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thuộc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để</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nhớ</a:t>
                      </a:r>
                      <a:r>
                        <a:rPr lang="en-US" sz="2400" dirty="0">
                          <a:effectLst/>
                          <a:latin typeface="Times New Roman" panose="02020603050405020304" pitchFamily="18" charset="0"/>
                          <a:cs typeface="Times New Roman" panose="02020603050405020304" pitchFamily="18" charset="0"/>
                        </a:rPr>
                        <a:t>...</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68587" marR="68587" marT="0" marB="0"/>
                </a:tc>
                <a:extLst>
                  <a:ext uri="{0D108BD9-81ED-4DB2-BD59-A6C34878D82A}">
                    <a16:rowId xmlns:a16="http://schemas.microsoft.com/office/drawing/2014/main" val="10002"/>
                  </a:ext>
                </a:extLst>
              </a:tr>
              <a:tr h="1486516">
                <a:tc>
                  <a:txBody>
                    <a:bodyPr/>
                    <a:lstStyle/>
                    <a:p>
                      <a:pPr marL="0" marR="0" algn="just">
                        <a:lnSpc>
                          <a:spcPct val="100000"/>
                        </a:lnSpc>
                        <a:spcBef>
                          <a:spcPts val="0"/>
                        </a:spcBef>
                        <a:spcAft>
                          <a:spcPts val="0"/>
                        </a:spcAft>
                      </a:pPr>
                      <a:r>
                        <a:rPr lang="en-US" sz="2400" b="1">
                          <a:solidFill>
                            <a:srgbClr val="FF0000"/>
                          </a:solidFill>
                          <a:effectLst/>
                          <a:latin typeface="Times New Roman" panose="02020603050405020304" pitchFamily="18" charset="0"/>
                          <a:cs typeface="Times New Roman" panose="02020603050405020304" pitchFamily="18" charset="0"/>
                        </a:rPr>
                        <a:t>3.</a:t>
                      </a:r>
                      <a:r>
                        <a:rPr lang="en-US" sz="2400" b="1" baseline="0">
                          <a:solidFill>
                            <a:srgbClr val="FF0000"/>
                          </a:solidFill>
                          <a:effectLst/>
                          <a:latin typeface="Times New Roman" panose="02020603050405020304" pitchFamily="18" charset="0"/>
                          <a:cs typeface="Times New Roman" panose="02020603050405020304" pitchFamily="18" charset="0"/>
                        </a:rPr>
                        <a:t> </a:t>
                      </a:r>
                      <a:r>
                        <a:rPr lang="en-US" sz="2400" b="1">
                          <a:solidFill>
                            <a:srgbClr val="FF0000"/>
                          </a:solidFill>
                          <a:effectLst/>
                          <a:latin typeface="Times New Roman" panose="02020603050405020304" pitchFamily="18" charset="0"/>
                          <a:cs typeface="Times New Roman" panose="02020603050405020304" pitchFamily="18" charset="0"/>
                        </a:rPr>
                        <a:t>Vua chích chòe</a:t>
                      </a:r>
                      <a:endParaRPr lang="en-US" sz="2400" b="1">
                        <a:solidFill>
                          <a:srgbClr val="FF0000"/>
                        </a:solidFill>
                        <a:effectLst/>
                        <a:latin typeface="Times New Roman" panose="02020603050405020304" pitchFamily="18" charset="0"/>
                        <a:ea typeface="Times New Roman"/>
                        <a:cs typeface="Times New Roman" panose="02020603050405020304" pitchFamily="18" charset="0"/>
                      </a:endParaRPr>
                    </a:p>
                  </a:txBody>
                  <a:tcPr marL="68587" marR="68587" marT="0" marB="0"/>
                </a:tc>
                <a:tc>
                  <a:txBody>
                    <a:bodyPr/>
                    <a:lstStyle/>
                    <a:p>
                      <a:pPr marL="0" marR="0" algn="just">
                        <a:lnSpc>
                          <a:spcPct val="100000"/>
                        </a:lnSpc>
                        <a:spcBef>
                          <a:spcPts val="0"/>
                        </a:spcBef>
                        <a:spcAft>
                          <a:spcPts val="0"/>
                        </a:spcAft>
                      </a:pPr>
                      <a:r>
                        <a:rPr lang="en-US" sz="2400" dirty="0" err="1">
                          <a:effectLst/>
                          <a:latin typeface="Times New Roman" panose="02020603050405020304" pitchFamily="18" charset="0"/>
                          <a:cs typeface="Times New Roman" panose="02020603050405020304" pitchFamily="18" charset="0"/>
                        </a:rPr>
                        <a:t>Lời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kể</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chứa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hàm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việc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câu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chuyện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chỉ</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một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chuyện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hư</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cấu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tưởng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tượng</a:t>
                      </a:r>
                      <a:endParaRPr lang="en-US" sz="2400" dirty="0">
                        <a:solidFill>
                          <a:srgbClr val="000000"/>
                        </a:solidFill>
                        <a:effectLst/>
                        <a:latin typeface="Times New Roman" panose="02020603050405020304" pitchFamily="18" charset="0"/>
                        <a:ea typeface="Times New Roman"/>
                        <a:cs typeface="Times New Roman" panose="02020603050405020304" pitchFamily="18" charset="0"/>
                      </a:endParaRPr>
                    </a:p>
                  </a:txBody>
                  <a:tcPr marL="68587" marR="68587" marT="0" marB="0"/>
                </a:tc>
                <a:extLst>
                  <a:ext uri="{0D108BD9-81ED-4DB2-BD59-A6C34878D82A}">
                    <a16:rowId xmlns:a16="http://schemas.microsoft.com/office/drawing/2014/main" val="10003"/>
                  </a:ext>
                </a:extLst>
              </a:tr>
            </a:tbl>
          </a:graphicData>
        </a:graphic>
      </p:graphicFrame>
      <p:sp>
        <p:nvSpPr>
          <p:cNvPr id="11" name="Rectangle 10">
            <a:extLst>
              <a:ext uri="{FF2B5EF4-FFF2-40B4-BE49-F238E27FC236}">
                <a16:creationId xmlns:a16="http://schemas.microsoft.com/office/drawing/2014/main" id="{379F8AE6-6417-40F9-80E5-AC16E7746F26}"/>
              </a:ext>
            </a:extLst>
          </p:cNvPr>
          <p:cNvSpPr>
            <a:spLocks noChangeArrowheads="1"/>
          </p:cNvSpPr>
          <p:nvPr/>
        </p:nvSpPr>
        <p:spPr bwMode="auto">
          <a:xfrm>
            <a:off x="2758967" y="852489"/>
            <a:ext cx="66373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2400" b="1" dirty="0">
                <a:solidFill>
                  <a:srgbClr val="FF0000"/>
                </a:solidFill>
                <a:cs typeface="Times New Roman" panose="02020603050405020304" pitchFamily="18" charset="0"/>
              </a:rPr>
              <a:t>LUYỆN TẬP</a:t>
            </a:r>
            <a:endParaRPr lang="en-US" altLang="en-US" sz="2400" dirty="0">
              <a:solidFill>
                <a:srgbClr val="FF0000"/>
              </a:solidFill>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2D3E2EE6-FBA8-45D5-9A6C-95E736B0B68B}"/>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BÀI 7  TIẾT  91  VĂN BẢN 3:             VUA CHÍCH CHÒE</a:t>
            </a:r>
            <a:br>
              <a:rPr lang="en-US" altLang="en-US" sz="2400" b="1" dirty="0">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Truyện</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cổ</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Gờ</a:t>
            </a:r>
            <a:r>
              <a:rPr lang="en-US" altLang="en-US" sz="2400" b="1" dirty="0">
                <a:latin typeface="Arial" panose="020B0604020202020204" pitchFamily="34" charset="0"/>
                <a:cs typeface="Arial" panose="020B0604020202020204" pitchFamily="34" charset="0"/>
              </a:rPr>
              <a:t>-rim (Grimm))</a:t>
            </a:r>
          </a:p>
        </p:txBody>
      </p:sp>
      <p:sp>
        <p:nvSpPr>
          <p:cNvPr id="11" name="Rectangle 10">
            <a:extLst>
              <a:ext uri="{FF2B5EF4-FFF2-40B4-BE49-F238E27FC236}">
                <a16:creationId xmlns:a16="http://schemas.microsoft.com/office/drawing/2014/main" id="{4D16274D-E877-4EEA-980A-9CAFACB6FE8D}"/>
              </a:ext>
            </a:extLst>
          </p:cNvPr>
          <p:cNvSpPr>
            <a:spLocks noChangeArrowheads="1"/>
          </p:cNvSpPr>
          <p:nvPr/>
        </p:nvSpPr>
        <p:spPr bwMode="auto">
          <a:xfrm>
            <a:off x="3571273" y="1459352"/>
            <a:ext cx="33361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b="1" dirty="0">
                <a:solidFill>
                  <a:srgbClr val="FF0000"/>
                </a:solidFill>
                <a:latin typeface="Arial" panose="020B0604020202020204" pitchFamily="34" charset="0"/>
              </a:rPr>
              <a:t>CỦNG CỐ, MỞ RỘNG</a:t>
            </a:r>
            <a:endParaRPr lang="en-US" altLang="en-US" sz="2400" dirty="0">
              <a:solidFill>
                <a:srgbClr val="FF0000"/>
              </a:solidFill>
              <a:latin typeface="Arial" panose="020B0604020202020204" pitchFamily="34" charset="0"/>
            </a:endParaRPr>
          </a:p>
        </p:txBody>
      </p:sp>
      <p:sp>
        <p:nvSpPr>
          <p:cNvPr id="13" name="Rectangle 12">
            <a:extLst>
              <a:ext uri="{FF2B5EF4-FFF2-40B4-BE49-F238E27FC236}">
                <a16:creationId xmlns:a16="http://schemas.microsoft.com/office/drawing/2014/main" id="{3930F390-84E8-4EC5-AFE8-3342BDDC5E0E}"/>
              </a:ext>
            </a:extLst>
          </p:cNvPr>
          <p:cNvSpPr>
            <a:spLocks noChangeArrowheads="1"/>
          </p:cNvSpPr>
          <p:nvPr/>
        </p:nvSpPr>
        <p:spPr bwMode="auto">
          <a:xfrm>
            <a:off x="425669" y="2216150"/>
            <a:ext cx="1120928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800" b="1" dirty="0">
                <a:latin typeface="Times New Roman" panose="02020603050405020304" pitchFamily="18" charset="0"/>
                <a:cs typeface="Times New Roman" panose="02020603050405020304" pitchFamily="18" charset="0"/>
              </a:rPr>
              <a:t>1. </a:t>
            </a:r>
            <a:r>
              <a:rPr lang="en-US" altLang="en-US" sz="2800" b="1" dirty="0" err="1">
                <a:latin typeface="Times New Roman" panose="02020603050405020304" pitchFamily="18" charset="0"/>
                <a:cs typeface="Times New Roman" panose="02020603050405020304" pitchFamily="18" charset="0"/>
              </a:rPr>
              <a:t>Hãy</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tìm</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và</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đọc</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những</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câu</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chuyện</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cổ</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tích</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mô</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típ</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giống</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truyện</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Vua</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chích</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chòe</a:t>
            </a:r>
            <a:r>
              <a:rPr lang="en-US" altLang="en-US" sz="2800" b="1" dirty="0">
                <a:latin typeface="Times New Roman" panose="02020603050405020304" pitchFamily="18" charset="0"/>
                <a:cs typeface="Times New Roman" panose="02020603050405020304" pitchFamily="18" charset="0"/>
              </a:rPr>
              <a:t>”</a:t>
            </a:r>
          </a:p>
          <a:p>
            <a:pPr>
              <a:defRPr/>
            </a:pPr>
            <a:r>
              <a:rPr lang="en-US" altLang="en-US" sz="2800" b="1" dirty="0">
                <a:latin typeface="Times New Roman" panose="02020603050405020304" pitchFamily="18" charset="0"/>
                <a:cs typeface="Times New Roman" panose="02020603050405020304" pitchFamily="18" charset="0"/>
              </a:rPr>
              <a:t>2. </a:t>
            </a:r>
            <a:r>
              <a:rPr lang="en-US" altLang="en-US" sz="2800" b="1" dirty="0" err="1">
                <a:latin typeface="Times New Roman" panose="02020603050405020304" pitchFamily="18" charset="0"/>
                <a:cs typeface="Times New Roman" panose="02020603050405020304" pitchFamily="18" charset="0"/>
              </a:rPr>
              <a:t>Viết</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một</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đoạn</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văn</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ngắn</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ghi</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lại</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những</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bài</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học</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em</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rút</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ra</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được</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từ</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câu</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truyện</a:t>
            </a:r>
            <a:r>
              <a:rPr lang="en-US" altLang="en-US" sz="2800" b="1" dirty="0">
                <a:latin typeface="Times New Roman" panose="02020603050405020304" pitchFamily="18" charset="0"/>
                <a:cs typeface="Times New Roman" panose="02020603050405020304" pitchFamily="18" charset="0"/>
              </a:rPr>
              <a:t> </a:t>
            </a:r>
            <a:r>
              <a:rPr lang="en-US" altLang="en-US" sz="2800" b="1" dirty="0" err="1">
                <a:latin typeface="Times New Roman" panose="02020603050405020304" pitchFamily="18" charset="0"/>
                <a:cs typeface="Times New Roman" panose="02020603050405020304" pitchFamily="18" charset="0"/>
              </a:rPr>
              <a:t>trên</a:t>
            </a:r>
            <a:r>
              <a:rPr lang="en-US" altLang="en-US" sz="2800" b="1" dirty="0">
                <a:latin typeface="Times New Roman" panose="02020603050405020304" pitchFamily="18" charset="0"/>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4DEB95BE-C09F-417E-94B1-1A840254881F}"/>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BÀI 7  TIẾT 91   VĂN BẢN 3:             VUA CHÍCH CHÒE</a:t>
            </a:r>
            <a:br>
              <a:rPr lang="en-US" altLang="en-US" sz="2400" b="1" dirty="0">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Truyện</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cổ</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Gờ</a:t>
            </a:r>
            <a:r>
              <a:rPr lang="en-US" altLang="en-US" sz="2400" b="1" dirty="0">
                <a:latin typeface="Arial" panose="020B0604020202020204" pitchFamily="34" charset="0"/>
                <a:cs typeface="Arial" panose="020B0604020202020204" pitchFamily="34" charset="0"/>
              </a:rPr>
              <a:t>-rim (Grimm))</a:t>
            </a:r>
          </a:p>
        </p:txBody>
      </p:sp>
      <p:cxnSp>
        <p:nvCxnSpPr>
          <p:cNvPr id="5" name="Straight Connector 4">
            <a:extLst>
              <a:ext uri="{FF2B5EF4-FFF2-40B4-BE49-F238E27FC236}">
                <a16:creationId xmlns:a16="http://schemas.microsoft.com/office/drawing/2014/main" id="{F115C6C4-A44D-48A5-88A6-518573C0861F}"/>
              </a:ext>
            </a:extLst>
          </p:cNvPr>
          <p:cNvCxnSpPr/>
          <p:nvPr/>
        </p:nvCxnSpPr>
        <p:spPr>
          <a:xfrm>
            <a:off x="5532438" y="838200"/>
            <a:ext cx="106362" cy="6019800"/>
          </a:xfrm>
          <a:prstGeom prst="line">
            <a:avLst/>
          </a:prstGeom>
        </p:spPr>
        <p:style>
          <a:lnRef idx="1">
            <a:schemeClr val="accent1"/>
          </a:lnRef>
          <a:fillRef idx="0">
            <a:schemeClr val="accent1"/>
          </a:fillRef>
          <a:effectRef idx="0">
            <a:schemeClr val="accent1"/>
          </a:effectRef>
          <a:fontRef idx="minor">
            <a:schemeClr val="tx1"/>
          </a:fontRef>
        </p:style>
      </p:cxnSp>
      <p:pic>
        <p:nvPicPr>
          <p:cNvPr id="41989" name="Picture 5" descr="Nước Đức | Q.A">
            <a:extLst>
              <a:ext uri="{FF2B5EF4-FFF2-40B4-BE49-F238E27FC236}">
                <a16:creationId xmlns:a16="http://schemas.microsoft.com/office/drawing/2014/main" id="{56FE9EE6-3373-4CE4-A5B8-5532D6184B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3625" y="1219200"/>
            <a:ext cx="36957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fade">
                                      <p:cBhvr>
                                        <p:cTn id="7"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AF2A951B-FA5F-4EA2-A300-26706673BB8E}"/>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BÀI 7  TIẾT 91   VĂN BẢN 3:             VUA CHÍCH CHÒE</a:t>
            </a:r>
            <a:br>
              <a:rPr lang="en-US" altLang="en-US" sz="2400" b="1" dirty="0">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Truyện</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cổ</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Gờ</a:t>
            </a:r>
            <a:r>
              <a:rPr lang="en-US" altLang="en-US" sz="2400" b="1" dirty="0">
                <a:latin typeface="Arial" panose="020B0604020202020204" pitchFamily="34" charset="0"/>
                <a:cs typeface="Arial" panose="020B0604020202020204" pitchFamily="34" charset="0"/>
              </a:rPr>
              <a:t>-rim (Grimm))</a:t>
            </a:r>
          </a:p>
        </p:txBody>
      </p:sp>
      <p:cxnSp>
        <p:nvCxnSpPr>
          <p:cNvPr id="5" name="Straight Connector 4">
            <a:extLst>
              <a:ext uri="{FF2B5EF4-FFF2-40B4-BE49-F238E27FC236}">
                <a16:creationId xmlns:a16="http://schemas.microsoft.com/office/drawing/2014/main" id="{239CF89C-1B6B-4EDF-88E7-8B2E72540793}"/>
              </a:ext>
            </a:extLst>
          </p:cNvPr>
          <p:cNvCxnSpPr/>
          <p:nvPr/>
        </p:nvCxnSpPr>
        <p:spPr>
          <a:xfrm>
            <a:off x="5532438" y="838200"/>
            <a:ext cx="106362" cy="601980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0860359C-A1FA-4DE4-82CA-0B0004BEF8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0888" y="990600"/>
            <a:ext cx="2603500" cy="320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Grimm's Kinder- und Hausmärchen, Erster Theil (1812).cover.jpg">
            <a:extLst>
              <a:ext uri="{FF2B5EF4-FFF2-40B4-BE49-F238E27FC236}">
                <a16:creationId xmlns:a16="http://schemas.microsoft.com/office/drawing/2014/main" id="{A4F18B23-C8B7-444A-B2BD-432875EBCC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8051" y="3048001"/>
            <a:ext cx="1946275"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64917CB8-F303-4C5A-ABE3-949A76C89F1F}"/>
              </a:ext>
            </a:extLst>
          </p:cNvPr>
          <p:cNvSpPr>
            <a:spLocks noChangeArrowheads="1"/>
          </p:cNvSpPr>
          <p:nvPr/>
        </p:nvSpPr>
        <p:spPr bwMode="auto">
          <a:xfrm>
            <a:off x="5989638" y="4376738"/>
            <a:ext cx="2286000" cy="107791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b="1">
                <a:latin typeface="Arial" panose="020B0604020202020204" pitchFamily="34" charset="0"/>
              </a:rPr>
              <a:t>Tượng đài anh em Grimm tại chợ ở Hanau. (Hessen, Đức)</a:t>
            </a:r>
          </a:p>
        </p:txBody>
      </p:sp>
      <p:sp>
        <p:nvSpPr>
          <p:cNvPr id="6" name="Rectangle 5">
            <a:extLst>
              <a:ext uri="{FF2B5EF4-FFF2-40B4-BE49-F238E27FC236}">
                <a16:creationId xmlns:a16="http://schemas.microsoft.com/office/drawing/2014/main" id="{86D680BD-D2D8-4368-A5DE-1063245D56C0}"/>
              </a:ext>
            </a:extLst>
          </p:cNvPr>
          <p:cNvSpPr>
            <a:spLocks noChangeArrowheads="1"/>
          </p:cNvSpPr>
          <p:nvPr/>
        </p:nvSpPr>
        <p:spPr bwMode="auto">
          <a:xfrm>
            <a:off x="8382000" y="5791201"/>
            <a:ext cx="2514600" cy="120032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a:latin typeface="Arial" panose="020B0604020202020204" pitchFamily="34" charset="0"/>
              </a:rPr>
              <a:t>Bìa của số đầu tiên truyện Gờ- rim(1812)</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CFBD5A29-091B-4496-BDAE-8BBFE9A68653}"/>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br>
              <a:rPr lang="en-US" altLang="en-US" sz="2400">
                <a:solidFill>
                  <a:srgbClr val="0000FF"/>
                </a:solidFill>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BÀI 7  TIẾT    VĂN BẢN 3:             VUA CHÍCH CHÒE</a:t>
            </a:r>
            <a:br>
              <a:rPr lang="en-US" altLang="en-US" sz="2400" b="1">
                <a:latin typeface="Arial" panose="020B0604020202020204" pitchFamily="34" charset="0"/>
                <a:cs typeface="Arial" panose="020B0604020202020204" pitchFamily="34" charset="0"/>
              </a:rPr>
            </a:br>
            <a:r>
              <a:rPr lang="en-US" altLang="en-US" sz="2400" b="1">
                <a:latin typeface="Arial" panose="020B0604020202020204" pitchFamily="34" charset="0"/>
                <a:cs typeface="Arial" panose="020B0604020202020204" pitchFamily="34" charset="0"/>
              </a:rPr>
              <a:t>                                                (Truyện cổ Gờ-rim (Grimm))</a:t>
            </a:r>
          </a:p>
        </p:txBody>
      </p:sp>
      <p:cxnSp>
        <p:nvCxnSpPr>
          <p:cNvPr id="5" name="Straight Connector 4">
            <a:extLst>
              <a:ext uri="{FF2B5EF4-FFF2-40B4-BE49-F238E27FC236}">
                <a16:creationId xmlns:a16="http://schemas.microsoft.com/office/drawing/2014/main" id="{2A2A0999-7CB4-4E43-B18D-283626995BB3}"/>
              </a:ext>
            </a:extLst>
          </p:cNvPr>
          <p:cNvCxnSpPr/>
          <p:nvPr/>
        </p:nvCxnSpPr>
        <p:spPr>
          <a:xfrm>
            <a:off x="5532438" y="838200"/>
            <a:ext cx="106362" cy="6019800"/>
          </a:xfrm>
          <a:prstGeom prst="line">
            <a:avLst/>
          </a:prstGeom>
        </p:spPr>
        <p:style>
          <a:lnRef idx="1">
            <a:schemeClr val="accent1"/>
          </a:lnRef>
          <a:fillRef idx="0">
            <a:schemeClr val="accent1"/>
          </a:fillRef>
          <a:effectRef idx="0">
            <a:schemeClr val="accent1"/>
          </a:effectRef>
          <a:fontRef idx="minor">
            <a:schemeClr val="tx1"/>
          </a:fontRef>
        </p:style>
      </p:cxnSp>
      <p:pic>
        <p:nvPicPr>
          <p:cNvPr id="12" name="Picture 11" descr="Truyện cổ Grimm – Nhà sách Tân Việt">
            <a:extLst>
              <a:ext uri="{FF2B5EF4-FFF2-40B4-BE49-F238E27FC236}">
                <a16:creationId xmlns:a16="http://schemas.microsoft.com/office/drawing/2014/main" id="{798927EA-D409-445D-88B8-1088B0E52A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5800" y="1676401"/>
            <a:ext cx="2382838"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Truyện Cổ Grimm (Bìa Cứng) | Lazada.vn">
            <a:extLst>
              <a:ext uri="{FF2B5EF4-FFF2-40B4-BE49-F238E27FC236}">
                <a16:creationId xmlns:a16="http://schemas.microsoft.com/office/drawing/2014/main" id="{09EC9E63-3CD6-4D65-885A-01E744CBB1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8963" y="838200"/>
            <a:ext cx="2913062"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F6CF5921-AE4B-48F1-8E46-3412626C73FE}"/>
              </a:ext>
            </a:extLst>
          </p:cNvPr>
          <p:cNvSpPr>
            <a:spLocks noChangeArrowheads="1"/>
          </p:cNvSpPr>
          <p:nvPr/>
        </p:nvSpPr>
        <p:spPr bwMode="auto">
          <a:xfrm>
            <a:off x="6019800" y="5410201"/>
            <a:ext cx="4572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2400">
                <a:latin typeface="Arial" panose="020B0604020202020204" pitchFamily="34" charset="0"/>
              </a:rPr>
              <a:t>Truyện cổ tích Gờ-rim được xuất bản ở Việt Nam</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9502A8B4-BFD7-40C2-B224-E2A5E210C50C}"/>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r>
              <a:rPr lang="en-US" altLang="en-US" sz="2400" b="1" dirty="0">
                <a:solidFill>
                  <a:srgbClr val="FF0000"/>
                </a:solidFill>
                <a:latin typeface="Arial" panose="020B0604020202020204" pitchFamily="34" charset="0"/>
                <a:cs typeface="Arial" panose="020B0604020202020204" pitchFamily="34" charset="0"/>
              </a:rPr>
              <a:t>BÀI 7  TIẾT  91  VĂN BẢN 3:            VUA CHÍCH CHÒE</a:t>
            </a:r>
            <a:br>
              <a:rPr lang="en-US" altLang="en-US" sz="2400" b="1" dirty="0">
                <a:solidFill>
                  <a:srgbClr val="FF0000"/>
                </a:solidFill>
                <a:latin typeface="Arial" panose="020B0604020202020204" pitchFamily="34" charset="0"/>
                <a:cs typeface="Arial" panose="020B0604020202020204" pitchFamily="34" charset="0"/>
              </a:rPr>
            </a:b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err="1">
                <a:solidFill>
                  <a:srgbClr val="FF0000"/>
                </a:solidFill>
                <a:latin typeface="Arial" panose="020B0604020202020204" pitchFamily="34" charset="0"/>
                <a:cs typeface="Arial" panose="020B0604020202020204" pitchFamily="34" charset="0"/>
              </a:rPr>
              <a:t>Truyện</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err="1">
                <a:solidFill>
                  <a:srgbClr val="FF0000"/>
                </a:solidFill>
                <a:latin typeface="Arial" panose="020B0604020202020204" pitchFamily="34" charset="0"/>
                <a:cs typeface="Arial" panose="020B0604020202020204" pitchFamily="34" charset="0"/>
              </a:rPr>
              <a:t>cổ</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err="1">
                <a:solidFill>
                  <a:srgbClr val="FF0000"/>
                </a:solidFill>
                <a:latin typeface="Arial" panose="020B0604020202020204" pitchFamily="34" charset="0"/>
                <a:cs typeface="Arial" panose="020B0604020202020204" pitchFamily="34" charset="0"/>
              </a:rPr>
              <a:t>Gờ</a:t>
            </a:r>
            <a:r>
              <a:rPr lang="en-US" altLang="en-US" sz="2400" b="1" dirty="0">
                <a:solidFill>
                  <a:srgbClr val="FF0000"/>
                </a:solidFill>
                <a:latin typeface="Arial" panose="020B0604020202020204" pitchFamily="34" charset="0"/>
                <a:cs typeface="Arial" panose="020B0604020202020204" pitchFamily="34" charset="0"/>
              </a:rPr>
              <a:t>-rim (Grimm))</a:t>
            </a:r>
          </a:p>
        </p:txBody>
      </p:sp>
      <p:cxnSp>
        <p:nvCxnSpPr>
          <p:cNvPr id="5" name="Straight Connector 4">
            <a:extLst>
              <a:ext uri="{FF2B5EF4-FFF2-40B4-BE49-F238E27FC236}">
                <a16:creationId xmlns:a16="http://schemas.microsoft.com/office/drawing/2014/main" id="{1801E35E-F403-4705-AC22-006345B133A6}"/>
              </a:ext>
            </a:extLst>
          </p:cNvPr>
          <p:cNvCxnSpPr/>
          <p:nvPr/>
        </p:nvCxnSpPr>
        <p:spPr>
          <a:xfrm>
            <a:off x="5532438" y="838200"/>
            <a:ext cx="106362" cy="601980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06166FC-2CFF-4792-A1ED-1945AEFE2FD2}"/>
              </a:ext>
            </a:extLst>
          </p:cNvPr>
          <p:cNvSpPr>
            <a:spLocks noGrp="1" noChangeArrowheads="1"/>
          </p:cNvSpPr>
          <p:nvPr>
            <p:ph idx="1"/>
          </p:nvPr>
        </p:nvSpPr>
        <p:spPr>
          <a:xfrm>
            <a:off x="211015" y="838200"/>
            <a:ext cx="6776881" cy="296863"/>
          </a:xfrm>
        </p:spPr>
        <p:txBody>
          <a:bodyPr rtlCol="0">
            <a:noAutofit/>
          </a:bodyPr>
          <a:lstStyle/>
          <a:p>
            <a:pPr marL="274320" indent="-274320">
              <a:buNone/>
              <a:defRPr/>
            </a:pPr>
            <a:r>
              <a:rPr lang="en-US" sz="2400" b="1" dirty="0">
                <a:latin typeface="Times New Roman" panose="02020603050405020304" pitchFamily="18" charset="0"/>
                <a:cs typeface="Times New Roman" panose="02020603050405020304" pitchFamily="18" charset="0"/>
              </a:rPr>
              <a:t>I. </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Đọc</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và</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tìm</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hiểu</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chung</a:t>
            </a:r>
            <a:r>
              <a:rPr lang="en-US" sz="2400" b="1" dirty="0">
                <a:latin typeface="Times New Roman" panose="02020603050405020304" pitchFamily="18" charset="0"/>
                <a:cs typeface="Times New Roman" panose="02020603050405020304" pitchFamily="18" charset="0"/>
              </a:rPr>
              <a:t>:</a:t>
            </a:r>
          </a:p>
          <a:p>
            <a:pPr marL="514350" indent="-514350">
              <a:buNone/>
              <a:defRPr/>
            </a:pPr>
            <a:r>
              <a:rPr lang="en-US" sz="2400" b="1" dirty="0">
                <a:latin typeface="Times New Roman" panose="02020603050405020304" pitchFamily="18" charset="0"/>
                <a:cs typeface="Times New Roman" panose="02020603050405020304" pitchFamily="18" charset="0"/>
              </a:rPr>
              <a:t>1</a:t>
            </a:r>
            <a:r>
              <a:rPr lang="en-US" sz="2400" dirty="0">
                <a:latin typeface="Times New Roman" panose="02020603050405020304" pitchFamily="18" charset="0"/>
                <a:cs typeface="Times New Roman" panose="02020603050405020304" pitchFamily="18" charset="0"/>
              </a:rPr>
              <a: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Đọc</a:t>
            </a: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p:txBody>
      </p:sp>
      <p:sp>
        <p:nvSpPr>
          <p:cNvPr id="101384" name="Rectangle 13">
            <a:extLst>
              <a:ext uri="{FF2B5EF4-FFF2-40B4-BE49-F238E27FC236}">
                <a16:creationId xmlns:a16="http://schemas.microsoft.com/office/drawing/2014/main" id="{57522E78-A74A-4CE1-8FD9-9B12D656DEC0}"/>
              </a:ext>
            </a:extLst>
          </p:cNvPr>
          <p:cNvSpPr>
            <a:spLocks noChangeArrowheads="1"/>
          </p:cNvSpPr>
          <p:nvPr/>
        </p:nvSpPr>
        <p:spPr bwMode="auto">
          <a:xfrm>
            <a:off x="211014" y="1552135"/>
            <a:ext cx="3516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vi-VN" altLang="en-US" sz="2400" b="1" dirty="0">
                <a:cs typeface="Times New Roman" panose="02020603050405020304" pitchFamily="18" charset="0"/>
              </a:rPr>
              <a:t>2. </a:t>
            </a:r>
            <a:r>
              <a:rPr lang="en-US" altLang="en-US" sz="2400" b="1" dirty="0" err="1">
                <a:cs typeface="Times New Roman" panose="02020603050405020304" pitchFamily="18" charset="0"/>
              </a:rPr>
              <a:t>Tìm</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hiểu</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chung</a:t>
            </a:r>
            <a:endParaRPr lang="en-US" altLang="en-US" sz="2400" dirty="0">
              <a:cs typeface="Times New Roman" panose="02020603050405020304" pitchFamily="18" charset="0"/>
            </a:endParaRPr>
          </a:p>
        </p:txBody>
      </p:sp>
      <p:sp>
        <p:nvSpPr>
          <p:cNvPr id="101387" name="Rectangle 6">
            <a:extLst>
              <a:ext uri="{FF2B5EF4-FFF2-40B4-BE49-F238E27FC236}">
                <a16:creationId xmlns:a16="http://schemas.microsoft.com/office/drawing/2014/main" id="{2E883E2C-F7C3-4E11-8482-F0D577F15CC5}"/>
              </a:ext>
            </a:extLst>
          </p:cNvPr>
          <p:cNvSpPr>
            <a:spLocks noChangeArrowheads="1"/>
          </p:cNvSpPr>
          <p:nvPr/>
        </p:nvSpPr>
        <p:spPr bwMode="auto">
          <a:xfrm>
            <a:off x="249983" y="1973263"/>
            <a:ext cx="3224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vi-VN" altLang="en-US" sz="2400" dirty="0">
                <a:cs typeface="Times New Roman" panose="02020603050405020304" pitchFamily="18" charset="0"/>
              </a:rPr>
              <a:t>- </a:t>
            </a:r>
            <a:r>
              <a:rPr lang="en-US" altLang="en-US" sz="2400" dirty="0" err="1">
                <a:cs typeface="Times New Roman" panose="02020603050405020304" pitchFamily="18" charset="0"/>
              </a:rPr>
              <a:t>Thể</a:t>
            </a:r>
            <a:r>
              <a:rPr lang="en-US" altLang="en-US" sz="2400" dirty="0">
                <a:cs typeface="Times New Roman" panose="02020603050405020304" pitchFamily="18" charset="0"/>
              </a:rPr>
              <a:t> </a:t>
            </a:r>
            <a:r>
              <a:rPr lang="en-US" altLang="en-US" sz="2400" dirty="0" err="1">
                <a:cs typeface="Times New Roman" panose="02020603050405020304" pitchFamily="18" charset="0"/>
              </a:rPr>
              <a:t>loại</a:t>
            </a:r>
            <a:r>
              <a:rPr lang="en-US" altLang="en-US" sz="2400" dirty="0">
                <a:cs typeface="Times New Roman" panose="02020603050405020304" pitchFamily="18" charset="0"/>
              </a:rPr>
              <a:t>: </a:t>
            </a:r>
            <a:r>
              <a:rPr lang="vi-VN" altLang="en-US" sz="2400" dirty="0">
                <a:cs typeface="Times New Roman" panose="02020603050405020304" pitchFamily="18" charset="0"/>
              </a:rPr>
              <a:t>truyện </a:t>
            </a:r>
            <a:r>
              <a:rPr lang="en-US" altLang="en-US" sz="2400" dirty="0" err="1">
                <a:cs typeface="Times New Roman" panose="02020603050405020304" pitchFamily="18" charset="0"/>
              </a:rPr>
              <a:t>cổ</a:t>
            </a:r>
            <a:r>
              <a:rPr lang="en-US" altLang="en-US" sz="2400" dirty="0">
                <a:cs typeface="Times New Roman" panose="02020603050405020304" pitchFamily="18" charset="0"/>
              </a:rPr>
              <a:t> </a:t>
            </a:r>
            <a:r>
              <a:rPr lang="en-US" altLang="en-US" sz="2400" dirty="0" err="1">
                <a:cs typeface="Times New Roman" panose="02020603050405020304" pitchFamily="18" charset="0"/>
              </a:rPr>
              <a:t>tích</a:t>
            </a:r>
            <a:endParaRPr lang="en-US" altLang="en-US" sz="2400" dirty="0">
              <a:cs typeface="Times New Roman" panose="02020603050405020304" pitchFamily="18" charset="0"/>
            </a:endParaRPr>
          </a:p>
        </p:txBody>
      </p:sp>
      <p:sp>
        <p:nvSpPr>
          <p:cNvPr id="101388" name="Rectangle 7">
            <a:extLst>
              <a:ext uri="{FF2B5EF4-FFF2-40B4-BE49-F238E27FC236}">
                <a16:creationId xmlns:a16="http://schemas.microsoft.com/office/drawing/2014/main" id="{957D6C39-4BC6-4553-9FC6-96988AAAFEB4}"/>
              </a:ext>
            </a:extLst>
          </p:cNvPr>
          <p:cNvSpPr>
            <a:spLocks noChangeArrowheads="1"/>
          </p:cNvSpPr>
          <p:nvPr/>
        </p:nvSpPr>
        <p:spPr bwMode="auto">
          <a:xfrm>
            <a:off x="81991" y="4853575"/>
            <a:ext cx="42062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vi-VN" altLang="en-US" sz="2400" dirty="0">
                <a:cs typeface="Times New Roman" panose="02020603050405020304" pitchFamily="18" charset="0"/>
              </a:rPr>
              <a:t>- </a:t>
            </a:r>
            <a:r>
              <a:rPr lang="en-US" altLang="en-US" sz="2400" dirty="0" err="1">
                <a:cs typeface="Times New Roman" panose="02020603050405020304" pitchFamily="18" charset="0"/>
              </a:rPr>
              <a:t>Ngôi</a:t>
            </a:r>
            <a:r>
              <a:rPr lang="en-US" altLang="en-US" sz="2400" dirty="0">
                <a:cs typeface="Times New Roman" panose="02020603050405020304" pitchFamily="18" charset="0"/>
              </a:rPr>
              <a:t> </a:t>
            </a:r>
            <a:r>
              <a:rPr lang="en-US" altLang="en-US" sz="2400" dirty="0" err="1">
                <a:cs typeface="Times New Roman" panose="02020603050405020304" pitchFamily="18" charset="0"/>
              </a:rPr>
              <a:t>kể</a:t>
            </a:r>
            <a:r>
              <a:rPr lang="en-US" altLang="en-US" sz="2400" dirty="0">
                <a:cs typeface="Times New Roman" panose="02020603050405020304" pitchFamily="18" charset="0"/>
              </a:rPr>
              <a:t>: </a:t>
            </a:r>
            <a:r>
              <a:rPr lang="vi-VN" altLang="en-US" sz="2400" dirty="0">
                <a:cs typeface="Times New Roman" panose="02020603050405020304" pitchFamily="18" charset="0"/>
              </a:rPr>
              <a:t>ngôi thứ </a:t>
            </a:r>
            <a:r>
              <a:rPr lang="en-US" altLang="en-US" sz="2400" dirty="0" err="1">
                <a:cs typeface="Times New Roman" panose="02020603050405020304" pitchFamily="18" charset="0"/>
              </a:rPr>
              <a:t>ba</a:t>
            </a:r>
            <a:endParaRPr lang="en-US" altLang="en-US" sz="2400" dirty="0">
              <a:cs typeface="Times New Roman" panose="02020603050405020304" pitchFamily="18" charset="0"/>
            </a:endParaRPr>
          </a:p>
        </p:txBody>
      </p:sp>
      <p:sp>
        <p:nvSpPr>
          <p:cNvPr id="101389" name="Rectangle 15">
            <a:extLst>
              <a:ext uri="{FF2B5EF4-FFF2-40B4-BE49-F238E27FC236}">
                <a16:creationId xmlns:a16="http://schemas.microsoft.com/office/drawing/2014/main" id="{40CCC1B3-7608-4F48-80D7-53D9D35D942E}"/>
              </a:ext>
            </a:extLst>
          </p:cNvPr>
          <p:cNvSpPr>
            <a:spLocks noChangeArrowheads="1"/>
          </p:cNvSpPr>
          <p:nvPr/>
        </p:nvSpPr>
        <p:spPr bwMode="auto">
          <a:xfrm>
            <a:off x="98473" y="5387926"/>
            <a:ext cx="51587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indent="-342900">
              <a:spcBef>
                <a:spcPct val="0"/>
              </a:spcBef>
              <a:buFontTx/>
              <a:buChar char="-"/>
              <a:defRPr/>
            </a:pPr>
            <a:r>
              <a:rPr lang="en-US" altLang="en-US" sz="2400" dirty="0" err="1">
                <a:cs typeface="Times New Roman" panose="02020603050405020304" pitchFamily="18" charset="0"/>
              </a:rPr>
              <a:t>Kể</a:t>
            </a:r>
            <a:r>
              <a:rPr lang="en-US" altLang="en-US" sz="2400" dirty="0">
                <a:cs typeface="Times New Roman" panose="02020603050405020304" pitchFamily="18" charset="0"/>
              </a:rPr>
              <a:t> </a:t>
            </a:r>
            <a:r>
              <a:rPr lang="en-US" altLang="en-US" sz="2400" dirty="0" err="1">
                <a:cs typeface="Times New Roman" panose="02020603050405020304" pitchFamily="18" charset="0"/>
              </a:rPr>
              <a:t>theo</a:t>
            </a:r>
            <a:r>
              <a:rPr lang="en-US" altLang="en-US" sz="2400" dirty="0">
                <a:cs typeface="Times New Roman" panose="02020603050405020304" pitchFamily="18" charset="0"/>
              </a:rPr>
              <a:t> </a:t>
            </a:r>
            <a:r>
              <a:rPr lang="en-US" altLang="en-US" sz="2400" dirty="0" err="1">
                <a:cs typeface="Times New Roman" panose="02020603050405020304" pitchFamily="18" charset="0"/>
              </a:rPr>
              <a:t>trình</a:t>
            </a:r>
            <a:r>
              <a:rPr lang="en-US" altLang="en-US" sz="2400" dirty="0">
                <a:cs typeface="Times New Roman" panose="02020603050405020304" pitchFamily="18" charset="0"/>
              </a:rPr>
              <a:t> </a:t>
            </a:r>
            <a:r>
              <a:rPr lang="en-US" altLang="en-US" sz="2400" dirty="0" err="1">
                <a:cs typeface="Times New Roman" panose="02020603050405020304" pitchFamily="18" charset="0"/>
              </a:rPr>
              <a:t>tự</a:t>
            </a:r>
            <a:r>
              <a:rPr lang="en-US" altLang="en-US" sz="2400" dirty="0">
                <a:cs typeface="Times New Roman" panose="02020603050405020304" pitchFamily="18" charset="0"/>
              </a:rPr>
              <a:t> </a:t>
            </a:r>
            <a:r>
              <a:rPr lang="en-US" altLang="en-US" sz="2400" dirty="0" err="1">
                <a:cs typeface="Times New Roman" panose="02020603050405020304" pitchFamily="18" charset="0"/>
              </a:rPr>
              <a:t>thời</a:t>
            </a:r>
            <a:r>
              <a:rPr lang="en-US" altLang="en-US" sz="2400" dirty="0">
                <a:cs typeface="Times New Roman" panose="02020603050405020304" pitchFamily="18" charset="0"/>
              </a:rPr>
              <a:t> </a:t>
            </a:r>
            <a:r>
              <a:rPr lang="en-US" altLang="en-US" sz="2400" dirty="0" err="1">
                <a:cs typeface="Times New Roman" panose="02020603050405020304" pitchFamily="18" charset="0"/>
              </a:rPr>
              <a:t>gian</a:t>
            </a:r>
            <a:r>
              <a:rPr lang="en-US" altLang="en-US" sz="2400" dirty="0">
                <a:cs typeface="Times New Roman" panose="02020603050405020304" pitchFamily="18" charset="0"/>
              </a:rPr>
              <a:t> </a:t>
            </a:r>
          </a:p>
          <a:p>
            <a:pPr marL="342900" indent="-342900">
              <a:spcBef>
                <a:spcPct val="0"/>
              </a:spcBef>
              <a:buFontTx/>
              <a:buChar char="-"/>
              <a:defRPr/>
            </a:pPr>
            <a:r>
              <a:rPr lang="en-US" altLang="en-US" sz="2400" dirty="0">
                <a:cs typeface="Times New Roman" panose="02020603050405020304" pitchFamily="18" charset="0"/>
              </a:rPr>
              <a:t>PTBĐ: </a:t>
            </a:r>
            <a:r>
              <a:rPr lang="en-US" altLang="en-US" sz="2400" dirty="0" err="1">
                <a:cs typeface="Times New Roman" panose="02020603050405020304" pitchFamily="18" charset="0"/>
              </a:rPr>
              <a:t>tự</a:t>
            </a:r>
            <a:r>
              <a:rPr lang="en-US" altLang="en-US" sz="2400" dirty="0">
                <a:cs typeface="Times New Roman" panose="02020603050405020304" pitchFamily="18" charset="0"/>
              </a:rPr>
              <a:t> </a:t>
            </a:r>
            <a:r>
              <a:rPr lang="en-US" altLang="en-US" sz="2400" dirty="0" err="1">
                <a:cs typeface="Times New Roman" panose="02020603050405020304" pitchFamily="18" charset="0"/>
              </a:rPr>
              <a:t>sự</a:t>
            </a:r>
            <a:r>
              <a:rPr lang="en-US" altLang="en-US" sz="2400" dirty="0">
                <a:cs typeface="Times New Roman" panose="02020603050405020304" pitchFamily="18" charset="0"/>
              </a:rPr>
              <a:t>.</a:t>
            </a:r>
          </a:p>
        </p:txBody>
      </p:sp>
      <p:sp>
        <p:nvSpPr>
          <p:cNvPr id="10" name="Rectangle 9">
            <a:extLst>
              <a:ext uri="{FF2B5EF4-FFF2-40B4-BE49-F238E27FC236}">
                <a16:creationId xmlns:a16="http://schemas.microsoft.com/office/drawing/2014/main" id="{A43C72C4-5C13-4A91-ADDA-686E4F866F28}"/>
              </a:ext>
            </a:extLst>
          </p:cNvPr>
          <p:cNvSpPr/>
          <p:nvPr/>
        </p:nvSpPr>
        <p:spPr>
          <a:xfrm>
            <a:off x="7027864" y="1219200"/>
            <a:ext cx="3057525" cy="1200329"/>
          </a:xfrm>
          <a:prstGeom prst="rect">
            <a:avLst/>
          </a:prstGeom>
          <a:solidFill>
            <a:schemeClr val="bg1">
              <a:lumMod val="85000"/>
            </a:schemeClr>
          </a:solidFill>
          <a:ln>
            <a:solidFill>
              <a:srgbClr val="CC00CC"/>
            </a:solidFill>
          </a:ln>
        </p:spPr>
        <p:txBody>
          <a:bodyPr>
            <a:spAutoFit/>
          </a:bodyPr>
          <a:lstStyle/>
          <a:p>
            <a:pPr>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Phần</a:t>
            </a:r>
            <a:r>
              <a:rPr lang="en-US" sz="2400" dirty="0">
                <a:latin typeface="Times New Roman" panose="02020603050405020304" pitchFamily="18" charset="0"/>
                <a:cs typeface="Times New Roman" panose="02020603050405020304" pitchFamily="18" charset="0"/>
              </a:rPr>
              <a:t> 1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Vua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chích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chòe</a:t>
            </a:r>
            <a:r>
              <a:rPr lang="en-US" sz="2400" dirty="0">
                <a:latin typeface="Times New Roman" panose="02020603050405020304" pitchFamily="18" charset="0"/>
                <a:cs typeface="Times New Roman" panose="02020603050405020304" pitchFamily="18" charset="0"/>
              </a:rPr>
              <a:t>):</a:t>
            </a:r>
          </a:p>
          <a:p>
            <a:pPr>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câu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chuyện</a:t>
            </a:r>
            <a:endParaRPr lang="en-US" sz="2400" dirty="0">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658730A1-6687-41B4-B53E-2EF7BA5CED3A}"/>
              </a:ext>
            </a:extLst>
          </p:cNvPr>
          <p:cNvSpPr/>
          <p:nvPr/>
        </p:nvSpPr>
        <p:spPr>
          <a:xfrm>
            <a:off x="5656264" y="2327275"/>
            <a:ext cx="1047082" cy="461665"/>
          </a:xfrm>
          <a:prstGeom prst="rect">
            <a:avLst/>
          </a:prstGeom>
          <a:solidFill>
            <a:schemeClr val="bg1">
              <a:lumMod val="85000"/>
            </a:schemeClr>
          </a:solidFill>
          <a:ln>
            <a:solidFill>
              <a:srgbClr val="CC00CC"/>
            </a:solidFill>
          </a:ln>
        </p:spPr>
        <p:txBody>
          <a:bodyPr wrap="none">
            <a:spAutoFit/>
          </a:bodyPr>
          <a:lstStyle/>
          <a:p>
            <a:pPr>
              <a:defRPr/>
            </a:pPr>
            <a:r>
              <a:rPr lang="en-US" sz="2400" dirty="0" err="1">
                <a:latin typeface="Times New Roman" panose="02020603050405020304" pitchFamily="18" charset="0"/>
                <a:cs typeface="Times New Roman" panose="02020603050405020304" pitchFamily="18" charset="0"/>
              </a:rPr>
              <a:t>Bố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cục</a:t>
            </a:r>
            <a:endParaRPr lang="en-US" sz="2400" dirty="0">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B5F693B3-A7C2-4E75-9D8C-C9210FCDFC95}"/>
              </a:ext>
            </a:extLst>
          </p:cNvPr>
          <p:cNvSpPr/>
          <p:nvPr/>
        </p:nvSpPr>
        <p:spPr>
          <a:xfrm>
            <a:off x="7058025" y="2505076"/>
            <a:ext cx="3055938" cy="1569660"/>
          </a:xfrm>
          <a:prstGeom prst="rect">
            <a:avLst/>
          </a:prstGeom>
          <a:solidFill>
            <a:schemeClr val="bg1">
              <a:lumMod val="85000"/>
            </a:schemeClr>
          </a:solidFill>
          <a:ln>
            <a:solidFill>
              <a:srgbClr val="CC00CC"/>
            </a:solidFill>
          </a:ln>
        </p:spPr>
        <p:txBody>
          <a:bodyPr>
            <a:spAutoFit/>
          </a:bodyPr>
          <a:lstStyle/>
          <a:p>
            <a:pPr>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Phần</a:t>
            </a:r>
            <a:r>
              <a:rPr lang="en-US" sz="2400" dirty="0">
                <a:latin typeface="Times New Roman" panose="02020603050405020304" pitchFamily="18" charset="0"/>
                <a:cs typeface="Times New Roman" panose="02020603050405020304" pitchFamily="18" charset="0"/>
              </a:rPr>
              <a:t> 2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giật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tay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Nàng</a:t>
            </a:r>
            <a:endParaRPr lang="en-US" sz="2400" dirty="0">
              <a:latin typeface="Times New Roman" panose="02020603050405020304" pitchFamily="18" charset="0"/>
              <a:cs typeface="Times New Roman" panose="02020603050405020304" pitchFamily="18" charset="0"/>
            </a:endParaRPr>
          </a:p>
          <a:p>
            <a:pPr>
              <a:defRPr/>
            </a:pP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chúa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uốn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nắn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trải</a:t>
            </a:r>
            <a:r>
              <a:rPr lang="en-US" sz="2400" dirty="0">
                <a:latin typeface="Times New Roman" panose="02020603050405020304" pitchFamily="18" charset="0"/>
                <a:cs typeface="Times New Roman" panose="02020603050405020304" pitchFamily="18" charset="0"/>
              </a:rPr>
              <a:t> qua </a:t>
            </a:r>
            <a:r>
              <a:rPr lang="en-US" sz="2400" dirty="0" err="1">
                <a:latin typeface="Times New Roman" panose="02020603050405020304" pitchFamily="18" charset="0"/>
                <a:cs typeface="Times New Roman" panose="02020603050405020304" pitchFamily="18" charset="0"/>
              </a:rPr>
              <a:t>khó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khăn</a:t>
            </a:r>
            <a:r>
              <a:rPr lang="en-US" sz="2400" dirty="0">
                <a:latin typeface="Times New Roman" panose="02020603050405020304" pitchFamily="18" charset="0"/>
                <a:cs typeface="Times New Roman" panose="02020603050405020304" pitchFamily="18" charset="0"/>
              </a:rPr>
              <a:t>.</a:t>
            </a:r>
          </a:p>
        </p:txBody>
      </p:sp>
      <p:sp>
        <p:nvSpPr>
          <p:cNvPr id="24" name="Rectangle 23">
            <a:extLst>
              <a:ext uri="{FF2B5EF4-FFF2-40B4-BE49-F238E27FC236}">
                <a16:creationId xmlns:a16="http://schemas.microsoft.com/office/drawing/2014/main" id="{5C90F222-EE05-4CF1-B59D-10CAC1F730CB}"/>
              </a:ext>
            </a:extLst>
          </p:cNvPr>
          <p:cNvSpPr/>
          <p:nvPr/>
        </p:nvSpPr>
        <p:spPr>
          <a:xfrm>
            <a:off x="7108825" y="4556126"/>
            <a:ext cx="3011488" cy="830997"/>
          </a:xfrm>
          <a:prstGeom prst="rect">
            <a:avLst/>
          </a:prstGeom>
          <a:solidFill>
            <a:schemeClr val="bg1">
              <a:lumMod val="85000"/>
            </a:schemeClr>
          </a:solidFill>
          <a:ln>
            <a:solidFill>
              <a:srgbClr val="CC00CC"/>
            </a:solidFill>
          </a:ln>
        </p:spPr>
        <p:txBody>
          <a:bodyPr>
            <a:spAutoFit/>
          </a:bodyPr>
          <a:lstStyle/>
          <a:p>
            <a:pPr>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Phần</a:t>
            </a:r>
            <a:r>
              <a:rPr lang="en-US" sz="2400" dirty="0">
                <a:latin typeface="Times New Roman" panose="02020603050405020304" pitchFamily="18" charset="0"/>
                <a:cs typeface="Times New Roman" panose="02020603050405020304" pitchFamily="18" charset="0"/>
              </a:rPr>
              <a:t> 3 (</a:t>
            </a:r>
            <a:r>
              <a:rPr lang="en-US" sz="2400" dirty="0" err="1">
                <a:latin typeface="Times New Roman" panose="02020603050405020304" pitchFamily="18" charset="0"/>
                <a:cs typeface="Times New Roman" panose="02020603050405020304" pitchFamily="18" charset="0"/>
              </a:rPr>
              <a:t>Còn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thúc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truyện</a:t>
            </a:r>
            <a:endParaRPr lang="en-US" sz="2400" dirty="0">
              <a:latin typeface="Times New Roman" panose="02020603050405020304" pitchFamily="18" charset="0"/>
              <a:cs typeface="Times New Roman" panose="02020603050405020304" pitchFamily="18" charset="0"/>
            </a:endParaRPr>
          </a:p>
        </p:txBody>
      </p:sp>
      <p:cxnSp>
        <p:nvCxnSpPr>
          <p:cNvPr id="26" name="Straight Arrow Connector 25">
            <a:extLst>
              <a:ext uri="{FF2B5EF4-FFF2-40B4-BE49-F238E27FC236}">
                <a16:creationId xmlns:a16="http://schemas.microsoft.com/office/drawing/2014/main" id="{85EB95F4-7C6A-4CAB-B1B1-71AA50A03FC4}"/>
              </a:ext>
            </a:extLst>
          </p:cNvPr>
          <p:cNvCxnSpPr>
            <a:stCxn id="12" idx="3"/>
            <a:endCxn id="10" idx="1"/>
          </p:cNvCxnSpPr>
          <p:nvPr/>
        </p:nvCxnSpPr>
        <p:spPr>
          <a:xfrm flipV="1">
            <a:off x="6703346" y="1819365"/>
            <a:ext cx="324518" cy="7387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2DB3E02-9197-4601-95E0-7FBF5CC8489D}"/>
              </a:ext>
            </a:extLst>
          </p:cNvPr>
          <p:cNvCxnSpPr>
            <a:stCxn id="12" idx="3"/>
            <a:endCxn id="13" idx="1"/>
          </p:cNvCxnSpPr>
          <p:nvPr/>
        </p:nvCxnSpPr>
        <p:spPr>
          <a:xfrm>
            <a:off x="6703346" y="2558108"/>
            <a:ext cx="354679" cy="7317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3CFDDED6-606B-4139-89C9-489ABA70AA07}"/>
              </a:ext>
            </a:extLst>
          </p:cNvPr>
          <p:cNvCxnSpPr>
            <a:stCxn id="12" idx="3"/>
            <a:endCxn id="24" idx="1"/>
          </p:cNvCxnSpPr>
          <p:nvPr/>
        </p:nvCxnSpPr>
        <p:spPr>
          <a:xfrm>
            <a:off x="6703346" y="2558108"/>
            <a:ext cx="405479" cy="24135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990" name="Rectangle 41989">
            <a:extLst>
              <a:ext uri="{FF2B5EF4-FFF2-40B4-BE49-F238E27FC236}">
                <a16:creationId xmlns:a16="http://schemas.microsoft.com/office/drawing/2014/main" id="{BAE580DE-C721-4E13-9E19-CC9AE48C00A4}"/>
              </a:ext>
            </a:extLst>
          </p:cNvPr>
          <p:cNvSpPr>
            <a:spLocks noChangeArrowheads="1"/>
          </p:cNvSpPr>
          <p:nvPr/>
        </p:nvSpPr>
        <p:spPr bwMode="auto">
          <a:xfrm>
            <a:off x="6637338" y="5984876"/>
            <a:ext cx="3954462" cy="461665"/>
          </a:xfrm>
          <a:prstGeom prst="rect">
            <a:avLst/>
          </a:prstGeom>
          <a:solidFill>
            <a:srgbClr val="FFFF00"/>
          </a:solidFill>
          <a:ln w="9525">
            <a:solidFill>
              <a:schemeClr val="tx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thức</a:t>
            </a:r>
            <a:r>
              <a:rPr lang="en-US" altLang="en-US" sz="2400" dirty="0">
                <a:cs typeface="Times New Roman" panose="02020603050405020304" pitchFamily="18" charset="0"/>
              </a:rPr>
              <a:t> </a:t>
            </a:r>
            <a:r>
              <a:rPr lang="en-US" altLang="en-US" sz="2400" dirty="0" err="1">
                <a:cs typeface="Times New Roman" panose="02020603050405020304" pitchFamily="18" charset="0"/>
              </a:rPr>
              <a:t>của</a:t>
            </a:r>
            <a:r>
              <a:rPr lang="en-US" altLang="en-US" sz="2400" dirty="0">
                <a:cs typeface="Times New Roman" panose="02020603050405020304" pitchFamily="18" charset="0"/>
              </a:rPr>
              <a:t> </a:t>
            </a:r>
            <a:r>
              <a:rPr lang="en-US" altLang="en-US" sz="2400" dirty="0" err="1">
                <a:cs typeface="Times New Roman" panose="02020603050405020304" pitchFamily="18" charset="0"/>
              </a:rPr>
              <a:t>truyện</a:t>
            </a:r>
            <a:r>
              <a:rPr lang="en-US" altLang="en-US" sz="2400" dirty="0">
                <a:cs typeface="Times New Roman" panose="02020603050405020304" pitchFamily="18" charset="0"/>
              </a:rPr>
              <a:t> </a:t>
            </a:r>
            <a:r>
              <a:rPr lang="en-US" altLang="en-US" sz="2400" dirty="0" err="1">
                <a:cs typeface="Times New Roman" panose="02020603050405020304" pitchFamily="18" charset="0"/>
              </a:rPr>
              <a:t>cổ</a:t>
            </a:r>
            <a:r>
              <a:rPr lang="en-US" altLang="en-US" sz="2400" dirty="0">
                <a:cs typeface="Times New Roman" panose="02020603050405020304" pitchFamily="18" charset="0"/>
              </a:rPr>
              <a:t> </a:t>
            </a:r>
            <a:r>
              <a:rPr lang="en-US" altLang="en-US" sz="2400" dirty="0" err="1">
                <a:cs typeface="Times New Roman" panose="02020603050405020304" pitchFamily="18" charset="0"/>
              </a:rPr>
              <a:t>tích</a:t>
            </a:r>
            <a:r>
              <a:rPr lang="en-US" altLang="en-US" sz="2400" dirty="0">
                <a:cs typeface="Times New Roman" panose="02020603050405020304" pitchFamily="18" charset="0"/>
              </a:rPr>
              <a:t> </a:t>
            </a:r>
          </a:p>
        </p:txBody>
      </p:sp>
      <p:sp>
        <p:nvSpPr>
          <p:cNvPr id="41991" name="Down Arrow 41990">
            <a:extLst>
              <a:ext uri="{FF2B5EF4-FFF2-40B4-BE49-F238E27FC236}">
                <a16:creationId xmlns:a16="http://schemas.microsoft.com/office/drawing/2014/main" id="{D207E012-7805-4FA3-A91C-0779546A1E82}"/>
              </a:ext>
            </a:extLst>
          </p:cNvPr>
          <p:cNvSpPr/>
          <p:nvPr/>
        </p:nvSpPr>
        <p:spPr>
          <a:xfrm>
            <a:off x="8358188" y="5468938"/>
            <a:ext cx="457200" cy="412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a:extLst>
              <a:ext uri="{FF2B5EF4-FFF2-40B4-BE49-F238E27FC236}">
                <a16:creationId xmlns:a16="http://schemas.microsoft.com/office/drawing/2014/main" id="{BD141EC4-F1D5-4FBD-9631-09668F45DB5E}"/>
              </a:ext>
            </a:extLst>
          </p:cNvPr>
          <p:cNvSpPr>
            <a:spLocks noChangeArrowheads="1"/>
          </p:cNvSpPr>
          <p:nvPr/>
        </p:nvSpPr>
        <p:spPr bwMode="auto">
          <a:xfrm>
            <a:off x="211013" y="2346733"/>
            <a:ext cx="537540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0"/>
              </a:spcBef>
              <a:buFontTx/>
              <a:buNone/>
              <a:defRPr/>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Truyện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cổ</a:t>
            </a:r>
            <a:r>
              <a:rPr lang="en-US" altLang="en-US" sz="2400" b="1" dirty="0">
                <a:cs typeface="Times New Roman" panose="02020603050405020304" pitchFamily="18" charset="0"/>
              </a:rPr>
              <a:t> Grimm: </a:t>
            </a:r>
            <a:r>
              <a:rPr lang="en-US" altLang="en-US" sz="2400" dirty="0" err="1">
                <a:solidFill>
                  <a:srgbClr val="0000FF"/>
                </a:solidFill>
                <a:cs typeface="Times New Roman" panose="02020603050405020304" pitchFamily="18" charset="0"/>
              </a:rPr>
              <a:t>Là</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truyện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kể</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gia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đình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cho</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trẻ</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em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là</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một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tập</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hợp</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các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truyện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cổ</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tích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tiếng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Đức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lần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đầu</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tiên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được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xuất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bản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năm</a:t>
            </a:r>
            <a:r>
              <a:rPr lang="en-US" altLang="en-US" sz="2400" dirty="0">
                <a:solidFill>
                  <a:srgbClr val="0000FF"/>
                </a:solidFill>
                <a:cs typeface="Times New Roman" panose="02020603050405020304" pitchFamily="18" charset="0"/>
              </a:rPr>
              <a:t> 1812 </a:t>
            </a:r>
            <a:r>
              <a:rPr lang="en-US" altLang="en-US" sz="2400" dirty="0" err="1">
                <a:solidFill>
                  <a:srgbClr val="0000FF"/>
                </a:solidFill>
                <a:cs typeface="Times New Roman" panose="02020603050405020304" pitchFamily="18" charset="0"/>
              </a:rPr>
              <a:t>bởi</a:t>
            </a:r>
            <a:r>
              <a:rPr lang="en-US" altLang="en-US" sz="2400" dirty="0">
                <a:solidFill>
                  <a:srgbClr val="0000FF"/>
                </a:solidFill>
                <a:cs typeface="Times New Roman" panose="02020603050405020304" pitchFamily="18" charset="0"/>
              </a:rPr>
              <a:t> Anh </a:t>
            </a:r>
            <a:r>
              <a:rPr lang="en-US" altLang="en-US" sz="2400" dirty="0" err="1">
                <a:solidFill>
                  <a:srgbClr val="0000FF"/>
                </a:solidFill>
                <a:cs typeface="Times New Roman" panose="02020603050405020304" pitchFamily="18" charset="0"/>
              </a:rPr>
              <a:t>em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nhà</a:t>
            </a:r>
            <a:r>
              <a:rPr lang="en-US" altLang="en-US" sz="2400" dirty="0">
                <a:solidFill>
                  <a:srgbClr val="0000FF"/>
                </a:solidFill>
                <a:cs typeface="Times New Roman" panose="02020603050405020304" pitchFamily="18" charset="0"/>
              </a:rPr>
              <a:t> Grimm, Jacob </a:t>
            </a:r>
            <a:r>
              <a:rPr lang="en-US" altLang="en-US" sz="2400" dirty="0" err="1">
                <a:solidFill>
                  <a:srgbClr val="0000FF"/>
                </a:solidFill>
                <a:cs typeface="Times New Roman" panose="02020603050405020304" pitchFamily="18" charset="0"/>
              </a:rPr>
              <a:t>và</a:t>
            </a:r>
            <a:r>
              <a:rPr lang="en-US" altLang="en-US" sz="2400" dirty="0">
                <a:solidFill>
                  <a:srgbClr val="0000FF"/>
                </a:solidFill>
                <a:cs typeface="Times New Roman" panose="02020603050405020304" pitchFamily="18" charset="0"/>
              </a:rPr>
              <a:t> Wilhelm.</a:t>
            </a:r>
          </a:p>
        </p:txBody>
      </p:sp>
      <p:sp>
        <p:nvSpPr>
          <p:cNvPr id="27" name="Rectangle 26">
            <a:extLst>
              <a:ext uri="{FF2B5EF4-FFF2-40B4-BE49-F238E27FC236}">
                <a16:creationId xmlns:a16="http://schemas.microsoft.com/office/drawing/2014/main" id="{C23C40B0-C1F1-4AC3-882C-1A4E5CD4FB9C}"/>
              </a:ext>
            </a:extLst>
          </p:cNvPr>
          <p:cNvSpPr>
            <a:spLocks noChangeArrowheads="1"/>
          </p:cNvSpPr>
          <p:nvPr/>
        </p:nvSpPr>
        <p:spPr bwMode="auto">
          <a:xfrm>
            <a:off x="158628" y="4088777"/>
            <a:ext cx="53754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spcBef>
                <a:spcPct val="0"/>
              </a:spcBef>
              <a:buFontTx/>
              <a:buNone/>
              <a:defRPr/>
            </a:pPr>
            <a:r>
              <a:rPr lang="en-US" altLang="en-US" sz="2400" dirty="0">
                <a:solidFill>
                  <a:srgbClr val="0000FF"/>
                </a:solidFill>
                <a:cs typeface="Times New Roman" panose="02020603050405020304" pitchFamily="18" charset="0"/>
              </a:rPr>
              <a:t>- UNESCO </a:t>
            </a:r>
            <a:r>
              <a:rPr lang="en-US" altLang="en-US" sz="2400" dirty="0" err="1">
                <a:solidFill>
                  <a:srgbClr val="0000FF"/>
                </a:solidFill>
                <a:cs typeface="Times New Roman" panose="02020603050405020304" pitchFamily="18" charset="0"/>
              </a:rPr>
              <a:t>chính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thức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nhận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Truyện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cổ</a:t>
            </a:r>
            <a:r>
              <a:rPr lang="en-US" altLang="en-US" sz="2400" dirty="0">
                <a:solidFill>
                  <a:srgbClr val="0000FF"/>
                </a:solidFill>
                <a:cs typeface="Times New Roman" panose="02020603050405020304" pitchFamily="18" charset="0"/>
              </a:rPr>
              <a:t> Grimm </a:t>
            </a:r>
            <a:r>
              <a:rPr lang="en-US" altLang="en-US" sz="2400" dirty="0" err="1">
                <a:solidFill>
                  <a:srgbClr val="0000FF"/>
                </a:solidFill>
                <a:cs typeface="Times New Roman" panose="02020603050405020304" pitchFamily="18" charset="0"/>
              </a:rPr>
              <a:t>là</a:t>
            </a:r>
            <a:r>
              <a:rPr lang="en-US" altLang="en-US" sz="2400" dirty="0">
                <a:solidFill>
                  <a:srgbClr val="0000FF"/>
                </a:solidFill>
                <a:cs typeface="Times New Roman" panose="02020603050405020304" pitchFamily="18" charset="0"/>
              </a:rPr>
              <a:t> di </a:t>
            </a:r>
            <a:r>
              <a:rPr lang="en-US" altLang="en-US" sz="2400" dirty="0" err="1">
                <a:solidFill>
                  <a:srgbClr val="0000FF"/>
                </a:solidFill>
                <a:cs typeface="Times New Roman" panose="02020603050405020304" pitchFamily="18" charset="0"/>
              </a:rPr>
              <a:t>sản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văn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hóa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thế</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giới</a:t>
            </a:r>
            <a:r>
              <a:rPr lang="en-US" altLang="en-US" sz="2400" dirty="0">
                <a:solidFill>
                  <a:srgbClr val="0000FF"/>
                </a:solidFill>
                <a:cs typeface="Times New Roman" panose="02020603050405020304" pitchFamily="18" charset="0"/>
              </a:rPr>
              <a:t>. </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1384">
                                            <p:txEl>
                                              <p:pRg st="0" end="0"/>
                                            </p:txEl>
                                          </p:spTgt>
                                        </p:tgtEl>
                                        <p:attrNameLst>
                                          <p:attrName>style.visibility</p:attrName>
                                        </p:attrNameLst>
                                      </p:cBhvr>
                                      <p:to>
                                        <p:strVal val="visible"/>
                                      </p:to>
                                    </p:set>
                                    <p:animEffect transition="in" filter="barn(inVertical)">
                                      <p:cBhvr>
                                        <p:cTn id="17" dur="500"/>
                                        <p:tgtEl>
                                          <p:spTgt spid="10138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1387">
                                            <p:txEl>
                                              <p:pRg st="0" end="0"/>
                                            </p:txEl>
                                          </p:spTgt>
                                        </p:tgtEl>
                                        <p:attrNameLst>
                                          <p:attrName>style.visibility</p:attrName>
                                        </p:attrNameLst>
                                      </p:cBhvr>
                                      <p:to>
                                        <p:strVal val="visible"/>
                                      </p:to>
                                    </p:set>
                                    <p:animEffect transition="in" filter="barn(inVertical)">
                                      <p:cBhvr>
                                        <p:cTn id="22" dur="500"/>
                                        <p:tgtEl>
                                          <p:spTgt spid="10138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inVertical)">
                                      <p:cBhvr>
                                        <p:cTn id="27" dur="500"/>
                                        <p:tgtEl>
                                          <p:spTgt spid="25"/>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barn(inVertical)">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01388"/>
                                        </p:tgtEl>
                                        <p:attrNameLst>
                                          <p:attrName>style.visibility</p:attrName>
                                        </p:attrNameLst>
                                      </p:cBhvr>
                                      <p:to>
                                        <p:strVal val="visible"/>
                                      </p:to>
                                    </p:set>
                                    <p:animEffect transition="in" filter="barn(inVertical)">
                                      <p:cBhvr>
                                        <p:cTn id="35" dur="500"/>
                                        <p:tgtEl>
                                          <p:spTgt spid="101388"/>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101389">
                                            <p:txEl>
                                              <p:pRg st="0" end="0"/>
                                            </p:txEl>
                                          </p:spTgt>
                                        </p:tgtEl>
                                        <p:attrNameLst>
                                          <p:attrName>style.visibility</p:attrName>
                                        </p:attrNameLst>
                                      </p:cBhvr>
                                      <p:to>
                                        <p:strVal val="visible"/>
                                      </p:to>
                                    </p:set>
                                    <p:animEffect transition="in" filter="barn(inVertical)">
                                      <p:cBhvr>
                                        <p:cTn id="40" dur="500"/>
                                        <p:tgtEl>
                                          <p:spTgt spid="101389">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01389">
                                            <p:txEl>
                                              <p:pRg st="1" end="1"/>
                                            </p:txEl>
                                          </p:spTgt>
                                        </p:tgtEl>
                                        <p:attrNameLst>
                                          <p:attrName>style.visibility</p:attrName>
                                        </p:attrNameLst>
                                      </p:cBhvr>
                                      <p:to>
                                        <p:strVal val="visible"/>
                                      </p:to>
                                    </p:set>
                                    <p:animEffect transition="in" filter="barn(inVertical)">
                                      <p:cBhvr>
                                        <p:cTn id="45" dur="500"/>
                                        <p:tgtEl>
                                          <p:spTgt spid="101389">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1000"/>
                                        <p:tgtEl>
                                          <p:spTgt spid="10"/>
                                        </p:tgtEl>
                                      </p:cBhvr>
                                    </p:animEffect>
                                    <p:anim calcmode="lin" valueType="num">
                                      <p:cBhvr>
                                        <p:cTn id="63" dur="1000" fill="hold"/>
                                        <p:tgtEl>
                                          <p:spTgt spid="10"/>
                                        </p:tgtEl>
                                        <p:attrNameLst>
                                          <p:attrName>ppt_x</p:attrName>
                                        </p:attrNameLst>
                                      </p:cBhvr>
                                      <p:tavLst>
                                        <p:tav tm="0">
                                          <p:val>
                                            <p:strVal val="#ppt_x"/>
                                          </p:val>
                                        </p:tav>
                                        <p:tav tm="100000">
                                          <p:val>
                                            <p:strVal val="#ppt_x"/>
                                          </p:val>
                                        </p:tav>
                                      </p:tavLst>
                                    </p:anim>
                                    <p:anim calcmode="lin" valueType="num">
                                      <p:cBhvr>
                                        <p:cTn id="6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42" presetClass="entr" presetSubtype="0" fill="hold" nodeType="click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nodeType="click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ppt_x"/>
                                          </p:val>
                                        </p:tav>
                                        <p:tav tm="100000">
                                          <p:val>
                                            <p:strVal val="#ppt_x"/>
                                          </p:val>
                                        </p:tav>
                                      </p:tavLst>
                                    </p:anim>
                                    <p:anim calcmode="lin" valueType="num">
                                      <p:cBhvr additive="base">
                                        <p:cTn id="82" dur="500" fill="hold"/>
                                        <p:tgtEl>
                                          <p:spTgt spid="3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ppt_x"/>
                                          </p:val>
                                        </p:tav>
                                        <p:tav tm="100000">
                                          <p:val>
                                            <p:strVal val="#ppt_x"/>
                                          </p:val>
                                        </p:tav>
                                      </p:tavLst>
                                    </p:anim>
                                    <p:anim calcmode="lin" valueType="num">
                                      <p:cBhvr additive="base">
                                        <p:cTn id="8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1991"/>
                                        </p:tgtEl>
                                        <p:attrNameLst>
                                          <p:attrName>style.visibility</p:attrName>
                                        </p:attrNameLst>
                                      </p:cBhvr>
                                      <p:to>
                                        <p:strVal val="visible"/>
                                      </p:to>
                                    </p:set>
                                    <p:anim calcmode="lin" valueType="num">
                                      <p:cBhvr additive="base">
                                        <p:cTn id="91" dur="500" fill="hold"/>
                                        <p:tgtEl>
                                          <p:spTgt spid="41991"/>
                                        </p:tgtEl>
                                        <p:attrNameLst>
                                          <p:attrName>ppt_x</p:attrName>
                                        </p:attrNameLst>
                                      </p:cBhvr>
                                      <p:tavLst>
                                        <p:tav tm="0">
                                          <p:val>
                                            <p:strVal val="#ppt_x"/>
                                          </p:val>
                                        </p:tav>
                                        <p:tav tm="100000">
                                          <p:val>
                                            <p:strVal val="#ppt_x"/>
                                          </p:val>
                                        </p:tav>
                                      </p:tavLst>
                                    </p:anim>
                                    <p:anim calcmode="lin" valueType="num">
                                      <p:cBhvr additive="base">
                                        <p:cTn id="92" dur="500" fill="hold"/>
                                        <p:tgtEl>
                                          <p:spTgt spid="4199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1990"/>
                                        </p:tgtEl>
                                        <p:attrNameLst>
                                          <p:attrName>style.visibility</p:attrName>
                                        </p:attrNameLst>
                                      </p:cBhvr>
                                      <p:to>
                                        <p:strVal val="visible"/>
                                      </p:to>
                                    </p:set>
                                    <p:anim calcmode="lin" valueType="num">
                                      <p:cBhvr additive="base">
                                        <p:cTn id="95" dur="500" fill="hold"/>
                                        <p:tgtEl>
                                          <p:spTgt spid="41990"/>
                                        </p:tgtEl>
                                        <p:attrNameLst>
                                          <p:attrName>ppt_x</p:attrName>
                                        </p:attrNameLst>
                                      </p:cBhvr>
                                      <p:tavLst>
                                        <p:tav tm="0">
                                          <p:val>
                                            <p:strVal val="#ppt_x"/>
                                          </p:val>
                                        </p:tav>
                                        <p:tav tm="100000">
                                          <p:val>
                                            <p:strVal val="#ppt_x"/>
                                          </p:val>
                                        </p:tav>
                                      </p:tavLst>
                                    </p:anim>
                                    <p:anim calcmode="lin" valueType="num">
                                      <p:cBhvr additive="base">
                                        <p:cTn id="96" dur="500" fill="hold"/>
                                        <p:tgtEl>
                                          <p:spTgt spid="419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8" grpId="0"/>
      <p:bldP spid="10" grpId="0" animBg="1"/>
      <p:bldP spid="12" grpId="0" animBg="1"/>
      <p:bldP spid="13" grpId="0" animBg="1"/>
      <p:bldP spid="24" grpId="0" animBg="1"/>
      <p:bldP spid="41990" grpId="0" animBg="1"/>
      <p:bldP spid="41991" grpId="0" animBg="1"/>
      <p:bldP spid="25"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778FC69C-3F10-4C12-9D0C-8EFF2AA0EEA8}"/>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BÀI 7  TIẾT  91  VĂN BẢN 3:             VUA CHÍCH CHÒE</a:t>
            </a:r>
            <a:br>
              <a:rPr lang="en-US" altLang="en-US" sz="2400" b="1" dirty="0">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Truyện</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cổ</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Gờ</a:t>
            </a:r>
            <a:r>
              <a:rPr lang="en-US" altLang="en-US" sz="2400" b="1" dirty="0">
                <a:latin typeface="Arial" panose="020B0604020202020204" pitchFamily="34" charset="0"/>
                <a:cs typeface="Arial" panose="020B0604020202020204" pitchFamily="34" charset="0"/>
              </a:rPr>
              <a:t>-rim (Grimm))</a:t>
            </a:r>
          </a:p>
        </p:txBody>
      </p:sp>
      <p:sp>
        <p:nvSpPr>
          <p:cNvPr id="10" name="Rectangle 9">
            <a:extLst>
              <a:ext uri="{FF2B5EF4-FFF2-40B4-BE49-F238E27FC236}">
                <a16:creationId xmlns:a16="http://schemas.microsoft.com/office/drawing/2014/main" id="{2CC56EED-A5F3-40C0-9F76-75EBB2113761}"/>
              </a:ext>
            </a:extLst>
          </p:cNvPr>
          <p:cNvSpPr>
            <a:spLocks noChangeArrowheads="1"/>
          </p:cNvSpPr>
          <p:nvPr/>
        </p:nvSpPr>
        <p:spPr bwMode="auto">
          <a:xfrm>
            <a:off x="168812" y="1219201"/>
            <a:ext cx="11760591"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a:cs typeface="Times New Roman" panose="02020603050405020304" pitchFamily="18" charset="0"/>
              </a:rPr>
              <a:t>1.Vua </a:t>
            </a:r>
            <a:r>
              <a:rPr lang="en-US" altLang="en-US" sz="2400" dirty="0" err="1">
                <a:cs typeface="Times New Roman" panose="02020603050405020304" pitchFamily="18" charset="0"/>
              </a:rPr>
              <a:t>chích</a:t>
            </a:r>
            <a:r>
              <a:rPr lang="en-US" altLang="en-US" sz="2400" dirty="0">
                <a:cs typeface="Times New Roman" panose="02020603050405020304" pitchFamily="18" charset="0"/>
              </a:rPr>
              <a:t> </a:t>
            </a:r>
            <a:r>
              <a:rPr lang="en-US" altLang="en-US" sz="2400" dirty="0" err="1">
                <a:cs typeface="Times New Roman" panose="02020603050405020304" pitchFamily="18" charset="0"/>
              </a:rPr>
              <a:t>chòe</a:t>
            </a:r>
            <a:r>
              <a:rPr lang="en-US" altLang="en-US" sz="2400" dirty="0">
                <a:cs typeface="Times New Roman" panose="02020603050405020304" pitchFamily="18" charset="0"/>
              </a:rPr>
              <a:t> </a:t>
            </a:r>
            <a:r>
              <a:rPr lang="en-US" altLang="en-US" sz="2400" dirty="0" err="1">
                <a:cs typeface="Times New Roman" panose="02020603050405020304" pitchFamily="18" charset="0"/>
              </a:rPr>
              <a:t>giải</a:t>
            </a:r>
            <a:r>
              <a:rPr lang="en-US" altLang="en-US" sz="2400" dirty="0">
                <a:cs typeface="Times New Roman" panose="02020603050405020304" pitchFamily="18" charset="0"/>
              </a:rPr>
              <a:t> </a:t>
            </a:r>
            <a:r>
              <a:rPr lang="en-US" altLang="en-US" sz="2400" dirty="0" err="1">
                <a:cs typeface="Times New Roman" panose="02020603050405020304" pitchFamily="18" charset="0"/>
              </a:rPr>
              <a:t>thích</a:t>
            </a:r>
            <a:r>
              <a:rPr lang="en-US" altLang="en-US" sz="2400" dirty="0">
                <a:cs typeface="Times New Roman" panose="02020603050405020304" pitchFamily="18" charset="0"/>
              </a:rPr>
              <a:t> </a:t>
            </a:r>
            <a:r>
              <a:rPr lang="en-US" altLang="en-US" sz="2400" dirty="0" err="1">
                <a:cs typeface="Times New Roman" panose="02020603050405020304" pitchFamily="18" charset="0"/>
              </a:rPr>
              <a:t>mọi</a:t>
            </a:r>
            <a:r>
              <a:rPr lang="en-US" altLang="en-US" sz="2400" dirty="0">
                <a:cs typeface="Times New Roman" panose="02020603050405020304" pitchFamily="18" charset="0"/>
              </a:rPr>
              <a:t> </a:t>
            </a:r>
            <a:r>
              <a:rPr lang="en-US" altLang="en-US" sz="2400" dirty="0" err="1">
                <a:cs typeface="Times New Roman" panose="02020603050405020304" pitchFamily="18" charset="0"/>
              </a:rPr>
              <a:t>việc</a:t>
            </a:r>
            <a:r>
              <a:rPr lang="en-US" altLang="en-US" sz="2400" dirty="0">
                <a:cs typeface="Times New Roman" panose="02020603050405020304" pitchFamily="18" charset="0"/>
              </a:rPr>
              <a:t> </a:t>
            </a:r>
            <a:r>
              <a:rPr lang="en-US" altLang="en-US" sz="2400" dirty="0" err="1">
                <a:cs typeface="Times New Roman" panose="02020603050405020304" pitchFamily="18" charset="0"/>
              </a:rPr>
              <a:t>cho</a:t>
            </a:r>
            <a:r>
              <a:rPr lang="en-US" altLang="en-US" sz="2400" dirty="0">
                <a:cs typeface="Times New Roman" panose="02020603050405020304" pitchFamily="18" charset="0"/>
              </a:rPr>
              <a:t>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khi</a:t>
            </a:r>
            <a:r>
              <a:rPr lang="en-US" altLang="en-US" sz="2400" dirty="0">
                <a:cs typeface="Times New Roman" panose="02020603050405020304" pitchFamily="18" charset="0"/>
              </a:rPr>
              <a:t> </a:t>
            </a:r>
            <a:r>
              <a:rPr lang="en-US" altLang="en-US" sz="2400" dirty="0" err="1">
                <a:cs typeface="Times New Roman" panose="02020603050405020304" pitchFamily="18" charset="0"/>
              </a:rPr>
              <a:t>cô</a:t>
            </a:r>
            <a:r>
              <a:rPr lang="en-US" altLang="en-US" sz="2400" dirty="0">
                <a:cs typeface="Times New Roman" panose="02020603050405020304" pitchFamily="18" charset="0"/>
              </a:rPr>
              <a:t> </a:t>
            </a:r>
            <a:r>
              <a:rPr lang="en-US" altLang="en-US" sz="2400" dirty="0" err="1">
                <a:cs typeface="Times New Roman" panose="02020603050405020304" pitchFamily="18" charset="0"/>
              </a:rPr>
              <a:t>làm</a:t>
            </a:r>
            <a:r>
              <a:rPr lang="en-US" altLang="en-US" sz="2400" dirty="0">
                <a:cs typeface="Times New Roman" panose="02020603050405020304" pitchFamily="18" charset="0"/>
              </a:rPr>
              <a:t> </a:t>
            </a:r>
            <a:r>
              <a:rPr lang="en-US" altLang="en-US" sz="2400" dirty="0" err="1">
                <a:cs typeface="Times New Roman" panose="02020603050405020304" pitchFamily="18" charset="0"/>
              </a:rPr>
              <a:t>phụ</a:t>
            </a:r>
            <a:r>
              <a:rPr lang="en-US" altLang="en-US" sz="2400" dirty="0">
                <a:cs typeface="Times New Roman" panose="02020603050405020304" pitchFamily="18" charset="0"/>
              </a:rPr>
              <a:t> </a:t>
            </a:r>
            <a:r>
              <a:rPr lang="en-US" altLang="en-US" sz="2400" dirty="0" err="1">
                <a:cs typeface="Times New Roman" panose="02020603050405020304" pitchFamily="18" charset="0"/>
              </a:rPr>
              <a:t>bếp</a:t>
            </a:r>
            <a:r>
              <a:rPr lang="en-US" altLang="en-US" sz="2400" dirty="0">
                <a:cs typeface="Times New Roman" panose="02020603050405020304" pitchFamily="18" charset="0"/>
              </a:rPr>
              <a:t> </a:t>
            </a:r>
            <a:r>
              <a:rPr lang="en-US" altLang="en-US" sz="2400" dirty="0" err="1">
                <a:cs typeface="Times New Roman" panose="02020603050405020304" pitchFamily="18" charset="0"/>
              </a:rPr>
              <a:t>cho</a:t>
            </a:r>
            <a:r>
              <a:rPr lang="en-US" altLang="en-US" sz="2400" dirty="0">
                <a:cs typeface="Times New Roman" panose="02020603050405020304" pitchFamily="18" charset="0"/>
              </a:rPr>
              <a:t> </a:t>
            </a:r>
            <a:r>
              <a:rPr lang="en-US" altLang="en-US" sz="2400" dirty="0" err="1">
                <a:cs typeface="Times New Roman" panose="02020603050405020304" pitchFamily="18" charset="0"/>
              </a:rPr>
              <a:t>đám</a:t>
            </a:r>
            <a:r>
              <a:rPr lang="en-US" altLang="en-US" sz="2400" dirty="0">
                <a:cs typeface="Times New Roman" panose="02020603050405020304" pitchFamily="18" charset="0"/>
              </a:rPr>
              <a:t> </a:t>
            </a:r>
            <a:r>
              <a:rPr lang="en-US" altLang="en-US" sz="2400" dirty="0" err="1">
                <a:cs typeface="Times New Roman" panose="02020603050405020304" pitchFamily="18" charset="0"/>
              </a:rPr>
              <a:t>cưới</a:t>
            </a:r>
            <a:r>
              <a:rPr lang="en-US" altLang="en-US" sz="2400" dirty="0">
                <a:cs typeface="Times New Roman" panose="02020603050405020304" pitchFamily="18" charset="0"/>
              </a:rPr>
              <a:t> </a:t>
            </a:r>
            <a:r>
              <a:rPr lang="en-US" altLang="en-US" sz="2400" dirty="0" err="1">
                <a:cs typeface="Times New Roman" panose="02020603050405020304" pitchFamily="18" charset="0"/>
              </a:rPr>
              <a:t>của</a:t>
            </a:r>
            <a:r>
              <a:rPr lang="en-US" altLang="en-US" sz="2400" dirty="0">
                <a:cs typeface="Times New Roman" panose="02020603050405020304" pitchFamily="18" charset="0"/>
              </a:rPr>
              <a:t> </a:t>
            </a:r>
            <a:r>
              <a:rPr lang="en-US" altLang="en-US" sz="2400" dirty="0" err="1">
                <a:cs typeface="Times New Roman" panose="02020603050405020304" pitchFamily="18" charset="0"/>
              </a:rPr>
              <a:t>vua</a:t>
            </a:r>
            <a:r>
              <a:rPr lang="en-US" altLang="en-US" sz="2400" dirty="0">
                <a:cs typeface="Times New Roman" panose="02020603050405020304" pitchFamily="18" charset="0"/>
              </a:rPr>
              <a:t>.</a:t>
            </a:r>
          </a:p>
          <a:p>
            <a:pPr>
              <a:spcBef>
                <a:spcPct val="0"/>
              </a:spcBef>
              <a:buFontTx/>
              <a:buNone/>
              <a:defRPr/>
            </a:pPr>
            <a:r>
              <a:rPr lang="en-US" altLang="en-US" sz="2400" dirty="0">
                <a:cs typeface="Times New Roman" panose="02020603050405020304" pitchFamily="18" charset="0"/>
              </a:rPr>
              <a:t>2. </a:t>
            </a:r>
            <a:r>
              <a:rPr lang="en-US" altLang="en-US" sz="2400" dirty="0" err="1">
                <a:cs typeface="Times New Roman" panose="02020603050405020304" pitchFamily="18" charset="0"/>
              </a:rPr>
              <a:t>Vua</a:t>
            </a:r>
            <a:r>
              <a:rPr lang="en-US" altLang="en-US" sz="2400" dirty="0">
                <a:cs typeface="Times New Roman" panose="02020603050405020304" pitchFamily="18" charset="0"/>
              </a:rPr>
              <a:t> cha </a:t>
            </a:r>
            <a:r>
              <a:rPr lang="en-US" altLang="en-US" sz="2400" dirty="0" err="1">
                <a:cs typeface="Times New Roman" panose="02020603050405020304" pitchFamily="18" charset="0"/>
              </a:rPr>
              <a:t>mở</a:t>
            </a:r>
            <a:r>
              <a:rPr lang="en-US" altLang="en-US" sz="2400" dirty="0">
                <a:cs typeface="Times New Roman" panose="02020603050405020304" pitchFamily="18" charset="0"/>
              </a:rPr>
              <a:t> </a:t>
            </a:r>
            <a:r>
              <a:rPr lang="en-US" altLang="en-US" sz="2400" dirty="0" err="1">
                <a:cs typeface="Times New Roman" panose="02020603050405020304" pitchFamily="18" charset="0"/>
              </a:rPr>
              <a:t>buổi</a:t>
            </a:r>
            <a:r>
              <a:rPr lang="en-US" altLang="en-US" sz="2400" dirty="0">
                <a:cs typeface="Times New Roman" panose="02020603050405020304" pitchFamily="18" charset="0"/>
              </a:rPr>
              <a:t> </a:t>
            </a:r>
            <a:r>
              <a:rPr lang="en-US" altLang="en-US" sz="2400" dirty="0" err="1">
                <a:cs typeface="Times New Roman" panose="02020603050405020304" pitchFamily="18" charset="0"/>
              </a:rPr>
              <a:t>yến</a:t>
            </a:r>
            <a:r>
              <a:rPr lang="en-US" altLang="en-US" sz="2400" dirty="0">
                <a:cs typeface="Times New Roman" panose="02020603050405020304" pitchFamily="18" charset="0"/>
              </a:rPr>
              <a:t> </a:t>
            </a:r>
            <a:r>
              <a:rPr lang="en-US" altLang="en-US" sz="2400" dirty="0" err="1">
                <a:cs typeface="Times New Roman" panose="02020603050405020304" pitchFamily="18" charset="0"/>
              </a:rPr>
              <a:t>tiệc</a:t>
            </a:r>
            <a:r>
              <a:rPr lang="en-US" altLang="en-US" sz="2400" dirty="0">
                <a:cs typeface="Times New Roman" panose="02020603050405020304" pitchFamily="18" charset="0"/>
              </a:rPr>
              <a:t>, </a:t>
            </a:r>
            <a:r>
              <a:rPr lang="en-US" altLang="en-US" sz="2400" dirty="0" err="1">
                <a:cs typeface="Times New Roman" panose="02020603050405020304" pitchFamily="18" charset="0"/>
              </a:rPr>
              <a:t>mời</a:t>
            </a:r>
            <a:r>
              <a:rPr lang="en-US" altLang="en-US" sz="2400" dirty="0">
                <a:cs typeface="Times New Roman" panose="02020603050405020304" pitchFamily="18" charset="0"/>
              </a:rPr>
              <a:t> </a:t>
            </a:r>
            <a:r>
              <a:rPr lang="en-US" altLang="en-US" sz="2400" dirty="0" err="1">
                <a:cs typeface="Times New Roman" panose="02020603050405020304" pitchFamily="18" charset="0"/>
              </a:rPr>
              <a:t>các</a:t>
            </a:r>
            <a:r>
              <a:rPr lang="en-US" altLang="en-US" sz="2400" dirty="0">
                <a:cs typeface="Times New Roman" panose="02020603050405020304" pitchFamily="18" charset="0"/>
              </a:rPr>
              <a:t> </a:t>
            </a:r>
            <a:r>
              <a:rPr lang="en-US" altLang="en-US" sz="2400" dirty="0" err="1">
                <a:cs typeface="Times New Roman" panose="02020603050405020304" pitchFamily="18" charset="0"/>
              </a:rPr>
              <a:t>chàng</a:t>
            </a:r>
            <a:r>
              <a:rPr lang="en-US" altLang="en-US" sz="2400" dirty="0">
                <a:cs typeface="Times New Roman" panose="02020603050405020304" pitchFamily="18" charset="0"/>
              </a:rPr>
              <a:t> </a:t>
            </a:r>
            <a:r>
              <a:rPr lang="en-US" altLang="en-US" sz="2400" dirty="0" err="1">
                <a:cs typeface="Times New Roman" panose="02020603050405020304" pitchFamily="18" charset="0"/>
              </a:rPr>
              <a:t>trai</a:t>
            </a:r>
            <a:r>
              <a:rPr lang="en-US" altLang="en-US" sz="2400" dirty="0">
                <a:cs typeface="Times New Roman" panose="02020603050405020304" pitchFamily="18" charset="0"/>
              </a:rPr>
              <a:t> </a:t>
            </a:r>
            <a:r>
              <a:rPr lang="en-US" altLang="en-US" sz="2400" dirty="0" err="1">
                <a:cs typeface="Times New Roman" panose="02020603050405020304" pitchFamily="18" charset="0"/>
              </a:rPr>
              <a:t>đến</a:t>
            </a:r>
            <a:r>
              <a:rPr lang="en-US" altLang="en-US" sz="2400" dirty="0">
                <a:cs typeface="Times New Roman" panose="02020603050405020304" pitchFamily="18" charset="0"/>
              </a:rPr>
              <a:t> </a:t>
            </a:r>
            <a:r>
              <a:rPr lang="en-US" altLang="en-US" sz="2400" dirty="0" err="1">
                <a:cs typeface="Times New Roman" panose="02020603050405020304" pitchFamily="18" charset="0"/>
              </a:rPr>
              <a:t>dự</a:t>
            </a:r>
            <a:r>
              <a:rPr lang="en-US" altLang="en-US" sz="2400" dirty="0">
                <a:cs typeface="Times New Roman" panose="02020603050405020304" pitchFamily="18" charset="0"/>
              </a:rPr>
              <a:t> </a:t>
            </a:r>
            <a:r>
              <a:rPr lang="en-US" altLang="en-US" sz="2400" dirty="0" err="1">
                <a:cs typeface="Times New Roman" panose="02020603050405020304" pitchFamily="18" charset="0"/>
              </a:rPr>
              <a:t>tiệc</a:t>
            </a:r>
            <a:r>
              <a:rPr lang="en-US" altLang="en-US" sz="2400" dirty="0">
                <a:cs typeface="Times New Roman" panose="02020603050405020304" pitchFamily="18" charset="0"/>
              </a:rPr>
              <a:t> </a:t>
            </a:r>
            <a:r>
              <a:rPr lang="en-US" altLang="en-US" sz="2400" dirty="0" err="1">
                <a:cs typeface="Times New Roman" panose="02020603050405020304" pitchFamily="18" charset="0"/>
              </a:rPr>
              <a:t>để</a:t>
            </a:r>
            <a:r>
              <a:rPr lang="en-US" altLang="en-US" sz="2400" dirty="0">
                <a:cs typeface="Times New Roman" panose="02020603050405020304" pitchFamily="18" charset="0"/>
              </a:rPr>
              <a:t> </a:t>
            </a:r>
            <a:r>
              <a:rPr lang="en-US" altLang="en-US" sz="2400" dirty="0" err="1">
                <a:cs typeface="Times New Roman" panose="02020603050405020304" pitchFamily="18" charset="0"/>
              </a:rPr>
              <a:t>tìm</a:t>
            </a:r>
            <a:r>
              <a:rPr lang="en-US" altLang="en-US" sz="2400" dirty="0">
                <a:cs typeface="Times New Roman" panose="02020603050405020304" pitchFamily="18" charset="0"/>
              </a:rPr>
              <a:t> </a:t>
            </a:r>
            <a:r>
              <a:rPr lang="en-US" altLang="en-US" sz="2400" dirty="0" err="1">
                <a:cs typeface="Times New Roman" panose="02020603050405020304" pitchFamily="18" charset="0"/>
              </a:rPr>
              <a:t>phò</a:t>
            </a:r>
            <a:r>
              <a:rPr lang="en-US" altLang="en-US" sz="2400" dirty="0">
                <a:cs typeface="Times New Roman" panose="02020603050405020304" pitchFamily="18" charset="0"/>
              </a:rPr>
              <a:t> </a:t>
            </a:r>
            <a:r>
              <a:rPr lang="en-US" altLang="en-US" sz="2400" dirty="0" err="1">
                <a:cs typeface="Times New Roman" panose="02020603050405020304" pitchFamily="18" charset="0"/>
              </a:rPr>
              <a:t>mã</a:t>
            </a:r>
            <a:r>
              <a:rPr lang="en-US" altLang="en-US" sz="2400" dirty="0">
                <a:cs typeface="Times New Roman" panose="02020603050405020304" pitchFamily="18" charset="0"/>
              </a:rPr>
              <a:t>.</a:t>
            </a:r>
          </a:p>
          <a:p>
            <a:pPr>
              <a:spcBef>
                <a:spcPct val="0"/>
              </a:spcBef>
              <a:buFontTx/>
              <a:buNone/>
              <a:defRPr/>
            </a:pPr>
            <a:r>
              <a:rPr lang="en-US" altLang="en-US" sz="2400" dirty="0">
                <a:cs typeface="Times New Roman" panose="02020603050405020304" pitchFamily="18" charset="0"/>
              </a:rPr>
              <a:t>3.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tiếc</a:t>
            </a:r>
            <a:r>
              <a:rPr lang="en-US" altLang="en-US" sz="2400" dirty="0">
                <a:cs typeface="Times New Roman" panose="02020603050405020304" pitchFamily="18" charset="0"/>
              </a:rPr>
              <a:t> </a:t>
            </a:r>
            <a:r>
              <a:rPr lang="en-US" altLang="en-US" sz="2400" dirty="0" err="1">
                <a:cs typeface="Times New Roman" panose="02020603050405020304" pitchFamily="18" charset="0"/>
              </a:rPr>
              <a:t>nuối</a:t>
            </a:r>
            <a:r>
              <a:rPr lang="en-US" altLang="en-US" sz="2400" dirty="0">
                <a:cs typeface="Times New Roman" panose="02020603050405020304" pitchFamily="18" charset="0"/>
              </a:rPr>
              <a:t> </a:t>
            </a:r>
            <a:r>
              <a:rPr lang="en-US" altLang="en-US" sz="2400" dirty="0" err="1">
                <a:cs typeface="Times New Roman" panose="02020603050405020304" pitchFamily="18" charset="0"/>
              </a:rPr>
              <a:t>vì</a:t>
            </a:r>
            <a:r>
              <a:rPr lang="en-US" altLang="en-US" sz="2400" dirty="0">
                <a:cs typeface="Times New Roman" panose="02020603050405020304" pitchFamily="18" charset="0"/>
              </a:rPr>
              <a:t> </a:t>
            </a:r>
            <a:r>
              <a:rPr lang="en-US" altLang="en-US" sz="2400" dirty="0" err="1">
                <a:cs typeface="Times New Roman" panose="02020603050405020304" pitchFamily="18" charset="0"/>
              </a:rPr>
              <a:t>không</a:t>
            </a:r>
            <a:r>
              <a:rPr lang="en-US" altLang="en-US" sz="2400" dirty="0">
                <a:cs typeface="Times New Roman" panose="02020603050405020304" pitchFamily="18" charset="0"/>
              </a:rPr>
              <a:t> </a:t>
            </a:r>
            <a:r>
              <a:rPr lang="en-US" altLang="en-US" sz="2400" dirty="0" err="1">
                <a:cs typeface="Times New Roman" panose="02020603050405020304" pitchFamily="18" charset="0"/>
              </a:rPr>
              <a:t>cưới</a:t>
            </a:r>
            <a:r>
              <a:rPr lang="en-US" altLang="en-US" sz="2400" dirty="0">
                <a:cs typeface="Times New Roman" panose="02020603050405020304" pitchFamily="18" charset="0"/>
              </a:rPr>
              <a:t> </a:t>
            </a:r>
            <a:r>
              <a:rPr lang="en-US" altLang="en-US" sz="2400" dirty="0" err="1">
                <a:cs typeface="Times New Roman" panose="02020603050405020304" pitchFamily="18" charset="0"/>
              </a:rPr>
              <a:t>Vua</a:t>
            </a:r>
            <a:r>
              <a:rPr lang="en-US" altLang="en-US" sz="2400" dirty="0">
                <a:cs typeface="Times New Roman" panose="02020603050405020304" pitchFamily="18" charset="0"/>
              </a:rPr>
              <a:t> </a:t>
            </a:r>
            <a:r>
              <a:rPr lang="en-US" altLang="en-US" sz="2400" dirty="0" err="1">
                <a:cs typeface="Times New Roman" panose="02020603050405020304" pitchFamily="18" charset="0"/>
              </a:rPr>
              <a:t>chích</a:t>
            </a:r>
            <a:r>
              <a:rPr lang="en-US" altLang="en-US" sz="2400" dirty="0">
                <a:cs typeface="Times New Roman" panose="02020603050405020304" pitchFamily="18" charset="0"/>
              </a:rPr>
              <a:t> </a:t>
            </a:r>
            <a:r>
              <a:rPr lang="en-US" altLang="en-US" sz="2400" dirty="0" err="1">
                <a:cs typeface="Times New Roman" panose="02020603050405020304" pitchFamily="18" charset="0"/>
              </a:rPr>
              <a:t>chòe</a:t>
            </a:r>
            <a:r>
              <a:rPr lang="en-US" altLang="en-US" sz="2400" dirty="0">
                <a:cs typeface="Times New Roman" panose="02020603050405020304" pitchFamily="18" charset="0"/>
              </a:rPr>
              <a:t> </a:t>
            </a:r>
            <a:r>
              <a:rPr lang="en-US" altLang="en-US" sz="2400" dirty="0" err="1">
                <a:cs typeface="Times New Roman" panose="02020603050405020304" pitchFamily="18" charset="0"/>
              </a:rPr>
              <a:t>khi</a:t>
            </a:r>
            <a:r>
              <a:rPr lang="en-US" altLang="en-US" sz="2400" dirty="0">
                <a:cs typeface="Times New Roman" panose="02020603050405020304" pitchFamily="18" charset="0"/>
              </a:rPr>
              <a:t> </a:t>
            </a:r>
            <a:r>
              <a:rPr lang="en-US" altLang="en-US" sz="2400" dirty="0" err="1">
                <a:cs typeface="Times New Roman" panose="02020603050405020304" pitchFamily="18" charset="0"/>
              </a:rPr>
              <a:t>thấy</a:t>
            </a:r>
            <a:r>
              <a:rPr lang="en-US" altLang="en-US" sz="2400" dirty="0">
                <a:cs typeface="Times New Roman" panose="02020603050405020304" pitchFamily="18" charset="0"/>
              </a:rPr>
              <a:t> </a:t>
            </a:r>
            <a:r>
              <a:rPr lang="en-US" altLang="en-US" sz="2400" dirty="0" err="1">
                <a:cs typeface="Times New Roman" panose="02020603050405020304" pitchFamily="18" charset="0"/>
              </a:rPr>
              <a:t>rừng</a:t>
            </a:r>
            <a:r>
              <a:rPr lang="en-US" altLang="en-US" sz="2400" dirty="0">
                <a:cs typeface="Times New Roman" panose="02020603050405020304" pitchFamily="18" charset="0"/>
              </a:rPr>
              <a:t>, </a:t>
            </a:r>
            <a:r>
              <a:rPr lang="en-US" altLang="en-US" sz="2400" dirty="0" err="1">
                <a:cs typeface="Times New Roman" panose="02020603050405020304" pitchFamily="18" charset="0"/>
              </a:rPr>
              <a:t>thảo</a:t>
            </a:r>
            <a:r>
              <a:rPr lang="en-US" altLang="en-US" sz="2400" dirty="0">
                <a:cs typeface="Times New Roman" panose="02020603050405020304" pitchFamily="18" charset="0"/>
              </a:rPr>
              <a:t> </a:t>
            </a:r>
            <a:r>
              <a:rPr lang="en-US" altLang="en-US" sz="2400" dirty="0" err="1">
                <a:cs typeface="Times New Roman" panose="02020603050405020304" pitchFamily="18" charset="0"/>
              </a:rPr>
              <a:t>nguyên</a:t>
            </a:r>
            <a:r>
              <a:rPr lang="en-US" altLang="en-US" sz="2400" dirty="0">
                <a:cs typeface="Times New Roman" panose="02020603050405020304" pitchFamily="18" charset="0"/>
              </a:rPr>
              <a:t>, </a:t>
            </a:r>
            <a:r>
              <a:rPr lang="en-US" altLang="en-US" sz="2400" dirty="0" err="1">
                <a:cs typeface="Times New Roman" panose="02020603050405020304" pitchFamily="18" charset="0"/>
              </a:rPr>
              <a:t>thành</a:t>
            </a:r>
            <a:r>
              <a:rPr lang="en-US" altLang="en-US" sz="2400" dirty="0">
                <a:cs typeface="Times New Roman" panose="02020603050405020304" pitchFamily="18" charset="0"/>
              </a:rPr>
              <a:t> </a:t>
            </a:r>
            <a:r>
              <a:rPr lang="en-US" altLang="en-US" sz="2400" dirty="0" err="1">
                <a:cs typeface="Times New Roman" panose="02020603050405020304" pitchFamily="18" charset="0"/>
              </a:rPr>
              <a:t>phố</a:t>
            </a:r>
            <a:r>
              <a:rPr lang="en-US" altLang="en-US" sz="2400" dirty="0">
                <a:cs typeface="Times New Roman" panose="02020603050405020304" pitchFamily="18" charset="0"/>
              </a:rPr>
              <a:t> </a:t>
            </a:r>
            <a:r>
              <a:rPr lang="en-US" altLang="en-US" sz="2400" dirty="0" err="1">
                <a:cs typeface="Times New Roman" panose="02020603050405020304" pitchFamily="18" charset="0"/>
              </a:rPr>
              <a:t>của</a:t>
            </a:r>
            <a:r>
              <a:rPr lang="en-US" altLang="en-US" sz="2400" dirty="0">
                <a:cs typeface="Times New Roman" panose="02020603050405020304" pitchFamily="18" charset="0"/>
              </a:rPr>
              <a:t> </a:t>
            </a:r>
            <a:r>
              <a:rPr lang="en-US" altLang="en-US" sz="2400" dirty="0" err="1">
                <a:cs typeface="Times New Roman" panose="02020603050405020304" pitchFamily="18" charset="0"/>
              </a:rPr>
              <a:t>vua</a:t>
            </a:r>
            <a:r>
              <a:rPr lang="en-US" altLang="en-US" sz="2400" dirty="0">
                <a:cs typeface="Times New Roman" panose="02020603050405020304" pitchFamily="18" charset="0"/>
              </a:rPr>
              <a:t>.</a:t>
            </a:r>
          </a:p>
          <a:p>
            <a:pPr>
              <a:spcBef>
                <a:spcPct val="0"/>
              </a:spcBef>
              <a:buFontTx/>
              <a:buNone/>
              <a:defRPr/>
            </a:pPr>
            <a:r>
              <a:rPr lang="en-US" altLang="en-US" sz="2400" dirty="0">
                <a:cs typeface="Times New Roman" panose="02020603050405020304" pitchFamily="18" charset="0"/>
              </a:rPr>
              <a:t>4.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dần</a:t>
            </a:r>
            <a:r>
              <a:rPr lang="en-US" altLang="en-US" sz="2400" dirty="0">
                <a:cs typeface="Times New Roman" panose="02020603050405020304" pitchFamily="18" charset="0"/>
              </a:rPr>
              <a:t> </a:t>
            </a:r>
            <a:r>
              <a:rPr lang="en-US" altLang="en-US" sz="2400" dirty="0" err="1">
                <a:cs typeface="Times New Roman" panose="02020603050405020304" pitchFamily="18" charset="0"/>
              </a:rPr>
              <a:t>dần</a:t>
            </a:r>
            <a:r>
              <a:rPr lang="en-US" altLang="en-US" sz="2400" dirty="0">
                <a:cs typeface="Times New Roman" panose="02020603050405020304" pitchFamily="18" charset="0"/>
              </a:rPr>
              <a:t> </a:t>
            </a:r>
            <a:r>
              <a:rPr lang="en-US" altLang="en-US" sz="2400" dirty="0" err="1">
                <a:cs typeface="Times New Roman" panose="02020603050405020304" pitchFamily="18" charset="0"/>
              </a:rPr>
              <a:t>làm</a:t>
            </a:r>
            <a:r>
              <a:rPr lang="en-US" altLang="en-US" sz="2400" dirty="0">
                <a:cs typeface="Times New Roman" panose="02020603050405020304" pitchFamily="18" charset="0"/>
              </a:rPr>
              <a:t> qua </a:t>
            </a:r>
            <a:r>
              <a:rPr lang="en-US" altLang="en-US" sz="2400" dirty="0" err="1">
                <a:cs typeface="Times New Roman" panose="02020603050405020304" pitchFamily="18" charset="0"/>
              </a:rPr>
              <a:t>nhiều</a:t>
            </a:r>
            <a:r>
              <a:rPr lang="en-US" altLang="en-US" sz="2400" dirty="0">
                <a:cs typeface="Times New Roman" panose="02020603050405020304" pitchFamily="18" charset="0"/>
              </a:rPr>
              <a:t> </a:t>
            </a:r>
            <a:r>
              <a:rPr lang="en-US" altLang="en-US" sz="2400" dirty="0" err="1">
                <a:cs typeface="Times New Roman" panose="02020603050405020304" pitchFamily="18" charset="0"/>
              </a:rPr>
              <a:t>việc</a:t>
            </a:r>
            <a:r>
              <a:rPr lang="en-US" altLang="en-US" sz="2400" dirty="0">
                <a:cs typeface="Times New Roman" panose="02020603050405020304" pitchFamily="18" charset="0"/>
              </a:rPr>
              <a:t>: </a:t>
            </a:r>
            <a:r>
              <a:rPr lang="en-US" altLang="en-US" sz="2400" dirty="0" err="1">
                <a:cs typeface="Times New Roman" panose="02020603050405020304" pitchFamily="18" charset="0"/>
              </a:rPr>
              <a:t>dọn</a:t>
            </a:r>
            <a:r>
              <a:rPr lang="en-US" altLang="en-US" sz="2400" dirty="0">
                <a:cs typeface="Times New Roman" panose="02020603050405020304" pitchFamily="18" charset="0"/>
              </a:rPr>
              <a:t> </a:t>
            </a:r>
            <a:r>
              <a:rPr lang="en-US" altLang="en-US" sz="2400" dirty="0" err="1">
                <a:cs typeface="Times New Roman" panose="02020603050405020304" pitchFamily="18" charset="0"/>
              </a:rPr>
              <a:t>nhà</a:t>
            </a:r>
            <a:r>
              <a:rPr lang="en-US" altLang="en-US" sz="2400" dirty="0">
                <a:cs typeface="Times New Roman" panose="02020603050405020304" pitchFamily="18" charset="0"/>
              </a:rPr>
              <a:t>, </a:t>
            </a:r>
            <a:r>
              <a:rPr lang="en-US" altLang="en-US" sz="2400" dirty="0" err="1">
                <a:cs typeface="Times New Roman" panose="02020603050405020304" pitchFamily="18" charset="0"/>
              </a:rPr>
              <a:t>làm</a:t>
            </a:r>
            <a:r>
              <a:rPr lang="en-US" altLang="en-US" sz="2400" dirty="0">
                <a:cs typeface="Times New Roman" panose="02020603050405020304" pitchFamily="18" charset="0"/>
              </a:rPr>
              <a:t> </a:t>
            </a:r>
            <a:r>
              <a:rPr lang="en-US" altLang="en-US" sz="2400" dirty="0" err="1">
                <a:cs typeface="Times New Roman" panose="02020603050405020304" pitchFamily="18" charset="0"/>
              </a:rPr>
              <a:t>bếp</a:t>
            </a:r>
            <a:r>
              <a:rPr lang="en-US" altLang="en-US" sz="2400" dirty="0">
                <a:cs typeface="Times New Roman" panose="02020603050405020304" pitchFamily="18" charset="0"/>
              </a:rPr>
              <a:t>, </a:t>
            </a:r>
            <a:r>
              <a:rPr lang="en-US" altLang="en-US" sz="2400" dirty="0" err="1">
                <a:cs typeface="Times New Roman" panose="02020603050405020304" pitchFamily="18" charset="0"/>
              </a:rPr>
              <a:t>đan</a:t>
            </a:r>
            <a:r>
              <a:rPr lang="en-US" altLang="en-US" sz="2400" dirty="0">
                <a:cs typeface="Times New Roman" panose="02020603050405020304" pitchFamily="18" charset="0"/>
              </a:rPr>
              <a:t> </a:t>
            </a:r>
            <a:r>
              <a:rPr lang="en-US" altLang="en-US" sz="2400" dirty="0" err="1">
                <a:cs typeface="Times New Roman" panose="02020603050405020304" pitchFamily="18" charset="0"/>
              </a:rPr>
              <a:t>sọt</a:t>
            </a:r>
            <a:r>
              <a:rPr lang="en-US" altLang="en-US" sz="2400" dirty="0">
                <a:cs typeface="Times New Roman" panose="02020603050405020304" pitchFamily="18" charset="0"/>
              </a:rPr>
              <a:t>, </a:t>
            </a:r>
            <a:r>
              <a:rPr lang="en-US" altLang="en-US" sz="2400" dirty="0" err="1">
                <a:cs typeface="Times New Roman" panose="02020603050405020304" pitchFamily="18" charset="0"/>
              </a:rPr>
              <a:t>dệt</a:t>
            </a:r>
            <a:r>
              <a:rPr lang="en-US" altLang="en-US" sz="2400" dirty="0">
                <a:cs typeface="Times New Roman" panose="02020603050405020304" pitchFamily="18" charset="0"/>
              </a:rPr>
              <a:t> </a:t>
            </a:r>
            <a:r>
              <a:rPr lang="en-US" altLang="en-US" sz="2400" dirty="0" err="1">
                <a:cs typeface="Times New Roman" panose="02020603050405020304" pitchFamily="18" charset="0"/>
              </a:rPr>
              <a:t>vải</a:t>
            </a:r>
            <a:r>
              <a:rPr lang="en-US" altLang="en-US" sz="2400" dirty="0">
                <a:cs typeface="Times New Roman" panose="02020603050405020304" pitchFamily="18" charset="0"/>
              </a:rPr>
              <a:t>, </a:t>
            </a:r>
            <a:r>
              <a:rPr lang="en-US" altLang="en-US" sz="2400" dirty="0" err="1">
                <a:cs typeface="Times New Roman" panose="02020603050405020304" pitchFamily="18" charset="0"/>
              </a:rPr>
              <a:t>bán</a:t>
            </a:r>
            <a:r>
              <a:rPr lang="en-US" altLang="en-US" sz="2400" dirty="0">
                <a:cs typeface="Times New Roman" panose="02020603050405020304" pitchFamily="18" charset="0"/>
              </a:rPr>
              <a:t> </a:t>
            </a:r>
            <a:r>
              <a:rPr lang="en-US" altLang="en-US" sz="2400" dirty="0" err="1">
                <a:cs typeface="Times New Roman" panose="02020603050405020304" pitchFamily="18" charset="0"/>
              </a:rPr>
              <a:t>sành</a:t>
            </a:r>
            <a:r>
              <a:rPr lang="en-US" altLang="en-US" sz="2400" dirty="0">
                <a:cs typeface="Times New Roman" panose="02020603050405020304" pitchFamily="18" charset="0"/>
              </a:rPr>
              <a:t> </a:t>
            </a:r>
            <a:r>
              <a:rPr lang="en-US" altLang="en-US" sz="2400" dirty="0" err="1">
                <a:cs typeface="Times New Roman" panose="02020603050405020304" pitchFamily="18" charset="0"/>
              </a:rPr>
              <a:t>sứ</a:t>
            </a:r>
            <a:r>
              <a:rPr lang="en-US" altLang="en-US" sz="2400" dirty="0">
                <a:cs typeface="Times New Roman" panose="02020603050405020304" pitchFamily="18" charset="0"/>
              </a:rPr>
              <a:t>, </a:t>
            </a:r>
            <a:r>
              <a:rPr lang="en-US" altLang="en-US" sz="2400" dirty="0" err="1">
                <a:cs typeface="Times New Roman" panose="02020603050405020304" pitchFamily="18" charset="0"/>
              </a:rPr>
              <a:t>làm</a:t>
            </a:r>
            <a:r>
              <a:rPr lang="en-US" altLang="en-US" sz="2400" dirty="0">
                <a:cs typeface="Times New Roman" panose="02020603050405020304" pitchFamily="18" charset="0"/>
              </a:rPr>
              <a:t> </a:t>
            </a:r>
            <a:r>
              <a:rPr lang="en-US" altLang="en-US" sz="2400" dirty="0" err="1">
                <a:cs typeface="Times New Roman" panose="02020603050405020304" pitchFamily="18" charset="0"/>
              </a:rPr>
              <a:t>phụ</a:t>
            </a:r>
            <a:r>
              <a:rPr lang="en-US" altLang="en-US" sz="2400" dirty="0">
                <a:cs typeface="Times New Roman" panose="02020603050405020304" pitchFamily="18" charset="0"/>
              </a:rPr>
              <a:t> </a:t>
            </a:r>
            <a:r>
              <a:rPr lang="en-US" altLang="en-US" sz="2400" dirty="0" err="1">
                <a:cs typeface="Times New Roman" panose="02020603050405020304" pitchFamily="18" charset="0"/>
              </a:rPr>
              <a:t>bếp</a:t>
            </a:r>
            <a:r>
              <a:rPr lang="en-US" altLang="en-US" sz="2400" dirty="0">
                <a:cs typeface="Times New Roman" panose="02020603050405020304" pitchFamily="18" charset="0"/>
              </a:rPr>
              <a:t>.</a:t>
            </a:r>
          </a:p>
          <a:p>
            <a:pPr>
              <a:spcBef>
                <a:spcPct val="0"/>
              </a:spcBef>
              <a:buFontTx/>
              <a:buNone/>
              <a:defRPr/>
            </a:pPr>
            <a:r>
              <a:rPr lang="en-US" altLang="en-US" sz="2400" dirty="0">
                <a:cs typeface="Times New Roman" panose="02020603050405020304" pitchFamily="18" charset="0"/>
              </a:rPr>
              <a:t>5.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chê</a:t>
            </a:r>
            <a:r>
              <a:rPr lang="en-US" altLang="en-US" sz="2400" dirty="0">
                <a:cs typeface="Times New Roman" panose="02020603050405020304" pitchFamily="18" charset="0"/>
              </a:rPr>
              <a:t> </a:t>
            </a:r>
            <a:r>
              <a:rPr lang="en-US" altLang="en-US" sz="2400" dirty="0" err="1">
                <a:cs typeface="Times New Roman" panose="02020603050405020304" pitchFamily="18" charset="0"/>
              </a:rPr>
              <a:t>hết</a:t>
            </a:r>
            <a:r>
              <a:rPr lang="en-US" altLang="en-US" sz="2400" dirty="0">
                <a:cs typeface="Times New Roman" panose="02020603050405020304" pitchFamily="18" charset="0"/>
              </a:rPr>
              <a:t> </a:t>
            </a:r>
            <a:r>
              <a:rPr lang="en-US" altLang="en-US" sz="2400" dirty="0" err="1">
                <a:cs typeface="Times New Roman" panose="02020603050405020304" pitchFamily="18" charset="0"/>
              </a:rPr>
              <a:t>người</a:t>
            </a:r>
            <a:r>
              <a:rPr lang="en-US" altLang="en-US" sz="2400" dirty="0">
                <a:cs typeface="Times New Roman" panose="02020603050405020304" pitchFamily="18" charset="0"/>
              </a:rPr>
              <a:t> </a:t>
            </a:r>
            <a:r>
              <a:rPr lang="en-US" altLang="en-US" sz="2400" dirty="0" err="1">
                <a:cs typeface="Times New Roman" panose="02020603050405020304" pitchFamily="18" charset="0"/>
              </a:rPr>
              <a:t>này</a:t>
            </a:r>
            <a:r>
              <a:rPr lang="en-US" altLang="en-US" sz="2400" dirty="0">
                <a:cs typeface="Times New Roman" panose="02020603050405020304" pitchFamily="18" charset="0"/>
              </a:rPr>
              <a:t> </a:t>
            </a:r>
            <a:r>
              <a:rPr lang="en-US" altLang="en-US" sz="2400" dirty="0" err="1">
                <a:cs typeface="Times New Roman" panose="02020603050405020304" pitchFamily="18" charset="0"/>
              </a:rPr>
              <a:t>đến</a:t>
            </a:r>
            <a:r>
              <a:rPr lang="en-US" altLang="en-US" sz="2400" dirty="0">
                <a:cs typeface="Times New Roman" panose="02020603050405020304" pitchFamily="18" charset="0"/>
              </a:rPr>
              <a:t> </a:t>
            </a:r>
            <a:r>
              <a:rPr lang="en-US" altLang="en-US" sz="2400" dirty="0" err="1">
                <a:cs typeface="Times New Roman" panose="02020603050405020304" pitchFamily="18" charset="0"/>
              </a:rPr>
              <a:t>người</a:t>
            </a:r>
            <a:r>
              <a:rPr lang="en-US" altLang="en-US" sz="2400" dirty="0">
                <a:cs typeface="Times New Roman" panose="02020603050405020304" pitchFamily="18" charset="0"/>
              </a:rPr>
              <a:t> </a:t>
            </a:r>
            <a:r>
              <a:rPr lang="en-US" altLang="en-US" sz="2400" dirty="0" err="1">
                <a:cs typeface="Times New Roman" panose="02020603050405020304" pitchFamily="18" charset="0"/>
              </a:rPr>
              <a:t>khác</a:t>
            </a:r>
            <a:r>
              <a:rPr lang="en-US" altLang="en-US" sz="2400" dirty="0">
                <a:cs typeface="Times New Roman" panose="02020603050405020304" pitchFamily="18" charset="0"/>
              </a:rPr>
              <a:t>, </a:t>
            </a:r>
            <a:r>
              <a:rPr lang="en-US" altLang="en-US" sz="2400" dirty="0" err="1">
                <a:cs typeface="Times New Roman" panose="02020603050405020304" pitchFamily="18" charset="0"/>
              </a:rPr>
              <a:t>khiến</a:t>
            </a:r>
            <a:r>
              <a:rPr lang="en-US" altLang="en-US" sz="2400" dirty="0">
                <a:cs typeface="Times New Roman" panose="02020603050405020304" pitchFamily="18" charset="0"/>
              </a:rPr>
              <a:t> </a:t>
            </a:r>
            <a:r>
              <a:rPr lang="en-US" altLang="en-US" sz="2400" dirty="0" err="1">
                <a:cs typeface="Times New Roman" panose="02020603050405020304" pitchFamily="18" charset="0"/>
              </a:rPr>
              <a:t>nhà</a:t>
            </a:r>
            <a:r>
              <a:rPr lang="en-US" altLang="en-US" sz="2400" dirty="0">
                <a:cs typeface="Times New Roman" panose="02020603050405020304" pitchFamily="18" charset="0"/>
              </a:rPr>
              <a:t> </a:t>
            </a:r>
            <a:r>
              <a:rPr lang="en-US" altLang="en-US" sz="2400" dirty="0" err="1">
                <a:cs typeface="Times New Roman" panose="02020603050405020304" pitchFamily="18" charset="0"/>
              </a:rPr>
              <a:t>vua</a:t>
            </a:r>
            <a:r>
              <a:rPr lang="en-US" altLang="en-US" sz="2400" dirty="0">
                <a:cs typeface="Times New Roman" panose="02020603050405020304" pitchFamily="18" charset="0"/>
              </a:rPr>
              <a:t> </a:t>
            </a:r>
            <a:r>
              <a:rPr lang="en-US" altLang="en-US" sz="2400" dirty="0" err="1">
                <a:cs typeface="Times New Roman" panose="02020603050405020304" pitchFamily="18" charset="0"/>
              </a:rPr>
              <a:t>tức</a:t>
            </a:r>
            <a:r>
              <a:rPr lang="en-US" altLang="en-US" sz="2400" dirty="0">
                <a:cs typeface="Times New Roman" panose="02020603050405020304" pitchFamily="18" charset="0"/>
              </a:rPr>
              <a:t> </a:t>
            </a:r>
            <a:r>
              <a:rPr lang="en-US" altLang="en-US" sz="2400" dirty="0" err="1">
                <a:cs typeface="Times New Roman" panose="02020603050405020304" pitchFamily="18" charset="0"/>
              </a:rPr>
              <a:t>giận</a:t>
            </a:r>
            <a:r>
              <a:rPr lang="en-US" altLang="en-US" sz="2400" dirty="0">
                <a:cs typeface="Times New Roman" panose="02020603050405020304" pitchFamily="18" charset="0"/>
              </a:rPr>
              <a:t> </a:t>
            </a:r>
            <a:r>
              <a:rPr lang="en-US" altLang="en-US" sz="2400" dirty="0" err="1">
                <a:cs typeface="Times New Roman" panose="02020603050405020304" pitchFamily="18" charset="0"/>
              </a:rPr>
              <a:t>và</a:t>
            </a:r>
            <a:r>
              <a:rPr lang="en-US" altLang="en-US" sz="2400" dirty="0">
                <a:cs typeface="Times New Roman" panose="02020603050405020304" pitchFamily="18" charset="0"/>
              </a:rPr>
              <a:t> ban </a:t>
            </a:r>
            <a:r>
              <a:rPr lang="en-US" altLang="en-US" sz="2400" dirty="0" err="1">
                <a:cs typeface="Times New Roman" panose="02020603050405020304" pitchFamily="18" charset="0"/>
              </a:rPr>
              <a:t>sẽ</a:t>
            </a:r>
            <a:r>
              <a:rPr lang="en-US" altLang="en-US" sz="2400" dirty="0">
                <a:cs typeface="Times New Roman" panose="02020603050405020304" pitchFamily="18" charset="0"/>
              </a:rPr>
              <a:t> </a:t>
            </a:r>
            <a:r>
              <a:rPr lang="en-US" altLang="en-US" sz="2400" dirty="0" err="1">
                <a:cs typeface="Times New Roman" panose="02020603050405020304" pitchFamily="18" charset="0"/>
              </a:rPr>
              <a:t>gả</a:t>
            </a:r>
            <a:r>
              <a:rPr lang="en-US" altLang="en-US" sz="2400" dirty="0">
                <a:cs typeface="Times New Roman" panose="02020603050405020304" pitchFamily="18" charset="0"/>
              </a:rPr>
              <a:t>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cho</a:t>
            </a:r>
            <a:r>
              <a:rPr lang="en-US" altLang="en-US" sz="2400" dirty="0">
                <a:cs typeface="Times New Roman" panose="02020603050405020304" pitchFamily="18" charset="0"/>
              </a:rPr>
              <a:t> </a:t>
            </a:r>
            <a:r>
              <a:rPr lang="en-US" altLang="en-US" sz="2400" dirty="0" err="1">
                <a:cs typeface="Times New Roman" panose="02020603050405020304" pitchFamily="18" charset="0"/>
              </a:rPr>
              <a:t>người</a:t>
            </a:r>
            <a:r>
              <a:rPr lang="en-US" altLang="en-US" sz="2400" dirty="0">
                <a:cs typeface="Times New Roman" panose="02020603050405020304" pitchFamily="18" charset="0"/>
              </a:rPr>
              <a:t> </a:t>
            </a:r>
            <a:r>
              <a:rPr lang="en-US" altLang="en-US" sz="2400" dirty="0" err="1">
                <a:cs typeface="Times New Roman" panose="02020603050405020304" pitchFamily="18" charset="0"/>
              </a:rPr>
              <a:t>ăn</a:t>
            </a:r>
            <a:r>
              <a:rPr lang="en-US" altLang="en-US" sz="2400" dirty="0">
                <a:cs typeface="Times New Roman" panose="02020603050405020304" pitchFamily="18" charset="0"/>
              </a:rPr>
              <a:t> </a:t>
            </a:r>
            <a:r>
              <a:rPr lang="en-US" altLang="en-US" sz="2400" dirty="0" err="1">
                <a:cs typeface="Times New Roman" panose="02020603050405020304" pitchFamily="18" charset="0"/>
              </a:rPr>
              <a:t>xin</a:t>
            </a:r>
            <a:r>
              <a:rPr lang="en-US" altLang="en-US" sz="2400" dirty="0">
                <a:cs typeface="Times New Roman" panose="02020603050405020304" pitchFamily="18" charset="0"/>
              </a:rPr>
              <a:t> </a:t>
            </a:r>
            <a:r>
              <a:rPr lang="en-US" altLang="en-US" sz="2400" dirty="0" err="1">
                <a:cs typeface="Times New Roman" panose="02020603050405020304" pitchFamily="18" charset="0"/>
              </a:rPr>
              <a:t>đầu</a:t>
            </a:r>
            <a:r>
              <a:rPr lang="en-US" altLang="en-US" sz="2400" dirty="0">
                <a:cs typeface="Times New Roman" panose="02020603050405020304" pitchFamily="18" charset="0"/>
              </a:rPr>
              <a:t> </a:t>
            </a:r>
            <a:r>
              <a:rPr lang="en-US" altLang="en-US" sz="2400" dirty="0" err="1">
                <a:cs typeface="Times New Roman" panose="02020603050405020304" pitchFamily="18" charset="0"/>
              </a:rPr>
              <a:t>tiên</a:t>
            </a:r>
            <a:r>
              <a:rPr lang="en-US" altLang="en-US" sz="2400" dirty="0">
                <a:cs typeface="Times New Roman" panose="02020603050405020304" pitchFamily="18" charset="0"/>
              </a:rPr>
              <a:t> </a:t>
            </a:r>
            <a:r>
              <a:rPr lang="en-US" altLang="en-US" sz="2400" dirty="0" err="1">
                <a:cs typeface="Times New Roman" panose="02020603050405020304" pitchFamily="18" charset="0"/>
              </a:rPr>
              <a:t>đến</a:t>
            </a:r>
            <a:r>
              <a:rPr lang="en-US" altLang="en-US" sz="2400" dirty="0">
                <a:cs typeface="Times New Roman" panose="02020603050405020304" pitchFamily="18" charset="0"/>
              </a:rPr>
              <a:t> </a:t>
            </a:r>
            <a:r>
              <a:rPr lang="en-US" altLang="en-US" sz="2400" dirty="0" err="1">
                <a:cs typeface="Times New Roman" panose="02020603050405020304" pitchFamily="18" charset="0"/>
              </a:rPr>
              <a:t>điện</a:t>
            </a:r>
            <a:r>
              <a:rPr lang="en-US" altLang="en-US" sz="2400" dirty="0">
                <a:cs typeface="Times New Roman" panose="02020603050405020304" pitchFamily="18" charset="0"/>
              </a:rPr>
              <a:t>.</a:t>
            </a:r>
          </a:p>
          <a:p>
            <a:pPr>
              <a:spcBef>
                <a:spcPct val="0"/>
              </a:spcBef>
              <a:buFontTx/>
              <a:buNone/>
              <a:defRPr/>
            </a:pPr>
            <a:r>
              <a:rPr lang="en-US" altLang="en-US" sz="2400" dirty="0">
                <a:cs typeface="Times New Roman" panose="02020603050405020304" pitchFamily="18" charset="0"/>
              </a:rPr>
              <a:t>6.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khóc</a:t>
            </a:r>
            <a:r>
              <a:rPr lang="en-US" altLang="en-US" sz="2400" dirty="0">
                <a:cs typeface="Times New Roman" panose="02020603050405020304" pitchFamily="18" charset="0"/>
              </a:rPr>
              <a:t> </a:t>
            </a:r>
            <a:r>
              <a:rPr lang="en-US" altLang="en-US" sz="2400" dirty="0" err="1">
                <a:cs typeface="Times New Roman" panose="02020603050405020304" pitchFamily="18" charset="0"/>
              </a:rPr>
              <a:t>hối</a:t>
            </a:r>
            <a:r>
              <a:rPr lang="en-US" altLang="en-US" sz="2400" dirty="0">
                <a:cs typeface="Times New Roman" panose="02020603050405020304" pitchFamily="18" charset="0"/>
              </a:rPr>
              <a:t> </a:t>
            </a:r>
            <a:r>
              <a:rPr lang="en-US" altLang="en-US" sz="2400" dirty="0" err="1">
                <a:cs typeface="Times New Roman" panose="02020603050405020304" pitchFamily="18" charset="0"/>
              </a:rPr>
              <a:t>lỗi</a:t>
            </a:r>
            <a:r>
              <a:rPr lang="en-US" altLang="en-US" sz="2400" dirty="0">
                <a:cs typeface="Times New Roman" panose="02020603050405020304" pitchFamily="18" charset="0"/>
              </a:rPr>
              <a:t> </a:t>
            </a:r>
            <a:r>
              <a:rPr lang="en-US" altLang="en-US" sz="2400" dirty="0" err="1">
                <a:cs typeface="Times New Roman" panose="02020603050405020304" pitchFamily="18" charset="0"/>
              </a:rPr>
              <a:t>và</a:t>
            </a:r>
            <a:r>
              <a:rPr lang="en-US" altLang="en-US" sz="2400" dirty="0">
                <a:cs typeface="Times New Roman" panose="02020603050405020304" pitchFamily="18" charset="0"/>
              </a:rPr>
              <a:t> </a:t>
            </a:r>
            <a:r>
              <a:rPr lang="en-US" altLang="en-US" sz="2400" dirty="0" err="1">
                <a:cs typeface="Times New Roman" panose="02020603050405020304" pitchFamily="18" charset="0"/>
              </a:rPr>
              <a:t>hai</a:t>
            </a:r>
            <a:r>
              <a:rPr lang="en-US" altLang="en-US" sz="2400" dirty="0">
                <a:cs typeface="Times New Roman" panose="02020603050405020304" pitchFamily="18" charset="0"/>
              </a:rPr>
              <a:t> </a:t>
            </a:r>
            <a:r>
              <a:rPr lang="en-US" altLang="en-US" sz="2400" dirty="0" err="1">
                <a:cs typeface="Times New Roman" panose="02020603050405020304" pitchFamily="18" charset="0"/>
              </a:rPr>
              <a:t>người</a:t>
            </a:r>
            <a:r>
              <a:rPr lang="en-US" altLang="en-US" sz="2400" dirty="0">
                <a:cs typeface="Times New Roman" panose="02020603050405020304" pitchFamily="18" charset="0"/>
              </a:rPr>
              <a:t> </a:t>
            </a:r>
            <a:r>
              <a:rPr lang="en-US" altLang="en-US" sz="2400" dirty="0" err="1">
                <a:cs typeface="Times New Roman" panose="02020603050405020304" pitchFamily="18" charset="0"/>
              </a:rPr>
              <a:t>làm</a:t>
            </a:r>
            <a:r>
              <a:rPr lang="en-US" altLang="en-US" sz="2400" dirty="0">
                <a:cs typeface="Times New Roman" panose="02020603050405020304" pitchFamily="18" charset="0"/>
              </a:rPr>
              <a:t> </a:t>
            </a:r>
            <a:r>
              <a:rPr lang="en-US" altLang="en-US" sz="2400" dirty="0" err="1">
                <a:cs typeface="Times New Roman" panose="02020603050405020304" pitchFamily="18" charset="0"/>
              </a:rPr>
              <a:t>đám</a:t>
            </a:r>
            <a:r>
              <a:rPr lang="en-US" altLang="en-US" sz="2400" dirty="0">
                <a:cs typeface="Times New Roman" panose="02020603050405020304" pitchFamily="18" charset="0"/>
              </a:rPr>
              <a:t> </a:t>
            </a:r>
            <a:r>
              <a:rPr lang="en-US" altLang="en-US" sz="2400" dirty="0" err="1">
                <a:cs typeface="Times New Roman" panose="02020603050405020304" pitchFamily="18" charset="0"/>
              </a:rPr>
              <a:t>cưới</a:t>
            </a:r>
            <a:r>
              <a:rPr lang="en-US" altLang="en-US" sz="2400" dirty="0">
                <a:cs typeface="Times New Roman" panose="02020603050405020304" pitchFamily="18" charset="0"/>
              </a:rPr>
              <a:t> </a:t>
            </a:r>
            <a:r>
              <a:rPr lang="en-US" altLang="en-US" sz="2400" dirty="0" err="1">
                <a:cs typeface="Times New Roman" panose="02020603050405020304" pitchFamily="18" charset="0"/>
              </a:rPr>
              <a:t>với</a:t>
            </a:r>
            <a:r>
              <a:rPr lang="en-US" altLang="en-US" sz="2400" dirty="0">
                <a:cs typeface="Times New Roman" panose="02020603050405020304" pitchFamily="18" charset="0"/>
              </a:rPr>
              <a:t> </a:t>
            </a:r>
            <a:r>
              <a:rPr lang="en-US" altLang="en-US" sz="2400" dirty="0" err="1">
                <a:cs typeface="Times New Roman" panose="02020603050405020304" pitchFamily="18" charset="0"/>
              </a:rPr>
              <a:t>nhau</a:t>
            </a:r>
            <a:r>
              <a:rPr lang="en-US" altLang="en-US" sz="2400" dirty="0">
                <a:cs typeface="Times New Roman" panose="02020603050405020304" pitchFamily="18" charset="0"/>
              </a:rPr>
              <a:t>.</a:t>
            </a:r>
          </a:p>
          <a:p>
            <a:pPr>
              <a:spcBef>
                <a:spcPct val="0"/>
              </a:spcBef>
              <a:buFontTx/>
              <a:buNone/>
              <a:defRPr/>
            </a:pPr>
            <a:r>
              <a:rPr lang="en-US" altLang="en-US" sz="2400" dirty="0">
                <a:cs typeface="Times New Roman" panose="02020603050405020304" pitchFamily="18" charset="0"/>
              </a:rPr>
              <a:t>7. </a:t>
            </a:r>
            <a:r>
              <a:rPr lang="en-US" altLang="en-US" sz="2400" dirty="0" err="1">
                <a:cs typeface="Times New Roman" panose="02020603050405020304" pitchFamily="18" charset="0"/>
              </a:rPr>
              <a:t>Nhà</a:t>
            </a:r>
            <a:r>
              <a:rPr lang="en-US" altLang="en-US" sz="2400" dirty="0">
                <a:cs typeface="Times New Roman" panose="02020603050405020304" pitchFamily="18" charset="0"/>
              </a:rPr>
              <a:t> </a:t>
            </a:r>
            <a:r>
              <a:rPr lang="en-US" altLang="en-US" sz="2400" dirty="0" err="1">
                <a:cs typeface="Times New Roman" panose="02020603050405020304" pitchFamily="18" charset="0"/>
              </a:rPr>
              <a:t>vua</a:t>
            </a:r>
            <a:r>
              <a:rPr lang="en-US" altLang="en-US" sz="2400" dirty="0">
                <a:cs typeface="Times New Roman" panose="02020603050405020304" pitchFamily="18" charset="0"/>
              </a:rPr>
              <a:t> </a:t>
            </a:r>
            <a:r>
              <a:rPr lang="en-US" altLang="en-US" sz="2400" dirty="0" err="1">
                <a:cs typeface="Times New Roman" panose="02020603050405020304" pitchFamily="18" charset="0"/>
              </a:rPr>
              <a:t>gả</a:t>
            </a:r>
            <a:r>
              <a:rPr lang="en-US" altLang="en-US" sz="2400" dirty="0">
                <a:cs typeface="Times New Roman" panose="02020603050405020304" pitchFamily="18" charset="0"/>
              </a:rPr>
              <a:t>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cho</a:t>
            </a:r>
            <a:r>
              <a:rPr lang="en-US" altLang="en-US" sz="2400" dirty="0">
                <a:cs typeface="Times New Roman" panose="02020603050405020304" pitchFamily="18" charset="0"/>
              </a:rPr>
              <a:t> </a:t>
            </a:r>
            <a:r>
              <a:rPr lang="en-US" altLang="en-US" sz="2400" dirty="0" err="1">
                <a:cs typeface="Times New Roman" panose="02020603050405020304" pitchFamily="18" charset="0"/>
              </a:rPr>
              <a:t>gã</a:t>
            </a:r>
            <a:r>
              <a:rPr lang="en-US" altLang="en-US" sz="2400" dirty="0">
                <a:cs typeface="Times New Roman" panose="02020603050405020304" pitchFamily="18" charset="0"/>
              </a:rPr>
              <a:t> </a:t>
            </a:r>
            <a:r>
              <a:rPr lang="en-US" altLang="en-US" sz="2400" dirty="0" err="1">
                <a:cs typeface="Times New Roman" panose="02020603050405020304" pitchFamily="18" charset="0"/>
              </a:rPr>
              <a:t>hát</a:t>
            </a:r>
            <a:r>
              <a:rPr lang="en-US" altLang="en-US" sz="2400" dirty="0">
                <a:cs typeface="Times New Roman" panose="02020603050405020304" pitchFamily="18" charset="0"/>
              </a:rPr>
              <a:t> </a:t>
            </a:r>
            <a:r>
              <a:rPr lang="en-US" altLang="en-US" sz="2400" dirty="0" err="1">
                <a:cs typeface="Times New Roman" panose="02020603050405020304" pitchFamily="18" charset="0"/>
              </a:rPr>
              <a:t>rong</a:t>
            </a:r>
            <a:r>
              <a:rPr lang="en-US" altLang="en-US" sz="2400" dirty="0">
                <a:cs typeface="Times New Roman" panose="02020603050405020304" pitchFamily="18" charset="0"/>
              </a:rPr>
              <a:t>, </a:t>
            </a:r>
            <a:r>
              <a:rPr lang="en-US" altLang="en-US" sz="2400" dirty="0" err="1">
                <a:cs typeface="Times New Roman" panose="02020603050405020304" pitchFamily="18" charset="0"/>
              </a:rPr>
              <a:t>công</a:t>
            </a:r>
            <a:r>
              <a:rPr lang="en-US" altLang="en-US" sz="2400" dirty="0">
                <a:cs typeface="Times New Roman" panose="02020603050405020304" pitchFamily="18" charset="0"/>
              </a:rPr>
              <a:t> </a:t>
            </a:r>
            <a:r>
              <a:rPr lang="en-US" altLang="en-US" sz="2400" dirty="0" err="1">
                <a:cs typeface="Times New Roman" panose="02020603050405020304" pitchFamily="18" charset="0"/>
              </a:rPr>
              <a:t>chúa</a:t>
            </a:r>
            <a:r>
              <a:rPr lang="en-US" altLang="en-US" sz="2400" dirty="0">
                <a:cs typeface="Times New Roman" panose="02020603050405020304" pitchFamily="18" charset="0"/>
              </a:rPr>
              <a:t> </a:t>
            </a:r>
            <a:r>
              <a:rPr lang="en-US" altLang="en-US" sz="2400" dirty="0" err="1">
                <a:cs typeface="Times New Roman" panose="02020603050405020304" pitchFamily="18" charset="0"/>
              </a:rPr>
              <a:t>theo</a:t>
            </a:r>
            <a:r>
              <a:rPr lang="en-US" altLang="en-US" sz="2400" dirty="0">
                <a:cs typeface="Times New Roman" panose="02020603050405020304" pitchFamily="18" charset="0"/>
              </a:rPr>
              <a:t> </a:t>
            </a:r>
            <a:r>
              <a:rPr lang="en-US" altLang="en-US" sz="2400" dirty="0" err="1">
                <a:cs typeface="Times New Roman" panose="02020603050405020304" pitchFamily="18" charset="0"/>
              </a:rPr>
              <a:t>gã</a:t>
            </a:r>
            <a:r>
              <a:rPr lang="en-US" altLang="en-US" sz="2400" dirty="0">
                <a:cs typeface="Times New Roman" panose="02020603050405020304" pitchFamily="18" charset="0"/>
              </a:rPr>
              <a:t> </a:t>
            </a:r>
            <a:r>
              <a:rPr lang="en-US" altLang="en-US" sz="2400" dirty="0" err="1">
                <a:cs typeface="Times New Roman" panose="02020603050405020304" pitchFamily="18" charset="0"/>
              </a:rPr>
              <a:t>về</a:t>
            </a:r>
            <a:r>
              <a:rPr lang="en-US" altLang="en-US" sz="2400" dirty="0">
                <a:cs typeface="Times New Roman" panose="02020603050405020304" pitchFamily="18" charset="0"/>
              </a:rPr>
              <a:t> </a:t>
            </a:r>
            <a:r>
              <a:rPr lang="en-US" altLang="en-US" sz="2400" dirty="0" err="1">
                <a:cs typeface="Times New Roman" panose="02020603050405020304" pitchFamily="18" charset="0"/>
              </a:rPr>
              <a:t>nhà</a:t>
            </a:r>
            <a:r>
              <a:rPr lang="en-US" altLang="en-US" sz="2400" dirty="0">
                <a:cs typeface="Times New Roman" panose="02020603050405020304" pitchFamily="18" charset="0"/>
              </a:rPr>
              <a:t>.</a:t>
            </a:r>
          </a:p>
          <a:p>
            <a:pPr>
              <a:spcBef>
                <a:spcPct val="0"/>
              </a:spcBef>
              <a:buFontTx/>
              <a:buNone/>
              <a:defRPr/>
            </a:pPr>
            <a:r>
              <a:rPr lang="en-US" altLang="en-US" sz="2400" dirty="0">
                <a:cs typeface="Times New Roman" panose="02020603050405020304" pitchFamily="18" charset="0"/>
              </a:rPr>
              <a:t>8. </a:t>
            </a:r>
            <a:r>
              <a:rPr lang="en-US" altLang="en-US" sz="2400" dirty="0" err="1">
                <a:cs typeface="Times New Roman" panose="02020603050405020304" pitchFamily="18" charset="0"/>
              </a:rPr>
              <a:t>Nhà</a:t>
            </a:r>
            <a:r>
              <a:rPr lang="en-US" altLang="en-US" sz="2400" dirty="0">
                <a:cs typeface="Times New Roman" panose="02020603050405020304" pitchFamily="18" charset="0"/>
              </a:rPr>
              <a:t> </a:t>
            </a:r>
            <a:r>
              <a:rPr lang="en-US" altLang="en-US" sz="2400" dirty="0" err="1">
                <a:cs typeface="Times New Roman" panose="02020603050405020304" pitchFamily="18" charset="0"/>
              </a:rPr>
              <a:t>vua</a:t>
            </a:r>
            <a:r>
              <a:rPr lang="en-US" altLang="en-US" sz="2400" dirty="0">
                <a:cs typeface="Times New Roman" panose="02020603050405020304" pitchFamily="18" charset="0"/>
              </a:rPr>
              <a:t> </a:t>
            </a:r>
            <a:r>
              <a:rPr lang="en-US" altLang="en-US" sz="2400" dirty="0" err="1">
                <a:cs typeface="Times New Roman" panose="02020603050405020304" pitchFamily="18" charset="0"/>
              </a:rPr>
              <a:t>có</a:t>
            </a:r>
            <a:r>
              <a:rPr lang="en-US" altLang="en-US" sz="2400" dirty="0">
                <a:cs typeface="Times New Roman" panose="02020603050405020304" pitchFamily="18" charset="0"/>
              </a:rPr>
              <a:t> </a:t>
            </a:r>
            <a:r>
              <a:rPr lang="en-US" altLang="en-US" sz="2400" dirty="0" err="1">
                <a:cs typeface="Times New Roman" panose="02020603050405020304" pitchFamily="18" charset="0"/>
              </a:rPr>
              <a:t>một</a:t>
            </a:r>
            <a:r>
              <a:rPr lang="en-US" altLang="en-US" sz="2400" dirty="0">
                <a:cs typeface="Times New Roman" panose="02020603050405020304" pitchFamily="18" charset="0"/>
              </a:rPr>
              <a:t> </a:t>
            </a:r>
            <a:r>
              <a:rPr lang="en-US" altLang="en-US" sz="2400" dirty="0" err="1">
                <a:cs typeface="Times New Roman" panose="02020603050405020304" pitchFamily="18" charset="0"/>
              </a:rPr>
              <a:t>cô</a:t>
            </a:r>
            <a:r>
              <a:rPr lang="en-US" altLang="en-US" sz="2400" dirty="0">
                <a:cs typeface="Times New Roman" panose="02020603050405020304" pitchFamily="18" charset="0"/>
              </a:rPr>
              <a:t> con </a:t>
            </a:r>
            <a:r>
              <a:rPr lang="en-US" altLang="en-US" sz="2400" dirty="0" err="1">
                <a:cs typeface="Times New Roman" panose="02020603050405020304" pitchFamily="18" charset="0"/>
              </a:rPr>
              <a:t>gái</a:t>
            </a:r>
            <a:r>
              <a:rPr lang="en-US" altLang="en-US" sz="2400" dirty="0">
                <a:cs typeface="Times New Roman" panose="02020603050405020304" pitchFamily="18" charset="0"/>
              </a:rPr>
              <a:t> </a:t>
            </a:r>
            <a:r>
              <a:rPr lang="en-US" altLang="en-US" sz="2400" dirty="0" err="1">
                <a:cs typeface="Times New Roman" panose="02020603050405020304" pitchFamily="18" charset="0"/>
              </a:rPr>
              <a:t>xinh</a:t>
            </a:r>
            <a:r>
              <a:rPr lang="en-US" altLang="en-US" sz="2400" dirty="0">
                <a:cs typeface="Times New Roman" panose="02020603050405020304" pitchFamily="18" charset="0"/>
              </a:rPr>
              <a:t> </a:t>
            </a:r>
            <a:r>
              <a:rPr lang="en-US" altLang="en-US" sz="2400" dirty="0" err="1">
                <a:cs typeface="Times New Roman" panose="02020603050405020304" pitchFamily="18" charset="0"/>
              </a:rPr>
              <a:t>đẹp</a:t>
            </a:r>
            <a:r>
              <a:rPr lang="en-US" altLang="en-US" sz="2400" dirty="0">
                <a:cs typeface="Times New Roman" panose="02020603050405020304" pitchFamily="18" charset="0"/>
              </a:rPr>
              <a:t> </a:t>
            </a:r>
            <a:r>
              <a:rPr lang="en-US" altLang="en-US" sz="2400" dirty="0" err="1">
                <a:cs typeface="Times New Roman" panose="02020603050405020304" pitchFamily="18" charset="0"/>
              </a:rPr>
              <a:t>tuyệt</a:t>
            </a:r>
            <a:r>
              <a:rPr lang="en-US" altLang="en-US" sz="2400" dirty="0">
                <a:cs typeface="Times New Roman" panose="02020603050405020304" pitchFamily="18" charset="0"/>
              </a:rPr>
              <a:t> </a:t>
            </a:r>
            <a:r>
              <a:rPr lang="en-US" altLang="en-US" sz="2400" dirty="0" err="1">
                <a:cs typeface="Times New Roman" panose="02020603050405020304" pitchFamily="18" charset="0"/>
              </a:rPr>
              <a:t>trần</a:t>
            </a:r>
            <a:r>
              <a:rPr lang="en-US" altLang="en-US" sz="2400" dirty="0">
                <a:cs typeface="Times New Roman" panose="02020603050405020304" pitchFamily="18" charset="0"/>
              </a:rPr>
              <a:t> </a:t>
            </a:r>
            <a:r>
              <a:rPr lang="en-US" altLang="en-US" sz="2400" dirty="0" err="1">
                <a:cs typeface="Times New Roman" panose="02020603050405020304" pitchFamily="18" charset="0"/>
              </a:rPr>
              <a:t>nhưng</a:t>
            </a:r>
            <a:r>
              <a:rPr lang="en-US" altLang="en-US" sz="2400" dirty="0">
                <a:cs typeface="Times New Roman" panose="02020603050405020304" pitchFamily="18" charset="0"/>
              </a:rPr>
              <a:t> </a:t>
            </a:r>
            <a:r>
              <a:rPr lang="en-US" altLang="en-US" sz="2400" dirty="0" err="1">
                <a:cs typeface="Times New Roman" panose="02020603050405020304" pitchFamily="18" charset="0"/>
              </a:rPr>
              <a:t>vô</a:t>
            </a:r>
            <a:r>
              <a:rPr lang="en-US" altLang="en-US" sz="2400" dirty="0">
                <a:cs typeface="Times New Roman" panose="02020603050405020304" pitchFamily="18" charset="0"/>
              </a:rPr>
              <a:t> </a:t>
            </a:r>
            <a:r>
              <a:rPr lang="en-US" altLang="en-US" sz="2400" dirty="0" err="1">
                <a:cs typeface="Times New Roman" panose="02020603050405020304" pitchFamily="18" charset="0"/>
              </a:rPr>
              <a:t>cùng</a:t>
            </a:r>
            <a:r>
              <a:rPr lang="en-US" altLang="en-US" sz="2400" dirty="0">
                <a:cs typeface="Times New Roman" panose="02020603050405020304" pitchFamily="18" charset="0"/>
              </a:rPr>
              <a:t> </a:t>
            </a:r>
            <a:r>
              <a:rPr lang="en-US" altLang="en-US" sz="2400" dirty="0" err="1">
                <a:cs typeface="Times New Roman" panose="02020603050405020304" pitchFamily="18" charset="0"/>
              </a:rPr>
              <a:t>kiêu</a:t>
            </a:r>
            <a:r>
              <a:rPr lang="en-US" altLang="en-US" sz="2400" dirty="0">
                <a:cs typeface="Times New Roman" panose="02020603050405020304" pitchFamily="18" charset="0"/>
              </a:rPr>
              <a:t> </a:t>
            </a:r>
            <a:r>
              <a:rPr lang="en-US" altLang="en-US" sz="2400" dirty="0" err="1">
                <a:cs typeface="Times New Roman" panose="02020603050405020304" pitchFamily="18" charset="0"/>
              </a:rPr>
              <a:t>ngạo</a:t>
            </a:r>
            <a:r>
              <a:rPr lang="en-US" altLang="en-US" sz="2400" dirty="0">
                <a:cs typeface="Times New Roman" panose="02020603050405020304" pitchFamily="18" charset="0"/>
              </a:rPr>
              <a:t>, </a:t>
            </a:r>
            <a:r>
              <a:rPr lang="en-US" altLang="en-US" sz="2400" dirty="0" err="1">
                <a:cs typeface="Times New Roman" panose="02020603050405020304" pitchFamily="18" charset="0"/>
              </a:rPr>
              <a:t>ngông</a:t>
            </a:r>
            <a:r>
              <a:rPr lang="en-US" altLang="en-US" sz="2400" dirty="0">
                <a:cs typeface="Times New Roman" panose="02020603050405020304" pitchFamily="18" charset="0"/>
              </a:rPr>
              <a:t> </a:t>
            </a:r>
            <a:r>
              <a:rPr lang="en-US" altLang="en-US" sz="2400" dirty="0" err="1">
                <a:cs typeface="Times New Roman" panose="02020603050405020304" pitchFamily="18" charset="0"/>
              </a:rPr>
              <a:t>cuồng</a:t>
            </a:r>
            <a:r>
              <a:rPr lang="en-US" altLang="en-US" sz="2400" dirty="0">
                <a:cs typeface="Times New Roman" panose="02020603050405020304" pitchFamily="18" charset="0"/>
              </a:rPr>
              <a:t>.</a:t>
            </a:r>
          </a:p>
        </p:txBody>
      </p:sp>
      <p:sp>
        <p:nvSpPr>
          <p:cNvPr id="13" name="Rectangle 12">
            <a:extLst>
              <a:ext uri="{FF2B5EF4-FFF2-40B4-BE49-F238E27FC236}">
                <a16:creationId xmlns:a16="http://schemas.microsoft.com/office/drawing/2014/main" id="{46BDC0E3-1D5B-4A45-ACDA-43707CEA2D80}"/>
              </a:ext>
            </a:extLst>
          </p:cNvPr>
          <p:cNvSpPr>
            <a:spLocks noChangeArrowheads="1"/>
          </p:cNvSpPr>
          <p:nvPr/>
        </p:nvSpPr>
        <p:spPr bwMode="auto">
          <a:xfrm>
            <a:off x="2238369" y="846139"/>
            <a:ext cx="91924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b="1" dirty="0" err="1">
                <a:solidFill>
                  <a:srgbClr val="FF0000"/>
                </a:solidFill>
                <a:cs typeface="Times New Roman" panose="02020603050405020304" pitchFamily="18" charset="0"/>
              </a:rPr>
              <a:t>Sắp</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xếp</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các</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sự</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kiện</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theo</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trình</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tự</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hợp</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lí</a:t>
            </a:r>
            <a:r>
              <a:rPr lang="en-US" altLang="en-US" sz="2400" b="1" dirty="0">
                <a:solidFill>
                  <a:srgbClr val="FF0000"/>
                </a:solidFill>
                <a:cs typeface="Times New Roman" panose="02020603050405020304" pitchFamily="18" charset="0"/>
              </a:rPr>
              <a:t>.</a:t>
            </a:r>
          </a:p>
        </p:txBody>
      </p:sp>
      <p:sp>
        <p:nvSpPr>
          <p:cNvPr id="8" name="TextBox 7">
            <a:extLst>
              <a:ext uri="{FF2B5EF4-FFF2-40B4-BE49-F238E27FC236}">
                <a16:creationId xmlns:a16="http://schemas.microsoft.com/office/drawing/2014/main" id="{84407928-BC24-4DA7-883E-23651ABCAC6C}"/>
              </a:ext>
            </a:extLst>
          </p:cNvPr>
          <p:cNvSpPr txBox="1"/>
          <p:nvPr/>
        </p:nvSpPr>
        <p:spPr>
          <a:xfrm>
            <a:off x="337625" y="5739617"/>
            <a:ext cx="7976381" cy="461665"/>
          </a:xfrm>
          <a:prstGeom prst="rect">
            <a:avLst/>
          </a:prstGeom>
          <a:noFill/>
        </p:spPr>
        <p:txBody>
          <a:bodyPr wrap="square" rtlCol="0">
            <a:spAutoFit/>
          </a:bodyPr>
          <a:lstStyle/>
          <a:p>
            <a:r>
              <a:rPr lang="en-US" sz="2400" b="1" dirty="0" err="1">
                <a:solidFill>
                  <a:srgbClr val="FF0000"/>
                </a:solidFill>
                <a:latin typeface="Times New Roman" panose="02020603050405020304" pitchFamily="18" charset="0"/>
                <a:cs typeface="Times New Roman" panose="02020603050405020304" pitchFamily="18" charset="0"/>
              </a:rPr>
              <a:t>Sắp</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xếp</a:t>
            </a:r>
            <a:r>
              <a:rPr lang="en-US" sz="2400" b="1" dirty="0">
                <a:solidFill>
                  <a:srgbClr val="FF0000"/>
                </a:solidFill>
                <a:latin typeface="Times New Roman" panose="02020603050405020304" pitchFamily="18" charset="0"/>
                <a:cs typeface="Times New Roman" panose="02020603050405020304" pitchFamily="18" charset="0"/>
              </a:rPr>
              <a:t>: 8 – 2 - 5- 7 – 3 – 4 – 1 - 6</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11AD567E-16F0-44FF-9A61-3009805D7C39}"/>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BÀI 7  TIẾT  91  VĂN BẢN 3:             VUA CHÍCH CHÒE</a:t>
            </a:r>
            <a:br>
              <a:rPr lang="en-US" altLang="en-US" sz="2400" b="1" dirty="0">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Truyện</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cổ</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Gờ</a:t>
            </a:r>
            <a:r>
              <a:rPr lang="en-US" altLang="en-US" sz="2400" b="1" dirty="0">
                <a:latin typeface="Arial" panose="020B0604020202020204" pitchFamily="34" charset="0"/>
                <a:cs typeface="Arial" panose="020B0604020202020204" pitchFamily="34" charset="0"/>
              </a:rPr>
              <a:t>-rim (Grimm))</a:t>
            </a:r>
          </a:p>
        </p:txBody>
      </p:sp>
      <p:sp>
        <p:nvSpPr>
          <p:cNvPr id="12" name="Rectangle 11">
            <a:extLst>
              <a:ext uri="{FF2B5EF4-FFF2-40B4-BE49-F238E27FC236}">
                <a16:creationId xmlns:a16="http://schemas.microsoft.com/office/drawing/2014/main" id="{8BBCE160-05F8-471B-8C91-5CC328E09011}"/>
              </a:ext>
            </a:extLst>
          </p:cNvPr>
          <p:cNvSpPr>
            <a:spLocks noChangeArrowheads="1"/>
          </p:cNvSpPr>
          <p:nvPr/>
        </p:nvSpPr>
        <p:spPr bwMode="auto">
          <a:xfrm>
            <a:off x="211015" y="771525"/>
            <a:ext cx="1177465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FF0000"/>
                </a:solidFill>
                <a:cs typeface="Times New Roman" panose="02020603050405020304" pitchFamily="18" charset="0"/>
              </a:rPr>
              <a:t>Các</a:t>
            </a:r>
            <a:r>
              <a:rPr lang="en-US" altLang="en-US" sz="2400" dirty="0">
                <a:solidFill>
                  <a:srgbClr val="FF0000"/>
                </a:solidFill>
                <a:cs typeface="Times New Roman" panose="02020603050405020304" pitchFamily="18" charset="0"/>
              </a:rPr>
              <a:t> </a:t>
            </a:r>
            <a:r>
              <a:rPr lang="en-US" altLang="en-US" sz="2400" dirty="0" err="1">
                <a:solidFill>
                  <a:srgbClr val="FF0000"/>
                </a:solidFill>
                <a:cs typeface="Times New Roman" panose="02020603050405020304" pitchFamily="18" charset="0"/>
              </a:rPr>
              <a:t>sự</a:t>
            </a:r>
            <a:r>
              <a:rPr lang="en-US" altLang="en-US" sz="2400" dirty="0">
                <a:solidFill>
                  <a:srgbClr val="FF0000"/>
                </a:solidFill>
                <a:cs typeface="Times New Roman" panose="02020603050405020304" pitchFamily="18" charset="0"/>
              </a:rPr>
              <a:t> </a:t>
            </a:r>
            <a:r>
              <a:rPr lang="en-US" altLang="en-US" sz="2400" dirty="0" err="1">
                <a:solidFill>
                  <a:srgbClr val="FF0000"/>
                </a:solidFill>
                <a:cs typeface="Times New Roman" panose="02020603050405020304" pitchFamily="18" charset="0"/>
              </a:rPr>
              <a:t>việc</a:t>
            </a:r>
            <a:r>
              <a:rPr lang="en-US" altLang="en-US" sz="2400" dirty="0">
                <a:solidFill>
                  <a:srgbClr val="FF0000"/>
                </a:solidFill>
                <a:cs typeface="Times New Roman" panose="02020603050405020304" pitchFamily="18" charset="0"/>
              </a:rPr>
              <a:t> </a:t>
            </a:r>
            <a:r>
              <a:rPr lang="en-US" altLang="en-US" sz="2400" dirty="0" err="1">
                <a:solidFill>
                  <a:srgbClr val="FF0000"/>
                </a:solidFill>
                <a:cs typeface="Times New Roman" panose="02020603050405020304" pitchFamily="18" charset="0"/>
              </a:rPr>
              <a:t>chính</a:t>
            </a:r>
            <a:endParaRPr lang="en-US" altLang="en-US" sz="2400" dirty="0">
              <a:solidFill>
                <a:srgbClr val="FF0000"/>
              </a:solidFill>
              <a:cs typeface="Times New Roman" panose="02020603050405020304" pitchFamily="18" charset="0"/>
            </a:endParaRPr>
          </a:p>
          <a:p>
            <a:pPr>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Nhà</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vua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có</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một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a:t>
            </a:r>
            <a:r>
              <a:rPr lang="en-US" altLang="en-US" sz="2400" dirty="0">
                <a:solidFill>
                  <a:srgbClr val="0000FF"/>
                </a:solidFill>
                <a:cs typeface="Times New Roman" panose="02020603050405020304" pitchFamily="18" charset="0"/>
              </a:rPr>
              <a:t> con </a:t>
            </a:r>
            <a:r>
              <a:rPr lang="en-US" altLang="en-US" sz="2400" dirty="0" err="1">
                <a:solidFill>
                  <a:srgbClr val="0000FF"/>
                </a:solidFill>
                <a:cs typeface="Times New Roman" panose="02020603050405020304" pitchFamily="18" charset="0"/>
              </a:rPr>
              <a:t>gái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xinh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đẹp</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tuyệt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trần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nhưng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vô</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cùng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kiêu</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ngạo</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ngông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cuồng</a:t>
            </a:r>
            <a:r>
              <a:rPr lang="en-US" altLang="en-US" sz="2400" dirty="0">
                <a:solidFill>
                  <a:srgbClr val="0000FF"/>
                </a:solidFill>
                <a:cs typeface="Times New Roman" panose="02020603050405020304" pitchFamily="18" charset="0"/>
              </a:rPr>
              <a:t>.</a:t>
            </a:r>
          </a:p>
          <a:p>
            <a:pPr>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Vua</a:t>
            </a:r>
            <a:r>
              <a:rPr lang="en-US" altLang="en-US" sz="2400" dirty="0">
                <a:solidFill>
                  <a:srgbClr val="0000FF"/>
                </a:solidFill>
                <a:cs typeface="Times New Roman" panose="02020603050405020304" pitchFamily="18" charset="0"/>
              </a:rPr>
              <a:t> cha </a:t>
            </a:r>
            <a:r>
              <a:rPr lang="en-US" altLang="en-US" sz="2400" dirty="0" err="1">
                <a:solidFill>
                  <a:srgbClr val="0000FF"/>
                </a:solidFill>
                <a:cs typeface="Times New Roman" panose="02020603050405020304" pitchFamily="18" charset="0"/>
              </a:rPr>
              <a:t>mở</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buổi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yến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tiệc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mời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các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chàng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trai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đến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dự</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tiệc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để</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tìm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phò</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mã</a:t>
            </a:r>
            <a:r>
              <a:rPr lang="en-US" altLang="en-US" sz="2400" dirty="0">
                <a:solidFill>
                  <a:srgbClr val="0000FF"/>
                </a:solidFill>
                <a:cs typeface="Times New Roman" panose="02020603050405020304" pitchFamily="18" charset="0"/>
              </a:rPr>
              <a:t>.</a:t>
            </a:r>
          </a:p>
          <a:p>
            <a:pPr>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chúa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chê</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hết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người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này</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đến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người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khác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khiến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nhà</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vua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tức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giận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và</a:t>
            </a:r>
            <a:r>
              <a:rPr lang="en-US" altLang="en-US" sz="2400" dirty="0">
                <a:solidFill>
                  <a:srgbClr val="0000FF"/>
                </a:solidFill>
                <a:cs typeface="Times New Roman" panose="02020603050405020304" pitchFamily="18" charset="0"/>
              </a:rPr>
              <a:t> ban </a:t>
            </a:r>
            <a:r>
              <a:rPr lang="en-US" altLang="en-US" sz="2400" dirty="0" err="1">
                <a:solidFill>
                  <a:srgbClr val="0000FF"/>
                </a:solidFill>
                <a:cs typeface="Times New Roman" panose="02020603050405020304" pitchFamily="18" charset="0"/>
              </a:rPr>
              <a:t>sẽ</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gả</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chúa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cho</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người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ăn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xin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đầu</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tiên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đến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điện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kiến</a:t>
            </a:r>
            <a:r>
              <a:rPr lang="en-US" altLang="en-US" sz="2400" dirty="0">
                <a:solidFill>
                  <a:srgbClr val="0000FF"/>
                </a:solidFill>
                <a:cs typeface="Times New Roman" panose="02020603050405020304" pitchFamily="18" charset="0"/>
              </a:rPr>
              <a:t>.</a:t>
            </a:r>
          </a:p>
          <a:p>
            <a:pPr>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Nhà</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vua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gả</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chúa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cho</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gã</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hát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rong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chúa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theo</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gã</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về</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nhà</a:t>
            </a:r>
            <a:r>
              <a:rPr lang="en-US" altLang="en-US" sz="2400" dirty="0">
                <a:solidFill>
                  <a:srgbClr val="0000FF"/>
                </a:solidFill>
                <a:cs typeface="Times New Roman" panose="02020603050405020304" pitchFamily="18" charset="0"/>
              </a:rPr>
              <a:t>.</a:t>
            </a:r>
          </a:p>
          <a:p>
            <a:pPr>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chúa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tiếc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nuối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vì</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không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cưới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Vua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chích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chòe</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khi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thấy</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rừng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thảo</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nguyên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thành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phố</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của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vua</a:t>
            </a:r>
            <a:r>
              <a:rPr lang="en-US" altLang="en-US" sz="2400" dirty="0">
                <a:solidFill>
                  <a:srgbClr val="0000FF"/>
                </a:solidFill>
                <a:cs typeface="Times New Roman" panose="02020603050405020304" pitchFamily="18" charset="0"/>
              </a:rPr>
              <a:t>.</a:t>
            </a:r>
          </a:p>
          <a:p>
            <a:pPr>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chúa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dần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dần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làm</a:t>
            </a:r>
            <a:r>
              <a:rPr lang="en-US" altLang="en-US" sz="2400" dirty="0">
                <a:solidFill>
                  <a:srgbClr val="0000FF"/>
                </a:solidFill>
                <a:cs typeface="Times New Roman" panose="02020603050405020304" pitchFamily="18" charset="0"/>
              </a:rPr>
              <a:t> qua </a:t>
            </a:r>
            <a:r>
              <a:rPr lang="en-US" altLang="en-US" sz="2400" dirty="0" err="1">
                <a:solidFill>
                  <a:srgbClr val="0000FF"/>
                </a:solidFill>
                <a:cs typeface="Times New Roman" panose="02020603050405020304" pitchFamily="18" charset="0"/>
              </a:rPr>
              <a:t>nhiều</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việc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dọn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nhà</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làm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bếp</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đan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sọt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dệt</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vải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bán</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sành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sứ</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làm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phụ</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bếp</a:t>
            </a:r>
            <a:r>
              <a:rPr lang="en-US" altLang="en-US" sz="2400" dirty="0">
                <a:solidFill>
                  <a:srgbClr val="0000FF"/>
                </a:solidFill>
                <a:cs typeface="Times New Roman" panose="02020603050405020304" pitchFamily="18" charset="0"/>
              </a:rPr>
              <a:t>.</a:t>
            </a:r>
          </a:p>
          <a:p>
            <a:pPr>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Vua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chích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chòe</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giải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thích</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mọi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việc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cho</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chúa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khi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làm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phụ</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bếp</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cho</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đám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cưới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của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vua</a:t>
            </a:r>
            <a:r>
              <a:rPr lang="en-US" altLang="en-US" sz="2400" dirty="0">
                <a:solidFill>
                  <a:srgbClr val="0000FF"/>
                </a:solidFill>
                <a:cs typeface="Times New Roman" panose="02020603050405020304" pitchFamily="18" charset="0"/>
              </a:rPr>
              <a:t>.</a:t>
            </a:r>
          </a:p>
          <a:p>
            <a:pPr>
              <a:spcBef>
                <a:spcPct val="0"/>
              </a:spcBef>
              <a:buFontTx/>
              <a:buNone/>
              <a:defRPr/>
            </a:pP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Công</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chúa</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khóc</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hối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lỗi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và</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hai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người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làm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đám</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cưới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với</a:t>
            </a:r>
            <a:r>
              <a:rPr lang="en-US" altLang="en-US" sz="2400" dirty="0">
                <a:solidFill>
                  <a:srgbClr val="0000FF"/>
                </a:solidFill>
                <a:cs typeface="Times New Roman" panose="02020603050405020304" pitchFamily="18" charset="0"/>
              </a:rPr>
              <a:t> </a:t>
            </a:r>
            <a:r>
              <a:rPr lang="en-US" altLang="en-US" sz="2400" dirty="0" err="1">
                <a:solidFill>
                  <a:srgbClr val="0000FF"/>
                </a:solidFill>
                <a:cs typeface="Times New Roman" panose="02020603050405020304" pitchFamily="18" charset="0"/>
              </a:rPr>
              <a:t>nhau</a:t>
            </a:r>
            <a:r>
              <a:rPr lang="en-US" altLang="en-US" sz="2400" dirty="0">
                <a:solidFill>
                  <a:srgbClr val="0000FF"/>
                </a:solidFill>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3498E3-109D-4260-9FB1-6B11D0632EA9}"/>
              </a:ext>
            </a:extLst>
          </p:cNvPr>
          <p:cNvSpPr txBox="1"/>
          <p:nvPr/>
        </p:nvSpPr>
        <p:spPr>
          <a:xfrm>
            <a:off x="961697" y="2475186"/>
            <a:ext cx="10405241" cy="523220"/>
          </a:xfrm>
          <a:prstGeom prst="rect">
            <a:avLst/>
          </a:prstGeom>
          <a:noFill/>
        </p:spPr>
        <p:txBody>
          <a:bodyPr wrap="square" rtlCol="0">
            <a:spAutoFit/>
          </a:bodyPr>
          <a:lstStyle/>
          <a:p>
            <a:pPr algn="ctr"/>
            <a:r>
              <a:rPr lang="en-US" sz="2800" b="1" dirty="0">
                <a:solidFill>
                  <a:srgbClr val="0070C0"/>
                </a:solidFill>
                <a:latin typeface="Times New Roman" panose="02020603050405020304" pitchFamily="18" charset="0"/>
                <a:cs typeface="Times New Roman" panose="02020603050405020304" pitchFamily="18" charset="0"/>
                <a:hlinkClick r:id="rId2"/>
              </a:rPr>
              <a:t>https://www.youtube.com/watch?v=Ma4X8tc5xU0</a:t>
            </a:r>
            <a:endParaRPr lang="en-US" sz="2800" b="1" dirty="0">
              <a:solidFill>
                <a:srgbClr val="0070C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F462CFA-DF61-415A-9C67-7CCD80C8EE22}"/>
              </a:ext>
            </a:extLst>
          </p:cNvPr>
          <p:cNvSpPr txBox="1"/>
          <p:nvPr/>
        </p:nvSpPr>
        <p:spPr>
          <a:xfrm>
            <a:off x="441437" y="1403131"/>
            <a:ext cx="11161984" cy="584775"/>
          </a:xfrm>
          <a:prstGeom prst="rect">
            <a:avLst/>
          </a:prstGeom>
          <a:noFill/>
        </p:spPr>
        <p:txBody>
          <a:bodyPr wrap="square" rtlCol="0">
            <a:spAutoFit/>
          </a:bodyPr>
          <a:lstStyle/>
          <a:p>
            <a:pPr algn="ctr"/>
            <a:r>
              <a:rPr lang="en-US" sz="3200" b="1" dirty="0">
                <a:solidFill>
                  <a:srgbClr val="FF0000"/>
                </a:solidFill>
                <a:latin typeface="Times New Roman" panose="02020603050405020304" pitchFamily="18" charset="0"/>
                <a:cs typeface="Times New Roman" panose="02020603050405020304" pitchFamily="18" charset="0"/>
              </a:rPr>
              <a:t>VUA CHÍCH CHÒE VÀ NÀNG CÔNG CHÚA KIÊU NGẠO</a:t>
            </a:r>
          </a:p>
        </p:txBody>
      </p:sp>
    </p:spTree>
    <p:extLst>
      <p:ext uri="{BB962C8B-B14F-4D97-AF65-F5344CB8AC3E}">
        <p14:creationId xmlns:p14="http://schemas.microsoft.com/office/powerpoint/2010/main" val="851017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4902448C-A4C1-49D6-81ED-4D07D447CD47}"/>
              </a:ext>
            </a:extLst>
          </p:cNvPr>
          <p:cNvSpPr txBox="1">
            <a:spLocks noChangeArrowheads="1"/>
          </p:cNvSpPr>
          <p:nvPr/>
        </p:nvSpPr>
        <p:spPr bwMode="auto">
          <a:xfrm>
            <a:off x="1544638" y="0"/>
            <a:ext cx="9144000" cy="8382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br>
              <a:rPr lang="en-US" altLang="en-US" sz="2400" dirty="0">
                <a:solidFill>
                  <a:srgbClr val="0000FF"/>
                </a:solidFill>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BÀI 7  TIẾT 91   VĂN BẢN 3:             VUA CHÍCH CHÒE</a:t>
            </a:r>
            <a:br>
              <a:rPr lang="en-US" altLang="en-US" sz="2400" b="1" dirty="0">
                <a:latin typeface="Arial" panose="020B0604020202020204" pitchFamily="34" charset="0"/>
                <a:cs typeface="Arial" panose="020B0604020202020204" pitchFamily="34" charset="0"/>
              </a:rPr>
            </a:b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Truyện</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cổ</a:t>
            </a:r>
            <a:r>
              <a:rPr lang="en-US" altLang="en-US" sz="2400" b="1" dirty="0">
                <a:latin typeface="Arial" panose="020B0604020202020204" pitchFamily="34" charset="0"/>
                <a:cs typeface="Arial" panose="020B0604020202020204" pitchFamily="34" charset="0"/>
              </a:rPr>
              <a:t> </a:t>
            </a:r>
            <a:r>
              <a:rPr lang="en-US" altLang="en-US" sz="2400" b="1" dirty="0" err="1">
                <a:latin typeface="Arial" panose="020B0604020202020204" pitchFamily="34" charset="0"/>
                <a:cs typeface="Arial" panose="020B0604020202020204" pitchFamily="34" charset="0"/>
              </a:rPr>
              <a:t>Gờ</a:t>
            </a:r>
            <a:r>
              <a:rPr lang="en-US" altLang="en-US" sz="2400" b="1" dirty="0">
                <a:latin typeface="Arial" panose="020B0604020202020204" pitchFamily="34" charset="0"/>
                <a:cs typeface="Arial" panose="020B0604020202020204" pitchFamily="34" charset="0"/>
              </a:rPr>
              <a:t>-rim (Grimm))</a:t>
            </a:r>
          </a:p>
        </p:txBody>
      </p:sp>
      <p:cxnSp>
        <p:nvCxnSpPr>
          <p:cNvPr id="5" name="Straight Connector 4">
            <a:extLst>
              <a:ext uri="{FF2B5EF4-FFF2-40B4-BE49-F238E27FC236}">
                <a16:creationId xmlns:a16="http://schemas.microsoft.com/office/drawing/2014/main" id="{816820A2-9E00-4596-A943-4740C55181BD}"/>
              </a:ext>
            </a:extLst>
          </p:cNvPr>
          <p:cNvCxnSpPr/>
          <p:nvPr/>
        </p:nvCxnSpPr>
        <p:spPr>
          <a:xfrm>
            <a:off x="5715000" y="838200"/>
            <a:ext cx="52388" cy="6019800"/>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6D883F7-8C67-4620-8B81-5767D13DDF27}"/>
              </a:ext>
            </a:extLst>
          </p:cNvPr>
          <p:cNvSpPr>
            <a:spLocks noGrp="1" noChangeArrowheads="1"/>
          </p:cNvSpPr>
          <p:nvPr>
            <p:ph idx="1"/>
          </p:nvPr>
        </p:nvSpPr>
        <p:spPr>
          <a:xfrm>
            <a:off x="430213" y="846434"/>
            <a:ext cx="4065587" cy="296566"/>
          </a:xfrm>
        </p:spPr>
        <p:txBody>
          <a:bodyPr rtlCol="0">
            <a:noAutofit/>
          </a:bodyPr>
          <a:lstStyle/>
          <a:p>
            <a:pPr marL="274320" indent="-274320">
              <a:buNone/>
              <a:defRPr/>
            </a:pPr>
            <a:r>
              <a:rPr lang="en-US" sz="2400" b="1" dirty="0">
                <a:solidFill>
                  <a:srgbClr val="FF0000"/>
                </a:solidFill>
                <a:latin typeface="Times New Roman" panose="02020603050405020304" pitchFamily="18" charset="0"/>
                <a:cs typeface="Times New Roman" panose="02020603050405020304" pitchFamily="18" charset="0"/>
              </a:rPr>
              <a:t>I. </a:t>
            </a:r>
            <a:r>
              <a:rPr lang="en-US" sz="2400" b="1" dirty="0" err="1">
                <a:solidFill>
                  <a:srgbClr val="FF0000"/>
                </a:solidFill>
                <a:latin typeface="Times New Roman" panose="02020603050405020304" pitchFamily="18" charset="0"/>
                <a:cs typeface="Times New Roman" panose="02020603050405020304" pitchFamily="18" charset="0"/>
              </a:rPr>
              <a:t>Đọc</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và</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Tìm</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hiểu</a:t>
            </a:r>
            <a:r>
              <a:rPr lang="en-US" sz="2400" b="1" u="sng" dirty="0">
                <a:solidFill>
                  <a:srgbClr val="FF0000"/>
                </a:solidFill>
                <a:latin typeface="Times New Roman" panose="02020603050405020304" pitchFamily="18" charset="0"/>
                <a:cs typeface="Times New Roman" panose="02020603050405020304" pitchFamily="18" charset="0"/>
              </a:rPr>
              <a:t> </a:t>
            </a:r>
            <a:r>
              <a:rPr lang="en-US" sz="2400" b="1" u="sng" dirty="0" err="1">
                <a:solidFill>
                  <a:srgbClr val="FF0000"/>
                </a:solidFill>
                <a:latin typeface="Times New Roman" panose="02020603050405020304" pitchFamily="18" charset="0"/>
                <a:cs typeface="Times New Roman" panose="02020603050405020304" pitchFamily="18" charset="0"/>
              </a:rPr>
              <a:t>chung</a:t>
            </a:r>
            <a:r>
              <a:rPr lang="en-US" sz="2400" b="1" dirty="0">
                <a:solidFill>
                  <a:srgbClr val="FF0000"/>
                </a:solidFill>
                <a:latin typeface="Times New Roman" panose="02020603050405020304" pitchFamily="18" charset="0"/>
                <a:cs typeface="Times New Roman" panose="02020603050405020304" pitchFamily="18" charset="0"/>
              </a:rPr>
              <a:t>:</a:t>
            </a: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a:p>
            <a:pPr marL="514350" indent="-514350">
              <a:buNone/>
              <a:defRPr/>
            </a:pPr>
            <a:endParaRPr lang="en-US" sz="2400" b="1"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0A5BCDE4-EDA0-4883-A0F9-18D385B11532}"/>
              </a:ext>
            </a:extLst>
          </p:cNvPr>
          <p:cNvSpPr>
            <a:spLocks noChangeArrowheads="1"/>
          </p:cNvSpPr>
          <p:nvPr/>
        </p:nvSpPr>
        <p:spPr bwMode="auto">
          <a:xfrm>
            <a:off x="430213" y="1416052"/>
            <a:ext cx="37478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vi-VN" altLang="en-US" sz="2400" b="1" dirty="0">
                <a:solidFill>
                  <a:srgbClr val="FF0000"/>
                </a:solidFill>
                <a:cs typeface="Times New Roman" panose="02020603050405020304" pitchFamily="18" charset="0"/>
              </a:rPr>
              <a:t>II. </a:t>
            </a:r>
            <a:r>
              <a:rPr lang="en-US" altLang="en-US" sz="2400" b="1" dirty="0" err="1">
                <a:solidFill>
                  <a:srgbClr val="FF0000"/>
                </a:solidFill>
                <a:cs typeface="Times New Roman" panose="02020603050405020304" pitchFamily="18" charset="0"/>
              </a:rPr>
              <a:t>Khám</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phávăn</a:t>
            </a:r>
            <a:r>
              <a:rPr lang="en-US" altLang="en-US" sz="2400" b="1" dirty="0">
                <a:solidFill>
                  <a:srgbClr val="FF0000"/>
                </a:solidFill>
                <a:cs typeface="Times New Roman" panose="02020603050405020304" pitchFamily="18" charset="0"/>
              </a:rPr>
              <a:t> </a:t>
            </a:r>
            <a:r>
              <a:rPr lang="en-US" altLang="en-US" sz="2400" b="1" dirty="0" err="1">
                <a:solidFill>
                  <a:srgbClr val="FF0000"/>
                </a:solidFill>
                <a:cs typeface="Times New Roman" panose="02020603050405020304" pitchFamily="18" charset="0"/>
              </a:rPr>
              <a:t>bản</a:t>
            </a:r>
            <a:endParaRPr lang="en-US" altLang="en-US" sz="2400" dirty="0">
              <a:solidFill>
                <a:srgbClr val="FF0000"/>
              </a:solidFill>
              <a:cs typeface="Times New Roman" panose="02020603050405020304" pitchFamily="18" charset="0"/>
            </a:endParaRPr>
          </a:p>
        </p:txBody>
      </p:sp>
      <p:graphicFrame>
        <p:nvGraphicFramePr>
          <p:cNvPr id="13" name="Table 12">
            <a:extLst>
              <a:ext uri="{FF2B5EF4-FFF2-40B4-BE49-F238E27FC236}">
                <a16:creationId xmlns:a16="http://schemas.microsoft.com/office/drawing/2014/main" id="{F54BB9B1-DE8E-4441-8B2E-755900729BF3}"/>
              </a:ext>
            </a:extLst>
          </p:cNvPr>
          <p:cNvGraphicFramePr>
            <a:graphicFrameLocks noGrp="1"/>
          </p:cNvGraphicFramePr>
          <p:nvPr/>
        </p:nvGraphicFramePr>
        <p:xfrm>
          <a:off x="5838825" y="1048624"/>
          <a:ext cx="6217187" cy="5604423"/>
        </p:xfrm>
        <a:graphic>
          <a:graphicData uri="http://schemas.openxmlformats.org/drawingml/2006/table">
            <a:tbl>
              <a:tblPr firstRow="1" firstCol="1" bandRow="1">
                <a:tableStyleId>{5940675A-B579-460E-94D1-54222C63F5DA}</a:tableStyleId>
              </a:tblPr>
              <a:tblGrid>
                <a:gridCol w="2123489">
                  <a:extLst>
                    <a:ext uri="{9D8B030D-6E8A-4147-A177-3AD203B41FA5}">
                      <a16:colId xmlns:a16="http://schemas.microsoft.com/office/drawing/2014/main" val="20000"/>
                    </a:ext>
                  </a:extLst>
                </a:gridCol>
                <a:gridCol w="1687863">
                  <a:extLst>
                    <a:ext uri="{9D8B030D-6E8A-4147-A177-3AD203B41FA5}">
                      <a16:colId xmlns:a16="http://schemas.microsoft.com/office/drawing/2014/main" val="20001"/>
                    </a:ext>
                  </a:extLst>
                </a:gridCol>
                <a:gridCol w="2405835">
                  <a:extLst>
                    <a:ext uri="{9D8B030D-6E8A-4147-A177-3AD203B41FA5}">
                      <a16:colId xmlns:a16="http://schemas.microsoft.com/office/drawing/2014/main" val="20002"/>
                    </a:ext>
                  </a:extLst>
                </a:gridCol>
              </a:tblGrid>
              <a:tr h="729411">
                <a:tc>
                  <a:txBody>
                    <a:bodyPr/>
                    <a:lstStyle/>
                    <a:p>
                      <a:pPr marL="0" marR="0" algn="ctr">
                        <a:spcBef>
                          <a:spcPts val="0"/>
                        </a:spcBef>
                        <a:spcAft>
                          <a:spcPts val="0"/>
                        </a:spcAft>
                      </a:pPr>
                      <a:r>
                        <a:rPr lang="en-US" sz="2400" b="1" dirty="0" err="1">
                          <a:solidFill>
                            <a:schemeClr val="accent1"/>
                          </a:solidFill>
                          <a:effectLst/>
                          <a:latin typeface="Times New Roman" panose="02020603050405020304" pitchFamily="18" charset="0"/>
                          <a:cs typeface="Times New Roman" panose="02020603050405020304" pitchFamily="18" charset="0"/>
                        </a:rPr>
                        <a:t>Nội</a:t>
                      </a:r>
                      <a:r>
                        <a:rPr lang="en-US" sz="2400" b="1" dirty="0">
                          <a:solidFill>
                            <a:schemeClr val="accent1"/>
                          </a:solidFill>
                          <a:effectLst/>
                          <a:latin typeface="Times New Roman" panose="02020603050405020304" pitchFamily="18" charset="0"/>
                          <a:cs typeface="Times New Roman" panose="02020603050405020304" pitchFamily="18" charset="0"/>
                        </a:rPr>
                        <a:t> dung</a:t>
                      </a:r>
                      <a:endParaRPr lang="en-US" sz="2400" b="1" dirty="0">
                        <a:solidFill>
                          <a:schemeClr val="accent1"/>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lgn="ctr">
                        <a:spcBef>
                          <a:spcPts val="0"/>
                        </a:spcBef>
                        <a:spcAft>
                          <a:spcPts val="0"/>
                        </a:spcAft>
                      </a:pPr>
                      <a:r>
                        <a:rPr lang="en-US" sz="2400" b="1" dirty="0" err="1">
                          <a:solidFill>
                            <a:schemeClr val="accent1"/>
                          </a:solidFill>
                          <a:effectLst/>
                          <a:latin typeface="Times New Roman" panose="02020603050405020304" pitchFamily="18" charset="0"/>
                          <a:cs typeface="Times New Roman" panose="02020603050405020304" pitchFamily="18" charset="0"/>
                        </a:rPr>
                        <a:t>Công</a:t>
                      </a:r>
                      <a:r>
                        <a:rPr lang="en-US" sz="2400" b="1" dirty="0">
                          <a:solidFill>
                            <a:schemeClr val="accent1"/>
                          </a:solidFill>
                          <a:effectLst/>
                          <a:latin typeface="Times New Roman" panose="02020603050405020304" pitchFamily="18" charset="0"/>
                          <a:cs typeface="Times New Roman" panose="02020603050405020304" pitchFamily="18" charset="0"/>
                        </a:rPr>
                        <a:t> </a:t>
                      </a:r>
                      <a:r>
                        <a:rPr lang="en-US" sz="2400" b="1" dirty="0" err="1">
                          <a:solidFill>
                            <a:schemeClr val="accent1"/>
                          </a:solidFill>
                          <a:effectLst/>
                          <a:latin typeface="Times New Roman" panose="02020603050405020304" pitchFamily="18" charset="0"/>
                          <a:cs typeface="Times New Roman" panose="02020603050405020304" pitchFamily="18" charset="0"/>
                        </a:rPr>
                        <a:t>chúa</a:t>
                      </a:r>
                      <a:endParaRPr lang="en-US" sz="2400" b="1" dirty="0">
                        <a:solidFill>
                          <a:schemeClr val="accent1"/>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lgn="ctr">
                        <a:spcBef>
                          <a:spcPts val="0"/>
                        </a:spcBef>
                        <a:spcAft>
                          <a:spcPts val="0"/>
                        </a:spcAft>
                      </a:pPr>
                      <a:r>
                        <a:rPr lang="en-US" sz="2400" b="1" dirty="0" err="1">
                          <a:solidFill>
                            <a:schemeClr val="accent1"/>
                          </a:solidFill>
                          <a:effectLst/>
                          <a:latin typeface="Times New Roman" panose="02020603050405020304" pitchFamily="18" charset="0"/>
                          <a:cs typeface="Times New Roman" panose="02020603050405020304" pitchFamily="18" charset="0"/>
                        </a:rPr>
                        <a:t>Vua</a:t>
                      </a:r>
                      <a:r>
                        <a:rPr lang="en-US" sz="2400" b="1" dirty="0">
                          <a:solidFill>
                            <a:schemeClr val="accent1"/>
                          </a:solidFill>
                          <a:effectLst/>
                          <a:latin typeface="Times New Roman" panose="02020603050405020304" pitchFamily="18" charset="0"/>
                          <a:cs typeface="Times New Roman" panose="02020603050405020304" pitchFamily="18" charset="0"/>
                        </a:rPr>
                        <a:t> </a:t>
                      </a:r>
                      <a:r>
                        <a:rPr lang="en-US" sz="2400" b="1" dirty="0" err="1">
                          <a:solidFill>
                            <a:schemeClr val="accent1"/>
                          </a:solidFill>
                          <a:effectLst/>
                          <a:latin typeface="Times New Roman" panose="02020603050405020304" pitchFamily="18" charset="0"/>
                          <a:cs typeface="Times New Roman" panose="02020603050405020304" pitchFamily="18" charset="0"/>
                        </a:rPr>
                        <a:t>chích</a:t>
                      </a:r>
                      <a:r>
                        <a:rPr lang="en-US" sz="2400" b="1" dirty="0">
                          <a:solidFill>
                            <a:schemeClr val="accent1"/>
                          </a:solidFill>
                          <a:effectLst/>
                          <a:latin typeface="Times New Roman" panose="02020603050405020304" pitchFamily="18" charset="0"/>
                          <a:cs typeface="Times New Roman" panose="02020603050405020304" pitchFamily="18" charset="0"/>
                        </a:rPr>
                        <a:t> </a:t>
                      </a:r>
                      <a:r>
                        <a:rPr lang="en-US" sz="2400" b="1" dirty="0" err="1">
                          <a:solidFill>
                            <a:schemeClr val="accent1"/>
                          </a:solidFill>
                          <a:effectLst/>
                          <a:latin typeface="Times New Roman" panose="02020603050405020304" pitchFamily="18" charset="0"/>
                          <a:cs typeface="Times New Roman" panose="02020603050405020304" pitchFamily="18" charset="0"/>
                        </a:rPr>
                        <a:t>chòe</a:t>
                      </a:r>
                      <a:endParaRPr lang="en-US" sz="2400" b="1" dirty="0">
                        <a:solidFill>
                          <a:schemeClr val="accent1"/>
                        </a:solidFill>
                        <a:effectLst/>
                        <a:latin typeface="Times New Roman" panose="02020603050405020304" pitchFamily="18" charset="0"/>
                        <a:ea typeface="Times New Roman"/>
                        <a:cs typeface="Times New Roman" panose="02020603050405020304" pitchFamily="18" charset="0"/>
                      </a:endParaRPr>
                    </a:p>
                  </a:txBody>
                  <a:tcPr marL="68588" marR="68588" marT="0" marB="0"/>
                </a:tc>
                <a:extLst>
                  <a:ext uri="{0D108BD9-81ED-4DB2-BD59-A6C34878D82A}">
                    <a16:rowId xmlns:a16="http://schemas.microsoft.com/office/drawing/2014/main" val="10000"/>
                  </a:ext>
                </a:extLst>
              </a:tr>
              <a:tr h="729411">
                <a:tc>
                  <a:txBody>
                    <a:bodyPr/>
                    <a:lstStyle/>
                    <a:p>
                      <a:pPr marL="0" marR="0">
                        <a:spcBef>
                          <a:spcPts val="0"/>
                        </a:spcBef>
                        <a:spcAft>
                          <a:spcPts val="0"/>
                        </a:spcAft>
                      </a:pPr>
                      <a:r>
                        <a:rPr lang="en-US" sz="2400" b="1">
                          <a:solidFill>
                            <a:srgbClr val="7030A0"/>
                          </a:solidFill>
                          <a:effectLst/>
                          <a:latin typeface="Times New Roman" panose="02020603050405020304" pitchFamily="18" charset="0"/>
                          <a:cs typeface="Times New Roman" panose="02020603050405020304" pitchFamily="18" charset="0"/>
                        </a:rPr>
                        <a:t>Xuất thân</a:t>
                      </a:r>
                      <a:endParaRPr lang="en-US" sz="2400" b="1">
                        <a:solidFill>
                          <a:srgbClr val="7030A0"/>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spcBef>
                          <a:spcPts val="0"/>
                        </a:spcBef>
                        <a:spcAft>
                          <a:spcPts val="0"/>
                        </a:spcAft>
                      </a:pPr>
                      <a:r>
                        <a:rPr lang="en-US" sz="2400" dirty="0">
                          <a:effectLst/>
                          <a:latin typeface="Times New Roman" panose="02020603050405020304" pitchFamily="18" charset="0"/>
                          <a:cs typeface="Times New Roman" panose="02020603050405020304" pitchFamily="18" charset="0"/>
                        </a:rPr>
                        <a:t> </a:t>
                      </a:r>
                      <a:endParaRPr lang="en-US" sz="24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spcBef>
                          <a:spcPts val="0"/>
                        </a:spcBef>
                        <a:spcAft>
                          <a:spcPts val="0"/>
                        </a:spcAft>
                      </a:pPr>
                      <a:r>
                        <a:rPr lang="en-US" sz="2000">
                          <a:effectLst/>
                          <a:latin typeface="Times New Roman" panose="02020603050405020304" pitchFamily="18" charset="0"/>
                          <a:cs typeface="Times New Roman" panose="02020603050405020304" pitchFamily="18" charset="0"/>
                        </a:rPr>
                        <a:t> </a:t>
                      </a:r>
                      <a:endParaRPr lang="en-US" sz="2000" b="1">
                        <a:solidFill>
                          <a:srgbClr val="FF0000"/>
                        </a:solidFill>
                        <a:effectLst/>
                        <a:latin typeface="Times New Roman" panose="02020603050405020304" pitchFamily="18" charset="0"/>
                        <a:ea typeface="Times New Roman"/>
                        <a:cs typeface="Times New Roman" panose="02020603050405020304" pitchFamily="18" charset="0"/>
                      </a:endParaRPr>
                    </a:p>
                  </a:txBody>
                  <a:tcPr marL="68588" marR="68588" marT="0" marB="0"/>
                </a:tc>
                <a:extLst>
                  <a:ext uri="{0D108BD9-81ED-4DB2-BD59-A6C34878D82A}">
                    <a16:rowId xmlns:a16="http://schemas.microsoft.com/office/drawing/2014/main" val="10001"/>
                  </a:ext>
                </a:extLst>
              </a:tr>
              <a:tr h="729411">
                <a:tc>
                  <a:txBody>
                    <a:bodyPr/>
                    <a:lstStyle/>
                    <a:p>
                      <a:pPr marL="0" marR="0">
                        <a:spcBef>
                          <a:spcPts val="0"/>
                        </a:spcBef>
                        <a:spcAft>
                          <a:spcPts val="0"/>
                        </a:spcAft>
                      </a:pPr>
                      <a:r>
                        <a:rPr lang="en-US" sz="2400" b="1" dirty="0" err="1">
                          <a:solidFill>
                            <a:srgbClr val="7030A0"/>
                          </a:solidFill>
                          <a:effectLst/>
                          <a:latin typeface="Times New Roman" panose="02020603050405020304" pitchFamily="18" charset="0"/>
                          <a:cs typeface="Times New Roman" panose="02020603050405020304" pitchFamily="18" charset="0"/>
                        </a:rPr>
                        <a:t>Ngoại</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hình</a:t>
                      </a:r>
                      <a:endParaRPr lang="en-US" sz="2400" b="1" dirty="0">
                        <a:solidFill>
                          <a:srgbClr val="7030A0"/>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spcBef>
                          <a:spcPts val="0"/>
                        </a:spcBef>
                        <a:spcAft>
                          <a:spcPts val="0"/>
                        </a:spcAft>
                      </a:pPr>
                      <a:r>
                        <a:rPr lang="en-US" sz="2400" dirty="0">
                          <a:effectLst/>
                          <a:latin typeface="Times New Roman" panose="02020603050405020304" pitchFamily="18" charset="0"/>
                          <a:cs typeface="Times New Roman" panose="02020603050405020304" pitchFamily="18" charset="0"/>
                        </a:rPr>
                        <a:t> </a:t>
                      </a:r>
                      <a:endParaRPr lang="en-US" sz="24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spcBef>
                          <a:spcPts val="0"/>
                        </a:spcBef>
                        <a:spcAft>
                          <a:spcPts val="0"/>
                        </a:spcAft>
                      </a:pPr>
                      <a:r>
                        <a:rPr lang="en-US" sz="2000">
                          <a:effectLst/>
                          <a:latin typeface="Times New Roman" panose="02020603050405020304" pitchFamily="18" charset="0"/>
                          <a:cs typeface="Times New Roman" panose="02020603050405020304" pitchFamily="18" charset="0"/>
                        </a:rPr>
                        <a:t> </a:t>
                      </a:r>
                      <a:endParaRPr lang="en-US" sz="2000" b="1">
                        <a:solidFill>
                          <a:srgbClr val="FF0000"/>
                        </a:solidFill>
                        <a:effectLst/>
                        <a:latin typeface="Times New Roman" panose="02020603050405020304" pitchFamily="18" charset="0"/>
                        <a:ea typeface="Times New Roman"/>
                        <a:cs typeface="Times New Roman" panose="02020603050405020304" pitchFamily="18" charset="0"/>
                      </a:endParaRPr>
                    </a:p>
                  </a:txBody>
                  <a:tcPr marL="68588" marR="68588" marT="0" marB="0"/>
                </a:tc>
                <a:extLst>
                  <a:ext uri="{0D108BD9-81ED-4DB2-BD59-A6C34878D82A}">
                    <a16:rowId xmlns:a16="http://schemas.microsoft.com/office/drawing/2014/main" val="10002"/>
                  </a:ext>
                </a:extLst>
              </a:tr>
              <a:tr h="1227955">
                <a:tc>
                  <a:txBody>
                    <a:bodyPr/>
                    <a:lstStyle/>
                    <a:p>
                      <a:pPr marL="0" marR="0">
                        <a:spcBef>
                          <a:spcPts val="0"/>
                        </a:spcBef>
                        <a:spcAft>
                          <a:spcPts val="0"/>
                        </a:spcAft>
                      </a:pPr>
                      <a:r>
                        <a:rPr lang="en-US" sz="2400" b="1" dirty="0" err="1">
                          <a:solidFill>
                            <a:srgbClr val="7030A0"/>
                          </a:solidFill>
                          <a:effectLst/>
                          <a:latin typeface="Times New Roman" panose="02020603050405020304" pitchFamily="18" charset="0"/>
                          <a:cs typeface="Times New Roman" panose="02020603050405020304" pitchFamily="18" charset="0"/>
                        </a:rPr>
                        <a:t>Lời</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nói</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hành</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động</a:t>
                      </a:r>
                      <a:endParaRPr lang="en-US" sz="2400" b="1" dirty="0">
                        <a:solidFill>
                          <a:srgbClr val="7030A0"/>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spcBef>
                          <a:spcPts val="0"/>
                        </a:spcBef>
                        <a:spcAft>
                          <a:spcPts val="0"/>
                        </a:spcAft>
                      </a:pPr>
                      <a:r>
                        <a:rPr lang="en-US" sz="2400" dirty="0">
                          <a:effectLst/>
                          <a:latin typeface="Times New Roman" panose="02020603050405020304" pitchFamily="18" charset="0"/>
                          <a:cs typeface="Times New Roman" panose="02020603050405020304" pitchFamily="18" charset="0"/>
                        </a:rPr>
                        <a:t> </a:t>
                      </a:r>
                      <a:endParaRPr lang="en-US" sz="24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spcBef>
                          <a:spcPts val="0"/>
                        </a:spcBef>
                        <a:spcAft>
                          <a:spcPts val="0"/>
                        </a:spcAft>
                      </a:pPr>
                      <a:r>
                        <a:rPr lang="en-US" sz="2000">
                          <a:effectLst/>
                          <a:latin typeface="Times New Roman" panose="02020603050405020304" pitchFamily="18" charset="0"/>
                          <a:cs typeface="Times New Roman" panose="02020603050405020304" pitchFamily="18" charset="0"/>
                        </a:rPr>
                        <a:t> </a:t>
                      </a:r>
                      <a:endParaRPr lang="en-US" sz="2000" b="1">
                        <a:solidFill>
                          <a:srgbClr val="FF0000"/>
                        </a:solidFill>
                        <a:effectLst/>
                        <a:latin typeface="Times New Roman" panose="02020603050405020304" pitchFamily="18" charset="0"/>
                        <a:ea typeface="Times New Roman"/>
                        <a:cs typeface="Times New Roman" panose="02020603050405020304" pitchFamily="18" charset="0"/>
                      </a:endParaRPr>
                    </a:p>
                  </a:txBody>
                  <a:tcPr marL="68588" marR="68588" marT="0" marB="0"/>
                </a:tc>
                <a:extLst>
                  <a:ext uri="{0D108BD9-81ED-4DB2-BD59-A6C34878D82A}">
                    <a16:rowId xmlns:a16="http://schemas.microsoft.com/office/drawing/2014/main" val="10003"/>
                  </a:ext>
                </a:extLst>
              </a:tr>
              <a:tr h="2188235">
                <a:tc>
                  <a:txBody>
                    <a:bodyPr/>
                    <a:lstStyle/>
                    <a:p>
                      <a:pPr marL="0" marR="0">
                        <a:spcBef>
                          <a:spcPts val="0"/>
                        </a:spcBef>
                        <a:spcAft>
                          <a:spcPts val="0"/>
                        </a:spcAft>
                      </a:pPr>
                      <a:r>
                        <a:rPr lang="en-US" sz="2400" b="1" dirty="0" err="1">
                          <a:solidFill>
                            <a:srgbClr val="7030A0"/>
                          </a:solidFill>
                          <a:effectLst/>
                          <a:latin typeface="Times New Roman" panose="02020603050405020304" pitchFamily="18" charset="0"/>
                          <a:cs typeface="Times New Roman" panose="02020603050405020304" pitchFamily="18" charset="0"/>
                        </a:rPr>
                        <a:t>Kiểu</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nhân</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vật</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trong</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truyện</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cổ</a:t>
                      </a:r>
                      <a:r>
                        <a:rPr lang="en-US" sz="2400" b="1" dirty="0">
                          <a:solidFill>
                            <a:srgbClr val="7030A0"/>
                          </a:solidFill>
                          <a:effectLst/>
                          <a:latin typeface="Times New Roman" panose="02020603050405020304" pitchFamily="18" charset="0"/>
                          <a:cs typeface="Times New Roman" panose="02020603050405020304" pitchFamily="18" charset="0"/>
                        </a:rPr>
                        <a:t> </a:t>
                      </a:r>
                      <a:r>
                        <a:rPr lang="en-US" sz="2400" b="1" dirty="0" err="1">
                          <a:solidFill>
                            <a:srgbClr val="7030A0"/>
                          </a:solidFill>
                          <a:effectLst/>
                          <a:latin typeface="Times New Roman" panose="02020603050405020304" pitchFamily="18" charset="0"/>
                          <a:cs typeface="Times New Roman" panose="02020603050405020304" pitchFamily="18" charset="0"/>
                        </a:rPr>
                        <a:t>tích</a:t>
                      </a:r>
                      <a:endParaRPr lang="en-US" sz="2400" b="1" dirty="0">
                        <a:solidFill>
                          <a:srgbClr val="7030A0"/>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spcBef>
                          <a:spcPts val="0"/>
                        </a:spcBef>
                        <a:spcAft>
                          <a:spcPts val="0"/>
                        </a:spcAft>
                      </a:pPr>
                      <a:r>
                        <a:rPr lang="en-US" sz="2400" dirty="0">
                          <a:effectLst/>
                          <a:latin typeface="Times New Roman" panose="02020603050405020304" pitchFamily="18" charset="0"/>
                          <a:cs typeface="Times New Roman" panose="02020603050405020304" pitchFamily="18" charset="0"/>
                        </a:rPr>
                        <a:t> </a:t>
                      </a:r>
                      <a:endParaRPr lang="en-US" sz="24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88" marR="68588" marT="0" marB="0"/>
                </a:tc>
                <a:tc>
                  <a:txBody>
                    <a:bodyPr/>
                    <a:lstStyle/>
                    <a:p>
                      <a:pPr marL="0" marR="0">
                        <a:spcBef>
                          <a:spcPts val="0"/>
                        </a:spcBef>
                        <a:spcAft>
                          <a:spcPts val="0"/>
                        </a:spcAft>
                      </a:pPr>
                      <a:r>
                        <a:rPr lang="en-US" sz="2000" dirty="0">
                          <a:effectLst/>
                          <a:latin typeface="Times New Roman" panose="02020603050405020304" pitchFamily="18" charset="0"/>
                          <a:cs typeface="Times New Roman" panose="02020603050405020304" pitchFamily="18" charset="0"/>
                        </a:rPr>
                        <a:t> </a:t>
                      </a:r>
                      <a:endParaRPr lang="en-US" sz="2000" b="1" dirty="0">
                        <a:solidFill>
                          <a:srgbClr val="FF0000"/>
                        </a:solidFill>
                        <a:effectLst/>
                        <a:latin typeface="Times New Roman" panose="02020603050405020304" pitchFamily="18" charset="0"/>
                        <a:ea typeface="Times New Roman"/>
                        <a:cs typeface="Times New Roman" panose="02020603050405020304" pitchFamily="18" charset="0"/>
                      </a:endParaRPr>
                    </a:p>
                  </a:txBody>
                  <a:tcPr marL="68588" marR="68588" marT="0" marB="0"/>
                </a:tc>
                <a:extLst>
                  <a:ext uri="{0D108BD9-81ED-4DB2-BD59-A6C34878D82A}">
                    <a16:rowId xmlns:a16="http://schemas.microsoft.com/office/drawing/2014/main" val="10004"/>
                  </a:ext>
                </a:extLst>
              </a:tr>
            </a:tbl>
          </a:graphicData>
        </a:graphic>
      </p:graphicFrame>
      <p:sp>
        <p:nvSpPr>
          <p:cNvPr id="15" name="Rectangle 1">
            <a:extLst>
              <a:ext uri="{FF2B5EF4-FFF2-40B4-BE49-F238E27FC236}">
                <a16:creationId xmlns:a16="http://schemas.microsoft.com/office/drawing/2014/main" id="{2B216789-4D09-424A-B085-55567EB912DB}"/>
              </a:ext>
            </a:extLst>
          </p:cNvPr>
          <p:cNvSpPr>
            <a:spLocks noChangeArrowheads="1"/>
          </p:cNvSpPr>
          <p:nvPr/>
        </p:nvSpPr>
        <p:spPr bwMode="auto">
          <a:xfrm>
            <a:off x="236343" y="1877717"/>
            <a:ext cx="4065587"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b="1" i="1" dirty="0">
                <a:solidFill>
                  <a:srgbClr val="000000"/>
                </a:solidFill>
                <a:cs typeface="Times New Roman" panose="02020603050405020304" pitchFamily="18" charset="0"/>
              </a:rPr>
              <a:t>1. </a:t>
            </a:r>
            <a:r>
              <a:rPr lang="en-US" altLang="en-US" sz="2400" b="1" i="1" dirty="0" err="1">
                <a:solidFill>
                  <a:srgbClr val="000000"/>
                </a:solidFill>
                <a:cs typeface="Times New Roman" panose="02020603050405020304" pitchFamily="18" charset="0"/>
              </a:rPr>
              <a:t>Tìm</a:t>
            </a:r>
            <a:r>
              <a:rPr lang="en-US" altLang="en-US" sz="2400" b="1" i="1" dirty="0">
                <a:solidFill>
                  <a:srgbClr val="000000"/>
                </a:solidFill>
                <a:cs typeface="Times New Roman" panose="02020603050405020304" pitchFamily="18" charset="0"/>
              </a:rPr>
              <a:t> </a:t>
            </a:r>
            <a:r>
              <a:rPr lang="en-US" altLang="en-US" sz="2400" b="1" i="1" dirty="0" err="1">
                <a:solidFill>
                  <a:srgbClr val="000000"/>
                </a:solidFill>
                <a:cs typeface="Times New Roman" panose="02020603050405020304" pitchFamily="18" charset="0"/>
              </a:rPr>
              <a:t>hiểu</a:t>
            </a:r>
            <a:r>
              <a:rPr lang="en-US" altLang="en-US" sz="2400" b="1" i="1" dirty="0">
                <a:solidFill>
                  <a:srgbClr val="000000"/>
                </a:solidFill>
                <a:cs typeface="Times New Roman" panose="02020603050405020304" pitchFamily="18" charset="0"/>
              </a:rPr>
              <a:t> </a:t>
            </a:r>
            <a:r>
              <a:rPr lang="en-US" altLang="en-US" sz="2400" b="1" i="1" dirty="0" err="1">
                <a:solidFill>
                  <a:srgbClr val="000000"/>
                </a:solidFill>
                <a:cs typeface="Times New Roman" panose="02020603050405020304" pitchFamily="18" charset="0"/>
              </a:rPr>
              <a:t>về</a:t>
            </a:r>
            <a:r>
              <a:rPr lang="en-US" altLang="en-US" sz="2400" b="1" i="1" dirty="0">
                <a:solidFill>
                  <a:srgbClr val="000000"/>
                </a:solidFill>
                <a:cs typeface="Times New Roman" panose="02020603050405020304" pitchFamily="18" charset="0"/>
              </a:rPr>
              <a:t> </a:t>
            </a:r>
            <a:r>
              <a:rPr lang="en-US" altLang="en-US" sz="2400" b="1" i="1" dirty="0" err="1">
                <a:solidFill>
                  <a:srgbClr val="000000"/>
                </a:solidFill>
                <a:cs typeface="Times New Roman" panose="02020603050405020304" pitchFamily="18" charset="0"/>
              </a:rPr>
              <a:t>đặc</a:t>
            </a:r>
            <a:r>
              <a:rPr lang="en-US" altLang="en-US" sz="2400" b="1" i="1" dirty="0">
                <a:solidFill>
                  <a:srgbClr val="000000"/>
                </a:solidFill>
                <a:cs typeface="Times New Roman" panose="02020603050405020304" pitchFamily="18" charset="0"/>
              </a:rPr>
              <a:t> </a:t>
            </a:r>
            <a:r>
              <a:rPr lang="en-US" altLang="en-US" sz="2400" b="1" i="1" dirty="0" err="1">
                <a:solidFill>
                  <a:srgbClr val="000000"/>
                </a:solidFill>
                <a:cs typeface="Times New Roman" panose="02020603050405020304" pitchFamily="18" charset="0"/>
              </a:rPr>
              <a:t>điểm</a:t>
            </a:r>
            <a:r>
              <a:rPr lang="en-US" altLang="en-US" sz="2400" b="1" i="1" dirty="0">
                <a:solidFill>
                  <a:srgbClr val="000000"/>
                </a:solidFill>
                <a:cs typeface="Times New Roman" panose="02020603050405020304" pitchFamily="18" charset="0"/>
              </a:rPr>
              <a:t> </a:t>
            </a:r>
            <a:r>
              <a:rPr lang="en-US" altLang="en-US" sz="2400" b="1" i="1" dirty="0" err="1">
                <a:solidFill>
                  <a:srgbClr val="000000"/>
                </a:solidFill>
                <a:cs typeface="Times New Roman" panose="02020603050405020304" pitchFamily="18" charset="0"/>
              </a:rPr>
              <a:t>các</a:t>
            </a:r>
            <a:r>
              <a:rPr lang="en-US" altLang="en-US" sz="2400" b="1" i="1" dirty="0">
                <a:solidFill>
                  <a:srgbClr val="000000"/>
                </a:solidFill>
                <a:cs typeface="Times New Roman" panose="02020603050405020304" pitchFamily="18" charset="0"/>
              </a:rPr>
              <a:t> </a:t>
            </a:r>
            <a:r>
              <a:rPr lang="en-US" altLang="en-US" sz="2400" b="1" i="1" dirty="0" err="1">
                <a:solidFill>
                  <a:srgbClr val="000000"/>
                </a:solidFill>
                <a:cs typeface="Times New Roman" panose="02020603050405020304" pitchFamily="18" charset="0"/>
              </a:rPr>
              <a:t>nhân</a:t>
            </a:r>
            <a:r>
              <a:rPr lang="en-US" altLang="en-US" sz="2400" b="1" i="1" dirty="0">
                <a:solidFill>
                  <a:srgbClr val="000000"/>
                </a:solidFill>
                <a:cs typeface="Times New Roman" panose="02020603050405020304" pitchFamily="18" charset="0"/>
              </a:rPr>
              <a:t> </a:t>
            </a:r>
            <a:r>
              <a:rPr lang="en-US" altLang="en-US" sz="2400" b="1" i="1" dirty="0" err="1">
                <a:solidFill>
                  <a:srgbClr val="000000"/>
                </a:solidFill>
                <a:cs typeface="Times New Roman" panose="02020603050405020304" pitchFamily="18" charset="0"/>
              </a:rPr>
              <a:t>vật</a:t>
            </a:r>
            <a:r>
              <a:rPr lang="en-US" altLang="en-US" sz="2400" b="1" i="1" dirty="0">
                <a:solidFill>
                  <a:srgbClr val="000000"/>
                </a:solidFill>
                <a:cs typeface="Times New Roman" panose="02020603050405020304" pitchFamily="18" charset="0"/>
              </a:rPr>
              <a:t>:</a:t>
            </a:r>
            <a:endParaRPr lang="en-US" altLang="en-US" sz="2400" b="1" dirty="0">
              <a:cs typeface="Times New Roman" panose="02020603050405020304" pitchFamily="18" charset="0"/>
            </a:endParaRPr>
          </a:p>
        </p:txBody>
      </p:sp>
    </p:spTree>
    <p:extLst>
      <p:ext uri="{BB962C8B-B14F-4D97-AF65-F5344CB8AC3E}">
        <p14:creationId xmlns:p14="http://schemas.microsoft.com/office/powerpoint/2010/main" val="2977146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TotalTime>
  <Words>2060</Words>
  <Application>Microsoft Office PowerPoint</Application>
  <PresentationFormat>Widescreen</PresentationFormat>
  <Paragraphs>173</Paragraphs>
  <Slides>17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.VnUniverseH</vt:lpstr>
      <vt:lpstr>Arial</vt:lpstr>
      <vt:lpstr>Calibri</vt:lpstr>
      <vt:lpstr>Calibri Light</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31</cp:revision>
  <dcterms:created xsi:type="dcterms:W3CDTF">2024-02-27T13:49:14Z</dcterms:created>
  <dcterms:modified xsi:type="dcterms:W3CDTF">2024-06-10T01:03:27Z</dcterms:modified>
</cp:coreProperties>
</file>