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310" r:id="rId3"/>
    <p:sldId id="257" r:id="rId4"/>
    <p:sldId id="311" r:id="rId5"/>
    <p:sldId id="259" r:id="rId6"/>
    <p:sldId id="258" r:id="rId7"/>
    <p:sldId id="264" r:id="rId8"/>
    <p:sldId id="260" r:id="rId9"/>
    <p:sldId id="262" r:id="rId10"/>
    <p:sldId id="263" r:id="rId11"/>
    <p:sldId id="267" r:id="rId12"/>
    <p:sldId id="265" r:id="rId13"/>
    <p:sldId id="266" r:id="rId14"/>
    <p:sldId id="268" r:id="rId15"/>
    <p:sldId id="269" r:id="rId16"/>
    <p:sldId id="271" r:id="rId17"/>
    <p:sldId id="273" r:id="rId18"/>
    <p:sldId id="272" r:id="rId19"/>
    <p:sldId id="270" r:id="rId20"/>
    <p:sldId id="274" r:id="rId21"/>
    <p:sldId id="275" r:id="rId22"/>
    <p:sldId id="280" r:id="rId23"/>
    <p:sldId id="279" r:id="rId24"/>
    <p:sldId id="276" r:id="rId25"/>
    <p:sldId id="277" r:id="rId26"/>
    <p:sldId id="278" r:id="rId27"/>
    <p:sldId id="281" r:id="rId28"/>
    <p:sldId id="282" r:id="rId29"/>
    <p:sldId id="283" r:id="rId30"/>
    <p:sldId id="284" r:id="rId31"/>
    <p:sldId id="285" r:id="rId32"/>
    <p:sldId id="286" r:id="rId33"/>
    <p:sldId id="287" r:id="rId34"/>
    <p:sldId id="304" r:id="rId35"/>
    <p:sldId id="305" r:id="rId36"/>
    <p:sldId id="307" r:id="rId37"/>
    <p:sldId id="306" r:id="rId38"/>
    <p:sldId id="308" r:id="rId39"/>
    <p:sldId id="309" r:id="rId40"/>
    <p:sldId id="289" r:id="rId41"/>
    <p:sldId id="288" r:id="rId42"/>
  </p:sldIdLst>
  <p:sldSz cx="18288000" cy="10287000"/>
  <p:notesSz cx="6858000" cy="9144000"/>
  <p:embeddedFontLs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
      <p:font typeface="Tahoma" panose="020B0604030504040204" pitchFamily="34" charset="0"/>
      <p:regular r:id="rId50"/>
      <p:bold r:id="rId51"/>
    </p:embeddedFont>
    <p:embeddedFont>
      <p:font typeface="Cambria Math" panose="0204050305040603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652"/>
    <a:srgbClr val="003A50"/>
    <a:srgbClr val="8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8" d="100"/>
          <a:sy n="28" d="100"/>
        </p:scale>
        <p:origin x="9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1:56.440"/>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3:57.82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4:0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49.519"/>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5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4:24.06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2.74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8.627"/>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22.746"/>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58.72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8:08.27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3E28B-EF50-48BF-ADA1-BCCDC3D7A6D2}" type="datetimeFigureOut">
              <a:rPr lang="en-US" smtClean="0"/>
              <a:t>09/06/2024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6BE3-B516-4DCD-BCA8-4372E021157A}" type="slidenum">
              <a:rPr lang="en-US" smtClean="0"/>
              <a:t>‹#›</a:t>
            </a:fld>
            <a:endParaRPr lang="en-US"/>
          </a:p>
        </p:txBody>
      </p:sp>
    </p:spTree>
    <p:extLst>
      <p:ext uri="{BB962C8B-B14F-4D97-AF65-F5344CB8AC3E}">
        <p14:creationId xmlns:p14="http://schemas.microsoft.com/office/powerpoint/2010/main" val="30974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CA6BE3-B516-4DCD-BCA8-4372E021157A}" type="slidenum">
              <a:rPr lang="en-US" smtClean="0"/>
              <a:t>16</a:t>
            </a:fld>
            <a:endParaRPr lang="en-US"/>
          </a:p>
        </p:txBody>
      </p:sp>
    </p:spTree>
    <p:extLst>
      <p:ext uri="{BB962C8B-B14F-4D97-AF65-F5344CB8AC3E}">
        <p14:creationId xmlns:p14="http://schemas.microsoft.com/office/powerpoint/2010/main" val="79999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0304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8843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900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110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906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0284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1597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4349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60868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34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09/06/2024</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002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09/06/2024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70530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6" Type="http://schemas.openxmlformats.org/officeDocument/2006/relationships/customXml" Target="../ink/ink8.xml"/><Relationship Id="rId21" Type="http://schemas.openxmlformats.org/officeDocument/2006/relationships/customXml" Target="../ink/ink3.xml"/><Relationship Id="rId25" Type="http://schemas.openxmlformats.org/officeDocument/2006/relationships/customXml" Target="../ink/ink7.xml"/><Relationship Id="rId2" Type="http://schemas.openxmlformats.org/officeDocument/2006/relationships/customXml" Target="../ink/ink1.xml"/><Relationship Id="rId20" Type="http://schemas.openxmlformats.org/officeDocument/2006/relationships/customXml" Target="../ink/ink2.xml"/><Relationship Id="rId29" Type="http://schemas.openxmlformats.org/officeDocument/2006/relationships/customXml" Target="../ink/ink11.xml"/><Relationship Id="rId1" Type="http://schemas.openxmlformats.org/officeDocument/2006/relationships/slideLayout" Target="../slideLayouts/slideLayout7.xml"/><Relationship Id="rId24" Type="http://schemas.openxmlformats.org/officeDocument/2006/relationships/customXml" Target="../ink/ink6.xml"/><Relationship Id="rId23" Type="http://schemas.openxmlformats.org/officeDocument/2006/relationships/customXml" Target="../ink/ink5.xml"/><Relationship Id="rId28" Type="http://schemas.openxmlformats.org/officeDocument/2006/relationships/customXml" Target="../ink/ink10.xml"/><Relationship Id="rId19" Type="http://schemas.openxmlformats.org/officeDocument/2006/relationships/image" Target="../media/image1060.png"/><Relationship Id="rId22" Type="http://schemas.openxmlformats.org/officeDocument/2006/relationships/customXml" Target="../ink/ink4.xml"/><Relationship Id="rId27" Type="http://schemas.openxmlformats.org/officeDocument/2006/relationships/customXml" Target="../ink/ink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14" Type="http://schemas.openxmlformats.org/officeDocument/2006/relationships/image" Target="../media/image10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2.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1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67.svg"/><Relationship Id="rId2" Type="http://schemas.openxmlformats.org/officeDocument/2006/relationships/image" Target="../media/image14.png"/><Relationship Id="rId1" Type="http://schemas.openxmlformats.org/officeDocument/2006/relationships/slideLayout" Target="../slideLayouts/slideLayout7.xml"/><Relationship Id="rId9" Type="http://schemas.openxmlformats.org/officeDocument/2006/relationships/image" Target="../media/image114.sv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3.svg"/><Relationship Id="rId15" Type="http://schemas.openxmlformats.org/officeDocument/2006/relationships/image" Target="../media/image122.png"/><Relationship Id="rId9" Type="http://schemas.openxmlformats.org/officeDocument/2006/relationships/image" Target="../media/image22.svg"/><Relationship Id="rId14" Type="http://schemas.openxmlformats.org/officeDocument/2006/relationships/image" Target="../media/image12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125.png"/></Relationships>
</file>

<file path=ppt/slides/_rels/slide16.xml.rels><?xml version="1.0" encoding="UTF-8" standalone="yes"?>
<Relationships xmlns="http://schemas.openxmlformats.org/package/2006/relationships"><Relationship Id="rId18" Type="http://schemas.openxmlformats.org/officeDocument/2006/relationships/image" Target="../media/image127.png"/><Relationship Id="rId17"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28.png"/><Relationship Id="rId10" Type="http://schemas.openxmlformats.org/officeDocument/2006/relationships/image" Target="../media/image8.sv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18.svg"/><Relationship Id="rId7" Type="http://schemas.openxmlformats.org/officeDocument/2006/relationships/image" Target="../media/image132.svg"/><Relationship Id="rId17" Type="http://schemas.openxmlformats.org/officeDocument/2006/relationships/image" Target="../media/image138.png"/><Relationship Id="rId2" Type="http://schemas.openxmlformats.org/officeDocument/2006/relationships/image" Target="../media/image25.png"/><Relationship Id="rId16" Type="http://schemas.openxmlformats.org/officeDocument/2006/relationships/image" Target="../media/image137.png"/><Relationship Id="rId1" Type="http://schemas.openxmlformats.org/officeDocument/2006/relationships/slideLayout" Target="../slideLayouts/slideLayout7.xml"/><Relationship Id="rId15" Type="http://schemas.openxmlformats.org/officeDocument/2006/relationships/image" Target="../media/image18.sv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21" Type="http://schemas.openxmlformats.org/officeDocument/2006/relationships/image" Target="../media/image27.png"/><Relationship Id="rId2" Type="http://schemas.openxmlformats.org/officeDocument/2006/relationships/image" Target="../media/image14.png"/><Relationship Id="rId20" Type="http://schemas.openxmlformats.org/officeDocument/2006/relationships/image" Target="../media/image143.png"/><Relationship Id="rId1" Type="http://schemas.openxmlformats.org/officeDocument/2006/relationships/slideLayout" Target="../slideLayouts/slideLayout7.xml"/><Relationship Id="rId19" Type="http://schemas.openxmlformats.org/officeDocument/2006/relationships/image" Target="../media/image67.svg"/><Relationship Id="rId22" Type="http://schemas.openxmlformats.org/officeDocument/2006/relationships/image" Target="../media/image14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2" Type="http://schemas.openxmlformats.org/officeDocument/2006/relationships/image" Target="../media/image1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6"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svg"/><Relationship Id="rId15" Type="http://schemas.openxmlformats.org/officeDocument/2006/relationships/image" Target="../media/image75.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7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49.svg"/><Relationship Id="rId10" Type="http://schemas.openxmlformats.org/officeDocument/2006/relationships/image" Target="../media/image148.png"/><Relationship Id="rId4" Type="http://schemas.openxmlformats.org/officeDocument/2006/relationships/image" Target="../media/image29.png"/><Relationship Id="rId9" Type="http://schemas.openxmlformats.org/officeDocument/2006/relationships/image" Target="../media/image100.svg"/></Relationships>
</file>

<file path=ppt/slides/_rels/slide23.xml.rels><?xml version="1.0" encoding="UTF-8" standalone="yes"?>
<Relationships xmlns="http://schemas.openxmlformats.org/package/2006/relationships"><Relationship Id="rId17" Type="http://schemas.openxmlformats.org/officeDocument/2006/relationships/image" Target="../media/image150.png"/><Relationship Id="rId16" Type="http://schemas.openxmlformats.org/officeDocument/2006/relationships/image" Target="../media/image1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5.svg"/><Relationship Id="rId18" Type="http://schemas.openxmlformats.org/officeDocument/2006/relationships/image" Target="../media/image151.png"/><Relationship Id="rId3" Type="http://schemas.openxmlformats.org/officeDocument/2006/relationships/image" Target="../media/image27.svg"/><Relationship Id="rId7" Type="http://schemas.openxmlformats.org/officeDocument/2006/relationships/image" Target="../media/image10.svg"/><Relationship Id="rId12" Type="http://schemas.openxmlformats.org/officeDocument/2006/relationships/image" Target="../media/image36.png"/><Relationship Id="rId17" Type="http://schemas.openxmlformats.org/officeDocument/2006/relationships/image" Target="../media/image39.svg"/><Relationship Id="rId2" Type="http://schemas.openxmlformats.org/officeDocument/2006/relationships/image" Target="../media/image33.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7.sv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sv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12" Type="http://schemas.openxmlformats.org/officeDocument/2006/relationships/image" Target="../media/image6.png"/><Relationship Id="rId7" Type="http://schemas.openxmlformats.org/officeDocument/2006/relationships/image" Target="../media/image18.svg"/><Relationship Id="rId17" Type="http://schemas.openxmlformats.org/officeDocument/2006/relationships/image" Target="../media/image153.png"/><Relationship Id="rId2" Type="http://schemas.openxmlformats.org/officeDocument/2006/relationships/image" Target="../media/image39.png"/><Relationship Id="rId16" Type="http://schemas.openxmlformats.org/officeDocument/2006/relationships/image" Target="../media/image152.png"/><Relationship Id="rId1" Type="http://schemas.openxmlformats.org/officeDocument/2006/relationships/slideLayout" Target="../slideLayouts/slideLayout7.xml"/><Relationship Id="rId11" Type="http://schemas.openxmlformats.org/officeDocument/2006/relationships/image" Target="../media/image22.svg"/></Relationships>
</file>

<file path=ppt/slides/_rels/slide26.xml.rels><?xml version="1.0" encoding="UTF-8" standalone="yes"?>
<Relationships xmlns="http://schemas.openxmlformats.org/package/2006/relationships"><Relationship Id="rId13" Type="http://schemas.openxmlformats.org/officeDocument/2006/relationships/image" Target="../media/image142.png"/><Relationship Id="rId3" Type="http://schemas.openxmlformats.org/officeDocument/2006/relationships/image" Target="../media/image2.svg"/><Relationship Id="rId12" Type="http://schemas.openxmlformats.org/officeDocument/2006/relationships/image" Target="../media/image15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7.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5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12.svg"/></Relationships>
</file>

<file path=ppt/slides/_rels/slide2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118.svg"/><Relationship Id="rId2" Type="http://schemas.openxmlformats.org/officeDocument/2006/relationships/image" Target="../media/image26.png"/><Relationship Id="rId1" Type="http://schemas.openxmlformats.org/officeDocument/2006/relationships/slideLayout" Target="../slideLayouts/slideLayout7.xml"/><Relationship Id="rId14" Type="http://schemas.openxmlformats.org/officeDocument/2006/relationships/image" Target="../media/image1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8" Type="http://schemas.openxmlformats.org/officeDocument/2006/relationships/image" Target="../media/image9.png"/><Relationship Id="rId17" Type="http://schemas.openxmlformats.org/officeDocument/2006/relationships/image" Target="../media/image103.sv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161.png"/><Relationship Id="rId19" Type="http://schemas.openxmlformats.org/officeDocument/2006/relationships/image" Target="../media/image10.svg"/><Relationship Id="rId14" Type="http://schemas.openxmlformats.org/officeDocument/2006/relationships/image" Target="../media/image160.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18.svg"/><Relationship Id="rId7" Type="http://schemas.openxmlformats.org/officeDocument/2006/relationships/image" Target="../media/image132.svg"/><Relationship Id="rId2" Type="http://schemas.openxmlformats.org/officeDocument/2006/relationships/image" Target="../media/image25.png"/><Relationship Id="rId16" Type="http://schemas.openxmlformats.org/officeDocument/2006/relationships/image" Target="../media/image43.jpeg"/><Relationship Id="rId1" Type="http://schemas.openxmlformats.org/officeDocument/2006/relationships/slideLayout" Target="../slideLayouts/slideLayout7.xml"/><Relationship Id="rId15" Type="http://schemas.openxmlformats.org/officeDocument/2006/relationships/image" Target="../media/image163.png"/><Relationship Id="rId14" Type="http://schemas.openxmlformats.org/officeDocument/2006/relationships/image" Target="../media/image1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47.png"/><Relationship Id="rId12"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notesSlide" Target="../notesSlides/notesSlide2.xml"/><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18" Type="http://schemas.openxmlformats.org/officeDocument/2006/relationships/image" Target="../media/image181.png"/><Relationship Id="rId26" Type="http://schemas.openxmlformats.org/officeDocument/2006/relationships/image" Target="../media/image51.png"/><Relationship Id="rId3" Type="http://schemas.microsoft.com/office/2007/relationships/media" Target="../media/media3.mp3"/><Relationship Id="rId21" Type="http://schemas.openxmlformats.org/officeDocument/2006/relationships/image" Target="../media/image62.png"/><Relationship Id="rId7" Type="http://schemas.openxmlformats.org/officeDocument/2006/relationships/audio" Target="../media/audio1.wav"/><Relationship Id="rId12" Type="http://schemas.openxmlformats.org/officeDocument/2006/relationships/image" Target="../media/image57.png"/><Relationship Id="rId17" Type="http://schemas.openxmlformats.org/officeDocument/2006/relationships/image" Target="../media/image180.png"/><Relationship Id="rId25" Type="http://schemas.openxmlformats.org/officeDocument/2006/relationships/image" Target="../media/image65.png"/><Relationship Id="rId2" Type="http://schemas.openxmlformats.org/officeDocument/2006/relationships/audio" Target="../media/media2.wav"/><Relationship Id="rId16" Type="http://schemas.openxmlformats.org/officeDocument/2006/relationships/image" Target="../media/image61.png"/><Relationship Id="rId20" Type="http://schemas.openxmlformats.org/officeDocument/2006/relationships/image" Target="../media/image183.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56.png"/><Relationship Id="rId24" Type="http://schemas.openxmlformats.org/officeDocument/2006/relationships/image" Target="../media/image64.png"/><Relationship Id="rId5" Type="http://schemas.openxmlformats.org/officeDocument/2006/relationships/slideLayout" Target="../slideLayouts/slideLayout13.xml"/><Relationship Id="rId15" Type="http://schemas.openxmlformats.org/officeDocument/2006/relationships/image" Target="../media/image60.png"/><Relationship Id="rId23" Type="http://schemas.openxmlformats.org/officeDocument/2006/relationships/image" Target="../media/image186.png"/><Relationship Id="rId10" Type="http://schemas.openxmlformats.org/officeDocument/2006/relationships/image" Target="../media/image45.png"/><Relationship Id="rId19" Type="http://schemas.openxmlformats.org/officeDocument/2006/relationships/image" Target="../media/image182.png"/><Relationship Id="rId4" Type="http://schemas.openxmlformats.org/officeDocument/2006/relationships/audio" Target="../media/media3.mp3"/><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image" Target="../media/image63.emf"/></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png"/><Relationship Id="rId18" Type="http://schemas.openxmlformats.org/officeDocument/2006/relationships/image" Target="../media/image194.png"/><Relationship Id="rId3" Type="http://schemas.microsoft.com/office/2007/relationships/media" Target="../media/media3.mp3"/><Relationship Id="rId21" Type="http://schemas.openxmlformats.org/officeDocument/2006/relationships/image" Target="../media/image196.png"/><Relationship Id="rId7" Type="http://schemas.openxmlformats.org/officeDocument/2006/relationships/image" Target="../media/image54.png"/><Relationship Id="rId12" Type="http://schemas.openxmlformats.org/officeDocument/2006/relationships/image" Target="../media/image67.png"/><Relationship Id="rId17" Type="http://schemas.openxmlformats.org/officeDocument/2006/relationships/image" Target="../media/image193.png"/><Relationship Id="rId2" Type="http://schemas.openxmlformats.org/officeDocument/2006/relationships/audio" Target="../media/media2.wav"/><Relationship Id="rId16" Type="http://schemas.openxmlformats.org/officeDocument/2006/relationships/image" Target="../media/image192.png"/><Relationship Id="rId20" Type="http://schemas.openxmlformats.org/officeDocument/2006/relationships/image" Target="../media/image63.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7.png"/><Relationship Id="rId24" Type="http://schemas.openxmlformats.org/officeDocument/2006/relationships/image" Target="../media/image51.png"/><Relationship Id="rId5" Type="http://schemas.openxmlformats.org/officeDocument/2006/relationships/slideLayout" Target="../slideLayouts/slideLayout13.xml"/><Relationship Id="rId15" Type="http://schemas.openxmlformats.org/officeDocument/2006/relationships/image" Target="../media/image61.png"/><Relationship Id="rId23" Type="http://schemas.openxmlformats.org/officeDocument/2006/relationships/image" Target="../media/image65.png"/><Relationship Id="rId10" Type="http://schemas.openxmlformats.org/officeDocument/2006/relationships/image" Target="../media/image66.png"/><Relationship Id="rId19" Type="http://schemas.openxmlformats.org/officeDocument/2006/relationships/image" Target="../media/image195.png"/><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media/image70.png"/><Relationship Id="rId22"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6.png"/><Relationship Id="rId18" Type="http://schemas.openxmlformats.org/officeDocument/2006/relationships/image" Target="../media/image200.png"/><Relationship Id="rId3" Type="http://schemas.microsoft.com/office/2007/relationships/media" Target="../media/media3.mp3"/><Relationship Id="rId21" Type="http://schemas.openxmlformats.org/officeDocument/2006/relationships/image" Target="../media/image64.png"/><Relationship Id="rId7" Type="http://schemas.openxmlformats.org/officeDocument/2006/relationships/image" Target="../media/image54.png"/><Relationship Id="rId12" Type="http://schemas.openxmlformats.org/officeDocument/2006/relationships/image" Target="../media/image67.png"/><Relationship Id="rId17" Type="http://schemas.openxmlformats.org/officeDocument/2006/relationships/image" Target="../media/image199.png"/><Relationship Id="rId2" Type="http://schemas.openxmlformats.org/officeDocument/2006/relationships/audio" Target="../media/media2.wav"/><Relationship Id="rId16" Type="http://schemas.openxmlformats.org/officeDocument/2006/relationships/image" Target="../media/image198.png"/><Relationship Id="rId20" Type="http://schemas.openxmlformats.org/officeDocument/2006/relationships/image" Target="../media/image20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7.png"/><Relationship Id="rId24" Type="http://schemas.openxmlformats.org/officeDocument/2006/relationships/image" Target="../media/image51.png"/><Relationship Id="rId5" Type="http://schemas.openxmlformats.org/officeDocument/2006/relationships/slideLayout" Target="../slideLayouts/slideLayout13.xml"/><Relationship Id="rId15" Type="http://schemas.openxmlformats.org/officeDocument/2006/relationships/image" Target="../media/image197.png"/><Relationship Id="rId23" Type="http://schemas.openxmlformats.org/officeDocument/2006/relationships/image" Target="../media/image65.png"/><Relationship Id="rId10" Type="http://schemas.openxmlformats.org/officeDocument/2006/relationships/image" Target="../media/image56.png"/><Relationship Id="rId19" Type="http://schemas.openxmlformats.org/officeDocument/2006/relationships/image" Target="../media/image63.emf"/><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media/image61.png"/><Relationship Id="rId22"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png"/><Relationship Id="rId18" Type="http://schemas.openxmlformats.org/officeDocument/2006/relationships/image" Target="../media/image65.png"/><Relationship Id="rId3" Type="http://schemas.microsoft.com/office/2007/relationships/media" Target="../media/media3.mp3"/><Relationship Id="rId7" Type="http://schemas.openxmlformats.org/officeDocument/2006/relationships/image" Target="../media/image54.png"/><Relationship Id="rId12" Type="http://schemas.openxmlformats.org/officeDocument/2006/relationships/image" Target="../media/image67.png"/><Relationship Id="rId17" Type="http://schemas.openxmlformats.org/officeDocument/2006/relationships/image" Target="../media/image64.png"/><Relationship Id="rId2" Type="http://schemas.openxmlformats.org/officeDocument/2006/relationships/audio" Target="../media/media2.wav"/><Relationship Id="rId16" Type="http://schemas.openxmlformats.org/officeDocument/2006/relationships/image" Target="../media/image63.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7.png"/><Relationship Id="rId5" Type="http://schemas.openxmlformats.org/officeDocument/2006/relationships/slideLayout" Target="../slideLayouts/slideLayout13.xml"/><Relationship Id="rId15" Type="http://schemas.openxmlformats.org/officeDocument/2006/relationships/image" Target="../media/image61.png"/><Relationship Id="rId10" Type="http://schemas.openxmlformats.org/officeDocument/2006/relationships/image" Target="../media/image66.png"/><Relationship Id="rId19" Type="http://schemas.openxmlformats.org/officeDocument/2006/relationships/image" Target="../media/image51.png"/><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18" Type="http://schemas.openxmlformats.org/officeDocument/2006/relationships/image" Target="../media/image203.png"/><Relationship Id="rId26" Type="http://schemas.openxmlformats.org/officeDocument/2006/relationships/image" Target="../media/image51.png"/><Relationship Id="rId3" Type="http://schemas.microsoft.com/office/2007/relationships/media" Target="../media/media3.mp3"/><Relationship Id="rId21" Type="http://schemas.openxmlformats.org/officeDocument/2006/relationships/image" Target="../media/image62.png"/><Relationship Id="rId7" Type="http://schemas.openxmlformats.org/officeDocument/2006/relationships/audio" Target="../media/audio1.wav"/><Relationship Id="rId12" Type="http://schemas.openxmlformats.org/officeDocument/2006/relationships/image" Target="../media/image57.png"/><Relationship Id="rId17" Type="http://schemas.openxmlformats.org/officeDocument/2006/relationships/image" Target="../media/image202.png"/><Relationship Id="rId25" Type="http://schemas.openxmlformats.org/officeDocument/2006/relationships/image" Target="../media/image65.png"/><Relationship Id="rId2" Type="http://schemas.openxmlformats.org/officeDocument/2006/relationships/audio" Target="../media/media2.wav"/><Relationship Id="rId16" Type="http://schemas.openxmlformats.org/officeDocument/2006/relationships/image" Target="../media/image61.png"/><Relationship Id="rId20" Type="http://schemas.openxmlformats.org/officeDocument/2006/relationships/image" Target="../media/image205.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56.png"/><Relationship Id="rId24" Type="http://schemas.openxmlformats.org/officeDocument/2006/relationships/image" Target="../media/image64.png"/><Relationship Id="rId5" Type="http://schemas.openxmlformats.org/officeDocument/2006/relationships/slideLayout" Target="../slideLayouts/slideLayout13.xml"/><Relationship Id="rId15" Type="http://schemas.openxmlformats.org/officeDocument/2006/relationships/image" Target="../media/image60.png"/><Relationship Id="rId23" Type="http://schemas.openxmlformats.org/officeDocument/2006/relationships/image" Target="../media/image206.png"/><Relationship Id="rId10" Type="http://schemas.openxmlformats.org/officeDocument/2006/relationships/image" Target="../media/image45.png"/><Relationship Id="rId19" Type="http://schemas.openxmlformats.org/officeDocument/2006/relationships/image" Target="../media/image204.png"/><Relationship Id="rId4" Type="http://schemas.openxmlformats.org/officeDocument/2006/relationships/audio" Target="../media/media3.mp3"/><Relationship Id="rId9" Type="http://schemas.openxmlformats.org/officeDocument/2006/relationships/image" Target="../media/image55.png"/><Relationship Id="rId14" Type="http://schemas.openxmlformats.org/officeDocument/2006/relationships/image" Target="../media/image59.png"/><Relationship Id="rId22" Type="http://schemas.openxmlformats.org/officeDocument/2006/relationships/image" Target="../media/image6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7"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1" Type="http://schemas.openxmlformats.org/officeDocument/2006/relationships/image" Target="../media/image69.png"/><Relationship Id="rId20"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svg"/><Relationship Id="rId15" Type="http://schemas.openxmlformats.org/officeDocument/2006/relationships/image" Target="../media/image75.svg"/></Relationships>
</file>

<file path=ppt/slides/_rels/slide7.xml.rels><?xml version="1.0" encoding="UTF-8" standalone="yes"?>
<Relationships xmlns="http://schemas.openxmlformats.org/package/2006/relationships"><Relationship Id="rId18" Type="http://schemas.openxmlformats.org/officeDocument/2006/relationships/image" Target="../media/image860.png"/><Relationship Id="rId1" Type="http://schemas.openxmlformats.org/officeDocument/2006/relationships/slideLayout" Target="../slideLayouts/slideLayout7.xml"/><Relationship Id="rId19" Type="http://schemas.openxmlformats.org/officeDocument/2006/relationships/image" Target="../media/image87.png"/></Relationships>
</file>

<file path=ppt/slides/_rels/slide8.xml.rels><?xml version="1.0" encoding="UTF-8" standalone="yes"?>
<Relationships xmlns="http://schemas.openxmlformats.org/package/2006/relationships"><Relationship Id="rId18" Type="http://schemas.openxmlformats.org/officeDocument/2006/relationships/image" Target="../media/image8.png"/><Relationship Id="rId17" Type="http://schemas.openxmlformats.org/officeDocument/2006/relationships/image" Target="../media/image95.svg"/><Relationship Id="rId2"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1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019300"/>
            <a:ext cx="15079641" cy="3217227"/>
          </a:xfrm>
          <a:prstGeom prst="rect">
            <a:avLst/>
          </a:prstGeom>
        </p:spPr>
        <p:txBody>
          <a:bodyPr wrap="none">
            <a:spAutoFit/>
          </a:bodyPr>
          <a:lstStyle/>
          <a:p>
            <a:pPr algn="ctr">
              <a:lnSpc>
                <a:spcPct val="150000"/>
              </a:lnSpc>
            </a:pPr>
            <a:r>
              <a:rPr lang="en-US" sz="7200" b="1" dirty="0" smtClean="0">
                <a:solidFill>
                  <a:srgbClr val="002060"/>
                </a:solidFill>
                <a:latin typeface="Times New Roman" panose="02020603050405020304" pitchFamily="18" charset="0"/>
                <a:cs typeface="Times New Roman" panose="02020603050405020304" pitchFamily="18" charset="0"/>
              </a:rPr>
              <a:t>CHÀO MỪNG CÁC EM </a:t>
            </a:r>
          </a:p>
          <a:p>
            <a:pPr algn="ctr">
              <a:lnSpc>
                <a:spcPct val="150000"/>
              </a:lnSpc>
            </a:pPr>
            <a:r>
              <a:rPr lang="en-US" sz="7200" b="1" dirty="0" smtClean="0">
                <a:solidFill>
                  <a:srgbClr val="002060"/>
                </a:solidFill>
                <a:latin typeface="Times New Roman" panose="02020603050405020304" pitchFamily="18" charset="0"/>
                <a:cs typeface="Times New Roman" panose="02020603050405020304" pitchFamily="18" charset="0"/>
              </a:rPr>
              <a:t>ĐÃ ĐẾN VỚI TIẾT HỌC HÔM NAY</a:t>
            </a:r>
            <a:endParaRPr 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03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A703B725-C6CF-45CD-CB16-C96B1B564572}"/>
              </a:ext>
            </a:extLst>
          </p:cNvPr>
          <p:cNvSpPr txBox="1"/>
          <p:nvPr/>
        </p:nvSpPr>
        <p:spPr>
          <a:xfrm>
            <a:off x="1658422" y="1106418"/>
            <a:ext cx="1060127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trước</a:t>
            </a:r>
            <a:endParaRPr lang="en-US" sz="4000" b="1" dirty="0">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4C4310B8-40AB-D5F4-F9CA-B8680577C4AF}"/>
              </a:ext>
            </a:extLst>
          </p:cNvPr>
          <p:cNvSpPr/>
          <p:nvPr/>
        </p:nvSpPr>
        <p:spPr>
          <a:xfrm>
            <a:off x="1658422" y="261672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16" name="Hộp Văn bản 15">
            <a:extLst>
              <a:ext uri="{FF2B5EF4-FFF2-40B4-BE49-F238E27FC236}">
                <a16:creationId xmlns:a16="http://schemas.microsoft.com/office/drawing/2014/main" id="{7DE71208-6F5A-7613-1643-EF011D254C6A}"/>
              </a:ext>
            </a:extLst>
          </p:cNvPr>
          <p:cNvSpPr txBox="1"/>
          <p:nvPr/>
        </p:nvSpPr>
        <p:spPr>
          <a:xfrm>
            <a:off x="3429000" y="1980253"/>
            <a:ext cx="12338739"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144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ban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5EB64FC6-53C6-DA1C-DE20-5E2EF965B9B1}"/>
              </a:ext>
            </a:extLst>
          </p:cNvPr>
          <p:cNvSpPr txBox="1"/>
          <p:nvPr/>
        </p:nvSpPr>
        <p:spPr>
          <a:xfrm>
            <a:off x="3591633" y="4914900"/>
            <a:ext cx="12176105" cy="2955746"/>
          </a:xfrm>
          <a:prstGeom prst="rect">
            <a:avLst/>
          </a:prstGeom>
          <a:noFill/>
        </p:spPr>
        <p:txBody>
          <a:bodyPr wrap="square">
            <a:spAutoFit/>
          </a:bodyPr>
          <a:lstStyle/>
          <a:p>
            <a:pPr marL="0" marR="0" algn="just">
              <a:lnSpc>
                <a:spcPct val="150000"/>
              </a:lnSpc>
              <a:spcBef>
                <a:spcPts val="0"/>
              </a:spcBef>
              <a:spcAft>
                <a:spcPts val="600"/>
              </a:spcAft>
            </a:pPr>
            <a:r>
              <a:rPr lang="nl-NL" sz="3200" b="1" i="1" dirty="0">
                <a:effectLst/>
                <a:latin typeface="Arial" panose="020B0604020202020204" pitchFamily="34" charset="0"/>
                <a:ea typeface="Calibri" panose="020F0502020204030204" pitchFamily="34" charset="0"/>
                <a:cs typeface="Arial" panose="020B0604020202020204" pitchFamily="34" charset="0"/>
              </a:rPr>
              <a:t>Nhận xét: </a:t>
            </a:r>
            <a:r>
              <a:rPr lang="nl-NL" sz="3200" dirty="0">
                <a:effectLst/>
                <a:latin typeface="Arial" panose="020B0604020202020204" pitchFamily="34" charset="0"/>
                <a:ea typeface="Calibri" panose="020F0502020204030204" pitchFamily="34" charset="0"/>
                <a:cs typeface="Arial" panose="020B0604020202020204" pitchFamily="34" charset="0"/>
              </a:rPr>
              <a:t>Khi làm tròn số 144 đến hàng chục ta được số 140. Trên trục số nằm ngang, khoảng cách giữa điểm 140 và điểm 144 là 144 – 140 = 4. Khoảng cách đó không vượt quá 5. Ta nói số 144 được làm tròn đến số 140 với </a:t>
            </a:r>
            <a:r>
              <a:rPr lang="nl-NL" sz="3200" i="1" dirty="0">
                <a:effectLst/>
                <a:latin typeface="Arial" panose="020B0604020202020204" pitchFamily="34" charset="0"/>
                <a:ea typeface="Calibri" panose="020F0502020204030204" pitchFamily="34" charset="0"/>
                <a:cs typeface="Arial" panose="020B0604020202020204" pitchFamily="34" charset="0"/>
              </a:rPr>
              <a:t>độ chính xác là 5.</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8" name="Nhóm 67">
            <a:extLst>
              <a:ext uri="{FF2B5EF4-FFF2-40B4-BE49-F238E27FC236}">
                <a16:creationId xmlns:a16="http://schemas.microsoft.com/office/drawing/2014/main" id="{6DBE416B-D25E-BBBA-40A2-45A6DE1EB80E}"/>
              </a:ext>
            </a:extLst>
          </p:cNvPr>
          <p:cNvGrpSpPr/>
          <p:nvPr/>
        </p:nvGrpSpPr>
        <p:grpSpPr>
          <a:xfrm>
            <a:off x="3231796" y="8555025"/>
            <a:ext cx="12895778" cy="277034"/>
            <a:chOff x="1658422" y="8603390"/>
            <a:chExt cx="12895778" cy="277034"/>
          </a:xfrm>
        </p:grpSpPr>
        <p:cxnSp>
          <p:nvCxnSpPr>
            <p:cNvPr id="21" name="Đường kết nối Mũi tên Thẳng 20">
              <a:extLst>
                <a:ext uri="{FF2B5EF4-FFF2-40B4-BE49-F238E27FC236}">
                  <a16:creationId xmlns:a16="http://schemas.microsoft.com/office/drawing/2014/main" id="{934F7BAB-6740-7E45-102F-88CDCC8AD020}"/>
                </a:ext>
              </a:extLst>
            </p:cNvPr>
            <p:cNvCxnSpPr>
              <a:cxnSpLocks/>
            </p:cNvCxnSpPr>
            <p:nvPr/>
          </p:nvCxnSpPr>
          <p:spPr>
            <a:xfrm>
              <a:off x="1658422" y="8728204"/>
              <a:ext cx="128957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51" name="Viết tay 50">
                  <a:extLst>
                    <a:ext uri="{FF2B5EF4-FFF2-40B4-BE49-F238E27FC236}">
                      <a16:creationId xmlns:a16="http://schemas.microsoft.com/office/drawing/2014/main" id="{1F202015-D633-32AD-A77F-7209747FDC98}"/>
                    </a:ext>
                  </a:extLst>
                </p14:cNvPr>
                <p14:cNvContentPartPr/>
                <p14:nvPr/>
              </p14:nvContentPartPr>
              <p14:xfrm>
                <a:off x="4646062" y="8622979"/>
                <a:ext cx="360" cy="230040"/>
              </p14:xfrm>
            </p:contentPart>
          </mc:Choice>
          <mc:Fallback xmlns="">
            <p:pic>
              <p:nvPicPr>
                <p:cNvPr id="51" name="Viết tay 50">
                  <a:extLst>
                    <a:ext uri="{FF2B5EF4-FFF2-40B4-BE49-F238E27FC236}">
                      <a16:creationId xmlns:a16="http://schemas.microsoft.com/office/drawing/2014/main" id="{1F202015-D633-32AD-A77F-7209747FDC98}"/>
                    </a:ext>
                  </a:extLst>
                </p:cNvPr>
                <p:cNvPicPr/>
                <p:nvPr/>
              </p:nvPicPr>
              <p:blipFill>
                <a:blip r:embed="rId19"/>
                <a:stretch>
                  <a:fillRect/>
                </a:stretch>
              </p:blipFill>
              <p:spPr>
                <a:xfrm>
                  <a:off x="4637062"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Viết tay 55">
                  <a:extLst>
                    <a:ext uri="{FF2B5EF4-FFF2-40B4-BE49-F238E27FC236}">
                      <a16:creationId xmlns:a16="http://schemas.microsoft.com/office/drawing/2014/main" id="{4D922FCA-933A-DAD3-5552-74972D4A0140}"/>
                    </a:ext>
                  </a:extLst>
                </p14:cNvPr>
                <p14:cNvContentPartPr/>
                <p14:nvPr/>
              </p14:nvContentPartPr>
              <p14:xfrm>
                <a:off x="5774939" y="8622979"/>
                <a:ext cx="360" cy="230040"/>
              </p14:xfrm>
            </p:contentPart>
          </mc:Choice>
          <mc:Fallback xmlns="">
            <p:pic>
              <p:nvPicPr>
                <p:cNvPr id="56" name="Viết tay 55">
                  <a:extLst>
                    <a:ext uri="{FF2B5EF4-FFF2-40B4-BE49-F238E27FC236}">
                      <a16:creationId xmlns:a16="http://schemas.microsoft.com/office/drawing/2014/main" id="{4D922FCA-933A-DAD3-5552-74972D4A0140}"/>
                    </a:ext>
                  </a:extLst>
                </p:cNvPr>
                <p:cNvPicPr/>
                <p:nvPr/>
              </p:nvPicPr>
              <p:blipFill>
                <a:blip r:embed="rId19"/>
                <a:stretch>
                  <a:fillRect/>
                </a:stretch>
              </p:blipFill>
              <p:spPr>
                <a:xfrm>
                  <a:off x="5765939"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Viết tay 56">
                  <a:extLst>
                    <a:ext uri="{FF2B5EF4-FFF2-40B4-BE49-F238E27FC236}">
                      <a16:creationId xmlns:a16="http://schemas.microsoft.com/office/drawing/2014/main" id="{E8DF83DA-7697-D805-B5E9-44D1715C06DA}"/>
                    </a:ext>
                  </a:extLst>
                </p14:cNvPr>
                <p14:cNvContentPartPr/>
                <p14:nvPr/>
              </p14:nvContentPartPr>
              <p14:xfrm>
                <a:off x="6873770" y="8622979"/>
                <a:ext cx="360" cy="230040"/>
              </p14:xfrm>
            </p:contentPart>
          </mc:Choice>
          <mc:Fallback xmlns="">
            <p:pic>
              <p:nvPicPr>
                <p:cNvPr id="57" name="Viết tay 56">
                  <a:extLst>
                    <a:ext uri="{FF2B5EF4-FFF2-40B4-BE49-F238E27FC236}">
                      <a16:creationId xmlns:a16="http://schemas.microsoft.com/office/drawing/2014/main" id="{E8DF83DA-7697-D805-B5E9-44D1715C06DA}"/>
                    </a:ext>
                  </a:extLst>
                </p:cNvPr>
                <p:cNvPicPr/>
                <p:nvPr/>
              </p:nvPicPr>
              <p:blipFill>
                <a:blip r:embed="rId19"/>
                <a:stretch>
                  <a:fillRect/>
                </a:stretch>
              </p:blipFill>
              <p:spPr>
                <a:xfrm>
                  <a:off x="6864770"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Viết tay 57">
                  <a:extLst>
                    <a:ext uri="{FF2B5EF4-FFF2-40B4-BE49-F238E27FC236}">
                      <a16:creationId xmlns:a16="http://schemas.microsoft.com/office/drawing/2014/main" id="{5E4F118B-3EBF-5B7C-4566-86F16179FFE1}"/>
                    </a:ext>
                  </a:extLst>
                </p14:cNvPr>
                <p14:cNvContentPartPr/>
                <p14:nvPr/>
              </p14:nvContentPartPr>
              <p14:xfrm>
                <a:off x="7889736" y="8622979"/>
                <a:ext cx="360" cy="230040"/>
              </p14:xfrm>
            </p:contentPart>
          </mc:Choice>
          <mc:Fallback xmlns="">
            <p:pic>
              <p:nvPicPr>
                <p:cNvPr id="58" name="Viết tay 57">
                  <a:extLst>
                    <a:ext uri="{FF2B5EF4-FFF2-40B4-BE49-F238E27FC236}">
                      <a16:creationId xmlns:a16="http://schemas.microsoft.com/office/drawing/2014/main" id="{5E4F118B-3EBF-5B7C-4566-86F16179FFE1}"/>
                    </a:ext>
                  </a:extLst>
                </p:cNvPr>
                <p:cNvPicPr/>
                <p:nvPr/>
              </p:nvPicPr>
              <p:blipFill>
                <a:blip r:embed="rId19"/>
                <a:stretch>
                  <a:fillRect/>
                </a:stretch>
              </p:blipFill>
              <p:spPr>
                <a:xfrm>
                  <a:off x="7880736"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Viết tay 58">
                  <a:extLst>
                    <a:ext uri="{FF2B5EF4-FFF2-40B4-BE49-F238E27FC236}">
                      <a16:creationId xmlns:a16="http://schemas.microsoft.com/office/drawing/2014/main" id="{3C7F1141-2E5B-81D6-A36D-2567AC237C84}"/>
                    </a:ext>
                  </a:extLst>
                </p14:cNvPr>
                <p14:cNvContentPartPr/>
                <p14:nvPr/>
              </p14:nvContentPartPr>
              <p14:xfrm>
                <a:off x="8983578" y="8650384"/>
                <a:ext cx="360" cy="230040"/>
              </p14:xfrm>
            </p:contentPart>
          </mc:Choice>
          <mc:Fallback xmlns="">
            <p:pic>
              <p:nvPicPr>
                <p:cNvPr id="59" name="Viết tay 58">
                  <a:extLst>
                    <a:ext uri="{FF2B5EF4-FFF2-40B4-BE49-F238E27FC236}">
                      <a16:creationId xmlns:a16="http://schemas.microsoft.com/office/drawing/2014/main" id="{3C7F1141-2E5B-81D6-A36D-2567AC237C84}"/>
                    </a:ext>
                  </a:extLst>
                </p:cNvPr>
                <p:cNvPicPr/>
                <p:nvPr/>
              </p:nvPicPr>
              <p:blipFill>
                <a:blip r:embed="rId19"/>
                <a:stretch>
                  <a:fillRect/>
                </a:stretch>
              </p:blipFill>
              <p:spPr>
                <a:xfrm>
                  <a:off x="8974578" y="86413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Viết tay 59">
                  <a:extLst>
                    <a:ext uri="{FF2B5EF4-FFF2-40B4-BE49-F238E27FC236}">
                      <a16:creationId xmlns:a16="http://schemas.microsoft.com/office/drawing/2014/main" id="{7F054C49-B651-00FF-C5FE-21779521E3B1}"/>
                    </a:ext>
                  </a:extLst>
                </p14:cNvPr>
                <p14:cNvContentPartPr/>
                <p14:nvPr/>
              </p14:nvContentPartPr>
              <p14:xfrm>
                <a:off x="10062082" y="8613184"/>
                <a:ext cx="360" cy="230040"/>
              </p14:xfrm>
            </p:contentPart>
          </mc:Choice>
          <mc:Fallback xmlns="">
            <p:pic>
              <p:nvPicPr>
                <p:cNvPr id="60" name="Viết tay 59">
                  <a:extLst>
                    <a:ext uri="{FF2B5EF4-FFF2-40B4-BE49-F238E27FC236}">
                      <a16:creationId xmlns:a16="http://schemas.microsoft.com/office/drawing/2014/main" id="{7F054C49-B651-00FF-C5FE-21779521E3B1}"/>
                    </a:ext>
                  </a:extLst>
                </p:cNvPr>
                <p:cNvPicPr/>
                <p:nvPr/>
              </p:nvPicPr>
              <p:blipFill>
                <a:blip r:embed="rId19"/>
                <a:stretch>
                  <a:fillRect/>
                </a:stretch>
              </p:blipFill>
              <p:spPr>
                <a:xfrm>
                  <a:off x="10053082" y="86041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Viết tay 60">
                  <a:extLst>
                    <a:ext uri="{FF2B5EF4-FFF2-40B4-BE49-F238E27FC236}">
                      <a16:creationId xmlns:a16="http://schemas.microsoft.com/office/drawing/2014/main" id="{17402B3B-31A7-0893-58E0-B1F535F7E712}"/>
                    </a:ext>
                  </a:extLst>
                </p14:cNvPr>
                <p14:cNvContentPartPr/>
                <p14:nvPr/>
              </p14:nvContentPartPr>
              <p14:xfrm>
                <a:off x="11101340" y="8644206"/>
                <a:ext cx="360" cy="230040"/>
              </p14:xfrm>
            </p:contentPart>
          </mc:Choice>
          <mc:Fallback xmlns="">
            <p:pic>
              <p:nvPicPr>
                <p:cNvPr id="61" name="Viết tay 60">
                  <a:extLst>
                    <a:ext uri="{FF2B5EF4-FFF2-40B4-BE49-F238E27FC236}">
                      <a16:creationId xmlns:a16="http://schemas.microsoft.com/office/drawing/2014/main" id="{17402B3B-31A7-0893-58E0-B1F535F7E712}"/>
                    </a:ext>
                  </a:extLst>
                </p:cNvPr>
                <p:cNvPicPr/>
                <p:nvPr/>
              </p:nvPicPr>
              <p:blipFill>
                <a:blip r:embed="rId19"/>
                <a:stretch>
                  <a:fillRect/>
                </a:stretch>
              </p:blipFill>
              <p:spPr>
                <a:xfrm>
                  <a:off x="11092340" y="8635206"/>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 name="Viết tay 61">
                  <a:extLst>
                    <a:ext uri="{FF2B5EF4-FFF2-40B4-BE49-F238E27FC236}">
                      <a16:creationId xmlns:a16="http://schemas.microsoft.com/office/drawing/2014/main" id="{12253E20-EC52-2D77-9184-68E1AFC45494}"/>
                    </a:ext>
                  </a:extLst>
                </p14:cNvPr>
                <p14:cNvContentPartPr/>
                <p14:nvPr/>
              </p14:nvContentPartPr>
              <p14:xfrm>
                <a:off x="12234428" y="8622979"/>
                <a:ext cx="360" cy="230040"/>
              </p14:xfrm>
            </p:contentPart>
          </mc:Choice>
          <mc:Fallback xmlns="">
            <p:pic>
              <p:nvPicPr>
                <p:cNvPr id="62" name="Viết tay 61">
                  <a:extLst>
                    <a:ext uri="{FF2B5EF4-FFF2-40B4-BE49-F238E27FC236}">
                      <a16:creationId xmlns:a16="http://schemas.microsoft.com/office/drawing/2014/main" id="{12253E20-EC52-2D77-9184-68E1AFC45494}"/>
                    </a:ext>
                  </a:extLst>
                </p:cNvPr>
                <p:cNvPicPr/>
                <p:nvPr/>
              </p:nvPicPr>
              <p:blipFill>
                <a:blip r:embed="rId19"/>
                <a:stretch>
                  <a:fillRect/>
                </a:stretch>
              </p:blipFill>
              <p:spPr>
                <a:xfrm>
                  <a:off x="12225428"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Viết tay 62">
                  <a:extLst>
                    <a:ext uri="{FF2B5EF4-FFF2-40B4-BE49-F238E27FC236}">
                      <a16:creationId xmlns:a16="http://schemas.microsoft.com/office/drawing/2014/main" id="{E8265B2C-0C2B-E6D7-ACA4-2EAF7131D6CD}"/>
                    </a:ext>
                  </a:extLst>
                </p14:cNvPr>
                <p14:cNvContentPartPr/>
                <p14:nvPr/>
              </p14:nvContentPartPr>
              <p14:xfrm>
                <a:off x="13347039" y="8603390"/>
                <a:ext cx="360" cy="230040"/>
              </p14:xfrm>
            </p:contentPart>
          </mc:Choice>
          <mc:Fallback xmlns="">
            <p:pic>
              <p:nvPicPr>
                <p:cNvPr id="63" name="Viết tay 62">
                  <a:extLst>
                    <a:ext uri="{FF2B5EF4-FFF2-40B4-BE49-F238E27FC236}">
                      <a16:creationId xmlns:a16="http://schemas.microsoft.com/office/drawing/2014/main" id="{E8265B2C-0C2B-E6D7-ACA4-2EAF7131D6CD}"/>
                    </a:ext>
                  </a:extLst>
                </p:cNvPr>
                <p:cNvPicPr/>
                <p:nvPr/>
              </p:nvPicPr>
              <p:blipFill>
                <a:blip r:embed="rId19"/>
                <a:stretch>
                  <a:fillRect/>
                </a:stretch>
              </p:blipFill>
              <p:spPr>
                <a:xfrm>
                  <a:off x="13338039" y="8594390"/>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Viết tay 65">
                  <a:extLst>
                    <a:ext uri="{FF2B5EF4-FFF2-40B4-BE49-F238E27FC236}">
                      <a16:creationId xmlns:a16="http://schemas.microsoft.com/office/drawing/2014/main" id="{8A884AF1-776D-F06B-F316-3BE93B55306C}"/>
                    </a:ext>
                  </a:extLst>
                </p14:cNvPr>
                <p14:cNvContentPartPr/>
                <p14:nvPr/>
              </p14:nvContentPartPr>
              <p14:xfrm>
                <a:off x="3543251" y="8622979"/>
                <a:ext cx="360" cy="230040"/>
              </p14:xfrm>
            </p:contentPart>
          </mc:Choice>
          <mc:Fallback xmlns="">
            <p:pic>
              <p:nvPicPr>
                <p:cNvPr id="66" name="Viết tay 65">
                  <a:extLst>
                    <a:ext uri="{FF2B5EF4-FFF2-40B4-BE49-F238E27FC236}">
                      <a16:creationId xmlns:a16="http://schemas.microsoft.com/office/drawing/2014/main" id="{8A884AF1-776D-F06B-F316-3BE93B55306C}"/>
                    </a:ext>
                  </a:extLst>
                </p:cNvPr>
                <p:cNvPicPr/>
                <p:nvPr/>
              </p:nvPicPr>
              <p:blipFill>
                <a:blip r:embed="rId19"/>
                <a:stretch>
                  <a:fillRect/>
                </a:stretch>
              </p:blipFill>
              <p:spPr>
                <a:xfrm>
                  <a:off x="3534251"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Viết tay 66">
                  <a:extLst>
                    <a:ext uri="{FF2B5EF4-FFF2-40B4-BE49-F238E27FC236}">
                      <a16:creationId xmlns:a16="http://schemas.microsoft.com/office/drawing/2014/main" id="{3E5868C7-E680-70EF-B2AB-0ED346C0E360}"/>
                    </a:ext>
                  </a:extLst>
                </p14:cNvPr>
                <p14:cNvContentPartPr/>
                <p14:nvPr/>
              </p14:nvContentPartPr>
              <p14:xfrm>
                <a:off x="2498151" y="8622979"/>
                <a:ext cx="360" cy="230040"/>
              </p14:xfrm>
            </p:contentPart>
          </mc:Choice>
          <mc:Fallback xmlns="">
            <p:pic>
              <p:nvPicPr>
                <p:cNvPr id="67" name="Viết tay 66">
                  <a:extLst>
                    <a:ext uri="{FF2B5EF4-FFF2-40B4-BE49-F238E27FC236}">
                      <a16:creationId xmlns:a16="http://schemas.microsoft.com/office/drawing/2014/main" id="{3E5868C7-E680-70EF-B2AB-0ED346C0E360}"/>
                    </a:ext>
                  </a:extLst>
                </p:cNvPr>
                <p:cNvPicPr/>
                <p:nvPr/>
              </p:nvPicPr>
              <p:blipFill>
                <a:blip r:embed="rId19"/>
                <a:stretch>
                  <a:fillRect/>
                </a:stretch>
              </p:blipFill>
              <p:spPr>
                <a:xfrm>
                  <a:off x="2489151" y="8613979"/>
                  <a:ext cx="18000" cy="247680"/>
                </a:xfrm>
                <a:prstGeom prst="rect">
                  <a:avLst/>
                </a:prstGeom>
              </p:spPr>
            </p:pic>
          </mc:Fallback>
        </mc:AlternateContent>
      </p:grpSp>
      <p:sp>
        <p:nvSpPr>
          <p:cNvPr id="70" name="Hộp Văn bản 69">
            <a:extLst>
              <a:ext uri="{FF2B5EF4-FFF2-40B4-BE49-F238E27FC236}">
                <a16:creationId xmlns:a16="http://schemas.microsoft.com/office/drawing/2014/main" id="{BB42E3FE-2703-3EEB-51D5-3B2AD2DE0692}"/>
              </a:ext>
            </a:extLst>
          </p:cNvPr>
          <p:cNvSpPr txBox="1"/>
          <p:nvPr/>
        </p:nvSpPr>
        <p:spPr>
          <a:xfrm>
            <a:off x="3675030" y="9042068"/>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140</a:t>
            </a:r>
          </a:p>
        </p:txBody>
      </p:sp>
      <p:sp>
        <p:nvSpPr>
          <p:cNvPr id="3" name="Hộp Văn bản 2">
            <a:extLst>
              <a:ext uri="{FF2B5EF4-FFF2-40B4-BE49-F238E27FC236}">
                <a16:creationId xmlns:a16="http://schemas.microsoft.com/office/drawing/2014/main" id="{2A5712AE-034C-E1D1-4F0E-2903D60F69F1}"/>
              </a:ext>
            </a:extLst>
          </p:cNvPr>
          <p:cNvSpPr txBox="1"/>
          <p:nvPr/>
        </p:nvSpPr>
        <p:spPr>
          <a:xfrm>
            <a:off x="14500065" y="9009483"/>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150</a:t>
            </a:r>
          </a:p>
        </p:txBody>
      </p:sp>
      <p:sp>
        <p:nvSpPr>
          <p:cNvPr id="4" name="Hộp Văn bản 3">
            <a:extLst>
              <a:ext uri="{FF2B5EF4-FFF2-40B4-BE49-F238E27FC236}">
                <a16:creationId xmlns:a16="http://schemas.microsoft.com/office/drawing/2014/main" id="{BCF5A197-C024-FBCB-386F-53DEC944A634}"/>
              </a:ext>
            </a:extLst>
          </p:cNvPr>
          <p:cNvSpPr txBox="1"/>
          <p:nvPr/>
        </p:nvSpPr>
        <p:spPr>
          <a:xfrm>
            <a:off x="7950105" y="9009482"/>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70"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7" name="Freeform 7"/>
          <p:cNvSpPr/>
          <p:nvPr/>
        </p:nvSpPr>
        <p:spPr>
          <a:xfrm>
            <a:off x="4949611" y="1058233"/>
            <a:ext cx="11782301" cy="8170533"/>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sp>
        <p:nvSpPr>
          <p:cNvPr id="3" name="Hộp Văn bản 2">
            <a:extLst>
              <a:ext uri="{FF2B5EF4-FFF2-40B4-BE49-F238E27FC236}">
                <a16:creationId xmlns:a16="http://schemas.microsoft.com/office/drawing/2014/main" id="{0419D22E-5BF0-79FA-A9D1-D34EEBA5CE18}"/>
              </a:ext>
            </a:extLst>
          </p:cNvPr>
          <p:cNvSpPr txBox="1"/>
          <p:nvPr/>
        </p:nvSpPr>
        <p:spPr>
          <a:xfrm>
            <a:off x="624679" y="3927813"/>
            <a:ext cx="2173340"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22B12F83-3354-3656-D011-F0B33FD8F8DE}"/>
                  </a:ext>
                </a:extLst>
              </p:cNvPr>
              <p:cNvSpPr txBox="1"/>
              <p:nvPr/>
            </p:nvSpPr>
            <p:spPr>
              <a:xfrm>
                <a:off x="6058021" y="3302868"/>
                <a:ext cx="9565480" cy="4029501"/>
              </a:xfrm>
              <a:prstGeom prst="rect">
                <a:avLst/>
              </a:prstGeom>
              <a:noFill/>
            </p:spPr>
            <p:txBody>
              <a:bodyPr wrap="square">
                <a:spAutoFit/>
              </a:bodyPr>
              <a:lstStyle/>
              <a:p>
                <a:pPr marL="0" marR="0" algn="just">
                  <a:lnSpc>
                    <a:spcPct val="150000"/>
                  </a:lnSpc>
                  <a:spcBef>
                    <a:spcPts val="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nói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nếu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khoảng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giữa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trục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vượt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quá</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vi-VN"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22B12F83-3354-3656-D011-F0B33FD8F8DE}"/>
                  </a:ext>
                </a:extLst>
              </p:cNvPr>
              <p:cNvSpPr txBox="1">
                <a:spLocks noRot="1" noChangeAspect="1" noMove="1" noResize="1" noEditPoints="1" noAdjustHandles="1" noChangeArrowheads="1" noChangeShapeType="1" noTextEdit="1"/>
              </p:cNvSpPr>
              <p:nvPr/>
            </p:nvSpPr>
            <p:spPr>
              <a:xfrm>
                <a:off x="6058021" y="3302868"/>
                <a:ext cx="9565480" cy="4029501"/>
              </a:xfrm>
              <a:prstGeom prst="rect">
                <a:avLst/>
              </a:prstGeom>
              <a:blipFill>
                <a:blip r:embed="rId14"/>
                <a:stretch>
                  <a:fillRect l="-2613" r="-2549" b="-620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9EE6764-1937-3920-BE76-D81EB6760E0A}"/>
              </a:ext>
            </a:extLst>
          </p:cNvPr>
          <p:cNvSpPr/>
          <p:nvPr/>
        </p:nvSpPr>
        <p:spPr>
          <a:xfrm>
            <a:off x="2073444" y="938392"/>
            <a:ext cx="14141112" cy="8410216"/>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9028">
            <a:off x="2407496" y="2729304"/>
            <a:ext cx="1660274" cy="38503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7429"/>
          <a:stretch>
            <a:fillRect/>
          </a:stretch>
        </p:blipFill>
        <p:spPr>
          <a:xfrm>
            <a:off x="15448408" y="-57536"/>
            <a:ext cx="1810892" cy="1757259"/>
          </a:xfrm>
          <a:prstGeom prst="rect">
            <a:avLst/>
          </a:prstGeom>
        </p:spPr>
      </p:pic>
      <p:sp>
        <p:nvSpPr>
          <p:cNvPr id="3" name="Hình Bầu dục 2">
            <a:extLst>
              <a:ext uri="{FF2B5EF4-FFF2-40B4-BE49-F238E27FC236}">
                <a16:creationId xmlns:a16="http://schemas.microsoft.com/office/drawing/2014/main" id="{5A8E8B2C-A4A4-40ED-C908-602590C105E4}"/>
              </a:ext>
            </a:extLst>
          </p:cNvPr>
          <p:cNvSpPr/>
          <p:nvPr/>
        </p:nvSpPr>
        <p:spPr>
          <a:xfrm>
            <a:off x="2566773" y="1305869"/>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97F6C84-BFF4-B068-1AF3-7CB45472FAF9}"/>
                  </a:ext>
                </a:extLst>
              </p:cNvPr>
              <p:cNvSpPr txBox="1"/>
              <p:nvPr/>
            </p:nvSpPr>
            <p:spPr>
              <a:xfrm>
                <a:off x="5470842" y="1266152"/>
                <a:ext cx="10591800" cy="1651671"/>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97F6C84-BFF4-B068-1AF3-7CB45472FAF9}"/>
                  </a:ext>
                </a:extLst>
              </p:cNvPr>
              <p:cNvSpPr txBox="1">
                <a:spLocks noRot="1" noChangeAspect="1" noMove="1" noResize="1" noEditPoints="1" noAdjustHandles="1" noChangeArrowheads="1" noChangeShapeType="1" noTextEdit="1"/>
              </p:cNvSpPr>
              <p:nvPr/>
            </p:nvSpPr>
            <p:spPr>
              <a:xfrm>
                <a:off x="5470842" y="1266152"/>
                <a:ext cx="10591800" cy="1651671"/>
              </a:xfrm>
              <a:prstGeom prst="rect">
                <a:avLst/>
              </a:prstGeom>
              <a:blipFill>
                <a:blip r:embed="rId12"/>
                <a:stretch>
                  <a:fillRect l="-1726" r="-1726" b="-1291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75F7FDC8-0C03-424B-113A-9E7B33D814FC}"/>
              </a:ext>
            </a:extLst>
          </p:cNvPr>
          <p:cNvSpPr txBox="1"/>
          <p:nvPr/>
        </p:nvSpPr>
        <p:spPr>
          <a:xfrm>
            <a:off x="7543800" y="3245582"/>
            <a:ext cx="3200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ADB66FD-FA75-3CCD-8B41-4CA4EFD8B45C}"/>
                  </a:ext>
                </a:extLst>
              </p:cNvPr>
              <p:cNvSpPr txBox="1"/>
              <p:nvPr/>
            </p:nvSpPr>
            <p:spPr>
              <a:xfrm>
                <a:off x="2566773" y="4305300"/>
                <a:ext cx="13359027"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112 400</m:t>
                    </m:r>
                  </m:oMath>
                </a14:m>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 – 12 350 = 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ADB66FD-FA75-3CCD-8B41-4CA4EFD8B45C}"/>
                  </a:ext>
                </a:extLst>
              </p:cNvPr>
              <p:cNvSpPr txBox="1">
                <a:spLocks noRot="1" noChangeAspect="1" noMove="1" noResize="1" noEditPoints="1" noAdjustHandles="1" noChangeArrowheads="1" noChangeShapeType="1" noTextEdit="1"/>
              </p:cNvSpPr>
              <p:nvPr/>
            </p:nvSpPr>
            <p:spPr>
              <a:xfrm>
                <a:off x="2566773" y="4305300"/>
                <a:ext cx="13359027" cy="3313664"/>
              </a:xfrm>
              <a:prstGeom prst="rect">
                <a:avLst/>
              </a:prstGeom>
              <a:blipFill>
                <a:blip r:embed="rId13"/>
                <a:stretch>
                  <a:fillRect l="-1369" r="-1369" b="-58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44745" y="7071628"/>
            <a:ext cx="1020129" cy="1468772"/>
          </a:xfrm>
          <a:prstGeom prst="rect">
            <a:avLst/>
          </a:prstGeom>
        </p:spPr>
      </p:pic>
      <p:sp>
        <p:nvSpPr>
          <p:cNvPr id="2" name="Hộp Văn bản 1">
            <a:extLst>
              <a:ext uri="{FF2B5EF4-FFF2-40B4-BE49-F238E27FC236}">
                <a16:creationId xmlns:a16="http://schemas.microsoft.com/office/drawing/2014/main" id="{9219987F-14F6-B275-8921-50F01FDAD40C}"/>
              </a:ext>
            </a:extLst>
          </p:cNvPr>
          <p:cNvSpPr txBox="1"/>
          <p:nvPr/>
        </p:nvSpPr>
        <p:spPr>
          <a:xfrm>
            <a:off x="5676900" y="750312"/>
            <a:ext cx="693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xét</a:t>
            </a:r>
            <a:endParaRPr lang="en-US" sz="40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A3366A7-1A2E-F22E-B4EF-33C214E7D178}"/>
              </a:ext>
            </a:extLst>
          </p:cNvPr>
          <p:cNvSpPr txBox="1"/>
          <p:nvPr/>
        </p:nvSpPr>
        <p:spPr>
          <a:xfrm>
            <a:off x="28574" y="1751251"/>
            <a:ext cx="8704659" cy="2495876"/>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vi-VN" sz="3600" dirty="0" err="1">
                <a:effectLst/>
                <a:ea typeface="Calibri" panose="020F0502020204030204" pitchFamily="34" charset="0"/>
                <a:cs typeface="Times New Roman" panose="02020603050405020304" pitchFamily="18" charset="0"/>
              </a:rPr>
              <a:t>Để</a:t>
            </a:r>
            <a:r>
              <a:rPr lang="vi-VN" sz="3600" dirty="0">
                <a:effectLst/>
                <a:ea typeface="Calibri" panose="020F0502020204030204" pitchFamily="34" charset="0"/>
                <a:cs typeface="Times New Roman" panose="02020603050405020304" pitchFamily="18" charset="0"/>
              </a:rPr>
              <a:t> đo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chính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xác</a:t>
            </a:r>
            <a:r>
              <a:rPr lang="vi-VN" sz="3600" dirty="0">
                <a:effectLst/>
                <a:ea typeface="Calibri" panose="020F0502020204030204" pitchFamily="34" charset="0"/>
                <a:cs typeface="Times New Roman" panose="02020603050405020304" pitchFamily="18" charset="0"/>
              </a:rPr>
              <a:t> khi </a:t>
            </a:r>
            <a:r>
              <a:rPr lang="vi-VN" sz="3600" dirty="0" err="1">
                <a:effectLst/>
                <a:ea typeface="Calibri" panose="020F0502020204030204" pitchFamily="34" charset="0"/>
                <a:cs typeface="Times New Roman" panose="02020603050405020304" pitchFamily="18" charset="0"/>
              </a:rPr>
              <a:t>làm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tròn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số</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đến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một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hàng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nào</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 ta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thể</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sử</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dụng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kết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quả</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được</a:t>
            </a:r>
            <a:r>
              <a:rPr lang="vi-VN" sz="3600" dirty="0">
                <a:effectLst/>
                <a:ea typeface="Calibri" panose="020F0502020204030204" pitchFamily="34" charset="0"/>
                <a:cs typeface="Times New Roman" panose="02020603050405020304" pitchFamily="18" charset="0"/>
              </a:rPr>
              <a:t> minh </a:t>
            </a:r>
            <a:r>
              <a:rPr lang="vi-VN" sz="3600" dirty="0" err="1">
                <a:effectLst/>
                <a:ea typeface="Calibri" panose="020F0502020204030204" pitchFamily="34" charset="0"/>
                <a:cs typeface="Times New Roman" panose="02020603050405020304" pitchFamily="18" charset="0"/>
              </a:rPr>
              <a:t>họa</a:t>
            </a:r>
            <a:r>
              <a:rPr lang="vi-VN" sz="3600" dirty="0">
                <a:effectLst/>
                <a:ea typeface="Calibri" panose="020F0502020204030204" pitchFamily="34" charset="0"/>
                <a:cs typeface="Times New Roman" panose="02020603050405020304" pitchFamily="18" charset="0"/>
              </a:rPr>
              <a:t> trong </a:t>
            </a:r>
            <a:r>
              <a:rPr lang="vi-VN" sz="3600" dirty="0" err="1">
                <a:effectLst/>
                <a:ea typeface="Calibri" panose="020F0502020204030204" pitchFamily="34" charset="0"/>
                <a:cs typeface="Times New Roman" panose="02020603050405020304" pitchFamily="18" charset="0"/>
              </a:rPr>
              <a:t>Bảng</a:t>
            </a:r>
            <a:r>
              <a:rPr lang="vi-VN" sz="3600" dirty="0">
                <a:effectLst/>
                <a:ea typeface="Calibri" panose="020F0502020204030204" pitchFamily="34" charset="0"/>
                <a:cs typeface="Times New Roman" panose="02020603050405020304" pitchFamily="18" charset="0"/>
              </a:rPr>
              <a:t> 1.</a:t>
            </a:r>
            <a:r>
              <a:rPr lang="vi-VN" sz="3600" b="1" dirty="0">
                <a:effectLst/>
                <a:ea typeface="Calibri" panose="020F0502020204030204" pitchFamily="34" charset="0"/>
                <a:cs typeface="Times New Roman" panose="02020603050405020304" pitchFamily="18" charset="0"/>
              </a:rPr>
              <a:t> </a:t>
            </a:r>
            <a:endParaRPr lang="en-US" sz="3600" dirty="0">
              <a:effectLst/>
              <a:ea typeface="Calibri" panose="020F0502020204030204" pitchFamily="34"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CDFEEC5D-60B5-28AC-4D48-901423EBC63D}"/>
              </a:ext>
            </a:extLst>
          </p:cNvPr>
          <p:cNvGraphicFramePr>
            <a:graphicFrameLocks noGrp="1"/>
          </p:cNvGraphicFramePr>
          <p:nvPr>
            <p:extLst>
              <p:ext uri="{D42A27DB-BD31-4B8C-83A1-F6EECF244321}">
                <p14:modId xmlns:p14="http://schemas.microsoft.com/office/powerpoint/2010/main" val="1773178161"/>
              </p:ext>
            </p:extLst>
          </p:nvPr>
        </p:nvGraphicFramePr>
        <p:xfrm>
          <a:off x="512798"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endParaRPr lang="en-US" sz="3600" dirty="0">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680464872"/>
                  </a:ext>
                </a:extLst>
              </a:tr>
              <a:tr h="370840">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50</a:t>
                      </a:r>
                    </a:p>
                  </a:txBody>
                  <a:tcPr>
                    <a:solidFill>
                      <a:schemeClr val="bg1"/>
                    </a:solidFill>
                  </a:tcPr>
                </a:tc>
                <a:extLst>
                  <a:ext uri="{0D108BD9-81ED-4DB2-BD59-A6C34878D82A}">
                    <a16:rowId xmlns:a16="http://schemas.microsoft.com/office/drawing/2014/main" val="148792700"/>
                  </a:ext>
                </a:extLst>
              </a:tr>
              <a:tr h="370840">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a:t>
                      </a:r>
                    </a:p>
                  </a:txBody>
                  <a:tcPr>
                    <a:solidFill>
                      <a:schemeClr val="bg1"/>
                    </a:solidFill>
                  </a:tcPr>
                </a:tc>
                <a:extLst>
                  <a:ext uri="{0D108BD9-81ED-4DB2-BD59-A6C34878D82A}">
                    <a16:rowId xmlns:a16="http://schemas.microsoft.com/office/drawing/2014/main" val="1878676042"/>
                  </a:ext>
                </a:extLst>
              </a:tr>
              <a:tr h="370840">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0,5</a:t>
                      </a:r>
                    </a:p>
                  </a:txBody>
                  <a:tcPr>
                    <a:solidFill>
                      <a:schemeClr val="bg1"/>
                    </a:solidFill>
                  </a:tcPr>
                </a:tc>
                <a:extLst>
                  <a:ext uri="{0D108BD9-81ED-4DB2-BD59-A6C34878D82A}">
                    <a16:rowId xmlns:a16="http://schemas.microsoft.com/office/drawing/2014/main" val="594544366"/>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0,05</a:t>
                      </a:r>
                    </a:p>
                  </a:txBody>
                  <a:tcPr>
                    <a:solidFill>
                      <a:schemeClr val="bg1"/>
                    </a:solidFill>
                  </a:tcPr>
                </a:tc>
                <a:extLst>
                  <a:ext uri="{0D108BD9-81ED-4DB2-BD59-A6C34878D82A}">
                    <a16:rowId xmlns:a16="http://schemas.microsoft.com/office/drawing/2014/main" val="3851991252"/>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0,005</a:t>
                      </a:r>
                    </a:p>
                  </a:txBody>
                  <a:tcPr>
                    <a:solidFill>
                      <a:schemeClr val="bg1"/>
                    </a:solidFill>
                  </a:tcPr>
                </a:tc>
                <a:extLst>
                  <a:ext uri="{0D108BD9-81ED-4DB2-BD59-A6C34878D82A}">
                    <a16:rowId xmlns:a16="http://schemas.microsoft.com/office/drawing/2014/main" val="2676309482"/>
                  </a:ext>
                </a:extLst>
              </a:tr>
            </a:tbl>
          </a:graphicData>
        </a:graphic>
      </p:graphicFrame>
      <p:sp>
        <p:nvSpPr>
          <p:cNvPr id="11" name="Hộp Văn bản 10">
            <a:extLst>
              <a:ext uri="{FF2B5EF4-FFF2-40B4-BE49-F238E27FC236}">
                <a16:creationId xmlns:a16="http://schemas.microsoft.com/office/drawing/2014/main" id="{584CC3E8-3E1C-F284-5A38-2DA1FFF9752B}"/>
              </a:ext>
            </a:extLst>
          </p:cNvPr>
          <p:cNvSpPr txBox="1"/>
          <p:nvPr/>
        </p:nvSpPr>
        <p:spPr>
          <a:xfrm>
            <a:off x="9906000" y="1764460"/>
            <a:ext cx="7658874" cy="2482667"/>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trước</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dụng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minh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trong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Bảng</a:t>
            </a:r>
            <a:r>
              <a:rPr lang="en-US" sz="3600" dirty="0">
                <a:effectLst/>
                <a:latin typeface="Arial" panose="020B0604020202020204" pitchFamily="34" charset="0"/>
                <a:ea typeface="Calibri" panose="020F0502020204030204" pitchFamily="34" charset="0"/>
                <a:cs typeface="Arial" panose="020B0604020202020204" pitchFamily="34" charset="0"/>
              </a:rPr>
              <a:t> 2.</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Bảng 8">
            <a:extLst>
              <a:ext uri="{FF2B5EF4-FFF2-40B4-BE49-F238E27FC236}">
                <a16:creationId xmlns:a16="http://schemas.microsoft.com/office/drawing/2014/main" id="{EFBE7F80-9E2C-559D-DDDC-4255A59D8DA4}"/>
              </a:ext>
            </a:extLst>
          </p:cNvPr>
          <p:cNvGraphicFramePr>
            <a:graphicFrameLocks noGrp="1"/>
          </p:cNvGraphicFramePr>
          <p:nvPr>
            <p:extLst>
              <p:ext uri="{D42A27DB-BD31-4B8C-83A1-F6EECF244321}">
                <p14:modId xmlns:p14="http://schemas.microsoft.com/office/powerpoint/2010/main" val="1194606781"/>
              </p:ext>
            </p:extLst>
          </p:nvPr>
        </p:nvGraphicFramePr>
        <p:xfrm>
          <a:off x="9719485"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extLst>
                  <a:ext uri="{0D108BD9-81ED-4DB2-BD59-A6C34878D82A}">
                    <a16:rowId xmlns:a16="http://schemas.microsoft.com/office/drawing/2014/main" val="680464872"/>
                  </a:ext>
                </a:extLst>
              </a:tr>
              <a:tr h="370840">
                <a:tc>
                  <a:txBody>
                    <a:bodyPr/>
                    <a:lstStyle/>
                    <a:p>
                      <a:r>
                        <a:rPr lang="en-US" sz="3600" dirty="0">
                          <a:latin typeface="Arial" panose="020B0604020202020204" pitchFamily="34" charset="0"/>
                          <a:cs typeface="Arial" panose="020B0604020202020204" pitchFamily="34" charset="0"/>
                        </a:rPr>
                        <a:t>50</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48792700"/>
                  </a:ext>
                </a:extLst>
              </a:tr>
              <a:tr h="370840">
                <a:tc>
                  <a:txBody>
                    <a:bodyPr/>
                    <a:lstStyle/>
                    <a:p>
                      <a:r>
                        <a:rPr lang="en-US" sz="3600" dirty="0">
                          <a:latin typeface="Arial" panose="020B0604020202020204" pitchFamily="34" charset="0"/>
                          <a:cs typeface="Arial" panose="020B0604020202020204" pitchFamily="34" charset="0"/>
                        </a:rPr>
                        <a:t>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878676042"/>
                  </a:ext>
                </a:extLst>
              </a:tr>
              <a:tr h="370840">
                <a:tc>
                  <a:txBody>
                    <a:bodyPr/>
                    <a:lstStyle/>
                    <a:p>
                      <a:r>
                        <a:rPr lang="en-US" sz="3600" dirty="0">
                          <a:latin typeface="Arial" panose="020B0604020202020204" pitchFamily="34" charset="0"/>
                          <a:cs typeface="Arial" panose="020B0604020202020204" pitchFamily="34" charset="0"/>
                        </a:rPr>
                        <a:t>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94544366"/>
                  </a:ext>
                </a:extLst>
              </a:tr>
              <a:tr h="370840">
                <a:tc>
                  <a:txBody>
                    <a:bodyPr/>
                    <a:lstStyle/>
                    <a:p>
                      <a:r>
                        <a:rPr lang="en-US" sz="3600" dirty="0">
                          <a:latin typeface="Arial" panose="020B0604020202020204" pitchFamily="34" charset="0"/>
                          <a:cs typeface="Arial" panose="020B0604020202020204" pitchFamily="34" charset="0"/>
                        </a:rPr>
                        <a:t>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851991252"/>
                  </a:ext>
                </a:extLst>
              </a:tr>
              <a:tr h="370840">
                <a:tc>
                  <a:txBody>
                    <a:bodyPr/>
                    <a:lstStyle/>
                    <a:p>
                      <a:r>
                        <a:rPr lang="en-US" sz="3600" dirty="0">
                          <a:latin typeface="Arial" panose="020B0604020202020204" pitchFamily="34" charset="0"/>
                          <a:cs typeface="Arial" panose="020B0604020202020204" pitchFamily="34" charset="0"/>
                        </a:rPr>
                        <a:t>0,005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67630948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4" name="Freeform 4"/>
          <p:cNvSpPr/>
          <p:nvPr/>
        </p:nvSpPr>
        <p:spPr>
          <a:xfrm>
            <a:off x="1290448" y="609928"/>
            <a:ext cx="16104350" cy="9331624"/>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5958">
            <a:off x="8588484" y="9396361"/>
            <a:ext cx="1230357" cy="629826"/>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67000" y="612475"/>
            <a:ext cx="1650789" cy="382831"/>
          </a:xfrm>
          <a:prstGeom prst="rect">
            <a:avLst/>
          </a:prstGeom>
        </p:spPr>
      </p:pic>
      <p:sp>
        <p:nvSpPr>
          <p:cNvPr id="7" name="Hình Bầu dục 6">
            <a:extLst>
              <a:ext uri="{FF2B5EF4-FFF2-40B4-BE49-F238E27FC236}">
                <a16:creationId xmlns:a16="http://schemas.microsoft.com/office/drawing/2014/main" id="{842578E8-6C2C-ABCB-5605-00BB3EFCAAE5}"/>
              </a:ext>
            </a:extLst>
          </p:cNvPr>
          <p:cNvSpPr/>
          <p:nvPr/>
        </p:nvSpPr>
        <p:spPr>
          <a:xfrm>
            <a:off x="2438400" y="2097585"/>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032BE2C-5F1A-9840-B84B-6FC1B8C4B43E}"/>
                  </a:ext>
                </a:extLst>
              </p:cNvPr>
              <p:cNvSpPr txBox="1"/>
              <p:nvPr/>
            </p:nvSpPr>
            <p:spPr>
              <a:xfrm>
                <a:off x="5440513" y="1706443"/>
                <a:ext cx="112609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−3,2475 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0,005</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F032BE2C-5F1A-9840-B84B-6FC1B8C4B43E}"/>
                  </a:ext>
                </a:extLst>
              </p:cNvPr>
              <p:cNvSpPr txBox="1">
                <a:spLocks noRot="1" noChangeAspect="1" noMove="1" noResize="1" noEditPoints="1" noAdjustHandles="1" noChangeArrowheads="1" noChangeShapeType="1" noTextEdit="1"/>
              </p:cNvSpPr>
              <p:nvPr/>
            </p:nvSpPr>
            <p:spPr>
              <a:xfrm>
                <a:off x="5440513" y="1706443"/>
                <a:ext cx="11260976" cy="1824923"/>
              </a:xfrm>
              <a:prstGeom prst="rect">
                <a:avLst/>
              </a:prstGeom>
              <a:blipFill>
                <a:blip r:embed="rId14"/>
                <a:stretch>
                  <a:fillRect l="-1894" b="-13712"/>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id="{C5791289-5536-7103-41AF-AC35DBEF34BD}"/>
              </a:ext>
            </a:extLst>
          </p:cNvPr>
          <p:cNvSpPr txBox="1"/>
          <p:nvPr/>
        </p:nvSpPr>
        <p:spPr>
          <a:xfrm>
            <a:off x="7467600" y="4071006"/>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F8990060-5E79-E124-12DB-59299E649ECE}"/>
                  </a:ext>
                </a:extLst>
              </p:cNvPr>
              <p:cNvSpPr txBox="1"/>
              <p:nvPr/>
            </p:nvSpPr>
            <p:spPr>
              <a:xfrm>
                <a:off x="3151875" y="5908427"/>
                <a:ext cx="1198424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mười</a:t>
                </a:r>
                <a:r>
                  <a:rPr lang="en-US" sz="4000"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78,362</m:t>
                    </m:r>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78,4</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F8990060-5E79-E124-12DB-59299E649ECE}"/>
                  </a:ext>
                </a:extLst>
              </p:cNvPr>
              <p:cNvSpPr txBox="1">
                <a:spLocks noRot="1" noChangeAspect="1" noMove="1" noResize="1" noEditPoints="1" noAdjustHandles="1" noChangeArrowheads="1" noChangeShapeType="1" noTextEdit="1"/>
              </p:cNvSpPr>
              <p:nvPr/>
            </p:nvSpPr>
            <p:spPr>
              <a:xfrm>
                <a:off x="3151875" y="5908427"/>
                <a:ext cx="11984249" cy="2748253"/>
              </a:xfrm>
              <a:prstGeom prst="rect">
                <a:avLst/>
              </a:prstGeom>
              <a:blipFill>
                <a:blip r:embed="rId15"/>
                <a:stretch>
                  <a:fillRect l="-1780" r="-1831" b="-864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1784"/>
          <a:stretch>
            <a:fillRect/>
          </a:stretch>
        </p:blipFill>
        <p:spPr>
          <a:xfrm>
            <a:off x="19050" y="28575"/>
            <a:ext cx="18288000" cy="7008869"/>
          </a:xfrm>
          <a:prstGeom prst="rect">
            <a:avLst/>
          </a:prstGeom>
        </p:spPr>
      </p:pic>
      <p:sp>
        <p:nvSpPr>
          <p:cNvPr id="10" name="Hộp Văn bản 9">
            <a:extLst>
              <a:ext uri="{FF2B5EF4-FFF2-40B4-BE49-F238E27FC236}">
                <a16:creationId xmlns:a16="http://schemas.microsoft.com/office/drawing/2014/main" id="{6E284D0B-D1A6-7442-9187-D74D5A2DD27D}"/>
              </a:ext>
            </a:extLst>
          </p:cNvPr>
          <p:cNvSpPr txBox="1"/>
          <p:nvPr/>
        </p:nvSpPr>
        <p:spPr>
          <a:xfrm>
            <a:off x="2651078" y="7581900"/>
            <a:ext cx="13023944" cy="1824923"/>
          </a:xfrm>
          <a:prstGeom prst="rect">
            <a:avLst/>
          </a:prstGeom>
          <a:noFill/>
        </p:spPr>
        <p:txBody>
          <a:bodyPr wrap="square">
            <a:spAutoFit/>
          </a:bodyPr>
          <a:lstStyle/>
          <a:p>
            <a:pPr marL="571500" marR="0" indent="-571500" algn="just">
              <a:lnSpc>
                <a:spcPct val="150000"/>
              </a:lnSpc>
              <a:spcBef>
                <a:spcPts val="0"/>
              </a:spcBef>
              <a:spcAft>
                <a:spcPts val="600"/>
              </a:spcAft>
              <a:buFont typeface="Symbol" panose="05050102010706020507" pitchFamily="18" charset="2"/>
              <a:buChar char="-"/>
            </a:pPr>
            <a:r>
              <a:rPr lang="en-US" sz="4000" b="1" i="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Lưu</a:t>
            </a:r>
            <a:r>
              <a:rPr lang="en-US" sz="4000" b="1" i="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ý:</a:t>
            </a: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thập</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âm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đối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nó</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rồi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dấu</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 “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9DFD7FE-6828-CDBE-F1E6-CD9B68CBFEDA}"/>
                  </a:ext>
                </a:extLst>
              </p:cNvPr>
              <p:cNvSpPr txBox="1"/>
              <p:nvPr/>
            </p:nvSpPr>
            <p:spPr>
              <a:xfrm>
                <a:off x="2955131" y="1471917"/>
                <a:ext cx="12415837"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−3,2475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0,005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tắc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−3,25</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C9DFD7FE-6828-CDBE-F1E6-CD9B68CBFEDA}"/>
                  </a:ext>
                </a:extLst>
              </p:cNvPr>
              <p:cNvSpPr txBox="1">
                <a:spLocks noRot="1" noChangeAspect="1" noMove="1" noResize="1" noEditPoints="1" noAdjustHandles="1" noChangeArrowheads="1" noChangeShapeType="1" noTextEdit="1"/>
              </p:cNvSpPr>
              <p:nvPr/>
            </p:nvSpPr>
            <p:spPr>
              <a:xfrm>
                <a:off x="2955131" y="1471917"/>
                <a:ext cx="12415837" cy="3671583"/>
              </a:xfrm>
              <a:prstGeom prst="rect">
                <a:avLst/>
              </a:prstGeom>
              <a:blipFill>
                <a:blip r:embed="rId10"/>
                <a:stretch>
                  <a:fillRect l="-1768" r="-2898" b="-61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29828B63-E246-C8BE-6D15-0FA606A9CA0F}"/>
              </a:ext>
            </a:extLst>
          </p:cNvPr>
          <p:cNvSpPr/>
          <p:nvPr/>
        </p:nvSpPr>
        <p:spPr>
          <a:xfrm>
            <a:off x="889118" y="137020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CC1BF0EC-C3F8-57C0-EB6A-3ABC9D6A4E42}"/>
                  </a:ext>
                </a:extLst>
              </p:cNvPr>
              <p:cNvSpPr txBox="1"/>
              <p:nvPr/>
            </p:nvSpPr>
            <p:spPr>
              <a:xfrm>
                <a:off x="4514501" y="652426"/>
                <a:ext cx="10972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2,27(8)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oMath>
                </a14:m>
                <a:endParaRPr lang="en-US" sz="4000" dirty="0">
                  <a:latin typeface="Arial" panose="020B0604020202020204" pitchFamily="34" charset="0"/>
                  <a:cs typeface="Arial" panose="020B0604020202020204" pitchFamily="34" charset="0"/>
                </a:endParaRPr>
              </a:p>
            </p:txBody>
          </p:sp>
        </mc:Choice>
        <mc:Fallback xmlns="">
          <p:sp>
            <p:nvSpPr>
              <p:cNvPr id="3" name="Hộp Văn bản 2">
                <a:extLst>
                  <a:ext uri="{FF2B5EF4-FFF2-40B4-BE49-F238E27FC236}">
                    <a16:creationId xmlns:a16="http://schemas.microsoft.com/office/drawing/2014/main" id="{CC1BF0EC-C3F8-57C0-EB6A-3ABC9D6A4E42}"/>
                  </a:ext>
                </a:extLst>
              </p:cNvPr>
              <p:cNvSpPr txBox="1">
                <a:spLocks noRot="1" noChangeAspect="1" noMove="1" noResize="1" noEditPoints="1" noAdjustHandles="1" noChangeArrowheads="1" noChangeShapeType="1" noTextEdit="1"/>
              </p:cNvSpPr>
              <p:nvPr/>
            </p:nvSpPr>
            <p:spPr>
              <a:xfrm>
                <a:off x="4514501" y="652426"/>
                <a:ext cx="10972800" cy="2748253"/>
              </a:xfrm>
              <a:prstGeom prst="rect">
                <a:avLst/>
              </a:prstGeom>
              <a:blipFill>
                <a:blip r:embed="rId17"/>
                <a:stretch>
                  <a:fillRect l="-2000" r="-1944" b="-8647"/>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C1697B48-B7B2-31D2-40AE-E6325C7E6B9B}"/>
              </a:ext>
            </a:extLst>
          </p:cNvPr>
          <p:cNvSpPr txBox="1"/>
          <p:nvPr/>
        </p:nvSpPr>
        <p:spPr>
          <a:xfrm>
            <a:off x="7581900" y="3610591"/>
            <a:ext cx="31242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98678BC-0719-8F33-436D-C17AC8986AEE}"/>
                  </a:ext>
                </a:extLst>
              </p:cNvPr>
              <p:cNvSpPr txBox="1"/>
              <p:nvPr/>
            </p:nvSpPr>
            <p:spPr>
              <a:xfrm>
                <a:off x="2678880" y="4489481"/>
                <a:ext cx="12841758"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2,27(8)=2,27888…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8&gt;5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 = 2,27888…≈2,28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 3,14</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B98678BC-0719-8F33-436D-C17AC8986AEE}"/>
                  </a:ext>
                </a:extLst>
              </p:cNvPr>
              <p:cNvSpPr txBox="1">
                <a:spLocks noRot="1" noChangeAspect="1" noMove="1" noResize="1" noEditPoints="1" noAdjustHandles="1" noChangeArrowheads="1" noChangeShapeType="1" noTextEdit="1"/>
              </p:cNvSpPr>
              <p:nvPr/>
            </p:nvSpPr>
            <p:spPr>
              <a:xfrm>
                <a:off x="2678880" y="4489481"/>
                <a:ext cx="12841758" cy="4594912"/>
              </a:xfrm>
              <a:prstGeom prst="rect">
                <a:avLst/>
              </a:prstGeom>
              <a:blipFill>
                <a:blip r:embed="rId18"/>
                <a:stretch>
                  <a:fillRect l="-1661" r="-1709" b="-4775"/>
                </a:stretch>
              </a:blipFill>
            </p:spPr>
            <p:txBody>
              <a:bodyPr/>
              <a:lstStyle/>
              <a:p>
                <a:r>
                  <a:rPr lang="en-US">
                    <a:noFill/>
                  </a:rPr>
                  <a:t> </a:t>
                </a:r>
              </a:p>
            </p:txBody>
          </p:sp>
        </mc:Fallback>
      </mc:AlternateContent>
    </p:spTree>
    <p:extLst>
      <p:ext uri="{BB962C8B-B14F-4D97-AF65-F5344CB8AC3E}">
        <p14:creationId xmlns:p14="http://schemas.microsoft.com/office/powerpoint/2010/main" val="200573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dissolve">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197933" y="669901"/>
            <a:ext cx="3701495" cy="294773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700000">
            <a:off x="10529241" y="773043"/>
            <a:ext cx="484313" cy="464940"/>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68738B12-811E-876D-E8CD-409BE5AB9E82}"/>
                  </a:ext>
                </a:extLst>
              </p:cNvPr>
              <p:cNvSpPr txBox="1"/>
              <p:nvPr/>
            </p:nvSpPr>
            <p:spPr>
              <a:xfrm>
                <a:off x="2531734" y="4010419"/>
                <a:ext cx="13335000" cy="4029501"/>
              </a:xfrm>
              <a:prstGeom prst="rect">
                <a:avLst/>
              </a:prstGeom>
              <a:noFill/>
            </p:spPr>
            <p:txBody>
              <a:bodyPr wrap="square">
                <a:spAutoFit/>
              </a:bodyPr>
              <a:lstStyle/>
              <a:p>
                <a:pPr algn="just">
                  <a:lnSpc>
                    <a:spcPct val="150000"/>
                  </a:lnSpc>
                </a:pPr>
                <a:r>
                  <a:rPr lang="en-US" sz="4400" dirty="0" err="1">
                    <a:effectLst/>
                    <a:latin typeface="Arial" panose="020B0604020202020204" pitchFamily="34" charset="0"/>
                    <a:ea typeface="Calibri" panose="020F0502020204030204" pitchFamily="34" charset="0"/>
                    <a:cs typeface="Arial" panose="020B0604020202020204" pitchFamily="34" charset="0"/>
                  </a:rPr>
                  <a:t>Người</a:t>
                </a:r>
                <a:r>
                  <a:rPr lang="en-US" sz="4400" dirty="0">
                    <a:effectLst/>
                    <a:latin typeface="Arial" panose="020B0604020202020204" pitchFamily="34" charset="0"/>
                    <a:ea typeface="Calibri" panose="020F0502020204030204" pitchFamily="34" charset="0"/>
                    <a:cs typeface="Arial" panose="020B0604020202020204" pitchFamily="34" charset="0"/>
                  </a:rPr>
                  <a:t> ta </a:t>
                </a:r>
                <a:r>
                  <a:rPr lang="en-US" sz="4400" dirty="0" err="1">
                    <a:effectLst/>
                    <a:latin typeface="Arial" panose="020B0604020202020204" pitchFamily="34" charset="0"/>
                    <a:ea typeface="Calibri" panose="020F0502020204030204" pitchFamily="34" charset="0"/>
                    <a:cs typeface="Arial" panose="020B0604020202020204" pitchFamily="34" charset="0"/>
                  </a:rPr>
                  <a:t>chứng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minh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2,27(8)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3,141592653…</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68738B12-811E-876D-E8CD-409BE5AB9E82}"/>
                  </a:ext>
                </a:extLst>
              </p:cNvPr>
              <p:cNvSpPr txBox="1">
                <a:spLocks noRot="1" noChangeAspect="1" noMove="1" noResize="1" noEditPoints="1" noAdjustHandles="1" noChangeArrowheads="1" noChangeShapeType="1" noTextEdit="1"/>
              </p:cNvSpPr>
              <p:nvPr/>
            </p:nvSpPr>
            <p:spPr>
              <a:xfrm>
                <a:off x="2531734" y="4010419"/>
                <a:ext cx="13335000" cy="4029501"/>
              </a:xfrm>
              <a:prstGeom prst="rect">
                <a:avLst/>
              </a:prstGeom>
              <a:blipFill>
                <a:blip r:embed="rId15"/>
                <a:stretch>
                  <a:fillRect l="-1828" r="-3016" b="-6203"/>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73F503E-3624-47EB-7A72-FAB3953A33C4}"/>
              </a:ext>
            </a:extLst>
          </p:cNvPr>
          <p:cNvSpPr txBox="1"/>
          <p:nvPr/>
        </p:nvSpPr>
        <p:spPr>
          <a:xfrm>
            <a:off x="7287833" y="2889175"/>
            <a:ext cx="3337467" cy="830997"/>
          </a:xfrm>
          <a:prstGeom prst="rect">
            <a:avLst/>
          </a:prstGeom>
          <a:noFill/>
        </p:spPr>
        <p:txBody>
          <a:bodyPr wrap="square">
            <a:spAutoFit/>
          </a:bodyPr>
          <a:lstStyle/>
          <a:p>
            <a:pPr algn="ctr"/>
            <a:r>
              <a:rPr lang="en-US" sz="48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800" b="1" u="sng" dirty="0">
                <a:effectLst/>
                <a:latin typeface="Arial" panose="020B0604020202020204" pitchFamily="34" charset="0"/>
                <a:ea typeface="Calibri" panose="020F0502020204030204" pitchFamily="34" charset="0"/>
                <a:cs typeface="Arial" panose="020B0604020202020204" pitchFamily="34" charset="0"/>
              </a:rPr>
              <a:t> ý:</a:t>
            </a:r>
            <a:r>
              <a:rPr lang="en-US" sz="4800" b="1" dirty="0">
                <a:effectLst/>
                <a:latin typeface="Arial" panose="020B0604020202020204" pitchFamily="34" charset="0"/>
                <a:ea typeface="Calibri" panose="020F0502020204030204" pitchFamily="34" charset="0"/>
                <a:cs typeface="Arial" panose="020B0604020202020204" pitchFamily="34" charset="0"/>
              </a:rPr>
              <a:t> </a:t>
            </a:r>
            <a:endParaRPr lang="en-US" sz="4800" b="1" dirty="0"/>
          </a:p>
        </p:txBody>
      </p:sp>
    </p:spTree>
    <p:extLst>
      <p:ext uri="{BB962C8B-B14F-4D97-AF65-F5344CB8AC3E}">
        <p14:creationId xmlns:p14="http://schemas.microsoft.com/office/powerpoint/2010/main" val="3057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2614">
            <a:off x="2294542" y="2804781"/>
            <a:ext cx="13988564" cy="742594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21353" y="3795546"/>
            <a:ext cx="597807" cy="857130"/>
          </a:xfrm>
          <a:prstGeom prst="rect">
            <a:avLst/>
          </a:prstGeom>
        </p:spPr>
      </p:pic>
      <p:grpSp>
        <p:nvGrpSpPr>
          <p:cNvPr id="2" name="Nhóm 1">
            <a:extLst>
              <a:ext uri="{FF2B5EF4-FFF2-40B4-BE49-F238E27FC236}">
                <a16:creationId xmlns:a16="http://schemas.microsoft.com/office/drawing/2014/main" id="{68235388-557C-2B91-311D-9DF541B5E103}"/>
              </a:ext>
            </a:extLst>
          </p:cNvPr>
          <p:cNvGrpSpPr/>
          <p:nvPr/>
        </p:nvGrpSpPr>
        <p:grpSpPr>
          <a:xfrm>
            <a:off x="772915" y="947148"/>
            <a:ext cx="5056175" cy="1863977"/>
            <a:chOff x="3689125" y="2894705"/>
            <a:chExt cx="5056175" cy="1863977"/>
          </a:xfrm>
        </p:grpSpPr>
        <p:pic>
          <p:nvPicPr>
            <p:cNvPr id="3" name="Picture 8">
              <a:extLst>
                <a:ext uri="{FF2B5EF4-FFF2-40B4-BE49-F238E27FC236}">
                  <a16:creationId xmlns:a16="http://schemas.microsoft.com/office/drawing/2014/main" id="{C724C175-7908-E5C1-514D-1EA4D40944A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290E5A61-3AB7-EF7B-7776-59F78B1B76DB}"/>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F26B40F4-4786-CDBC-32E1-90EEC65D7122}"/>
                  </a:ext>
                </a:extLst>
              </p:cNvPr>
              <p:cNvSpPr txBox="1"/>
              <p:nvPr/>
            </p:nvSpPr>
            <p:spPr>
              <a:xfrm>
                <a:off x="6012307" y="1281369"/>
                <a:ext cx="9258300" cy="1728615"/>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23 615 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187 638 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F26B40F4-4786-CDBC-32E1-90EEC65D7122}"/>
                  </a:ext>
                </a:extLst>
              </p:cNvPr>
              <p:cNvSpPr txBox="1">
                <a:spLocks noRot="1" noChangeAspect="1" noMove="1" noResize="1" noEditPoints="1" noAdjustHandles="1" noChangeArrowheads="1" noChangeShapeType="1" noTextEdit="1"/>
              </p:cNvSpPr>
              <p:nvPr/>
            </p:nvSpPr>
            <p:spPr>
              <a:xfrm>
                <a:off x="6012307" y="1281369"/>
                <a:ext cx="9258300" cy="1728615"/>
              </a:xfrm>
              <a:prstGeom prst="rect">
                <a:avLst/>
              </a:prstGeom>
              <a:blipFill>
                <a:blip r:embed="rId16"/>
                <a:stretch>
                  <a:fillRect l="-1975" r="-66" b="-12324"/>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0603BC75-1364-D4FE-4DD9-F8AE78266B46}"/>
              </a:ext>
            </a:extLst>
          </p:cNvPr>
          <p:cNvSpPr txBox="1"/>
          <p:nvPr/>
        </p:nvSpPr>
        <p:spPr>
          <a:xfrm>
            <a:off x="7777162" y="3825246"/>
            <a:ext cx="3048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3DE96B93-0D3E-2077-AD92-DC5313627696}"/>
                  </a:ext>
                </a:extLst>
              </p:cNvPr>
              <p:cNvSpPr txBox="1"/>
              <p:nvPr/>
            </p:nvSpPr>
            <p:spPr>
              <a:xfrm>
                <a:off x="4514850" y="5075776"/>
                <a:ext cx="9258300" cy="339060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23 615 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23 620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187 638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187 600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3DE96B93-0D3E-2077-AD92-DC5313627696}"/>
                  </a:ext>
                </a:extLst>
              </p:cNvPr>
              <p:cNvSpPr txBox="1">
                <a:spLocks noRot="1" noChangeAspect="1" noMove="1" noResize="1" noEditPoints="1" noAdjustHandles="1" noChangeArrowheads="1" noChangeShapeType="1" noTextEdit="1"/>
              </p:cNvSpPr>
              <p:nvPr/>
            </p:nvSpPr>
            <p:spPr>
              <a:xfrm>
                <a:off x="4514850" y="5075776"/>
                <a:ext cx="9258300" cy="3390608"/>
              </a:xfrm>
              <a:prstGeom prst="rect">
                <a:avLst/>
              </a:prstGeom>
              <a:blipFill>
                <a:blip r:embed="rId17"/>
                <a:stretch>
                  <a:fillRect l="-2042" b="-593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additive="base">
                                        <p:cTn id="2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fade">
                                      <p:cBhvr>
                                        <p:cTn id="3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86803" y="2934827"/>
            <a:ext cx="1106378" cy="1452287"/>
          </a:xfrm>
          <a:prstGeom prst="rect">
            <a:avLst/>
          </a:prstGeom>
        </p:spPr>
      </p:pic>
      <p:sp>
        <p:nvSpPr>
          <p:cNvPr id="2" name="Hình Bầu dục 1">
            <a:extLst>
              <a:ext uri="{FF2B5EF4-FFF2-40B4-BE49-F238E27FC236}">
                <a16:creationId xmlns:a16="http://schemas.microsoft.com/office/drawing/2014/main" id="{2BAFE809-C489-73E8-700D-FC10F8A82DE4}"/>
              </a:ext>
            </a:extLst>
          </p:cNvPr>
          <p:cNvSpPr/>
          <p:nvPr/>
        </p:nvSpPr>
        <p:spPr>
          <a:xfrm>
            <a:off x="368252" y="99523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5A12BE1-0DC1-DA26-FDC4-E14B048E247B}"/>
                  </a:ext>
                </a:extLst>
              </p:cNvPr>
              <p:cNvSpPr txBox="1"/>
              <p:nvPr/>
            </p:nvSpPr>
            <p:spPr>
              <a:xfrm>
                <a:off x="3281376" y="349353"/>
                <a:ext cx="12200920" cy="2212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1; </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12</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F5A12BE1-0DC1-DA26-FDC4-E14B048E247B}"/>
                  </a:ext>
                </a:extLst>
              </p:cNvPr>
              <p:cNvSpPr txBox="1">
                <a:spLocks noRot="1" noChangeAspect="1" noMove="1" noResize="1" noEditPoints="1" noAdjustHandles="1" noChangeArrowheads="1" noChangeShapeType="1" noTextEdit="1"/>
              </p:cNvSpPr>
              <p:nvPr/>
            </p:nvSpPr>
            <p:spPr>
              <a:xfrm>
                <a:off x="3281376" y="349353"/>
                <a:ext cx="12200920" cy="2212593"/>
              </a:xfrm>
              <a:prstGeom prst="rect">
                <a:avLst/>
              </a:prstGeom>
              <a:blipFill>
                <a:blip r:embed="rId20"/>
                <a:stretch>
                  <a:fillRect l="-1748" b="-10744"/>
                </a:stretch>
              </a:blipFill>
            </p:spPr>
            <p:txBody>
              <a:bodyPr/>
              <a:lstStyle/>
              <a:p>
                <a:r>
                  <a:rPr lang="en-US">
                    <a:noFill/>
                  </a:rPr>
                  <a:t> </a:t>
                </a:r>
              </a:p>
            </p:txBody>
          </p:sp>
        </mc:Fallback>
      </mc:AlternateContent>
      <p:pic>
        <p:nvPicPr>
          <p:cNvPr id="14" name="Hình ảnh 13">
            <a:extLst>
              <a:ext uri="{FF2B5EF4-FFF2-40B4-BE49-F238E27FC236}">
                <a16:creationId xmlns:a16="http://schemas.microsoft.com/office/drawing/2014/main" id="{7A02E890-0286-2FC4-5582-7402695680D4}"/>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2983592" y="2900798"/>
            <a:ext cx="12796488" cy="2388837"/>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3E08650-5DB1-04C8-D2D8-2BE08B364CDD}"/>
                  </a:ext>
                </a:extLst>
              </p:cNvPr>
              <p:cNvSpPr txBox="1"/>
              <p:nvPr/>
            </p:nvSpPr>
            <p:spPr>
              <a:xfrm>
                <a:off x="3291690" y="5624559"/>
                <a:ext cx="12339624" cy="376160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A3E08650-5DB1-04C8-D2D8-2BE08B364CDD}"/>
                  </a:ext>
                </a:extLst>
              </p:cNvPr>
              <p:cNvSpPr txBox="1">
                <a:spLocks noRot="1" noChangeAspect="1" noMove="1" noResize="1" noEditPoints="1" noAdjustHandles="1" noChangeArrowheads="1" noChangeShapeType="1" noTextEdit="1"/>
              </p:cNvSpPr>
              <p:nvPr/>
            </p:nvSpPr>
            <p:spPr>
              <a:xfrm>
                <a:off x="3291690" y="5624559"/>
                <a:ext cx="12339624" cy="3761607"/>
              </a:xfrm>
              <a:prstGeom prst="rect">
                <a:avLst/>
              </a:prstGeom>
              <a:blipFill>
                <a:blip r:embed="rId22"/>
                <a:stretch>
                  <a:fillRect l="-1779" r="-1729" b="-5997"/>
                </a:stretch>
              </a:blipFill>
            </p:spPr>
            <p:txBody>
              <a:bodyPr/>
              <a:lstStyle/>
              <a:p>
                <a:r>
                  <a:rPr lang="en-US">
                    <a:noFill/>
                  </a:rPr>
                  <a:t> </a:t>
                </a:r>
              </a:p>
            </p:txBody>
          </p:sp>
        </mc:Fallback>
      </mc:AlternateContent>
    </p:spTree>
    <p:extLst>
      <p:ext uri="{BB962C8B-B14F-4D97-AF65-F5344CB8AC3E}">
        <p14:creationId xmlns:p14="http://schemas.microsoft.com/office/powerpoint/2010/main" val="36786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026" name="Picture 2" descr="60+ Mẫu sân vườn đẹp, thiết kế sân vườn biệt thự đẳng cấp">
            <a:extLst>
              <a:ext uri="{FF2B5EF4-FFF2-40B4-BE49-F238E27FC236}">
                <a16:creationId xmlns:a16="http://schemas.microsoft.com/office/drawing/2014/main" id="{FBDCFEBD-A13A-DBB8-5ABC-846E6A61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11" y="2695575"/>
            <a:ext cx="6667500" cy="4867275"/>
          </a:xfrm>
          <a:prstGeom prst="ellipse">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37DFAC9A-37D9-1C02-3D5A-6F3C724EC30A}"/>
              </a:ext>
            </a:extLst>
          </p:cNvPr>
          <p:cNvSpPr txBox="1"/>
          <p:nvPr/>
        </p:nvSpPr>
        <p:spPr>
          <a:xfrm>
            <a:off x="8001000" y="3619500"/>
            <a:ext cx="9322594" cy="2746781"/>
          </a:xfrm>
          <a:prstGeom prst="wedgeRoundRectCallout">
            <a:avLst>
              <a:gd name="adj1" fmla="val 38784"/>
              <a:gd name="adj2" fmla="val 97350"/>
              <a:gd name="adj3" fmla="val 16667"/>
            </a:avLst>
          </a:prstGeom>
          <a:solidFill>
            <a:srgbClr val="8FD9D9"/>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50000"/>
              </a:lnSpc>
            </a:pPr>
            <a:r>
              <a:rPr lang="nl-NL" sz="3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Một bồn hoa có dạng hình tròn với bán kính 0,8m. Hỏi diện tích của bồn hoa khoảng bao nhiêu mét vuông? </a:t>
            </a:r>
            <a:endParaRPr lang="en-US" sz="3600" dirty="0">
              <a:solidFill>
                <a:sysClr val="windowText" lastClr="00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D87958C-EA0F-0F34-AB9F-FAAE59285C5A}"/>
              </a:ext>
            </a:extLst>
          </p:cNvPr>
          <p:cNvSpPr txBox="1"/>
          <p:nvPr/>
        </p:nvSpPr>
        <p:spPr>
          <a:xfrm>
            <a:off x="6138710" y="666869"/>
            <a:ext cx="6022135"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450" decel="100000" fill="hold"/>
                                        <p:tgtEl>
                                          <p:spTgt spid="1026"/>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1781378" y="1181100"/>
            <a:ext cx="14725244" cy="8326109"/>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16" name="Group 16"/>
          <p:cNvGrpSpPr/>
          <p:nvPr/>
        </p:nvGrpSpPr>
        <p:grpSpPr>
          <a:xfrm>
            <a:off x="2663043" y="4536472"/>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1179434" y="4536472"/>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sp>
        <p:nvSpPr>
          <p:cNvPr id="21" name="Hộp Văn bản 20">
            <a:extLst>
              <a:ext uri="{FF2B5EF4-FFF2-40B4-BE49-F238E27FC236}">
                <a16:creationId xmlns:a16="http://schemas.microsoft.com/office/drawing/2014/main" id="{E7A7A76B-9669-9AB8-3D29-9C79AB3BDE82}"/>
              </a:ext>
            </a:extLst>
          </p:cNvPr>
          <p:cNvSpPr txBox="1"/>
          <p:nvPr/>
        </p:nvSpPr>
        <p:spPr>
          <a:xfrm>
            <a:off x="7162800" y="1722839"/>
            <a:ext cx="4038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4F506DC1-F929-58E3-3270-1B46322B3E75}"/>
                  </a:ext>
                </a:extLst>
              </p:cNvPr>
              <p:cNvSpPr txBox="1"/>
              <p:nvPr/>
            </p:nvSpPr>
            <p:spPr>
              <a:xfrm>
                <a:off x="2823357" y="3086100"/>
                <a:ext cx="12801600" cy="477496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Do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a:latin typeface="Cambria Math" panose="02040503050406030204" pitchFamily="18" charset="0"/>
                          </a:rPr>
                        </m:ctrlPr>
                      </m:radPr>
                      <m:deg/>
                      <m:e>
                        <m:r>
                          <a:rPr lang="en-US" sz="4000" i="1">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a:t>
                </a:r>
              </a:p>
            </p:txBody>
          </p:sp>
        </mc:Choice>
        <mc:Fallback xmlns="">
          <p:sp>
            <p:nvSpPr>
              <p:cNvPr id="22" name="Hộp Văn bản 21">
                <a:extLst>
                  <a:ext uri="{FF2B5EF4-FFF2-40B4-BE49-F238E27FC236}">
                    <a16:creationId xmlns:a16="http://schemas.microsoft.com/office/drawing/2014/main" id="{4F506DC1-F929-58E3-3270-1B46322B3E75}"/>
                  </a:ext>
                </a:extLst>
              </p:cNvPr>
              <p:cNvSpPr txBox="1">
                <a:spLocks noRot="1" noChangeAspect="1" noMove="1" noResize="1" noEditPoints="1" noAdjustHandles="1" noChangeArrowheads="1" noChangeShapeType="1" noTextEdit="1"/>
              </p:cNvSpPr>
              <p:nvPr/>
            </p:nvSpPr>
            <p:spPr>
              <a:xfrm>
                <a:off x="2823357" y="3086100"/>
                <a:ext cx="12801600" cy="4774962"/>
              </a:xfrm>
              <a:prstGeom prst="rect">
                <a:avLst/>
              </a:prstGeom>
              <a:blipFill>
                <a:blip r:embed="rId12"/>
                <a:stretch>
                  <a:fillRect l="-1667" r="-3952" b="-4464"/>
                </a:stretch>
              </a:blipFill>
            </p:spPr>
            <p:txBody>
              <a:bodyPr/>
              <a:lstStyle/>
              <a:p>
                <a:r>
                  <a:rPr lang="en-US">
                    <a:noFill/>
                  </a:rPr>
                  <a:t> </a:t>
                </a:r>
              </a:p>
            </p:txBody>
          </p:sp>
        </mc:Fallback>
      </mc:AlternateContent>
    </p:spTree>
    <p:extLst>
      <p:ext uri="{BB962C8B-B14F-4D97-AF65-F5344CB8AC3E}">
        <p14:creationId xmlns:p14="http://schemas.microsoft.com/office/powerpoint/2010/main" val="17778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4231" y="362826"/>
            <a:ext cx="13719537" cy="9924174"/>
          </a:xfrm>
          <a:prstGeom prst="rect">
            <a:avLst/>
          </a:prstGeom>
        </p:spPr>
      </p:pic>
      <p:grpSp>
        <p:nvGrpSpPr>
          <p:cNvPr id="7" name="Group 7"/>
          <p:cNvGrpSpPr/>
          <p:nvPr/>
        </p:nvGrpSpPr>
        <p:grpSpPr>
          <a:xfrm>
            <a:off x="4290514"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52139">
            <a:off x="2246758" y="7281032"/>
            <a:ext cx="840485" cy="1057214"/>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76F3A13-13F7-B87E-069B-E03913BC3A74}"/>
                  </a:ext>
                </a:extLst>
              </p:cNvPr>
              <p:cNvSpPr txBox="1"/>
              <p:nvPr/>
            </p:nvSpPr>
            <p:spPr>
              <a:xfrm>
                <a:off x="3447899" y="3027457"/>
                <a:ext cx="11392200" cy="4594912"/>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Trong thực tiễn có những cách khác nhau để làm tròn số thực với độ chính xác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nl-NL" sz="4000" dirty="0">
                    <a:effectLst/>
                    <a:latin typeface="Arial" panose="020B0604020202020204" pitchFamily="34" charset="0"/>
                    <a:ea typeface="Calibri" panose="020F0502020204030204" pitchFamily="34" charset="0"/>
                    <a:cs typeface="Arial" panose="020B0604020202020204" pitchFamily="34" charset="0"/>
                  </a:rPr>
                  <a:t> càng nhỏ càng tốt. Biểu diễn số thực về dạng số thập phân rồi làm tròn số thập phân đến một hàng nào đó là một cách làm tròn số thực thuận lợi. </a:t>
                </a:r>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176F3A13-13F7-B87E-069B-E03913BC3A74}"/>
                  </a:ext>
                </a:extLst>
              </p:cNvPr>
              <p:cNvSpPr txBox="1">
                <a:spLocks noRot="1" noChangeAspect="1" noMove="1" noResize="1" noEditPoints="1" noAdjustHandles="1" noChangeArrowheads="1" noChangeShapeType="1" noTextEdit="1"/>
              </p:cNvSpPr>
              <p:nvPr/>
            </p:nvSpPr>
            <p:spPr>
              <a:xfrm>
                <a:off x="3447899" y="3027457"/>
                <a:ext cx="11392200" cy="4594912"/>
              </a:xfrm>
              <a:prstGeom prst="rect">
                <a:avLst/>
              </a:prstGeom>
              <a:blipFill>
                <a:blip r:embed="rId16"/>
                <a:stretch>
                  <a:fillRect l="-1927" r="-1927" b="-491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4E850C9D-3B5B-6BF3-ED2E-F7A2732F82DC}"/>
              </a:ext>
            </a:extLst>
          </p:cNvPr>
          <p:cNvSpPr txBox="1"/>
          <p:nvPr/>
        </p:nvSpPr>
        <p:spPr>
          <a:xfrm>
            <a:off x="7239000" y="1930988"/>
            <a:ext cx="3337467" cy="769441"/>
          </a:xfrm>
          <a:prstGeom prst="rect">
            <a:avLst/>
          </a:prstGeom>
          <a:noFill/>
        </p:spPr>
        <p:txBody>
          <a:bodyPr wrap="square">
            <a:spAutoFit/>
          </a:bodyPr>
          <a:lstStyle/>
          <a:p>
            <a:pPr algn="ctr"/>
            <a:r>
              <a:rPr lang="en-US" sz="44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400" b="1" u="sng" dirty="0">
                <a:effectLst/>
                <a:latin typeface="Arial" panose="020B0604020202020204" pitchFamily="34" charset="0"/>
                <a:ea typeface="Calibri" panose="020F0502020204030204" pitchFamily="34" charset="0"/>
                <a:cs typeface="Arial" panose="020B0604020202020204" pitchFamily="34" charset="0"/>
              </a:rPr>
              <a:t> ý:</a:t>
            </a:r>
            <a:r>
              <a:rPr lang="en-US" sz="4400" b="1" dirty="0">
                <a:effectLst/>
                <a:latin typeface="Arial" panose="020B0604020202020204" pitchFamily="34" charset="0"/>
                <a:ea typeface="Calibri" panose="020F0502020204030204" pitchFamily="34" charset="0"/>
                <a:cs typeface="Arial" panose="020B0604020202020204" pitchFamily="34" charset="0"/>
              </a:rPr>
              <a:t> </a:t>
            </a:r>
            <a:endParaRPr lang="en-US" sz="4400" b="1" dirty="0"/>
          </a:p>
        </p:txBody>
      </p:sp>
    </p:spTree>
    <p:extLst>
      <p:ext uri="{BB962C8B-B14F-4D97-AF65-F5344CB8AC3E}">
        <p14:creationId xmlns:p14="http://schemas.microsoft.com/office/powerpoint/2010/main" val="402662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1401404" y="1321248"/>
            <a:ext cx="15485191" cy="7644503"/>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746425" y="474074"/>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01134" y="2011722"/>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09772" y="8874859"/>
            <a:ext cx="605399" cy="716448"/>
          </a:xfrm>
          <a:prstGeom prst="rect">
            <a:avLst/>
          </a:prstGeom>
        </p:spPr>
      </p:pic>
      <p:sp>
        <p:nvSpPr>
          <p:cNvPr id="2" name="Hộp Văn bản 1">
            <a:extLst>
              <a:ext uri="{FF2B5EF4-FFF2-40B4-BE49-F238E27FC236}">
                <a16:creationId xmlns:a16="http://schemas.microsoft.com/office/drawing/2014/main" id="{173B6806-59AF-09FD-9418-BB8ECCC5529A}"/>
              </a:ext>
            </a:extLst>
          </p:cNvPr>
          <p:cNvSpPr txBox="1"/>
          <p:nvPr/>
        </p:nvSpPr>
        <p:spPr>
          <a:xfrm>
            <a:off x="1981200" y="1790700"/>
            <a:ext cx="1031941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ƯỚC LƯỢNG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BB88EA26-CBAC-309F-A8A9-6CD1154A4F37}"/>
                  </a:ext>
                </a:extLst>
              </p:cNvPr>
              <p:cNvSpPr txBox="1"/>
              <p:nvPr/>
            </p:nvSpPr>
            <p:spPr>
              <a:xfrm>
                <a:off x="1981200" y="2871887"/>
                <a:ext cx="14097000" cy="2615460"/>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Khi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2,03</m:t>
                    </m:r>
                    <m:r>
                      <a:rPr lang="en-US" sz="3800" i="1" dirty="0" smtClean="0">
                        <a:effectLst/>
                        <a:latin typeface="Cambria Math" panose="02040503050406030204" pitchFamily="18" charset="0"/>
                        <a:ea typeface="Cambria Math" panose="02040503050406030204" pitchFamily="18" charset="0"/>
                        <a:cs typeface="Arial" panose="020B0604020202020204" pitchFamily="34" charset="0"/>
                      </a:rPr>
                      <m:t>×</m:t>
                    </m:r>
                    <m:r>
                      <a:rPr lang="en-US" sz="3800" i="1" dirty="0" smtClean="0">
                        <a:effectLst/>
                        <a:latin typeface="Cambria Math" panose="02040503050406030204" pitchFamily="18" charset="0"/>
                        <a:ea typeface="Calibri" panose="020F0502020204030204" pitchFamily="34" charset="0"/>
                        <a:cs typeface="Arial" panose="020B0604020202020204" pitchFamily="34" charset="0"/>
                      </a:rPr>
                      <m:t>9,78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dùng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máy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nào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BB88EA26-CBAC-309F-A8A9-6CD1154A4F37}"/>
                  </a:ext>
                </a:extLst>
              </p:cNvPr>
              <p:cNvSpPr txBox="1">
                <a:spLocks noRot="1" noChangeAspect="1" noMove="1" noResize="1" noEditPoints="1" noAdjustHandles="1" noChangeArrowheads="1" noChangeShapeType="1" noTextEdit="1"/>
              </p:cNvSpPr>
              <p:nvPr/>
            </p:nvSpPr>
            <p:spPr>
              <a:xfrm>
                <a:off x="1981200" y="2871887"/>
                <a:ext cx="14097000" cy="2615460"/>
              </a:xfrm>
              <a:prstGeom prst="rect">
                <a:avLst/>
              </a:prstGeom>
              <a:blipFill>
                <a:blip r:embed="rId10"/>
                <a:stretch>
                  <a:fillRect l="-1427" r="-1383" b="-8625"/>
                </a:stretch>
              </a:blipFill>
            </p:spPr>
            <p:txBody>
              <a:bodyPr/>
              <a:lstStyle/>
              <a:p>
                <a:r>
                  <a:rPr lang="en-US">
                    <a:noFill/>
                  </a:rPr>
                  <a:t> </a:t>
                </a:r>
              </a:p>
            </p:txBody>
          </p:sp>
        </mc:Fallback>
      </mc:AlternateContent>
      <p:sp>
        <p:nvSpPr>
          <p:cNvPr id="26" name="Hộp Văn bản 25">
            <a:extLst>
              <a:ext uri="{FF2B5EF4-FFF2-40B4-BE49-F238E27FC236}">
                <a16:creationId xmlns:a16="http://schemas.microsoft.com/office/drawing/2014/main" id="{89DE0A6D-E8AC-9EE1-1C10-E7E43B71DD74}"/>
              </a:ext>
            </a:extLst>
          </p:cNvPr>
          <p:cNvSpPr txBox="1"/>
          <p:nvPr/>
        </p:nvSpPr>
        <p:spPr>
          <a:xfrm>
            <a:off x="1748785" y="6236099"/>
            <a:ext cx="14634215" cy="1738296"/>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ở </a:t>
            </a:r>
            <a:r>
              <a:rPr lang="en-US" sz="3800" dirty="0" err="1">
                <a:effectLst/>
                <a:latin typeface="Arial" panose="020B0604020202020204" pitchFamily="34" charset="0"/>
                <a:ea typeface="Calibri" panose="020F0502020204030204" pitchFamily="34" charset="0"/>
                <a:cs typeface="Arial" panose="020B0604020202020204" pitchFamily="34" charset="0"/>
              </a:rPr>
              <a:t>vị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phẩy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dẫn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a:t>
            </a:r>
            <a:endParaRPr lang="en-US" sz="3800" dirty="0">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16F8C182-44D3-7F65-C64F-FE870B4361B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954534" y="85892"/>
            <a:ext cx="2704531" cy="2929492"/>
          </a:xfrm>
          <a:prstGeom prst="rect">
            <a:avLst/>
          </a:prstGeom>
        </p:spPr>
      </p:pic>
    </p:spTree>
    <p:extLst>
      <p:ext uri="{BB962C8B-B14F-4D97-AF65-F5344CB8AC3E}">
        <p14:creationId xmlns:p14="http://schemas.microsoft.com/office/powerpoint/2010/main" val="63334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8" name="Hình Bầu dục 7">
            <a:extLst>
              <a:ext uri="{FF2B5EF4-FFF2-40B4-BE49-F238E27FC236}">
                <a16:creationId xmlns:a16="http://schemas.microsoft.com/office/drawing/2014/main" id="{C14B1F57-2D63-5990-A461-449F38001EDC}"/>
              </a:ext>
            </a:extLst>
          </p:cNvPr>
          <p:cNvSpPr/>
          <p:nvPr/>
        </p:nvSpPr>
        <p:spPr>
          <a:xfrm>
            <a:off x="1233188" y="193851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6</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F7B9799-65CB-0BDA-6F4E-804887C5AA35}"/>
                  </a:ext>
                </a:extLst>
              </p:cNvPr>
              <p:cNvSpPr txBox="1"/>
              <p:nvPr/>
            </p:nvSpPr>
            <p:spPr>
              <a:xfrm>
                <a:off x="4495800" y="1017772"/>
                <a:ext cx="1189128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Áp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29</m:t>
                    </m:r>
                    <m:r>
                      <a:rPr lang="en-US" sz="4000" i="1" dirty="0" smtClean="0">
                        <a:latin typeface="Cambria Math" panose="02040503050406030204" pitchFamily="18" charset="0"/>
                        <a:cs typeface="Arial" panose="020B0604020202020204" pitchFamily="34" charset="0"/>
                      </a:rPr>
                      <m:t> + </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74</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89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52</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19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87</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106</m:t>
                    </m:r>
                  </m:oMath>
                </a14:m>
                <a:endParaRPr lang="en-US" sz="4000" dirty="0">
                  <a:latin typeface="Arial" panose="020B060402020202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6F7B9799-65CB-0BDA-6F4E-804887C5AA35}"/>
                  </a:ext>
                </a:extLst>
              </p:cNvPr>
              <p:cNvSpPr txBox="1">
                <a:spLocks noRot="1" noChangeAspect="1" noMove="1" noResize="1" noEditPoints="1" noAdjustHandles="1" noChangeArrowheads="1" noChangeShapeType="1" noTextEdit="1"/>
              </p:cNvSpPr>
              <p:nvPr/>
            </p:nvSpPr>
            <p:spPr>
              <a:xfrm>
                <a:off x="4495800" y="1017772"/>
                <a:ext cx="11891280" cy="2748253"/>
              </a:xfrm>
              <a:prstGeom prst="rect">
                <a:avLst/>
              </a:prstGeom>
              <a:blipFill>
                <a:blip r:embed="rId16"/>
                <a:stretch>
                  <a:fillRect l="-1846" r="-3077" b="-8647"/>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FF626FA8-9547-37B2-2359-98DA04E82AD1}"/>
              </a:ext>
            </a:extLst>
          </p:cNvPr>
          <p:cNvSpPr txBox="1"/>
          <p:nvPr/>
        </p:nvSpPr>
        <p:spPr>
          <a:xfrm>
            <a:off x="8686799" y="453508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4CCA7CC-DCC8-0104-5DAC-D380181C4C0D}"/>
                  </a:ext>
                </a:extLst>
              </p:cNvPr>
              <p:cNvSpPr txBox="1"/>
              <p:nvPr/>
            </p:nvSpPr>
            <p:spPr>
              <a:xfrm>
                <a:off x="4716295" y="5668326"/>
                <a:ext cx="10608009"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m:t>
                    </m:r>
                    <m:r>
                      <a:rPr lang="en-US" sz="3600" b="0" i="1" smtClean="0">
                        <a:latin typeface="Cambria Math" panose="02040503050406030204" pitchFamily="18" charset="0"/>
                      </a:rPr>
                      <m:t>,</m:t>
                    </m:r>
                    <m:r>
                      <a:rPr lang="en-US" sz="3600" b="0" i="1" smtClean="0">
                        <a:latin typeface="Cambria Math" panose="02040503050406030204" pitchFamily="18" charset="0"/>
                      </a:rPr>
                      <m:t>29</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6</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3</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74</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3</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7</m:t>
                    </m:r>
                  </m:oMath>
                </a14:m>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m:t>
                    </m:r>
                    <m:r>
                      <a:rPr lang="en-US" sz="3600" b="0" i="1" smtClean="0">
                        <a:latin typeface="Cambria Math" panose="02040503050406030204" pitchFamily="18" charset="0"/>
                      </a:rPr>
                      <m:t>,</m:t>
                    </m:r>
                    <m:r>
                      <a:rPr lang="en-US" sz="3600" b="0" i="1" smtClean="0">
                        <a:latin typeface="Cambria Math" panose="02040503050406030204" pitchFamily="18" charset="0"/>
                      </a:rPr>
                      <m:t>29</m:t>
                    </m:r>
                    <m:r>
                      <a:rPr lang="en-US" sz="3600" b="0" i="1" smtClean="0">
                        <a:latin typeface="Cambria Math" panose="02040503050406030204" pitchFamily="18" charset="0"/>
                      </a:rPr>
                      <m:t>+</m:t>
                    </m:r>
                    <m:r>
                      <a:rPr lang="en-US" sz="3600" b="0" i="1" smtClean="0">
                        <a:latin typeface="Cambria Math" panose="02040503050406030204" pitchFamily="18" charset="0"/>
                      </a:rPr>
                      <m:t>3</m:t>
                    </m:r>
                    <m:r>
                      <a:rPr lang="en-US" sz="3600" b="0" i="1" smtClean="0">
                        <a:latin typeface="Cambria Math" panose="02040503050406030204" pitchFamily="18" charset="0"/>
                      </a:rPr>
                      <m:t>,</m:t>
                    </m:r>
                    <m:r>
                      <a:rPr lang="en-US" sz="3600" b="0" i="1" smtClean="0">
                        <a:latin typeface="Cambria Math" panose="02040503050406030204" pitchFamily="18" charset="0"/>
                      </a:rPr>
                      <m:t>74</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6</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3</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3</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7</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10</m:t>
                    </m:r>
                  </m:oMath>
                </a14:m>
                <a:r>
                  <a:rPr lang="en-US" sz="3600" dirty="0">
                    <a:latin typeface="Arial" panose="020B0604020202020204" pitchFamily="34" charset="0"/>
                    <a:cs typeface="Arial" panose="020B0604020202020204" pitchFamily="34" charset="0"/>
                  </a:rPr>
                  <a:t> </a:t>
                </a:r>
              </a:p>
            </p:txBody>
          </p:sp>
        </mc:Choice>
        <mc:Fallback xmlns="">
          <p:sp>
            <p:nvSpPr>
              <p:cNvPr id="16" name="Hộp Văn bản 15">
                <a:extLst>
                  <a:ext uri="{FF2B5EF4-FFF2-40B4-BE49-F238E27FC236}">
                    <a16:creationId xmlns:a16="http://schemas.microsoft.com/office/drawing/2014/main" id="{94CCA7CC-DCC8-0104-5DAC-D380181C4C0D}"/>
                  </a:ext>
                </a:extLst>
              </p:cNvPr>
              <p:cNvSpPr txBox="1">
                <a:spLocks noRot="1" noChangeAspect="1" noMove="1" noResize="1" noEditPoints="1" noAdjustHandles="1" noChangeArrowheads="1" noChangeShapeType="1" noTextEdit="1"/>
              </p:cNvSpPr>
              <p:nvPr/>
            </p:nvSpPr>
            <p:spPr>
              <a:xfrm>
                <a:off x="4716295" y="5668326"/>
                <a:ext cx="10608009" cy="3313664"/>
              </a:xfrm>
              <a:prstGeom prst="rect">
                <a:avLst/>
              </a:prstGeom>
              <a:blipFill>
                <a:blip r:embed="rId17"/>
                <a:stretch>
                  <a:fillRect l="-1782" r="-977"/>
                </a:stretch>
              </a:blipFill>
            </p:spPr>
            <p:txBody>
              <a:bodyPr/>
              <a:lstStyle/>
              <a:p>
                <a:r>
                  <a:rPr lang="en-US">
                    <a:noFill/>
                  </a:rPr>
                  <a:t> </a:t>
                </a:r>
              </a:p>
            </p:txBody>
          </p:sp>
        </mc:Fallback>
      </mc:AlternateContent>
    </p:spTree>
    <p:extLst>
      <p:ext uri="{BB962C8B-B14F-4D97-AF65-F5344CB8AC3E}">
        <p14:creationId xmlns:p14="http://schemas.microsoft.com/office/powerpoint/2010/main" val="53925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dissolv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dissolv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dissolv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dissolve">
                                      <p:cBhvr>
                                        <p:cTn id="4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9ADE8-56B5-AC33-0DCA-48414F6C325C}"/>
              </a:ext>
            </a:extLst>
          </p:cNvPr>
          <p:cNvGrpSpPr/>
          <p:nvPr/>
        </p:nvGrpSpPr>
        <p:grpSpPr>
          <a:xfrm>
            <a:off x="1781378" y="980445"/>
            <a:ext cx="14725244" cy="8326109"/>
            <a:chOff x="0" y="0"/>
            <a:chExt cx="1913890" cy="2174748"/>
          </a:xfrm>
        </p:grpSpPr>
        <p:sp>
          <p:nvSpPr>
            <p:cNvPr id="11" name="Freeform 4">
              <a:extLst>
                <a:ext uri="{FF2B5EF4-FFF2-40B4-BE49-F238E27FC236}">
                  <a16:creationId xmlns:a16="http://schemas.microsoft.com/office/drawing/2014/main" id="{66835765-D888-1B36-39F4-1A23FA1CD2F2}"/>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b="25189"/>
          <a:stretch>
            <a:fillRect/>
          </a:stretch>
        </p:blipFill>
        <p:spPr>
          <a:xfrm>
            <a:off x="10229712" y="736854"/>
            <a:ext cx="563207" cy="1135955"/>
          </a:xfrm>
          <a:prstGeom prst="rect">
            <a:avLst/>
          </a:prstGeom>
        </p:spPr>
      </p:pic>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AE4C3976-D77E-402F-4DB5-B86267AC70DF}"/>
                  </a:ext>
                </a:extLst>
              </p:cNvPr>
              <p:cNvSpPr txBox="1"/>
              <p:nvPr/>
            </p:nvSpPr>
            <p:spPr>
              <a:xfrm>
                <a:off x="4281440" y="1461048"/>
                <a:ext cx="10835603"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ea typeface="Cambria Math" panose="02040503050406030204" pitchFamily="18" charset="0"/>
                      </a:rPr>
                      <m:t>≈90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≈50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89.52</m:t>
                    </m:r>
                    <m:r>
                      <a:rPr lang="en-US" sz="4000" b="0" i="1" smtClean="0">
                        <a:latin typeface="Cambria Math" panose="02040503050406030204" pitchFamily="18" charset="0"/>
                        <a:ea typeface="Cambria Math" panose="02040503050406030204" pitchFamily="18" charset="0"/>
                      </a:rPr>
                      <m:t>≈90.50=4500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19,87</m:t>
                    </m:r>
                    <m:r>
                      <a:rPr lang="en-US" sz="4000" b="0" i="1" smtClean="0">
                        <a:latin typeface="Cambria Math" panose="02040503050406030204" pitchFamily="18" charset="0"/>
                        <a:ea typeface="Cambria Math" panose="02040503050406030204" pitchFamily="18" charset="0"/>
                      </a:rPr>
                      <m:t>≈20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30,106</m:t>
                    </m:r>
                    <m:r>
                      <a:rPr lang="en-US" sz="4000" b="0" i="1" smtClean="0">
                        <a:latin typeface="Cambria Math" panose="02040503050406030204" pitchFamily="18" charset="0"/>
                        <a:ea typeface="Cambria Math" panose="02040503050406030204" pitchFamily="18" charset="0"/>
                      </a:rPr>
                      <m:t>≈30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19,87.30,106</m:t>
                    </m:r>
                    <m:r>
                      <a:rPr lang="en-US" sz="4000" b="0" i="1" smtClean="0">
                        <a:latin typeface="Cambria Math" panose="02040503050406030204" pitchFamily="18" charset="0"/>
                        <a:ea typeface="Cambria Math" panose="02040503050406030204" pitchFamily="18" charset="0"/>
                      </a:rPr>
                      <m:t>≈20.30=600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AE4C3976-D77E-402F-4DB5-B86267AC70DF}"/>
                  </a:ext>
                </a:extLst>
              </p:cNvPr>
              <p:cNvSpPr txBox="1">
                <a:spLocks noRot="1" noChangeAspect="1" noMove="1" noResize="1" noEditPoints="1" noAdjustHandles="1" noChangeArrowheads="1" noChangeShapeType="1" noTextEdit="1"/>
              </p:cNvSpPr>
              <p:nvPr/>
            </p:nvSpPr>
            <p:spPr>
              <a:xfrm>
                <a:off x="4281440" y="1461048"/>
                <a:ext cx="10835603" cy="7364901"/>
              </a:xfrm>
              <a:prstGeom prst="rect">
                <a:avLst/>
              </a:prstGeom>
              <a:blipFill>
                <a:blip r:embed="rId18"/>
                <a:stretch>
                  <a:fillRect l="-1969" b="-2649"/>
                </a:stretch>
              </a:blipFill>
            </p:spPr>
            <p:txBody>
              <a:bodyPr/>
              <a:lstStyle/>
              <a:p>
                <a:r>
                  <a:rPr lang="en-US">
                    <a:noFill/>
                  </a:rPr>
                  <a:t> </a:t>
                </a:r>
              </a:p>
            </p:txBody>
          </p:sp>
        </mc:Fallback>
      </mc:AlternateContent>
    </p:spTree>
    <p:extLst>
      <p:ext uri="{BB962C8B-B14F-4D97-AF65-F5344CB8AC3E}">
        <p14:creationId xmlns:p14="http://schemas.microsoft.com/office/powerpoint/2010/main" val="2975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21740">
            <a:off x="10519199" y="1110917"/>
            <a:ext cx="1761405" cy="408484"/>
          </a:xfrm>
          <a:prstGeom prst="rect">
            <a:avLst/>
          </a:prstGeom>
        </p:spPr>
      </p:pic>
      <p:grpSp>
        <p:nvGrpSpPr>
          <p:cNvPr id="2" name="Nhóm 1">
            <a:extLst>
              <a:ext uri="{FF2B5EF4-FFF2-40B4-BE49-F238E27FC236}">
                <a16:creationId xmlns:a16="http://schemas.microsoft.com/office/drawing/2014/main" id="{46B32D8E-8AA4-6E71-25FF-367F00E8A9A0}"/>
              </a:ext>
            </a:extLst>
          </p:cNvPr>
          <p:cNvGrpSpPr/>
          <p:nvPr/>
        </p:nvGrpSpPr>
        <p:grpSpPr>
          <a:xfrm>
            <a:off x="6915280" y="124380"/>
            <a:ext cx="5056175" cy="1863977"/>
            <a:chOff x="3689125" y="2894705"/>
            <a:chExt cx="5056175" cy="1863977"/>
          </a:xfrm>
        </p:grpSpPr>
        <p:pic>
          <p:nvPicPr>
            <p:cNvPr id="4" name="Picture 8">
              <a:extLst>
                <a:ext uri="{FF2B5EF4-FFF2-40B4-BE49-F238E27FC236}">
                  <a16:creationId xmlns:a16="http://schemas.microsoft.com/office/drawing/2014/main" id="{81F28D6C-FD6F-F6AD-64A2-9586FC32F5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89125" y="2894705"/>
              <a:ext cx="5056175" cy="1863977"/>
            </a:xfrm>
            <a:prstGeom prst="rect">
              <a:avLst/>
            </a:prstGeom>
          </p:spPr>
        </p:pic>
        <p:sp>
          <p:nvSpPr>
            <p:cNvPr id="5" name="Hộp Văn bản 4">
              <a:extLst>
                <a:ext uri="{FF2B5EF4-FFF2-40B4-BE49-F238E27FC236}">
                  <a16:creationId xmlns:a16="http://schemas.microsoft.com/office/drawing/2014/main" id="{D92AE1BF-9123-5799-2A47-EA4982333A7E}"/>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57AC0D31-9410-66FC-0ADC-0B2E2748FD88}"/>
                  </a:ext>
                </a:extLst>
              </p:cNvPr>
              <p:cNvSpPr txBox="1"/>
              <p:nvPr/>
            </p:nvSpPr>
            <p:spPr>
              <a:xfrm>
                <a:off x="2611998" y="2077881"/>
                <a:ext cx="135636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18,25+11,98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11,91−2,49</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30,09.(−29,87</m:t>
                    </m:r>
                    <m:r>
                      <a:rPr lang="en-US" sz="4000" i="1" dirty="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57AC0D31-9410-66FC-0ADC-0B2E2748FD88}"/>
                  </a:ext>
                </a:extLst>
              </p:cNvPr>
              <p:cNvSpPr txBox="1">
                <a:spLocks noRot="1" noChangeAspect="1" noMove="1" noResize="1" noEditPoints="1" noAdjustHandles="1" noChangeArrowheads="1" noChangeShapeType="1" noTextEdit="1"/>
              </p:cNvSpPr>
              <p:nvPr/>
            </p:nvSpPr>
            <p:spPr>
              <a:xfrm>
                <a:off x="2611998" y="2077881"/>
                <a:ext cx="13563600" cy="2748253"/>
              </a:xfrm>
              <a:prstGeom prst="rect">
                <a:avLst/>
              </a:prstGeom>
              <a:blipFill>
                <a:blip r:embed="rId16"/>
                <a:stretch>
                  <a:fillRect l="-1573" r="-1618"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0B5BA8A-FFBB-AB37-8FC4-EC88C4BCD621}"/>
                  </a:ext>
                </a:extLst>
              </p:cNvPr>
              <p:cNvSpPr txBox="1"/>
              <p:nvPr/>
            </p:nvSpPr>
            <p:spPr>
              <a:xfrm>
                <a:off x="4610100" y="6691096"/>
                <a:ext cx="9067800" cy="2902141"/>
              </a:xfrm>
              <a:prstGeom prst="rect">
                <a:avLst/>
              </a:prstGeom>
              <a:noFill/>
            </p:spPr>
            <p:txBody>
              <a:bodyPr wrap="square">
                <a:spAutoFit/>
              </a:bodyPr>
              <a:lstStyle/>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18,25+11,98≈18+12=30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11,91−2,49≈11,9−2,5=9,4</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30,09.</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−29,87</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=−900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A0B5BA8A-FFBB-AB37-8FC4-EC88C4BCD621}"/>
                  </a:ext>
                </a:extLst>
              </p:cNvPr>
              <p:cNvSpPr txBox="1">
                <a:spLocks noRot="1" noChangeAspect="1" noMove="1" noResize="1" noEditPoints="1" noAdjustHandles="1" noChangeArrowheads="1" noChangeShapeType="1" noTextEdit="1"/>
              </p:cNvSpPr>
              <p:nvPr/>
            </p:nvSpPr>
            <p:spPr>
              <a:xfrm>
                <a:off x="4610100" y="6691096"/>
                <a:ext cx="9067800" cy="2902141"/>
              </a:xfrm>
              <a:prstGeom prst="rect">
                <a:avLst/>
              </a:prstGeom>
              <a:blipFill>
                <a:blip r:embed="rId17"/>
                <a:stretch>
                  <a:fillRect l="-2352" b="-8193"/>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486CFC2-4EDD-2C48-FF54-D6D56F10B432}"/>
              </a:ext>
            </a:extLst>
          </p:cNvPr>
          <p:cNvSpPr txBox="1"/>
          <p:nvPr/>
        </p:nvSpPr>
        <p:spPr>
          <a:xfrm>
            <a:off x="7810500" y="546086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73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up)">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up)">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5900"/>
          <a:stretch>
            <a:fillRect/>
          </a:stretch>
        </p:blipFill>
        <p:spPr>
          <a:xfrm>
            <a:off x="5455773" y="0"/>
            <a:ext cx="7376453" cy="307084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8995960"/>
            <a:ext cx="1839565" cy="1291040"/>
          </a:xfrm>
          <a:prstGeom prst="rect">
            <a:avLst/>
          </a:prstGeom>
        </p:spPr>
      </p:pic>
      <p:pic>
        <p:nvPicPr>
          <p:cNvPr id="33"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29163" y="8130872"/>
            <a:ext cx="510402" cy="865088"/>
          </a:xfrm>
          <a:prstGeom prst="rect">
            <a:avLst/>
          </a:prstGeom>
        </p:spPr>
      </p:pic>
      <p:pic>
        <p:nvPicPr>
          <p:cNvPr id="35" name="Picture 3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603733" y="3438951"/>
            <a:ext cx="510402" cy="865088"/>
          </a:xfrm>
          <a:prstGeom prst="rect">
            <a:avLst/>
          </a:prstGeom>
        </p:spPr>
      </p:pic>
      <p:sp>
        <p:nvSpPr>
          <p:cNvPr id="3" name="Hộp Văn bản 2">
            <a:extLst>
              <a:ext uri="{FF2B5EF4-FFF2-40B4-BE49-F238E27FC236}">
                <a16:creationId xmlns:a16="http://schemas.microsoft.com/office/drawing/2014/main" id="{C38C11FE-2724-CFBA-1C7A-025E9D3596FB}"/>
              </a:ext>
            </a:extLst>
          </p:cNvPr>
          <p:cNvSpPr txBox="1"/>
          <p:nvPr/>
        </p:nvSpPr>
        <p:spPr>
          <a:xfrm>
            <a:off x="6310312" y="723900"/>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2558389-5257-A672-EC3F-70E206CA5AD9}"/>
                  </a:ext>
                </a:extLst>
              </p:cNvPr>
              <p:cNvSpPr txBox="1"/>
              <p:nvPr/>
            </p:nvSpPr>
            <p:spPr>
              <a:xfrm>
                <a:off x="1752599" y="3400522"/>
                <a:ext cx="14782800" cy="707886"/>
              </a:xfrm>
              <a:prstGeom prst="rect">
                <a:avLst/>
              </a:prstGeom>
              <a:noFill/>
            </p:spPr>
            <p:txBody>
              <a:bodyPr wrap="square" rtlCol="0">
                <a:spAutoFit/>
              </a:bodyPr>
              <a:lstStyle/>
              <a:p>
                <a:pPr algn="just"/>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tr.51)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98</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176</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244</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50</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2558389-5257-A672-EC3F-70E206CA5AD9}"/>
                  </a:ext>
                </a:extLst>
              </p:cNvPr>
              <p:cNvSpPr txBox="1">
                <a:spLocks noRot="1" noChangeAspect="1" noMove="1" noResize="1" noEditPoints="1" noAdjustHandles="1" noChangeArrowheads="1" noChangeShapeType="1" noTextEdit="1"/>
              </p:cNvSpPr>
              <p:nvPr/>
            </p:nvSpPr>
            <p:spPr>
              <a:xfrm>
                <a:off x="1752599" y="3400522"/>
                <a:ext cx="14782800" cy="707886"/>
              </a:xfrm>
              <a:prstGeom prst="rect">
                <a:avLst/>
              </a:prstGeom>
              <a:blipFill>
                <a:blip r:embed="rId12"/>
                <a:stretch>
                  <a:fillRect l="-1443" t="-15517" r="-1113"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DB4AEF19-EB59-E8C5-C59C-FC56D0D8A362}"/>
                  </a:ext>
                </a:extLst>
              </p:cNvPr>
              <p:cNvSpPr txBox="1"/>
              <p:nvPr/>
            </p:nvSpPr>
            <p:spPr>
              <a:xfrm>
                <a:off x="1752599" y="5264551"/>
                <a:ext cx="14782800" cy="445243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Làm tròn số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tức là làm tròn đến chữ số hàng trăm. </a:t>
                </a: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Vì chữ số ngay bên phải chữ số hàng trăm là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nl-NL" sz="3600" dirty="0">
                    <a:effectLst/>
                    <a:latin typeface="Arial" panose="020B0604020202020204" pitchFamily="34" charset="0"/>
                    <a:ea typeface="Calibri" panose="020F0502020204030204" pitchFamily="34" charset="0"/>
                    <a:cs typeface="Arial" panose="020B0604020202020204" pitchFamily="34" charset="0"/>
                  </a:rPr>
                  <a:t> nên ta giữ nguyên chữ số hàng trăm và thay thế các chữ số bên phải chữ số hàng chục nghìn bởi chữ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244</m:t>
                    </m:r>
                  </m:oMath>
                </a14:m>
                <a:r>
                  <a:rPr lang="nl-NL" sz="3600" dirty="0">
                    <a:effectLst/>
                    <a:latin typeface="Arial" panose="020B0604020202020204" pitchFamily="34" charset="0"/>
                    <a:ea typeface="Calibri" panose="020F0502020204030204" pitchFamily="34" charset="0"/>
                    <a:cs typeface="Arial" panose="020B0604020202020204" pitchFamily="34" charset="0"/>
                  </a:rPr>
                  <a:t> làm tròn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được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200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DB4AEF19-EB59-E8C5-C59C-FC56D0D8A362}"/>
                  </a:ext>
                </a:extLst>
              </p:cNvPr>
              <p:cNvSpPr txBox="1">
                <a:spLocks noRot="1" noChangeAspect="1" noMove="1" noResize="1" noEditPoints="1" noAdjustHandles="1" noChangeArrowheads="1" noChangeShapeType="1" noTextEdit="1"/>
              </p:cNvSpPr>
              <p:nvPr/>
            </p:nvSpPr>
            <p:spPr>
              <a:xfrm>
                <a:off x="1752599" y="5264551"/>
                <a:ext cx="14782800" cy="4452437"/>
              </a:xfrm>
              <a:prstGeom prst="rect">
                <a:avLst/>
              </a:prstGeom>
              <a:blipFill>
                <a:blip r:embed="rId13"/>
                <a:stretch>
                  <a:fillRect l="-1237" r="-2103" b="-4247"/>
                </a:stretch>
              </a:blipFill>
            </p:spPr>
            <p:txBody>
              <a:bodyPr/>
              <a:lstStyle/>
              <a:p>
                <a:r>
                  <a:rPr lang="en-US">
                    <a:noFill/>
                  </a:rPr>
                  <a:t> </a:t>
                </a:r>
              </a:p>
            </p:txBody>
          </p:sp>
        </mc:Fallback>
      </mc:AlternateContent>
      <p:sp>
        <p:nvSpPr>
          <p:cNvPr id="25" name="Hộp Văn bản 24">
            <a:extLst>
              <a:ext uri="{FF2B5EF4-FFF2-40B4-BE49-F238E27FC236}">
                <a16:creationId xmlns:a16="http://schemas.microsoft.com/office/drawing/2014/main" id="{8CE92EF8-767D-720A-6767-B80E7AA1CDEB}"/>
              </a:ext>
            </a:extLst>
          </p:cNvPr>
          <p:cNvSpPr txBox="1"/>
          <p:nvPr/>
        </p:nvSpPr>
        <p:spPr>
          <a:xfrm>
            <a:off x="7810499" y="4469942"/>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1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3A44FFF-9983-0781-CD96-B74D403832EC}"/>
              </a:ext>
            </a:extLst>
          </p:cNvPr>
          <p:cNvGrpSpPr/>
          <p:nvPr/>
        </p:nvGrpSpPr>
        <p:grpSpPr>
          <a:xfrm>
            <a:off x="1781378" y="980445"/>
            <a:ext cx="14725244" cy="8326109"/>
            <a:chOff x="0" y="0"/>
            <a:chExt cx="1913890" cy="2174748"/>
          </a:xfrm>
        </p:grpSpPr>
        <p:sp>
          <p:nvSpPr>
            <p:cNvPr id="3" name="Freeform 4">
              <a:extLst>
                <a:ext uri="{FF2B5EF4-FFF2-40B4-BE49-F238E27FC236}">
                  <a16:creationId xmlns:a16="http://schemas.microsoft.com/office/drawing/2014/main" id="{DE18EC7E-CC52-A2B4-7A71-F6E03D5A9876}"/>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89028">
            <a:off x="13672456" y="1769699"/>
            <a:ext cx="1660274" cy="38503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7429"/>
          <a:stretch>
            <a:fillRect/>
          </a:stretch>
        </p:blipFill>
        <p:spPr>
          <a:xfrm>
            <a:off x="15448408" y="-57536"/>
            <a:ext cx="1810892" cy="175725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DE23CFD-FC05-A2E7-64C3-2F6DD37D3C5D}"/>
                  </a:ext>
                </a:extLst>
              </p:cNvPr>
              <p:cNvSpPr txBox="1"/>
              <p:nvPr/>
            </p:nvSpPr>
            <p:spPr>
              <a:xfrm>
                <a:off x="3657597" y="1243260"/>
                <a:ext cx="10972801"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DE23CFD-FC05-A2E7-64C3-2F6DD37D3C5D}"/>
                  </a:ext>
                </a:extLst>
              </p:cNvPr>
              <p:cNvSpPr txBox="1">
                <a:spLocks noRot="1" noChangeAspect="1" noMove="1" noResize="1" noEditPoints="1" noAdjustHandles="1" noChangeArrowheads="1" noChangeShapeType="1" noTextEdit="1"/>
              </p:cNvSpPr>
              <p:nvPr/>
            </p:nvSpPr>
            <p:spPr>
              <a:xfrm>
                <a:off x="3657597" y="1243260"/>
                <a:ext cx="10972801" cy="2748253"/>
              </a:xfrm>
              <a:prstGeom prst="rect">
                <a:avLst/>
              </a:prstGeom>
              <a:blipFill>
                <a:blip r:embed="rId12"/>
                <a:stretch>
                  <a:fillRect l="-1944" r="-944" b="-8647"/>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C2962775-8E82-ADD2-8686-36B29D817C88}"/>
              </a:ext>
            </a:extLst>
          </p:cNvPr>
          <p:cNvSpPr txBox="1"/>
          <p:nvPr/>
        </p:nvSpPr>
        <p:spPr>
          <a:xfrm>
            <a:off x="7810498" y="4180091"/>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B87037A-2EE8-C70A-B079-0159C03878CE}"/>
                  </a:ext>
                </a:extLst>
              </p:cNvPr>
              <p:cNvSpPr txBox="1"/>
              <p:nvPr/>
            </p:nvSpPr>
            <p:spPr>
              <a:xfrm>
                <a:off x="3846908" y="5143499"/>
                <a:ext cx="10594181" cy="364651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a)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b)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−4,8</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3B87037A-2EE8-C70A-B079-0159C03878CE}"/>
                  </a:ext>
                </a:extLst>
              </p:cNvPr>
              <p:cNvSpPr txBox="1">
                <a:spLocks noRot="1" noChangeAspect="1" noMove="1" noResize="1" noEditPoints="1" noAdjustHandles="1" noChangeArrowheads="1" noChangeShapeType="1" noTextEdit="1"/>
              </p:cNvSpPr>
              <p:nvPr/>
            </p:nvSpPr>
            <p:spPr>
              <a:xfrm>
                <a:off x="3846908" y="5143499"/>
                <a:ext cx="10594181" cy="3646511"/>
              </a:xfrm>
              <a:prstGeom prst="rect">
                <a:avLst/>
              </a:prstGeom>
              <a:blipFill>
                <a:blip r:embed="rId13"/>
                <a:stretch>
                  <a:fillRect l="-1899" r="-3165" b="-5686"/>
                </a:stretch>
              </a:blipFill>
            </p:spPr>
            <p:txBody>
              <a:bodyPr/>
              <a:lstStyle/>
              <a:p>
                <a:r>
                  <a:rPr lang="en-US">
                    <a:noFill/>
                  </a:rPr>
                  <a:t> </a:t>
                </a:r>
              </a:p>
            </p:txBody>
          </p:sp>
        </mc:Fallback>
      </mc:AlternateContent>
    </p:spTree>
    <p:extLst>
      <p:ext uri="{BB962C8B-B14F-4D97-AF65-F5344CB8AC3E}">
        <p14:creationId xmlns:p14="http://schemas.microsoft.com/office/powerpoint/2010/main" val="36400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1D6A7046-D9CB-CA67-830E-0C27D2E1B2F0}"/>
                  </a:ext>
                </a:extLst>
              </p:cNvPr>
              <p:cNvSpPr txBox="1"/>
              <p:nvPr/>
            </p:nvSpPr>
            <p:spPr>
              <a:xfrm>
                <a:off x="1862077" y="2185248"/>
                <a:ext cx="15725902" cy="5489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17</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125</m:t>
                          </m:r>
                        </m:num>
                        <m:den>
                          <m:r>
                            <a:rPr lang="en-US" sz="4000" b="0" i="1" smtClean="0">
                              <a:latin typeface="Cambria Math" panose="02040503050406030204" pitchFamily="18" charset="0"/>
                              <a:cs typeface="Arial" panose="020B0604020202020204" pitchFamily="34" charset="0"/>
                            </a:rPr>
                            <m:t>111</m:t>
                          </m:r>
                        </m:den>
                      </m:f>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5</m:t>
                          </m:r>
                        </m:e>
                      </m:rad>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19</m:t>
                          </m:r>
                        </m:e>
                      </m:rad>
                      <m:r>
                        <a:rPr lang="en-US" sz="4000" b="0" i="1" smtClean="0">
                          <a:latin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b="0" i="1" dirty="0" smtClean="0">
                            <a:latin typeface="Cambria Math" panose="02040503050406030204" pitchFamily="18" charset="0"/>
                            <a:cs typeface="Arial" panose="020B0604020202020204" pitchFamily="34" charset="0"/>
                          </a:rPr>
                        </m:ctrlPr>
                      </m:radPr>
                      <m:deg/>
                      <m:e>
                        <m:r>
                          <a:rPr lang="en-US" sz="4000" b="0" i="1" dirty="0" smtClean="0">
                            <a:latin typeface="Cambria Math" panose="02040503050406030204" pitchFamily="18" charset="0"/>
                            <a:cs typeface="Arial" panose="020B0604020202020204" pitchFamily="34" charset="0"/>
                          </a:rPr>
                          <m:t>19</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1D6A7046-D9CB-CA67-830E-0C27D2E1B2F0}"/>
                  </a:ext>
                </a:extLst>
              </p:cNvPr>
              <p:cNvSpPr txBox="1">
                <a:spLocks noRot="1" noChangeAspect="1" noMove="1" noResize="1" noEditPoints="1" noAdjustHandles="1" noChangeArrowheads="1" noChangeShapeType="1" noTextEdit="1"/>
              </p:cNvSpPr>
              <p:nvPr/>
            </p:nvSpPr>
            <p:spPr>
              <a:xfrm>
                <a:off x="1862077" y="2185248"/>
                <a:ext cx="15725902" cy="5489901"/>
              </a:xfrm>
              <a:prstGeom prst="rect">
                <a:avLst/>
              </a:prstGeom>
              <a:blipFill>
                <a:blip r:embed="rId2"/>
                <a:stretch>
                  <a:fillRect l="-1357" r="-1357" b="-3774"/>
                </a:stretch>
              </a:blipFill>
            </p:spPr>
            <p:txBody>
              <a:bodyPr/>
              <a:lstStyle/>
              <a:p>
                <a:r>
                  <a:rPr lang="en-US">
                    <a:noFill/>
                  </a:rPr>
                  <a:t> </a:t>
                </a:r>
              </a:p>
            </p:txBody>
          </p:sp>
        </mc:Fallback>
      </mc:AlternateContent>
    </p:spTree>
    <p:extLst>
      <p:ext uri="{BB962C8B-B14F-4D97-AF65-F5344CB8AC3E}">
        <p14:creationId xmlns:p14="http://schemas.microsoft.com/office/powerpoint/2010/main" val="38118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7AA00792-7C8E-8986-7EC7-81F3FAC2A8F2}"/>
              </a:ext>
            </a:extLst>
          </p:cNvPr>
          <p:cNvGrpSpPr/>
          <p:nvPr/>
        </p:nvGrpSpPr>
        <p:grpSpPr>
          <a:xfrm>
            <a:off x="1781378" y="980445"/>
            <a:ext cx="14725244" cy="8326109"/>
            <a:chOff x="0" y="0"/>
            <a:chExt cx="1913890" cy="2174748"/>
          </a:xfrm>
        </p:grpSpPr>
        <p:sp>
          <p:nvSpPr>
            <p:cNvPr id="9" name="Freeform 4">
              <a:extLst>
                <a:ext uri="{FF2B5EF4-FFF2-40B4-BE49-F238E27FC236}">
                  <a16:creationId xmlns:a16="http://schemas.microsoft.com/office/drawing/2014/main" id="{0BCFA379-9B4C-C2D5-F111-DFC12A5F5BE4}"/>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75731" y="470467"/>
            <a:ext cx="597807" cy="857130"/>
          </a:xfrm>
          <a:prstGeom prst="rect">
            <a:avLst/>
          </a:prstGeom>
        </p:spPr>
      </p:pic>
      <p:sp>
        <p:nvSpPr>
          <p:cNvPr id="2" name="Hộp Văn bản 1">
            <a:extLst>
              <a:ext uri="{FF2B5EF4-FFF2-40B4-BE49-F238E27FC236}">
                <a16:creationId xmlns:a16="http://schemas.microsoft.com/office/drawing/2014/main" id="{49493C78-BF30-A9B6-7AAD-83A1911E1035}"/>
              </a:ext>
            </a:extLst>
          </p:cNvPr>
          <p:cNvSpPr txBox="1"/>
          <p:nvPr/>
        </p:nvSpPr>
        <p:spPr>
          <a:xfrm>
            <a:off x="7924800" y="1831054"/>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4224457-33A1-DD20-A6AF-4060DF88E60D}"/>
                  </a:ext>
                </a:extLst>
              </p:cNvPr>
              <p:cNvSpPr txBox="1"/>
              <p:nvPr/>
            </p:nvSpPr>
            <p:spPr>
              <a:xfrm>
                <a:off x="2286000" y="3048918"/>
                <a:ext cx="13716000" cy="4712316"/>
              </a:xfrm>
              <a:prstGeom prst="rect">
                <a:avLst/>
              </a:prstGeom>
              <a:noFill/>
            </p:spPr>
            <p:txBody>
              <a:bodyPr wrap="square">
                <a:spAutoFit/>
              </a:bodyPr>
              <a:lstStyle/>
              <a:p>
                <a:pPr marL="0" marR="0" algn="just">
                  <a:lnSpc>
                    <a:spcPct val="150000"/>
                  </a:lnSpc>
                  <a:spcBef>
                    <a:spcPts val="600"/>
                  </a:spcBef>
                  <a:spcAft>
                    <a:spcPts val="1200"/>
                  </a:spcAft>
                  <a:tabLst>
                    <a:tab pos="360045" algn="l"/>
                    <a:tab pos="720090" algn="l"/>
                  </a:tabLst>
                </a:pP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−5,(6)</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125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111</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126</m:t>
                        </m:r>
                      </m:e>
                    </m: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1200"/>
                  </a:spcAft>
                  <a:tabLst>
                    <a:tab pos="360045" algn="l"/>
                    <a:tab pos="720090" algn="l"/>
                  </a:tabLst>
                </a:pP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=2,2360679….;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19</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=4,3588989…</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19</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độ</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chính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xác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tròn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4,3588989…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đến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chữ</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hàng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mười</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4224457-33A1-DD20-A6AF-4060DF88E60D}"/>
                  </a:ext>
                </a:extLst>
              </p:cNvPr>
              <p:cNvSpPr txBox="1">
                <a:spLocks noRot="1" noChangeAspect="1" noMove="1" noResize="1" noEditPoints="1" noAdjustHandles="1" noChangeArrowheads="1" noChangeShapeType="1" noTextEdit="1"/>
              </p:cNvSpPr>
              <p:nvPr/>
            </p:nvSpPr>
            <p:spPr>
              <a:xfrm>
                <a:off x="2286000" y="3048918"/>
                <a:ext cx="13716000" cy="4712316"/>
              </a:xfrm>
              <a:prstGeom prst="rect">
                <a:avLst/>
              </a:prstGeom>
              <a:blipFill>
                <a:blip r:embed="rId14"/>
                <a:stretch>
                  <a:fillRect l="-1556" r="-1556" b="-4657"/>
                </a:stretch>
              </a:blipFill>
            </p:spPr>
            <p:txBody>
              <a:bodyPr/>
              <a:lstStyle/>
              <a:p>
                <a:r>
                  <a:rPr lang="en-US">
                    <a:noFill/>
                  </a:rPr>
                  <a:t> </a:t>
                </a:r>
              </a:p>
            </p:txBody>
          </p:sp>
        </mc:Fallback>
      </mc:AlternateContent>
    </p:spTree>
    <p:extLst>
      <p:ext uri="{BB962C8B-B14F-4D97-AF65-F5344CB8AC3E}">
        <p14:creationId xmlns:p14="http://schemas.microsoft.com/office/powerpoint/2010/main" val="19758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790700"/>
            <a:ext cx="12802223" cy="3217227"/>
          </a:xfrm>
          <a:prstGeom prst="rect">
            <a:avLst/>
          </a:prstGeom>
        </p:spPr>
        <p:txBody>
          <a:bodyPr wrap="none">
            <a:spAutoFit/>
          </a:bodyPr>
          <a:lstStyle/>
          <a:p>
            <a:pPr algn="ctr">
              <a:lnSpc>
                <a:spcPct val="150000"/>
              </a:lnSpc>
            </a:pPr>
            <a:r>
              <a:rPr lang="en-US" sz="7200" b="1" dirty="0">
                <a:latin typeface="Times New Roman" panose="02020603050405020304" pitchFamily="18" charset="0"/>
                <a:cs typeface="Times New Roman" panose="02020603050405020304" pitchFamily="18" charset="0"/>
              </a:rPr>
              <a:t>BÀI 4: </a:t>
            </a:r>
            <a:endParaRPr lang="en-US" sz="7200" b="1" dirty="0" smtClean="0">
              <a:latin typeface="Times New Roman" panose="02020603050405020304" pitchFamily="18" charset="0"/>
              <a:cs typeface="Times New Roman" panose="02020603050405020304" pitchFamily="18" charset="0"/>
            </a:endParaRPr>
          </a:p>
          <a:p>
            <a:pPr algn="ctr">
              <a:lnSpc>
                <a:spcPct val="150000"/>
              </a:lnSpc>
            </a:pPr>
            <a:r>
              <a:rPr lang="en-US" sz="7200" b="1" dirty="0" smtClean="0">
                <a:latin typeface="Times New Roman" panose="02020603050405020304" pitchFamily="18" charset="0"/>
                <a:cs typeface="Times New Roman" panose="02020603050405020304" pitchFamily="18" charset="0"/>
              </a:rPr>
              <a:t>LÀM </a:t>
            </a:r>
            <a:r>
              <a:rPr lang="en-US" sz="7200" b="1" dirty="0">
                <a:latin typeface="Times New Roman" panose="02020603050405020304" pitchFamily="18" charset="0"/>
                <a:cs typeface="Times New Roman" panose="02020603050405020304" pitchFamily="18" charset="0"/>
              </a:rPr>
              <a:t>TRÒN </a:t>
            </a:r>
            <a:r>
              <a:rPr lang="en-US" sz="7200" b="1" dirty="0" smtClean="0">
                <a:latin typeface="Times New Roman" panose="02020603050405020304" pitchFamily="18" charset="0"/>
                <a:cs typeface="Times New Roman" panose="02020603050405020304" pitchFamily="18" charset="0"/>
              </a:rPr>
              <a:t>VÀ </a:t>
            </a:r>
            <a:r>
              <a:rPr lang="en-US" sz="7200" b="1" dirty="0">
                <a:latin typeface="Times New Roman" panose="02020603050405020304" pitchFamily="18" charset="0"/>
                <a:cs typeface="Times New Roman" panose="02020603050405020304" pitchFamily="18" charset="0"/>
              </a:rPr>
              <a:t>ƯỚC LƯỢNG</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20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17" name="Freeform 17"/>
          <p:cNvSpPr/>
          <p:nvPr/>
        </p:nvSpPr>
        <p:spPr>
          <a:xfrm>
            <a:off x="1682556" y="1080999"/>
            <a:ext cx="14910651" cy="8125001"/>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6718433-89E2-79E9-C62F-B919EC269DDE}"/>
                  </a:ext>
                </a:extLst>
              </p:cNvPr>
              <p:cNvSpPr txBox="1"/>
              <p:nvPr/>
            </p:nvSpPr>
            <p:spPr>
              <a:xfrm>
                <a:off x="2549659" y="1790700"/>
                <a:ext cx="13176444"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dirty="0" smtClean="0">
                        <a:latin typeface="Cambria Math" panose="02040503050406030204" pitchFamily="18" charset="0"/>
                        <a:cs typeface="Arial" panose="020B0604020202020204" pitchFamily="34" charset="0"/>
                      </a:rPr>
                      <m:t>(−28,29)+(−11,91)</m:t>
                    </m:r>
                  </m:oMath>
                </a14:m>
                <a:r>
                  <a:rPr lang="en-US" sz="3600" dirty="0">
                    <a:latin typeface="Arial" panose="020B0604020202020204" pitchFamily="34" charset="0"/>
                    <a:cs typeface="Arial" panose="020B0604020202020204" pitchFamily="34" charset="0"/>
                  </a:rPr>
                  <a:t>;	b) </a:t>
                </a:r>
                <a14:m>
                  <m:oMath xmlns:m="http://schemas.openxmlformats.org/officeDocument/2006/math">
                    <m:r>
                      <a:rPr lang="en-US" sz="3600" i="1" dirty="0" smtClean="0">
                        <a:latin typeface="Cambria Math" panose="02040503050406030204" pitchFamily="18" charset="0"/>
                        <a:cs typeface="Arial" panose="020B0604020202020204" pitchFamily="34" charset="0"/>
                      </a:rPr>
                      <m:t>43,91−4,49</m:t>
                    </m:r>
                  </m:oMath>
                </a14:m>
                <a:r>
                  <a:rPr lang="en-US" sz="3600" dirty="0">
                    <a:latin typeface="Arial" panose="020B0604020202020204" pitchFamily="34" charset="0"/>
                    <a:cs typeface="Arial" panose="020B0604020202020204" pitchFamily="34" charset="0"/>
                  </a:rPr>
                  <a:t>;	c) </a:t>
                </a:r>
                <a14:m>
                  <m:oMath xmlns:m="http://schemas.openxmlformats.org/officeDocument/2006/math">
                    <m:r>
                      <a:rPr lang="en-US" sz="3600" i="1" dirty="0" smtClean="0">
                        <a:latin typeface="Cambria Math" panose="02040503050406030204" pitchFamily="18" charset="0"/>
                        <a:cs typeface="Arial" panose="020B0604020202020204" pitchFamily="34" charset="0"/>
                      </a:rPr>
                      <m:t>60,49.(−19,51)</m:t>
                    </m:r>
                  </m:oMath>
                </a14:m>
                <a:endParaRPr lang="en-US" sz="36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F6718433-89E2-79E9-C62F-B919EC269DDE}"/>
                  </a:ext>
                </a:extLst>
              </p:cNvPr>
              <p:cNvSpPr txBox="1">
                <a:spLocks noRot="1" noChangeAspect="1" noMove="1" noResize="1" noEditPoints="1" noAdjustHandles="1" noChangeArrowheads="1" noChangeShapeType="1" noTextEdit="1"/>
              </p:cNvSpPr>
              <p:nvPr/>
            </p:nvSpPr>
            <p:spPr>
              <a:xfrm>
                <a:off x="2549659" y="1790700"/>
                <a:ext cx="13176444" cy="2482667"/>
              </a:xfrm>
              <a:prstGeom prst="rect">
                <a:avLst/>
              </a:prstGeom>
              <a:blipFill>
                <a:blip r:embed="rId14"/>
                <a:stretch>
                  <a:fillRect l="-1388" r="-1388" b="-8354"/>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210281AE-D68C-B33B-C101-CBB761D7C20A}"/>
              </a:ext>
            </a:extLst>
          </p:cNvPr>
          <p:cNvSpPr txBox="1"/>
          <p:nvPr/>
        </p:nvSpPr>
        <p:spPr>
          <a:xfrm>
            <a:off x="7804381" y="4497168"/>
            <a:ext cx="266700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E314165-9FA5-13D3-9323-99FCD4AD9350}"/>
                  </a:ext>
                </a:extLst>
              </p:cNvPr>
              <p:cNvSpPr txBox="1"/>
              <p:nvPr/>
            </p:nvSpPr>
            <p:spPr>
              <a:xfrm>
                <a:off x="4142656" y="5246217"/>
                <a:ext cx="9990450" cy="379988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−28,29</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− 11,91</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−28,3</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−11,9</m:t>
                        </m:r>
                      </m:e>
                    </m:d>
                  </m:oMath>
                </a14:m>
                <a:endParaRPr lang="en-US" sz="3600" i="1" dirty="0">
                  <a:effectLst/>
                  <a:latin typeface="Cambria Math" panose="02040503050406030204" pitchFamily="18"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14:m>
                  <m:oMathPara xmlns:m="http://schemas.openxmlformats.org/officeDocument/2006/math">
                    <m:oMathParaPr>
                      <m:jc m:val="left"/>
                    </m:oMathParaPr>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(28,3+11,9)=− 40,2</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43,91–4,49≈43,9–4,5=39,4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60,49. (−19,51)≈60,5. (−19,5)=− 1179,75</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DE314165-9FA5-13D3-9323-99FCD4AD9350}"/>
                  </a:ext>
                </a:extLst>
              </p:cNvPr>
              <p:cNvSpPr txBox="1">
                <a:spLocks noRot="1" noChangeAspect="1" noMove="1" noResize="1" noEditPoints="1" noAdjustHandles="1" noChangeArrowheads="1" noChangeShapeType="1" noTextEdit="1"/>
              </p:cNvSpPr>
              <p:nvPr/>
            </p:nvSpPr>
            <p:spPr>
              <a:xfrm>
                <a:off x="4142656" y="5246217"/>
                <a:ext cx="9990450" cy="3799886"/>
              </a:xfrm>
              <a:prstGeom prst="rect">
                <a:avLst/>
              </a:prstGeom>
              <a:blipFill>
                <a:blip r:embed="rId15"/>
                <a:stretch>
                  <a:fillRect l="-1893" b="-2568"/>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8C9360C2-F8A8-A0C2-17C6-72B1BAA304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947375" y="5143499"/>
            <a:ext cx="1642240" cy="1929983"/>
          </a:xfrm>
          <a:prstGeom prst="rect">
            <a:avLst/>
          </a:prstGeom>
        </p:spPr>
      </p:pic>
      <p:pic>
        <p:nvPicPr>
          <p:cNvPr id="4" name="Picture 6">
            <a:extLst>
              <a:ext uri="{FF2B5EF4-FFF2-40B4-BE49-F238E27FC236}">
                <a16:creationId xmlns:a16="http://schemas.microsoft.com/office/drawing/2014/main" id="{246CF388-7AAD-1DBD-FECA-D2EEA765ED9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391040" y="4983068"/>
            <a:ext cx="2055721" cy="1637101"/>
          </a:xfrm>
          <a:prstGeom prst="rect">
            <a:avLst/>
          </a:prstGeom>
        </p:spPr>
      </p:pic>
    </p:spTree>
    <p:extLst>
      <p:ext uri="{BB962C8B-B14F-4D97-AF65-F5344CB8AC3E}">
        <p14:creationId xmlns:p14="http://schemas.microsoft.com/office/powerpoint/2010/main" val="32623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2614">
            <a:off x="1332033" y="510385"/>
            <a:ext cx="15937726" cy="504211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21353" y="3795546"/>
            <a:ext cx="597807" cy="857130"/>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61F225FE-2DBC-CA52-DCD6-A167E1A9FA5D}"/>
                  </a:ext>
                </a:extLst>
              </p:cNvPr>
              <p:cNvSpPr txBox="1"/>
              <p:nvPr/>
            </p:nvSpPr>
            <p:spPr>
              <a:xfrm>
                <a:off x="2516321" y="1894639"/>
                <a:ext cx="13716988"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khoa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299</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792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458</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300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 name="Hộp Văn bản 1">
                <a:extLst>
                  <a:ext uri="{FF2B5EF4-FFF2-40B4-BE49-F238E27FC236}">
                    <a16:creationId xmlns:a16="http://schemas.microsoft.com/office/drawing/2014/main" id="{61F225FE-2DBC-CA52-DCD6-A167E1A9FA5D}"/>
                  </a:ext>
                </a:extLst>
              </p:cNvPr>
              <p:cNvSpPr txBox="1">
                <a:spLocks noRot="1" noChangeAspect="1" noMove="1" noResize="1" noEditPoints="1" noAdjustHandles="1" noChangeArrowheads="1" noChangeShapeType="1" noTextEdit="1"/>
              </p:cNvSpPr>
              <p:nvPr/>
            </p:nvSpPr>
            <p:spPr>
              <a:xfrm>
                <a:off x="2516321" y="1894639"/>
                <a:ext cx="13716988" cy="2482667"/>
              </a:xfrm>
              <a:prstGeom prst="rect">
                <a:avLst/>
              </a:prstGeom>
              <a:blipFill>
                <a:blip r:embed="rId14"/>
                <a:stretch>
                  <a:fillRect l="-1378" r="-2222" b="-8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3517714-7F22-5D4A-FC0B-88E475F5B090}"/>
                  </a:ext>
                </a:extLst>
              </p:cNvPr>
              <p:cNvSpPr txBox="1"/>
              <p:nvPr/>
            </p:nvSpPr>
            <p:spPr>
              <a:xfrm>
                <a:off x="6553200" y="6532389"/>
                <a:ext cx="10014936" cy="2482667"/>
              </a:xfrm>
              <a:prstGeom prst="rect">
                <a:avLst/>
              </a:prstGeom>
              <a:noFill/>
            </p:spPr>
            <p:txBody>
              <a:bodyPr wrap="square">
                <a:spAutoFit/>
              </a:bodyPr>
              <a:lstStyle/>
              <a:p>
                <a:pPr marL="0" marR="0" algn="just">
                  <a:lnSpc>
                    <a:spcPct val="150000"/>
                  </a:lnSpc>
                  <a:spcBef>
                    <a:spcPts val="60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Ta </a:t>
                </a:r>
                <a:r>
                  <a:rPr lang="en-US" sz="3600" dirty="0" err="1">
                    <a:effectLst/>
                    <a:latin typeface="Arial" panose="020B0604020202020204" pitchFamily="34" charset="0"/>
                    <a:ea typeface="Calibri" panose="020F0502020204030204" pitchFamily="34" charset="0"/>
                    <a:cs typeface="Arial" panose="020B0604020202020204" pitchFamily="34" charset="0"/>
                  </a:rPr>
                  <a:t>thấy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trăm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nghìn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&gt;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792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458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triệu</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Hộp Văn bản 13">
                <a:extLst>
                  <a:ext uri="{FF2B5EF4-FFF2-40B4-BE49-F238E27FC236}">
                    <a16:creationId xmlns:a16="http://schemas.microsoft.com/office/drawing/2014/main" id="{33517714-7F22-5D4A-FC0B-88E475F5B090}"/>
                  </a:ext>
                </a:extLst>
              </p:cNvPr>
              <p:cNvSpPr txBox="1">
                <a:spLocks noRot="1" noChangeAspect="1" noMove="1" noResize="1" noEditPoints="1" noAdjustHandles="1" noChangeArrowheads="1" noChangeShapeType="1" noTextEdit="1"/>
              </p:cNvSpPr>
              <p:nvPr/>
            </p:nvSpPr>
            <p:spPr>
              <a:xfrm>
                <a:off x="6553200" y="6532389"/>
                <a:ext cx="10014936" cy="2482667"/>
              </a:xfrm>
              <a:prstGeom prst="rect">
                <a:avLst/>
              </a:prstGeom>
              <a:blipFill>
                <a:blip r:embed="rId15"/>
                <a:stretch>
                  <a:fillRect l="-1826" r="-1826" b="-8354"/>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80526DB3-7D9C-0031-38A7-4B1EF2F59417}"/>
              </a:ext>
            </a:extLst>
          </p:cNvPr>
          <p:cNvSpPr txBox="1"/>
          <p:nvPr/>
        </p:nvSpPr>
        <p:spPr>
          <a:xfrm>
            <a:off x="7967396" y="5578733"/>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Vận tốc ánh sáng - Tin tức mới nhất 24h qua - VnExpress">
            <a:extLst>
              <a:ext uri="{FF2B5EF4-FFF2-40B4-BE49-F238E27FC236}">
                <a16:creationId xmlns:a16="http://schemas.microsoft.com/office/drawing/2014/main" id="{6E1F1C41-B905-D52A-A330-55A4A844BF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8621" y="6344972"/>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0.7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1784"/>
          <a:stretch>
            <a:fillRect/>
          </a:stretch>
        </p:blipFill>
        <p:spPr>
          <a:xfrm>
            <a:off x="6057900" y="0"/>
            <a:ext cx="6172200" cy="2365493"/>
          </a:xfrm>
          <a:prstGeom prst="rect">
            <a:avLst/>
          </a:prstGeom>
        </p:spPr>
      </p:pic>
      <p:sp>
        <p:nvSpPr>
          <p:cNvPr id="3" name="Hộp Văn bản 2">
            <a:extLst>
              <a:ext uri="{FF2B5EF4-FFF2-40B4-BE49-F238E27FC236}">
                <a16:creationId xmlns:a16="http://schemas.microsoft.com/office/drawing/2014/main" id="{9DDAEA84-4815-80ED-4726-BD038165353C}"/>
              </a:ext>
            </a:extLst>
          </p:cNvPr>
          <p:cNvSpPr txBox="1"/>
          <p:nvPr/>
        </p:nvSpPr>
        <p:spPr>
          <a:xfrm>
            <a:off x="6400800" y="529105"/>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4" name="Bong bóng Lời nói: Hình bầu dục 3">
            <a:extLst>
              <a:ext uri="{FF2B5EF4-FFF2-40B4-BE49-F238E27FC236}">
                <a16:creationId xmlns:a16="http://schemas.microsoft.com/office/drawing/2014/main" id="{A9720152-4EBA-D248-A4CE-BE20AB392179}"/>
              </a:ext>
            </a:extLst>
          </p:cNvPr>
          <p:cNvSpPr/>
          <p:nvPr/>
        </p:nvSpPr>
        <p:spPr>
          <a:xfrm>
            <a:off x="7392239" y="3179033"/>
            <a:ext cx="9675722" cy="3928934"/>
          </a:xfrm>
          <a:prstGeom prst="wedgeEllipseCallout">
            <a:avLst>
              <a:gd name="adj1" fmla="val -44164"/>
              <a:gd name="adj2" fmla="val 6431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49BB1B62-2EB1-39E5-602B-6C45B0F0C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19363" y="4608215"/>
            <a:ext cx="5677074" cy="5677074"/>
          </a:xfrm>
          <a:prstGeom prst="rect">
            <a:avLst/>
          </a:prstGeom>
        </p:spPr>
      </p:pic>
    </p:spTree>
    <p:extLst>
      <p:ext uri="{BB962C8B-B14F-4D97-AF65-F5344CB8AC3E}">
        <p14:creationId xmlns:p14="http://schemas.microsoft.com/office/powerpoint/2010/main" val="392537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69,28</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69,284</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69,283</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trăm</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0,16</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0,17</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0,159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0,158</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mười</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692535" y="359923"/>
                    <a:ext cx="945944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fr-FR" sz="4000" dirty="0" err="1">
                        <a:effectLst/>
                        <a:latin typeface="Arial" panose="020B0604020202020204" pitchFamily="34" charset="0"/>
                        <a:ea typeface="Calibri" panose="020F0502020204030204" pitchFamily="34" charset="0"/>
                        <a:cs typeface="Arial" panose="020B0604020202020204" pitchFamily="34" charset="0"/>
                      </a:rPr>
                      <a:t>Áp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dụng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tắc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ước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lượng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phép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tính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7,39+2,63</m:t>
                        </m:r>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692535" y="359923"/>
                    <a:ext cx="9459440" cy="1620570"/>
                  </a:xfrm>
                  <a:prstGeom prst="rect">
                    <a:avLst/>
                  </a:prstGeom>
                  <a:blipFill>
                    <a:blip r:embed="rId20"/>
                    <a:stretch>
                      <a:fillRect l="-1538" r="-2592"/>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43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45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51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36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4. </a:t>
                </a:r>
                <a:r>
                  <a:rPr lang="fr-FR" sz="4000" dirty="0">
                    <a:effectLst/>
                    <a:latin typeface="Arial" panose="020B0604020202020204" pitchFamily="34" charset="0"/>
                    <a:ea typeface="Calibri" panose="020F0502020204030204" pitchFamily="34" charset="0"/>
                    <a:cs typeface="Arial" panose="020B0604020202020204" pitchFamily="34" charset="0"/>
                  </a:rPr>
                  <a:t>Cho </a:t>
                </a:r>
                <a:r>
                  <a:rPr lang="fr-FR" sz="4000" dirty="0" err="1">
                    <a:effectLst/>
                    <a:latin typeface="Arial" panose="020B0604020202020204" pitchFamily="34" charset="0"/>
                    <a:ea typeface="Calibri" panose="020F0502020204030204" pitchFamily="34" charset="0"/>
                    <a:cs typeface="Arial" panose="020B0604020202020204" pitchFamily="34" charset="0"/>
                  </a:rPr>
                  <a:t>biết</a:t>
                </a:r>
                <a:r>
                  <a:rPr lang="fr-FR" sz="4000" dirty="0">
                    <a:effectLst/>
                    <a:latin typeface="Arial" panose="020B0604020202020204" pitchFamily="34" charset="0"/>
                    <a:ea typeface="Calibri" panose="020F0502020204030204" pitchFamily="34" charset="0"/>
                    <a:cs typeface="Arial" panose="020B0604020202020204" pitchFamily="34" charset="0"/>
                  </a:rPr>
                  <a:t> 1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 2,54 cm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Ti vi </a:t>
                </a:r>
                <a:r>
                  <a:rPr lang="fr-FR" sz="4000" dirty="0" err="1">
                    <a:effectLst/>
                    <a:latin typeface="Arial" panose="020B0604020202020204" pitchFamily="34" charset="0"/>
                    <a:ea typeface="Calibri" panose="020F0502020204030204" pitchFamily="34" charset="0"/>
                    <a:cs typeface="Arial" panose="020B0604020202020204" pitchFamily="34" charset="0"/>
                  </a:rPr>
                  <a:t>loại</a:t>
                </a:r>
                <a:r>
                  <a:rPr lang="fr-FR" sz="4000" dirty="0">
                    <a:effectLst/>
                    <a:latin typeface="Arial" panose="020B0604020202020204" pitchFamily="34" charset="0"/>
                    <a:ea typeface="Calibri" panose="020F0502020204030204" pitchFamily="34" charset="0"/>
                    <a:cs typeface="Arial" panose="020B0604020202020204" pitchFamily="34" charset="0"/>
                  </a:rPr>
                  <a:t> 17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đường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chéo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màn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khoảng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35279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673</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m:t>
                        </m:r>
                      </m:oMath>
                    </m:oMathPara>
                  </a14:m>
                  <a:endParaRPr kumimoji="0" lang="en-US" sz="36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6725</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67254</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Làm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tròn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nghìn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sô</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effectLst/>
                        <a:latin typeface="Arial" panose="020B0604020202020204" pitchFamily="34" charset="0"/>
                        <a:ea typeface="Calibri" panose="020F0502020204030204" pitchFamily="34" charset="0"/>
                        <a:cs typeface="Arial" panose="020B0604020202020204" pitchFamily="34" charset="0"/>
                      </a:rPr>
                      <a:t> là: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l="-1500"/>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197979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CCDE197-0986-C4E4-CC83-C6808D4F9FF9}"/>
              </a:ext>
            </a:extLst>
          </p:cNvPr>
          <p:cNvSpPr txBox="1"/>
          <p:nvPr/>
        </p:nvSpPr>
        <p:spPr>
          <a:xfrm>
            <a:off x="4495800" y="1452138"/>
            <a:ext cx="929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id="{F34C7207-17FB-C8B9-D39C-96785DE11C6E}"/>
              </a:ext>
            </a:extLst>
          </p:cNvPr>
          <p:cNvSpPr txBox="1"/>
          <p:nvPr/>
        </p:nvSpPr>
        <p:spPr>
          <a:xfrm>
            <a:off x="1628321" y="4132338"/>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4787B1CE-A25E-935C-4BE4-458D5D4A58AD}"/>
              </a:ext>
            </a:extLst>
          </p:cNvPr>
          <p:cNvSpPr txBox="1"/>
          <p:nvPr/>
        </p:nvSpPr>
        <p:spPr>
          <a:xfrm>
            <a:off x="6746574" y="4123546"/>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75469BBD-EB7A-8AAD-9E91-70EDA43CD107}"/>
              </a:ext>
            </a:extLst>
          </p:cNvPr>
          <p:cNvSpPr txBox="1"/>
          <p:nvPr/>
        </p:nvSpPr>
        <p:spPr>
          <a:xfrm>
            <a:off x="11864827" y="4039861"/>
            <a:ext cx="46589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Tỉ lệ thức</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3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1810156" y="2361288"/>
            <a:ext cx="6147540" cy="6985432"/>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7" name="Group 7"/>
          <p:cNvGrpSpPr/>
          <p:nvPr/>
        </p:nvGrpSpPr>
        <p:grpSpPr>
          <a:xfrm>
            <a:off x="10218920" y="2361288"/>
            <a:ext cx="6147540" cy="6985432"/>
            <a:chOff x="0" y="0"/>
            <a:chExt cx="1913890" cy="2174748"/>
          </a:xfrm>
        </p:grpSpPr>
        <p:sp>
          <p:nvSpPr>
            <p:cNvPr id="8" name="Freeform 8"/>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3902">
            <a:off x="2261571" y="4984989"/>
            <a:ext cx="4865227" cy="225624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3902">
            <a:off x="11042008" y="4779525"/>
            <a:ext cx="4865227" cy="217877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48623" y="5494913"/>
            <a:ext cx="990753" cy="1468772"/>
          </a:xfrm>
          <a:prstGeom prst="rect">
            <a:avLst/>
          </a:prstGeom>
        </p:spPr>
      </p:pic>
      <p:grpSp>
        <p:nvGrpSpPr>
          <p:cNvPr id="16" name="Group 16"/>
          <p:cNvGrpSpPr/>
          <p:nvPr/>
        </p:nvGrpSpPr>
        <p:grpSpPr>
          <a:xfrm>
            <a:off x="3200400" y="9952197"/>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2344400" y="9182100"/>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sp>
        <p:nvSpPr>
          <p:cNvPr id="26" name="Hộp Văn bản 25">
            <a:extLst>
              <a:ext uri="{FF2B5EF4-FFF2-40B4-BE49-F238E27FC236}">
                <a16:creationId xmlns:a16="http://schemas.microsoft.com/office/drawing/2014/main" id="{9A71FD33-1E18-4917-8A5C-FEF9A8DC090C}"/>
              </a:ext>
            </a:extLst>
          </p:cNvPr>
          <p:cNvSpPr txBox="1"/>
          <p:nvPr/>
        </p:nvSpPr>
        <p:spPr>
          <a:xfrm>
            <a:off x="4571999" y="632665"/>
            <a:ext cx="9144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7" name="Hộp Văn bản 26">
            <a:extLst>
              <a:ext uri="{FF2B5EF4-FFF2-40B4-BE49-F238E27FC236}">
                <a16:creationId xmlns:a16="http://schemas.microsoft.com/office/drawing/2014/main" id="{5A443C3C-FDF4-CCEA-1B8D-3BCEF07FA205}"/>
              </a:ext>
            </a:extLst>
          </p:cNvPr>
          <p:cNvSpPr txBox="1"/>
          <p:nvPr/>
        </p:nvSpPr>
        <p:spPr>
          <a:xfrm>
            <a:off x="2396120" y="5687482"/>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1. </a:t>
            </a:r>
            <a:r>
              <a:rPr lang="en-US" sz="5400" dirty="0" err="1">
                <a:solidFill>
                  <a:schemeClr val="bg1"/>
                </a:solidFill>
                <a:latin typeface="Arial" panose="020B0604020202020204" pitchFamily="34" charset="0"/>
                <a:cs typeface="Arial" panose="020B0604020202020204" pitchFamily="34" charset="0"/>
              </a:rPr>
              <a:t>Làm</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tròn</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số</a:t>
            </a:r>
            <a:endParaRPr lang="en-US" sz="5400" dirty="0">
              <a:solidFill>
                <a:schemeClr val="bg1"/>
              </a:solidFill>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75C75F7A-FBC6-B7E9-0C72-DE3234A545AB}"/>
              </a:ext>
            </a:extLst>
          </p:cNvPr>
          <p:cNvSpPr txBox="1"/>
          <p:nvPr/>
        </p:nvSpPr>
        <p:spPr>
          <a:xfrm>
            <a:off x="11121444" y="5507529"/>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2. </a:t>
            </a:r>
            <a:r>
              <a:rPr lang="en-US" sz="5400" dirty="0" err="1">
                <a:solidFill>
                  <a:schemeClr val="bg1"/>
                </a:solidFill>
                <a:latin typeface="Arial" panose="020B0604020202020204" pitchFamily="34" charset="0"/>
                <a:cs typeface="Arial" panose="020B0604020202020204" pitchFamily="34" charset="0"/>
              </a:rPr>
              <a:t>Ước</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lượng</a:t>
            </a:r>
            <a:endParaRPr lang="en-US" sz="54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1267" y="584177"/>
            <a:ext cx="16230600" cy="9118646"/>
          </a:xfrm>
          <a:prstGeom prst="rect">
            <a:avLst/>
          </a:prstGeom>
        </p:spPr>
      </p:pic>
      <p:sp>
        <p:nvSpPr>
          <p:cNvPr id="3" name="Hộp Văn bản 2">
            <a:extLst>
              <a:ext uri="{FF2B5EF4-FFF2-40B4-BE49-F238E27FC236}">
                <a16:creationId xmlns:a16="http://schemas.microsoft.com/office/drawing/2014/main" id="{5BE3FB07-ABE0-07EF-EC0C-70DC8D1E0EBA}"/>
              </a:ext>
            </a:extLst>
          </p:cNvPr>
          <p:cNvSpPr txBox="1"/>
          <p:nvPr/>
        </p:nvSpPr>
        <p:spPr>
          <a:xfrm>
            <a:off x="538000" y="3250674"/>
            <a:ext cx="16837133" cy="3785652"/>
          </a:xfrm>
          <a:prstGeom prst="rect">
            <a:avLst/>
          </a:prstGeom>
          <a:noFill/>
        </p:spPr>
        <p:txBody>
          <a:bodyPr wrap="square" rtlCol="0">
            <a:spAutoFit/>
          </a:bodyPr>
          <a:lstStyle/>
          <a:p>
            <a:pPr algn="ctr">
              <a:lnSpc>
                <a:spcPct val="150000"/>
              </a:lnSpc>
            </a:pPr>
            <a:r>
              <a:rPr lang="en-US" sz="8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HỌC KẾT THÚC</a:t>
            </a:r>
          </a:p>
          <a:p>
            <a:pPr algn="ctr">
              <a:lnSpc>
                <a:spcPct val="150000"/>
              </a:lnSpc>
            </a:pPr>
            <a:r>
              <a:rPr lang="en-US" sz="8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a:t>
            </a:r>
            <a:endPar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1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2" name="Hộp Văn bản 21">
            <a:extLst>
              <a:ext uri="{FF2B5EF4-FFF2-40B4-BE49-F238E27FC236}">
                <a16:creationId xmlns:a16="http://schemas.microsoft.com/office/drawing/2014/main" id="{81891B6F-060C-CD80-E493-20E4DBE5D16C}"/>
              </a:ext>
            </a:extLst>
          </p:cNvPr>
          <p:cNvSpPr txBox="1"/>
          <p:nvPr/>
        </p:nvSpPr>
        <p:spPr>
          <a:xfrm>
            <a:off x="2428927" y="625481"/>
            <a:ext cx="10212159"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LÀM TRÒN SỐ</a:t>
            </a:r>
          </a:p>
        </p:txBody>
      </p:sp>
      <p:sp>
        <p:nvSpPr>
          <p:cNvPr id="23" name="Hộp Văn bản 22">
            <a:extLst>
              <a:ext uri="{FF2B5EF4-FFF2-40B4-BE49-F238E27FC236}">
                <a16:creationId xmlns:a16="http://schemas.microsoft.com/office/drawing/2014/main" id="{CAE194A4-8371-9C5F-3F1C-B4916F5F108A}"/>
              </a:ext>
            </a:extLst>
          </p:cNvPr>
          <p:cNvSpPr txBox="1"/>
          <p:nvPr/>
        </p:nvSpPr>
        <p:spPr>
          <a:xfrm>
            <a:off x="2428927" y="1732909"/>
            <a:ext cx="557720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endParaRPr lang="en-US" sz="4000" b="1" dirty="0">
              <a:latin typeface="Arial" panose="020B0604020202020204" pitchFamily="34" charset="0"/>
              <a:cs typeface="Arial" panose="020B0604020202020204" pitchFamily="34" charset="0"/>
            </a:endParaRPr>
          </a:p>
        </p:txBody>
      </p:sp>
      <p:sp>
        <p:nvSpPr>
          <p:cNvPr id="25" name="Hình chữ nhật: Góc Tròn 24">
            <a:extLst>
              <a:ext uri="{FF2B5EF4-FFF2-40B4-BE49-F238E27FC236}">
                <a16:creationId xmlns:a16="http://schemas.microsoft.com/office/drawing/2014/main" id="{11DF7A6D-C2EF-4BB8-E929-79ECE3F85897}"/>
              </a:ext>
            </a:extLst>
          </p:cNvPr>
          <p:cNvSpPr/>
          <p:nvPr/>
        </p:nvSpPr>
        <p:spPr>
          <a:xfrm>
            <a:off x="667563" y="367048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26316509-99B3-F041-77B3-D0A899EAF77A}"/>
                  </a:ext>
                </a:extLst>
              </p:cNvPr>
              <p:cNvSpPr txBox="1"/>
              <p:nvPr/>
            </p:nvSpPr>
            <p:spPr>
              <a:xfrm>
                <a:off x="2428927" y="2777259"/>
                <a:ext cx="14804903"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Hoá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9/2020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574 880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575 000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574 880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a:t>
                </a:r>
              </a:p>
            </p:txBody>
          </p:sp>
        </mc:Choice>
        <mc:Fallback xmlns="">
          <p:sp>
            <p:nvSpPr>
              <p:cNvPr id="26" name="Hộp Văn bản 25">
                <a:extLst>
                  <a:ext uri="{FF2B5EF4-FFF2-40B4-BE49-F238E27FC236}">
                    <a16:creationId xmlns:a16="http://schemas.microsoft.com/office/drawing/2014/main" id="{26316509-99B3-F041-77B3-D0A899EAF77A}"/>
                  </a:ext>
                </a:extLst>
              </p:cNvPr>
              <p:cNvSpPr txBox="1">
                <a:spLocks noRot="1" noChangeAspect="1" noMove="1" noResize="1" noEditPoints="1" noAdjustHandles="1" noChangeArrowheads="1" noChangeShapeType="1" noTextEdit="1"/>
              </p:cNvSpPr>
              <p:nvPr/>
            </p:nvSpPr>
            <p:spPr>
              <a:xfrm>
                <a:off x="2428927" y="2777259"/>
                <a:ext cx="14804903" cy="3313664"/>
              </a:xfrm>
              <a:prstGeom prst="rect">
                <a:avLst/>
              </a:prstGeom>
              <a:blipFill>
                <a:blip r:embed="rId20"/>
                <a:stretch>
                  <a:fillRect l="-1235" r="-2058" b="-6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54FB9985-A179-4532-7D96-20179B5A7F7D}"/>
                  </a:ext>
                </a:extLst>
              </p:cNvPr>
              <p:cNvSpPr txBox="1"/>
              <p:nvPr/>
            </p:nvSpPr>
            <p:spPr>
              <a:xfrm>
                <a:off x="3597874" y="6958265"/>
                <a:ext cx="11151516" cy="1651671"/>
              </a:xfrm>
              <a:prstGeom prst="rect">
                <a:avLst/>
              </a:prstGeom>
              <a:noFill/>
            </p:spPr>
            <p:txBody>
              <a:bodyPr wrap="square">
                <a:spAutoFit/>
              </a:bodyPr>
              <a:lstStyle/>
              <a:p>
                <a:pPr marL="0" marR="0" algn="just">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Vì hiện nay không lưu hành tờ tiền dưới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 nên cô Hạnh không thể trả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574 880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54FB9985-A179-4532-7D96-20179B5A7F7D}"/>
                  </a:ext>
                </a:extLst>
              </p:cNvPr>
              <p:cNvSpPr txBox="1">
                <a:spLocks noRot="1" noChangeAspect="1" noMove="1" noResize="1" noEditPoints="1" noAdjustHandles="1" noChangeArrowheads="1" noChangeShapeType="1" noTextEdit="1"/>
              </p:cNvSpPr>
              <p:nvPr/>
            </p:nvSpPr>
            <p:spPr>
              <a:xfrm>
                <a:off x="3597874" y="6958265"/>
                <a:ext cx="11151516" cy="1651671"/>
              </a:xfrm>
              <a:prstGeom prst="rect">
                <a:avLst/>
              </a:prstGeom>
              <a:blipFill>
                <a:blip r:embed="rId21"/>
                <a:stretch>
                  <a:fillRect l="-1639" r="-1639" b="-12915"/>
                </a:stretch>
              </a:blipFill>
            </p:spPr>
            <p:txBody>
              <a:bodyPr/>
              <a:lstStyle/>
              <a:p>
                <a:r>
                  <a:rPr lang="en-US">
                    <a:noFill/>
                  </a:rPr>
                  <a:t> </a:t>
                </a:r>
              </a:p>
            </p:txBody>
          </p:sp>
        </mc:Fallback>
      </mc:AlternateContent>
      <p:sp>
        <p:nvSpPr>
          <p:cNvPr id="30" name="Mũi tên: Phải 29">
            <a:extLst>
              <a:ext uri="{FF2B5EF4-FFF2-40B4-BE49-F238E27FC236}">
                <a16:creationId xmlns:a16="http://schemas.microsoft.com/office/drawing/2014/main" id="{EF04FEA6-1ED4-766D-C961-A5759F94D019}"/>
              </a:ext>
            </a:extLst>
          </p:cNvPr>
          <p:cNvSpPr/>
          <p:nvPr/>
        </p:nvSpPr>
        <p:spPr>
          <a:xfrm>
            <a:off x="1145588" y="7277100"/>
            <a:ext cx="2159692" cy="961719"/>
          </a:xfrm>
          <a:prstGeom prst="rightArrow">
            <a:avLst/>
          </a:prstGeom>
          <a:solidFill>
            <a:srgbClr val="003A50"/>
          </a:solidFill>
          <a:ln>
            <a:solidFill>
              <a:srgbClr val="00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394478" y="205580"/>
            <a:ext cx="13333524" cy="9644947"/>
          </a:xfrm>
          <a:prstGeom prst="rect">
            <a:avLst/>
          </a:prstGeom>
        </p:spPr>
      </p:pic>
      <p:grpSp>
        <p:nvGrpSpPr>
          <p:cNvPr id="7" name="Group 7"/>
          <p:cNvGrpSpPr/>
          <p:nvPr/>
        </p:nvGrpSpPr>
        <p:grpSpPr>
          <a:xfrm>
            <a:off x="3657600"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52139">
            <a:off x="3237358" y="7647556"/>
            <a:ext cx="840485" cy="1057214"/>
          </a:xfrm>
          <a:prstGeom prst="rect">
            <a:avLst/>
          </a:prstGeom>
        </p:spPr>
      </p:pic>
      <p:sp>
        <p:nvSpPr>
          <p:cNvPr id="16" name="Hộp Văn bản 15">
            <a:extLst>
              <a:ext uri="{FF2B5EF4-FFF2-40B4-BE49-F238E27FC236}">
                <a16:creationId xmlns:a16="http://schemas.microsoft.com/office/drawing/2014/main" id="{8D0A5ECC-E61E-E360-CD98-6B90EC262915}"/>
              </a:ext>
            </a:extLst>
          </p:cNvPr>
          <p:cNvSpPr txBox="1"/>
          <p:nvPr/>
        </p:nvSpPr>
        <p:spPr>
          <a:xfrm>
            <a:off x="3505200" y="3339910"/>
            <a:ext cx="10647987" cy="4594912"/>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Ở nhiều tình huống thực tiễn, ta cần tìm một số thực khác xấp xỉ với số thực đã cho để thuận tiện hơn trong ghi nhớ, đo đạc hay tính toán. Số thực tìm được như thế được gọi là </a:t>
            </a:r>
            <a:r>
              <a:rPr lang="nl-NL" sz="4000" b="1" dirty="0">
                <a:effectLst/>
                <a:latin typeface="Arial" panose="020B0604020202020204" pitchFamily="34" charset="0"/>
                <a:ea typeface="Calibri" panose="020F0502020204030204" pitchFamily="34" charset="0"/>
                <a:cs typeface="Arial" panose="020B0604020202020204" pitchFamily="34" charset="0"/>
              </a:rPr>
              <a:t>số làm tròn </a:t>
            </a:r>
            <a:r>
              <a:rPr lang="nl-NL" sz="4000" dirty="0">
                <a:effectLst/>
                <a:latin typeface="Arial" panose="020B0604020202020204" pitchFamily="34" charset="0"/>
                <a:ea typeface="Calibri" panose="020F0502020204030204" pitchFamily="34" charset="0"/>
                <a:cs typeface="Arial" panose="020B0604020202020204" pitchFamily="34" charset="0"/>
              </a:rPr>
              <a:t>của số thực đã cho.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63454724-DDA3-87FC-A572-145640450E81}"/>
              </a:ext>
            </a:extLst>
          </p:cNvPr>
          <p:cNvSpPr txBox="1"/>
          <p:nvPr/>
        </p:nvSpPr>
        <p:spPr>
          <a:xfrm>
            <a:off x="6241840" y="1911231"/>
            <a:ext cx="56388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15" name="Hình Bầu dục 14">
            <a:extLst>
              <a:ext uri="{FF2B5EF4-FFF2-40B4-BE49-F238E27FC236}">
                <a16:creationId xmlns:a16="http://schemas.microsoft.com/office/drawing/2014/main" id="{16D41B69-36D0-F081-63FC-D2017C924ACE}"/>
              </a:ext>
            </a:extLst>
          </p:cNvPr>
          <p:cNvSpPr/>
          <p:nvPr/>
        </p:nvSpPr>
        <p:spPr>
          <a:xfrm>
            <a:off x="2286000" y="144822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AF2D051-F0BE-8E8F-3C40-52B47C88CB54}"/>
                  </a:ext>
                </a:extLst>
              </p:cNvPr>
              <p:cNvSpPr txBox="1"/>
              <p:nvPr/>
            </p:nvSpPr>
            <p:spPr>
              <a:xfrm>
                <a:off x="5413124" y="1215650"/>
                <a:ext cx="11659934"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𝜋</m:t>
                    </m:r>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AF2D051-F0BE-8E8F-3C40-52B47C88CB54}"/>
                  </a:ext>
                </a:extLst>
              </p:cNvPr>
              <p:cNvSpPr txBox="1">
                <a:spLocks noRot="1" noChangeAspect="1" noMove="1" noResize="1" noEditPoints="1" noAdjustHandles="1" noChangeArrowheads="1" noChangeShapeType="1" noTextEdit="1"/>
              </p:cNvSpPr>
              <p:nvPr/>
            </p:nvSpPr>
            <p:spPr>
              <a:xfrm>
                <a:off x="5413124" y="1215650"/>
                <a:ext cx="11659934" cy="1824923"/>
              </a:xfrm>
              <a:prstGeom prst="rect">
                <a:avLst/>
              </a:prstGeom>
              <a:blipFill>
                <a:blip r:embed="rId18"/>
                <a:stretch>
                  <a:fillRect l="-1882" r="-1830" b="-13333"/>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C9A18FEF-EAB5-D5C0-14CF-BF059B5B323F}"/>
              </a:ext>
            </a:extLst>
          </p:cNvPr>
          <p:cNvSpPr txBox="1"/>
          <p:nvPr/>
        </p:nvSpPr>
        <p:spPr>
          <a:xfrm>
            <a:off x="6667497" y="4520077"/>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4394685-F88D-83E2-F9E4-D53CBED845F3}"/>
                  </a:ext>
                </a:extLst>
              </p:cNvPr>
              <p:cNvSpPr txBox="1"/>
              <p:nvPr/>
            </p:nvSpPr>
            <p:spPr>
              <a:xfrm>
                <a:off x="2435542" y="5966165"/>
                <a:ext cx="11435711" cy="285962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Diện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𝑆</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8</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oMath>
                  </m:oMathPara>
                </a14:m>
                <a:endParaRPr lang="en-US" sz="4000"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0096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𝑚</m:t>
                              </m:r>
                            </m:e>
                            <m:sup>
                              <m:r>
                                <a:rPr lang="en-US" sz="4000" b="0" i="1" smtClean="0">
                                  <a:latin typeface="Cambria Math" panose="02040503050406030204" pitchFamily="18" charset="0"/>
                                  <a:ea typeface="Cambria Math" panose="02040503050406030204" pitchFamily="18" charset="0"/>
                                </a:rPr>
                                <m:t>2</m:t>
                              </m:r>
                            </m:sup>
                          </m:sSup>
                        </m:e>
                      </m:d>
                    </m:oMath>
                  </m:oMathPara>
                </a14:m>
                <a:endParaRPr lang="en-US" sz="4000" dirty="0">
                  <a:latin typeface="Arial" panose="020B060402020202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4394685-F88D-83E2-F9E4-D53CBED845F3}"/>
                  </a:ext>
                </a:extLst>
              </p:cNvPr>
              <p:cNvSpPr txBox="1">
                <a:spLocks noRot="1" noChangeAspect="1" noMove="1" noResize="1" noEditPoints="1" noAdjustHandles="1" noChangeArrowheads="1" noChangeShapeType="1" noTextEdit="1"/>
              </p:cNvSpPr>
              <p:nvPr/>
            </p:nvSpPr>
            <p:spPr>
              <a:xfrm>
                <a:off x="2435542" y="5966165"/>
                <a:ext cx="11435711" cy="2859629"/>
              </a:xfrm>
              <a:prstGeom prst="rect">
                <a:avLst/>
              </a:prstGeom>
              <a:blipFill>
                <a:blip r:embed="rId19"/>
                <a:stretch>
                  <a:fillRect l="-1920" r="-122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up)">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up)">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9F5040FA-71B9-F5F3-E1E1-359648B991BA}"/>
              </a:ext>
            </a:extLst>
          </p:cNvPr>
          <p:cNvGrpSpPr/>
          <p:nvPr/>
        </p:nvGrpSpPr>
        <p:grpSpPr>
          <a:xfrm>
            <a:off x="6941822" y="534042"/>
            <a:ext cx="5056175" cy="1863977"/>
            <a:chOff x="3689125" y="2894705"/>
            <a:chExt cx="5056175" cy="1863977"/>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DCB7F070-E226-5C16-60D0-E6790DF13413}"/>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grpSp>
      <p:sp>
        <p:nvSpPr>
          <p:cNvPr id="15" name="Hộp Văn bản 14">
            <a:extLst>
              <a:ext uri="{FF2B5EF4-FFF2-40B4-BE49-F238E27FC236}">
                <a16:creationId xmlns:a16="http://schemas.microsoft.com/office/drawing/2014/main" id="{D3E4CCC3-B898-6BA5-BD28-AFA0E14BD9CB}"/>
              </a:ext>
            </a:extLst>
          </p:cNvPr>
          <p:cNvSpPr txBox="1"/>
          <p:nvPr/>
        </p:nvSpPr>
        <p:spPr>
          <a:xfrm>
            <a:off x="1676398" y="2641448"/>
            <a:ext cx="15587021"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Old Trafford ở Greater Manchester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Big Ben ở London (</a:t>
            </a:r>
            <a:r>
              <a:rPr lang="en-US" sz="3600" dirty="0" err="1">
                <a:latin typeface="Arial" panose="020B0604020202020204" pitchFamily="34" charset="0"/>
                <a:cs typeface="Arial" panose="020B0604020202020204" pitchFamily="34" charset="0"/>
              </a:rPr>
              <a:t>Vương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Anh)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ki-</a:t>
            </a:r>
            <a:r>
              <a:rPr lang="en-US" sz="3600" dirty="0" err="1">
                <a:latin typeface="Arial" panose="020B0604020202020204" pitchFamily="34" charset="0"/>
                <a:cs typeface="Arial" panose="020B0604020202020204" pitchFamily="34" charset="0"/>
              </a:rPr>
              <a:t>lô</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mét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 1,609344 km.</a:t>
            </a:r>
          </a:p>
        </p:txBody>
      </p:sp>
      <p:pic>
        <p:nvPicPr>
          <p:cNvPr id="16" name="Picture 2">
            <a:extLst>
              <a:ext uri="{FF2B5EF4-FFF2-40B4-BE49-F238E27FC236}">
                <a16:creationId xmlns:a16="http://schemas.microsoft.com/office/drawing/2014/main" id="{D51411BE-5DF4-15A5-5715-01AC147801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581400" y="6702742"/>
            <a:ext cx="4072108" cy="3023540"/>
          </a:xfrm>
          <a:prstGeom prst="rect">
            <a:avLst/>
          </a:prstGeom>
        </p:spPr>
      </p:pic>
      <p:pic>
        <p:nvPicPr>
          <p:cNvPr id="17" name="Picture 5">
            <a:extLst>
              <a:ext uri="{FF2B5EF4-FFF2-40B4-BE49-F238E27FC236}">
                <a16:creationId xmlns:a16="http://schemas.microsoft.com/office/drawing/2014/main" id="{7A94E9A2-BD87-3928-5B90-F7A98F499CC1}"/>
              </a:ext>
            </a:extLst>
          </p:cNvPr>
          <p:cNvPicPr>
            <a:picLocks noChangeAspect="1"/>
          </p:cNvPicPr>
          <p:nvPr/>
        </p:nvPicPr>
        <p:blipFill>
          <a:blip r:embed="rId18"/>
          <a:srcRect/>
          <a:stretch>
            <a:fillRect/>
          </a:stretch>
        </p:blipFill>
        <p:spPr>
          <a:xfrm>
            <a:off x="11887200" y="5595659"/>
            <a:ext cx="3215423" cy="3994314"/>
          </a:xfrm>
          <a:prstGeom prst="rect">
            <a:avLst/>
          </a:prstGeom>
        </p:spPr>
      </p:pic>
      <p:sp>
        <p:nvSpPr>
          <p:cNvPr id="18" name="Mũi tên: Phải 17">
            <a:extLst>
              <a:ext uri="{FF2B5EF4-FFF2-40B4-BE49-F238E27FC236}">
                <a16:creationId xmlns:a16="http://schemas.microsoft.com/office/drawing/2014/main" id="{B6E078FF-014F-A8A8-FC48-BEB6CB2A4478}"/>
              </a:ext>
            </a:extLst>
          </p:cNvPr>
          <p:cNvSpPr/>
          <p:nvPr/>
        </p:nvSpPr>
        <p:spPr>
          <a:xfrm>
            <a:off x="8378839" y="8001000"/>
            <a:ext cx="2783030" cy="762000"/>
          </a:xfrm>
          <a:prstGeom prst="rightArrow">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8" name="Freeform 8"/>
          <p:cNvSpPr/>
          <p:nvPr/>
        </p:nvSpPr>
        <p:spPr>
          <a:xfrm>
            <a:off x="2856772" y="2095500"/>
            <a:ext cx="12574456" cy="5881121"/>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C4959487-A8FB-5E9C-266B-A7CF620B140E}"/>
                  </a:ext>
                </a:extLst>
              </p:cNvPr>
              <p:cNvSpPr txBox="1"/>
              <p:nvPr/>
            </p:nvSpPr>
            <p:spPr>
              <a:xfrm>
                <a:off x="4013523" y="4097059"/>
                <a:ext cx="10258424" cy="2092881"/>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Độ dài quãng đường đó là:</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200 . 1,609344=321,8688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≈322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C4959487-A8FB-5E9C-266B-A7CF620B140E}"/>
                  </a:ext>
                </a:extLst>
              </p:cNvPr>
              <p:cNvSpPr txBox="1">
                <a:spLocks noRot="1" noChangeAspect="1" noMove="1" noResize="1" noEditPoints="1" noAdjustHandles="1" noChangeArrowheads="1" noChangeShapeType="1" noTextEdit="1"/>
              </p:cNvSpPr>
              <p:nvPr/>
            </p:nvSpPr>
            <p:spPr>
              <a:xfrm>
                <a:off x="4013523" y="4097059"/>
                <a:ext cx="10258424" cy="2092881"/>
              </a:xfrm>
              <a:prstGeom prst="rect">
                <a:avLst/>
              </a:prstGeom>
              <a:blipFill>
                <a:blip r:embed="rId10"/>
                <a:stretch>
                  <a:fillRect l="-2080"/>
                </a:stretch>
              </a:blipFill>
            </p:spPr>
            <p:txBody>
              <a:bodyPr/>
              <a:lstStyle/>
              <a:p>
                <a:r>
                  <a:rPr lang="en-US">
                    <a:noFill/>
                  </a:rPr>
                  <a:t> </a:t>
                </a:r>
              </a:p>
            </p:txBody>
          </p:sp>
        </mc:Fallback>
      </mc:AlternateContent>
      <p:sp>
        <p:nvSpPr>
          <p:cNvPr id="32" name="Hộp Văn bản 31">
            <a:extLst>
              <a:ext uri="{FF2B5EF4-FFF2-40B4-BE49-F238E27FC236}">
                <a16:creationId xmlns:a16="http://schemas.microsoft.com/office/drawing/2014/main" id="{3F45448D-74DC-C6D0-6212-FA83115D5488}"/>
              </a:ext>
            </a:extLst>
          </p:cNvPr>
          <p:cNvSpPr txBox="1"/>
          <p:nvPr/>
        </p:nvSpPr>
        <p:spPr>
          <a:xfrm>
            <a:off x="7543800" y="2853093"/>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fade">
                                      <p:cBhvr>
                                        <p:cTn id="13" dur="500"/>
                                        <p:tgtEl>
                                          <p:spTgt spid="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fade">
                                      <p:cBhvr>
                                        <p:cTn id="1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1927</Words>
  <Application>Microsoft Office PowerPoint</Application>
  <PresentationFormat>Custom</PresentationFormat>
  <Paragraphs>223</Paragraphs>
  <Slides>40</Slides>
  <Notes>4</Notes>
  <HiddenSlides>0</HiddenSlides>
  <MMClips>11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Symbol</vt:lpstr>
      <vt:lpstr>iCiel Cadena</vt:lpstr>
      <vt:lpstr>Yu Mincho</vt:lpstr>
      <vt:lpstr>Calibri Light</vt:lpstr>
      <vt:lpstr>Calibri</vt:lpstr>
      <vt:lpstr>Wingdings</vt:lpstr>
      <vt:lpstr>Tahoma</vt:lpstr>
      <vt:lpstr>Cambria Math</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Navy Blue Playful English Class Lesson Presentation</dc:title>
  <dc:creator>Lê Thảo</dc:creator>
  <cp:lastModifiedBy>admin</cp:lastModifiedBy>
  <cp:revision>10</cp:revision>
  <dcterms:created xsi:type="dcterms:W3CDTF">2006-08-16T00:00:00Z</dcterms:created>
  <dcterms:modified xsi:type="dcterms:W3CDTF">2024-06-09T08:56:26Z</dcterms:modified>
  <dc:identifier>DAFNmQ2yaKk</dc:identifier>
</cp:coreProperties>
</file>