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3"/>
  </p:notesMasterIdLst>
  <p:sldIdLst>
    <p:sldId id="303" r:id="rId3"/>
    <p:sldId id="257" r:id="rId4"/>
    <p:sldId id="258" r:id="rId5"/>
    <p:sldId id="259" r:id="rId6"/>
    <p:sldId id="260" r:id="rId7"/>
    <p:sldId id="262" r:id="rId8"/>
    <p:sldId id="261" r:id="rId9"/>
    <p:sldId id="263" r:id="rId10"/>
    <p:sldId id="264" r:id="rId11"/>
    <p:sldId id="265" r:id="rId12"/>
    <p:sldId id="271" r:id="rId13"/>
    <p:sldId id="267" r:id="rId14"/>
    <p:sldId id="266" r:id="rId15"/>
    <p:sldId id="269" r:id="rId16"/>
    <p:sldId id="282" r:id="rId17"/>
    <p:sldId id="268" r:id="rId18"/>
    <p:sldId id="272" r:id="rId19"/>
    <p:sldId id="274" r:id="rId20"/>
    <p:sldId id="270" r:id="rId21"/>
    <p:sldId id="273" r:id="rId22"/>
    <p:sldId id="288" r:id="rId23"/>
    <p:sldId id="295" r:id="rId24"/>
    <p:sldId id="297" r:id="rId25"/>
    <p:sldId id="296" r:id="rId26"/>
    <p:sldId id="300" r:id="rId27"/>
    <p:sldId id="299" r:id="rId28"/>
    <p:sldId id="298" r:id="rId29"/>
    <p:sldId id="301" r:id="rId30"/>
    <p:sldId id="294" r:id="rId31"/>
    <p:sldId id="291" r:id="rId32"/>
  </p:sldIdLst>
  <p:sldSz cx="18288000" cy="10287000"/>
  <p:notesSz cx="6858000" cy="9144000"/>
  <p:embeddedFontLst>
    <p:embeddedFont>
      <p:font typeface="Tahoma" panose="020B0604030504040204" pitchFamily="34" charset="0"/>
      <p:regular r:id="rId34"/>
      <p:bold r:id="rId35"/>
    </p:embeddedFont>
    <p:embeddedFont>
      <p:font typeface="Cambria Math" panose="02040503050406030204" pitchFamily="18" charset="0"/>
      <p:regular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FF5050"/>
    <a:srgbClr val="EE8A4F"/>
    <a:srgbClr val="99CCFF"/>
    <a:srgbClr val="F9B3A0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73" autoAdjust="0"/>
    <p:restoredTop sz="94622" autoAdjust="0"/>
  </p:normalViewPr>
  <p:slideViewPr>
    <p:cSldViewPr>
      <p:cViewPr varScale="1">
        <p:scale>
          <a:sx n="28" d="100"/>
          <a:sy n="28" d="100"/>
        </p:scale>
        <p:origin x="91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6D0617-DC62-4E96-943A-B9B4DB80A789}" type="datetimeFigureOut">
              <a:rPr lang="en-US" smtClean="0"/>
              <a:t>10/06/2024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860DD9-A77B-4411-9A67-A5CAD61C1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439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860DD9-A77B-4411-9A67-A5CAD61C101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304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60DD9-A77B-4411-9A67-A5CAD61C10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623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731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10/06/2024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955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10/06/2024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800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10/06/2024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564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10/06/2024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03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10/06/2024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52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10/06/2024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6474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10/06/2024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559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10/06/2024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261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10/06/2024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149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10/06/2024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2675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10/06/2024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21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10/06/2024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67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9.png"/><Relationship Id="rId3" Type="http://schemas.openxmlformats.org/officeDocument/2006/relationships/image" Target="../media/image99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sv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14" Type="http://schemas.openxmlformats.org/officeDocument/2006/relationships/image" Target="../media/image122.png"/></Relationships>
</file>

<file path=ppt/slides/_rels/slide1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124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79.svg"/><Relationship Id="rId18" Type="http://schemas.openxmlformats.org/officeDocument/2006/relationships/image" Target="../media/image27.png"/><Relationship Id="rId3" Type="http://schemas.openxmlformats.org/officeDocument/2006/relationships/image" Target="../media/image66.svg"/><Relationship Id="rId21" Type="http://schemas.openxmlformats.org/officeDocument/2006/relationships/image" Target="../media/image130.png"/><Relationship Id="rId7" Type="http://schemas.openxmlformats.org/officeDocument/2006/relationships/image" Target="../media/image91.svg"/><Relationship Id="rId12" Type="http://schemas.openxmlformats.org/officeDocument/2006/relationships/image" Target="../media/image16.png"/><Relationship Id="rId17" Type="http://schemas.openxmlformats.org/officeDocument/2006/relationships/image" Target="../media/image128.svg"/><Relationship Id="rId2" Type="http://schemas.openxmlformats.org/officeDocument/2006/relationships/image" Target="../media/image21.png"/><Relationship Id="rId16" Type="http://schemas.openxmlformats.org/officeDocument/2006/relationships/image" Target="../media/image26.png"/><Relationship Id="rId20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75.svg"/><Relationship Id="rId5" Type="http://schemas.openxmlformats.org/officeDocument/2006/relationships/image" Target="../media/image33.svg"/><Relationship Id="rId15" Type="http://schemas.openxmlformats.org/officeDocument/2006/relationships/image" Target="../media/image107.svg"/><Relationship Id="rId10" Type="http://schemas.openxmlformats.org/officeDocument/2006/relationships/image" Target="../media/image24.png"/><Relationship Id="rId19" Type="http://schemas.openxmlformats.org/officeDocument/2006/relationships/image" Target="../media/image57.svg"/><Relationship Id="rId4" Type="http://schemas.openxmlformats.org/officeDocument/2006/relationships/image" Target="../media/image22.png"/><Relationship Id="rId9" Type="http://schemas.openxmlformats.org/officeDocument/2006/relationships/image" Target="../media/image18.svg"/><Relationship Id="rId1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79.svg"/><Relationship Id="rId3" Type="http://schemas.openxmlformats.org/officeDocument/2006/relationships/image" Target="../media/image77.svg"/><Relationship Id="rId7" Type="http://schemas.openxmlformats.org/officeDocument/2006/relationships/image" Target="../media/image16.svg"/><Relationship Id="rId12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9.svg"/><Relationship Id="rId5" Type="http://schemas.openxmlformats.org/officeDocument/2006/relationships/image" Target="../media/image10.svg"/><Relationship Id="rId15" Type="http://schemas.openxmlformats.org/officeDocument/2006/relationships/image" Target="../media/image132.png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75.svg"/><Relationship Id="rId14" Type="http://schemas.openxmlformats.org/officeDocument/2006/relationships/image" Target="../media/image131.png"/></Relationships>
</file>

<file path=ppt/slides/_rels/slide1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1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36.png"/><Relationship Id="rId14" Type="http://schemas.openxmlformats.org/officeDocument/2006/relationships/image" Target="../media/image135.png"/></Relationships>
</file>

<file path=ppt/slides/_rels/slide1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1.png"/><Relationship Id="rId12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0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0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14" Type="http://schemas.openxmlformats.org/officeDocument/2006/relationships/image" Target="../media/image1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4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18" Type="http://schemas.openxmlformats.org/officeDocument/2006/relationships/image" Target="../media/image163.png"/><Relationship Id="rId3" Type="http://schemas.microsoft.com/office/2007/relationships/media" Target="../media/media3.mp3"/><Relationship Id="rId21" Type="http://schemas.openxmlformats.org/officeDocument/2006/relationships/image" Target="../media/image166.png"/><Relationship Id="rId7" Type="http://schemas.openxmlformats.org/officeDocument/2006/relationships/audio" Target="../media/audio1.wav"/><Relationship Id="rId12" Type="http://schemas.openxmlformats.org/officeDocument/2006/relationships/image" Target="../media/image48.png"/><Relationship Id="rId17" Type="http://schemas.openxmlformats.org/officeDocument/2006/relationships/image" Target="../media/image162.png"/><Relationship Id="rId25" Type="http://schemas.openxmlformats.org/officeDocument/2006/relationships/image" Target="../media/image42.png"/><Relationship Id="rId2" Type="http://schemas.openxmlformats.org/officeDocument/2006/relationships/audio" Target="../media/media2.wav"/><Relationship Id="rId16" Type="http://schemas.openxmlformats.org/officeDocument/2006/relationships/image" Target="../media/image161.png"/><Relationship Id="rId20" Type="http://schemas.openxmlformats.org/officeDocument/2006/relationships/image" Target="../media/image52.emf"/><Relationship Id="rId1" Type="http://schemas.microsoft.com/office/2007/relationships/media" Target="../media/media2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47.png"/><Relationship Id="rId24" Type="http://schemas.openxmlformats.org/officeDocument/2006/relationships/image" Target="../media/image55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51.png"/><Relationship Id="rId23" Type="http://schemas.openxmlformats.org/officeDocument/2006/relationships/image" Target="../media/image54.png"/><Relationship Id="rId10" Type="http://schemas.openxmlformats.org/officeDocument/2006/relationships/image" Target="../media/image36.png"/><Relationship Id="rId19" Type="http://schemas.openxmlformats.org/officeDocument/2006/relationships/image" Target="../media/image164.png"/><Relationship Id="rId4" Type="http://schemas.openxmlformats.org/officeDocument/2006/relationships/audio" Target="../media/media3.mp3"/><Relationship Id="rId9" Type="http://schemas.openxmlformats.org/officeDocument/2006/relationships/image" Target="../media/image46.png"/><Relationship Id="rId14" Type="http://schemas.openxmlformats.org/officeDocument/2006/relationships/image" Target="../media/image50.png"/><Relationship Id="rId22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6.png"/><Relationship Id="rId18" Type="http://schemas.openxmlformats.org/officeDocument/2006/relationships/image" Target="../media/image174.png"/><Relationship Id="rId26" Type="http://schemas.openxmlformats.org/officeDocument/2006/relationships/image" Target="../media/image42.png"/><Relationship Id="rId3" Type="http://schemas.microsoft.com/office/2007/relationships/media" Target="../media/media3.mp3"/><Relationship Id="rId21" Type="http://schemas.openxmlformats.org/officeDocument/2006/relationships/image" Target="../media/image54.png"/><Relationship Id="rId7" Type="http://schemas.openxmlformats.org/officeDocument/2006/relationships/audio" Target="../media/audio1.wav"/><Relationship Id="rId12" Type="http://schemas.openxmlformats.org/officeDocument/2006/relationships/image" Target="../media/image48.png"/><Relationship Id="rId17" Type="http://schemas.openxmlformats.org/officeDocument/2006/relationships/image" Target="../media/image173.png"/><Relationship Id="rId25" Type="http://schemas.openxmlformats.org/officeDocument/2006/relationships/image" Target="../media/image55.png"/><Relationship Id="rId2" Type="http://schemas.openxmlformats.org/officeDocument/2006/relationships/audio" Target="../media/media2.wav"/><Relationship Id="rId16" Type="http://schemas.openxmlformats.org/officeDocument/2006/relationships/image" Target="../media/image51.png"/><Relationship Id="rId20" Type="http://schemas.openxmlformats.org/officeDocument/2006/relationships/image" Target="../media/image176.png"/><Relationship Id="rId1" Type="http://schemas.microsoft.com/office/2007/relationships/media" Target="../media/media2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47.png"/><Relationship Id="rId24" Type="http://schemas.openxmlformats.org/officeDocument/2006/relationships/image" Target="../media/image53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58.png"/><Relationship Id="rId23" Type="http://schemas.openxmlformats.org/officeDocument/2006/relationships/image" Target="../media/image177.png"/><Relationship Id="rId10" Type="http://schemas.openxmlformats.org/officeDocument/2006/relationships/image" Target="../media/image36.png"/><Relationship Id="rId19" Type="http://schemas.openxmlformats.org/officeDocument/2006/relationships/image" Target="../media/image175.png"/><Relationship Id="rId4" Type="http://schemas.openxmlformats.org/officeDocument/2006/relationships/audio" Target="../media/media3.mp3"/><Relationship Id="rId9" Type="http://schemas.openxmlformats.org/officeDocument/2006/relationships/image" Target="../media/image46.png"/><Relationship Id="rId14" Type="http://schemas.openxmlformats.org/officeDocument/2006/relationships/image" Target="../media/image57.png"/><Relationship Id="rId22" Type="http://schemas.openxmlformats.org/officeDocument/2006/relationships/image" Target="../media/image52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18" Type="http://schemas.openxmlformats.org/officeDocument/2006/relationships/image" Target="../media/image180.png"/><Relationship Id="rId3" Type="http://schemas.microsoft.com/office/2007/relationships/media" Target="../media/media3.mp3"/><Relationship Id="rId21" Type="http://schemas.openxmlformats.org/officeDocument/2006/relationships/image" Target="../media/image182.png"/><Relationship Id="rId7" Type="http://schemas.openxmlformats.org/officeDocument/2006/relationships/audio" Target="../media/audio1.wav"/><Relationship Id="rId12" Type="http://schemas.openxmlformats.org/officeDocument/2006/relationships/image" Target="../media/image48.png"/><Relationship Id="rId17" Type="http://schemas.openxmlformats.org/officeDocument/2006/relationships/image" Target="../media/image179.png"/><Relationship Id="rId25" Type="http://schemas.openxmlformats.org/officeDocument/2006/relationships/image" Target="../media/image42.png"/><Relationship Id="rId2" Type="http://schemas.openxmlformats.org/officeDocument/2006/relationships/audio" Target="../media/media2.wav"/><Relationship Id="rId16" Type="http://schemas.openxmlformats.org/officeDocument/2006/relationships/image" Target="../media/image178.png"/><Relationship Id="rId20" Type="http://schemas.openxmlformats.org/officeDocument/2006/relationships/image" Target="../media/image52.emf"/><Relationship Id="rId1" Type="http://schemas.microsoft.com/office/2007/relationships/media" Target="../media/media2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47.png"/><Relationship Id="rId24" Type="http://schemas.openxmlformats.org/officeDocument/2006/relationships/image" Target="../media/image55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51.png"/><Relationship Id="rId23" Type="http://schemas.openxmlformats.org/officeDocument/2006/relationships/image" Target="../media/image54.png"/><Relationship Id="rId10" Type="http://schemas.openxmlformats.org/officeDocument/2006/relationships/image" Target="../media/image36.png"/><Relationship Id="rId19" Type="http://schemas.openxmlformats.org/officeDocument/2006/relationships/image" Target="../media/image181.png"/><Relationship Id="rId4" Type="http://schemas.openxmlformats.org/officeDocument/2006/relationships/audio" Target="../media/media3.mp3"/><Relationship Id="rId9" Type="http://schemas.openxmlformats.org/officeDocument/2006/relationships/image" Target="../media/image46.png"/><Relationship Id="rId14" Type="http://schemas.openxmlformats.org/officeDocument/2006/relationships/image" Target="../media/image50.png"/><Relationship Id="rId22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4.png"/><Relationship Id="rId18" Type="http://schemas.openxmlformats.org/officeDocument/2006/relationships/image" Target="../media/image186.png"/><Relationship Id="rId3" Type="http://schemas.microsoft.com/office/2007/relationships/media" Target="../media/media3.mp3"/><Relationship Id="rId21" Type="http://schemas.openxmlformats.org/officeDocument/2006/relationships/image" Target="../media/image188.png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17" Type="http://schemas.openxmlformats.org/officeDocument/2006/relationships/image" Target="../media/image185.png"/><Relationship Id="rId2" Type="http://schemas.openxmlformats.org/officeDocument/2006/relationships/audio" Target="../media/media2.wav"/><Relationship Id="rId16" Type="http://schemas.openxmlformats.org/officeDocument/2006/relationships/image" Target="../media/image184.png"/><Relationship Id="rId20" Type="http://schemas.openxmlformats.org/officeDocument/2006/relationships/image" Target="../media/image52.emf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48.png"/><Relationship Id="rId24" Type="http://schemas.openxmlformats.org/officeDocument/2006/relationships/image" Target="../media/image42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51.png"/><Relationship Id="rId23" Type="http://schemas.openxmlformats.org/officeDocument/2006/relationships/image" Target="../media/image55.png"/><Relationship Id="rId10" Type="http://schemas.openxmlformats.org/officeDocument/2006/relationships/image" Target="../media/image50.png"/><Relationship Id="rId19" Type="http://schemas.openxmlformats.org/officeDocument/2006/relationships/image" Target="../media/image187.png"/><Relationship Id="rId4" Type="http://schemas.openxmlformats.org/officeDocument/2006/relationships/audio" Target="../media/media3.mp3"/><Relationship Id="rId9" Type="http://schemas.openxmlformats.org/officeDocument/2006/relationships/image" Target="../media/image36.png"/><Relationship Id="rId14" Type="http://schemas.openxmlformats.org/officeDocument/2006/relationships/image" Target="../media/image59.png"/><Relationship Id="rId22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60.png"/><Relationship Id="rId18" Type="http://schemas.openxmlformats.org/officeDocument/2006/relationships/image" Target="../media/image193.png"/><Relationship Id="rId3" Type="http://schemas.microsoft.com/office/2007/relationships/media" Target="../media/media3.mp3"/><Relationship Id="rId21" Type="http://schemas.openxmlformats.org/officeDocument/2006/relationships/image" Target="../media/image53.png"/><Relationship Id="rId7" Type="http://schemas.openxmlformats.org/officeDocument/2006/relationships/image" Target="../media/image45.png"/><Relationship Id="rId12" Type="http://schemas.openxmlformats.org/officeDocument/2006/relationships/image" Target="../media/image56.png"/><Relationship Id="rId17" Type="http://schemas.openxmlformats.org/officeDocument/2006/relationships/image" Target="../media/image192.png"/><Relationship Id="rId2" Type="http://schemas.openxmlformats.org/officeDocument/2006/relationships/audio" Target="../media/media2.wav"/><Relationship Id="rId16" Type="http://schemas.openxmlformats.org/officeDocument/2006/relationships/image" Target="../media/image191.png"/><Relationship Id="rId20" Type="http://schemas.openxmlformats.org/officeDocument/2006/relationships/image" Target="../media/image194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49.png"/><Relationship Id="rId24" Type="http://schemas.openxmlformats.org/officeDocument/2006/relationships/image" Target="../media/image42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90.png"/><Relationship Id="rId23" Type="http://schemas.openxmlformats.org/officeDocument/2006/relationships/image" Target="../media/image55.png"/><Relationship Id="rId10" Type="http://schemas.openxmlformats.org/officeDocument/2006/relationships/image" Target="../media/image47.png"/><Relationship Id="rId19" Type="http://schemas.openxmlformats.org/officeDocument/2006/relationships/image" Target="../media/image52.emf"/><Relationship Id="rId4" Type="http://schemas.openxmlformats.org/officeDocument/2006/relationships/audio" Target="../media/media3.mp3"/><Relationship Id="rId9" Type="http://schemas.openxmlformats.org/officeDocument/2006/relationships/image" Target="../media/image36.png"/><Relationship Id="rId14" Type="http://schemas.openxmlformats.org/officeDocument/2006/relationships/image" Target="../media/image51.png"/><Relationship Id="rId22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6.png"/><Relationship Id="rId18" Type="http://schemas.openxmlformats.org/officeDocument/2006/relationships/image" Target="../media/image196.png"/><Relationship Id="rId26" Type="http://schemas.openxmlformats.org/officeDocument/2006/relationships/image" Target="../media/image42.png"/><Relationship Id="rId3" Type="http://schemas.microsoft.com/office/2007/relationships/media" Target="../media/media3.mp3"/><Relationship Id="rId21" Type="http://schemas.openxmlformats.org/officeDocument/2006/relationships/image" Target="../media/image54.png"/><Relationship Id="rId7" Type="http://schemas.openxmlformats.org/officeDocument/2006/relationships/audio" Target="../media/audio1.wav"/><Relationship Id="rId12" Type="http://schemas.openxmlformats.org/officeDocument/2006/relationships/image" Target="../media/image48.png"/><Relationship Id="rId17" Type="http://schemas.openxmlformats.org/officeDocument/2006/relationships/image" Target="../media/image195.png"/><Relationship Id="rId25" Type="http://schemas.openxmlformats.org/officeDocument/2006/relationships/image" Target="../media/image55.png"/><Relationship Id="rId2" Type="http://schemas.openxmlformats.org/officeDocument/2006/relationships/audio" Target="../media/media2.wav"/><Relationship Id="rId16" Type="http://schemas.openxmlformats.org/officeDocument/2006/relationships/image" Target="../media/image51.png"/><Relationship Id="rId20" Type="http://schemas.openxmlformats.org/officeDocument/2006/relationships/image" Target="../media/image198.png"/><Relationship Id="rId1" Type="http://schemas.microsoft.com/office/2007/relationships/media" Target="../media/media2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47.png"/><Relationship Id="rId24" Type="http://schemas.openxmlformats.org/officeDocument/2006/relationships/image" Target="../media/image53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58.png"/><Relationship Id="rId23" Type="http://schemas.openxmlformats.org/officeDocument/2006/relationships/image" Target="../media/image199.png"/><Relationship Id="rId10" Type="http://schemas.openxmlformats.org/officeDocument/2006/relationships/image" Target="../media/image36.png"/><Relationship Id="rId19" Type="http://schemas.openxmlformats.org/officeDocument/2006/relationships/image" Target="../media/image197.png"/><Relationship Id="rId4" Type="http://schemas.openxmlformats.org/officeDocument/2006/relationships/audio" Target="../media/media3.mp3"/><Relationship Id="rId9" Type="http://schemas.openxmlformats.org/officeDocument/2006/relationships/image" Target="../media/image46.png"/><Relationship Id="rId14" Type="http://schemas.openxmlformats.org/officeDocument/2006/relationships/image" Target="../media/image57.png"/><Relationship Id="rId22" Type="http://schemas.openxmlformats.org/officeDocument/2006/relationships/image" Target="../media/image5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3.svg"/><Relationship Id="rId18" Type="http://schemas.openxmlformats.org/officeDocument/2006/relationships/image" Target="../media/image67.png"/><Relationship Id="rId3" Type="http://schemas.openxmlformats.org/officeDocument/2006/relationships/image" Target="../media/image85.svg"/><Relationship Id="rId21" Type="http://schemas.openxmlformats.org/officeDocument/2006/relationships/image" Target="../media/image61.svg"/><Relationship Id="rId7" Type="http://schemas.openxmlformats.org/officeDocument/2006/relationships/image" Target="../media/image89.svg"/><Relationship Id="rId12" Type="http://schemas.openxmlformats.org/officeDocument/2006/relationships/image" Target="../media/image64.png"/><Relationship Id="rId17" Type="http://schemas.openxmlformats.org/officeDocument/2006/relationships/image" Target="../media/image205.svg"/><Relationship Id="rId2" Type="http://schemas.openxmlformats.org/officeDocument/2006/relationships/image" Target="../media/image9.png"/><Relationship Id="rId16" Type="http://schemas.openxmlformats.org/officeDocument/2006/relationships/image" Target="../media/image66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93.svg"/><Relationship Id="rId5" Type="http://schemas.openxmlformats.org/officeDocument/2006/relationships/image" Target="../media/image87.svg"/><Relationship Id="rId15" Type="http://schemas.openxmlformats.org/officeDocument/2006/relationships/image" Target="../media/image95.svg"/><Relationship Id="rId23" Type="http://schemas.openxmlformats.org/officeDocument/2006/relationships/image" Target="../media/image71.svg"/><Relationship Id="rId10" Type="http://schemas.openxmlformats.org/officeDocument/2006/relationships/image" Target="../media/image63.png"/><Relationship Id="rId19" Type="http://schemas.openxmlformats.org/officeDocument/2006/relationships/image" Target="../media/image97.svg"/><Relationship Id="rId4" Type="http://schemas.openxmlformats.org/officeDocument/2006/relationships/image" Target="../media/image10.png"/><Relationship Id="rId9" Type="http://schemas.openxmlformats.org/officeDocument/2006/relationships/image" Target="../media/image91.svg"/><Relationship Id="rId14" Type="http://schemas.openxmlformats.org/officeDocument/2006/relationships/image" Target="../media/image65.png"/><Relationship Id="rId22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3.svg"/><Relationship Id="rId12" Type="http://schemas.openxmlformats.org/officeDocument/2006/relationships/image" Target="../media/image5.png"/><Relationship Id="rId2" Type="http://schemas.openxmlformats.org/officeDocument/2006/relationships/image" Target="../media/image3.png"/><Relationship Id="rId16" Type="http://schemas.openxmlformats.org/officeDocument/2006/relationships/image" Target="../media/image55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1.svg"/><Relationship Id="rId15" Type="http://schemas.openxmlformats.org/officeDocument/2006/relationships/image" Target="../media/image7.png"/><Relationship Id="rId10" Type="http://schemas.openxmlformats.org/officeDocument/2006/relationships/image" Target="../media/image4.png"/><Relationship Id="rId9" Type="http://schemas.openxmlformats.org/officeDocument/2006/relationships/image" Target="../media/image49.svg"/><Relationship Id="rId1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7" Type="http://schemas.openxmlformats.org/officeDocument/2006/relationships/image" Target="../media/image83.pn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7.svg"/><Relationship Id="rId4" Type="http://schemas.openxmlformats.org/officeDocument/2006/relationships/image" Target="../media/image10.png"/><Relationship Id="rId9" Type="http://schemas.openxmlformats.org/officeDocument/2006/relationships/image" Target="../media/image9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svg"/><Relationship Id="rId2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svg"/><Relationship Id="rId19" Type="http://schemas.openxmlformats.org/officeDocument/2006/relationships/image" Target="../media/image1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svg"/><Relationship Id="rId7" Type="http://schemas.openxmlformats.org/officeDocument/2006/relationships/image" Target="../media/image35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4.png"/><Relationship Id="rId5" Type="http://schemas.openxmlformats.org/officeDocument/2006/relationships/image" Target="../media/image79.svg"/><Relationship Id="rId10" Type="http://schemas.openxmlformats.org/officeDocument/2006/relationships/image" Target="../media/image111.png"/><Relationship Id="rId4" Type="http://schemas.openxmlformats.org/officeDocument/2006/relationships/image" Target="../media/image16.png"/><Relationship Id="rId9" Type="http://schemas.openxmlformats.org/officeDocument/2006/relationships/image" Target="../media/image5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77441" y="2019300"/>
            <a:ext cx="12401087" cy="2956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6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HÔM NAY</a:t>
            </a:r>
            <a:endParaRPr lang="en-US" sz="66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15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Nhóm 15">
            <a:extLst>
              <a:ext uri="{FF2B5EF4-FFF2-40B4-BE49-F238E27FC236}">
                <a16:creationId xmlns:a16="http://schemas.microsoft.com/office/drawing/2014/main" id="{4E661C16-3F89-EFD4-C0D3-48C065D8DEBA}"/>
              </a:ext>
            </a:extLst>
          </p:cNvPr>
          <p:cNvGrpSpPr/>
          <p:nvPr/>
        </p:nvGrpSpPr>
        <p:grpSpPr>
          <a:xfrm>
            <a:off x="1765744" y="878776"/>
            <a:ext cx="14387818" cy="8105899"/>
            <a:chOff x="2757183" y="1606800"/>
            <a:chExt cx="12773635" cy="707340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757183" y="1606800"/>
              <a:ext cx="12773635" cy="70734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174755" y="1838031"/>
              <a:ext cx="11938490" cy="661093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13141F6C-7495-F516-81AD-E62F5A81A692}"/>
                  </a:ext>
                </a:extLst>
              </p:cNvPr>
              <p:cNvSpPr txBox="1"/>
              <p:nvPr/>
            </p:nvSpPr>
            <p:spPr>
              <a:xfrm>
                <a:off x="3287533" y="3107178"/>
                <a:ext cx="11712934" cy="39644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lvl="0" indent="-57150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vi-VN" sz="4000" dirty="0"/>
                  <a:t>Nếu: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4000" dirty="0"/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4000" dirty="0"/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𝐶𝐴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4000" dirty="0"/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vi-VN" sz="4000" i="0" dirty="0">
                    <a:latin typeface="+mj-lt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vi-VN" sz="4000" i="0" dirty="0"/>
                  <a:t>;</a:t>
                </a:r>
                <a:r>
                  <a:rPr lang="vi-VN" sz="4000" i="0" dirty="0">
                    <a:latin typeface="+mj-lt"/>
                  </a:rPr>
                  <a:t> </a:t>
                </a:r>
                <a:r>
                  <a:rPr lang="vi-VN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000" dirty="0"/>
                  <a:t>thì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</a:rPr>
                      <m:t>∆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𝐴𝐵𝐶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=∆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′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′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4000" dirty="0"/>
                  <a:t>.</a:t>
                </a:r>
              </a:p>
              <a:p>
                <a:pPr marL="571500" lvl="0" indent="-57150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vi-VN" sz="4000" dirty="0"/>
                  <a:t>Nếu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</a:rPr>
                      <m:t>∆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𝐴𝐵𝐶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=∆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′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′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vi-VN" sz="4000" dirty="0"/>
                  <a:t> thì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4000" dirty="0"/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4000" dirty="0"/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𝐶𝐴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4000" dirty="0"/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; 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; </m:t>
                    </m:r>
                  </m:oMath>
                </a14:m>
                <a:r>
                  <a:rPr lang="vi-VN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4000" dirty="0"/>
                  <a:t>.</a:t>
                </a: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13141F6C-7495-F516-81AD-E62F5A81A6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7533" y="3107178"/>
                <a:ext cx="11712934" cy="3964419"/>
              </a:xfrm>
              <a:prstGeom prst="rect">
                <a:avLst/>
              </a:prstGeom>
              <a:blipFill>
                <a:blip r:embed="rId26"/>
                <a:stretch>
                  <a:fillRect l="-1665" r="-1821" b="-5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4CE573D4-32E4-F2FA-4726-25B27E589E46}"/>
              </a:ext>
            </a:extLst>
          </p:cNvPr>
          <p:cNvSpPr txBox="1"/>
          <p:nvPr/>
        </p:nvSpPr>
        <p:spPr>
          <a:xfrm>
            <a:off x="7168952" y="1645151"/>
            <a:ext cx="358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E470CC45-6A10-3E73-E44C-8E68440389DC}"/>
              </a:ext>
            </a:extLst>
          </p:cNvPr>
          <p:cNvSpPr/>
          <p:nvPr/>
        </p:nvSpPr>
        <p:spPr>
          <a:xfrm>
            <a:off x="1925398" y="1435524"/>
            <a:ext cx="1645485" cy="1066800"/>
          </a:xfrm>
          <a:prstGeom prst="roundRect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9E6EDB5E-7202-0EDB-5E0B-D4F4E36EB4DE}"/>
                  </a:ext>
                </a:extLst>
              </p:cNvPr>
              <p:cNvSpPr txBox="1"/>
              <p:nvPr/>
            </p:nvSpPr>
            <p:spPr>
              <a:xfrm>
                <a:off x="3962400" y="948381"/>
                <a:ext cx="12649201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tờ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kẻ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ô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30).</a:t>
                </a: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9E6EDB5E-7202-0EDB-5E0B-D4F4E36EB4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948381"/>
                <a:ext cx="12649201" cy="1824923"/>
              </a:xfrm>
              <a:prstGeom prst="rect">
                <a:avLst/>
              </a:prstGeom>
              <a:blipFill>
                <a:blip r:embed="rId12"/>
                <a:stretch>
                  <a:fillRect l="-1687" r="-1687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B8FFF323-897F-93F8-F832-C8295866E86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67" t="7289" r="7331" b="14947"/>
          <a:stretch/>
        </p:blipFill>
        <p:spPr>
          <a:xfrm>
            <a:off x="12035677" y="2299189"/>
            <a:ext cx="4884599" cy="76008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06032B4-F2AB-139F-DDE4-2D06FC1BDE11}"/>
                  </a:ext>
                </a:extLst>
              </p:cNvPr>
              <p:cNvSpPr txBox="1"/>
              <p:nvPr/>
            </p:nvSpPr>
            <p:spPr>
              <a:xfrm>
                <a:off x="2061298" y="3298144"/>
                <a:ext cx="9368702" cy="5518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So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Hai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06032B4-F2AB-139F-DDE4-2D06FC1BDE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1298" y="3298144"/>
                <a:ext cx="9368702" cy="5518242"/>
              </a:xfrm>
              <a:prstGeom prst="rect">
                <a:avLst/>
              </a:prstGeom>
              <a:blipFill>
                <a:blip r:embed="rId14"/>
                <a:stretch>
                  <a:fillRect l="-2342" r="-2342" b="-3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86502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AFDAEE4-7B50-7653-17A5-C9720460AA41}"/>
                  </a:ext>
                </a:extLst>
              </p:cNvPr>
              <p:cNvSpPr txBox="1"/>
              <p:nvPr/>
            </p:nvSpPr>
            <p:spPr>
              <a:xfrm>
                <a:off x="2661646" y="1015207"/>
                <a:ext cx="12964708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chồng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khít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AFDAEE4-7B50-7653-17A5-C9720460A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1646" y="1015207"/>
                <a:ext cx="12964708" cy="2748253"/>
              </a:xfrm>
              <a:prstGeom prst="rect">
                <a:avLst/>
              </a:prstGeom>
              <a:blipFill>
                <a:blip r:embed="rId18"/>
                <a:stretch>
                  <a:fillRect l="-1693" r="-1693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DD281E4-4975-4066-AA06-3FCD77BAAB3B}"/>
              </a:ext>
            </a:extLst>
          </p:cNvPr>
          <p:cNvSpPr txBox="1"/>
          <p:nvPr/>
        </p:nvSpPr>
        <p:spPr>
          <a:xfrm>
            <a:off x="7826088" y="4049285"/>
            <a:ext cx="2635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9999F86-6B0A-A51F-8C8C-43B9A0FC6B4E}"/>
                  </a:ext>
                </a:extLst>
              </p:cNvPr>
              <p:cNvSpPr txBox="1"/>
              <p:nvPr/>
            </p:nvSpPr>
            <p:spPr>
              <a:xfrm>
                <a:off x="3292139" y="5089160"/>
                <a:ext cx="11703721" cy="48257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tabLst>
                    <a:tab pos="704850" algn="l"/>
                  </a:tabLs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a) Các cặp cạnh: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𝐶𝐴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endParaRPr lang="en-US" sz="40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tabLst>
                    <a:tab pos="704850" algn="l"/>
                  </a:tabLst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cặp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40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tabLst>
                    <a:tab pos="704850" algn="l"/>
                  </a:tabLs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Hai tam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4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c) Ta có thể đặt mảnh giấy hình tam giác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chồng khít lên mảnh giấy hình tam giác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’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’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40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9999F86-6B0A-A51F-8C8C-43B9A0FC6B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139" y="5089160"/>
                <a:ext cx="11703721" cy="4825745"/>
              </a:xfrm>
              <a:prstGeom prst="rect">
                <a:avLst/>
              </a:prstGeom>
              <a:blipFill>
                <a:blip r:embed="rId19"/>
                <a:stretch>
                  <a:fillRect l="-1823" b="-45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9B9557BB-571B-553A-D7A8-EDD0F0952271}"/>
              </a:ext>
            </a:extLst>
          </p:cNvPr>
          <p:cNvSpPr txBox="1"/>
          <p:nvPr/>
        </p:nvSpPr>
        <p:spPr>
          <a:xfrm>
            <a:off x="3733800" y="785274"/>
            <a:ext cx="13816208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 31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8" name="Hình Bầu dục 17">
            <a:extLst>
              <a:ext uri="{FF2B5EF4-FFF2-40B4-BE49-F238E27FC236}">
                <a16:creationId xmlns:a16="http://schemas.microsoft.com/office/drawing/2014/main" id="{A878FFC4-B393-EAEF-4CDA-1033E7BC8991}"/>
              </a:ext>
            </a:extLst>
          </p:cNvPr>
          <p:cNvSpPr/>
          <p:nvPr/>
        </p:nvSpPr>
        <p:spPr>
          <a:xfrm>
            <a:off x="388492" y="571500"/>
            <a:ext cx="2993088" cy="141006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5F6BBD0E-9C57-93D8-8BAD-2A2ED8F3F653}"/>
              </a:ext>
            </a:extLst>
          </p:cNvPr>
          <p:cNvSpPr txBox="1"/>
          <p:nvPr/>
        </p:nvSpPr>
        <p:spPr>
          <a:xfrm>
            <a:off x="6705599" y="6572471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6AC517-7B34-6C3F-92A5-6651447DA0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5" t="16186" r="20364" b="36716"/>
          <a:stretch/>
        </p:blipFill>
        <p:spPr>
          <a:xfrm>
            <a:off x="2424431" y="2473358"/>
            <a:ext cx="13134337" cy="36073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AE12A64-F367-52B6-DDC7-AB7F8F2CBE70}"/>
                  </a:ext>
                </a:extLst>
              </p:cNvPr>
              <p:cNvSpPr txBox="1"/>
              <p:nvPr/>
            </p:nvSpPr>
            <p:spPr>
              <a:xfrm>
                <a:off x="3238500" y="7676803"/>
                <a:ext cx="11811000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Dựa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𝐺𝐻𝐾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𝑅𝑆𝑇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𝑀𝑁𝑃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𝑋𝑌𝑍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AE12A64-F367-52B6-DDC7-AB7F8F2CBE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8500" y="7676803"/>
                <a:ext cx="11811000" cy="1824923"/>
              </a:xfrm>
              <a:prstGeom prst="rect">
                <a:avLst/>
              </a:prstGeom>
              <a:blipFill>
                <a:blip r:embed="rId13"/>
                <a:stretch>
                  <a:fillRect l="-1806" r="-1806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2011856">
            <a:off x="1860900" y="-280891"/>
            <a:ext cx="1232592" cy="6373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186096" y="37785"/>
            <a:ext cx="753277" cy="7043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212851">
            <a:off x="362891" y="8096519"/>
            <a:ext cx="3059459" cy="7843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212851">
            <a:off x="251633" y="8236711"/>
            <a:ext cx="3059459" cy="78433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5400000">
            <a:off x="16274875" y="7507124"/>
            <a:ext cx="1968850" cy="91283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0089448" flipV="1">
            <a:off x="-2205585" y="-362888"/>
            <a:ext cx="4152105" cy="302844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6930453" y="0"/>
            <a:ext cx="1570526" cy="174502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16765211" y="1339035"/>
            <a:ext cx="789759" cy="77396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5474511">
            <a:off x="10016975" y="7937092"/>
            <a:ext cx="548369" cy="2626918"/>
          </a:xfrm>
          <a:prstGeom prst="rect">
            <a:avLst/>
          </a:prstGeom>
        </p:spPr>
      </p:pic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B4A46C4B-6614-AAF5-6042-8E327151406C}"/>
              </a:ext>
            </a:extLst>
          </p:cNvPr>
          <p:cNvSpPr/>
          <p:nvPr/>
        </p:nvSpPr>
        <p:spPr>
          <a:xfrm>
            <a:off x="7315200" y="1061123"/>
            <a:ext cx="3657600" cy="1259496"/>
          </a:xfrm>
          <a:prstGeom prst="roundRect">
            <a:avLst/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0355081-E016-EF27-B658-A3056E93AD6A}"/>
                  </a:ext>
                </a:extLst>
              </p:cNvPr>
              <p:cNvSpPr txBox="1"/>
              <p:nvPr/>
            </p:nvSpPr>
            <p:spPr>
              <a:xfrm>
                <a:off x="3462918" y="2521601"/>
                <a:ext cx="11362164" cy="1849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  <m:r>
                      <a:rPr lang="en-US" sz="4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𝑀𝑁𝑃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𝑀𝑃𝑁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=45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Tính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𝑀𝑃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0355081-E016-EF27-B658-A3056E93AD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2918" y="2521601"/>
                <a:ext cx="11362164" cy="1849865"/>
              </a:xfrm>
              <a:prstGeom prst="rect">
                <a:avLst/>
              </a:prstGeom>
              <a:blipFill>
                <a:blip r:embed="rId20"/>
                <a:stretch>
                  <a:fillRect l="-1878" r="-1931" b="-13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Hộp Văn bản 18">
            <a:extLst>
              <a:ext uri="{FF2B5EF4-FFF2-40B4-BE49-F238E27FC236}">
                <a16:creationId xmlns:a16="http://schemas.microsoft.com/office/drawing/2014/main" id="{E10B93EA-12A3-634C-6589-3F6895AE66F7}"/>
              </a:ext>
            </a:extLst>
          </p:cNvPr>
          <p:cNvSpPr txBox="1"/>
          <p:nvPr/>
        </p:nvSpPr>
        <p:spPr>
          <a:xfrm>
            <a:off x="6858000" y="4991100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7846D8B-599B-51C2-B882-877D6A051270}"/>
                  </a:ext>
                </a:extLst>
              </p:cNvPr>
              <p:cNvSpPr txBox="1"/>
              <p:nvPr/>
            </p:nvSpPr>
            <p:spPr>
              <a:xfrm>
                <a:off x="6324600" y="6011609"/>
                <a:ext cx="5638800" cy="27710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  <m:r>
                      <a:rPr lang="en-US" sz="4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𝑀𝑁𝑃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𝑀𝑃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𝐴𝐶𝐵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𝑀𝑃𝑁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=45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7846D8B-599B-51C2-B882-877D6A0512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0" y="6011609"/>
                <a:ext cx="5638800" cy="2771015"/>
              </a:xfrm>
              <a:prstGeom prst="rect">
                <a:avLst/>
              </a:prstGeom>
              <a:blipFill>
                <a:blip r:embed="rId21"/>
                <a:stretch>
                  <a:fillRect l="-3892" b="-83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3437" t="30795"/>
          <a:stretch>
            <a:fillRect/>
          </a:stretch>
        </p:blipFill>
        <p:spPr>
          <a:xfrm rot="-10467684">
            <a:off x="601419" y="-34994"/>
            <a:ext cx="1726754" cy="17234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676741">
            <a:off x="15843344" y="622853"/>
            <a:ext cx="1496634" cy="15543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400000">
            <a:off x="14976853" y="-785556"/>
            <a:ext cx="3229617" cy="4051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400000">
            <a:off x="16693190" y="8668991"/>
            <a:ext cx="1968850" cy="91283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3033480">
            <a:off x="-1222184" y="9030571"/>
            <a:ext cx="3488924" cy="92020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8100000" flipH="1">
            <a:off x="40477" y="483270"/>
            <a:ext cx="2076052" cy="1514221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2DE472C-DDEE-1FEA-0C54-ACC95A104892}"/>
              </a:ext>
            </a:extLst>
          </p:cNvPr>
          <p:cNvSpPr txBox="1"/>
          <p:nvPr/>
        </p:nvSpPr>
        <p:spPr>
          <a:xfrm>
            <a:off x="5181600" y="477840"/>
            <a:ext cx="7924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3541E13A-CEBD-A22D-8337-66807FBC971F}"/>
                  </a:ext>
                </a:extLst>
              </p:cNvPr>
              <p:cNvSpPr txBox="1"/>
              <p:nvPr/>
            </p:nvSpPr>
            <p:spPr>
              <a:xfrm>
                <a:off x="1101061" y="2203523"/>
                <a:ext cx="16085878" cy="1911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tr.79)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  <m:r>
                      <a:rPr lang="en-US" sz="42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𝐷𝐸𝐺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𝐶𝐴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=6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𝐷𝐸𝐺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3541E13A-CEBD-A22D-8337-66807FBC97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61" y="2203523"/>
                <a:ext cx="16085878" cy="1911549"/>
              </a:xfrm>
              <a:prstGeom prst="rect">
                <a:avLst/>
              </a:prstGeom>
              <a:blipFill>
                <a:blip r:embed="rId14"/>
                <a:stretch>
                  <a:fillRect l="-1478" r="-1478" b="-13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B88F725-75FF-2B9C-F43C-635A334FA8BB}"/>
                  </a:ext>
                </a:extLst>
              </p:cNvPr>
              <p:cNvSpPr txBox="1"/>
              <p:nvPr/>
            </p:nvSpPr>
            <p:spPr>
              <a:xfrm>
                <a:off x="3162300" y="5784555"/>
                <a:ext cx="11963400" cy="41332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Δ</m:t>
                    </m:r>
                    <m:r>
                      <a:rPr lang="nl-NL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  <m:r>
                      <a:rPr lang="nl-NL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 i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Δ</m:t>
                    </m:r>
                    <m:r>
                      <a:rPr lang="nl-NL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𝐷𝐸𝐺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𝐷𝐸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=3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(2 cặp cạnh tương ứng bằng nhau)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𝐸𝐺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=4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(2 cặp cạnh tương ứng bằng nhau)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𝐷𝐺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=6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(2 cặp cạnh tương ứng bằng nhau)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B88F725-75FF-2B9C-F43C-635A334FA8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2300" y="5784555"/>
                <a:ext cx="11963400" cy="4133247"/>
              </a:xfrm>
              <a:prstGeom prst="rect">
                <a:avLst/>
              </a:prstGeom>
              <a:blipFill>
                <a:blip r:embed="rId15"/>
                <a:stretch>
                  <a:fillRect l="-1835" r="-1172" b="-54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27F55E0-83F8-CEFD-1FF5-0D17BE4A32D9}"/>
              </a:ext>
            </a:extLst>
          </p:cNvPr>
          <p:cNvSpPr txBox="1"/>
          <p:nvPr/>
        </p:nvSpPr>
        <p:spPr>
          <a:xfrm>
            <a:off x="7353300" y="4627063"/>
            <a:ext cx="3581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8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CFE0949-522F-1CB9-E0D0-B56C4A365ABC}"/>
                  </a:ext>
                </a:extLst>
              </p:cNvPr>
              <p:cNvSpPr txBox="1"/>
              <p:nvPr/>
            </p:nvSpPr>
            <p:spPr>
              <a:xfrm>
                <a:off x="2630437" y="849706"/>
                <a:ext cx="13027123" cy="18726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2 (SGK – tr.79)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𝑃𝑄𝑅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𝐼𝐻𝐾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=71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=49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𝐾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𝐼𝐻𝐾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CFE0949-522F-1CB9-E0D0-B56C4A365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437" y="849706"/>
                <a:ext cx="13027123" cy="1872629"/>
              </a:xfrm>
              <a:prstGeom prst="rect">
                <a:avLst/>
              </a:prstGeom>
              <a:blipFill>
                <a:blip r:embed="rId18"/>
                <a:stretch>
                  <a:fillRect l="-1685" r="-1685" b="-12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C0BC463-DABA-B662-85B6-E85AB28FAB87}"/>
              </a:ext>
            </a:extLst>
          </p:cNvPr>
          <p:cNvSpPr txBox="1"/>
          <p:nvPr/>
        </p:nvSpPr>
        <p:spPr>
          <a:xfrm>
            <a:off x="7353299" y="3058450"/>
            <a:ext cx="3581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07C326F-7128-D7DD-CAA2-08592E841AD7}"/>
                  </a:ext>
                </a:extLst>
              </p:cNvPr>
              <p:cNvSpPr txBox="1"/>
              <p:nvPr/>
            </p:nvSpPr>
            <p:spPr>
              <a:xfrm>
                <a:off x="3569109" y="3595419"/>
                <a:ext cx="11149780" cy="64014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𝑃𝑄𝑅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có: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(tổng 3 góc trong tam giác) 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71°+49°+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=180°−120°=60°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Lại có: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𝑃𝑄𝑅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 i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𝐼𝐻𝐾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(gt)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=60°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(2 góc tương ứng bằng nhau)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07C326F-7128-D7DD-CAA2-08592E841A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9109" y="3595419"/>
                <a:ext cx="11149780" cy="6401496"/>
              </a:xfrm>
              <a:prstGeom prst="rect">
                <a:avLst/>
              </a:prstGeom>
              <a:blipFill>
                <a:blip r:embed="rId19"/>
                <a:stretch>
                  <a:fillRect l="-1913" b="-32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5AE441D-7129-868E-5EEC-FDF023CB1958}"/>
                  </a:ext>
                </a:extLst>
              </p:cNvPr>
              <p:cNvSpPr txBox="1"/>
              <p:nvPr/>
            </p:nvSpPr>
            <p:spPr>
              <a:xfrm>
                <a:off x="3589259" y="392543"/>
                <a:ext cx="11109482" cy="1935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3 (SGK – tr.79)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14:m>
                  <m:oMath xmlns:m="http://schemas.openxmlformats.org/officeDocument/2006/math">
                    <m:r>
                      <a:rPr lang="en-US" sz="4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𝐴𝐵𝐶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𝑀𝑁𝑃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sz="4200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2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acc>
                    <m:r>
                      <a:rPr lang="en-US" sz="4200" b="0" i="1" smtClean="0">
                        <a:latin typeface="Cambria Math" panose="02040503050406030204" pitchFamily="18" charset="0"/>
                      </a:rPr>
                      <m:t>=125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5AE441D-7129-868E-5EEC-FDF023CB19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9259" y="392543"/>
                <a:ext cx="11109482" cy="1935658"/>
              </a:xfrm>
              <a:prstGeom prst="rect">
                <a:avLst/>
              </a:prstGeom>
              <a:blipFill>
                <a:blip r:embed="rId14"/>
                <a:stretch>
                  <a:fillRect l="-2141" r="-2086" b="-13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D776D37B-219B-B669-0666-BDDF269F19E1}"/>
              </a:ext>
            </a:extLst>
          </p:cNvPr>
          <p:cNvSpPr txBox="1"/>
          <p:nvPr/>
        </p:nvSpPr>
        <p:spPr>
          <a:xfrm>
            <a:off x="7398778" y="2490218"/>
            <a:ext cx="3581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14787C1-39BD-9548-F017-D049045BFE0D}"/>
                  </a:ext>
                </a:extLst>
              </p:cNvPr>
              <p:cNvSpPr txBox="1"/>
              <p:nvPr/>
            </p:nvSpPr>
            <p:spPr>
              <a:xfrm>
                <a:off x="3530972" y="3689280"/>
                <a:ext cx="11200439" cy="61462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𝐴𝐵𝐶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𝑀𝑁𝑃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(2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Δ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𝑀𝑁𝑃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có: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(tổng 3 góc trong tam giác)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⇔125°+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acc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55°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=55°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14787C1-39BD-9548-F017-D049045BFE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0972" y="3689280"/>
                <a:ext cx="11200439" cy="6146234"/>
              </a:xfrm>
              <a:prstGeom prst="rect">
                <a:avLst/>
              </a:prstGeom>
              <a:blipFill>
                <a:blip r:embed="rId15"/>
                <a:stretch>
                  <a:fillRect l="-1904" r="-435" b="-3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594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DDFD9A-85C6-9019-BC2D-2D3D93B4941F}"/>
                  </a:ext>
                </a:extLst>
              </p:cNvPr>
              <p:cNvSpPr txBox="1"/>
              <p:nvPr/>
            </p:nvSpPr>
            <p:spPr>
              <a:xfrm>
                <a:off x="2778779" y="2139476"/>
                <a:ext cx="13359285" cy="5045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4 (SGK – tr.79)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thoả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mãn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𝐴𝑀𝐵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𝐴𝑀𝐶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4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32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).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Tia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𝐵𝐴𝐶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𝐴𝑀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DDFD9A-85C6-9019-BC2D-2D3D93B494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8779" y="2139476"/>
                <a:ext cx="13359285" cy="5045164"/>
              </a:xfrm>
              <a:prstGeom prst="rect">
                <a:avLst/>
              </a:prstGeom>
              <a:blipFill>
                <a:blip r:embed="rId18"/>
                <a:stretch>
                  <a:fillRect l="-1871" r="-1826" b="-47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71480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Nhóm 12">
            <a:extLst>
              <a:ext uri="{FF2B5EF4-FFF2-40B4-BE49-F238E27FC236}">
                <a16:creationId xmlns:a16="http://schemas.microsoft.com/office/drawing/2014/main" id="{6652E0D4-3EAE-B855-F3F9-5070A0F48764}"/>
              </a:ext>
            </a:extLst>
          </p:cNvPr>
          <p:cNvGrpSpPr/>
          <p:nvPr/>
        </p:nvGrpSpPr>
        <p:grpSpPr>
          <a:xfrm>
            <a:off x="6781717" y="731010"/>
            <a:ext cx="3281092" cy="1575151"/>
            <a:chOff x="6701108" y="444149"/>
            <a:chExt cx="3281092" cy="1575151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 rot="-2011856">
              <a:off x="6701108" y="444149"/>
              <a:ext cx="1904834" cy="984958"/>
            </a:xfrm>
            <a:prstGeom prst="rect">
              <a:avLst/>
            </a:prstGeom>
          </p:spPr>
        </p:pic>
        <p:sp>
          <p:nvSpPr>
            <p:cNvPr id="12" name="Bong bóng Lời nói: Hình bầu dục 11">
              <a:extLst>
                <a:ext uri="{FF2B5EF4-FFF2-40B4-BE49-F238E27FC236}">
                  <a16:creationId xmlns:a16="http://schemas.microsoft.com/office/drawing/2014/main" id="{F7308900-2A86-E727-12C3-066B3D33FE34}"/>
                </a:ext>
              </a:extLst>
            </p:cNvPr>
            <p:cNvSpPr/>
            <p:nvPr/>
          </p:nvSpPr>
          <p:spPr>
            <a:xfrm>
              <a:off x="7653525" y="647700"/>
              <a:ext cx="2328675" cy="1371600"/>
            </a:xfrm>
            <a:prstGeom prst="wedgeEllipseCallout">
              <a:avLst/>
            </a:prstGeom>
            <a:solidFill>
              <a:srgbClr val="EE8A4F"/>
            </a:solidFill>
            <a:ln>
              <a:solidFill>
                <a:srgbClr val="EE8A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31F2FCE-39B3-033B-5A38-3413C358030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21" t="5039" r="2065" b="16786"/>
          <a:stretch/>
        </p:blipFill>
        <p:spPr>
          <a:xfrm>
            <a:off x="2476347" y="2667000"/>
            <a:ext cx="5211591" cy="50292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1800314-1B17-717A-69D7-79909937653A}"/>
                  </a:ext>
                </a:extLst>
              </p:cNvPr>
              <p:cNvSpPr txBox="1"/>
              <p:nvPr/>
            </p:nvSpPr>
            <p:spPr>
              <a:xfrm>
                <a:off x="8422263" y="3272439"/>
                <a:ext cx="7315200" cy="39940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Vì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𝐴𝑀𝐵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 i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𝐴𝑀𝐶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𝐵𝑀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(2 cạnh tương ứng bằng nhau)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là trung điểm của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1800314-1B17-717A-69D7-7990993765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2263" y="3272439"/>
                <a:ext cx="7315200" cy="3994042"/>
              </a:xfrm>
              <a:prstGeom prst="rect">
                <a:avLst/>
              </a:prstGeom>
              <a:blipFill>
                <a:blip r:embed="rId13"/>
                <a:stretch>
                  <a:fillRect l="-3000" r="-2917" b="-5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7587211">
            <a:off x="5691432" y="440097"/>
            <a:ext cx="1453334" cy="751495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77D7AF0-B237-2204-EA30-2B70F49AAE07}"/>
              </a:ext>
            </a:extLst>
          </p:cNvPr>
          <p:cNvSpPr txBox="1"/>
          <p:nvPr/>
        </p:nvSpPr>
        <p:spPr>
          <a:xfrm>
            <a:off x="6418100" y="396251"/>
            <a:ext cx="5486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F526F9E0-4BFB-5929-0978-35B6FA715F31}"/>
              </a:ext>
            </a:extLst>
          </p:cNvPr>
          <p:cNvSpPr txBox="1"/>
          <p:nvPr/>
        </p:nvSpPr>
        <p:spPr>
          <a:xfrm>
            <a:off x="2757583" y="2105126"/>
            <a:ext cx="7321031" cy="459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vi-VN" sz="4000" dirty="0">
                <a:ea typeface="Times New Roman" panose="02020603050405020304" pitchFamily="18" charset="0"/>
                <a:cs typeface="Arial" panose="020B0604020202020204" pitchFamily="34" charset="0"/>
              </a:rPr>
              <a:t>Một dây chuyền sản xuất ra các sản phẩm có dạng hình tam giác giống nhau (</a:t>
            </a:r>
            <a:r>
              <a:rPr lang="vi-VN" sz="4000" i="1" dirty="0">
                <a:ea typeface="Times New Roman" panose="02020603050405020304" pitchFamily="18" charset="0"/>
                <a:cs typeface="Arial" panose="020B0604020202020204" pitchFamily="34" charset="0"/>
              </a:rPr>
              <a:t>Hình 27</a:t>
            </a:r>
            <a:r>
              <a:rPr lang="vi-VN" sz="4000" dirty="0">
                <a:ea typeface="Times New Roman" panose="02020603050405020304" pitchFamily="18" charset="0"/>
                <a:cs typeface="Arial" panose="020B0604020202020204" pitchFamily="34" charset="0"/>
              </a:rPr>
              <a:t>). Khi đóng gói hàng, người ta xếp chúng chồng khít lên nhau.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F557F9-817A-918B-C548-F70C55B582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4" t="22765" r="3836" b="38328"/>
          <a:stretch/>
        </p:blipFill>
        <p:spPr>
          <a:xfrm>
            <a:off x="10591800" y="2629933"/>
            <a:ext cx="5869873" cy="39132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89702B7-5E0E-3121-D69A-69DFA96D0FF0}"/>
              </a:ext>
            </a:extLst>
          </p:cNvPr>
          <p:cNvSpPr txBox="1"/>
          <p:nvPr/>
        </p:nvSpPr>
        <p:spPr>
          <a:xfrm>
            <a:off x="2824316" y="7300917"/>
            <a:ext cx="13637357" cy="2035309"/>
          </a:xfrm>
          <a:prstGeom prst="wedgeRoundRectCallout">
            <a:avLst>
              <a:gd name="adj1" fmla="val -36930"/>
              <a:gd name="adj2" fmla="val 73369"/>
              <a:gd name="adj3" fmla="val 16667"/>
            </a:avLst>
          </a:prstGeom>
          <a:solidFill>
            <a:srgbClr val="FFCC66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Khi hai tam giác có thể chồng khít lên nhau thì các cạnh và các góc tương ứng liên hệ với nhau như thế nào?</a:t>
            </a:r>
            <a:endParaRPr lang="en-US" sz="4000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FFCAFDF-A218-DEFB-17D3-98F7AFB74EF6}"/>
                  </a:ext>
                </a:extLst>
              </p:cNvPr>
              <p:cNvSpPr txBox="1"/>
              <p:nvPr/>
            </p:nvSpPr>
            <p:spPr>
              <a:xfrm>
                <a:off x="4691934" y="1537844"/>
                <a:ext cx="8904129" cy="7510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Vì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𝐴𝑀𝐵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 i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𝐴𝑀𝐶</m:t>
                    </m:r>
                  </m:oMath>
                </a14:m>
                <a:endParaRPr lang="en-US" sz="40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𝐵𝐴𝑀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𝐶𝐴𝑀</m:t>
                        </m:r>
                      </m:e>
                    </m:acc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(2 góc tương ứng bằng nhau)</a:t>
                </a:r>
                <a:endParaRPr lang="en-US" sz="40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𝐴𝑀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là tia phân giác của góc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𝐵𝐴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40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𝐴𝑀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FFCAFDF-A218-DEFB-17D3-98F7AFB74E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934" y="1537844"/>
                <a:ext cx="8904129" cy="7510326"/>
              </a:xfrm>
              <a:prstGeom prst="rect">
                <a:avLst/>
              </a:prstGeom>
              <a:blipFill>
                <a:blip r:embed="rId14"/>
                <a:stretch>
                  <a:fillRect l="-2466" r="-2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47391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3C6075B-EE26-FC12-EE62-F08CE45D8386}"/>
              </a:ext>
            </a:extLst>
          </p:cNvPr>
          <p:cNvSpPr txBox="1"/>
          <p:nvPr/>
        </p:nvSpPr>
        <p:spPr>
          <a:xfrm>
            <a:off x="5181600" y="1028700"/>
            <a:ext cx="7924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F21B2C2C-C777-B1C3-CFBD-5529C39724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2667000" y="3798437"/>
            <a:ext cx="2861138" cy="6422962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47F7434B-C6A3-4B83-6C7F-0D21C34E676F}"/>
              </a:ext>
            </a:extLst>
          </p:cNvPr>
          <p:cNvSpPr/>
          <p:nvPr/>
        </p:nvSpPr>
        <p:spPr>
          <a:xfrm>
            <a:off x="6248400" y="2703192"/>
            <a:ext cx="10286999" cy="4495800"/>
          </a:xfrm>
          <a:prstGeom prst="wedgeEllipseCallout">
            <a:avLst>
              <a:gd name="adj1" fmla="val -51714"/>
              <a:gd name="adj2" fmla="val 4959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 (Body)"/>
              </a:rPr>
              <a:t>Chúng</a:t>
            </a:r>
            <a:r>
              <a:rPr lang="en-US" sz="4400" dirty="0">
                <a:latin typeface="Arial (Body)"/>
              </a:rPr>
              <a:t> ta </a:t>
            </a:r>
            <a:r>
              <a:rPr lang="en-US" sz="4400" dirty="0" err="1">
                <a:latin typeface="Arial (Body)"/>
              </a:rPr>
              <a:t>cùng</a:t>
            </a:r>
            <a:r>
              <a:rPr lang="en-US" sz="4400" dirty="0">
                <a:latin typeface="Arial (Body)"/>
              </a:rPr>
              <a:t> </a:t>
            </a:r>
            <a:r>
              <a:rPr lang="en-US" sz="4400" dirty="0" err="1">
                <a:latin typeface="Arial (Body)"/>
              </a:rPr>
              <a:t>tham</a:t>
            </a:r>
            <a:r>
              <a:rPr lang="en-US" sz="4400" dirty="0">
                <a:latin typeface="Arial (Body)"/>
              </a:rPr>
              <a:t> </a:t>
            </a:r>
            <a:r>
              <a:rPr lang="en-US" sz="4400" dirty="0" err="1">
                <a:latin typeface="Arial (Body)"/>
              </a:rPr>
              <a:t>gia</a:t>
            </a:r>
            <a:r>
              <a:rPr lang="en-US" sz="4400" dirty="0">
                <a:latin typeface="Arial (Body)"/>
              </a:rPr>
              <a:t> </a:t>
            </a:r>
            <a:r>
              <a:rPr lang="en-US" sz="4400" dirty="0" err="1">
                <a:latin typeface="Arial (Body)"/>
              </a:rPr>
              <a:t>một</a:t>
            </a:r>
            <a:r>
              <a:rPr lang="en-US" sz="4400" dirty="0">
                <a:latin typeface="Arial (Body)"/>
              </a:rPr>
              <a:t> </a:t>
            </a:r>
            <a:r>
              <a:rPr lang="en-US" sz="4400" dirty="0" err="1">
                <a:latin typeface="Arial (Body)"/>
              </a:rPr>
              <a:t>trò</a:t>
            </a:r>
            <a:r>
              <a:rPr lang="en-US" sz="4400" dirty="0">
                <a:latin typeface="Arial (Body)"/>
              </a:rPr>
              <a:t> </a:t>
            </a:r>
            <a:r>
              <a:rPr lang="en-US" sz="4400" dirty="0" err="1">
                <a:latin typeface="Arial (Body)"/>
              </a:rPr>
              <a:t>chơi</a:t>
            </a:r>
            <a:r>
              <a:rPr lang="en-US" sz="4400" dirty="0">
                <a:latin typeface="Arial (Body)"/>
              </a:rPr>
              <a:t> </a:t>
            </a:r>
            <a:r>
              <a:rPr lang="en-US" sz="4400" dirty="0" err="1">
                <a:latin typeface="Arial (Body)"/>
              </a:rPr>
              <a:t>trắc</a:t>
            </a:r>
            <a:r>
              <a:rPr lang="en-US" sz="4400" dirty="0">
                <a:latin typeface="Arial (Body)"/>
              </a:rPr>
              <a:t> </a:t>
            </a:r>
            <a:r>
              <a:rPr lang="en-US" sz="4400" dirty="0" err="1">
                <a:latin typeface="Arial (Body)"/>
              </a:rPr>
              <a:t>nghiệm</a:t>
            </a:r>
            <a:r>
              <a:rPr lang="en-US" sz="4400" dirty="0">
                <a:latin typeface="Arial (Body)"/>
              </a:rPr>
              <a:t> </a:t>
            </a:r>
            <a:r>
              <a:rPr lang="en-US" sz="4400" dirty="0" err="1">
                <a:latin typeface="Arial (Body)"/>
              </a:rPr>
              <a:t>sau</a:t>
            </a:r>
            <a:endParaRPr lang="en-US" sz="4400" dirty="0">
              <a:latin typeface="Arial (Body)"/>
            </a:endParaRPr>
          </a:p>
        </p:txBody>
      </p:sp>
    </p:spTree>
    <p:extLst>
      <p:ext uri="{BB962C8B-B14F-4D97-AF65-F5344CB8AC3E}">
        <p14:creationId xmlns:p14="http://schemas.microsoft.com/office/powerpoint/2010/main" val="52021055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797"/>
            <a:ext cx="18303005" cy="130719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50" y="1351126"/>
            <a:ext cx="5780598" cy="79531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951" y="889279"/>
            <a:ext cx="10629999" cy="3498566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485" y="4750091"/>
            <a:ext cx="2941211" cy="11147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433" y="6141156"/>
            <a:ext cx="2092631" cy="14343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036" y="7244024"/>
            <a:ext cx="2941211" cy="88109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866" y="6141156"/>
            <a:ext cx="2092631" cy="143430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4469" y="7244024"/>
            <a:ext cx="2941211" cy="88109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3556" y="7591475"/>
            <a:ext cx="2092631" cy="14343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159" y="8694343"/>
            <a:ext cx="2941211" cy="881090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535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900508" y="7904894"/>
            <a:ext cx="731045" cy="7310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4724" y="8873510"/>
            <a:ext cx="1143924" cy="11495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582" y="7553262"/>
            <a:ext cx="2092631" cy="14343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185" y="8656130"/>
            <a:ext cx="2941211" cy="8810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0277861"/>
            <a:ext cx="18288000" cy="91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2341938" y="7130570"/>
            <a:ext cx="153920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Nhạc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nền</a:t>
            </a:r>
            <a:endParaRPr lang="en-US" sz="2700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6631" y="7823970"/>
            <a:ext cx="2021000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08657" y="7828544"/>
            <a:ext cx="2021000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1465" y="4558892"/>
            <a:ext cx="2015384" cy="1454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4311" y="4558892"/>
            <a:ext cx="2002707" cy="14540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11063502" y="3683963"/>
            <a:ext cx="6594912" cy="2806626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</m:t>
                        </m:r>
                        <m:r>
                          <a:rPr lang="vi-VN" sz="48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vi-VN" sz="48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𝑁𝑃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630869" y="6977408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e>
                        </m:acc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624066" y="3688987"/>
            <a:ext cx="6615564" cy="2796581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  <m:r>
                          <a:rPr lang="vi-VN" sz="48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vi-VN" sz="48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𝑀𝑁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11058162" y="6977408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</m:e>
                        </m:acc>
                        <m: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</m:e>
                        </m:acc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232729" y="238569"/>
            <a:ext cx="16691210" cy="30141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1527388" y="359923"/>
                    <a:ext cx="9698331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algn="just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600"/>
                      </a:spcAft>
                    </a:pPr>
                    <a:r>
                      <a:rPr lang="vi-VN" sz="48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Cho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Δ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𝐴𝐵𝐶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800" i="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Δ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𝑀𝑁𝑃</m:t>
                        </m:r>
                      </m:oMath>
                    </a14:m>
                    <a:r>
                      <a:rPr lang="vi-VN" sz="48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. Chọn câu sai </a:t>
                    </a:r>
                    <a:endParaRPr lang="en-US" sz="4800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388" y="359923"/>
                    <a:ext cx="9698331" cy="1620570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1973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371600"/>
              <a:r>
                <a:rPr lang="en-US" sz="6300" b="1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854694" y="661188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841903" y="4168696"/>
            <a:ext cx="731045" cy="731045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85022" y="740831"/>
            <a:ext cx="941834" cy="9418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2595434" y="3055497"/>
            <a:ext cx="2238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Đúng</a:t>
            </a:r>
            <a:endParaRPr lang="en-US" sz="27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2459969" y="5292512"/>
            <a:ext cx="1901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4462" y="7823970"/>
            <a:ext cx="2021000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10959" y="7823971"/>
            <a:ext cx="2021000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44462" y="4582137"/>
            <a:ext cx="2021000" cy="1454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10959" y="4582137"/>
            <a:ext cx="2021000" cy="14540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254" y="8861408"/>
            <a:ext cx="3207212" cy="44125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610882" y="3697561"/>
            <a:ext cx="6611675" cy="2795912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</m:acc>
                        <m: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=30° 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615738" y="6977408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  <m: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=30° 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11065445" y="3697562"/>
            <a:ext cx="6624488" cy="279590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</m:acc>
                        <m: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=42°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11074892" y="6977408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e>
                        </m:acc>
                        <m: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=42°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85022" y="740831"/>
            <a:ext cx="941834" cy="94183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204311" y="241662"/>
            <a:ext cx="16691210" cy="30141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1527388" y="359923"/>
                    <a:ext cx="9698331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371600"/>
                    <a:r>
                      <a:rPr lang="en-US" sz="4800" dirty="0">
                        <a:effectLst/>
                        <a:latin typeface="Arial (Body)"/>
                        <a:ea typeface="Calibri" panose="020F0502020204030204" pitchFamily="34" charset="0"/>
                      </a:rPr>
                      <a:t>Cho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en-US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  <m:r>
                          <a:rPr lang="en-US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800" i="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en-US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𝐷𝐸𝐹</m:t>
                        </m:r>
                      </m:oMath>
                    </a14:m>
                    <a:r>
                      <a:rPr lang="en-US" sz="4800" dirty="0">
                        <a:effectLst/>
                        <a:latin typeface="Arial (Body)"/>
                        <a:ea typeface="Calibri" panose="020F0502020204030204" pitchFamily="34" charset="0"/>
                      </a:rPr>
                      <a:t>. </a:t>
                    </a:r>
                    <a:r>
                      <a:rPr lang="en-US" sz="4800" dirty="0" err="1">
                        <a:effectLst/>
                        <a:latin typeface="Arial (Body)"/>
                        <a:ea typeface="Calibri" panose="020F0502020204030204" pitchFamily="34" charset="0"/>
                      </a:rPr>
                      <a:t>Biết</a:t>
                    </a:r>
                    <a:r>
                      <a:rPr lang="en-US" sz="4800" dirty="0">
                        <a:effectLst/>
                        <a:latin typeface="Arial (Body)"/>
                        <a:ea typeface="Calibri" panose="020F050202020403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dirty="0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800" b="0" i="1" dirty="0" smtClean="0">
                                <a:effectLst/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  <m:r>
                          <a:rPr lang="en-US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=30°</m:t>
                        </m:r>
                      </m:oMath>
                    </a14:m>
                    <a:r>
                      <a:rPr lang="vi-VN" sz="4800" dirty="0">
                        <a:effectLst/>
                        <a:latin typeface="Arial (Body)"/>
                        <a:ea typeface="Calibri" panose="020F0502020204030204" pitchFamily="34" charset="0"/>
                      </a:rPr>
                      <a:t>,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en-US" sz="4800" b="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=42</m:t>
                        </m:r>
                        <m:r>
                          <a:rPr lang="en-US" sz="48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oMath>
                    </a14:m>
                    <a:r>
                      <a:rPr lang="en-US" sz="4800" dirty="0">
                        <a:effectLst/>
                        <a:latin typeface="Arial (Body)"/>
                        <a:ea typeface="Calibri" panose="020F0502020204030204" pitchFamily="34" charset="0"/>
                      </a:rPr>
                      <a:t>. Khi </a:t>
                    </a:r>
                    <a:r>
                      <a:rPr lang="en-US" sz="4800" dirty="0" err="1">
                        <a:effectLst/>
                        <a:latin typeface="Arial (Body)"/>
                        <a:ea typeface="Calibri" panose="020F0502020204030204" pitchFamily="34" charset="0"/>
                      </a:rPr>
                      <a:t>đó</a:t>
                    </a:r>
                    <a:r>
                      <a:rPr lang="en-US" sz="4800" dirty="0">
                        <a:effectLst/>
                        <a:latin typeface="Arial (Body)"/>
                        <a:ea typeface="Calibri" panose="020F0502020204030204" pitchFamily="34" charset="0"/>
                      </a:rPr>
                      <a:t>:</a:t>
                    </a:r>
                    <a:endParaRPr lang="en-US" sz="4800" dirty="0">
                      <a:solidFill>
                        <a:prstClr val="white"/>
                      </a:solidFill>
                      <a:latin typeface="Arial (Body)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388" y="359923"/>
                    <a:ext cx="9698331" cy="1620570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171" r="-171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371600"/>
              <a:r>
                <a:rPr lang="en-US" sz="6300" b="1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2595434" y="3055497"/>
            <a:ext cx="2238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Đúng</a:t>
            </a:r>
            <a:endParaRPr lang="en-US" sz="27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2423899" y="5437623"/>
            <a:ext cx="1901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6631" y="7823970"/>
            <a:ext cx="2021000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08657" y="7828544"/>
            <a:ext cx="2021000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1465" y="4558892"/>
            <a:ext cx="2015384" cy="1454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4311" y="4558892"/>
            <a:ext cx="2002707" cy="14540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11063502" y="3683963"/>
            <a:ext cx="6594912" cy="2806626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𝐸𝐹𝐷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630869" y="6977408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𝐹𝐷𝐸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624066" y="3688987"/>
            <a:ext cx="6615564" cy="2796581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𝐷𝐸𝐹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 (Body)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11058162" y="6977408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𝐷𝐹𝐸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232729" y="238569"/>
            <a:ext cx="16691210" cy="30141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1907719" y="367118"/>
                    <a:ext cx="8939749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just" defTabSz="1371600" rtl="0" eaLnBrk="1" fontAlgn="auto" latinLnBrk="0" hangingPunct="1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Cho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</m:oMath>
                    </a14:m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 và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𝐷𝐸𝐹</m:t>
                        </m:r>
                      </m:oMath>
                    </a14:m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 có </a:t>
                    </a:r>
                    <a14:m>
                      <m:oMath xmlns:m="http://schemas.openxmlformats.org/officeDocument/2006/math"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𝐸𝐹</m:t>
                        </m:r>
                      </m:oMath>
                    </a14:m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; </a:t>
                    </a:r>
                    <a14:m>
                      <m:oMath xmlns:m="http://schemas.openxmlformats.org/officeDocument/2006/math"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𝐵𝐶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𝐹𝐷</m:t>
                        </m:r>
                      </m:oMath>
                    </a14:m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; </a:t>
                    </a:r>
                    <a14:m>
                      <m:oMath xmlns:m="http://schemas.openxmlformats.org/officeDocument/2006/math"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𝐴𝐶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𝐸𝐷</m:t>
                        </m:r>
                      </m:oMath>
                    </a14:m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;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</m:acc>
                        <m:r>
                          <a:rPr lang="vi-VN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</m:oMath>
                    </a14:m>
                    <a:r>
                      <a:rPr lang="vi-VN" sz="4800" i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;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e>
                        </m:acc>
                        <m:r>
                          <a:rPr lang="vi-VN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a14:m>
                    <a:r>
                      <a:rPr lang="vi-VN" sz="4800" dirty="0">
                        <a:effectLst/>
                        <a:ea typeface="Yu Mincho" panose="02020400000000000000" pitchFamily="18" charset="-128"/>
                      </a:rPr>
                      <a:t>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</m:acc>
                        <m:r>
                          <a:rPr lang="vi-VN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</m:e>
                        </m:acc>
                      </m:oMath>
                    </a14:m>
                    <a:r>
                      <a:rPr lang="vi-VN" sz="4800" dirty="0">
                        <a:effectLst/>
                        <a:ea typeface="Yu Mincho" panose="02020400000000000000" pitchFamily="18" charset="-128"/>
                      </a:rPr>
                      <a:t>. Khi đó:</a:t>
                    </a:r>
                    <a:endParaRPr kumimoji="0" lang="en-US" sz="4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07719" y="367118"/>
                    <a:ext cx="8939749" cy="1620570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2093" r="-2140" b="-8271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854694" y="661188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841903" y="4168696"/>
            <a:ext cx="731045" cy="731045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85022" y="740831"/>
            <a:ext cx="941834" cy="9418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2595434" y="3055497"/>
            <a:ext cx="2238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2459969" y="5292512"/>
            <a:ext cx="1901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19528759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0504" y="4578464"/>
            <a:ext cx="2002707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10958" y="7823971"/>
            <a:ext cx="2021000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6356" y="4558892"/>
            <a:ext cx="2015384" cy="1454022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85022" y="740831"/>
            <a:ext cx="941834" cy="9418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7101" y="7810355"/>
            <a:ext cx="2002707" cy="145402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11050434" y="7009568"/>
            <a:ext cx="6594912" cy="2806626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=70°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620597" y="6977408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=78°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627537" y="3670451"/>
            <a:ext cx="6615564" cy="2796581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=78°; 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=32°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11054355" y="3676295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=60°; 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=70°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232729" y="238569"/>
            <a:ext cx="16691210" cy="30141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2277447" y="338422"/>
                    <a:ext cx="8575966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just" defTabSz="1371600">
                      <a:lnSpc>
                        <a:spcPct val="150000"/>
                      </a:lnSpc>
                    </a:pPr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Cho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</m:oMath>
                    </a14:m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 và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𝐷𝐸𝐹</m:t>
                        </m:r>
                      </m:oMath>
                    </a14:m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. Biết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</m:acc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=32°</m:t>
                        </m:r>
                      </m:oMath>
                    </a14:m>
                    <a:r>
                      <a:rPr lang="en-US" sz="4800" i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;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e>
                        </m:acc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=78°</m:t>
                        </m:r>
                      </m:oMath>
                    </a14:m>
                    <a:r>
                      <a:rPr lang="vi-VN" sz="4800" dirty="0">
                        <a:effectLst/>
                        <a:ea typeface="Yu Mincho" panose="02020400000000000000" pitchFamily="18" charset="-128"/>
                      </a:rPr>
                      <a:t>. Tính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acc>
                      </m:oMath>
                    </a14:m>
                    <a:r>
                      <a:rPr lang="en-US" sz="4800" i="0" dirty="0">
                        <a:effectLst/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4800" i="0" dirty="0" err="1">
                        <a:effectLst/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và</a:t>
                    </a:r>
                    <a:r>
                      <a:rPr lang="en-US" sz="4800" i="0" dirty="0">
                        <a:effectLst/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</m:oMath>
                    </a14:m>
                    <a:r>
                      <a:rPr lang="en-US" sz="4800" dirty="0">
                        <a:solidFill>
                          <a:prstClr val="white"/>
                        </a:solidFill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</a:p>
                </p:txBody>
              </p:sp>
            </mc:Choice>
            <mc:Fallback xmlns="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77447" y="338422"/>
                    <a:ext cx="8575966" cy="1620570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2181" r="-2230" b="-9524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371600"/>
              <a:r>
                <a:rPr lang="en-US" sz="6300" b="1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04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861933" y="385691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831648" y="5263196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109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45552" y="7823970"/>
            <a:ext cx="2021000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0103" y="4540757"/>
            <a:ext cx="2002707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43370" y="4576316"/>
            <a:ext cx="2021000" cy="1454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3766" y="7832573"/>
            <a:ext cx="2015384" cy="14540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610880" y="6979246"/>
            <a:ext cx="6611675" cy="2795912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𝑁𝑃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𝐵𝐶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=10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m:oMathPara>
                  </a14:m>
                  <a:endParaRPr lang="en-US" sz="48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620597" y="3694195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𝑁𝑃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𝐵𝐶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=9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m:oMathPara>
                  </a14:m>
                  <a:endParaRPr lang="en-US" sz="4800" dirty="0">
                    <a:solidFill>
                      <a:srgbClr val="9C5043"/>
                    </a:solidFill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11065445" y="3697564"/>
            <a:ext cx="6624488" cy="279590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𝑁𝑃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𝐵𝐶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=11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m:oMathPara>
                  </a14:m>
                  <a:endParaRPr lang="en-US" sz="48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11080455" y="6977408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r>
                        <a:rPr lang="en-US" sz="4800" b="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𝑁𝑃</m:t>
                      </m:r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=9</m:t>
                      </m:r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𝑐𝑚</m:t>
                      </m:r>
                    </m:oMath>
                  </a14:m>
                  <a:r>
                    <a:rPr lang="vi-VN" sz="4800" i="0" dirty="0">
                      <a:solidFill>
                        <a:srgbClr val="000000"/>
                      </a:solidFill>
                      <a:effectLst/>
                      <a:latin typeface="Arial (Body)"/>
                      <a:ea typeface="Calibri" panose="020F0502020204030204" pitchFamily="34" charset="0"/>
                    </a:rPr>
                    <a:t>;</a:t>
                  </a:r>
                  <a:r>
                    <a:rPr lang="en-US" sz="4800" i="0" dirty="0">
                      <a:solidFill>
                        <a:srgbClr val="000000"/>
                      </a:solidFill>
                      <a:effectLst/>
                      <a:latin typeface="Arial (Body)"/>
                      <a:ea typeface="Calibri" panose="020F0502020204030204" pitchFamily="34" charset="0"/>
                    </a:rPr>
                    <a:t> </a:t>
                  </a:r>
                </a:p>
                <a:p>
                  <a:pPr algn="ctr" defTabSz="1371600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𝐵</m:t>
                        </m:r>
                        <m:r>
                          <a:rPr lang="en-US" sz="48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𝐶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=10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</m:oMath>
                    </m:oMathPara>
                  </a14:m>
                  <a:endParaRPr lang="en-US" sz="4800" dirty="0">
                    <a:solidFill>
                      <a:srgbClr val="9C5043"/>
                    </a:solidFill>
                    <a:latin typeface="Arial (Body)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232729" y="238569"/>
            <a:ext cx="17169862" cy="3014100"/>
            <a:chOff x="150128" y="102542"/>
            <a:chExt cx="11446574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4" y="248000"/>
              <a:ext cx="10489638" cy="1863939"/>
              <a:chOff x="1107063" y="247999"/>
              <a:chExt cx="10731043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07063" y="247999"/>
                <a:ext cx="10731043" cy="18639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1527388" y="359923"/>
                    <a:ext cx="10300486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just" defTabSz="1371600">
                      <a:lnSpc>
                        <a:spcPct val="150000"/>
                      </a:lnSpc>
                    </a:pPr>
                    <a:r>
                      <a:rPr lang="vi-VN" sz="4000" dirty="0">
                        <a:solidFill>
                          <a:schemeClr val="bg1"/>
                        </a:solidFill>
                        <a:effectLst/>
                        <a:ea typeface="Calibri" panose="020F0502020204030204" pitchFamily="34" charset="0"/>
                      </a:rPr>
                      <a:t>Cho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000" i="0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000" i="0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𝑀𝑁𝑃</m:t>
                        </m:r>
                      </m:oMath>
                    </a14:m>
                    <a:r>
                      <a:rPr lang="vi-VN" sz="4000" dirty="0">
                        <a:solidFill>
                          <a:schemeClr val="bg1"/>
                        </a:solidFill>
                        <a:effectLst/>
                        <a:ea typeface="Calibri" panose="020F0502020204030204" pitchFamily="34" charset="0"/>
                      </a:rPr>
                      <a:t>. Biết </a:t>
                    </a:r>
                    <a14:m>
                      <m:oMath xmlns:m="http://schemas.openxmlformats.org/officeDocument/2006/math"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</m:t>
                        </m:r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=5 </m:t>
                        </m:r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a14:m>
                    <a:r>
                      <a:rPr lang="vi-VN" sz="4000" dirty="0">
                        <a:solidFill>
                          <a:schemeClr val="bg1"/>
                        </a:solidFill>
                        <a:effectLst/>
                        <a:ea typeface="Calibri" panose="020F0502020204030204" pitchFamily="34" charset="0"/>
                      </a:rPr>
                      <a:t>, </a:t>
                    </a:r>
                    <a14:m>
                      <m:oMath xmlns:m="http://schemas.openxmlformats.org/officeDocument/2006/math"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𝑀𝑃</m:t>
                        </m:r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=7 </m:t>
                        </m:r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</m:t>
                        </m:r>
                        <m:r>
                          <m:rPr>
                            <m:sty m:val="p"/>
                          </m:rPr>
                          <a:rPr lang="en-US" sz="4000" b="0" i="0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m</m:t>
                        </m:r>
                      </m:oMath>
                    </a14:m>
                    <a:r>
                      <a:rPr lang="vi-VN" sz="4000" dirty="0">
                        <a:solidFill>
                          <a:schemeClr val="bg1"/>
                        </a:solidFill>
                        <a:effectLst/>
                        <a:ea typeface="Calibri" panose="020F0502020204030204" pitchFamily="34" charset="0"/>
                      </a:rPr>
                      <a:t> và chu vi của tam giác </a:t>
                    </a:r>
                    <a14:m>
                      <m:oMath xmlns:m="http://schemas.openxmlformats.org/officeDocument/2006/math"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</m:oMath>
                    </a14:m>
                    <a:r>
                      <a:rPr lang="vi-VN" sz="4000" dirty="0">
                        <a:solidFill>
                          <a:schemeClr val="bg1"/>
                        </a:solidFill>
                        <a:effectLst/>
                        <a:ea typeface="Calibri" panose="020F0502020204030204" pitchFamily="34" charset="0"/>
                      </a:rPr>
                      <a:t> bằng </a:t>
                    </a:r>
                    <a14:m>
                      <m:oMath xmlns:m="http://schemas.openxmlformats.org/officeDocument/2006/math"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22</m:t>
                        </m:r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a14:m>
                    <a:r>
                      <a:rPr lang="vi-VN" sz="4000" dirty="0">
                        <a:solidFill>
                          <a:schemeClr val="bg1"/>
                        </a:solidFill>
                        <a:effectLst/>
                        <a:ea typeface="Calibri" panose="020F0502020204030204" pitchFamily="34" charset="0"/>
                      </a:rPr>
                      <a:t>. Tính các cạnh còn lại của mỗi tam giác</a:t>
                    </a:r>
                    <a:endParaRPr lang="en-US" sz="4000" dirty="0">
                      <a:solidFill>
                        <a:schemeClr val="bg1"/>
                      </a:solidFill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388" y="359923"/>
                    <a:ext cx="10300486" cy="1620570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1453" r="-1413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371600"/>
              <a:r>
                <a:rPr lang="en-US" sz="6300" b="1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05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861933" y="385691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831648" y="5263196"/>
            <a:ext cx="731045" cy="731045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49449" y="329311"/>
            <a:ext cx="941834" cy="94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4462" y="7823970"/>
            <a:ext cx="2021000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10959" y="7823971"/>
            <a:ext cx="2021000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44462" y="4582137"/>
            <a:ext cx="2021000" cy="1454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10959" y="4582137"/>
            <a:ext cx="2021000" cy="14540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254" y="8861408"/>
            <a:ext cx="3207212" cy="44125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610882" y="3697561"/>
            <a:ext cx="6611675" cy="2795912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24</m:t>
                        </m:r>
                        <m:r>
                          <a:rPr lang="en-US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C5043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615738" y="6977408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18</m:t>
                        </m:r>
                        <m:r>
                          <a:rPr lang="en-US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C5043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11065445" y="3697562"/>
            <a:ext cx="6624488" cy="279590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  <m:r>
                          <a:rPr lang="en-US" sz="48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</m:t>
                        </m:r>
                        <m:r>
                          <a:rPr lang="en-US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C5043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11074892" y="6977408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30</m:t>
                        </m:r>
                        <m:r>
                          <a:rPr lang="en-US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C5043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85022" y="740831"/>
            <a:ext cx="941834" cy="94183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204311" y="241662"/>
            <a:ext cx="16691210" cy="30141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1527388" y="359923"/>
                    <a:ext cx="9815654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just" defTabSz="1371600" rtl="0" eaLnBrk="1" fontAlgn="auto" latinLnBrk="0" hangingPunct="1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Cho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𝐷𝐸𝐹</m:t>
                        </m:r>
                      </m:oMath>
                    </a14:m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. </a:t>
                    </a:r>
                    <a:r>
                      <a:rPr lang="en-US" sz="4800" dirty="0" err="1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Biết</a:t>
                    </a:r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 </a:t>
                    </a:r>
                    <a:r>
                      <a:rPr lang="en-US" sz="4800" dirty="0" err="1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rằng</a:t>
                    </a:r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</m:t>
                        </m:r>
                        <m:r>
                          <a:rPr lang="en-US" sz="4800" b="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6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a14:m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; </a:t>
                    </a:r>
                    <a14:m>
                      <m:oMath xmlns:m="http://schemas.openxmlformats.org/officeDocument/2006/math"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𝐴𝐶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=8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a14:m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, </a:t>
                    </a:r>
                    <a14:m>
                      <m:oMath xmlns:m="http://schemas.openxmlformats.org/officeDocument/2006/math"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𝐸𝐹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=10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a14:m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. </a:t>
                    </a:r>
                    <a:r>
                      <a:rPr lang="en-US" sz="4800" dirty="0" err="1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Tính</a:t>
                    </a:r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 chu vi tam </a:t>
                    </a:r>
                    <a:r>
                      <a:rPr lang="en-US" sz="4800" dirty="0" err="1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giác</a:t>
                    </a:r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𝐷𝐸𝐹</m:t>
                        </m:r>
                      </m:oMath>
                    </a14:m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 </a:t>
                    </a:r>
                    <a:r>
                      <a:rPr lang="en-US" sz="4800" dirty="0" err="1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là</a:t>
                    </a:r>
                    <a:endParaRPr kumimoji="0" lang="en-US" sz="4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 (Body)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388" y="359923"/>
                    <a:ext cx="9815654" cy="1620570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1906" r="-1948" b="-7268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06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2595434" y="3055497"/>
            <a:ext cx="2238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2423899" y="5437623"/>
            <a:ext cx="1901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41724154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3783286" y="1028698"/>
            <a:ext cx="10721428" cy="2127765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90F3FF6-56AF-1189-D146-9D24395EBF27}"/>
              </a:ext>
            </a:extLst>
          </p:cNvPr>
          <p:cNvSpPr txBox="1"/>
          <p:nvPr/>
        </p:nvSpPr>
        <p:spPr>
          <a:xfrm>
            <a:off x="4648200" y="1582429"/>
            <a:ext cx="8991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F6D503A-B2B2-425E-687F-146702FD8415}"/>
              </a:ext>
            </a:extLst>
          </p:cNvPr>
          <p:cNvSpPr txBox="1"/>
          <p:nvPr/>
        </p:nvSpPr>
        <p:spPr>
          <a:xfrm>
            <a:off x="876131" y="5225177"/>
            <a:ext cx="4340942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 nhớ kiến thức trong bài.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DC82BFCD-A4CA-D2E7-FBCE-7FF65B562EB5}"/>
              </a:ext>
            </a:extLst>
          </p:cNvPr>
          <p:cNvSpPr txBox="1"/>
          <p:nvPr/>
        </p:nvSpPr>
        <p:spPr>
          <a:xfrm>
            <a:off x="6859229" y="5181881"/>
            <a:ext cx="4569542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 thành bài tập trong SBT.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A5572344-53E1-DEFC-11E7-E507D114F518}"/>
              </a:ext>
            </a:extLst>
          </p:cNvPr>
          <p:cNvSpPr txBox="1"/>
          <p:nvPr/>
        </p:nvSpPr>
        <p:spPr>
          <a:xfrm>
            <a:off x="13065065" y="5225177"/>
            <a:ext cx="2879297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 bị bài mới.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5645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4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4D60596E-7E11-59AE-02C0-421596906B62}"/>
              </a:ext>
            </a:extLst>
          </p:cNvPr>
          <p:cNvSpPr txBox="1"/>
          <p:nvPr/>
        </p:nvSpPr>
        <p:spPr>
          <a:xfrm>
            <a:off x="1143000" y="2476500"/>
            <a:ext cx="162306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HAI TAM GIÁC BẰNG NHAU.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304615" y="1262149"/>
            <a:ext cx="13678770" cy="77627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639311" y="5230083"/>
            <a:ext cx="3278136" cy="47697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V="1">
            <a:off x="-779447" y="8080161"/>
            <a:ext cx="3613732" cy="26831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144000" y="9024851"/>
            <a:ext cx="2131341" cy="54639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3773853" flipV="1">
            <a:off x="15382331" y="882105"/>
            <a:ext cx="3230108" cy="23539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163739" y="3620595"/>
            <a:ext cx="1388183" cy="16094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472142">
            <a:off x="1854451" y="1918176"/>
            <a:ext cx="953470" cy="8414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7539141" y="766102"/>
            <a:ext cx="3209718" cy="9920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1472142">
            <a:off x="847979" y="1719900"/>
            <a:ext cx="768670" cy="67835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1472142">
            <a:off x="1959473" y="895074"/>
            <a:ext cx="768670" cy="67835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32DC5A0-3320-20D0-06E1-5EDD775B42DC}"/>
              </a:ext>
            </a:extLst>
          </p:cNvPr>
          <p:cNvSpPr txBox="1"/>
          <p:nvPr/>
        </p:nvSpPr>
        <p:spPr>
          <a:xfrm>
            <a:off x="3057307" y="3218244"/>
            <a:ext cx="12173385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C1D525-B34A-6BFE-222E-24B888AB0CD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flipH="1">
            <a:off x="-7293" y="5487065"/>
            <a:ext cx="2348584" cy="439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Nhóm 21">
            <a:extLst>
              <a:ext uri="{FF2B5EF4-FFF2-40B4-BE49-F238E27FC236}">
                <a16:creationId xmlns:a16="http://schemas.microsoft.com/office/drawing/2014/main" id="{78A88FED-86DF-E87C-5BD9-5E544ECE789C}"/>
              </a:ext>
            </a:extLst>
          </p:cNvPr>
          <p:cNvGrpSpPr/>
          <p:nvPr/>
        </p:nvGrpSpPr>
        <p:grpSpPr>
          <a:xfrm>
            <a:off x="1271438" y="3364660"/>
            <a:ext cx="7851139" cy="5760781"/>
            <a:chOff x="2109315" y="4449649"/>
            <a:chExt cx="6910203" cy="551254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109315" y="4890285"/>
              <a:ext cx="6910203" cy="507191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468926" y="5154231"/>
              <a:ext cx="6190981" cy="4544021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997569" y="4449649"/>
              <a:ext cx="5133696" cy="1176568"/>
            </a:xfrm>
            <a:prstGeom prst="rect">
              <a:avLst/>
            </a:prstGeom>
          </p:spPr>
        </p:pic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FF372459-496A-199E-C875-F1261FF1BC66}"/>
              </a:ext>
            </a:extLst>
          </p:cNvPr>
          <p:cNvGrpSpPr/>
          <p:nvPr/>
        </p:nvGrpSpPr>
        <p:grpSpPr>
          <a:xfrm>
            <a:off x="9297435" y="3364660"/>
            <a:ext cx="7851140" cy="5715000"/>
            <a:chOff x="9268482" y="4449649"/>
            <a:chExt cx="6910203" cy="5512548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268482" y="4890285"/>
              <a:ext cx="6910203" cy="5071912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9628093" y="5182375"/>
              <a:ext cx="6190981" cy="4544021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0156735" y="4449649"/>
              <a:ext cx="5133696" cy="1176568"/>
            </a:xfrm>
            <a:prstGeom prst="rect">
              <a:avLst/>
            </a:prstGeom>
          </p:spPr>
        </p:pic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156628" flipH="1" flipV="1">
            <a:off x="16772692" y="8133892"/>
            <a:ext cx="1706704" cy="1265094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60716C37-1118-4D85-5CB8-693754F5D5A6}"/>
              </a:ext>
            </a:extLst>
          </p:cNvPr>
          <p:cNvSpPr txBox="1"/>
          <p:nvPr/>
        </p:nvSpPr>
        <p:spPr>
          <a:xfrm>
            <a:off x="4398177" y="769418"/>
            <a:ext cx="944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CD9C0162-F6CE-A63B-F5B6-14686BEAFD27}"/>
              </a:ext>
            </a:extLst>
          </p:cNvPr>
          <p:cNvSpPr txBox="1"/>
          <p:nvPr/>
        </p:nvSpPr>
        <p:spPr>
          <a:xfrm>
            <a:off x="2821297" y="5083696"/>
            <a:ext cx="4361146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Hai tam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7CF0E7CA-A1EE-6959-C021-E0E518E16EAF}"/>
              </a:ext>
            </a:extLst>
          </p:cNvPr>
          <p:cNvSpPr txBox="1"/>
          <p:nvPr/>
        </p:nvSpPr>
        <p:spPr>
          <a:xfrm>
            <a:off x="9929254" y="5702563"/>
            <a:ext cx="6810743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835CE0-8426-8926-1F18-475634E7E8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" t="26897" r="3805" b="40162"/>
          <a:stretch/>
        </p:blipFill>
        <p:spPr>
          <a:xfrm>
            <a:off x="99936" y="6145610"/>
            <a:ext cx="18088128" cy="3072599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6E74C61-D0FE-E511-DCD9-46B40B814E22}"/>
              </a:ext>
            </a:extLst>
          </p:cNvPr>
          <p:cNvSpPr txBox="1"/>
          <p:nvPr/>
        </p:nvSpPr>
        <p:spPr>
          <a:xfrm>
            <a:off x="983226" y="884347"/>
            <a:ext cx="9027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HAI TAM GIÁC BẰNG NHAU</a:t>
            </a: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7EE05374-0484-FCCC-CDB5-CDAF6F59CFC2}"/>
              </a:ext>
            </a:extLst>
          </p:cNvPr>
          <p:cNvSpPr/>
          <p:nvPr/>
        </p:nvSpPr>
        <p:spPr>
          <a:xfrm>
            <a:off x="1012723" y="3018351"/>
            <a:ext cx="1645485" cy="1066800"/>
          </a:xfrm>
          <a:prstGeom prst="roundRect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13A14685-719C-DC15-1BAB-6DD116F98FAD}"/>
                  </a:ext>
                </a:extLst>
              </p:cNvPr>
              <p:cNvSpPr txBox="1"/>
              <p:nvPr/>
            </p:nvSpPr>
            <p:spPr>
              <a:xfrm>
                <a:off x="2891094" y="2318795"/>
                <a:ext cx="15086665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kéo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tờ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tờ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tờ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rồi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13A14685-719C-DC15-1BAB-6DD116F98F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094" y="2318795"/>
                <a:ext cx="15086665" cy="2748253"/>
              </a:xfrm>
              <a:prstGeom prst="rect">
                <a:avLst/>
              </a:prstGeom>
              <a:blipFill>
                <a:blip r:embed="rId13"/>
                <a:stretch>
                  <a:fillRect l="-1414" r="-1455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FB93497-7057-B149-EEFC-405ADED5BA82}"/>
                  </a:ext>
                </a:extLst>
              </p:cNvPr>
              <p:cNvSpPr txBox="1"/>
              <p:nvPr/>
            </p:nvSpPr>
            <p:spPr>
              <a:xfrm>
                <a:off x="2281395" y="1464437"/>
                <a:ext cx="13801410" cy="3747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Sau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chồng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khít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so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FB93497-7057-B149-EEFC-405ADED5BA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1395" y="1464437"/>
                <a:ext cx="13801410" cy="3747051"/>
              </a:xfrm>
              <a:prstGeom prst="rect">
                <a:avLst/>
              </a:prstGeom>
              <a:blipFill>
                <a:blip r:embed="rId16"/>
                <a:stretch>
                  <a:fillRect l="-1546" r="-1590" b="-60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C9DD847A-DCEA-6DE2-12EF-569428571D47}"/>
                  </a:ext>
                </a:extLst>
              </p:cNvPr>
              <p:cNvSpPr txBox="1"/>
              <p:nvPr/>
            </p:nvSpPr>
            <p:spPr>
              <a:xfrm>
                <a:off x="5052370" y="7429500"/>
                <a:ext cx="8183258" cy="19003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vi-VN" sz="4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vi-VN" sz="4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𝐶𝐴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endParaRPr lang="en-US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vi-VN" sz="4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; 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vi-VN" sz="4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; </m:t>
                    </m:r>
                  </m:oMath>
                </a14:m>
                <a:r>
                  <a:rPr lang="vi-VN" sz="4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endParaRPr lang="en-US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C9DD847A-DCEA-6DE2-12EF-569428571D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370" y="7429500"/>
                <a:ext cx="8183258" cy="1900392"/>
              </a:xfrm>
              <a:prstGeom prst="rect">
                <a:avLst/>
              </a:prstGeom>
              <a:blipFill>
                <a:blip r:embed="rId17"/>
                <a:stretch>
                  <a:fillRect l="-2683" b="-131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Mũi tên: Xuống 21">
            <a:extLst>
              <a:ext uri="{FF2B5EF4-FFF2-40B4-BE49-F238E27FC236}">
                <a16:creationId xmlns:a16="http://schemas.microsoft.com/office/drawing/2014/main" id="{66EBF38E-C5CF-64B2-8D1E-22BC11D941B8}"/>
              </a:ext>
            </a:extLst>
          </p:cNvPr>
          <p:cNvSpPr/>
          <p:nvPr/>
        </p:nvSpPr>
        <p:spPr>
          <a:xfrm>
            <a:off x="8610600" y="5330371"/>
            <a:ext cx="1143000" cy="1447800"/>
          </a:xfrm>
          <a:prstGeom prst="downArrow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649844" y="1136581"/>
            <a:ext cx="13323009" cy="75608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639311" y="5230083"/>
            <a:ext cx="3278136" cy="47697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144000" y="9024851"/>
            <a:ext cx="2131341" cy="546398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A73943BD-F9D4-21B4-208D-3AF2142C42BA}"/>
              </a:ext>
            </a:extLst>
          </p:cNvPr>
          <p:cNvSpPr txBox="1"/>
          <p:nvPr/>
        </p:nvSpPr>
        <p:spPr>
          <a:xfrm>
            <a:off x="3679447" y="3471777"/>
            <a:ext cx="11263805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 tam giác bằng nhau là hai tam giác có các cạnh tương ứng bằng nhau và các góc tương ứng bằng nhau</a:t>
            </a:r>
            <a:endParaRPr lang="en-US" sz="4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Lưu Đồ: Thay đổi Tiến Trình 15">
            <a:extLst>
              <a:ext uri="{FF2B5EF4-FFF2-40B4-BE49-F238E27FC236}">
                <a16:creationId xmlns:a16="http://schemas.microsoft.com/office/drawing/2014/main" id="{24D6FAA2-093C-42F8-0A19-C8CCAF9C4A11}"/>
              </a:ext>
            </a:extLst>
          </p:cNvPr>
          <p:cNvSpPr/>
          <p:nvPr/>
        </p:nvSpPr>
        <p:spPr>
          <a:xfrm>
            <a:off x="7215900" y="993455"/>
            <a:ext cx="4059441" cy="1239052"/>
          </a:xfrm>
          <a:prstGeom prst="flowChartAlternateProcess">
            <a:avLst/>
          </a:prstGeom>
          <a:solidFill>
            <a:srgbClr val="F9B3A0"/>
          </a:solidFill>
          <a:ln>
            <a:solidFill>
              <a:srgbClr val="F9B3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68673" y="893287"/>
            <a:ext cx="15350655" cy="85004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970488" y="1171168"/>
            <a:ext cx="14347024" cy="79446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CC7F52A-08DD-6EE1-528A-D4C75625CC39}"/>
                  </a:ext>
                </a:extLst>
              </p:cNvPr>
              <p:cNvSpPr txBox="1"/>
              <p:nvPr/>
            </p:nvSpPr>
            <p:spPr>
              <a:xfrm>
                <a:off x="2797866" y="5594747"/>
                <a:ext cx="12692267" cy="30032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 cặp cạnh tương ứng là: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 cặp góc tương ứng là: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CC7F52A-08DD-6EE1-528A-D4C75625CC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7866" y="5594747"/>
                <a:ext cx="12692267" cy="3003258"/>
              </a:xfrm>
              <a:prstGeom prst="rect">
                <a:avLst/>
              </a:prstGeom>
              <a:blipFill>
                <a:blip r:embed="rId19"/>
                <a:stretch>
                  <a:fillRect l="-1729" r="-2786" b="-79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D6CB2EBF-FBCC-D1C5-4F5B-F2EFE667CF37}"/>
              </a:ext>
            </a:extLst>
          </p:cNvPr>
          <p:cNvGrpSpPr/>
          <p:nvPr/>
        </p:nvGrpSpPr>
        <p:grpSpPr>
          <a:xfrm>
            <a:off x="3177022" y="1612585"/>
            <a:ext cx="12090071" cy="3704282"/>
            <a:chOff x="2495550" y="1295343"/>
            <a:chExt cx="12744450" cy="409192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BD7C72-BD35-D465-3C29-5949A71C2A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84" t="2536" r="3643" b="53164"/>
            <a:stretch/>
          </p:blipFill>
          <p:spPr>
            <a:xfrm>
              <a:off x="2495550" y="1327298"/>
              <a:ext cx="5943600" cy="405996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AA08503-E576-061D-F86D-BAE5B779CF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43" t="44081" r="3484" b="11619"/>
            <a:stretch/>
          </p:blipFill>
          <p:spPr>
            <a:xfrm>
              <a:off x="9296400" y="1295343"/>
              <a:ext cx="5943600" cy="4059968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323195" y="435176"/>
            <a:ext cx="1288066" cy="13377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089448" flipV="1">
            <a:off x="14150860" y="7518523"/>
            <a:ext cx="4152105" cy="302844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818211" flipH="1">
            <a:off x="15684512" y="-20553"/>
            <a:ext cx="3649800" cy="22491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V="1">
            <a:off x="-533400" y="8420100"/>
            <a:ext cx="2341191" cy="17354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195BF92-23DE-4925-7D98-49B7313108E6}"/>
                  </a:ext>
                </a:extLst>
              </p:cNvPr>
              <p:cNvSpPr txBox="1"/>
              <p:nvPr/>
            </p:nvSpPr>
            <p:spPr>
              <a:xfrm>
                <a:off x="3914775" y="96875"/>
                <a:ext cx="10744200" cy="20143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4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Khi hai tam giác </a:t>
                </a:r>
                <a14:m>
                  <m:oMath xmlns:m="http://schemas.openxmlformats.org/officeDocument/2006/math"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𝐴𝐵𝐶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</m:t>
                    </m:r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’</m:t>
                    </m:r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𝐵</m:t>
                    </m:r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’</m:t>
                    </m:r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𝐶</m:t>
                    </m:r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’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bằng nhau thì ta kí hiệu là: </a:t>
                </a:r>
                <a14:m>
                  <m:oMath xmlns:m="http://schemas.openxmlformats.org/officeDocument/2006/math">
                    <m:r>
                      <a:rPr lang="vi-VN" sz="44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  <m:r>
                      <a:rPr lang="vi-VN" sz="44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=∆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4400" i="1" dirty="0"/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195BF92-23DE-4925-7D98-49B7313108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4775" y="96875"/>
                <a:ext cx="10744200" cy="2014334"/>
              </a:xfrm>
              <a:prstGeom prst="rect">
                <a:avLst/>
              </a:prstGeom>
              <a:blipFill>
                <a:blip r:embed="rId10"/>
                <a:stretch>
                  <a:fillRect l="-2269" r="-2269" b="-139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4C407DAC-82EB-BD0A-8960-9599DA26EA9C}"/>
              </a:ext>
            </a:extLst>
          </p:cNvPr>
          <p:cNvGrpSpPr/>
          <p:nvPr/>
        </p:nvGrpSpPr>
        <p:grpSpPr>
          <a:xfrm>
            <a:off x="3051225" y="2384336"/>
            <a:ext cx="12544425" cy="4117733"/>
            <a:chOff x="2495550" y="1295343"/>
            <a:chExt cx="12744450" cy="40919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877BF49-1DB0-4DEA-ED0C-C8999C038A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84" t="2536" r="3643" b="53164"/>
            <a:stretch/>
          </p:blipFill>
          <p:spPr>
            <a:xfrm>
              <a:off x="2495550" y="1327298"/>
              <a:ext cx="5943600" cy="405996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C584DC9-3A54-1FA3-3142-21D5C9F123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43" t="44081" r="3484" b="11619"/>
            <a:stretch/>
          </p:blipFill>
          <p:spPr>
            <a:xfrm>
              <a:off x="9296400" y="1295343"/>
              <a:ext cx="5943600" cy="4059968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738274F-3F61-460C-99BF-7FE5858AB063}"/>
              </a:ext>
            </a:extLst>
          </p:cNvPr>
          <p:cNvSpPr txBox="1"/>
          <p:nvPr/>
        </p:nvSpPr>
        <p:spPr>
          <a:xfrm>
            <a:off x="2444544" y="6743039"/>
            <a:ext cx="13806949" cy="283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tabLst>
                <a:tab pos="704850" algn="l"/>
              </a:tabLst>
            </a:pPr>
            <a:r>
              <a:rPr lang="vi-VN" sz="4000" b="1" i="1" u="sng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Quy ước:</a:t>
            </a:r>
            <a:r>
              <a:rPr lang="vi-VN" sz="4000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C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tabLst>
                <a:tab pos="704850" algn="l"/>
              </a:tabLst>
            </a:pPr>
            <a:r>
              <a:rPr lang="vi-VN" sz="40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Khi viết hai tam giác bằng nhau, tên đỉnh của hai tam giác đó phải viết theo đúng thứ tự tương ứng với sự bằng nhau. </a:t>
            </a:r>
            <a:endParaRPr lang="en-US" sz="4000" dirty="0">
              <a:solidFill>
                <a:schemeClr val="accent6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1251</Words>
  <Application>Microsoft Office PowerPoint</Application>
  <PresentationFormat>Custom</PresentationFormat>
  <Paragraphs>158</Paragraphs>
  <Slides>30</Slides>
  <Notes>5</Notes>
  <HiddenSlides>0</HiddenSlides>
  <MMClips>13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Tahoma</vt:lpstr>
      <vt:lpstr>iCiel Cadena</vt:lpstr>
      <vt:lpstr>Yu Mincho</vt:lpstr>
      <vt:lpstr>Cambria Math</vt:lpstr>
      <vt:lpstr>Times New Roman</vt:lpstr>
      <vt:lpstr>Arial</vt:lpstr>
      <vt:lpstr>Symbol</vt:lpstr>
      <vt:lpstr>Arial (Body)</vt:lpstr>
      <vt:lpstr>Calibri Light</vt:lpstr>
      <vt:lpstr>Calibri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Orange Minimal Kids English Lesson Presentation</dc:title>
  <dc:creator>Lê Thảo</dc:creator>
  <cp:lastModifiedBy>admin</cp:lastModifiedBy>
  <cp:revision>13</cp:revision>
  <dcterms:created xsi:type="dcterms:W3CDTF">2006-08-16T00:00:00Z</dcterms:created>
  <dcterms:modified xsi:type="dcterms:W3CDTF">2024-06-10T02:12:35Z</dcterms:modified>
  <dc:identifier>DAFO_vq2ktk</dc:identifier>
</cp:coreProperties>
</file>