
<file path=[Content_Types].xml><?xml version="1.0" encoding="utf-8"?>
<Types xmlns="http://schemas.openxmlformats.org/package/2006/content-types">
  <Default Extension="png" ContentType="image/png"/>
  <Default Extension="mp3" ContentType="audio/mpe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350" r:id="rId2"/>
    <p:sldId id="376" r:id="rId3"/>
    <p:sldId id="349" r:id="rId4"/>
    <p:sldId id="256" r:id="rId5"/>
    <p:sldId id="265" r:id="rId6"/>
    <p:sldId id="266" r:id="rId7"/>
    <p:sldId id="267" r:id="rId8"/>
    <p:sldId id="268" r:id="rId9"/>
    <p:sldId id="269" r:id="rId10"/>
    <p:sldId id="388" r:id="rId11"/>
    <p:sldId id="389" r:id="rId12"/>
    <p:sldId id="390" r:id="rId13"/>
    <p:sldId id="391" r:id="rId14"/>
    <p:sldId id="392" r:id="rId15"/>
    <p:sldId id="393" r:id="rId16"/>
    <p:sldId id="394" r:id="rId17"/>
    <p:sldId id="395" r:id="rId18"/>
    <p:sldId id="396" r:id="rId19"/>
    <p:sldId id="397" r:id="rId20"/>
    <p:sldId id="398" r:id="rId21"/>
    <p:sldId id="399" r:id="rId22"/>
    <p:sldId id="342" r:id="rId23"/>
    <p:sldId id="400" r:id="rId24"/>
    <p:sldId id="378" r:id="rId25"/>
    <p:sldId id="382" r:id="rId26"/>
  </p:sldIdLst>
  <p:sldSz cx="18288000" cy="10287000"/>
  <p:notesSz cx="6858000" cy="9144000"/>
  <p:embeddedFontLst>
    <p:embeddedFont>
      <p:font typeface="Roboto" panose="020B0604020202020204" charset="0"/>
      <p:regular r:id="rId29"/>
      <p:bold r:id="rId30"/>
      <p:italic r:id="rId31"/>
      <p:boldItalic r:id="rId32"/>
    </p:embeddedFont>
    <p:embeddedFont>
      <p:font typeface="Calibri" panose="020F0502020204030204" pitchFamily="34" charset="0"/>
      <p:regular r:id="rId33"/>
      <p:bold r:id="rId34"/>
      <p:italic r:id="rId35"/>
      <p:boldItalic r:id="rId36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E79B"/>
    <a:srgbClr val="FFF2C9"/>
    <a:srgbClr val="FFE07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741" autoAdjust="0"/>
    <p:restoredTop sz="93792" autoAdjust="0"/>
  </p:normalViewPr>
  <p:slideViewPr>
    <p:cSldViewPr>
      <p:cViewPr varScale="1">
        <p:scale>
          <a:sx n="46" d="100"/>
          <a:sy n="46" d="100"/>
        </p:scale>
        <p:origin x="828" y="6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1" d="100"/>
          <a:sy n="51" d="100"/>
        </p:scale>
        <p:origin x="2692" y="28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21" Type="http://schemas.openxmlformats.org/officeDocument/2006/relationships/slide" Target="slides/slide20.xml"/><Relationship Id="rId34" Type="http://schemas.openxmlformats.org/officeDocument/2006/relationships/font" Target="fonts/font6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5.fntdata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4.fntdata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36" Type="http://schemas.openxmlformats.org/officeDocument/2006/relationships/font" Target="fonts/font8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3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font" Target="fonts/font2.fntdata"/><Relationship Id="rId35" Type="http://schemas.openxmlformats.org/officeDocument/2006/relationships/font" Target="fonts/font7.fntdata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hỗ dành sẵn cho Đầu trang 1">
            <a:extLst>
              <a:ext uri="{FF2B5EF4-FFF2-40B4-BE49-F238E27FC236}">
                <a16:creationId xmlns:a16="http://schemas.microsoft.com/office/drawing/2014/main" id="{4BA6FBAB-AC37-4D6B-A0EF-B8466634BE05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Chỗ dành sẵn cho Ngày tháng 2">
            <a:extLst>
              <a:ext uri="{FF2B5EF4-FFF2-40B4-BE49-F238E27FC236}">
                <a16:creationId xmlns:a16="http://schemas.microsoft.com/office/drawing/2014/main" id="{021E0A0C-F263-416E-81AE-D10194D15C7E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C713283-4760-4A29-8A7B-7DF07987F19D}" type="datetimeFigureOut">
              <a:rPr lang="en-US" smtClean="0"/>
              <a:t>6/9/2024</a:t>
            </a:fld>
            <a:endParaRPr lang="en-US"/>
          </a:p>
        </p:txBody>
      </p:sp>
      <p:sp>
        <p:nvSpPr>
          <p:cNvPr id="4" name="Chỗ dành sẵn cho Chân trang 3">
            <a:extLst>
              <a:ext uri="{FF2B5EF4-FFF2-40B4-BE49-F238E27FC236}">
                <a16:creationId xmlns:a16="http://schemas.microsoft.com/office/drawing/2014/main" id="{4E01F306-AC06-42E6-A1BC-CA5F3AAF10C0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Chỗ dành sẵn cho Số hiệu Bản chiếu 4">
            <a:extLst>
              <a:ext uri="{FF2B5EF4-FFF2-40B4-BE49-F238E27FC236}">
                <a16:creationId xmlns:a16="http://schemas.microsoft.com/office/drawing/2014/main" id="{71319D6C-2C26-43B9-A160-539608D15B7A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DF74594-438E-48F8-9463-656696D7A8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975538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hỗ dành sẵn cho Đầu trang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Chỗ dành sẵn cho Ngày tháng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E75A9F2-9B7D-45E7-804C-23DB2DC3E539}" type="datetimeFigureOut">
              <a:rPr lang="en-US" smtClean="0"/>
              <a:t>6/9/2024</a:t>
            </a:fld>
            <a:endParaRPr lang="en-US"/>
          </a:p>
        </p:txBody>
      </p:sp>
      <p:sp>
        <p:nvSpPr>
          <p:cNvPr id="4" name="Chỗ dành sẵn cho Hình ảnh của Bản chiếu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Chỗ dành sẵn cho Ghi chú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/>
          </a:p>
        </p:txBody>
      </p:sp>
      <p:sp>
        <p:nvSpPr>
          <p:cNvPr id="6" name="Chỗ dành sẵn cho Chân trang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Chỗ dành sẵn cho Số hiệu Bản chiế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99FFA82-680D-4A9F-89B1-1DA892B1EE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376236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hỗ dành sẵn cho Hình ảnh của Bản chiế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Chỗ dành sẵn cho Ghi chú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Chỗ dành sẵn cho Số hiệu Bản chiế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99FFA82-680D-4A9F-89B1-1DA892B1EE04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797480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hỗ dành sẵn cho Hình ảnh của Bản chiế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Chỗ dành sẵn cho Ghi chú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Chỗ dành sẵn cho Số hiệu Bản chiế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99FFA82-680D-4A9F-89B1-1DA892B1EE04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06637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hỗ dành sẵn cho Hình ảnh của Bản chiế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Chỗ dành sẵn cho Ghi chú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Chỗ dành sẵn cho Số hiệu Bản chiế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99FFA82-680D-4A9F-89B1-1DA892B1EE04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670592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hỗ dành sẵn cho Hình ảnh của Bản chiế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Chỗ dành sẵn cho Ghi chú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Chỗ dành sẵn cho Số hiệu Bản chiế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99FFA82-680D-4A9F-89B1-1DA892B1EE04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221204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hỗ dành sẵn cho Hình ảnh của Bản chiế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Chỗ dành sẵn cho Ghi chú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Chỗ dành sẵn cho Số hiệu Bản chiế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99FFA82-680D-4A9F-89B1-1DA892B1EE04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766797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hỗ dành sẵn cho Hình ảnh của Bản chiế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Chỗ dành sẵn cho Ghi chú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Chỗ dành sẵn cho Số hiệu Bản chiế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99FFA82-680D-4A9F-89B1-1DA892B1EE04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94322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hỗ dành sẵn cho Hình ảnh của Bản chiế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Chỗ dành sẵn cho Ghi chú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Chỗ dành sẵn cho Số hiệu Bản chiế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99FFA82-680D-4A9F-89B1-1DA892B1EE04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118056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hỗ dành sẵn cho Hình ảnh của Bản chiế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Chỗ dành sẵn cho Ghi chú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Chỗ dành sẵn cho Số hiệu Bản chiế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99FFA82-680D-4A9F-89B1-1DA892B1EE04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311256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6/9/2024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6/9/2024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6/9/2024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6/9/2024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6/9/2024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6/9/2024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6/9/2024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jpe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14.svg"/><Relationship Id="rId2" Type="http://schemas.openxmlformats.org/officeDocument/2006/relationships/audio" Target="../media/media10.mp3"/><Relationship Id="rId1" Type="http://schemas.microsoft.com/office/2007/relationships/media" Target="../media/media10.mp3"/><Relationship Id="rId4" Type="http://schemas.openxmlformats.org/officeDocument/2006/relationships/image" Target="../media/image9.png"/><Relationship Id="rId9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jpe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14.svg"/><Relationship Id="rId2" Type="http://schemas.openxmlformats.org/officeDocument/2006/relationships/audio" Target="../media/media11.mp3"/><Relationship Id="rId1" Type="http://schemas.microsoft.com/office/2007/relationships/media" Target="../media/media11.mp3"/><Relationship Id="rId4" Type="http://schemas.openxmlformats.org/officeDocument/2006/relationships/image" Target="../media/image9.png"/><Relationship Id="rId9" Type="http://schemas.openxmlformats.org/officeDocument/2006/relationships/image" Target="../media/image10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jpe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14.svg"/><Relationship Id="rId2" Type="http://schemas.openxmlformats.org/officeDocument/2006/relationships/audio" Target="../media/media12.mp3"/><Relationship Id="rId1" Type="http://schemas.microsoft.com/office/2007/relationships/media" Target="../media/media12.mp3"/><Relationship Id="rId4" Type="http://schemas.openxmlformats.org/officeDocument/2006/relationships/image" Target="../media/image17.png"/><Relationship Id="rId9" Type="http://schemas.openxmlformats.org/officeDocument/2006/relationships/image" Target="../media/image10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jpe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14.svg"/><Relationship Id="rId2" Type="http://schemas.openxmlformats.org/officeDocument/2006/relationships/audio" Target="../media/media13.mp3"/><Relationship Id="rId1" Type="http://schemas.microsoft.com/office/2007/relationships/media" Target="../media/media13.mp3"/><Relationship Id="rId4" Type="http://schemas.openxmlformats.org/officeDocument/2006/relationships/image" Target="../media/image9.png"/><Relationship Id="rId9" Type="http://schemas.openxmlformats.org/officeDocument/2006/relationships/image" Target="../media/image10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jpe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14.svg"/><Relationship Id="rId2" Type="http://schemas.openxmlformats.org/officeDocument/2006/relationships/audio" Target="../media/media14.mp3"/><Relationship Id="rId1" Type="http://schemas.microsoft.com/office/2007/relationships/media" Target="../media/media14.mp3"/><Relationship Id="rId4" Type="http://schemas.openxmlformats.org/officeDocument/2006/relationships/image" Target="../media/image9.png"/><Relationship Id="rId9" Type="http://schemas.openxmlformats.org/officeDocument/2006/relationships/image" Target="../media/image10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jpe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14.svg"/><Relationship Id="rId2" Type="http://schemas.openxmlformats.org/officeDocument/2006/relationships/audio" Target="../media/media15.mp3"/><Relationship Id="rId1" Type="http://schemas.microsoft.com/office/2007/relationships/media" Target="../media/media15.mp3"/><Relationship Id="rId4" Type="http://schemas.openxmlformats.org/officeDocument/2006/relationships/image" Target="../media/image9.png"/><Relationship Id="rId9" Type="http://schemas.openxmlformats.org/officeDocument/2006/relationships/image" Target="../media/image1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16.mp4"/><Relationship Id="rId1" Type="http://schemas.microsoft.com/office/2007/relationships/media" Target="../media/media16.mp4"/><Relationship Id="rId4" Type="http://schemas.openxmlformats.org/officeDocument/2006/relationships/image" Target="../media/image3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ordwall.net/resource/29381337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hyperlink" Target="https://miniimpresionismo.blogspot.com/2021/03/wordwall.html" TargetMode="External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hyperlink" Target="https://wordwall.net/resource/45926494" TargetMode="External"/><Relationship Id="rId2" Type="http://schemas.openxmlformats.org/officeDocument/2006/relationships/hyperlink" Target="https://wordwall.net/resource/34371738/smw-u2-lesson-4-vocabulary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enlanubetic.com.es/2020/11/wordwall-crea-juegos-online-en-minutos.html?showComment=1607653062062" TargetMode="External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svg"/><Relationship Id="rId3" Type="http://schemas.openxmlformats.org/officeDocument/2006/relationships/image" Target="../media/image5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svg"/><Relationship Id="rId5" Type="http://schemas.openxmlformats.org/officeDocument/2006/relationships/image" Target="../media/image6.png"/><Relationship Id="rId10" Type="http://schemas.openxmlformats.org/officeDocument/2006/relationships/image" Target="../media/image12.svg"/><Relationship Id="rId4" Type="http://schemas.openxmlformats.org/officeDocument/2006/relationships/image" Target="../media/image6.svg"/><Relationship Id="rId9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3.xml"/><Relationship Id="rId13" Type="http://schemas.openxmlformats.org/officeDocument/2006/relationships/image" Target="../media/image10.png"/><Relationship Id="rId3" Type="http://schemas.microsoft.com/office/2007/relationships/media" Target="../media/media2.mp3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4.sv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audio" Target="../media/media3.mp3"/><Relationship Id="rId5" Type="http://schemas.microsoft.com/office/2007/relationships/media" Target="../media/media3.mp3"/><Relationship Id="rId4" Type="http://schemas.openxmlformats.org/officeDocument/2006/relationships/audio" Target="../media/media2.mp3"/><Relationship Id="rId9" Type="http://schemas.openxmlformats.org/officeDocument/2006/relationships/image" Target="../media/image9.png"/><Relationship Id="rId14" Type="http://schemas.openxmlformats.org/officeDocument/2006/relationships/image" Target="../media/image11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svg"/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5" Type="http://schemas.openxmlformats.org/officeDocument/2006/relationships/image" Target="../media/image9.png"/><Relationship Id="rId10" Type="http://schemas.openxmlformats.org/officeDocument/2006/relationships/image" Target="../media/image10.png"/><Relationship Id="rId4" Type="http://schemas.openxmlformats.org/officeDocument/2006/relationships/notesSlide" Target="../notesSlides/notesSlide4.xml"/><Relationship Id="rId9" Type="http://schemas.openxmlformats.org/officeDocument/2006/relationships/image" Target="../media/image12.jpeg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media" Target="../media/media6.mp3"/><Relationship Id="rId7" Type="http://schemas.openxmlformats.org/officeDocument/2006/relationships/image" Target="../media/image9.png"/><Relationship Id="rId12" Type="http://schemas.openxmlformats.org/officeDocument/2006/relationships/image" Target="../media/image13.jpeg"/><Relationship Id="rId2" Type="http://schemas.openxmlformats.org/officeDocument/2006/relationships/audio" Target="../media/media5.mp3"/><Relationship Id="rId1" Type="http://schemas.microsoft.com/office/2007/relationships/media" Target="../media/media5.mp3"/><Relationship Id="rId6" Type="http://schemas.openxmlformats.org/officeDocument/2006/relationships/notesSlide" Target="../notesSlides/notesSlide5.xml"/><Relationship Id="rId11" Type="http://schemas.openxmlformats.org/officeDocument/2006/relationships/image" Target="../media/image10.png"/><Relationship Id="rId5" Type="http://schemas.openxmlformats.org/officeDocument/2006/relationships/slideLayout" Target="../slideLayouts/slideLayout7.xml"/><Relationship Id="rId10" Type="http://schemas.openxmlformats.org/officeDocument/2006/relationships/image" Target="../media/image14.svg"/><Relationship Id="rId4" Type="http://schemas.openxmlformats.org/officeDocument/2006/relationships/audio" Target="../media/media6.mp3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svg"/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7.mp3"/><Relationship Id="rId1" Type="http://schemas.microsoft.com/office/2007/relationships/media" Target="../media/media7.mp3"/><Relationship Id="rId5" Type="http://schemas.openxmlformats.org/officeDocument/2006/relationships/image" Target="../media/image14.png"/><Relationship Id="rId10" Type="http://schemas.openxmlformats.org/officeDocument/2006/relationships/image" Target="../media/image10.png"/><Relationship Id="rId4" Type="http://schemas.openxmlformats.org/officeDocument/2006/relationships/notesSlide" Target="../notesSlides/notesSlide6.xml"/><Relationship Id="rId9" Type="http://schemas.openxmlformats.org/officeDocument/2006/relationships/image" Target="../media/image15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svg"/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8.mp3"/><Relationship Id="rId1" Type="http://schemas.microsoft.com/office/2007/relationships/media" Target="../media/media8.mp3"/><Relationship Id="rId5" Type="http://schemas.openxmlformats.org/officeDocument/2006/relationships/image" Target="../media/image9.png"/><Relationship Id="rId10" Type="http://schemas.openxmlformats.org/officeDocument/2006/relationships/image" Target="../media/image10.png"/><Relationship Id="rId4" Type="http://schemas.openxmlformats.org/officeDocument/2006/relationships/notesSlide" Target="../notesSlides/notesSlide7.xml"/><Relationship Id="rId9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e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14.svg"/><Relationship Id="rId2" Type="http://schemas.openxmlformats.org/officeDocument/2006/relationships/audio" Target="../media/media9.mp3"/><Relationship Id="rId1" Type="http://schemas.microsoft.com/office/2007/relationships/media" Target="../media/media9.mp3"/><Relationship Id="rId4" Type="http://schemas.openxmlformats.org/officeDocument/2006/relationships/image" Target="../media/image17.png"/><Relationship Id="rId9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407434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DC8072DF-1AEE-4DB2-9CD1-AE9314CAEAEA}"/>
              </a:ext>
            </a:extLst>
          </p:cNvPr>
          <p:cNvSpPr/>
          <p:nvPr/>
        </p:nvSpPr>
        <p:spPr>
          <a:xfrm>
            <a:off x="838200" y="342900"/>
            <a:ext cx="10505484" cy="9339464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700" dirty="0"/>
          </a:p>
        </p:txBody>
      </p:sp>
      <p:grpSp>
        <p:nvGrpSpPr>
          <p:cNvPr id="2" name="Nhóm 1">
            <a:extLst>
              <a:ext uri="{FF2B5EF4-FFF2-40B4-BE49-F238E27FC236}">
                <a16:creationId xmlns:a16="http://schemas.microsoft.com/office/drawing/2014/main" id="{ACD7BBDD-9846-4275-BE6C-C717887F32BC}"/>
              </a:ext>
            </a:extLst>
          </p:cNvPr>
          <p:cNvGrpSpPr/>
          <p:nvPr/>
        </p:nvGrpSpPr>
        <p:grpSpPr>
          <a:xfrm>
            <a:off x="11377989" y="409576"/>
            <a:ext cx="493644" cy="9467849"/>
            <a:chOff x="11377989" y="409576"/>
            <a:chExt cx="493644" cy="9467849"/>
          </a:xfrm>
        </p:grpSpPr>
        <p:pic>
          <p:nvPicPr>
            <p:cNvPr id="4" name="Picture 4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7"/>
                </a:ext>
              </a:extLst>
            </a:blip>
            <a:srcRect/>
            <a:stretch>
              <a:fillRect/>
            </a:stretch>
          </p:blipFill>
          <p:spPr>
            <a:xfrm rot="-5400000">
              <a:off x="8776878" y="6782669"/>
              <a:ext cx="5695868" cy="493643"/>
            </a:xfrm>
            <a:prstGeom prst="rect">
              <a:avLst/>
            </a:prstGeom>
          </p:spPr>
        </p:pic>
        <p:pic>
          <p:nvPicPr>
            <p:cNvPr id="5" name="Picture 5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7"/>
                </a:ext>
              </a:extLst>
            </a:blip>
            <a:srcRect/>
            <a:stretch>
              <a:fillRect/>
            </a:stretch>
          </p:blipFill>
          <p:spPr>
            <a:xfrm rot="-5400000">
              <a:off x="8776877" y="3010688"/>
              <a:ext cx="5695868" cy="493643"/>
            </a:xfrm>
            <a:prstGeom prst="rect">
              <a:avLst/>
            </a:prstGeom>
          </p:spPr>
        </p:pic>
      </p:grp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CA904469-F784-4166-B8E9-2ABBFF92DCA6}"/>
              </a:ext>
            </a:extLst>
          </p:cNvPr>
          <p:cNvSpPr/>
          <p:nvPr/>
        </p:nvSpPr>
        <p:spPr>
          <a:xfrm>
            <a:off x="12420600" y="1866900"/>
            <a:ext cx="5206585" cy="938276"/>
          </a:xfrm>
          <a:prstGeom prst="roundRect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6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build (v)</a:t>
            </a:r>
            <a:endParaRPr lang="en-US" sz="66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4ACBD00D-DDD3-4CB2-AF7C-B117A486CA1D}"/>
              </a:ext>
            </a:extLst>
          </p:cNvPr>
          <p:cNvSpPr/>
          <p:nvPr/>
        </p:nvSpPr>
        <p:spPr>
          <a:xfrm>
            <a:off x="12479905" y="3039344"/>
            <a:ext cx="3843789" cy="732556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5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xây</a:t>
            </a:r>
            <a:r>
              <a:rPr lang="en-US" sz="45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5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dựng</a:t>
            </a:r>
            <a:endParaRPr lang="en-US" sz="45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6" name="Picture 6">
            <a:extLst>
              <a:ext uri="{FF2B5EF4-FFF2-40B4-BE49-F238E27FC236}">
                <a16:creationId xmlns:a16="http://schemas.microsoft.com/office/drawing/2014/main" id="{7330DCF7-5949-4A73-ABDC-C15EA14DC157}"/>
              </a:ext>
            </a:extLst>
          </p:cNvPr>
          <p:cNvPicPr/>
          <p:nvPr/>
        </p:nvPicPr>
        <p:blipFill>
          <a:blip r:embed="rId8"/>
          <a:srcRect/>
          <a:stretch>
            <a:fillRect/>
          </a:stretch>
        </p:blipFill>
        <p:spPr>
          <a:xfrm>
            <a:off x="1066800" y="723900"/>
            <a:ext cx="10363200" cy="6096000"/>
          </a:xfrm>
          <a:prstGeom prst="rect">
            <a:avLst/>
          </a:prstGeom>
        </p:spPr>
      </p:pic>
      <p:pic>
        <p:nvPicPr>
          <p:cNvPr id="3" name="build-1673776462">
            <a:hlinkClick r:id="" action="ppaction://media"/>
            <a:extLst>
              <a:ext uri="{FF2B5EF4-FFF2-40B4-BE49-F238E27FC236}">
                <a16:creationId xmlns:a16="http://schemas.microsoft.com/office/drawing/2014/main" id="{5CB7CB3F-DC46-48F7-81CF-13D5A9ACE9F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4401800" y="1333500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147378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1008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10" grpId="0" animBg="1"/>
      <p:bldP spid="1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DC8072DF-1AEE-4DB2-9CD1-AE9314CAEAEA}"/>
              </a:ext>
            </a:extLst>
          </p:cNvPr>
          <p:cNvSpPr/>
          <p:nvPr/>
        </p:nvSpPr>
        <p:spPr>
          <a:xfrm>
            <a:off x="838200" y="342900"/>
            <a:ext cx="10505484" cy="9339464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700" dirty="0"/>
          </a:p>
        </p:txBody>
      </p:sp>
      <p:grpSp>
        <p:nvGrpSpPr>
          <p:cNvPr id="2" name="Nhóm 1">
            <a:extLst>
              <a:ext uri="{FF2B5EF4-FFF2-40B4-BE49-F238E27FC236}">
                <a16:creationId xmlns:a16="http://schemas.microsoft.com/office/drawing/2014/main" id="{ACD7BBDD-9846-4275-BE6C-C717887F32BC}"/>
              </a:ext>
            </a:extLst>
          </p:cNvPr>
          <p:cNvGrpSpPr/>
          <p:nvPr/>
        </p:nvGrpSpPr>
        <p:grpSpPr>
          <a:xfrm>
            <a:off x="11377989" y="409576"/>
            <a:ext cx="493644" cy="9467849"/>
            <a:chOff x="11377989" y="409576"/>
            <a:chExt cx="493644" cy="9467849"/>
          </a:xfrm>
        </p:grpSpPr>
        <p:pic>
          <p:nvPicPr>
            <p:cNvPr id="4" name="Picture 4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7"/>
                </a:ext>
              </a:extLst>
            </a:blip>
            <a:srcRect/>
            <a:stretch>
              <a:fillRect/>
            </a:stretch>
          </p:blipFill>
          <p:spPr>
            <a:xfrm rot="-5400000">
              <a:off x="8776878" y="6782669"/>
              <a:ext cx="5695868" cy="493643"/>
            </a:xfrm>
            <a:prstGeom prst="rect">
              <a:avLst/>
            </a:prstGeom>
          </p:spPr>
        </p:pic>
        <p:pic>
          <p:nvPicPr>
            <p:cNvPr id="5" name="Picture 5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7"/>
                </a:ext>
              </a:extLst>
            </a:blip>
            <a:srcRect/>
            <a:stretch>
              <a:fillRect/>
            </a:stretch>
          </p:blipFill>
          <p:spPr>
            <a:xfrm rot="-5400000">
              <a:off x="8776877" y="3010688"/>
              <a:ext cx="5695868" cy="493643"/>
            </a:xfrm>
            <a:prstGeom prst="rect">
              <a:avLst/>
            </a:prstGeom>
          </p:spPr>
        </p:pic>
      </p:grp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CA904469-F784-4166-B8E9-2ABBFF92DCA6}"/>
              </a:ext>
            </a:extLst>
          </p:cNvPr>
          <p:cNvSpPr/>
          <p:nvPr/>
        </p:nvSpPr>
        <p:spPr>
          <a:xfrm>
            <a:off x="12453593" y="1794704"/>
            <a:ext cx="5206585" cy="938276"/>
          </a:xfrm>
          <a:prstGeom prst="roundRect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6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affect (v)</a:t>
            </a:r>
            <a:endParaRPr lang="en-US" sz="66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4ACBD00D-DDD3-4CB2-AF7C-B117A486CA1D}"/>
              </a:ext>
            </a:extLst>
          </p:cNvPr>
          <p:cNvSpPr/>
          <p:nvPr/>
        </p:nvSpPr>
        <p:spPr>
          <a:xfrm>
            <a:off x="11942514" y="2940184"/>
            <a:ext cx="6035367" cy="732556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5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tác</a:t>
            </a:r>
            <a:r>
              <a:rPr lang="en-US" sz="45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5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sz="45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45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ảnh</a:t>
            </a:r>
            <a:r>
              <a:rPr lang="en-US" sz="45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5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hưởng</a:t>
            </a:r>
            <a:endParaRPr lang="en-US" sz="45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6" name="Picture 5">
            <a:extLst>
              <a:ext uri="{FF2B5EF4-FFF2-40B4-BE49-F238E27FC236}">
                <a16:creationId xmlns:a16="http://schemas.microsoft.com/office/drawing/2014/main" id="{DC0273BA-84B7-44F8-B6FC-9C7D7345E845}"/>
              </a:ext>
            </a:extLst>
          </p:cNvPr>
          <p:cNvPicPr/>
          <p:nvPr/>
        </p:nvPicPr>
        <p:blipFill>
          <a:blip r:embed="rId8"/>
          <a:srcRect/>
          <a:stretch>
            <a:fillRect/>
          </a:stretch>
        </p:blipFill>
        <p:spPr>
          <a:xfrm>
            <a:off x="1905000" y="952500"/>
            <a:ext cx="9067800" cy="6172200"/>
          </a:xfrm>
          <a:prstGeom prst="rect">
            <a:avLst/>
          </a:prstGeom>
        </p:spPr>
      </p:pic>
      <p:pic>
        <p:nvPicPr>
          <p:cNvPr id="3" name="affect-1673776477">
            <a:hlinkClick r:id="" action="ppaction://media"/>
            <a:extLst>
              <a:ext uri="{FF2B5EF4-FFF2-40B4-BE49-F238E27FC236}">
                <a16:creationId xmlns:a16="http://schemas.microsoft.com/office/drawing/2014/main" id="{138A9C61-D3ED-4BDB-9ED3-AADFB47E414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4173200" y="1181100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880484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117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10" grpId="0" animBg="1"/>
      <p:bldP spid="1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DC8072DF-1AEE-4DB2-9CD1-AE9314CAEAEA}"/>
              </a:ext>
            </a:extLst>
          </p:cNvPr>
          <p:cNvSpPr/>
          <p:nvPr/>
        </p:nvSpPr>
        <p:spPr>
          <a:xfrm>
            <a:off x="838200" y="342900"/>
            <a:ext cx="10505484" cy="9339464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700" dirty="0"/>
          </a:p>
        </p:txBody>
      </p:sp>
      <p:grpSp>
        <p:nvGrpSpPr>
          <p:cNvPr id="2" name="Nhóm 1">
            <a:extLst>
              <a:ext uri="{FF2B5EF4-FFF2-40B4-BE49-F238E27FC236}">
                <a16:creationId xmlns:a16="http://schemas.microsoft.com/office/drawing/2014/main" id="{ACD7BBDD-9846-4275-BE6C-C717887F32BC}"/>
              </a:ext>
            </a:extLst>
          </p:cNvPr>
          <p:cNvGrpSpPr/>
          <p:nvPr/>
        </p:nvGrpSpPr>
        <p:grpSpPr>
          <a:xfrm>
            <a:off x="10850880" y="409576"/>
            <a:ext cx="45719" cy="9467849"/>
            <a:chOff x="11377989" y="409576"/>
            <a:chExt cx="493644" cy="9467849"/>
          </a:xfrm>
        </p:grpSpPr>
        <p:pic>
          <p:nvPicPr>
            <p:cNvPr id="4" name="Picture 4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7"/>
                </a:ext>
              </a:extLst>
            </a:blip>
            <a:srcRect/>
            <a:stretch>
              <a:fillRect/>
            </a:stretch>
          </p:blipFill>
          <p:spPr>
            <a:xfrm rot="-5400000">
              <a:off x="8776878" y="6782669"/>
              <a:ext cx="5695868" cy="493643"/>
            </a:xfrm>
            <a:prstGeom prst="rect">
              <a:avLst/>
            </a:prstGeom>
          </p:spPr>
        </p:pic>
        <p:pic>
          <p:nvPicPr>
            <p:cNvPr id="5" name="Picture 5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7"/>
                </a:ext>
              </a:extLst>
            </a:blip>
            <a:srcRect/>
            <a:stretch>
              <a:fillRect/>
            </a:stretch>
          </p:blipFill>
          <p:spPr>
            <a:xfrm rot="-5400000">
              <a:off x="8776877" y="3010688"/>
              <a:ext cx="5695868" cy="493643"/>
            </a:xfrm>
            <a:prstGeom prst="rect">
              <a:avLst/>
            </a:prstGeom>
          </p:spPr>
        </p:pic>
      </p:grp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CA904469-F784-4166-B8E9-2ABBFF92DCA6}"/>
              </a:ext>
            </a:extLst>
          </p:cNvPr>
          <p:cNvSpPr/>
          <p:nvPr/>
        </p:nvSpPr>
        <p:spPr>
          <a:xfrm>
            <a:off x="11343684" y="1867662"/>
            <a:ext cx="5877516" cy="938276"/>
          </a:xfrm>
          <a:prstGeom prst="roundRect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6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expensive (</a:t>
            </a:r>
            <a:r>
              <a:rPr lang="en-US" sz="6600" b="1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adj</a:t>
            </a:r>
            <a:r>
              <a:rPr lang="en-US" sz="66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en-US" sz="66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4ACBD00D-DDD3-4CB2-AF7C-B117A486CA1D}"/>
              </a:ext>
            </a:extLst>
          </p:cNvPr>
          <p:cNvSpPr/>
          <p:nvPr/>
        </p:nvSpPr>
        <p:spPr>
          <a:xfrm>
            <a:off x="10058400" y="3139438"/>
            <a:ext cx="6035367" cy="732556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5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</a:t>
            </a:r>
            <a:r>
              <a:rPr lang="en-US" sz="45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ắt</a:t>
            </a:r>
            <a:endParaRPr lang="en-US" sz="45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6" name="Picture 13">
            <a:extLst>
              <a:ext uri="{FF2B5EF4-FFF2-40B4-BE49-F238E27FC236}">
                <a16:creationId xmlns:a16="http://schemas.microsoft.com/office/drawing/2014/main" id="{325DF9E4-7EB7-4C1E-AC4C-A945819BD861}"/>
              </a:ext>
            </a:extLst>
          </p:cNvPr>
          <p:cNvPicPr/>
          <p:nvPr/>
        </p:nvPicPr>
        <p:blipFill>
          <a:blip r:embed="rId8"/>
          <a:srcRect/>
          <a:stretch>
            <a:fillRect/>
          </a:stretch>
        </p:blipFill>
        <p:spPr>
          <a:xfrm>
            <a:off x="1676400" y="1028700"/>
            <a:ext cx="9220200" cy="6019800"/>
          </a:xfrm>
          <a:prstGeom prst="rect">
            <a:avLst/>
          </a:prstGeom>
        </p:spPr>
      </p:pic>
      <p:pic>
        <p:nvPicPr>
          <p:cNvPr id="3" name="expensive-1673776505">
            <a:hlinkClick r:id="" action="ppaction://media"/>
            <a:extLst>
              <a:ext uri="{FF2B5EF4-FFF2-40B4-BE49-F238E27FC236}">
                <a16:creationId xmlns:a16="http://schemas.microsoft.com/office/drawing/2014/main" id="{EFC4100B-27B9-44AD-973D-674B4CD3E6C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4097000" y="876300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389914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168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10" grpId="0" animBg="1"/>
      <p:bldP spid="1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DC8072DF-1AEE-4DB2-9CD1-AE9314CAEAEA}"/>
              </a:ext>
            </a:extLst>
          </p:cNvPr>
          <p:cNvSpPr/>
          <p:nvPr/>
        </p:nvSpPr>
        <p:spPr>
          <a:xfrm>
            <a:off x="838200" y="342900"/>
            <a:ext cx="10505484" cy="9339464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700" dirty="0"/>
          </a:p>
        </p:txBody>
      </p:sp>
      <p:grpSp>
        <p:nvGrpSpPr>
          <p:cNvPr id="2" name="Nhóm 1">
            <a:extLst>
              <a:ext uri="{FF2B5EF4-FFF2-40B4-BE49-F238E27FC236}">
                <a16:creationId xmlns:a16="http://schemas.microsoft.com/office/drawing/2014/main" id="{ACD7BBDD-9846-4275-BE6C-C717887F32BC}"/>
              </a:ext>
            </a:extLst>
          </p:cNvPr>
          <p:cNvGrpSpPr/>
          <p:nvPr/>
        </p:nvGrpSpPr>
        <p:grpSpPr>
          <a:xfrm>
            <a:off x="11377989" y="409576"/>
            <a:ext cx="493644" cy="9467849"/>
            <a:chOff x="11377989" y="409576"/>
            <a:chExt cx="493644" cy="9467849"/>
          </a:xfrm>
        </p:grpSpPr>
        <p:pic>
          <p:nvPicPr>
            <p:cNvPr id="4" name="Picture 4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7"/>
                </a:ext>
              </a:extLst>
            </a:blip>
            <a:srcRect/>
            <a:stretch>
              <a:fillRect/>
            </a:stretch>
          </p:blipFill>
          <p:spPr>
            <a:xfrm rot="-5400000">
              <a:off x="8776878" y="6782669"/>
              <a:ext cx="5695868" cy="493643"/>
            </a:xfrm>
            <a:prstGeom prst="rect">
              <a:avLst/>
            </a:prstGeom>
          </p:spPr>
        </p:pic>
        <p:pic>
          <p:nvPicPr>
            <p:cNvPr id="5" name="Picture 5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7"/>
                </a:ext>
              </a:extLst>
            </a:blip>
            <a:srcRect/>
            <a:stretch>
              <a:fillRect/>
            </a:stretch>
          </p:blipFill>
          <p:spPr>
            <a:xfrm rot="-5400000">
              <a:off x="8776877" y="3010688"/>
              <a:ext cx="5695868" cy="493643"/>
            </a:xfrm>
            <a:prstGeom prst="rect">
              <a:avLst/>
            </a:prstGeom>
          </p:spPr>
        </p:pic>
      </p:grp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CA904469-F784-4166-B8E9-2ABBFF92DCA6}"/>
              </a:ext>
            </a:extLst>
          </p:cNvPr>
          <p:cNvSpPr/>
          <p:nvPr/>
        </p:nvSpPr>
        <p:spPr>
          <a:xfrm>
            <a:off x="12453593" y="1794704"/>
            <a:ext cx="5206585" cy="938276"/>
          </a:xfrm>
          <a:prstGeom prst="roundRect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6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mix (n)</a:t>
            </a:r>
            <a:endParaRPr lang="en-US" sz="66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4ACBD00D-DDD3-4CB2-AF7C-B117A486CA1D}"/>
              </a:ext>
            </a:extLst>
          </p:cNvPr>
          <p:cNvSpPr/>
          <p:nvPr/>
        </p:nvSpPr>
        <p:spPr>
          <a:xfrm>
            <a:off x="12725400" y="3115544"/>
            <a:ext cx="3615189" cy="732556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5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hỗn</a:t>
            </a:r>
            <a:r>
              <a:rPr lang="en-US" sz="45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5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hợp</a:t>
            </a:r>
            <a:endParaRPr lang="en-US" sz="45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6" name="Picture 4">
            <a:extLst>
              <a:ext uri="{FF2B5EF4-FFF2-40B4-BE49-F238E27FC236}">
                <a16:creationId xmlns:a16="http://schemas.microsoft.com/office/drawing/2014/main" id="{BF29FAE7-FB1D-483B-A313-96C7F0D48187}"/>
              </a:ext>
            </a:extLst>
          </p:cNvPr>
          <p:cNvPicPr/>
          <p:nvPr/>
        </p:nvPicPr>
        <p:blipFill>
          <a:blip r:embed="rId8"/>
          <a:srcRect/>
          <a:stretch>
            <a:fillRect/>
          </a:stretch>
        </p:blipFill>
        <p:spPr>
          <a:xfrm>
            <a:off x="1066800" y="800100"/>
            <a:ext cx="9906000" cy="6096000"/>
          </a:xfrm>
          <a:prstGeom prst="rect">
            <a:avLst/>
          </a:prstGeom>
        </p:spPr>
      </p:pic>
      <p:pic>
        <p:nvPicPr>
          <p:cNvPr id="3" name="mix-1673776513">
            <a:hlinkClick r:id="" action="ppaction://media"/>
            <a:extLst>
              <a:ext uri="{FF2B5EF4-FFF2-40B4-BE49-F238E27FC236}">
                <a16:creationId xmlns:a16="http://schemas.microsoft.com/office/drawing/2014/main" id="{B59EFDC1-F48B-4571-935E-7E7608C822C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3716000" y="876300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694934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108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10" grpId="0" animBg="1"/>
      <p:bldP spid="1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DC8072DF-1AEE-4DB2-9CD1-AE9314CAEAEA}"/>
              </a:ext>
            </a:extLst>
          </p:cNvPr>
          <p:cNvSpPr/>
          <p:nvPr/>
        </p:nvSpPr>
        <p:spPr>
          <a:xfrm>
            <a:off x="838200" y="342900"/>
            <a:ext cx="10505484" cy="9339464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700" dirty="0"/>
          </a:p>
        </p:txBody>
      </p:sp>
      <p:grpSp>
        <p:nvGrpSpPr>
          <p:cNvPr id="2" name="Nhóm 1">
            <a:extLst>
              <a:ext uri="{FF2B5EF4-FFF2-40B4-BE49-F238E27FC236}">
                <a16:creationId xmlns:a16="http://schemas.microsoft.com/office/drawing/2014/main" id="{ACD7BBDD-9846-4275-BE6C-C717887F32BC}"/>
              </a:ext>
            </a:extLst>
          </p:cNvPr>
          <p:cNvGrpSpPr/>
          <p:nvPr/>
        </p:nvGrpSpPr>
        <p:grpSpPr>
          <a:xfrm>
            <a:off x="11377989" y="409576"/>
            <a:ext cx="493644" cy="9467849"/>
            <a:chOff x="11377989" y="409576"/>
            <a:chExt cx="493644" cy="9467849"/>
          </a:xfrm>
        </p:grpSpPr>
        <p:pic>
          <p:nvPicPr>
            <p:cNvPr id="4" name="Picture 4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7"/>
                </a:ext>
              </a:extLst>
            </a:blip>
            <a:srcRect/>
            <a:stretch>
              <a:fillRect/>
            </a:stretch>
          </p:blipFill>
          <p:spPr>
            <a:xfrm rot="-5400000">
              <a:off x="8776878" y="6782669"/>
              <a:ext cx="5695868" cy="493643"/>
            </a:xfrm>
            <a:prstGeom prst="rect">
              <a:avLst/>
            </a:prstGeom>
          </p:spPr>
        </p:pic>
        <p:pic>
          <p:nvPicPr>
            <p:cNvPr id="5" name="Picture 5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7"/>
                </a:ext>
              </a:extLst>
            </a:blip>
            <a:srcRect/>
            <a:stretch>
              <a:fillRect/>
            </a:stretch>
          </p:blipFill>
          <p:spPr>
            <a:xfrm rot="-5400000">
              <a:off x="8776877" y="3010688"/>
              <a:ext cx="5695868" cy="493643"/>
            </a:xfrm>
            <a:prstGeom prst="rect">
              <a:avLst/>
            </a:prstGeom>
          </p:spPr>
        </p:pic>
      </p:grp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CA904469-F784-4166-B8E9-2ABBFF92DCA6}"/>
              </a:ext>
            </a:extLst>
          </p:cNvPr>
          <p:cNvSpPr/>
          <p:nvPr/>
        </p:nvSpPr>
        <p:spPr>
          <a:xfrm>
            <a:off x="12453593" y="1794704"/>
            <a:ext cx="5206585" cy="938276"/>
          </a:xfrm>
          <a:prstGeom prst="roundRect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6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electric (</a:t>
            </a:r>
            <a:r>
              <a:rPr lang="en-US" sz="6600" b="1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adj</a:t>
            </a:r>
            <a:r>
              <a:rPr lang="en-US" sz="66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en-US" sz="66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4ACBD00D-DDD3-4CB2-AF7C-B117A486CA1D}"/>
              </a:ext>
            </a:extLst>
          </p:cNvPr>
          <p:cNvSpPr/>
          <p:nvPr/>
        </p:nvSpPr>
        <p:spPr>
          <a:xfrm>
            <a:off x="10824464" y="2901666"/>
            <a:ext cx="6035367" cy="732556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5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</a:t>
            </a:r>
            <a:r>
              <a:rPr lang="en-US" sz="45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iện</a:t>
            </a:r>
            <a:endParaRPr lang="en-US" sz="45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6" name="Picture 12">
            <a:extLst>
              <a:ext uri="{FF2B5EF4-FFF2-40B4-BE49-F238E27FC236}">
                <a16:creationId xmlns:a16="http://schemas.microsoft.com/office/drawing/2014/main" id="{78A60A51-4F20-4EAD-B3D4-F6386B0E5C3A}"/>
              </a:ext>
            </a:extLst>
          </p:cNvPr>
          <p:cNvPicPr/>
          <p:nvPr/>
        </p:nvPicPr>
        <p:blipFill>
          <a:blip r:embed="rId8"/>
          <a:srcRect/>
          <a:stretch>
            <a:fillRect/>
          </a:stretch>
        </p:blipFill>
        <p:spPr>
          <a:xfrm>
            <a:off x="1066800" y="723900"/>
            <a:ext cx="10058400" cy="6705600"/>
          </a:xfrm>
          <a:prstGeom prst="rect">
            <a:avLst/>
          </a:prstGeom>
        </p:spPr>
      </p:pic>
      <p:pic>
        <p:nvPicPr>
          <p:cNvPr id="3" name="electric-1673776529">
            <a:hlinkClick r:id="" action="ppaction://media"/>
            <a:extLst>
              <a:ext uri="{FF2B5EF4-FFF2-40B4-BE49-F238E27FC236}">
                <a16:creationId xmlns:a16="http://schemas.microsoft.com/office/drawing/2014/main" id="{4C96AB5D-9EAA-42A0-8BD0-DD234A44091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4401800" y="1104900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665034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1224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10" grpId="0" animBg="1"/>
      <p:bldP spid="1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DC8072DF-1AEE-4DB2-9CD1-AE9314CAEAEA}"/>
              </a:ext>
            </a:extLst>
          </p:cNvPr>
          <p:cNvSpPr/>
          <p:nvPr/>
        </p:nvSpPr>
        <p:spPr>
          <a:xfrm>
            <a:off x="838200" y="342900"/>
            <a:ext cx="10505484" cy="9339464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700" dirty="0"/>
          </a:p>
        </p:txBody>
      </p:sp>
      <p:grpSp>
        <p:nvGrpSpPr>
          <p:cNvPr id="2" name="Nhóm 1">
            <a:extLst>
              <a:ext uri="{FF2B5EF4-FFF2-40B4-BE49-F238E27FC236}">
                <a16:creationId xmlns:a16="http://schemas.microsoft.com/office/drawing/2014/main" id="{ACD7BBDD-9846-4275-BE6C-C717887F32BC}"/>
              </a:ext>
            </a:extLst>
          </p:cNvPr>
          <p:cNvGrpSpPr/>
          <p:nvPr/>
        </p:nvGrpSpPr>
        <p:grpSpPr>
          <a:xfrm>
            <a:off x="11377989" y="409576"/>
            <a:ext cx="493644" cy="9467849"/>
            <a:chOff x="11377989" y="409576"/>
            <a:chExt cx="493644" cy="9467849"/>
          </a:xfrm>
        </p:grpSpPr>
        <p:pic>
          <p:nvPicPr>
            <p:cNvPr id="4" name="Picture 4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7"/>
                </a:ext>
              </a:extLst>
            </a:blip>
            <a:srcRect/>
            <a:stretch>
              <a:fillRect/>
            </a:stretch>
          </p:blipFill>
          <p:spPr>
            <a:xfrm rot="-5400000">
              <a:off x="8776878" y="6782669"/>
              <a:ext cx="5695868" cy="493643"/>
            </a:xfrm>
            <a:prstGeom prst="rect">
              <a:avLst/>
            </a:prstGeom>
          </p:spPr>
        </p:pic>
        <p:pic>
          <p:nvPicPr>
            <p:cNvPr id="5" name="Picture 5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7"/>
                </a:ext>
              </a:extLst>
            </a:blip>
            <a:srcRect/>
            <a:stretch>
              <a:fillRect/>
            </a:stretch>
          </p:blipFill>
          <p:spPr>
            <a:xfrm rot="-5400000">
              <a:off x="8776877" y="3010688"/>
              <a:ext cx="5695868" cy="493643"/>
            </a:xfrm>
            <a:prstGeom prst="rect">
              <a:avLst/>
            </a:prstGeom>
          </p:spPr>
        </p:pic>
      </p:grp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CA904469-F784-4166-B8E9-2ABBFF92DCA6}"/>
              </a:ext>
            </a:extLst>
          </p:cNvPr>
          <p:cNvSpPr/>
          <p:nvPr/>
        </p:nvSpPr>
        <p:spPr>
          <a:xfrm>
            <a:off x="12453593" y="1794704"/>
            <a:ext cx="5206585" cy="938276"/>
          </a:xfrm>
          <a:prstGeom prst="roundRect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6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create (v)</a:t>
            </a:r>
            <a:endParaRPr lang="en-US" sz="66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4ACBD00D-DDD3-4CB2-AF7C-B117A486CA1D}"/>
              </a:ext>
            </a:extLst>
          </p:cNvPr>
          <p:cNvSpPr/>
          <p:nvPr/>
        </p:nvSpPr>
        <p:spPr>
          <a:xfrm>
            <a:off x="11280775" y="2940184"/>
            <a:ext cx="6035367" cy="732556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5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tạo</a:t>
            </a:r>
            <a:r>
              <a:rPr lang="en-US" sz="45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5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ra</a:t>
            </a:r>
          </a:p>
        </p:txBody>
      </p:sp>
      <p:pic>
        <p:nvPicPr>
          <p:cNvPr id="16" name="Picture 10">
            <a:extLst>
              <a:ext uri="{FF2B5EF4-FFF2-40B4-BE49-F238E27FC236}">
                <a16:creationId xmlns:a16="http://schemas.microsoft.com/office/drawing/2014/main" id="{FB43FAB6-EFA1-48DF-9D12-31011CA4F632}"/>
              </a:ext>
            </a:extLst>
          </p:cNvPr>
          <p:cNvPicPr/>
          <p:nvPr/>
        </p:nvPicPr>
        <p:blipFill>
          <a:blip r:embed="rId8"/>
          <a:srcRect/>
          <a:stretch>
            <a:fillRect/>
          </a:stretch>
        </p:blipFill>
        <p:spPr>
          <a:xfrm>
            <a:off x="1066800" y="952500"/>
            <a:ext cx="10287000" cy="6172200"/>
          </a:xfrm>
          <a:prstGeom prst="rect">
            <a:avLst/>
          </a:prstGeom>
        </p:spPr>
      </p:pic>
      <p:pic>
        <p:nvPicPr>
          <p:cNvPr id="3" name="create-1673776647">
            <a:hlinkClick r:id="" action="ppaction://media"/>
            <a:extLst>
              <a:ext uri="{FF2B5EF4-FFF2-40B4-BE49-F238E27FC236}">
                <a16:creationId xmlns:a16="http://schemas.microsoft.com/office/drawing/2014/main" id="{2A9FEE86-4AFF-4120-992A-7ED95D5CC36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3335000" y="1181100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442850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1152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10" grpId="0" animBg="1"/>
      <p:bldP spid="1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ộp Văn bản 1">
            <a:extLst>
              <a:ext uri="{FF2B5EF4-FFF2-40B4-BE49-F238E27FC236}">
                <a16:creationId xmlns:a16="http://schemas.microsoft.com/office/drawing/2014/main" id="{E792BF9E-9D3E-47F8-AFBF-A00571F96563}"/>
              </a:ext>
            </a:extLst>
          </p:cNvPr>
          <p:cNvSpPr txBox="1"/>
          <p:nvPr/>
        </p:nvSpPr>
        <p:spPr>
          <a:xfrm>
            <a:off x="3352800" y="495300"/>
            <a:ext cx="12039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 Match the words with the pictures. </a:t>
            </a:r>
          </a:p>
        </p:txBody>
      </p:sp>
      <p:pic>
        <p:nvPicPr>
          <p:cNvPr id="3" name="Picture 5">
            <a:extLst>
              <a:ext uri="{FF2B5EF4-FFF2-40B4-BE49-F238E27FC236}">
                <a16:creationId xmlns:a16="http://schemas.microsoft.com/office/drawing/2014/main" id="{624DCD22-76B4-4403-BCA0-8F258A6EB63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0600" y="5219700"/>
            <a:ext cx="16916400" cy="2932402"/>
          </a:xfrm>
          <a:prstGeom prst="rect">
            <a:avLst/>
          </a:prstGeom>
        </p:spPr>
      </p:pic>
      <p:sp>
        <p:nvSpPr>
          <p:cNvPr id="4" name="Rounded Rectangle 11">
            <a:extLst>
              <a:ext uri="{FF2B5EF4-FFF2-40B4-BE49-F238E27FC236}">
                <a16:creationId xmlns:a16="http://schemas.microsoft.com/office/drawing/2014/main" id="{E5539D6F-4190-404D-A32C-81B83BCE6060}"/>
              </a:ext>
            </a:extLst>
          </p:cNvPr>
          <p:cNvSpPr/>
          <p:nvPr/>
        </p:nvSpPr>
        <p:spPr>
          <a:xfrm>
            <a:off x="1524000" y="1790700"/>
            <a:ext cx="4495800" cy="1143000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power plant</a:t>
            </a:r>
          </a:p>
        </p:txBody>
      </p:sp>
      <p:sp>
        <p:nvSpPr>
          <p:cNvPr id="5" name="Rounded Rectangle 15">
            <a:extLst>
              <a:ext uri="{FF2B5EF4-FFF2-40B4-BE49-F238E27FC236}">
                <a16:creationId xmlns:a16="http://schemas.microsoft.com/office/drawing/2014/main" id="{95AD0F18-349D-4977-B5E0-6C37A17FE6D3}"/>
              </a:ext>
            </a:extLst>
          </p:cNvPr>
          <p:cNvSpPr/>
          <p:nvPr/>
        </p:nvSpPr>
        <p:spPr>
          <a:xfrm>
            <a:off x="11963400" y="1638300"/>
            <a:ext cx="4267200" cy="1143000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nuclear power</a:t>
            </a:r>
          </a:p>
        </p:txBody>
      </p:sp>
      <p:sp>
        <p:nvSpPr>
          <p:cNvPr id="6" name="Rounded Rectangle 16">
            <a:extLst>
              <a:ext uri="{FF2B5EF4-FFF2-40B4-BE49-F238E27FC236}">
                <a16:creationId xmlns:a16="http://schemas.microsoft.com/office/drawing/2014/main" id="{6E165E7E-461B-4455-865E-A44045A9748F}"/>
              </a:ext>
            </a:extLst>
          </p:cNvPr>
          <p:cNvSpPr/>
          <p:nvPr/>
        </p:nvSpPr>
        <p:spPr>
          <a:xfrm>
            <a:off x="6858000" y="1714500"/>
            <a:ext cx="4495800" cy="990600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solar panel</a:t>
            </a:r>
          </a:p>
        </p:txBody>
      </p:sp>
      <p:sp>
        <p:nvSpPr>
          <p:cNvPr id="7" name="Rounded Rectangle 17">
            <a:extLst>
              <a:ext uri="{FF2B5EF4-FFF2-40B4-BE49-F238E27FC236}">
                <a16:creationId xmlns:a16="http://schemas.microsoft.com/office/drawing/2014/main" id="{62EEF5E4-CE08-4B3C-B4C8-313E50B635C1}"/>
              </a:ext>
            </a:extLst>
          </p:cNvPr>
          <p:cNvSpPr/>
          <p:nvPr/>
        </p:nvSpPr>
        <p:spPr>
          <a:xfrm>
            <a:off x="6781800" y="3314700"/>
            <a:ext cx="4343400" cy="1143000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wind turbine</a:t>
            </a:r>
          </a:p>
        </p:txBody>
      </p:sp>
      <p:sp>
        <p:nvSpPr>
          <p:cNvPr id="8" name="Rounded Rectangle 17">
            <a:extLst>
              <a:ext uri="{FF2B5EF4-FFF2-40B4-BE49-F238E27FC236}">
                <a16:creationId xmlns:a16="http://schemas.microsoft.com/office/drawing/2014/main" id="{3EBCABEA-7F19-48F0-A730-D70B7F32F2C0}"/>
              </a:ext>
            </a:extLst>
          </p:cNvPr>
          <p:cNvSpPr/>
          <p:nvPr/>
        </p:nvSpPr>
        <p:spPr>
          <a:xfrm>
            <a:off x="941832" y="8533102"/>
            <a:ext cx="3657600" cy="762000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wind turbine</a:t>
            </a:r>
          </a:p>
        </p:txBody>
      </p:sp>
      <p:sp>
        <p:nvSpPr>
          <p:cNvPr id="9" name="Rounded Rectangle 16">
            <a:extLst>
              <a:ext uri="{FF2B5EF4-FFF2-40B4-BE49-F238E27FC236}">
                <a16:creationId xmlns:a16="http://schemas.microsoft.com/office/drawing/2014/main" id="{1F9EF16B-AE53-430E-B400-AF0B25D8753F}"/>
              </a:ext>
            </a:extLst>
          </p:cNvPr>
          <p:cNvSpPr/>
          <p:nvPr/>
        </p:nvSpPr>
        <p:spPr>
          <a:xfrm>
            <a:off x="5257800" y="8382000"/>
            <a:ext cx="4191000" cy="838200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solar panel</a:t>
            </a:r>
          </a:p>
        </p:txBody>
      </p:sp>
      <p:sp>
        <p:nvSpPr>
          <p:cNvPr id="10" name="Rounded Rectangle 15">
            <a:extLst>
              <a:ext uri="{FF2B5EF4-FFF2-40B4-BE49-F238E27FC236}">
                <a16:creationId xmlns:a16="http://schemas.microsoft.com/office/drawing/2014/main" id="{8D7D6DA8-5E80-4F3A-BD53-E22BBA7F1933}"/>
              </a:ext>
            </a:extLst>
          </p:cNvPr>
          <p:cNvSpPr/>
          <p:nvPr/>
        </p:nvSpPr>
        <p:spPr>
          <a:xfrm>
            <a:off x="14020800" y="8343900"/>
            <a:ext cx="3581400" cy="838200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nuclear power</a:t>
            </a:r>
          </a:p>
        </p:txBody>
      </p:sp>
      <p:sp>
        <p:nvSpPr>
          <p:cNvPr id="11" name="Rounded Rectangle 11">
            <a:extLst>
              <a:ext uri="{FF2B5EF4-FFF2-40B4-BE49-F238E27FC236}">
                <a16:creationId xmlns:a16="http://schemas.microsoft.com/office/drawing/2014/main" id="{207EE796-C00C-4036-BAE7-E3DBA76BCAE3}"/>
              </a:ext>
            </a:extLst>
          </p:cNvPr>
          <p:cNvSpPr/>
          <p:nvPr/>
        </p:nvSpPr>
        <p:spPr>
          <a:xfrm>
            <a:off x="9753600" y="8343900"/>
            <a:ext cx="3810000" cy="914400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power plant</a:t>
            </a:r>
          </a:p>
        </p:txBody>
      </p:sp>
    </p:spTree>
    <p:extLst>
      <p:ext uri="{BB962C8B-B14F-4D97-AF65-F5344CB8AC3E}">
        <p14:creationId xmlns:p14="http://schemas.microsoft.com/office/powerpoint/2010/main" val="18904144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Hộp Văn bản 2">
            <a:extLst>
              <a:ext uri="{FF2B5EF4-FFF2-40B4-BE49-F238E27FC236}">
                <a16:creationId xmlns:a16="http://schemas.microsoft.com/office/drawing/2014/main" id="{95F631CC-E240-493B-906A-AB74DED6F0DC}"/>
              </a:ext>
            </a:extLst>
          </p:cNvPr>
          <p:cNvSpPr txBox="1"/>
          <p:nvPr/>
        </p:nvSpPr>
        <p:spPr>
          <a:xfrm>
            <a:off x="2895600" y="571500"/>
            <a:ext cx="13258800" cy="14478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4400" b="1" i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Work in pairs. </a:t>
            </a:r>
          </a:p>
          <a:p>
            <a:r>
              <a:rPr lang="en-US" sz="4400" i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 Add each word/phrase (5-9) to the correct column.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9C665DD-9F08-4317-97EB-4904A4A5ADD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48200" y="2324100"/>
            <a:ext cx="13030200" cy="6367029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038EFD36-8925-4996-86A6-DBE8F0A5C8F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9600" y="2552700"/>
            <a:ext cx="4062813" cy="2667000"/>
          </a:xfrm>
          <a:prstGeom prst="rect">
            <a:avLst/>
          </a:prstGeom>
        </p:spPr>
      </p:pic>
      <p:pic>
        <p:nvPicPr>
          <p:cNvPr id="6" name="Picture 7">
            <a:extLst>
              <a:ext uri="{FF2B5EF4-FFF2-40B4-BE49-F238E27FC236}">
                <a16:creationId xmlns:a16="http://schemas.microsoft.com/office/drawing/2014/main" id="{E9D5F9B6-041C-4C97-9629-F8B53A95833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38200" y="5600700"/>
            <a:ext cx="3047999" cy="2477953"/>
          </a:xfrm>
          <a:prstGeom prst="rect">
            <a:avLst/>
          </a:prstGeom>
        </p:spPr>
      </p:pic>
      <p:sp>
        <p:nvSpPr>
          <p:cNvPr id="7" name="TextBox 8">
            <a:extLst>
              <a:ext uri="{FF2B5EF4-FFF2-40B4-BE49-F238E27FC236}">
                <a16:creationId xmlns:a16="http://schemas.microsoft.com/office/drawing/2014/main" id="{FD56C875-F72C-4718-954C-1C3DFA1167DC}"/>
              </a:ext>
            </a:extLst>
          </p:cNvPr>
          <p:cNvSpPr txBox="1"/>
          <p:nvPr/>
        </p:nvSpPr>
        <p:spPr>
          <a:xfrm>
            <a:off x="5867400" y="4103268"/>
            <a:ext cx="4495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cheap to build </a:t>
            </a:r>
          </a:p>
        </p:txBody>
      </p:sp>
      <p:sp>
        <p:nvSpPr>
          <p:cNvPr id="8" name="TextBox 10">
            <a:extLst>
              <a:ext uri="{FF2B5EF4-FFF2-40B4-BE49-F238E27FC236}">
                <a16:creationId xmlns:a16="http://schemas.microsoft.com/office/drawing/2014/main" id="{77D1094E-A5F2-4C36-9FA4-0D4314655A39}"/>
              </a:ext>
            </a:extLst>
          </p:cNvPr>
          <p:cNvSpPr txBox="1"/>
          <p:nvPr/>
        </p:nvSpPr>
        <p:spPr>
          <a:xfrm>
            <a:off x="6172199" y="5937151"/>
            <a:ext cx="35052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clean to run</a:t>
            </a:r>
          </a:p>
        </p:txBody>
      </p:sp>
      <p:sp>
        <p:nvSpPr>
          <p:cNvPr id="9" name="TextBox 11">
            <a:extLst>
              <a:ext uri="{FF2B5EF4-FFF2-40B4-BE49-F238E27FC236}">
                <a16:creationId xmlns:a16="http://schemas.microsoft.com/office/drawing/2014/main" id="{30EAA582-54DB-4C4A-97A3-1FD844486DC5}"/>
              </a:ext>
            </a:extLst>
          </p:cNvPr>
          <p:cNvSpPr txBox="1"/>
          <p:nvPr/>
        </p:nvSpPr>
        <p:spPr>
          <a:xfrm>
            <a:off x="12649200" y="5101071"/>
            <a:ext cx="35052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dangerous</a:t>
            </a:r>
          </a:p>
        </p:txBody>
      </p:sp>
      <p:sp>
        <p:nvSpPr>
          <p:cNvPr id="10" name="TextBox 12">
            <a:extLst>
              <a:ext uri="{FF2B5EF4-FFF2-40B4-BE49-F238E27FC236}">
                <a16:creationId xmlns:a16="http://schemas.microsoft.com/office/drawing/2014/main" id="{8B17331E-51D8-4E7A-8CC8-B3D14DCDE431}"/>
              </a:ext>
            </a:extLst>
          </p:cNvPr>
          <p:cNvSpPr txBox="1"/>
          <p:nvPr/>
        </p:nvSpPr>
        <p:spPr>
          <a:xfrm>
            <a:off x="12344400" y="6839676"/>
            <a:ext cx="44196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expensive to run</a:t>
            </a:r>
          </a:p>
        </p:txBody>
      </p:sp>
      <p:sp>
        <p:nvSpPr>
          <p:cNvPr id="11" name="TextBox 13">
            <a:extLst>
              <a:ext uri="{FF2B5EF4-FFF2-40B4-BE49-F238E27FC236}">
                <a16:creationId xmlns:a16="http://schemas.microsoft.com/office/drawing/2014/main" id="{4CC76BEF-CA00-4588-AED1-769738CB3E89}"/>
              </a:ext>
            </a:extLst>
          </p:cNvPr>
          <p:cNvSpPr txBox="1"/>
          <p:nvPr/>
        </p:nvSpPr>
        <p:spPr>
          <a:xfrm>
            <a:off x="13258800" y="7740116"/>
            <a:ext cx="202276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noisy</a:t>
            </a:r>
          </a:p>
        </p:txBody>
      </p:sp>
    </p:spTree>
    <p:extLst>
      <p:ext uri="{BB962C8B-B14F-4D97-AF65-F5344CB8AC3E}">
        <p14:creationId xmlns:p14="http://schemas.microsoft.com/office/powerpoint/2010/main" val="13736579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>
            <a:extLst>
              <a:ext uri="{FF2B5EF4-FFF2-40B4-BE49-F238E27FC236}">
                <a16:creationId xmlns:a16="http://schemas.microsoft.com/office/drawing/2014/main" id="{8E0FDC58-78DC-4085-8D5C-DC8D0E88EA6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81200" y="3695700"/>
            <a:ext cx="11734800" cy="3798667"/>
          </a:xfrm>
          <a:prstGeom prst="rect">
            <a:avLst/>
          </a:prstGeom>
        </p:spPr>
      </p:pic>
      <p:sp>
        <p:nvSpPr>
          <p:cNvPr id="3" name="Hộp Văn bản 2">
            <a:extLst>
              <a:ext uri="{FF2B5EF4-FFF2-40B4-BE49-F238E27FC236}">
                <a16:creationId xmlns:a16="http://schemas.microsoft.com/office/drawing/2014/main" id="{A01EF933-5E04-4317-92B7-78FCB599B5D4}"/>
              </a:ext>
            </a:extLst>
          </p:cNvPr>
          <p:cNvSpPr txBox="1"/>
          <p:nvPr/>
        </p:nvSpPr>
        <p:spPr>
          <a:xfrm>
            <a:off x="762000" y="1104900"/>
            <a:ext cx="16002000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4800" b="1" i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Work in pairs. </a:t>
            </a:r>
          </a:p>
          <a:p>
            <a:r>
              <a:rPr lang="en-US" sz="4800" i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 Discuss which energies you think are clean to run or cause pollution.</a:t>
            </a:r>
          </a:p>
        </p:txBody>
      </p:sp>
    </p:spTree>
    <p:extLst>
      <p:ext uri="{BB962C8B-B14F-4D97-AF65-F5344CB8AC3E}">
        <p14:creationId xmlns:p14="http://schemas.microsoft.com/office/powerpoint/2010/main" val="41867906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WHAT IS CLEAN ENERGY- HOW DOES IT WORK- WHY IS IT SO IMPORTANT-">
            <a:hlinkClick r:id="" action="ppaction://media"/>
            <a:extLst>
              <a:ext uri="{FF2B5EF4-FFF2-40B4-BE49-F238E27FC236}">
                <a16:creationId xmlns:a16="http://schemas.microsoft.com/office/drawing/2014/main" id="{D94A7B56-2C1A-43FA-A89E-BC79E4C5BD3C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295400" y="1333500"/>
            <a:ext cx="15163800" cy="8529638"/>
          </a:xfrm>
          <a:prstGeom prst="rect">
            <a:avLst/>
          </a:prstGeom>
        </p:spPr>
      </p:pic>
      <p:sp>
        <p:nvSpPr>
          <p:cNvPr id="3" name="Hộp Văn bản 2">
            <a:extLst>
              <a:ext uri="{FF2B5EF4-FFF2-40B4-BE49-F238E27FC236}">
                <a16:creationId xmlns:a16="http://schemas.microsoft.com/office/drawing/2014/main" id="{B12FC94D-BF4D-4E7A-9650-DCC08E09F2F8}"/>
              </a:ext>
            </a:extLst>
          </p:cNvPr>
          <p:cNvSpPr txBox="1"/>
          <p:nvPr/>
        </p:nvSpPr>
        <p:spPr>
          <a:xfrm>
            <a:off x="2743200" y="495300"/>
            <a:ext cx="12115800" cy="707886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Watch the video and answer what is clean energy? </a:t>
            </a:r>
          </a:p>
        </p:txBody>
      </p:sp>
    </p:spTree>
    <p:extLst>
      <p:ext uri="{BB962C8B-B14F-4D97-AF65-F5344CB8AC3E}">
        <p14:creationId xmlns:p14="http://schemas.microsoft.com/office/powerpoint/2010/main" val="64514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0837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6753252F-4873-4F63-801D-CC719279A7D5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8288000" cy="10287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047C8CCB-F95D-4249-92DD-651249D3535A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3020335" cy="10287000"/>
          </a:xfrm>
          <a:prstGeom prst="rect">
            <a:avLst/>
          </a:prstGeom>
          <a:solidFill>
            <a:srgbClr val="7F7F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A7FE2FB6-67BF-439F-8AC9-102B87F90BAA}"/>
              </a:ext>
            </a:extLst>
          </p:cNvPr>
          <p:cNvSpPr/>
          <p:nvPr/>
        </p:nvSpPr>
        <p:spPr>
          <a:xfrm>
            <a:off x="960120" y="3111544"/>
            <a:ext cx="4128531" cy="4063913"/>
          </a:xfrm>
          <a:prstGeom prst="ellipse">
            <a:avLst/>
          </a:prstGeom>
          <a:solidFill>
            <a:schemeClr val="accent6">
              <a:lumMod val="75000"/>
            </a:schemeClr>
          </a:solidFill>
          <a:ln w="174625" cmpd="thinThick">
            <a:solidFill>
              <a:srgbClr val="26262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4800" b="1" kern="120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WARM-UP</a:t>
            </a:r>
          </a:p>
        </p:txBody>
      </p:sp>
      <p:sp>
        <p:nvSpPr>
          <p:cNvPr id="5" name="Mũi tên: Phải 4">
            <a:extLst>
              <a:ext uri="{FF2B5EF4-FFF2-40B4-BE49-F238E27FC236}">
                <a16:creationId xmlns:a16="http://schemas.microsoft.com/office/drawing/2014/main" id="{6D6B3EC3-18EE-487A-80BC-7A34E8B1379E}"/>
              </a:ext>
            </a:extLst>
          </p:cNvPr>
          <p:cNvSpPr/>
          <p:nvPr/>
        </p:nvSpPr>
        <p:spPr>
          <a:xfrm>
            <a:off x="12344400" y="1104900"/>
            <a:ext cx="2057400" cy="1066800"/>
          </a:xfrm>
          <a:prstGeom prst="rightArrow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8" name="Hình ảnh 7">
            <a:hlinkClick r:id="rId3"/>
            <a:extLst>
              <a:ext uri="{FF2B5EF4-FFF2-40B4-BE49-F238E27FC236}">
                <a16:creationId xmlns:a16="http://schemas.microsoft.com/office/drawing/2014/main" id="{01689721-8EF3-4A87-ADE7-43161DD4F86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xmlns="" r:id="rId5"/>
              </a:ext>
            </a:extLst>
          </a:blip>
          <a:stretch>
            <a:fillRect/>
          </a:stretch>
        </p:blipFill>
        <p:spPr>
          <a:xfrm>
            <a:off x="14935200" y="342900"/>
            <a:ext cx="3048000" cy="3048000"/>
          </a:xfrm>
          <a:prstGeom prst="rect">
            <a:avLst/>
          </a:prstGeom>
        </p:spPr>
      </p:pic>
      <p:pic>
        <p:nvPicPr>
          <p:cNvPr id="6" name="Hình ảnh 5">
            <a:extLst>
              <a:ext uri="{FF2B5EF4-FFF2-40B4-BE49-F238E27FC236}">
                <a16:creationId xmlns:a16="http://schemas.microsoft.com/office/drawing/2014/main" id="{0C4FA50B-A3CF-4535-A9A3-5150DD0210F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257800" y="3390900"/>
            <a:ext cx="13030200" cy="55967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38746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Hộp Văn bản 3">
            <a:extLst>
              <a:ext uri="{FF2B5EF4-FFF2-40B4-BE49-F238E27FC236}">
                <a16:creationId xmlns:a16="http://schemas.microsoft.com/office/drawing/2014/main" id="{C287EF6E-1BB2-451C-9AC2-90E65E3DF7D5}"/>
              </a:ext>
            </a:extLst>
          </p:cNvPr>
          <p:cNvSpPr txBox="1"/>
          <p:nvPr/>
        </p:nvSpPr>
        <p:spPr>
          <a:xfrm>
            <a:off x="2057400" y="458569"/>
            <a:ext cx="9753600" cy="646331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Read the text and underlined the correct title. </a:t>
            </a:r>
          </a:p>
        </p:txBody>
      </p:sp>
      <p:sp>
        <p:nvSpPr>
          <p:cNvPr id="5" name="Hình chữ nhật: Góc Tròn 4">
            <a:extLst>
              <a:ext uri="{FF2B5EF4-FFF2-40B4-BE49-F238E27FC236}">
                <a16:creationId xmlns:a16="http://schemas.microsoft.com/office/drawing/2014/main" id="{FAF39AAA-66BF-4EDA-8EAE-A011AF357652}"/>
              </a:ext>
            </a:extLst>
          </p:cNvPr>
          <p:cNvSpPr/>
          <p:nvPr/>
        </p:nvSpPr>
        <p:spPr>
          <a:xfrm>
            <a:off x="533400" y="1714500"/>
            <a:ext cx="9296400" cy="609600"/>
          </a:xfrm>
          <a:prstGeom prst="roundRect">
            <a:avLst>
              <a:gd name="adj" fmla="val 41667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0" i="0" dirty="0">
                <a:solidFill>
                  <a:srgbClr val="C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1. The Advantages of Clean Energy Sources        </a:t>
            </a:r>
            <a:r>
              <a:rPr lang="en-US" sz="3200" dirty="0"/>
              <a:t/>
            </a:r>
            <a:br>
              <a:rPr lang="en-US" sz="3200" dirty="0"/>
            </a:br>
            <a:endParaRPr lang="en-US" sz="3200" dirty="0"/>
          </a:p>
        </p:txBody>
      </p:sp>
      <p:sp>
        <p:nvSpPr>
          <p:cNvPr id="8" name="Hình chữ nhật: Góc Tròn 7">
            <a:extLst>
              <a:ext uri="{FF2B5EF4-FFF2-40B4-BE49-F238E27FC236}">
                <a16:creationId xmlns:a16="http://schemas.microsoft.com/office/drawing/2014/main" id="{41F06396-15B0-43D5-8797-25C57D96AD07}"/>
              </a:ext>
            </a:extLst>
          </p:cNvPr>
          <p:cNvSpPr/>
          <p:nvPr/>
        </p:nvSpPr>
        <p:spPr>
          <a:xfrm>
            <a:off x="914400" y="2171700"/>
            <a:ext cx="7741920" cy="533400"/>
          </a:xfrm>
          <a:prstGeom prst="roundRect">
            <a:avLst>
              <a:gd name="adj" fmla="val 41667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Comparing Different Energy Sources</a:t>
            </a:r>
          </a:p>
        </p:txBody>
      </p:sp>
      <p:pic>
        <p:nvPicPr>
          <p:cNvPr id="9" name="Picture 20">
            <a:extLst>
              <a:ext uri="{FF2B5EF4-FFF2-40B4-BE49-F238E27FC236}">
                <a16:creationId xmlns:a16="http://schemas.microsoft.com/office/drawing/2014/main" id="{BAC7A9A7-8925-4E4E-9D39-BD389F4C4E0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2933700"/>
            <a:ext cx="17024871" cy="6172200"/>
          </a:xfrm>
          <a:prstGeom prst="rect">
            <a:avLst/>
          </a:prstGeom>
        </p:spPr>
      </p:pic>
      <p:cxnSp>
        <p:nvCxnSpPr>
          <p:cNvPr id="3" name="Đường nối Thẳng 2">
            <a:extLst>
              <a:ext uri="{FF2B5EF4-FFF2-40B4-BE49-F238E27FC236}">
                <a16:creationId xmlns:a16="http://schemas.microsoft.com/office/drawing/2014/main" id="{8F96EA83-780B-4D15-AEA7-F182D82CDAD0}"/>
              </a:ext>
            </a:extLst>
          </p:cNvPr>
          <p:cNvCxnSpPr>
            <a:cxnSpLocks/>
          </p:cNvCxnSpPr>
          <p:nvPr/>
        </p:nvCxnSpPr>
        <p:spPr>
          <a:xfrm>
            <a:off x="1600200" y="2705100"/>
            <a:ext cx="6781800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625873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Hộp Văn bản 6">
            <a:extLst>
              <a:ext uri="{FF2B5EF4-FFF2-40B4-BE49-F238E27FC236}">
                <a16:creationId xmlns:a16="http://schemas.microsoft.com/office/drawing/2014/main" id="{7CCB3B86-2645-42B9-9A0E-311AE40A750C}"/>
              </a:ext>
            </a:extLst>
          </p:cNvPr>
          <p:cNvSpPr txBox="1"/>
          <p:nvPr/>
        </p:nvSpPr>
        <p:spPr>
          <a:xfrm>
            <a:off x="2057400" y="-114300"/>
            <a:ext cx="14097000" cy="73558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sz="3200" b="1" i="0" dirty="0">
                <a:solidFill>
                  <a:srgbClr val="7030A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b. </a:t>
            </a:r>
            <a:r>
              <a:rPr lang="en-US" sz="3600" b="1" i="0" dirty="0">
                <a:solidFill>
                  <a:srgbClr val="7030A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Now, read and answer the </a:t>
            </a:r>
            <a:r>
              <a:rPr lang="en-US" sz="3600" b="1" i="0" dirty="0" smtClean="0">
                <a:solidFill>
                  <a:srgbClr val="7030A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questions.</a:t>
            </a:r>
            <a:endParaRPr lang="en-US" sz="3600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</a:pPr>
            <a:r>
              <a:rPr lang="en-US" sz="4000" b="0" i="0" dirty="0" smtClean="0">
                <a:solidFill>
                  <a:srgbClr val="202124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sz="4000" b="0" i="0" dirty="0">
                <a:solidFill>
                  <a:srgbClr val="202124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 Why does the article say coal plants are common?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4000" b="0" i="0" dirty="0">
                <a:solidFill>
                  <a:srgbClr val="202124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2. Why is natural gas better than coal?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4000" b="0" i="0" dirty="0">
                <a:solidFill>
                  <a:srgbClr val="202124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3. What are two advantages of wind power plants?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4000" b="0" i="0" dirty="0">
                <a:solidFill>
                  <a:srgbClr val="202124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4. What is a disadvantage of solar power?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4000" b="0" i="0" dirty="0">
                <a:solidFill>
                  <a:srgbClr val="202124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5. What environmental problem does hydroelectric </a:t>
            </a:r>
            <a:r>
              <a:rPr lang="en-US" sz="3600" b="0" i="0" dirty="0">
                <a:solidFill>
                  <a:srgbClr val="202124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power </a:t>
            </a:r>
            <a:r>
              <a:rPr lang="en-US" sz="3600" b="0" i="0" dirty="0">
                <a:solidFill>
                  <a:srgbClr val="202124"/>
                </a:solidFill>
                <a:effectLst/>
                <a:latin typeface="Roboto" panose="02000000000000000000" pitchFamily="2" charset="0"/>
              </a:rPr>
              <a:t>create?</a:t>
            </a:r>
            <a:endParaRPr lang="en-US" sz="3200" dirty="0"/>
          </a:p>
        </p:txBody>
      </p:sp>
      <p:sp>
        <p:nvSpPr>
          <p:cNvPr id="9" name="TextBox 24">
            <a:extLst>
              <a:ext uri="{FF2B5EF4-FFF2-40B4-BE49-F238E27FC236}">
                <a16:creationId xmlns:a16="http://schemas.microsoft.com/office/drawing/2014/main" id="{A518A30D-904B-485E-B02D-A57F29409584}"/>
              </a:ext>
            </a:extLst>
          </p:cNvPr>
          <p:cNvSpPr txBox="1"/>
          <p:nvPr/>
        </p:nvSpPr>
        <p:spPr>
          <a:xfrm>
            <a:off x="2057400" y="1989550"/>
            <a:ext cx="94488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Because they aren’t expensive to build.</a:t>
            </a:r>
          </a:p>
        </p:txBody>
      </p:sp>
      <p:sp>
        <p:nvSpPr>
          <p:cNvPr id="10" name="TextBox 25">
            <a:extLst>
              <a:ext uri="{FF2B5EF4-FFF2-40B4-BE49-F238E27FC236}">
                <a16:creationId xmlns:a16="http://schemas.microsoft.com/office/drawing/2014/main" id="{91113456-F688-487C-91E7-CAC0CAE86F07}"/>
              </a:ext>
            </a:extLst>
          </p:cNvPr>
          <p:cNvSpPr txBox="1"/>
          <p:nvPr/>
        </p:nvSpPr>
        <p:spPr>
          <a:xfrm>
            <a:off x="2057400" y="3209687"/>
            <a:ext cx="96774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Because natural gas is cleaner than coal.</a:t>
            </a:r>
          </a:p>
        </p:txBody>
      </p:sp>
      <p:sp>
        <p:nvSpPr>
          <p:cNvPr id="11" name="TextBox 26">
            <a:extLst>
              <a:ext uri="{FF2B5EF4-FFF2-40B4-BE49-F238E27FC236}">
                <a16:creationId xmlns:a16="http://schemas.microsoft.com/office/drawing/2014/main" id="{3F120DDD-D874-43F4-AB6D-82DB0A70DFBC}"/>
              </a:ext>
            </a:extLst>
          </p:cNvPr>
          <p:cNvSpPr txBox="1"/>
          <p:nvPr/>
        </p:nvSpPr>
        <p:spPr>
          <a:xfrm>
            <a:off x="2153412" y="4467135"/>
            <a:ext cx="101346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Wind power plants are clean and cheap to run.</a:t>
            </a:r>
          </a:p>
        </p:txBody>
      </p:sp>
      <p:sp>
        <p:nvSpPr>
          <p:cNvPr id="12" name="TextBox 27">
            <a:extLst>
              <a:ext uri="{FF2B5EF4-FFF2-40B4-BE49-F238E27FC236}">
                <a16:creationId xmlns:a16="http://schemas.microsoft.com/office/drawing/2014/main" id="{B59666B5-3969-4F2F-9BAD-B4A9F6F6C000}"/>
              </a:ext>
            </a:extLst>
          </p:cNvPr>
          <p:cNvSpPr txBox="1"/>
          <p:nvPr/>
        </p:nvSpPr>
        <p:spPr>
          <a:xfrm>
            <a:off x="2168652" y="5793080"/>
            <a:ext cx="852778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Solar power doesn’t work at night.</a:t>
            </a:r>
          </a:p>
        </p:txBody>
      </p:sp>
      <p:sp>
        <p:nvSpPr>
          <p:cNvPr id="13" name="TextBox 28">
            <a:extLst>
              <a:ext uri="{FF2B5EF4-FFF2-40B4-BE49-F238E27FC236}">
                <a16:creationId xmlns:a16="http://schemas.microsoft.com/office/drawing/2014/main" id="{737AD7EC-7352-4B19-AE51-49A88BA4E6D6}"/>
              </a:ext>
            </a:extLst>
          </p:cNvPr>
          <p:cNvSpPr txBox="1"/>
          <p:nvPr/>
        </p:nvSpPr>
        <p:spPr>
          <a:xfrm>
            <a:off x="2057400" y="7022839"/>
            <a:ext cx="123444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Hydroelectric plants stop fish from moving freely.</a:t>
            </a:r>
          </a:p>
        </p:txBody>
      </p:sp>
      <p:sp>
        <p:nvSpPr>
          <p:cNvPr id="15" name="Hộp Văn bản 14">
            <a:extLst>
              <a:ext uri="{FF2B5EF4-FFF2-40B4-BE49-F238E27FC236}">
                <a16:creationId xmlns:a16="http://schemas.microsoft.com/office/drawing/2014/main" id="{4122F801-EE8D-4002-94E7-A5FA0AE54450}"/>
              </a:ext>
            </a:extLst>
          </p:cNvPr>
          <p:cNvSpPr txBox="1"/>
          <p:nvPr/>
        </p:nvSpPr>
        <p:spPr>
          <a:xfrm>
            <a:off x="1828800" y="7898843"/>
            <a:ext cx="16230600" cy="1323439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r>
              <a:rPr lang="en-US" sz="4000" b="1" i="0" dirty="0" smtClean="0">
                <a:solidFill>
                  <a:srgbClr val="202124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c. </a:t>
            </a:r>
            <a:r>
              <a:rPr lang="en-US" sz="4000" b="1" i="0" dirty="0">
                <a:solidFill>
                  <a:srgbClr val="202124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In pairs: Which of the energy sources is the best choice for the future of your country?</a:t>
            </a:r>
            <a:endParaRPr lang="en-US" sz="4000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845761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extBox 20">
            <a:extLst>
              <a:ext uri="{FF2B5EF4-FFF2-40B4-BE49-F238E27FC236}">
                <a16:creationId xmlns:a16="http://schemas.microsoft.com/office/drawing/2014/main" id="{A4B1EA85-854B-4F73-8B3D-AC70385346D3}"/>
              </a:ext>
            </a:extLst>
          </p:cNvPr>
          <p:cNvSpPr txBox="1"/>
          <p:nvPr/>
        </p:nvSpPr>
        <p:spPr>
          <a:xfrm>
            <a:off x="10466905" y="1439444"/>
            <a:ext cx="726020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 err="1" smtClean="0">
                <a:latin typeface="Times New Roman" panose="02020603050405020304" pitchFamily="18" charset="0"/>
                <a:ea typeface="Roboto" panose="02000000000000000000" pitchFamily="2" charset="0"/>
                <a:cs typeface="Times New Roman" panose="02020603050405020304" pitchFamily="18" charset="0"/>
              </a:rPr>
              <a:t>năng</a:t>
            </a:r>
            <a:r>
              <a:rPr lang="en-US" sz="4800" dirty="0" smtClean="0">
                <a:latin typeface="Times New Roman" panose="02020603050405020304" pitchFamily="18" charset="0"/>
                <a:ea typeface="Roboto" panose="02000000000000000000" pitchFamily="2" charset="0"/>
                <a:cs typeface="Times New Roman" panose="02020603050405020304" pitchFamily="18" charset="0"/>
              </a:rPr>
              <a:t> </a:t>
            </a:r>
            <a:r>
              <a:rPr lang="en-US" sz="4800" dirty="0" err="1">
                <a:latin typeface="Times New Roman" panose="02020603050405020304" pitchFamily="18" charset="0"/>
                <a:ea typeface="Roboto" panose="02000000000000000000" pitchFamily="2" charset="0"/>
                <a:cs typeface="Times New Roman" panose="02020603050405020304" pitchFamily="18" charset="0"/>
              </a:rPr>
              <a:t>lượng</a:t>
            </a:r>
            <a:r>
              <a:rPr lang="en-US" sz="4800" dirty="0">
                <a:latin typeface="Times New Roman" panose="02020603050405020304" pitchFamily="18" charset="0"/>
                <a:ea typeface="Roboto" panose="02000000000000000000" pitchFamily="2" charset="0"/>
                <a:cs typeface="Times New Roman" panose="02020603050405020304" pitchFamily="18" charset="0"/>
              </a:rPr>
              <a:t> </a:t>
            </a:r>
            <a:r>
              <a:rPr lang="en-US" sz="4800" dirty="0" err="1">
                <a:latin typeface="Times New Roman" panose="02020603050405020304" pitchFamily="18" charset="0"/>
                <a:ea typeface="Roboto" panose="02000000000000000000" pitchFamily="2" charset="0"/>
                <a:cs typeface="Times New Roman" panose="02020603050405020304" pitchFamily="18" charset="0"/>
              </a:rPr>
              <a:t>hạt</a:t>
            </a:r>
            <a:r>
              <a:rPr lang="en-US" sz="4800" dirty="0">
                <a:latin typeface="Times New Roman" panose="02020603050405020304" pitchFamily="18" charset="0"/>
                <a:ea typeface="Roboto" panose="02000000000000000000" pitchFamily="2" charset="0"/>
                <a:cs typeface="Times New Roman" panose="02020603050405020304" pitchFamily="18" charset="0"/>
              </a:rPr>
              <a:t> </a:t>
            </a:r>
            <a:r>
              <a:rPr lang="en-US" sz="4800" dirty="0" err="1">
                <a:latin typeface="Times New Roman" panose="02020603050405020304" pitchFamily="18" charset="0"/>
                <a:ea typeface="Roboto" panose="02000000000000000000" pitchFamily="2" charset="0"/>
                <a:cs typeface="Times New Roman" panose="02020603050405020304" pitchFamily="18" charset="0"/>
              </a:rPr>
              <a:t>nhân</a:t>
            </a:r>
            <a:endParaRPr lang="en-US" sz="4800" dirty="0">
              <a:latin typeface="Times New Roman" panose="02020603050405020304" pitchFamily="18" charset="0"/>
              <a:ea typeface="Roboto" panose="02000000000000000000" pitchFamily="2" charset="0"/>
              <a:cs typeface="Times New Roman" panose="02020603050405020304" pitchFamily="18" charset="0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07D96200-ED0C-4B9B-AB8E-ED5FB244EF2F}"/>
              </a:ext>
            </a:extLst>
          </p:cNvPr>
          <p:cNvSpPr txBox="1"/>
          <p:nvPr/>
        </p:nvSpPr>
        <p:spPr>
          <a:xfrm>
            <a:off x="685800" y="2739707"/>
            <a:ext cx="707412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SG" sz="4200" dirty="0">
                <a:latin typeface="Times New Roman" panose="02020603050405020304" pitchFamily="18" charset="0"/>
                <a:ea typeface="Roboto" panose="02000000000000000000" pitchFamily="2" charset="0"/>
                <a:cs typeface="Times New Roman" panose="02020603050405020304" pitchFamily="18" charset="0"/>
              </a:rPr>
              <a:t>2</a:t>
            </a:r>
            <a:r>
              <a:rPr lang="en-SG" sz="4200" dirty="0" smtClean="0">
                <a:latin typeface="Times New Roman" panose="02020603050405020304" pitchFamily="18" charset="0"/>
                <a:ea typeface="Roboto" panose="02000000000000000000" pitchFamily="2" charset="0"/>
                <a:cs typeface="Times New Roman" panose="02020603050405020304" pitchFamily="18" charset="0"/>
              </a:rPr>
              <a:t>. power </a:t>
            </a:r>
            <a:r>
              <a:rPr lang="en-SG" sz="4200" dirty="0">
                <a:latin typeface="Times New Roman" panose="02020603050405020304" pitchFamily="18" charset="0"/>
                <a:ea typeface="Roboto" panose="02000000000000000000" pitchFamily="2" charset="0"/>
                <a:cs typeface="Times New Roman" panose="02020603050405020304" pitchFamily="18" charset="0"/>
              </a:rPr>
              <a:t>plant (n)</a:t>
            </a:r>
            <a:endParaRPr lang="en-US" sz="4200" dirty="0">
              <a:latin typeface="Times New Roman" panose="02020603050405020304" pitchFamily="18" charset="0"/>
              <a:ea typeface="Roboto" panose="02000000000000000000" pitchFamily="2" charset="0"/>
              <a:cs typeface="Times New Roman" panose="02020603050405020304" pitchFamily="18" charset="0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7E70C5D4-C878-42A0-96A0-0AE1B097E328}"/>
              </a:ext>
            </a:extLst>
          </p:cNvPr>
          <p:cNvSpPr txBox="1"/>
          <p:nvPr/>
        </p:nvSpPr>
        <p:spPr>
          <a:xfrm>
            <a:off x="685800" y="3545006"/>
            <a:ext cx="551710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SG" sz="4200" dirty="0">
                <a:latin typeface="Times New Roman" panose="02020603050405020304" pitchFamily="18" charset="0"/>
                <a:ea typeface="Roboto" panose="02000000000000000000" pitchFamily="2" charset="0"/>
                <a:cs typeface="Times New Roman" panose="02020603050405020304" pitchFamily="18" charset="0"/>
              </a:rPr>
              <a:t>3. solar panel (n)</a:t>
            </a:r>
            <a:endParaRPr lang="en-US" sz="4200" dirty="0">
              <a:latin typeface="Times New Roman" panose="02020603050405020304" pitchFamily="18" charset="0"/>
              <a:ea typeface="Roboto" panose="02000000000000000000" pitchFamily="2" charset="0"/>
              <a:cs typeface="Times New Roman" panose="02020603050405020304" pitchFamily="18" charset="0"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98D25A7C-CD00-43DB-996E-4DF22181507C}"/>
              </a:ext>
            </a:extLst>
          </p:cNvPr>
          <p:cNvSpPr txBox="1"/>
          <p:nvPr/>
        </p:nvSpPr>
        <p:spPr>
          <a:xfrm>
            <a:off x="685800" y="4350305"/>
            <a:ext cx="518011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SG" sz="4200" dirty="0">
                <a:latin typeface="Times New Roman" panose="02020603050405020304" pitchFamily="18" charset="0"/>
                <a:ea typeface="Roboto" panose="02000000000000000000" pitchFamily="2" charset="0"/>
                <a:cs typeface="Times New Roman" panose="02020603050405020304" pitchFamily="18" charset="0"/>
              </a:rPr>
              <a:t>4. wind turbine (n)</a:t>
            </a:r>
            <a:endParaRPr lang="en-US" sz="4200" dirty="0">
              <a:latin typeface="Times New Roman" panose="02020603050405020304" pitchFamily="18" charset="0"/>
              <a:ea typeface="Roboto" panose="02000000000000000000" pitchFamily="2" charset="0"/>
              <a:cs typeface="Times New Roman" panose="02020603050405020304" pitchFamily="18" charset="0"/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3B56A18-BABF-43A8-9FAD-D870DAB59E14}"/>
              </a:ext>
            </a:extLst>
          </p:cNvPr>
          <p:cNvSpPr txBox="1"/>
          <p:nvPr/>
        </p:nvSpPr>
        <p:spPr>
          <a:xfrm>
            <a:off x="685800" y="5155604"/>
            <a:ext cx="649988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SG" sz="4200" dirty="0">
                <a:latin typeface="Times New Roman" panose="02020603050405020304" pitchFamily="18" charset="0"/>
                <a:ea typeface="Roboto" panose="02000000000000000000" pitchFamily="2" charset="0"/>
                <a:cs typeface="Times New Roman" panose="02020603050405020304" pitchFamily="18" charset="0"/>
              </a:rPr>
              <a:t>5. expensive (</a:t>
            </a:r>
            <a:r>
              <a:rPr lang="en-SG" sz="4200" dirty="0" err="1">
                <a:latin typeface="Times New Roman" panose="02020603050405020304" pitchFamily="18" charset="0"/>
                <a:ea typeface="Roboto" panose="02000000000000000000" pitchFamily="2" charset="0"/>
                <a:cs typeface="Times New Roman" panose="02020603050405020304" pitchFamily="18" charset="0"/>
              </a:rPr>
              <a:t>adj</a:t>
            </a:r>
            <a:r>
              <a:rPr lang="en-SG" sz="4200" dirty="0">
                <a:latin typeface="Times New Roman" panose="02020603050405020304" pitchFamily="18" charset="0"/>
                <a:ea typeface="Roboto" panose="02000000000000000000" pitchFamily="2" charset="0"/>
                <a:cs typeface="Times New Roman" panose="02020603050405020304" pitchFamily="18" charset="0"/>
              </a:rPr>
              <a:t>)</a:t>
            </a:r>
            <a:endParaRPr lang="en-US" sz="4200" dirty="0">
              <a:latin typeface="Times New Roman" panose="02020603050405020304" pitchFamily="18" charset="0"/>
              <a:ea typeface="Roboto" panose="02000000000000000000" pitchFamily="2" charset="0"/>
              <a:cs typeface="Times New Roman" panose="02020603050405020304" pitchFamily="18" charset="0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ABCDC794-C652-4BC6-8E06-2FA811EB51D1}"/>
              </a:ext>
            </a:extLst>
          </p:cNvPr>
          <p:cNvSpPr txBox="1"/>
          <p:nvPr/>
        </p:nvSpPr>
        <p:spPr>
          <a:xfrm>
            <a:off x="685800" y="5960903"/>
            <a:ext cx="419158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SG" sz="4200" dirty="0">
                <a:latin typeface="Times New Roman" panose="02020603050405020304" pitchFamily="18" charset="0"/>
                <a:ea typeface="Roboto" panose="02000000000000000000" pitchFamily="2" charset="0"/>
                <a:cs typeface="Times New Roman" panose="02020603050405020304" pitchFamily="18" charset="0"/>
              </a:rPr>
              <a:t>6. cheap (</a:t>
            </a:r>
            <a:r>
              <a:rPr lang="en-SG" sz="4200" dirty="0" err="1">
                <a:latin typeface="Times New Roman" panose="02020603050405020304" pitchFamily="18" charset="0"/>
                <a:ea typeface="Roboto" panose="02000000000000000000" pitchFamily="2" charset="0"/>
                <a:cs typeface="Times New Roman" panose="02020603050405020304" pitchFamily="18" charset="0"/>
              </a:rPr>
              <a:t>adj</a:t>
            </a:r>
            <a:r>
              <a:rPr lang="en-SG" sz="4200" dirty="0">
                <a:latin typeface="Times New Roman" panose="02020603050405020304" pitchFamily="18" charset="0"/>
                <a:ea typeface="Roboto" panose="02000000000000000000" pitchFamily="2" charset="0"/>
                <a:cs typeface="Times New Roman" panose="02020603050405020304" pitchFamily="18" charset="0"/>
              </a:rPr>
              <a:t>)</a:t>
            </a:r>
            <a:endParaRPr lang="en-US" sz="4200" dirty="0">
              <a:latin typeface="Times New Roman" panose="02020603050405020304" pitchFamily="18" charset="0"/>
              <a:ea typeface="Roboto" panose="02000000000000000000" pitchFamily="2" charset="0"/>
              <a:cs typeface="Times New Roman" panose="02020603050405020304" pitchFamily="18" charset="0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86A31E7C-8A3B-43F9-BB55-EA2AC5E676E9}"/>
              </a:ext>
            </a:extLst>
          </p:cNvPr>
          <p:cNvSpPr txBox="1"/>
          <p:nvPr/>
        </p:nvSpPr>
        <p:spPr>
          <a:xfrm>
            <a:off x="10466905" y="2359651"/>
            <a:ext cx="721535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nhà</a:t>
            </a:r>
            <a:r>
              <a:rPr lang="en-US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máy</a:t>
            </a:r>
            <a:r>
              <a:rPr lang="en-US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điện</a:t>
            </a:r>
            <a:endParaRPr lang="en-US" sz="4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4B701793-4996-4FD8-9DD0-044D0B3130F2}"/>
              </a:ext>
            </a:extLst>
          </p:cNvPr>
          <p:cNvSpPr txBox="1"/>
          <p:nvPr/>
        </p:nvSpPr>
        <p:spPr>
          <a:xfrm>
            <a:off x="10466905" y="3279858"/>
            <a:ext cx="804969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tấm</a:t>
            </a:r>
            <a:r>
              <a:rPr lang="en-US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pin </a:t>
            </a:r>
            <a:r>
              <a:rPr lang="en-US" sz="4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năng</a:t>
            </a:r>
            <a:r>
              <a:rPr lang="en-US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lượng</a:t>
            </a:r>
            <a:r>
              <a:rPr lang="en-US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mặt</a:t>
            </a:r>
            <a:r>
              <a:rPr lang="en-US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trời</a:t>
            </a:r>
            <a:endParaRPr lang="en-US" sz="4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75A1EA0B-9588-421B-AEC0-B2DCC6DD0BE9}"/>
              </a:ext>
            </a:extLst>
          </p:cNvPr>
          <p:cNvSpPr txBox="1"/>
          <p:nvPr/>
        </p:nvSpPr>
        <p:spPr>
          <a:xfrm>
            <a:off x="10466905" y="4200065"/>
            <a:ext cx="640096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tua</a:t>
            </a:r>
            <a:r>
              <a:rPr lang="en-US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pin </a:t>
            </a:r>
            <a:r>
              <a:rPr lang="en-US" sz="4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gió</a:t>
            </a:r>
            <a:endParaRPr lang="en-US" sz="4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827D4CB2-DD2B-443C-B48E-D1CC1CB05306}"/>
              </a:ext>
            </a:extLst>
          </p:cNvPr>
          <p:cNvSpPr txBox="1"/>
          <p:nvPr/>
        </p:nvSpPr>
        <p:spPr>
          <a:xfrm>
            <a:off x="10466905" y="5120272"/>
            <a:ext cx="830412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</a:t>
            </a:r>
            <a:r>
              <a:rPr lang="en-US" sz="4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ắt</a:t>
            </a:r>
            <a:endParaRPr lang="en-US" sz="4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66FBC45-A05D-40F3-BC91-6655153E6F79}"/>
              </a:ext>
            </a:extLst>
          </p:cNvPr>
          <p:cNvSpPr txBox="1"/>
          <p:nvPr/>
        </p:nvSpPr>
        <p:spPr>
          <a:xfrm>
            <a:off x="5509014" y="543821"/>
            <a:ext cx="767238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CHECKING MEMORY</a:t>
            </a:r>
          </a:p>
        </p:txBody>
      </p:sp>
      <p:sp>
        <p:nvSpPr>
          <p:cNvPr id="17" name="TextBox 37">
            <a:extLst>
              <a:ext uri="{FF2B5EF4-FFF2-40B4-BE49-F238E27FC236}">
                <a16:creationId xmlns:a16="http://schemas.microsoft.com/office/drawing/2014/main" id="{84EA3078-81B6-4022-9E32-826B35C84B1F}"/>
              </a:ext>
            </a:extLst>
          </p:cNvPr>
          <p:cNvSpPr txBox="1"/>
          <p:nvPr/>
        </p:nvSpPr>
        <p:spPr>
          <a:xfrm>
            <a:off x="685800" y="6766202"/>
            <a:ext cx="419158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SG" sz="4200" dirty="0">
                <a:latin typeface="Times New Roman" panose="02020603050405020304" pitchFamily="18" charset="0"/>
                <a:ea typeface="Roboto" panose="02000000000000000000" pitchFamily="2" charset="0"/>
                <a:cs typeface="Times New Roman" panose="02020603050405020304" pitchFamily="18" charset="0"/>
              </a:rPr>
              <a:t>7. create (v)</a:t>
            </a:r>
            <a:endParaRPr lang="en-US" sz="4200" dirty="0">
              <a:latin typeface="Times New Roman" panose="02020603050405020304" pitchFamily="18" charset="0"/>
              <a:ea typeface="Roboto" panose="02000000000000000000" pitchFamily="2" charset="0"/>
              <a:cs typeface="Times New Roman" panose="02020603050405020304" pitchFamily="18" charset="0"/>
            </a:endParaRPr>
          </a:p>
        </p:txBody>
      </p:sp>
      <p:sp>
        <p:nvSpPr>
          <p:cNvPr id="18" name="TextBox 37">
            <a:extLst>
              <a:ext uri="{FF2B5EF4-FFF2-40B4-BE49-F238E27FC236}">
                <a16:creationId xmlns:a16="http://schemas.microsoft.com/office/drawing/2014/main" id="{D3651973-1B86-4D52-8033-F42BC2B77157}"/>
              </a:ext>
            </a:extLst>
          </p:cNvPr>
          <p:cNvSpPr txBox="1"/>
          <p:nvPr/>
        </p:nvSpPr>
        <p:spPr>
          <a:xfrm>
            <a:off x="685800" y="7571501"/>
            <a:ext cx="419158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SG" sz="4200" dirty="0">
                <a:latin typeface="Times New Roman" panose="02020603050405020304" pitchFamily="18" charset="0"/>
                <a:ea typeface="Roboto" panose="02000000000000000000" pitchFamily="2" charset="0"/>
                <a:cs typeface="Times New Roman" panose="02020603050405020304" pitchFamily="18" charset="0"/>
              </a:rPr>
              <a:t>8. build (v)</a:t>
            </a:r>
            <a:endParaRPr lang="en-US" sz="4200" dirty="0">
              <a:latin typeface="Times New Roman" panose="02020603050405020304" pitchFamily="18" charset="0"/>
              <a:ea typeface="Roboto" panose="02000000000000000000" pitchFamily="2" charset="0"/>
              <a:cs typeface="Times New Roman" panose="02020603050405020304" pitchFamily="18" charset="0"/>
            </a:endParaRPr>
          </a:p>
        </p:txBody>
      </p:sp>
      <p:sp>
        <p:nvSpPr>
          <p:cNvPr id="19" name="TextBox 37">
            <a:extLst>
              <a:ext uri="{FF2B5EF4-FFF2-40B4-BE49-F238E27FC236}">
                <a16:creationId xmlns:a16="http://schemas.microsoft.com/office/drawing/2014/main" id="{6BC10BAC-569D-49DA-94D1-EACFDF37C999}"/>
              </a:ext>
            </a:extLst>
          </p:cNvPr>
          <p:cNvSpPr txBox="1"/>
          <p:nvPr/>
        </p:nvSpPr>
        <p:spPr>
          <a:xfrm>
            <a:off x="685800" y="8376800"/>
            <a:ext cx="54102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SG" sz="4200" dirty="0">
                <a:latin typeface="Times New Roman" panose="02020603050405020304" pitchFamily="18" charset="0"/>
                <a:ea typeface="Roboto" panose="02000000000000000000" pitchFamily="2" charset="0"/>
                <a:cs typeface="Times New Roman" panose="02020603050405020304" pitchFamily="18" charset="0"/>
              </a:rPr>
              <a:t>9. dangerous (</a:t>
            </a:r>
            <a:r>
              <a:rPr lang="en-SG" sz="4200" dirty="0" err="1">
                <a:latin typeface="Times New Roman" panose="02020603050405020304" pitchFamily="18" charset="0"/>
                <a:ea typeface="Roboto" panose="02000000000000000000" pitchFamily="2" charset="0"/>
                <a:cs typeface="Times New Roman" panose="02020603050405020304" pitchFamily="18" charset="0"/>
              </a:rPr>
              <a:t>adj</a:t>
            </a:r>
            <a:r>
              <a:rPr lang="en-SG" sz="4200" dirty="0">
                <a:latin typeface="Times New Roman" panose="02020603050405020304" pitchFamily="18" charset="0"/>
                <a:ea typeface="Roboto" panose="02000000000000000000" pitchFamily="2" charset="0"/>
                <a:cs typeface="Times New Roman" panose="02020603050405020304" pitchFamily="18" charset="0"/>
              </a:rPr>
              <a:t>)</a:t>
            </a:r>
            <a:endParaRPr lang="en-US" sz="4200" dirty="0">
              <a:latin typeface="Times New Roman" panose="02020603050405020304" pitchFamily="18" charset="0"/>
              <a:ea typeface="Roboto" panose="02000000000000000000" pitchFamily="2" charset="0"/>
              <a:cs typeface="Times New Roman" panose="02020603050405020304" pitchFamily="18" charset="0"/>
            </a:endParaRPr>
          </a:p>
        </p:txBody>
      </p:sp>
      <p:sp>
        <p:nvSpPr>
          <p:cNvPr id="20" name="TextBox 37">
            <a:extLst>
              <a:ext uri="{FF2B5EF4-FFF2-40B4-BE49-F238E27FC236}">
                <a16:creationId xmlns:a16="http://schemas.microsoft.com/office/drawing/2014/main" id="{5E3AC685-2EA4-4D50-9D35-3D5374CCA21B}"/>
              </a:ext>
            </a:extLst>
          </p:cNvPr>
          <p:cNvSpPr txBox="1"/>
          <p:nvPr/>
        </p:nvSpPr>
        <p:spPr>
          <a:xfrm>
            <a:off x="685800" y="9182100"/>
            <a:ext cx="419158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SG" sz="4200" dirty="0">
                <a:latin typeface="Times New Roman" panose="02020603050405020304" pitchFamily="18" charset="0"/>
                <a:ea typeface="Roboto" panose="02000000000000000000" pitchFamily="2" charset="0"/>
                <a:cs typeface="Times New Roman" panose="02020603050405020304" pitchFamily="18" charset="0"/>
              </a:rPr>
              <a:t>10. electric (</a:t>
            </a:r>
            <a:r>
              <a:rPr lang="en-SG" sz="4200" dirty="0" err="1">
                <a:latin typeface="Times New Roman" panose="02020603050405020304" pitchFamily="18" charset="0"/>
                <a:ea typeface="Roboto" panose="02000000000000000000" pitchFamily="2" charset="0"/>
                <a:cs typeface="Times New Roman" panose="02020603050405020304" pitchFamily="18" charset="0"/>
              </a:rPr>
              <a:t>adj</a:t>
            </a:r>
            <a:r>
              <a:rPr lang="en-SG" sz="4200" dirty="0">
                <a:latin typeface="Times New Roman" panose="02020603050405020304" pitchFamily="18" charset="0"/>
                <a:ea typeface="Roboto" panose="02000000000000000000" pitchFamily="2" charset="0"/>
                <a:cs typeface="Times New Roman" panose="02020603050405020304" pitchFamily="18" charset="0"/>
              </a:rPr>
              <a:t>)</a:t>
            </a:r>
            <a:endParaRPr lang="en-US" sz="4200" dirty="0">
              <a:latin typeface="Times New Roman" panose="02020603050405020304" pitchFamily="18" charset="0"/>
              <a:ea typeface="Roboto" panose="02000000000000000000" pitchFamily="2" charset="0"/>
              <a:cs typeface="Times New Roman" panose="02020603050405020304" pitchFamily="18" charset="0"/>
            </a:endParaRPr>
          </a:p>
        </p:txBody>
      </p:sp>
      <p:sp>
        <p:nvSpPr>
          <p:cNvPr id="22" name="TextBox 43">
            <a:extLst>
              <a:ext uri="{FF2B5EF4-FFF2-40B4-BE49-F238E27FC236}">
                <a16:creationId xmlns:a16="http://schemas.microsoft.com/office/drawing/2014/main" id="{4939CDA2-6799-4F9B-85FD-83EB91FF82E9}"/>
              </a:ext>
            </a:extLst>
          </p:cNvPr>
          <p:cNvSpPr txBox="1"/>
          <p:nvPr/>
        </p:nvSpPr>
        <p:spPr>
          <a:xfrm>
            <a:off x="10466905" y="6040479"/>
            <a:ext cx="830412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rẻ</a:t>
            </a:r>
            <a:endParaRPr lang="en-US" sz="4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TextBox 43">
            <a:extLst>
              <a:ext uri="{FF2B5EF4-FFF2-40B4-BE49-F238E27FC236}">
                <a16:creationId xmlns:a16="http://schemas.microsoft.com/office/drawing/2014/main" id="{07DB9B2D-9993-41D9-A8DE-35E490AD5433}"/>
              </a:ext>
            </a:extLst>
          </p:cNvPr>
          <p:cNvSpPr txBox="1"/>
          <p:nvPr/>
        </p:nvSpPr>
        <p:spPr>
          <a:xfrm>
            <a:off x="10515600" y="7658100"/>
            <a:ext cx="830412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xây</a:t>
            </a:r>
            <a:r>
              <a:rPr lang="en-US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dựng</a:t>
            </a:r>
            <a:endParaRPr lang="en-US" sz="4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TextBox 43">
            <a:extLst>
              <a:ext uri="{FF2B5EF4-FFF2-40B4-BE49-F238E27FC236}">
                <a16:creationId xmlns:a16="http://schemas.microsoft.com/office/drawing/2014/main" id="{79BA79B2-BA32-48DE-8090-053C5ADD1FB0}"/>
              </a:ext>
            </a:extLst>
          </p:cNvPr>
          <p:cNvSpPr txBox="1"/>
          <p:nvPr/>
        </p:nvSpPr>
        <p:spPr>
          <a:xfrm>
            <a:off x="10515600" y="8420100"/>
            <a:ext cx="830412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nguy</a:t>
            </a:r>
            <a:r>
              <a:rPr lang="en-US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hiểm</a:t>
            </a:r>
            <a:endParaRPr lang="en-US" sz="4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" name="TextBox 43">
            <a:extLst>
              <a:ext uri="{FF2B5EF4-FFF2-40B4-BE49-F238E27FC236}">
                <a16:creationId xmlns:a16="http://schemas.microsoft.com/office/drawing/2014/main" id="{71B09107-1EB3-4EC7-BA6E-F94202413E69}"/>
              </a:ext>
            </a:extLst>
          </p:cNvPr>
          <p:cNvSpPr txBox="1"/>
          <p:nvPr/>
        </p:nvSpPr>
        <p:spPr>
          <a:xfrm>
            <a:off x="10515600" y="9182100"/>
            <a:ext cx="830412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</a:t>
            </a:r>
            <a:r>
              <a:rPr lang="en-US" sz="4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iện</a:t>
            </a:r>
            <a:endParaRPr lang="en-US" sz="4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6" name="TextBox 33">
            <a:extLst>
              <a:ext uri="{FF2B5EF4-FFF2-40B4-BE49-F238E27FC236}">
                <a16:creationId xmlns:a16="http://schemas.microsoft.com/office/drawing/2014/main" id="{9F8C43F3-09AF-4FC9-A9F3-F85873E63D65}"/>
              </a:ext>
            </a:extLst>
          </p:cNvPr>
          <p:cNvSpPr txBox="1"/>
          <p:nvPr/>
        </p:nvSpPr>
        <p:spPr>
          <a:xfrm>
            <a:off x="685800" y="1714500"/>
            <a:ext cx="707412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SG" sz="4200" dirty="0">
                <a:latin typeface="Times New Roman" panose="02020603050405020304" pitchFamily="18" charset="0"/>
                <a:ea typeface="Roboto" panose="02000000000000000000" pitchFamily="2" charset="0"/>
                <a:cs typeface="Times New Roman" panose="02020603050405020304" pitchFamily="18" charset="0"/>
              </a:rPr>
              <a:t>1</a:t>
            </a:r>
            <a:r>
              <a:rPr lang="en-SG" sz="4200" dirty="0" smtClean="0">
                <a:latin typeface="Times New Roman" panose="02020603050405020304" pitchFamily="18" charset="0"/>
                <a:ea typeface="Roboto" panose="02000000000000000000" pitchFamily="2" charset="0"/>
                <a:cs typeface="Times New Roman" panose="02020603050405020304" pitchFamily="18" charset="0"/>
              </a:rPr>
              <a:t>. nuclear </a:t>
            </a:r>
            <a:r>
              <a:rPr lang="en-SG" sz="4200" dirty="0">
                <a:latin typeface="Times New Roman" panose="02020603050405020304" pitchFamily="18" charset="0"/>
                <a:ea typeface="Roboto" panose="02000000000000000000" pitchFamily="2" charset="0"/>
                <a:cs typeface="Times New Roman" panose="02020603050405020304" pitchFamily="18" charset="0"/>
              </a:rPr>
              <a:t>power (n)</a:t>
            </a:r>
            <a:endParaRPr lang="en-US" sz="4200" dirty="0">
              <a:latin typeface="Times New Roman" panose="02020603050405020304" pitchFamily="18" charset="0"/>
              <a:ea typeface="Roboto" panose="02000000000000000000" pitchFamily="2" charset="0"/>
              <a:cs typeface="Times New Roman" panose="02020603050405020304" pitchFamily="18" charset="0"/>
            </a:endParaRPr>
          </a:p>
        </p:txBody>
      </p:sp>
      <p:sp>
        <p:nvSpPr>
          <p:cNvPr id="47" name="TextBox 43">
            <a:extLst>
              <a:ext uri="{FF2B5EF4-FFF2-40B4-BE49-F238E27FC236}">
                <a16:creationId xmlns:a16="http://schemas.microsoft.com/office/drawing/2014/main" id="{0C909366-B800-4CBE-B7B5-F30C044AF422}"/>
              </a:ext>
            </a:extLst>
          </p:cNvPr>
          <p:cNvSpPr txBox="1"/>
          <p:nvPr/>
        </p:nvSpPr>
        <p:spPr>
          <a:xfrm>
            <a:off x="10515600" y="6819900"/>
            <a:ext cx="830412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tạo</a:t>
            </a:r>
            <a:r>
              <a:rPr lang="en-US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ra</a:t>
            </a:r>
          </a:p>
        </p:txBody>
      </p:sp>
    </p:spTree>
    <p:extLst>
      <p:ext uri="{BB962C8B-B14F-4D97-AF65-F5344CB8AC3E}">
        <p14:creationId xmlns:p14="http://schemas.microsoft.com/office/powerpoint/2010/main" val="400932567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34" grpId="0"/>
      <p:bldP spid="35" grpId="0"/>
      <p:bldP spid="36" grpId="0"/>
      <p:bldP spid="37" grpId="0"/>
      <p:bldP spid="38" grpId="0"/>
      <p:bldP spid="40" grpId="0"/>
      <p:bldP spid="41" grpId="0"/>
      <p:bldP spid="42" grpId="0"/>
      <p:bldP spid="44" grpId="0"/>
      <p:bldP spid="17" grpId="0"/>
      <p:bldP spid="18" grpId="0"/>
      <p:bldP spid="19" grpId="0"/>
      <p:bldP spid="20" grpId="0"/>
      <p:bldP spid="22" grpId="0"/>
      <p:bldP spid="23" grpId="0"/>
      <p:bldP spid="26" grpId="0"/>
      <p:bldP spid="27" grpId="0"/>
      <p:bldP spid="46" grpId="0"/>
      <p:bldP spid="47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extBox 20">
            <a:extLst>
              <a:ext uri="{FF2B5EF4-FFF2-40B4-BE49-F238E27FC236}">
                <a16:creationId xmlns:a16="http://schemas.microsoft.com/office/drawing/2014/main" id="{A4B1EA85-854B-4F73-8B3D-AC70385346D3}"/>
              </a:ext>
            </a:extLst>
          </p:cNvPr>
          <p:cNvSpPr txBox="1"/>
          <p:nvPr/>
        </p:nvSpPr>
        <p:spPr>
          <a:xfrm>
            <a:off x="10466905" y="1439444"/>
            <a:ext cx="726020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hỗn</a:t>
            </a:r>
            <a:r>
              <a:rPr lang="en-US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hợp</a:t>
            </a:r>
            <a:endParaRPr lang="en-US" sz="4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07D96200-ED0C-4B9B-AB8E-ED5FB244EF2F}"/>
              </a:ext>
            </a:extLst>
          </p:cNvPr>
          <p:cNvSpPr txBox="1"/>
          <p:nvPr/>
        </p:nvSpPr>
        <p:spPr>
          <a:xfrm>
            <a:off x="685800" y="2739707"/>
            <a:ext cx="707412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SG" sz="4200" dirty="0">
                <a:latin typeface="Times New Roman" panose="02020603050405020304" pitchFamily="18" charset="0"/>
                <a:ea typeface="Roboto" panose="02000000000000000000" pitchFamily="2" charset="0"/>
                <a:cs typeface="Times New Roman" panose="02020603050405020304" pitchFamily="18" charset="0"/>
              </a:rPr>
              <a:t>13</a:t>
            </a:r>
            <a:r>
              <a:rPr lang="en-SG" sz="4200" dirty="0" smtClean="0">
                <a:latin typeface="Times New Roman" panose="02020603050405020304" pitchFamily="18" charset="0"/>
                <a:ea typeface="Roboto" panose="02000000000000000000" pitchFamily="2" charset="0"/>
                <a:cs typeface="Times New Roman" panose="02020603050405020304" pitchFamily="18" charset="0"/>
              </a:rPr>
              <a:t>. affect </a:t>
            </a:r>
            <a:r>
              <a:rPr lang="en-SG" sz="4200" dirty="0">
                <a:latin typeface="Times New Roman" panose="02020603050405020304" pitchFamily="18" charset="0"/>
                <a:ea typeface="Roboto" panose="02000000000000000000" pitchFamily="2" charset="0"/>
                <a:cs typeface="Times New Roman" panose="02020603050405020304" pitchFamily="18" charset="0"/>
              </a:rPr>
              <a:t>(v)</a:t>
            </a:r>
            <a:endParaRPr lang="en-US" sz="4200" dirty="0">
              <a:latin typeface="Times New Roman" panose="02020603050405020304" pitchFamily="18" charset="0"/>
              <a:ea typeface="Roboto" panose="02000000000000000000" pitchFamily="2" charset="0"/>
              <a:cs typeface="Times New Roman" panose="02020603050405020304" pitchFamily="18" charset="0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86A31E7C-8A3B-43F9-BB55-EA2AC5E676E9}"/>
              </a:ext>
            </a:extLst>
          </p:cNvPr>
          <p:cNvSpPr txBox="1"/>
          <p:nvPr/>
        </p:nvSpPr>
        <p:spPr>
          <a:xfrm>
            <a:off x="10466905" y="2359651"/>
            <a:ext cx="721535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tác</a:t>
            </a:r>
            <a:r>
              <a:rPr lang="en-US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4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ảnh</a:t>
            </a:r>
            <a:r>
              <a:rPr lang="en-US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hưởng</a:t>
            </a:r>
            <a:endParaRPr lang="en-US" sz="4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66FBC45-A05D-40F3-BC91-6655153E6F79}"/>
              </a:ext>
            </a:extLst>
          </p:cNvPr>
          <p:cNvSpPr txBox="1"/>
          <p:nvPr/>
        </p:nvSpPr>
        <p:spPr>
          <a:xfrm>
            <a:off x="5509014" y="543821"/>
            <a:ext cx="767238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CHECKING MEMORY</a:t>
            </a:r>
          </a:p>
        </p:txBody>
      </p:sp>
      <p:sp>
        <p:nvSpPr>
          <p:cNvPr id="46" name="TextBox 33">
            <a:extLst>
              <a:ext uri="{FF2B5EF4-FFF2-40B4-BE49-F238E27FC236}">
                <a16:creationId xmlns:a16="http://schemas.microsoft.com/office/drawing/2014/main" id="{9F8C43F3-09AF-4FC9-A9F3-F85873E63D65}"/>
              </a:ext>
            </a:extLst>
          </p:cNvPr>
          <p:cNvSpPr txBox="1"/>
          <p:nvPr/>
        </p:nvSpPr>
        <p:spPr>
          <a:xfrm>
            <a:off x="685800" y="1714500"/>
            <a:ext cx="707412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SG" sz="4200" dirty="0">
                <a:latin typeface="Times New Roman" panose="02020603050405020304" pitchFamily="18" charset="0"/>
                <a:ea typeface="Roboto" panose="02000000000000000000" pitchFamily="2" charset="0"/>
                <a:cs typeface="Times New Roman" panose="02020603050405020304" pitchFamily="18" charset="0"/>
              </a:rPr>
              <a:t>12</a:t>
            </a:r>
            <a:r>
              <a:rPr lang="en-SG" sz="4200" dirty="0" smtClean="0">
                <a:latin typeface="Times New Roman" panose="02020603050405020304" pitchFamily="18" charset="0"/>
                <a:ea typeface="Roboto" panose="02000000000000000000" pitchFamily="2" charset="0"/>
                <a:cs typeface="Times New Roman" panose="02020603050405020304" pitchFamily="18" charset="0"/>
              </a:rPr>
              <a:t>. mix </a:t>
            </a:r>
            <a:r>
              <a:rPr lang="en-SG" sz="4200" dirty="0">
                <a:latin typeface="Times New Roman" panose="02020603050405020304" pitchFamily="18" charset="0"/>
                <a:ea typeface="Roboto" panose="02000000000000000000" pitchFamily="2" charset="0"/>
                <a:cs typeface="Times New Roman" panose="02020603050405020304" pitchFamily="18" charset="0"/>
              </a:rPr>
              <a:t>(n)</a:t>
            </a:r>
            <a:endParaRPr lang="en-US" sz="4200" dirty="0">
              <a:latin typeface="Times New Roman" panose="02020603050405020304" pitchFamily="18" charset="0"/>
              <a:ea typeface="Roboto" panose="02000000000000000000" pitchFamily="2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9743878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34" grpId="0"/>
      <p:bldP spid="40" grpId="0"/>
      <p:bldP spid="4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Hộp Văn bản 8">
            <a:extLst>
              <a:ext uri="{FF2B5EF4-FFF2-40B4-BE49-F238E27FC236}">
                <a16:creationId xmlns:a16="http://schemas.microsoft.com/office/drawing/2014/main" id="{DDD8C78E-1BC1-4B89-BDCF-D9BF7797AD81}"/>
              </a:ext>
            </a:extLst>
          </p:cNvPr>
          <p:cNvSpPr txBox="1"/>
          <p:nvPr/>
        </p:nvSpPr>
        <p:spPr>
          <a:xfrm>
            <a:off x="990600" y="4686300"/>
            <a:ext cx="4114800" cy="646331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3600" dirty="0"/>
              <a:t>ONLINE GAME</a:t>
            </a:r>
          </a:p>
        </p:txBody>
      </p:sp>
      <p:sp>
        <p:nvSpPr>
          <p:cNvPr id="4" name="Mũi tên: Phải 3">
            <a:hlinkClick r:id="rId2"/>
            <a:extLst>
              <a:ext uri="{FF2B5EF4-FFF2-40B4-BE49-F238E27FC236}">
                <a16:creationId xmlns:a16="http://schemas.microsoft.com/office/drawing/2014/main" id="{7EEDBDE8-C7E5-4E54-9042-18A4FD281CAD}"/>
              </a:ext>
            </a:extLst>
          </p:cNvPr>
          <p:cNvSpPr/>
          <p:nvPr/>
        </p:nvSpPr>
        <p:spPr>
          <a:xfrm>
            <a:off x="5562600" y="4457700"/>
            <a:ext cx="2286000" cy="1181726"/>
          </a:xfrm>
          <a:prstGeom prst="rightArrow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Hộp Văn bản 5">
            <a:extLst>
              <a:ext uri="{FF2B5EF4-FFF2-40B4-BE49-F238E27FC236}">
                <a16:creationId xmlns:a16="http://schemas.microsoft.com/office/drawing/2014/main" id="{44A83C06-83FF-44E7-891C-33FAA8113C42}"/>
              </a:ext>
            </a:extLst>
          </p:cNvPr>
          <p:cNvSpPr txBox="1"/>
          <p:nvPr/>
        </p:nvSpPr>
        <p:spPr>
          <a:xfrm>
            <a:off x="7162800" y="2019300"/>
            <a:ext cx="9144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https://wordwall.net/resource/45926494</a:t>
            </a:r>
          </a:p>
        </p:txBody>
      </p:sp>
      <p:pic>
        <p:nvPicPr>
          <p:cNvPr id="7" name="Hình ảnh 6">
            <a:hlinkClick r:id="rId3"/>
            <a:extLst>
              <a:ext uri="{FF2B5EF4-FFF2-40B4-BE49-F238E27FC236}">
                <a16:creationId xmlns:a16="http://schemas.microsoft.com/office/drawing/2014/main" id="{6637F025-B511-44D7-9AD6-DBDAA0F745A2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8285" t="1774" r="4207" b="-3891"/>
          <a:stretch/>
        </p:blipFill>
        <p:spPr>
          <a:xfrm>
            <a:off x="8610600" y="3238500"/>
            <a:ext cx="9525000" cy="5269748"/>
          </a:xfrm>
          <a:prstGeom prst="rect">
            <a:avLst/>
          </a:prstGeom>
        </p:spPr>
      </p:pic>
      <p:pic>
        <p:nvPicPr>
          <p:cNvPr id="10" name="Hình ảnh 9">
            <a:hlinkClick r:id="rId3"/>
            <a:extLst>
              <a:ext uri="{FF2B5EF4-FFF2-40B4-BE49-F238E27FC236}">
                <a16:creationId xmlns:a16="http://schemas.microsoft.com/office/drawing/2014/main" id="{BAAD9731-1CF0-4FCE-88B8-AD9EEF3FBD7D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xmlns="" r:id="rId6"/>
              </a:ext>
            </a:extLst>
          </a:blip>
          <a:srcRect l="25333" t="10254" r="64666" b="69683"/>
          <a:stretch/>
        </p:blipFill>
        <p:spPr>
          <a:xfrm>
            <a:off x="7924800" y="4457700"/>
            <a:ext cx="1143000" cy="120396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1524000" y="723156"/>
            <a:ext cx="84582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Checking vocabulary:</a:t>
            </a:r>
            <a:endParaRPr lang="en-US" sz="60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368697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loseup of hands holding an open book">
            <a:extLst>
              <a:ext uri="{FF2B5EF4-FFF2-40B4-BE49-F238E27FC236}">
                <a16:creationId xmlns:a16="http://schemas.microsoft.com/office/drawing/2014/main" id="{9BC7C9AE-A1BA-D0FC-FA21-F660E9F472B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15730"/>
          <a:stretch/>
        </p:blipFill>
        <p:spPr>
          <a:xfrm>
            <a:off x="20" y="10"/>
            <a:ext cx="18287980" cy="10286990"/>
          </a:xfrm>
          <a:prstGeom prst="rect">
            <a:avLst/>
          </a:prstGeom>
        </p:spPr>
      </p:pic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E862BE82-D00D-42C1-BF16-93AA37870C32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9874170" y="-3012"/>
            <a:ext cx="8413830" cy="8760417"/>
          </a:xfrm>
          <a:custGeom>
            <a:avLst/>
            <a:gdLst>
              <a:gd name="connsiteX0" fmla="*/ 0 w 5609220"/>
              <a:gd name="connsiteY0" fmla="*/ 0 h 5840278"/>
              <a:gd name="connsiteX1" fmla="*/ 4637091 w 5609220"/>
              <a:gd name="connsiteY1" fmla="*/ 0 h 5840278"/>
              <a:gd name="connsiteX2" fmla="*/ 4822569 w 5609220"/>
              <a:gd name="connsiteY2" fmla="*/ 204077 h 5840278"/>
              <a:gd name="connsiteX3" fmla="*/ 5609220 w 5609220"/>
              <a:gd name="connsiteY3" fmla="*/ 2395363 h 5840278"/>
              <a:gd name="connsiteX4" fmla="*/ 2164305 w 5609220"/>
              <a:gd name="connsiteY4" fmla="*/ 5840278 h 5840278"/>
              <a:gd name="connsiteX5" fmla="*/ 238220 w 5609220"/>
              <a:gd name="connsiteY5" fmla="*/ 5251941 h 5840278"/>
              <a:gd name="connsiteX6" fmla="*/ 0 w 5609220"/>
              <a:gd name="connsiteY6" fmla="*/ 5073803 h 58402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609220" h="5840278">
                <a:moveTo>
                  <a:pt x="0" y="0"/>
                </a:moveTo>
                <a:lnTo>
                  <a:pt x="4637091" y="0"/>
                </a:lnTo>
                <a:lnTo>
                  <a:pt x="4822569" y="204077"/>
                </a:lnTo>
                <a:cubicBezTo>
                  <a:pt x="5314007" y="799562"/>
                  <a:pt x="5609220" y="1562987"/>
                  <a:pt x="5609220" y="2395363"/>
                </a:cubicBezTo>
                <a:cubicBezTo>
                  <a:pt x="5609220" y="4297937"/>
                  <a:pt x="4066879" y="5840278"/>
                  <a:pt x="2164305" y="5840278"/>
                </a:cubicBezTo>
                <a:cubicBezTo>
                  <a:pt x="1450840" y="5840278"/>
                  <a:pt x="788032" y="5623387"/>
                  <a:pt x="238220" y="5251941"/>
                </a:cubicBezTo>
                <a:lnTo>
                  <a:pt x="0" y="5073803"/>
                </a:ln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F6D92C2D-1D3D-4974-918C-06579FB354A9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10125211" y="-3"/>
            <a:ext cx="8162789" cy="8482410"/>
          </a:xfrm>
          <a:custGeom>
            <a:avLst/>
            <a:gdLst>
              <a:gd name="connsiteX0" fmla="*/ 0 w 5441859"/>
              <a:gd name="connsiteY0" fmla="*/ 0 h 5654940"/>
              <a:gd name="connsiteX1" fmla="*/ 4400492 w 5441859"/>
              <a:gd name="connsiteY1" fmla="*/ 0 h 5654940"/>
              <a:gd name="connsiteX2" fmla="*/ 4484767 w 5441859"/>
              <a:gd name="connsiteY2" fmla="*/ 76595 h 5654940"/>
              <a:gd name="connsiteX3" fmla="*/ 5441859 w 5441859"/>
              <a:gd name="connsiteY3" fmla="*/ 2387221 h 5654940"/>
              <a:gd name="connsiteX4" fmla="*/ 2174140 w 5441859"/>
              <a:gd name="connsiteY4" fmla="*/ 5654940 h 5654940"/>
              <a:gd name="connsiteX5" fmla="*/ 156693 w 5441859"/>
              <a:gd name="connsiteY5" fmla="*/ 4957981 h 5654940"/>
              <a:gd name="connsiteX6" fmla="*/ 0 w 5441859"/>
              <a:gd name="connsiteY6" fmla="*/ 4820612 h 56549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441859" h="5654940">
                <a:moveTo>
                  <a:pt x="0" y="0"/>
                </a:moveTo>
                <a:lnTo>
                  <a:pt x="4400492" y="0"/>
                </a:lnTo>
                <a:lnTo>
                  <a:pt x="4484767" y="76595"/>
                </a:lnTo>
                <a:cubicBezTo>
                  <a:pt x="5076108" y="667936"/>
                  <a:pt x="5441859" y="1484866"/>
                  <a:pt x="5441859" y="2387221"/>
                </a:cubicBezTo>
                <a:cubicBezTo>
                  <a:pt x="5441859" y="4191932"/>
                  <a:pt x="3978851" y="5654940"/>
                  <a:pt x="2174140" y="5654940"/>
                </a:cubicBezTo>
                <a:cubicBezTo>
                  <a:pt x="1412778" y="5654940"/>
                  <a:pt x="712231" y="5394557"/>
                  <a:pt x="156693" y="4957981"/>
                </a:cubicBezTo>
                <a:lnTo>
                  <a:pt x="0" y="4820612"/>
                </a:lnTo>
                <a:close/>
              </a:path>
            </a:pathLst>
          </a:cu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4C2D76D2-FEB0-483A-A4F1-41BCAE187D24}"/>
              </a:ext>
            </a:extLst>
          </p:cNvPr>
          <p:cNvSpPr/>
          <p:nvPr/>
        </p:nvSpPr>
        <p:spPr>
          <a:xfrm>
            <a:off x="11159622" y="849223"/>
            <a:ext cx="6093965" cy="1565113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pPr lvl="2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5400" b="1" dirty="0">
                <a:solidFill>
                  <a:schemeClr val="tx1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HOMEWORK</a:t>
            </a:r>
          </a:p>
        </p:txBody>
      </p:sp>
      <p:sp>
        <p:nvSpPr>
          <p:cNvPr id="6" name="Hộp Văn bản 5">
            <a:extLst>
              <a:ext uri="{FF2B5EF4-FFF2-40B4-BE49-F238E27FC236}">
                <a16:creationId xmlns:a16="http://schemas.microsoft.com/office/drawing/2014/main" id="{9C037D5E-45BC-4D60-85F8-E8F0C5959EA0}"/>
              </a:ext>
            </a:extLst>
          </p:cNvPr>
          <p:cNvSpPr txBox="1"/>
          <p:nvPr/>
        </p:nvSpPr>
        <p:spPr>
          <a:xfrm>
            <a:off x="11776546" y="2692798"/>
            <a:ext cx="6093963" cy="4131129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marR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</a:pPr>
            <a:endParaRPr lang="en-US" sz="2700" dirty="0">
              <a:effectLst/>
            </a:endParaRPr>
          </a:p>
        </p:txBody>
      </p:sp>
      <p:sp>
        <p:nvSpPr>
          <p:cNvPr id="9" name="Hộp Văn bản 8">
            <a:extLst>
              <a:ext uri="{FF2B5EF4-FFF2-40B4-BE49-F238E27FC236}">
                <a16:creationId xmlns:a16="http://schemas.microsoft.com/office/drawing/2014/main" id="{A406EE4E-84FF-40DC-BAFD-9C9EFE20EB45}"/>
              </a:ext>
            </a:extLst>
          </p:cNvPr>
          <p:cNvSpPr txBox="1"/>
          <p:nvPr/>
        </p:nvSpPr>
        <p:spPr>
          <a:xfrm>
            <a:off x="9999689" y="2667943"/>
            <a:ext cx="8413830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Learn the new words by heart.</a:t>
            </a:r>
          </a:p>
          <a:p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Do the exercises in WB: New words, </a:t>
            </a: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reading 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(Pages 58, 59).</a:t>
            </a:r>
          </a:p>
          <a:p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Prepare: Unit 10 - Lesson 1.2 - Grammar (Page 77 - SB).</a:t>
            </a:r>
          </a:p>
        </p:txBody>
      </p:sp>
    </p:spTree>
    <p:extLst>
      <p:ext uri="{BB962C8B-B14F-4D97-AF65-F5344CB8AC3E}">
        <p14:creationId xmlns:p14="http://schemas.microsoft.com/office/powerpoint/2010/main" val="38681314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59A39091-969E-4373-B714-8F44BDED342F}"/>
              </a:ext>
            </a:extLst>
          </p:cNvPr>
          <p:cNvSpPr/>
          <p:nvPr/>
        </p:nvSpPr>
        <p:spPr>
          <a:xfrm>
            <a:off x="1219201" y="3261361"/>
            <a:ext cx="7746299" cy="3711650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139700" prst="cross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137160" tIns="68580" rIns="137160" bIns="68580" rtlCol="0" anchor="t">
            <a:normAutofit fontScale="92500" lnSpcReduction="10000"/>
          </a:bodyPr>
          <a:lstStyle/>
          <a:p>
            <a:pPr>
              <a:lnSpc>
                <a:spcPct val="90000"/>
              </a:lnSpc>
              <a:spcBef>
                <a:spcPct val="0"/>
              </a:spcBef>
              <a:spcAft>
                <a:spcPts val="900"/>
              </a:spcAft>
            </a:pPr>
            <a:endParaRPr lang="en-US" sz="8100" b="1" dirty="0">
              <a:solidFill>
                <a:schemeClr val="tx1"/>
              </a:solidFill>
              <a:effectLst>
                <a:glow rad="228600">
                  <a:schemeClr val="accent2">
                    <a:satMod val="175000"/>
                    <a:alpha val="40000"/>
                  </a:schemeClr>
                </a:glow>
              </a:effectLst>
              <a:latin typeface="+mj-lt"/>
              <a:ea typeface="+mj-ea"/>
              <a:cs typeface="+mj-cs"/>
            </a:endParaRPr>
          </a:p>
          <a:p>
            <a:pPr>
              <a:lnSpc>
                <a:spcPct val="90000"/>
              </a:lnSpc>
              <a:spcBef>
                <a:spcPct val="0"/>
              </a:spcBef>
              <a:spcAft>
                <a:spcPts val="900"/>
              </a:spcAft>
            </a:pPr>
            <a:r>
              <a:rPr lang="en-US" sz="8100" b="1" dirty="0">
                <a:solidFill>
                  <a:schemeClr val="tx1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+mj-lt"/>
                <a:ea typeface="+mj-ea"/>
                <a:cs typeface="+mj-cs"/>
              </a:rPr>
              <a:t>   </a:t>
            </a:r>
            <a:r>
              <a:rPr lang="en-US" sz="8700" b="1" dirty="0">
                <a:solidFill>
                  <a:schemeClr val="bg1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LESSON </a:t>
            </a:r>
            <a:r>
              <a:rPr lang="en-US" sz="8700" b="1" dirty="0" smtClean="0">
                <a:solidFill>
                  <a:schemeClr val="bg1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2</a:t>
            </a:r>
            <a:endParaRPr lang="en-US" sz="8700" b="1" dirty="0">
              <a:solidFill>
                <a:schemeClr val="bg1"/>
              </a:solidFill>
              <a:effectLst>
                <a:glow rad="228600">
                  <a:schemeClr val="accent2">
                    <a:satMod val="175000"/>
                    <a:alpha val="40000"/>
                  </a:schemeClr>
                </a:glow>
              </a:effectLst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  <a:p>
            <a:pPr>
              <a:lnSpc>
                <a:spcPct val="90000"/>
              </a:lnSpc>
              <a:spcBef>
                <a:spcPct val="0"/>
              </a:spcBef>
              <a:spcAft>
                <a:spcPts val="900"/>
              </a:spcAft>
            </a:pPr>
            <a:r>
              <a:rPr lang="en-US" sz="8100" b="1" dirty="0">
                <a:solidFill>
                  <a:schemeClr val="bg1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+mj-lt"/>
                <a:ea typeface="+mj-ea"/>
                <a:cs typeface="+mj-cs"/>
              </a:rPr>
              <a:t> </a:t>
            </a:r>
          </a:p>
        </p:txBody>
      </p:sp>
      <p:pic>
        <p:nvPicPr>
          <p:cNvPr id="5" name="Picture 9">
            <a:extLst>
              <a:ext uri="{FF2B5EF4-FFF2-40B4-BE49-F238E27FC236}">
                <a16:creationId xmlns:a16="http://schemas.microsoft.com/office/drawing/2014/main" id="{22CC5540-88DF-4A9E-81EE-669110F32A7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10581527" y="2102980"/>
            <a:ext cx="6487274" cy="2026451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0D871C71-D0E2-4614-8FEF-8B704EC16BBC}"/>
              </a:ext>
            </a:extLst>
          </p:cNvPr>
          <p:cNvSpPr txBox="1"/>
          <p:nvPr/>
        </p:nvSpPr>
        <p:spPr>
          <a:xfrm>
            <a:off x="12159507" y="2723789"/>
            <a:ext cx="5260473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200" b="1" dirty="0">
                <a:solidFill>
                  <a:schemeClr val="bg2">
                    <a:lumMod val="10000"/>
                  </a:schemeClr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NEW WORDS</a:t>
            </a:r>
          </a:p>
        </p:txBody>
      </p:sp>
      <p:pic>
        <p:nvPicPr>
          <p:cNvPr id="11" name="Picture 17">
            <a:extLst>
              <a:ext uri="{FF2B5EF4-FFF2-40B4-BE49-F238E27FC236}">
                <a16:creationId xmlns:a16="http://schemas.microsoft.com/office/drawing/2014/main" id="{6408DC38-B82B-4542-8AE0-C6966B82710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6"/>
              </a:ext>
            </a:extLst>
          </a:blip>
          <a:srcRect/>
          <a:stretch>
            <a:fillRect/>
          </a:stretch>
        </p:blipFill>
        <p:spPr>
          <a:xfrm rot="13367685">
            <a:off x="6107725" y="3232758"/>
            <a:ext cx="3793496" cy="1193226"/>
          </a:xfrm>
          <a:prstGeom prst="rect">
            <a:avLst/>
          </a:prstGeom>
        </p:spPr>
      </p:pic>
      <p:pic>
        <p:nvPicPr>
          <p:cNvPr id="9" name="Picture 9">
            <a:extLst>
              <a:ext uri="{FF2B5EF4-FFF2-40B4-BE49-F238E27FC236}">
                <a16:creationId xmlns:a16="http://schemas.microsoft.com/office/drawing/2014/main" id="{CD88B625-C043-426B-8101-F2D8A63A389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10581527" y="5509598"/>
            <a:ext cx="6487274" cy="2026451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8A80FA9D-1277-4B0D-9480-B7D9C26D4F3F}"/>
              </a:ext>
            </a:extLst>
          </p:cNvPr>
          <p:cNvSpPr txBox="1"/>
          <p:nvPr/>
        </p:nvSpPr>
        <p:spPr>
          <a:xfrm>
            <a:off x="12588239" y="6054617"/>
            <a:ext cx="3413761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200" b="1" dirty="0">
                <a:solidFill>
                  <a:schemeClr val="bg2">
                    <a:lumMod val="10000"/>
                  </a:schemeClr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LISTENING</a:t>
            </a:r>
          </a:p>
        </p:txBody>
      </p:sp>
      <p:pic>
        <p:nvPicPr>
          <p:cNvPr id="14" name="Picture 18">
            <a:extLst>
              <a:ext uri="{FF2B5EF4-FFF2-40B4-BE49-F238E27FC236}">
                <a16:creationId xmlns:a16="http://schemas.microsoft.com/office/drawing/2014/main" id="{64983110-AEF0-40ED-B526-D9F6762559F7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8"/>
              </a:ext>
            </a:extLst>
          </a:blip>
          <a:srcRect/>
          <a:stretch>
            <a:fillRect/>
          </a:stretch>
        </p:blipFill>
        <p:spPr>
          <a:xfrm>
            <a:off x="11168921" y="2585128"/>
            <a:ext cx="990587" cy="822599"/>
          </a:xfrm>
          <a:prstGeom prst="rect">
            <a:avLst/>
          </a:prstGeom>
        </p:spPr>
      </p:pic>
      <p:pic>
        <p:nvPicPr>
          <p:cNvPr id="13" name="Picture 19">
            <a:extLst>
              <a:ext uri="{FF2B5EF4-FFF2-40B4-BE49-F238E27FC236}">
                <a16:creationId xmlns:a16="http://schemas.microsoft.com/office/drawing/2014/main" id="{D521FDD6-F50F-41B4-8D0F-62151D580652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0"/>
              </a:ext>
            </a:extLst>
          </a:blip>
          <a:srcRect/>
          <a:stretch>
            <a:fillRect/>
          </a:stretch>
        </p:blipFill>
        <p:spPr>
          <a:xfrm>
            <a:off x="11161008" y="6015004"/>
            <a:ext cx="847750" cy="847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901426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DC8072DF-1AEE-4DB2-9CD1-AE9314CAEAEA}"/>
              </a:ext>
            </a:extLst>
          </p:cNvPr>
          <p:cNvSpPr/>
          <p:nvPr/>
        </p:nvSpPr>
        <p:spPr>
          <a:xfrm>
            <a:off x="914400" y="495300"/>
            <a:ext cx="10505484" cy="9339464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700" dirty="0"/>
          </a:p>
        </p:txBody>
      </p:sp>
      <p:grpSp>
        <p:nvGrpSpPr>
          <p:cNvPr id="2" name="Nhóm 1">
            <a:extLst>
              <a:ext uri="{FF2B5EF4-FFF2-40B4-BE49-F238E27FC236}">
                <a16:creationId xmlns:a16="http://schemas.microsoft.com/office/drawing/2014/main" id="{ACD7BBDD-9846-4275-BE6C-C717887F32BC}"/>
              </a:ext>
            </a:extLst>
          </p:cNvPr>
          <p:cNvGrpSpPr/>
          <p:nvPr/>
        </p:nvGrpSpPr>
        <p:grpSpPr>
          <a:xfrm flipH="1">
            <a:off x="10550487" y="409576"/>
            <a:ext cx="827502" cy="9467849"/>
            <a:chOff x="11377989" y="409576"/>
            <a:chExt cx="493644" cy="9467849"/>
          </a:xfrm>
        </p:grpSpPr>
        <p:pic>
          <p:nvPicPr>
            <p:cNvPr id="4" name="Picture 4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12"/>
                </a:ext>
              </a:extLst>
            </a:blip>
            <a:srcRect/>
            <a:stretch>
              <a:fillRect/>
            </a:stretch>
          </p:blipFill>
          <p:spPr>
            <a:xfrm rot="-5400000">
              <a:off x="8776878" y="6782669"/>
              <a:ext cx="5695868" cy="493643"/>
            </a:xfrm>
            <a:prstGeom prst="rect">
              <a:avLst/>
            </a:prstGeom>
          </p:spPr>
        </p:pic>
        <p:pic>
          <p:nvPicPr>
            <p:cNvPr id="5" name="Picture 5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12"/>
                </a:ext>
              </a:extLst>
            </a:blip>
            <a:srcRect/>
            <a:stretch>
              <a:fillRect/>
            </a:stretch>
          </p:blipFill>
          <p:spPr>
            <a:xfrm rot="-5400000">
              <a:off x="8776877" y="3010688"/>
              <a:ext cx="5695868" cy="493643"/>
            </a:xfrm>
            <a:prstGeom prst="rect">
              <a:avLst/>
            </a:prstGeom>
          </p:spPr>
        </p:pic>
      </p:grp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4ACBD00D-DDD3-4CB2-AF7C-B117A486CA1D}"/>
              </a:ext>
            </a:extLst>
          </p:cNvPr>
          <p:cNvSpPr/>
          <p:nvPr/>
        </p:nvSpPr>
        <p:spPr>
          <a:xfrm>
            <a:off x="11377986" y="3815278"/>
            <a:ext cx="6035367" cy="732556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5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năng</a:t>
            </a:r>
            <a:r>
              <a:rPr lang="en-US" sz="45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5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lượng</a:t>
            </a:r>
            <a:r>
              <a:rPr lang="en-US" sz="45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5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hạt</a:t>
            </a:r>
            <a:r>
              <a:rPr lang="en-US" sz="45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5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nhân</a:t>
            </a:r>
            <a:endParaRPr lang="en-US" sz="45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My-mother-often-feels-weak-aft1658800857 (2)">
            <a:hlinkClick r:id="" action="ppaction://media"/>
            <a:extLst>
              <a:ext uri="{FF2B5EF4-FFF2-40B4-BE49-F238E27FC236}">
                <a16:creationId xmlns:a16="http://schemas.microsoft.com/office/drawing/2014/main" id="{6C910678-38CD-4A23-B595-7B5CCCED7F0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98425" y="98425"/>
            <a:ext cx="406400" cy="406400"/>
          </a:xfrm>
          <a:prstGeom prst="rect">
            <a:avLst/>
          </a:prstGeom>
        </p:spPr>
      </p:pic>
      <p:pic>
        <p:nvPicPr>
          <p:cNvPr id="6" name="blues1660096178">
            <a:hlinkClick r:id="" action="ppaction://media"/>
            <a:extLst>
              <a:ext uri="{FF2B5EF4-FFF2-40B4-BE49-F238E27FC236}">
                <a16:creationId xmlns:a16="http://schemas.microsoft.com/office/drawing/2014/main" id="{D99ACA57-FA4E-47F6-AFC6-D792F9E568BE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98425" y="98425"/>
            <a:ext cx="406400" cy="406400"/>
          </a:xfrm>
          <a:prstGeom prst="rect">
            <a:avLst/>
          </a:prstGeom>
        </p:spPr>
      </p:pic>
      <p:pic>
        <p:nvPicPr>
          <p:cNvPr id="18" name="Picture 6">
            <a:extLst>
              <a:ext uri="{FF2B5EF4-FFF2-40B4-BE49-F238E27FC236}">
                <a16:creationId xmlns:a16="http://schemas.microsoft.com/office/drawing/2014/main" id="{94557C16-5B72-41EF-9558-881949E228CC}"/>
              </a:ext>
            </a:extLst>
          </p:cNvPr>
          <p:cNvPicPr/>
          <p:nvPr/>
        </p:nvPicPr>
        <p:blipFill>
          <a:blip r:embed="rId14"/>
          <a:srcRect/>
          <a:stretch>
            <a:fillRect/>
          </a:stretch>
        </p:blipFill>
        <p:spPr>
          <a:xfrm>
            <a:off x="1219200" y="876300"/>
            <a:ext cx="9906000" cy="6477000"/>
          </a:xfrm>
          <a:prstGeom prst="rect">
            <a:avLst/>
          </a:prstGeom>
        </p:spPr>
      </p:pic>
      <p:sp>
        <p:nvSpPr>
          <p:cNvPr id="19" name="Rectangle: Rounded Corners 9">
            <a:extLst>
              <a:ext uri="{FF2B5EF4-FFF2-40B4-BE49-F238E27FC236}">
                <a16:creationId xmlns:a16="http://schemas.microsoft.com/office/drawing/2014/main" id="{E1561649-F134-4123-A6A1-95D0F50D2EAF}"/>
              </a:ext>
            </a:extLst>
          </p:cNvPr>
          <p:cNvSpPr/>
          <p:nvPr/>
        </p:nvSpPr>
        <p:spPr>
          <a:xfrm>
            <a:off x="11724684" y="1839891"/>
            <a:ext cx="5029200" cy="1828800"/>
          </a:xfrm>
          <a:prstGeom prst="roundRect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nuclear </a:t>
            </a:r>
            <a:r>
              <a:rPr lang="en-US" sz="48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power (n)</a:t>
            </a:r>
            <a:endParaRPr lang="en-US" sz="48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Nuclear-power-is-so-strong-1673776282">
            <a:hlinkClick r:id="" action="ppaction://media"/>
            <a:extLst>
              <a:ext uri="{FF2B5EF4-FFF2-40B4-BE49-F238E27FC236}">
                <a16:creationId xmlns:a16="http://schemas.microsoft.com/office/drawing/2014/main" id="{3973D637-24CA-4367-A5B7-0E377EF8EC8E}"/>
              </a:ext>
            </a:extLst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15163800" y="723900"/>
            <a:ext cx="406400" cy="4064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2808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audio>
              <p:cMediaNode vol="80000">
                <p:cTn id="2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audio>
              <p:cMediaNode vol="80000">
                <p:cTn id="2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  <p:bldLst>
      <p:bldP spid="12" grpId="0"/>
      <p:bldP spid="1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Nhóm 1">
            <a:extLst>
              <a:ext uri="{FF2B5EF4-FFF2-40B4-BE49-F238E27FC236}">
                <a16:creationId xmlns:a16="http://schemas.microsoft.com/office/drawing/2014/main" id="{ACD7BBDD-9846-4275-BE6C-C717887F32BC}"/>
              </a:ext>
            </a:extLst>
          </p:cNvPr>
          <p:cNvGrpSpPr/>
          <p:nvPr/>
        </p:nvGrpSpPr>
        <p:grpSpPr>
          <a:xfrm flipH="1">
            <a:off x="10713003" y="409576"/>
            <a:ext cx="664986" cy="9467849"/>
            <a:chOff x="11377989" y="409576"/>
            <a:chExt cx="493644" cy="9467849"/>
          </a:xfrm>
        </p:grpSpPr>
        <p:pic>
          <p:nvPicPr>
            <p:cNvPr id="4" name="Picture 4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8"/>
                </a:ext>
              </a:extLst>
            </a:blip>
            <a:srcRect/>
            <a:stretch>
              <a:fillRect/>
            </a:stretch>
          </p:blipFill>
          <p:spPr>
            <a:xfrm rot="-5400000">
              <a:off x="8776878" y="6782669"/>
              <a:ext cx="5695868" cy="493643"/>
            </a:xfrm>
            <a:prstGeom prst="rect">
              <a:avLst/>
            </a:prstGeom>
          </p:spPr>
        </p:pic>
        <p:pic>
          <p:nvPicPr>
            <p:cNvPr id="5" name="Picture 5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8"/>
                </a:ext>
              </a:extLst>
            </a:blip>
            <a:srcRect/>
            <a:stretch>
              <a:fillRect/>
            </a:stretch>
          </p:blipFill>
          <p:spPr>
            <a:xfrm rot="-5400000">
              <a:off x="8776877" y="3010688"/>
              <a:ext cx="5695868" cy="493643"/>
            </a:xfrm>
            <a:prstGeom prst="rect">
              <a:avLst/>
            </a:prstGeom>
          </p:spPr>
        </p:pic>
      </p:grp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CA904469-F784-4166-B8E9-2ABBFF92DCA6}"/>
              </a:ext>
            </a:extLst>
          </p:cNvPr>
          <p:cNvSpPr/>
          <p:nvPr/>
        </p:nvSpPr>
        <p:spPr>
          <a:xfrm>
            <a:off x="11402372" y="2075824"/>
            <a:ext cx="6504628" cy="1828800"/>
          </a:xfrm>
          <a:prstGeom prst="roundRect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power </a:t>
            </a:r>
            <a:r>
              <a:rPr lang="en-US" sz="66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plant (n)</a:t>
            </a:r>
            <a:endParaRPr lang="en-US" sz="66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4ACBD00D-DDD3-4CB2-AF7C-B117A486CA1D}"/>
              </a:ext>
            </a:extLst>
          </p:cNvPr>
          <p:cNvSpPr/>
          <p:nvPr/>
        </p:nvSpPr>
        <p:spPr>
          <a:xfrm>
            <a:off x="11383953" y="4181556"/>
            <a:ext cx="6035367" cy="732556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5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nhà</a:t>
            </a:r>
            <a:r>
              <a:rPr lang="en-US" sz="45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5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máy</a:t>
            </a:r>
            <a:r>
              <a:rPr lang="en-US" sz="45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5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điện</a:t>
            </a:r>
            <a:endParaRPr lang="en-US" sz="45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9354029A-3061-48A4-ABDD-85C095FB1DD8}"/>
              </a:ext>
            </a:extLst>
          </p:cNvPr>
          <p:cNvSpPr/>
          <p:nvPr/>
        </p:nvSpPr>
        <p:spPr>
          <a:xfrm>
            <a:off x="1451948" y="7036372"/>
            <a:ext cx="9741159" cy="1710921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6" name="Picture 7">
            <a:extLst>
              <a:ext uri="{FF2B5EF4-FFF2-40B4-BE49-F238E27FC236}">
                <a16:creationId xmlns:a16="http://schemas.microsoft.com/office/drawing/2014/main" id="{1E6C142A-2017-4456-93D1-9FDDFF3C8F77}"/>
              </a:ext>
            </a:extLst>
          </p:cNvPr>
          <p:cNvPicPr/>
          <p:nvPr/>
        </p:nvPicPr>
        <p:blipFill>
          <a:blip r:embed="rId9"/>
          <a:srcRect/>
          <a:stretch>
            <a:fillRect/>
          </a:stretch>
        </p:blipFill>
        <p:spPr>
          <a:xfrm>
            <a:off x="1143000" y="800100"/>
            <a:ext cx="10134600" cy="6400800"/>
          </a:xfrm>
          <a:prstGeom prst="rect">
            <a:avLst/>
          </a:prstGeom>
        </p:spPr>
      </p:pic>
      <p:pic>
        <p:nvPicPr>
          <p:cNvPr id="3" name="power-plant-1673776293">
            <a:hlinkClick r:id="" action="ppaction://media"/>
            <a:extLst>
              <a:ext uri="{FF2B5EF4-FFF2-40B4-BE49-F238E27FC236}">
                <a16:creationId xmlns:a16="http://schemas.microsoft.com/office/drawing/2014/main" id="{5F28FCA1-2824-46D7-BA12-27BE5864780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14630400" y="571500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341879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" dur="1752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10" grpId="0" animBg="1"/>
      <p:bldP spid="12" grpId="0"/>
      <p:bldP spid="1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DC8072DF-1AEE-4DB2-9CD1-AE9314CAEAEA}"/>
              </a:ext>
            </a:extLst>
          </p:cNvPr>
          <p:cNvSpPr/>
          <p:nvPr/>
        </p:nvSpPr>
        <p:spPr>
          <a:xfrm>
            <a:off x="887745" y="494481"/>
            <a:ext cx="9704055" cy="9339464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700" dirty="0"/>
          </a:p>
        </p:txBody>
      </p:sp>
      <p:grpSp>
        <p:nvGrpSpPr>
          <p:cNvPr id="2" name="Nhóm 1">
            <a:extLst>
              <a:ext uri="{FF2B5EF4-FFF2-40B4-BE49-F238E27FC236}">
                <a16:creationId xmlns:a16="http://schemas.microsoft.com/office/drawing/2014/main" id="{ACD7BBDD-9846-4275-BE6C-C717887F32BC}"/>
              </a:ext>
            </a:extLst>
          </p:cNvPr>
          <p:cNvGrpSpPr/>
          <p:nvPr/>
        </p:nvGrpSpPr>
        <p:grpSpPr>
          <a:xfrm flipH="1">
            <a:off x="11010573" y="366096"/>
            <a:ext cx="304800" cy="9467849"/>
            <a:chOff x="11377989" y="409576"/>
            <a:chExt cx="493644" cy="9467849"/>
          </a:xfrm>
        </p:grpSpPr>
        <p:pic>
          <p:nvPicPr>
            <p:cNvPr id="4" name="Picture 4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10"/>
                </a:ext>
              </a:extLst>
            </a:blip>
            <a:srcRect/>
            <a:stretch>
              <a:fillRect/>
            </a:stretch>
          </p:blipFill>
          <p:spPr>
            <a:xfrm rot="-5400000">
              <a:off x="8776878" y="6782669"/>
              <a:ext cx="5695868" cy="493643"/>
            </a:xfrm>
            <a:prstGeom prst="rect">
              <a:avLst/>
            </a:prstGeom>
          </p:spPr>
        </p:pic>
        <p:pic>
          <p:nvPicPr>
            <p:cNvPr id="5" name="Picture 5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10"/>
                </a:ext>
              </a:extLst>
            </a:blip>
            <a:srcRect/>
            <a:stretch>
              <a:fillRect/>
            </a:stretch>
          </p:blipFill>
          <p:spPr>
            <a:xfrm rot="-5400000">
              <a:off x="8776877" y="3010688"/>
              <a:ext cx="5695868" cy="493643"/>
            </a:xfrm>
            <a:prstGeom prst="rect">
              <a:avLst/>
            </a:prstGeom>
          </p:spPr>
        </p:pic>
      </p:grp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CA904469-F784-4166-B8E9-2ABBFF92DCA6}"/>
              </a:ext>
            </a:extLst>
          </p:cNvPr>
          <p:cNvSpPr/>
          <p:nvPr/>
        </p:nvSpPr>
        <p:spPr>
          <a:xfrm>
            <a:off x="11620172" y="1739900"/>
            <a:ext cx="5905828" cy="1676400"/>
          </a:xfrm>
          <a:prstGeom prst="roundRect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solar </a:t>
            </a:r>
            <a:r>
              <a:rPr lang="en-US" sz="66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panel (n)</a:t>
            </a:r>
            <a:endParaRPr lang="en-US" sz="66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get-some-rest-1658801057 (1)">
            <a:hlinkClick r:id="" action="ppaction://media"/>
            <a:extLst>
              <a:ext uri="{FF2B5EF4-FFF2-40B4-BE49-F238E27FC236}">
                <a16:creationId xmlns:a16="http://schemas.microsoft.com/office/drawing/2014/main" id="{B0D35E31-473B-432B-A7C3-C29FCCA7337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98425" y="98425"/>
            <a:ext cx="406400" cy="406400"/>
          </a:xfrm>
          <a:prstGeom prst="rect">
            <a:avLst/>
          </a:prstGeom>
        </p:spPr>
      </p:pic>
      <p:pic>
        <p:nvPicPr>
          <p:cNvPr id="20" name="Picture 9">
            <a:extLst>
              <a:ext uri="{FF2B5EF4-FFF2-40B4-BE49-F238E27FC236}">
                <a16:creationId xmlns:a16="http://schemas.microsoft.com/office/drawing/2014/main" id="{B5500285-9134-4293-B80A-4693C0DF3711}"/>
              </a:ext>
            </a:extLst>
          </p:cNvPr>
          <p:cNvPicPr/>
          <p:nvPr/>
        </p:nvPicPr>
        <p:blipFill>
          <a:blip r:embed="rId12"/>
          <a:srcRect/>
          <a:stretch>
            <a:fillRect/>
          </a:stretch>
        </p:blipFill>
        <p:spPr>
          <a:xfrm>
            <a:off x="1143000" y="952500"/>
            <a:ext cx="10058400" cy="6172200"/>
          </a:xfrm>
          <a:prstGeom prst="rect">
            <a:avLst/>
          </a:prstGeom>
        </p:spPr>
      </p:pic>
      <p:sp>
        <p:nvSpPr>
          <p:cNvPr id="15" name="Rectangle: Rounded Corners 11">
            <a:extLst>
              <a:ext uri="{FF2B5EF4-FFF2-40B4-BE49-F238E27FC236}">
                <a16:creationId xmlns:a16="http://schemas.microsoft.com/office/drawing/2014/main" id="{D63F5B7F-BC3C-4125-BEED-2E01DB6B3E9E}"/>
              </a:ext>
            </a:extLst>
          </p:cNvPr>
          <p:cNvSpPr/>
          <p:nvPr/>
        </p:nvSpPr>
        <p:spPr>
          <a:xfrm>
            <a:off x="11016667" y="3580354"/>
            <a:ext cx="6890333" cy="1573191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5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tấm</a:t>
            </a:r>
            <a:r>
              <a:rPr lang="en-US" sz="45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5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pin </a:t>
            </a:r>
            <a:r>
              <a:rPr lang="en-US" sz="45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năng</a:t>
            </a:r>
            <a:r>
              <a:rPr lang="en-US" sz="45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5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lượng</a:t>
            </a:r>
            <a:r>
              <a:rPr lang="en-US" sz="45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5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mặt</a:t>
            </a:r>
            <a:r>
              <a:rPr lang="en-US" sz="45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5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trời</a:t>
            </a:r>
            <a:r>
              <a:rPr lang="en-US" sz="45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pic>
        <p:nvPicPr>
          <p:cNvPr id="3" name="solar-panel-1673776312">
            <a:hlinkClick r:id="" action="ppaction://media"/>
            <a:extLst>
              <a:ext uri="{FF2B5EF4-FFF2-40B4-BE49-F238E27FC236}">
                <a16:creationId xmlns:a16="http://schemas.microsoft.com/office/drawing/2014/main" id="{66B11A95-838E-417A-85ED-BB38AB0E1FD3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13716000" y="1333500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322636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1464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audio>
              <p:cMediaNode vol="80000">
                <p:cTn id="2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10" grpId="0" animBg="1"/>
      <p:bldP spid="1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DC8072DF-1AEE-4DB2-9CD1-AE9314CAEAEA}"/>
              </a:ext>
            </a:extLst>
          </p:cNvPr>
          <p:cNvSpPr/>
          <p:nvPr/>
        </p:nvSpPr>
        <p:spPr>
          <a:xfrm>
            <a:off x="990600" y="495300"/>
            <a:ext cx="9982200" cy="9339464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700" dirty="0"/>
          </a:p>
        </p:txBody>
      </p:sp>
      <p:grpSp>
        <p:nvGrpSpPr>
          <p:cNvPr id="2" name="Nhóm 1">
            <a:extLst>
              <a:ext uri="{FF2B5EF4-FFF2-40B4-BE49-F238E27FC236}">
                <a16:creationId xmlns:a16="http://schemas.microsoft.com/office/drawing/2014/main" id="{ACD7BBDD-9846-4275-BE6C-C717887F32BC}"/>
              </a:ext>
            </a:extLst>
          </p:cNvPr>
          <p:cNvGrpSpPr/>
          <p:nvPr/>
        </p:nvGrpSpPr>
        <p:grpSpPr>
          <a:xfrm flipH="1">
            <a:off x="10896600" y="495300"/>
            <a:ext cx="76200" cy="9467849"/>
            <a:chOff x="11377989" y="409576"/>
            <a:chExt cx="493644" cy="9467849"/>
          </a:xfrm>
        </p:grpSpPr>
        <p:pic>
          <p:nvPicPr>
            <p:cNvPr id="4" name="Picture 4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8"/>
                </a:ext>
              </a:extLst>
            </a:blip>
            <a:srcRect/>
            <a:stretch>
              <a:fillRect/>
            </a:stretch>
          </p:blipFill>
          <p:spPr>
            <a:xfrm rot="-5400000">
              <a:off x="8776878" y="6782669"/>
              <a:ext cx="5695868" cy="493643"/>
            </a:xfrm>
            <a:prstGeom prst="rect">
              <a:avLst/>
            </a:prstGeom>
          </p:spPr>
        </p:pic>
        <p:pic>
          <p:nvPicPr>
            <p:cNvPr id="5" name="Picture 5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8"/>
                </a:ext>
              </a:extLst>
            </a:blip>
            <a:srcRect/>
            <a:stretch>
              <a:fillRect/>
            </a:stretch>
          </p:blipFill>
          <p:spPr>
            <a:xfrm rot="-5400000">
              <a:off x="8776877" y="3010688"/>
              <a:ext cx="5695868" cy="493643"/>
            </a:xfrm>
            <a:prstGeom prst="rect">
              <a:avLst/>
            </a:prstGeom>
          </p:spPr>
        </p:pic>
      </p:grp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CA904469-F784-4166-B8E9-2ABBFF92DCA6}"/>
              </a:ext>
            </a:extLst>
          </p:cNvPr>
          <p:cNvSpPr/>
          <p:nvPr/>
        </p:nvSpPr>
        <p:spPr>
          <a:xfrm>
            <a:off x="11143488" y="2205949"/>
            <a:ext cx="6839712" cy="1137285"/>
          </a:xfrm>
          <a:prstGeom prst="roundRect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wind </a:t>
            </a:r>
            <a:r>
              <a:rPr lang="en-US" sz="66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turbine (n)</a:t>
            </a:r>
            <a:endParaRPr lang="en-US" sz="66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4ACBD00D-DDD3-4CB2-AF7C-B117A486CA1D}"/>
              </a:ext>
            </a:extLst>
          </p:cNvPr>
          <p:cNvSpPr/>
          <p:nvPr/>
        </p:nvSpPr>
        <p:spPr>
          <a:xfrm>
            <a:off x="10946892" y="3672322"/>
            <a:ext cx="5393683" cy="732556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tua</a:t>
            </a:r>
            <a:r>
              <a:rPr lang="en-US" sz="6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6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bin </a:t>
            </a:r>
            <a:r>
              <a:rPr lang="en-US" sz="6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gió</a:t>
            </a:r>
            <a:endParaRPr lang="en-US" sz="13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6" name="Picture 10">
            <a:extLst>
              <a:ext uri="{FF2B5EF4-FFF2-40B4-BE49-F238E27FC236}">
                <a16:creationId xmlns:a16="http://schemas.microsoft.com/office/drawing/2014/main" id="{73DE02C1-6B98-45FD-ACB1-4F3D5E23BC96}"/>
              </a:ext>
            </a:extLst>
          </p:cNvPr>
          <p:cNvPicPr/>
          <p:nvPr/>
        </p:nvPicPr>
        <p:blipFill>
          <a:blip r:embed="rId9"/>
          <a:srcRect/>
          <a:stretch>
            <a:fillRect/>
          </a:stretch>
        </p:blipFill>
        <p:spPr>
          <a:xfrm>
            <a:off x="1143000" y="952500"/>
            <a:ext cx="9753600" cy="6629400"/>
          </a:xfrm>
          <a:prstGeom prst="rect">
            <a:avLst/>
          </a:prstGeom>
        </p:spPr>
      </p:pic>
      <p:pic>
        <p:nvPicPr>
          <p:cNvPr id="3" name="wind-turbine-1673776334">
            <a:hlinkClick r:id="" action="ppaction://media"/>
            <a:extLst>
              <a:ext uri="{FF2B5EF4-FFF2-40B4-BE49-F238E27FC236}">
                <a16:creationId xmlns:a16="http://schemas.microsoft.com/office/drawing/2014/main" id="{4658402B-B6B3-439E-8741-A6710C31788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15468600" y="495300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363207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1464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10" grpId="0" animBg="1"/>
      <p:bldP spid="1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DC8072DF-1AEE-4DB2-9CD1-AE9314CAEAEA}"/>
              </a:ext>
            </a:extLst>
          </p:cNvPr>
          <p:cNvSpPr/>
          <p:nvPr/>
        </p:nvSpPr>
        <p:spPr>
          <a:xfrm>
            <a:off x="909148" y="539747"/>
            <a:ext cx="10505484" cy="9339464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700" dirty="0"/>
          </a:p>
        </p:txBody>
      </p:sp>
      <p:grpSp>
        <p:nvGrpSpPr>
          <p:cNvPr id="2" name="Nhóm 1">
            <a:extLst>
              <a:ext uri="{FF2B5EF4-FFF2-40B4-BE49-F238E27FC236}">
                <a16:creationId xmlns:a16="http://schemas.microsoft.com/office/drawing/2014/main" id="{ACD7BBDD-9846-4275-BE6C-C717887F32BC}"/>
              </a:ext>
            </a:extLst>
          </p:cNvPr>
          <p:cNvGrpSpPr/>
          <p:nvPr/>
        </p:nvGrpSpPr>
        <p:grpSpPr>
          <a:xfrm>
            <a:off x="11377989" y="409576"/>
            <a:ext cx="493644" cy="9467849"/>
            <a:chOff x="11377989" y="409576"/>
            <a:chExt cx="493644" cy="9467849"/>
          </a:xfrm>
        </p:grpSpPr>
        <p:pic>
          <p:nvPicPr>
            <p:cNvPr id="4" name="Picture 4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8"/>
                </a:ext>
              </a:extLst>
            </a:blip>
            <a:srcRect/>
            <a:stretch>
              <a:fillRect/>
            </a:stretch>
          </p:blipFill>
          <p:spPr>
            <a:xfrm rot="-5400000">
              <a:off x="8776878" y="6782669"/>
              <a:ext cx="5695868" cy="493643"/>
            </a:xfrm>
            <a:prstGeom prst="rect">
              <a:avLst/>
            </a:prstGeom>
          </p:spPr>
        </p:pic>
        <p:pic>
          <p:nvPicPr>
            <p:cNvPr id="5" name="Picture 5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8"/>
                </a:ext>
              </a:extLst>
            </a:blip>
            <a:srcRect/>
            <a:stretch>
              <a:fillRect/>
            </a:stretch>
          </p:blipFill>
          <p:spPr>
            <a:xfrm rot="-5400000">
              <a:off x="8776877" y="3010688"/>
              <a:ext cx="5695868" cy="493643"/>
            </a:xfrm>
            <a:prstGeom prst="rect">
              <a:avLst/>
            </a:prstGeom>
          </p:spPr>
        </p:pic>
      </p:grp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CA904469-F784-4166-B8E9-2ABBFF92DCA6}"/>
              </a:ext>
            </a:extLst>
          </p:cNvPr>
          <p:cNvSpPr/>
          <p:nvPr/>
        </p:nvSpPr>
        <p:spPr>
          <a:xfrm>
            <a:off x="12573000" y="1957641"/>
            <a:ext cx="4648200" cy="891121"/>
          </a:xfrm>
          <a:prstGeom prst="roundRect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6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cheap (</a:t>
            </a:r>
            <a:r>
              <a:rPr lang="en-US" sz="6600" b="1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adj</a:t>
            </a:r>
            <a:r>
              <a:rPr lang="en-US" sz="66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en-US" sz="66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4ACBD00D-DDD3-4CB2-AF7C-B117A486CA1D}"/>
              </a:ext>
            </a:extLst>
          </p:cNvPr>
          <p:cNvSpPr/>
          <p:nvPr/>
        </p:nvSpPr>
        <p:spPr>
          <a:xfrm>
            <a:off x="11871633" y="3243793"/>
            <a:ext cx="4724727" cy="732556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5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rẻ</a:t>
            </a:r>
            <a:endParaRPr lang="en-US" sz="45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5" name="Hình ảnh 14">
            <a:extLst>
              <a:ext uri="{FF2B5EF4-FFF2-40B4-BE49-F238E27FC236}">
                <a16:creationId xmlns:a16="http://schemas.microsoft.com/office/drawing/2014/main" id="{B5221A9B-CEAB-429E-A68A-7B856739ED49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14400" y="1104900"/>
            <a:ext cx="10287000" cy="3661913"/>
          </a:xfrm>
          <a:prstGeom prst="rect">
            <a:avLst/>
          </a:prstGeom>
        </p:spPr>
      </p:pic>
      <p:pic>
        <p:nvPicPr>
          <p:cNvPr id="3" name="cheap-1673776417">
            <a:hlinkClick r:id="" action="ppaction://media"/>
            <a:extLst>
              <a:ext uri="{FF2B5EF4-FFF2-40B4-BE49-F238E27FC236}">
                <a16:creationId xmlns:a16="http://schemas.microsoft.com/office/drawing/2014/main" id="{61B2A80D-1933-44DD-90F1-D23FB1D6BC1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14173200" y="1257300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633226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1008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10" grpId="0" animBg="1"/>
      <p:bldP spid="1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DC8072DF-1AEE-4DB2-9CD1-AE9314CAEAEA}"/>
              </a:ext>
            </a:extLst>
          </p:cNvPr>
          <p:cNvSpPr/>
          <p:nvPr/>
        </p:nvSpPr>
        <p:spPr>
          <a:xfrm>
            <a:off x="838200" y="342900"/>
            <a:ext cx="9753600" cy="9339464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700" dirty="0"/>
          </a:p>
        </p:txBody>
      </p:sp>
      <p:grpSp>
        <p:nvGrpSpPr>
          <p:cNvPr id="2" name="Nhóm 1">
            <a:extLst>
              <a:ext uri="{FF2B5EF4-FFF2-40B4-BE49-F238E27FC236}">
                <a16:creationId xmlns:a16="http://schemas.microsoft.com/office/drawing/2014/main" id="{ACD7BBDD-9846-4275-BE6C-C717887F32BC}"/>
              </a:ext>
            </a:extLst>
          </p:cNvPr>
          <p:cNvGrpSpPr/>
          <p:nvPr/>
        </p:nvGrpSpPr>
        <p:grpSpPr>
          <a:xfrm>
            <a:off x="10927080" y="409576"/>
            <a:ext cx="45719" cy="9467849"/>
            <a:chOff x="11377989" y="409576"/>
            <a:chExt cx="493644" cy="9467849"/>
          </a:xfrm>
        </p:grpSpPr>
        <p:pic>
          <p:nvPicPr>
            <p:cNvPr id="4" name="Picture 4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7"/>
                </a:ext>
              </a:extLst>
            </a:blip>
            <a:srcRect/>
            <a:stretch>
              <a:fillRect/>
            </a:stretch>
          </p:blipFill>
          <p:spPr>
            <a:xfrm rot="-5400000">
              <a:off x="8776878" y="6782669"/>
              <a:ext cx="5695868" cy="493643"/>
            </a:xfrm>
            <a:prstGeom prst="rect">
              <a:avLst/>
            </a:prstGeom>
          </p:spPr>
        </p:pic>
        <p:pic>
          <p:nvPicPr>
            <p:cNvPr id="5" name="Picture 5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7"/>
                </a:ext>
              </a:extLst>
            </a:blip>
            <a:srcRect/>
            <a:stretch>
              <a:fillRect/>
            </a:stretch>
          </p:blipFill>
          <p:spPr>
            <a:xfrm rot="-5400000">
              <a:off x="8776877" y="3010688"/>
              <a:ext cx="5695868" cy="493643"/>
            </a:xfrm>
            <a:prstGeom prst="rect">
              <a:avLst/>
            </a:prstGeom>
          </p:spPr>
        </p:pic>
      </p:grp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CA904469-F784-4166-B8E9-2ABBFF92DCA6}"/>
              </a:ext>
            </a:extLst>
          </p:cNvPr>
          <p:cNvSpPr/>
          <p:nvPr/>
        </p:nvSpPr>
        <p:spPr>
          <a:xfrm>
            <a:off x="11430000" y="1829562"/>
            <a:ext cx="6230178" cy="938276"/>
          </a:xfrm>
          <a:prstGeom prst="roundRect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6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dangerous (</a:t>
            </a:r>
            <a:r>
              <a:rPr lang="en-US" sz="6600" b="1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adj</a:t>
            </a:r>
            <a:r>
              <a:rPr lang="en-US" sz="66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en-US" sz="66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4ACBD00D-DDD3-4CB2-AF7C-B117A486CA1D}"/>
              </a:ext>
            </a:extLst>
          </p:cNvPr>
          <p:cNvSpPr/>
          <p:nvPr/>
        </p:nvSpPr>
        <p:spPr>
          <a:xfrm>
            <a:off x="10134600" y="3086100"/>
            <a:ext cx="6035367" cy="732556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5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nguy</a:t>
            </a:r>
            <a:r>
              <a:rPr lang="en-US" sz="45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5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hiểm</a:t>
            </a:r>
            <a:endParaRPr lang="en-US" sz="45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" name="Picture 11">
            <a:extLst>
              <a:ext uri="{FF2B5EF4-FFF2-40B4-BE49-F238E27FC236}">
                <a16:creationId xmlns:a16="http://schemas.microsoft.com/office/drawing/2014/main" id="{9C185EBC-09EB-4691-97CD-C379361BF37C}"/>
              </a:ext>
            </a:extLst>
          </p:cNvPr>
          <p:cNvPicPr/>
          <p:nvPr/>
        </p:nvPicPr>
        <p:blipFill>
          <a:blip r:embed="rId8"/>
          <a:srcRect/>
          <a:stretch>
            <a:fillRect/>
          </a:stretch>
        </p:blipFill>
        <p:spPr>
          <a:xfrm>
            <a:off x="1295400" y="647700"/>
            <a:ext cx="9677400" cy="6477000"/>
          </a:xfrm>
          <a:prstGeom prst="rect">
            <a:avLst/>
          </a:prstGeom>
        </p:spPr>
      </p:pic>
      <p:pic>
        <p:nvPicPr>
          <p:cNvPr id="3" name="It’s-so-dangerous-to-cross-the1673776454">
            <a:hlinkClick r:id="" action="ppaction://media"/>
            <a:extLst>
              <a:ext uri="{FF2B5EF4-FFF2-40B4-BE49-F238E27FC236}">
                <a16:creationId xmlns:a16="http://schemas.microsoft.com/office/drawing/2014/main" id="{1E4D4522-2F75-4051-98A9-47856AC3100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4325600" y="1104900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990184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2784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10" grpId="0" animBg="1"/>
      <p:bldP spid="12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hủ đề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Chủ đề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881</TotalTime>
  <Words>453</Words>
  <Application>Microsoft Office PowerPoint</Application>
  <PresentationFormat>Custom</PresentationFormat>
  <Paragraphs>101</Paragraphs>
  <Slides>25</Slides>
  <Notes>8</Notes>
  <HiddenSlides>0</HiddenSlides>
  <MMClips>16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30" baseType="lpstr">
      <vt:lpstr>Roboto</vt:lpstr>
      <vt:lpstr>Times New Roman</vt:lpstr>
      <vt:lpstr>Arial</vt:lpstr>
      <vt:lpstr>Calibri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Teal Turquoise 3D School Elements Final Defense Presentation Deck</dc:title>
  <dc:creator>PHUONG</dc:creator>
  <cp:lastModifiedBy>np</cp:lastModifiedBy>
  <cp:revision>69</cp:revision>
  <dcterms:created xsi:type="dcterms:W3CDTF">2006-08-16T00:00:00Z</dcterms:created>
  <dcterms:modified xsi:type="dcterms:W3CDTF">2024-06-09T13:45:24Z</dcterms:modified>
  <dc:identifier>DAFCzLKM10w</dc:identifier>
</cp:coreProperties>
</file>