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2"/>
  </p:notesMasterIdLst>
  <p:sldIdLst>
    <p:sldId id="256" r:id="rId3"/>
    <p:sldId id="404" r:id="rId4"/>
    <p:sldId id="382" r:id="rId5"/>
    <p:sldId id="376" r:id="rId6"/>
    <p:sldId id="387" r:id="rId7"/>
    <p:sldId id="388" r:id="rId8"/>
    <p:sldId id="389" r:id="rId9"/>
    <p:sldId id="390" r:id="rId10"/>
    <p:sldId id="391" r:id="rId11"/>
    <p:sldId id="384" r:id="rId12"/>
    <p:sldId id="257" r:id="rId13"/>
    <p:sldId id="401" r:id="rId14"/>
    <p:sldId id="405" r:id="rId15"/>
    <p:sldId id="406" r:id="rId16"/>
    <p:sldId id="407" r:id="rId17"/>
    <p:sldId id="408" r:id="rId18"/>
    <p:sldId id="342" r:id="rId19"/>
    <p:sldId id="403" r:id="rId20"/>
    <p:sldId id="397" r:id="rId21"/>
  </p:sldIdLst>
  <p:sldSz cx="18288000" cy="10287000"/>
  <p:notesSz cx="6858000" cy="9144000"/>
  <p:embeddedFontLst>
    <p:embeddedFont>
      <p:font typeface="Roboto" panose="020B0604020202020204" charset="0"/>
      <p:regular r:id="rId23"/>
      <p:bold r:id="rId24"/>
      <p:italic r:id="rId25"/>
      <p:boldItalic r:id="rId26"/>
    </p:embeddedFont>
    <p:embeddedFont>
      <p:font typeface="Calibri" panose="020F0502020204030204" pitchFamily="34"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822" initials="u" lastIdx="2" clrIdx="0">
    <p:extLst>
      <p:ext uri="{19B8F6BF-5375-455C-9EA6-DF929625EA0E}">
        <p15:presenceInfo xmlns:p15="http://schemas.microsoft.com/office/powerpoint/2012/main" userId="S::user822@sfzcs.onmicrosoft.com::331031e0-aab3-4edc-875c-fe4ab02327e7" providerId="AD"/>
      </p:ext>
    </p:extLst>
  </p:cmAuthor>
  <p:cmAuthor id="2" name="np" initials="n" lastIdx="1" clrIdx="1">
    <p:extLst>
      <p:ext uri="{19B8F6BF-5375-455C-9EA6-DF929625EA0E}">
        <p15:presenceInfo xmlns:p15="http://schemas.microsoft.com/office/powerpoint/2012/main" userId="n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4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6.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4-06-09T10:22:46.399" idx="1">
    <p:pos x="10" y="10"/>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0E717-965F-4B09-9643-BB001B0A255E}" type="datetimeFigureOut">
              <a:rPr lang="en-US" smtClean="0"/>
              <a:t>6/9/2024</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FEDC8F-66D3-4616-9B06-B802E294DE8E}" type="slidenum">
              <a:rPr lang="en-US" smtClean="0"/>
              <a:t>‹#›</a:t>
            </a:fld>
            <a:endParaRPr lang="en-US"/>
          </a:p>
        </p:txBody>
      </p:sp>
    </p:spTree>
    <p:extLst>
      <p:ext uri="{BB962C8B-B14F-4D97-AF65-F5344CB8AC3E}">
        <p14:creationId xmlns:p14="http://schemas.microsoft.com/office/powerpoint/2010/main" val="1526645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lumMod val="50000"/>
                  </a:schemeClr>
                </a:solidFill>
              </a:rPr>
              <a:t>Would you like to go to the rock music show with me?</a:t>
            </a:r>
          </a:p>
          <a:p>
            <a:endParaRPr lang="en-US" dirty="0"/>
          </a:p>
        </p:txBody>
      </p:sp>
      <p:sp>
        <p:nvSpPr>
          <p:cNvPr id="4" name="Chỗ dành sẵn cho Số hiệu Bản chiếu 3"/>
          <p:cNvSpPr>
            <a:spLocks noGrp="1"/>
          </p:cNvSpPr>
          <p:nvPr>
            <p:ph type="sldNum" sz="quarter" idx="5"/>
          </p:nvPr>
        </p:nvSpPr>
        <p:spPr/>
        <p:txBody>
          <a:bodyPr/>
          <a:lstStyle/>
          <a:p>
            <a:fld id="{77FEDC8F-66D3-4616-9B06-B802E294DE8E}" type="slidenum">
              <a:rPr lang="en-US" smtClean="0"/>
              <a:t>6</a:t>
            </a:fld>
            <a:endParaRPr lang="en-US"/>
          </a:p>
        </p:txBody>
      </p:sp>
    </p:spTree>
    <p:extLst>
      <p:ext uri="{BB962C8B-B14F-4D97-AF65-F5344CB8AC3E}">
        <p14:creationId xmlns:p14="http://schemas.microsoft.com/office/powerpoint/2010/main" val="1582484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83A73-A54D-43B2-B702-44E130DA962A}"/>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CA5EE5DA-1E3A-4619-B58B-F1D346F65E75}"/>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C84B4DB1-A43F-47A2-8584-997EE90DD43E}"/>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5" name="Footer Placeholder 4">
            <a:extLst>
              <a:ext uri="{FF2B5EF4-FFF2-40B4-BE49-F238E27FC236}">
                <a16:creationId xmlns:a16="http://schemas.microsoft.com/office/drawing/2014/main" id="{C0818C22-4B52-48DE-810E-28523ED9A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47B7-EC56-4EFA-B0D2-48E0240B20E5}"/>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4152150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278CE-8352-4C82-A177-B0226527A6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35CA64-25C9-42A9-8B39-89A81743AD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68A7F1-E08C-48AC-B3E0-07FF3D351149}"/>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5" name="Footer Placeholder 4">
            <a:extLst>
              <a:ext uri="{FF2B5EF4-FFF2-40B4-BE49-F238E27FC236}">
                <a16:creationId xmlns:a16="http://schemas.microsoft.com/office/drawing/2014/main" id="{5A14F896-206F-4C7B-9721-D5F21D5E9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4E259B-E515-4DFA-8B2D-C24D37077344}"/>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298702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9D23E-878D-40B8-9F2A-636CC341270C}"/>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3191E0D4-629A-4174-AF0E-59AE21B7A965}"/>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EB6CB6-311C-4DC4-8878-F352B93776FD}"/>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5" name="Footer Placeholder 4">
            <a:extLst>
              <a:ext uri="{FF2B5EF4-FFF2-40B4-BE49-F238E27FC236}">
                <a16:creationId xmlns:a16="http://schemas.microsoft.com/office/drawing/2014/main" id="{6EEB96E9-83F5-49E8-9B52-E38708923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8082AC-9C98-42E6-83B6-77BC5636CE43}"/>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006117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E1DF2-DF9A-453D-A7AA-3CA06071A0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E4A8D3-B516-4404-88C3-99D3632AD156}"/>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D219A11-32EE-4E2F-9597-6FA27220486E}"/>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465FCF-CD9A-438C-8FA8-590FA3F60B60}"/>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6" name="Footer Placeholder 5">
            <a:extLst>
              <a:ext uri="{FF2B5EF4-FFF2-40B4-BE49-F238E27FC236}">
                <a16:creationId xmlns:a16="http://schemas.microsoft.com/office/drawing/2014/main" id="{2E333948-256F-4153-87B9-8704BDA2F8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EFC0EE-F6B4-4126-941D-F4B6FB88B560}"/>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1592134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23A99-9971-4854-847D-B4B17A13A5C8}"/>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974497-E014-42D0-A44E-897F667D1B52}"/>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38CD668F-5D40-417F-AE0A-987A0E04E1F6}"/>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8327948-5D1A-4686-AC88-57D37CC001A9}"/>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F14BAA34-C772-46E6-BD62-2EE032BE53D2}"/>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BE3964-6883-4CE7-A1C0-A6B05A25B8D4}"/>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8" name="Footer Placeholder 7">
            <a:extLst>
              <a:ext uri="{FF2B5EF4-FFF2-40B4-BE49-F238E27FC236}">
                <a16:creationId xmlns:a16="http://schemas.microsoft.com/office/drawing/2014/main" id="{FAF6F8C7-AD4A-4B2A-909F-FE72E04044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BC0D6C-5C48-4BDA-98B7-63C1FA254F41}"/>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8230464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8AA45-F29F-4397-882D-98DFD41D36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F9CDF5-716C-43C6-A074-51DFC93A954C}"/>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4" name="Footer Placeholder 3">
            <a:extLst>
              <a:ext uri="{FF2B5EF4-FFF2-40B4-BE49-F238E27FC236}">
                <a16:creationId xmlns:a16="http://schemas.microsoft.com/office/drawing/2014/main" id="{695634FD-E639-4A01-998B-432A047A3D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EE3B8F-A6C4-4E45-8AA5-497042FB8016}"/>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1230569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89252F-F507-4152-A20B-7461519203C8}"/>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3" name="Footer Placeholder 2">
            <a:extLst>
              <a:ext uri="{FF2B5EF4-FFF2-40B4-BE49-F238E27FC236}">
                <a16:creationId xmlns:a16="http://schemas.microsoft.com/office/drawing/2014/main" id="{7D9311C6-EBA5-49E3-805D-05C849D91C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6291B90-BBA0-45EB-9B12-6F21306304AF}"/>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9256656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15500-B1FB-4480-8E92-1EACEDADEE0E}"/>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6BC12007-7D34-422E-BFE8-7D981CC1E103}"/>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4DB456-9F59-427C-A241-0422B083967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695E22F-37EF-423D-9DAB-5F5F1D8A6936}"/>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6" name="Footer Placeholder 5">
            <a:extLst>
              <a:ext uri="{FF2B5EF4-FFF2-40B4-BE49-F238E27FC236}">
                <a16:creationId xmlns:a16="http://schemas.microsoft.com/office/drawing/2014/main" id="{3341D746-8DF1-4AA6-8D56-4C4432F0AB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5E6FF8-DC19-42EA-929A-F7CFBA9EF7E5}"/>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032297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1995B-124A-444C-9200-0731C200F61C}"/>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CF5F893A-F854-4BEB-8C60-3A65295F62B1}"/>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C3AF9039-72B2-4767-BE93-FE082BF413E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BBE981AD-C7C1-486B-A48D-47191CFBCE76}"/>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6" name="Footer Placeholder 5">
            <a:extLst>
              <a:ext uri="{FF2B5EF4-FFF2-40B4-BE49-F238E27FC236}">
                <a16:creationId xmlns:a16="http://schemas.microsoft.com/office/drawing/2014/main" id="{D006C608-F2D3-4C94-9D61-7203F23BE9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98221C-DBE3-4ACE-930B-B8911FAFF18D}"/>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483809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D1CCB-675F-4BEE-A851-B86C722E15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51F76F-6680-47EF-A199-97F698AC51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A74840-C574-40C0-A7BE-E120229FC4CB}"/>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5" name="Footer Placeholder 4">
            <a:extLst>
              <a:ext uri="{FF2B5EF4-FFF2-40B4-BE49-F238E27FC236}">
                <a16:creationId xmlns:a16="http://schemas.microsoft.com/office/drawing/2014/main" id="{AD6AB03A-5425-4A26-B8A0-002725FE58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734B1E-AA56-4308-B801-0D1CDEF1878B}"/>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1982613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CD6132-7561-42E8-8F23-A77DCB90E279}"/>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EB449C-387F-4644-BE1E-CAF370BA56E8}"/>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AE7375-59F9-44DC-8159-1BC830C0D5D9}"/>
              </a:ext>
            </a:extLst>
          </p:cNvPr>
          <p:cNvSpPr>
            <a:spLocks noGrp="1"/>
          </p:cNvSpPr>
          <p:nvPr>
            <p:ph type="dt" sz="half" idx="10"/>
          </p:nvPr>
        </p:nvSpPr>
        <p:spPr/>
        <p:txBody>
          <a:bodyPr/>
          <a:lstStyle/>
          <a:p>
            <a:fld id="{E0606C14-68CA-47AB-BAEC-33F975F8E0CE}" type="datetimeFigureOut">
              <a:rPr lang="en-US" smtClean="0"/>
              <a:t>6/9/2024</a:t>
            </a:fld>
            <a:endParaRPr lang="en-US"/>
          </a:p>
        </p:txBody>
      </p:sp>
      <p:sp>
        <p:nvSpPr>
          <p:cNvPr id="5" name="Footer Placeholder 4">
            <a:extLst>
              <a:ext uri="{FF2B5EF4-FFF2-40B4-BE49-F238E27FC236}">
                <a16:creationId xmlns:a16="http://schemas.microsoft.com/office/drawing/2014/main" id="{7B39A8EA-5FD0-4BF8-B814-A1EE6F240E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3A8DC3-1A81-43E1-A4D9-1A00069A7018}"/>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4246876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5ED3C7-AFB3-4036-A850-4D3DED81D621}"/>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2F332C-5DA6-4173-81D3-51320268B49E}"/>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91422D-BA40-41C9-BFF4-18A4346F84EB}"/>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E0606C14-68CA-47AB-BAEC-33F975F8E0CE}" type="datetimeFigureOut">
              <a:rPr lang="en-US" smtClean="0"/>
              <a:t>6/9/2024</a:t>
            </a:fld>
            <a:endParaRPr lang="en-US"/>
          </a:p>
        </p:txBody>
      </p:sp>
      <p:sp>
        <p:nvSpPr>
          <p:cNvPr id="5" name="Footer Placeholder 4">
            <a:extLst>
              <a:ext uri="{FF2B5EF4-FFF2-40B4-BE49-F238E27FC236}">
                <a16:creationId xmlns:a16="http://schemas.microsoft.com/office/drawing/2014/main" id="{AE480C62-B03F-45D2-970C-3AC67DC564B6}"/>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A1879-DD5A-4BCA-BF96-E00B6D430AA0}"/>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6C1DB2F0-36BB-4BA7-A3AF-A5F846F0E961}" type="slidenum">
              <a:rPr lang="en-US" smtClean="0"/>
              <a:t>‹#›</a:t>
            </a:fld>
            <a:endParaRPr lang="en-US"/>
          </a:p>
        </p:txBody>
      </p:sp>
    </p:spTree>
    <p:extLst>
      <p:ext uri="{BB962C8B-B14F-4D97-AF65-F5344CB8AC3E}">
        <p14:creationId xmlns:p14="http://schemas.microsoft.com/office/powerpoint/2010/main" val="1866950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p3"/><Relationship Id="rId1" Type="http://schemas.microsoft.com/office/2007/relationships/media" Target="../media/media9.mp3"/><Relationship Id="rId5" Type="http://schemas.openxmlformats.org/officeDocument/2006/relationships/image" Target="../media/image11.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publicdomainpictures.net/view-image.php?image=42083&amp;picture=envelope-silhouette-2" TargetMode="External"/><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comments" Target="../comments/comment1.xml"/><Relationship Id="rId2" Type="http://schemas.openxmlformats.org/officeDocument/2006/relationships/hyperlink" Target="https://wordwall.net/resource/45505049/smw7-unit-9-lesson-1" TargetMode="External"/><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miniimpresionismo.blogspot.com/2021/03/wordwall.html"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8.svg"/><Relationship Id="rId4" Type="http://schemas.openxmlformats.org/officeDocument/2006/relationships/image" Target="../media/image6.png"/><Relationship Id="rId9" Type="http://schemas.openxmlformats.org/officeDocument/2006/relationships/image" Target="../media/image12.sv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image" Target="../media/image14.svg"/><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9.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microsoft.com/office/2007/relationships/media" Target="../media/media4.mp3"/><Relationship Id="rId7" Type="http://schemas.openxmlformats.org/officeDocument/2006/relationships/image" Target="../media/image11.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2.jpeg"/><Relationship Id="rId5" Type="http://schemas.openxmlformats.org/officeDocument/2006/relationships/slideLayout" Target="../slideLayouts/slideLayout2.xml"/><Relationship Id="rId4" Type="http://schemas.openxmlformats.org/officeDocument/2006/relationships/audio" Target="../media/media4.mp3"/></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9.png"/><Relationship Id="rId10" Type="http://schemas.openxmlformats.org/officeDocument/2006/relationships/image" Target="../media/image11.png"/><Relationship Id="rId4" Type="http://schemas.openxmlformats.org/officeDocument/2006/relationships/notesSlide" Target="../notesSlides/notesSlide1.xml"/><Relationship Id="rId9"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2.xml"/><Relationship Id="rId7" Type="http://schemas.openxmlformats.org/officeDocument/2006/relationships/image" Target="../media/image14.svg"/><Relationship Id="rId2" Type="http://schemas.openxmlformats.org/officeDocument/2006/relationships/audio" Target="../media/media6.mp3"/><Relationship Id="rId1" Type="http://schemas.microsoft.com/office/2007/relationships/media" Target="../media/media6.mp3"/><Relationship Id="rId4" Type="http://schemas.openxmlformats.org/officeDocument/2006/relationships/image" Target="../media/image9.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Layout" Target="../slideLayouts/slideLayout2.xml"/><Relationship Id="rId7" Type="http://schemas.openxmlformats.org/officeDocument/2006/relationships/image" Target="../media/image14.svg"/><Relationship Id="rId2" Type="http://schemas.openxmlformats.org/officeDocument/2006/relationships/audio" Target="../media/media7.mp3"/><Relationship Id="rId1" Type="http://schemas.microsoft.com/office/2007/relationships/media" Target="../media/media7.mp3"/><Relationship Id="rId4" Type="http://schemas.openxmlformats.org/officeDocument/2006/relationships/image" Target="../media/image9.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2.xml"/><Relationship Id="rId7" Type="http://schemas.openxmlformats.org/officeDocument/2006/relationships/image" Target="../media/image14.svg"/><Relationship Id="rId2" Type="http://schemas.openxmlformats.org/officeDocument/2006/relationships/audio" Target="../media/media8.mp3"/><Relationship Id="rId1" Type="http://schemas.microsoft.com/office/2007/relationships/media" Target="../media/media8.mp3"/><Relationship Id="rId4" Type="http://schemas.openxmlformats.org/officeDocument/2006/relationships/image" Target="../media/image9.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ộp Văn bản 9">
            <a:extLst>
              <a:ext uri="{FF2B5EF4-FFF2-40B4-BE49-F238E27FC236}">
                <a16:creationId xmlns:a16="http://schemas.microsoft.com/office/drawing/2014/main" id="{384B9A93-9691-4032-8975-4ACAD35013B0}"/>
              </a:ext>
            </a:extLst>
          </p:cNvPr>
          <p:cNvSpPr txBox="1"/>
          <p:nvPr/>
        </p:nvSpPr>
        <p:spPr>
          <a:xfrm>
            <a:off x="1676400" y="4457700"/>
            <a:ext cx="2971800"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tour guide</a:t>
            </a:r>
          </a:p>
        </p:txBody>
      </p:sp>
      <p:sp>
        <p:nvSpPr>
          <p:cNvPr id="11" name="Hộp Văn bản 10">
            <a:extLst>
              <a:ext uri="{FF2B5EF4-FFF2-40B4-BE49-F238E27FC236}">
                <a16:creationId xmlns:a16="http://schemas.microsoft.com/office/drawing/2014/main" id="{33EEF42A-C100-461E-8792-A31A3BCB542C}"/>
              </a:ext>
            </a:extLst>
          </p:cNvPr>
          <p:cNvSpPr txBox="1"/>
          <p:nvPr/>
        </p:nvSpPr>
        <p:spPr>
          <a:xfrm>
            <a:off x="6934200" y="4533900"/>
            <a:ext cx="2590800"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stadium</a:t>
            </a:r>
          </a:p>
        </p:txBody>
      </p:sp>
      <p:sp>
        <p:nvSpPr>
          <p:cNvPr id="12" name="Hộp Văn bản 11">
            <a:extLst>
              <a:ext uri="{FF2B5EF4-FFF2-40B4-BE49-F238E27FC236}">
                <a16:creationId xmlns:a16="http://schemas.microsoft.com/office/drawing/2014/main" id="{91BCF64D-38EA-4943-BB12-95628B72006E}"/>
              </a:ext>
            </a:extLst>
          </p:cNvPr>
          <p:cNvSpPr txBox="1"/>
          <p:nvPr/>
        </p:nvSpPr>
        <p:spPr>
          <a:xfrm>
            <a:off x="13639800" y="4533900"/>
            <a:ext cx="2136635"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flight</a:t>
            </a:r>
          </a:p>
        </p:txBody>
      </p:sp>
      <p:sp>
        <p:nvSpPr>
          <p:cNvPr id="13" name="Hộp Văn bản 12">
            <a:extLst>
              <a:ext uri="{FF2B5EF4-FFF2-40B4-BE49-F238E27FC236}">
                <a16:creationId xmlns:a16="http://schemas.microsoft.com/office/drawing/2014/main" id="{411A7017-7B83-4828-8D63-F339672FB5E8}"/>
              </a:ext>
            </a:extLst>
          </p:cNvPr>
          <p:cNvSpPr txBox="1"/>
          <p:nvPr/>
        </p:nvSpPr>
        <p:spPr>
          <a:xfrm>
            <a:off x="990600" y="9029700"/>
            <a:ext cx="4023409"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historic</a:t>
            </a:r>
          </a:p>
        </p:txBody>
      </p:sp>
      <p:sp>
        <p:nvSpPr>
          <p:cNvPr id="14" name="Hộp Văn bản 13">
            <a:extLst>
              <a:ext uri="{FF2B5EF4-FFF2-40B4-BE49-F238E27FC236}">
                <a16:creationId xmlns:a16="http://schemas.microsoft.com/office/drawing/2014/main" id="{08FAD1A2-29BD-4020-96F8-BFBE54B34665}"/>
              </a:ext>
            </a:extLst>
          </p:cNvPr>
          <p:cNvSpPr txBox="1"/>
          <p:nvPr/>
        </p:nvSpPr>
        <p:spPr>
          <a:xfrm>
            <a:off x="7848600" y="9105900"/>
            <a:ext cx="2799044"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jog</a:t>
            </a:r>
          </a:p>
        </p:txBody>
      </p:sp>
      <p:sp>
        <p:nvSpPr>
          <p:cNvPr id="15" name="Hộp Văn bản 14">
            <a:extLst>
              <a:ext uri="{FF2B5EF4-FFF2-40B4-BE49-F238E27FC236}">
                <a16:creationId xmlns:a16="http://schemas.microsoft.com/office/drawing/2014/main" id="{D9336267-6F1E-4C31-987E-E6256659DFD0}"/>
              </a:ext>
            </a:extLst>
          </p:cNvPr>
          <p:cNvSpPr txBox="1"/>
          <p:nvPr/>
        </p:nvSpPr>
        <p:spPr>
          <a:xfrm>
            <a:off x="13487400" y="9029700"/>
            <a:ext cx="1356358"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ferry</a:t>
            </a:r>
          </a:p>
        </p:txBody>
      </p:sp>
      <p:pic>
        <p:nvPicPr>
          <p:cNvPr id="16" name="Picture 10">
            <a:extLst>
              <a:ext uri="{FF2B5EF4-FFF2-40B4-BE49-F238E27FC236}">
                <a16:creationId xmlns:a16="http://schemas.microsoft.com/office/drawing/2014/main" id="{49D4C023-19CA-4552-9AD5-AAD71B534D27}"/>
              </a:ext>
            </a:extLst>
          </p:cNvPr>
          <p:cNvPicPr/>
          <p:nvPr/>
        </p:nvPicPr>
        <p:blipFill>
          <a:blip r:embed="rId2"/>
          <a:srcRect/>
          <a:stretch>
            <a:fillRect/>
          </a:stretch>
        </p:blipFill>
        <p:spPr>
          <a:xfrm>
            <a:off x="762000" y="952500"/>
            <a:ext cx="4953000" cy="3505200"/>
          </a:xfrm>
          <a:prstGeom prst="rect">
            <a:avLst/>
          </a:prstGeom>
        </p:spPr>
      </p:pic>
      <p:pic>
        <p:nvPicPr>
          <p:cNvPr id="17" name="Picture 9">
            <a:extLst>
              <a:ext uri="{FF2B5EF4-FFF2-40B4-BE49-F238E27FC236}">
                <a16:creationId xmlns:a16="http://schemas.microsoft.com/office/drawing/2014/main" id="{83FDB3A6-46F9-48BA-98BF-0EDE9E58A253}"/>
              </a:ext>
            </a:extLst>
          </p:cNvPr>
          <p:cNvPicPr/>
          <p:nvPr/>
        </p:nvPicPr>
        <p:blipFill>
          <a:blip r:embed="rId3"/>
          <a:srcRect/>
          <a:stretch>
            <a:fillRect/>
          </a:stretch>
        </p:blipFill>
        <p:spPr>
          <a:xfrm>
            <a:off x="6096000" y="952500"/>
            <a:ext cx="5181600" cy="3505200"/>
          </a:xfrm>
          <a:prstGeom prst="rect">
            <a:avLst/>
          </a:prstGeom>
        </p:spPr>
      </p:pic>
      <p:pic>
        <p:nvPicPr>
          <p:cNvPr id="18" name="Picture 3">
            <a:extLst>
              <a:ext uri="{FF2B5EF4-FFF2-40B4-BE49-F238E27FC236}">
                <a16:creationId xmlns:a16="http://schemas.microsoft.com/office/drawing/2014/main" id="{2962F471-C9DA-461F-A1E2-156E648B6C4A}"/>
              </a:ext>
            </a:extLst>
          </p:cNvPr>
          <p:cNvPicPr/>
          <p:nvPr/>
        </p:nvPicPr>
        <p:blipFill>
          <a:blip r:embed="rId4"/>
          <a:srcRect/>
          <a:stretch>
            <a:fillRect/>
          </a:stretch>
        </p:blipFill>
        <p:spPr>
          <a:xfrm>
            <a:off x="11658600" y="876300"/>
            <a:ext cx="5715000" cy="3657600"/>
          </a:xfrm>
          <a:prstGeom prst="rect">
            <a:avLst/>
          </a:prstGeom>
        </p:spPr>
      </p:pic>
      <p:pic>
        <p:nvPicPr>
          <p:cNvPr id="19" name="Picture 4">
            <a:extLst>
              <a:ext uri="{FF2B5EF4-FFF2-40B4-BE49-F238E27FC236}">
                <a16:creationId xmlns:a16="http://schemas.microsoft.com/office/drawing/2014/main" id="{DE2E7C1B-4B3A-45BF-AA38-4BC4A0BFC23F}"/>
              </a:ext>
            </a:extLst>
          </p:cNvPr>
          <p:cNvPicPr/>
          <p:nvPr/>
        </p:nvPicPr>
        <p:blipFill>
          <a:blip r:embed="rId5"/>
          <a:srcRect/>
          <a:stretch>
            <a:fillRect/>
          </a:stretch>
        </p:blipFill>
        <p:spPr>
          <a:xfrm>
            <a:off x="609600" y="5372100"/>
            <a:ext cx="5257800" cy="3200400"/>
          </a:xfrm>
          <a:prstGeom prst="rect">
            <a:avLst/>
          </a:prstGeom>
        </p:spPr>
      </p:pic>
      <p:pic>
        <p:nvPicPr>
          <p:cNvPr id="20" name="Picture 6">
            <a:extLst>
              <a:ext uri="{FF2B5EF4-FFF2-40B4-BE49-F238E27FC236}">
                <a16:creationId xmlns:a16="http://schemas.microsoft.com/office/drawing/2014/main" id="{A0CC5B28-4C99-4DA6-A923-9FB8EFCDB9A0}"/>
              </a:ext>
            </a:extLst>
          </p:cNvPr>
          <p:cNvPicPr/>
          <p:nvPr/>
        </p:nvPicPr>
        <p:blipFill>
          <a:blip r:embed="rId6"/>
          <a:srcRect/>
          <a:stretch>
            <a:fillRect/>
          </a:stretch>
        </p:blipFill>
        <p:spPr>
          <a:xfrm>
            <a:off x="6096000" y="5372100"/>
            <a:ext cx="5257800" cy="3352800"/>
          </a:xfrm>
          <a:prstGeom prst="rect">
            <a:avLst/>
          </a:prstGeom>
        </p:spPr>
      </p:pic>
      <p:pic>
        <p:nvPicPr>
          <p:cNvPr id="21" name="Picture 2">
            <a:extLst>
              <a:ext uri="{FF2B5EF4-FFF2-40B4-BE49-F238E27FC236}">
                <a16:creationId xmlns:a16="http://schemas.microsoft.com/office/drawing/2014/main" id="{B73BA4CC-0FE2-440D-8D48-6DFE8E4D7E12}"/>
              </a:ext>
            </a:extLst>
          </p:cNvPr>
          <p:cNvPicPr/>
          <p:nvPr/>
        </p:nvPicPr>
        <p:blipFill>
          <a:blip r:embed="rId7"/>
          <a:srcRect/>
          <a:stretch>
            <a:fillRect/>
          </a:stretch>
        </p:blipFill>
        <p:spPr>
          <a:xfrm>
            <a:off x="11658600" y="5372100"/>
            <a:ext cx="5715000" cy="3505200"/>
          </a:xfrm>
          <a:prstGeom prst="rect">
            <a:avLst/>
          </a:prstGeom>
        </p:spPr>
      </p:pic>
    </p:spTree>
    <p:extLst>
      <p:ext uri="{BB962C8B-B14F-4D97-AF65-F5344CB8AC3E}">
        <p14:creationId xmlns:p14="http://schemas.microsoft.com/office/powerpoint/2010/main" val="125423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4ADCEF1B-A798-4929-A798-49E0642C8756}"/>
              </a:ext>
            </a:extLst>
          </p:cNvPr>
          <p:cNvSpPr txBox="1"/>
          <p:nvPr/>
        </p:nvSpPr>
        <p:spPr>
          <a:xfrm>
            <a:off x="3886200" y="854022"/>
            <a:ext cx="11506200" cy="583744"/>
          </a:xfrm>
          <a:prstGeom prst="rect">
            <a:avLst/>
          </a:prstGeom>
          <a:noFill/>
        </p:spPr>
        <p:txBody>
          <a:bodyPr wrap="square" rtlCol="0">
            <a:spAutoFit/>
          </a:bodyPr>
          <a:lstStyle/>
          <a:p>
            <a:r>
              <a:rPr lang="en-US" sz="3200" b="1" dirty="0">
                <a:solidFill>
                  <a:schemeClr val="accent6">
                    <a:lumMod val="50000"/>
                  </a:schemeClr>
                </a:solidFill>
                <a:latin typeface="Times New Roman" panose="02020603050405020304" pitchFamily="18" charset="0"/>
                <a:cs typeface="Times New Roman" panose="02020603050405020304" pitchFamily="18" charset="0"/>
              </a:rPr>
              <a:t>Match the words with the definitions. Listen and repeat. </a:t>
            </a:r>
          </a:p>
        </p:txBody>
      </p:sp>
      <p:sp>
        <p:nvSpPr>
          <p:cNvPr id="3" name="Rectangle: Rounded Corners 3">
            <a:extLst>
              <a:ext uri="{FF2B5EF4-FFF2-40B4-BE49-F238E27FC236}">
                <a16:creationId xmlns:a16="http://schemas.microsoft.com/office/drawing/2014/main" id="{FF1D900D-7028-46C1-994A-BFAAABFA1524}"/>
              </a:ext>
            </a:extLst>
          </p:cNvPr>
          <p:cNvSpPr/>
          <p:nvPr/>
        </p:nvSpPr>
        <p:spPr>
          <a:xfrm>
            <a:off x="990600" y="780541"/>
            <a:ext cx="2819400" cy="657225"/>
          </a:xfrm>
          <a:prstGeom prst="roundRect">
            <a:avLst>
              <a:gd name="adj" fmla="val 26042"/>
            </a:avLst>
          </a:prstGeom>
          <a:solidFill>
            <a:srgbClr val="FFC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5">
                    <a:lumMod val="50000"/>
                  </a:schemeClr>
                </a:solidFill>
                <a:latin typeface="Times New Roman" panose="02020603050405020304" pitchFamily="18" charset="0"/>
                <a:cs typeface="Times New Roman" panose="02020603050405020304" pitchFamily="18" charset="0"/>
              </a:rPr>
              <a:t>New w</a:t>
            </a:r>
            <a:r>
              <a:rPr lang="en-US" sz="3200" b="1" dirty="0" smtClean="0">
                <a:solidFill>
                  <a:schemeClr val="accent5">
                    <a:lumMod val="50000"/>
                  </a:schemeClr>
                </a:solidFill>
                <a:latin typeface="Times New Roman" panose="02020603050405020304" pitchFamily="18" charset="0"/>
                <a:cs typeface="Times New Roman" panose="02020603050405020304" pitchFamily="18" charset="0"/>
              </a:rPr>
              <a:t>ords</a:t>
            </a:r>
            <a:endParaRPr lang="en-US" sz="3200" b="1" dirty="0">
              <a:solidFill>
                <a:schemeClr val="accent5">
                  <a:lumMod val="50000"/>
                </a:schemeClr>
              </a:solidFill>
              <a:latin typeface="Times New Roman" panose="02020603050405020304" pitchFamily="18" charset="0"/>
              <a:cs typeface="Times New Roman" panose="02020603050405020304" pitchFamily="18" charset="0"/>
            </a:endParaRPr>
          </a:p>
        </p:txBody>
      </p:sp>
      <p:pic>
        <p:nvPicPr>
          <p:cNvPr id="12" name="Picture 3">
            <a:extLst>
              <a:ext uri="{FF2B5EF4-FFF2-40B4-BE49-F238E27FC236}">
                <a16:creationId xmlns:a16="http://schemas.microsoft.com/office/drawing/2014/main" id="{A9A53EC7-E833-43E0-9A75-32F96C44191B}"/>
              </a:ext>
            </a:extLst>
          </p:cNvPr>
          <p:cNvPicPr>
            <a:picLocks noChangeAspect="1"/>
          </p:cNvPicPr>
          <p:nvPr/>
        </p:nvPicPr>
        <p:blipFill rotWithShape="1">
          <a:blip r:embed="rId4"/>
          <a:srcRect l="127" t="2561" r="-12" b="1645"/>
          <a:stretch/>
        </p:blipFill>
        <p:spPr>
          <a:xfrm>
            <a:off x="838200" y="3238500"/>
            <a:ext cx="16344181" cy="6629400"/>
          </a:xfrm>
          <a:prstGeom prst="rect">
            <a:avLst/>
          </a:prstGeom>
        </p:spPr>
      </p:pic>
      <p:sp>
        <p:nvSpPr>
          <p:cNvPr id="5" name="Hộp Văn bản 4">
            <a:extLst>
              <a:ext uri="{FF2B5EF4-FFF2-40B4-BE49-F238E27FC236}">
                <a16:creationId xmlns:a16="http://schemas.microsoft.com/office/drawing/2014/main" id="{B8BFDE37-20D9-438A-9179-F9AFE8218AB7}"/>
              </a:ext>
            </a:extLst>
          </p:cNvPr>
          <p:cNvSpPr txBox="1"/>
          <p:nvPr/>
        </p:nvSpPr>
        <p:spPr>
          <a:xfrm>
            <a:off x="1676400" y="1943100"/>
            <a:ext cx="14630400" cy="707886"/>
          </a:xfrm>
          <a:prstGeom prst="rect">
            <a:avLst/>
          </a:prstGeom>
          <a:solidFill>
            <a:schemeClr val="accent1">
              <a:lumMod val="20000"/>
              <a:lumOff val="80000"/>
            </a:schemeClr>
          </a:solidFill>
        </p:spPr>
        <p:txBody>
          <a:bodyPr wrap="square" rtlCol="0">
            <a:spAutoFit/>
          </a:bodyPr>
          <a:lstStyle/>
          <a:p>
            <a:r>
              <a:rPr lang="en-US" sz="4000" dirty="0">
                <a:latin typeface="Times New Roman" panose="02020603050405020304" pitchFamily="18" charset="0"/>
                <a:cs typeface="Times New Roman" panose="02020603050405020304" pitchFamily="18" charset="0"/>
              </a:rPr>
              <a:t>stadium     tour guide       flight       historic        jog       ferry </a:t>
            </a:r>
          </a:p>
        </p:txBody>
      </p:sp>
      <p:sp>
        <p:nvSpPr>
          <p:cNvPr id="6" name="Hộp Văn bản 5">
            <a:extLst>
              <a:ext uri="{FF2B5EF4-FFF2-40B4-BE49-F238E27FC236}">
                <a16:creationId xmlns:a16="http://schemas.microsoft.com/office/drawing/2014/main" id="{89EB8B20-6110-418B-BB99-9AB42B7C3E73}"/>
              </a:ext>
            </a:extLst>
          </p:cNvPr>
          <p:cNvSpPr txBox="1"/>
          <p:nvPr/>
        </p:nvSpPr>
        <p:spPr>
          <a:xfrm>
            <a:off x="2133600" y="4457700"/>
            <a:ext cx="1676400" cy="830997"/>
          </a:xfrm>
          <a:prstGeom prst="rect">
            <a:avLst/>
          </a:prstGeom>
          <a:noFill/>
        </p:spPr>
        <p:txBody>
          <a:bodyPr wrap="square" rtlCol="0">
            <a:spAutoFit/>
          </a:bodyPr>
          <a:lstStyle/>
          <a:p>
            <a:r>
              <a:rPr lang="en-US" sz="4800" dirty="0">
                <a:solidFill>
                  <a:srgbClr val="FF0000"/>
                </a:solidFill>
                <a:latin typeface="Times New Roman" panose="02020603050405020304" pitchFamily="18" charset="0"/>
                <a:cs typeface="Times New Roman" panose="02020603050405020304" pitchFamily="18" charset="0"/>
              </a:rPr>
              <a:t>flight</a:t>
            </a:r>
          </a:p>
        </p:txBody>
      </p:sp>
      <p:sp>
        <p:nvSpPr>
          <p:cNvPr id="15" name="Hộp Văn bản 14">
            <a:extLst>
              <a:ext uri="{FF2B5EF4-FFF2-40B4-BE49-F238E27FC236}">
                <a16:creationId xmlns:a16="http://schemas.microsoft.com/office/drawing/2014/main" id="{8F6D9188-9509-4E5D-9C5C-11F6EACDD174}"/>
              </a:ext>
            </a:extLst>
          </p:cNvPr>
          <p:cNvSpPr txBox="1"/>
          <p:nvPr/>
        </p:nvSpPr>
        <p:spPr>
          <a:xfrm>
            <a:off x="2209800" y="5372100"/>
            <a:ext cx="1676400" cy="830997"/>
          </a:xfrm>
          <a:prstGeom prst="rect">
            <a:avLst/>
          </a:prstGeom>
          <a:noFill/>
        </p:spPr>
        <p:txBody>
          <a:bodyPr wrap="square" rtlCol="0">
            <a:spAutoFit/>
          </a:bodyPr>
          <a:lstStyle/>
          <a:p>
            <a:r>
              <a:rPr lang="en-US" sz="4800" dirty="0">
                <a:solidFill>
                  <a:srgbClr val="FF0000"/>
                </a:solidFill>
                <a:latin typeface="Times New Roman" panose="02020603050405020304" pitchFamily="18" charset="0"/>
                <a:cs typeface="Times New Roman" panose="02020603050405020304" pitchFamily="18" charset="0"/>
              </a:rPr>
              <a:t>jog</a:t>
            </a:r>
          </a:p>
        </p:txBody>
      </p:sp>
      <p:sp>
        <p:nvSpPr>
          <p:cNvPr id="23" name="Hộp Văn bản 22">
            <a:extLst>
              <a:ext uri="{FF2B5EF4-FFF2-40B4-BE49-F238E27FC236}">
                <a16:creationId xmlns:a16="http://schemas.microsoft.com/office/drawing/2014/main" id="{1FD33E62-7522-4F03-B78A-13C60C3B1E7E}"/>
              </a:ext>
            </a:extLst>
          </p:cNvPr>
          <p:cNvSpPr txBox="1"/>
          <p:nvPr/>
        </p:nvSpPr>
        <p:spPr>
          <a:xfrm>
            <a:off x="2057400" y="6362700"/>
            <a:ext cx="1676400" cy="830997"/>
          </a:xfrm>
          <a:prstGeom prst="rect">
            <a:avLst/>
          </a:prstGeom>
          <a:noFill/>
        </p:spPr>
        <p:txBody>
          <a:bodyPr wrap="square" rtlCol="0">
            <a:spAutoFit/>
          </a:bodyPr>
          <a:lstStyle/>
          <a:p>
            <a:r>
              <a:rPr lang="en-US" sz="4800" dirty="0">
                <a:solidFill>
                  <a:srgbClr val="FF0000"/>
                </a:solidFill>
                <a:latin typeface="Times New Roman" panose="02020603050405020304" pitchFamily="18" charset="0"/>
                <a:cs typeface="Times New Roman" panose="02020603050405020304" pitchFamily="18" charset="0"/>
              </a:rPr>
              <a:t>ferry</a:t>
            </a:r>
          </a:p>
        </p:txBody>
      </p:sp>
      <p:sp>
        <p:nvSpPr>
          <p:cNvPr id="24" name="Hộp Văn bản 23">
            <a:extLst>
              <a:ext uri="{FF2B5EF4-FFF2-40B4-BE49-F238E27FC236}">
                <a16:creationId xmlns:a16="http://schemas.microsoft.com/office/drawing/2014/main" id="{1B5BBA5C-8769-4AE8-9A19-499F827CC13C}"/>
              </a:ext>
            </a:extLst>
          </p:cNvPr>
          <p:cNvSpPr txBox="1"/>
          <p:nvPr/>
        </p:nvSpPr>
        <p:spPr>
          <a:xfrm>
            <a:off x="1828800" y="7353300"/>
            <a:ext cx="2514600" cy="830997"/>
          </a:xfrm>
          <a:prstGeom prst="rect">
            <a:avLst/>
          </a:prstGeom>
          <a:noFill/>
        </p:spPr>
        <p:txBody>
          <a:bodyPr wrap="square" rtlCol="0">
            <a:spAutoFit/>
          </a:bodyPr>
          <a:lstStyle/>
          <a:p>
            <a:r>
              <a:rPr lang="en-US" sz="4800" dirty="0">
                <a:solidFill>
                  <a:srgbClr val="FF0000"/>
                </a:solidFill>
                <a:latin typeface="Times New Roman" panose="02020603050405020304" pitchFamily="18" charset="0"/>
                <a:cs typeface="Times New Roman" panose="02020603050405020304" pitchFamily="18" charset="0"/>
              </a:rPr>
              <a:t>historic</a:t>
            </a:r>
          </a:p>
        </p:txBody>
      </p:sp>
      <p:sp>
        <p:nvSpPr>
          <p:cNvPr id="25" name="Hộp Văn bản 24">
            <a:extLst>
              <a:ext uri="{FF2B5EF4-FFF2-40B4-BE49-F238E27FC236}">
                <a16:creationId xmlns:a16="http://schemas.microsoft.com/office/drawing/2014/main" id="{6EC0BA34-9315-4BF3-8A82-6DED58D38554}"/>
              </a:ext>
            </a:extLst>
          </p:cNvPr>
          <p:cNvSpPr txBox="1"/>
          <p:nvPr/>
        </p:nvSpPr>
        <p:spPr>
          <a:xfrm>
            <a:off x="1905000" y="8267700"/>
            <a:ext cx="2514600" cy="830997"/>
          </a:xfrm>
          <a:prstGeom prst="rect">
            <a:avLst/>
          </a:prstGeom>
          <a:noFill/>
        </p:spPr>
        <p:txBody>
          <a:bodyPr wrap="square" rtlCol="0">
            <a:spAutoFit/>
          </a:bodyPr>
          <a:lstStyle/>
          <a:p>
            <a:r>
              <a:rPr lang="en-US" sz="4800" dirty="0">
                <a:solidFill>
                  <a:srgbClr val="FF0000"/>
                </a:solidFill>
                <a:latin typeface="Times New Roman" panose="02020603050405020304" pitchFamily="18" charset="0"/>
                <a:cs typeface="Times New Roman" panose="02020603050405020304" pitchFamily="18" charset="0"/>
              </a:rPr>
              <a:t>stadium</a:t>
            </a:r>
          </a:p>
        </p:txBody>
      </p:sp>
      <p:pic>
        <p:nvPicPr>
          <p:cNvPr id="4" name="Sách mềm sách học sinh - EduHome">
            <a:hlinkClick r:id="" action="ppaction://media"/>
            <a:extLst>
              <a:ext uri="{FF2B5EF4-FFF2-40B4-BE49-F238E27FC236}">
                <a16:creationId xmlns:a16="http://schemas.microsoft.com/office/drawing/2014/main" id="{443F9037-7E26-403A-9BCC-BC17EE6E25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859000" y="723900"/>
            <a:ext cx="406400" cy="406400"/>
          </a:xfrm>
          <a:prstGeom prst="rect">
            <a:avLst/>
          </a:prstGeom>
        </p:spPr>
      </p:pic>
    </p:spTree>
    <p:extLst>
      <p:ext uri="{BB962C8B-B14F-4D97-AF65-F5344CB8AC3E}">
        <p14:creationId xmlns:p14="http://schemas.microsoft.com/office/powerpoint/2010/main" val="180036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637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4"/>
                </p:tgtEl>
              </p:cMediaNode>
            </p:audio>
          </p:childTnLst>
        </p:cTn>
      </p:par>
    </p:tnLst>
    <p:bldLst>
      <p:bldP spid="6" grpId="0"/>
      <p:bldP spid="15"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B4DDDEC-BF3A-4AF7-9967-A2192154C77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90600" y="876300"/>
            <a:ext cx="2495763" cy="2417771"/>
          </a:xfrm>
          <a:prstGeom prst="rect">
            <a:avLst/>
          </a:prstGeom>
        </p:spPr>
      </p:pic>
      <p:sp>
        <p:nvSpPr>
          <p:cNvPr id="3" name="Hộp Văn bản 2">
            <a:extLst>
              <a:ext uri="{FF2B5EF4-FFF2-40B4-BE49-F238E27FC236}">
                <a16:creationId xmlns:a16="http://schemas.microsoft.com/office/drawing/2014/main" id="{3C501456-CBD4-4499-97A9-9749A0EDBDE9}"/>
              </a:ext>
            </a:extLst>
          </p:cNvPr>
          <p:cNvSpPr txBox="1"/>
          <p:nvPr/>
        </p:nvSpPr>
        <p:spPr>
          <a:xfrm>
            <a:off x="4114800" y="1409700"/>
            <a:ext cx="12268200" cy="1569660"/>
          </a:xfrm>
          <a:prstGeom prst="rect">
            <a:avLst/>
          </a:prstGeom>
          <a:noFill/>
        </p:spPr>
        <p:txBody>
          <a:bodyPr wrap="square" rtlCol="0">
            <a:spAutoFit/>
          </a:bodyPr>
          <a:lstStyle/>
          <a:p>
            <a:r>
              <a:rPr lang="en-US" sz="4800" b="1" dirty="0">
                <a:solidFill>
                  <a:schemeClr val="accent6">
                    <a:lumMod val="50000"/>
                  </a:schemeClr>
                </a:solidFill>
                <a:latin typeface="Times New Roman" panose="02020603050405020304" pitchFamily="18" charset="0"/>
                <a:cs typeface="Times New Roman" panose="02020603050405020304" pitchFamily="18" charset="0"/>
              </a:rPr>
              <a:t>In pairs. Do you know any historic places? Tell your partner? </a:t>
            </a:r>
          </a:p>
        </p:txBody>
      </p:sp>
      <p:grpSp>
        <p:nvGrpSpPr>
          <p:cNvPr id="17" name="Nhóm 16">
            <a:extLst>
              <a:ext uri="{FF2B5EF4-FFF2-40B4-BE49-F238E27FC236}">
                <a16:creationId xmlns:a16="http://schemas.microsoft.com/office/drawing/2014/main" id="{58FDC53E-9127-410E-AF80-80F210FBFC36}"/>
              </a:ext>
            </a:extLst>
          </p:cNvPr>
          <p:cNvGrpSpPr/>
          <p:nvPr/>
        </p:nvGrpSpPr>
        <p:grpSpPr>
          <a:xfrm>
            <a:off x="5029200" y="3390900"/>
            <a:ext cx="7467600" cy="2667000"/>
            <a:chOff x="3581400" y="3467100"/>
            <a:chExt cx="7467600" cy="2667000"/>
          </a:xfrm>
          <a:solidFill>
            <a:schemeClr val="accent6">
              <a:lumMod val="20000"/>
              <a:lumOff val="80000"/>
            </a:schemeClr>
          </a:solidFill>
        </p:grpSpPr>
        <p:sp>
          <p:nvSpPr>
            <p:cNvPr id="15" name="Bong bóng Lời nói: Hình chữ nhật với Góc Tròn 14">
              <a:extLst>
                <a:ext uri="{FF2B5EF4-FFF2-40B4-BE49-F238E27FC236}">
                  <a16:creationId xmlns:a16="http://schemas.microsoft.com/office/drawing/2014/main" id="{2AA4FA20-CD71-4059-9E84-A351039E6732}"/>
                </a:ext>
              </a:extLst>
            </p:cNvPr>
            <p:cNvSpPr/>
            <p:nvPr/>
          </p:nvSpPr>
          <p:spPr>
            <a:xfrm>
              <a:off x="3581400" y="3467100"/>
              <a:ext cx="7467600" cy="2667000"/>
            </a:xfrm>
            <a:prstGeom prst="wedgeRoundRectCallout">
              <a:avLst>
                <a:gd name="adj1" fmla="val -52500"/>
                <a:gd name="adj2" fmla="val 87376"/>
                <a:gd name="adj3" fmla="val 16667"/>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ộp Văn bản 15">
              <a:extLst>
                <a:ext uri="{FF2B5EF4-FFF2-40B4-BE49-F238E27FC236}">
                  <a16:creationId xmlns:a16="http://schemas.microsoft.com/office/drawing/2014/main" id="{9EDF73A0-7FB0-41E7-AC95-076BB8D1073E}"/>
                </a:ext>
              </a:extLst>
            </p:cNvPr>
            <p:cNvSpPr txBox="1"/>
            <p:nvPr/>
          </p:nvSpPr>
          <p:spPr>
            <a:xfrm>
              <a:off x="4000500" y="3473824"/>
              <a:ext cx="6629400" cy="2308324"/>
            </a:xfrm>
            <a:prstGeom prst="rect">
              <a:avLst/>
            </a:prstGeom>
            <a:grpFill/>
          </p:spPr>
          <p:txBody>
            <a:bodyPr wrap="square" rtlCol="0">
              <a:spAutoFit/>
            </a:bodyPr>
            <a:lstStyle/>
            <a:p>
              <a:r>
                <a:rPr lang="en-US" sz="4800" dirty="0">
                  <a:solidFill>
                    <a:schemeClr val="accent5">
                      <a:lumMod val="50000"/>
                    </a:schemeClr>
                  </a:solidFill>
                  <a:latin typeface="Times New Roman" panose="02020603050405020304" pitchFamily="18" charset="0"/>
                  <a:cs typeface="Times New Roman" panose="02020603050405020304" pitchFamily="18" charset="0"/>
                </a:rPr>
                <a:t>The Imperial City in Hue is a historical place. I visited it last year. </a:t>
              </a:r>
            </a:p>
          </p:txBody>
        </p:sp>
      </p:grpSp>
    </p:spTree>
    <p:extLst>
      <p:ext uri="{BB962C8B-B14F-4D97-AF65-F5344CB8AC3E}">
        <p14:creationId xmlns:p14="http://schemas.microsoft.com/office/powerpoint/2010/main" val="39291541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9D2C73-08B0-4F6B-A8E9-4651E6BDBE4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68DB88C-7EF2-487C-85D1-848F61F13E3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8" y="720090"/>
            <a:ext cx="16856964" cy="884682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Hình ảnh 2" descr="Ảnh có chứa bầu trời, ngoài trời, thành phố, ngày&#10;&#10;Mô tả được tạo tự động">
            <a:extLst>
              <a:ext uri="{FF2B5EF4-FFF2-40B4-BE49-F238E27FC236}">
                <a16:creationId xmlns:a16="http://schemas.microsoft.com/office/drawing/2014/main" id="{6BBEBB0C-6B3F-4369-9F16-52E84E329BC2}"/>
              </a:ext>
            </a:extLst>
          </p:cNvPr>
          <p:cNvPicPr>
            <a:picLocks noChangeAspect="1"/>
          </p:cNvPicPr>
          <p:nvPr/>
        </p:nvPicPr>
        <p:blipFill rotWithShape="1">
          <a:blip r:embed="rId2"/>
          <a:srcRect l="45277" r="-1" b="-1"/>
          <a:stretch/>
        </p:blipFill>
        <p:spPr>
          <a:xfrm>
            <a:off x="965200" y="965200"/>
            <a:ext cx="8058149" cy="8356599"/>
          </a:xfrm>
          <a:prstGeom prst="rect">
            <a:avLst/>
          </a:prstGeom>
        </p:spPr>
      </p:pic>
      <p:pic>
        <p:nvPicPr>
          <p:cNvPr id="5" name="Hình ảnh 4" descr="Ảnh có chứa tòa nhà, ngoài trời, tòa nhà chính phủ, cũ&#10;&#10;Mô tả được tạo tự động">
            <a:extLst>
              <a:ext uri="{FF2B5EF4-FFF2-40B4-BE49-F238E27FC236}">
                <a16:creationId xmlns:a16="http://schemas.microsoft.com/office/drawing/2014/main" id="{4F177FEE-383A-4648-B54F-FB7CDEA17C25}"/>
              </a:ext>
            </a:extLst>
          </p:cNvPr>
          <p:cNvPicPr>
            <a:picLocks noChangeAspect="1"/>
          </p:cNvPicPr>
          <p:nvPr/>
        </p:nvPicPr>
        <p:blipFill rotWithShape="1">
          <a:blip r:embed="rId3"/>
          <a:srcRect l="9516" r="36725" b="1"/>
          <a:stretch/>
        </p:blipFill>
        <p:spPr>
          <a:xfrm>
            <a:off x="9264648" y="965200"/>
            <a:ext cx="8058150" cy="8356599"/>
          </a:xfrm>
          <a:prstGeom prst="rect">
            <a:avLst/>
          </a:prstGeom>
        </p:spPr>
      </p:pic>
      <p:sp>
        <p:nvSpPr>
          <p:cNvPr id="6" name="Hộp Văn bản 5">
            <a:extLst>
              <a:ext uri="{FF2B5EF4-FFF2-40B4-BE49-F238E27FC236}">
                <a16:creationId xmlns:a16="http://schemas.microsoft.com/office/drawing/2014/main" id="{3B43E899-672F-49FA-B508-CFA4CB95B6C9}"/>
              </a:ext>
            </a:extLst>
          </p:cNvPr>
          <p:cNvSpPr txBox="1"/>
          <p:nvPr/>
        </p:nvSpPr>
        <p:spPr>
          <a:xfrm>
            <a:off x="4114800" y="22860"/>
            <a:ext cx="12801600" cy="830997"/>
          </a:xfrm>
          <a:prstGeom prst="rect">
            <a:avLst/>
          </a:prstGeom>
          <a:noFill/>
        </p:spPr>
        <p:txBody>
          <a:bodyPr wrap="square" rtlCol="0">
            <a:spAutoFit/>
          </a:bodyPr>
          <a:lstStyle/>
          <a:p>
            <a:r>
              <a:rPr lang="en-US" sz="4800" dirty="0">
                <a:solidFill>
                  <a:schemeClr val="bg1"/>
                </a:solidFill>
                <a:latin typeface="Times New Roman" panose="02020603050405020304" pitchFamily="18" charset="0"/>
                <a:cs typeface="Times New Roman" panose="02020603050405020304" pitchFamily="18" charset="0"/>
              </a:rPr>
              <a:t>Do you know the name of the cities in America? </a:t>
            </a:r>
          </a:p>
        </p:txBody>
      </p:sp>
    </p:spTree>
    <p:extLst>
      <p:ext uri="{BB962C8B-B14F-4D97-AF65-F5344CB8AC3E}">
        <p14:creationId xmlns:p14="http://schemas.microsoft.com/office/powerpoint/2010/main" val="2465375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id="{3AE97771-BAF8-49D2-A461-BF1FB8064B73}"/>
              </a:ext>
            </a:extLst>
          </p:cNvPr>
          <p:cNvGrpSpPr/>
          <p:nvPr/>
        </p:nvGrpSpPr>
        <p:grpSpPr>
          <a:xfrm>
            <a:off x="838200" y="1714500"/>
            <a:ext cx="16459200" cy="8077200"/>
            <a:chOff x="238124" y="1052511"/>
            <a:chExt cx="11534775" cy="5229225"/>
          </a:xfrm>
        </p:grpSpPr>
        <p:sp>
          <p:nvSpPr>
            <p:cNvPr id="3" name="Rectangle: Rounded Corners 4">
              <a:extLst>
                <a:ext uri="{FF2B5EF4-FFF2-40B4-BE49-F238E27FC236}">
                  <a16:creationId xmlns:a16="http://schemas.microsoft.com/office/drawing/2014/main" id="{1C692544-C1BF-4F51-8D07-122E7173394A}"/>
                </a:ext>
              </a:extLst>
            </p:cNvPr>
            <p:cNvSpPr/>
            <p:nvPr/>
          </p:nvSpPr>
          <p:spPr>
            <a:xfrm>
              <a:off x="238125" y="1052511"/>
              <a:ext cx="11534774" cy="5229225"/>
            </a:xfrm>
            <a:prstGeom prst="roundRect">
              <a:avLst>
                <a:gd name="adj" fmla="val 9659"/>
              </a:avLst>
            </a:prstGeom>
            <a:solidFill>
              <a:schemeClr val="bg1"/>
            </a:solidFill>
            <a:ln>
              <a:no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6">
              <a:extLst>
                <a:ext uri="{FF2B5EF4-FFF2-40B4-BE49-F238E27FC236}">
                  <a16:creationId xmlns:a16="http://schemas.microsoft.com/office/drawing/2014/main" id="{298A1309-3C71-43EC-9054-C786691587D5}"/>
                </a:ext>
              </a:extLst>
            </p:cNvPr>
            <p:cNvSpPr/>
            <p:nvPr/>
          </p:nvSpPr>
          <p:spPr>
            <a:xfrm>
              <a:off x="238124" y="1052511"/>
              <a:ext cx="11534775" cy="685801"/>
            </a:xfrm>
            <a:prstGeom prst="roundRect">
              <a:avLst>
                <a:gd name="adj" fmla="val 23089"/>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                </a:t>
              </a:r>
              <a:r>
                <a:rPr lang="en-US" sz="3200" dirty="0">
                  <a:latin typeface="Times New Roman" panose="02020603050405020304" pitchFamily="18" charset="0"/>
                  <a:cs typeface="Times New Roman" panose="02020603050405020304" pitchFamily="18" charset="0"/>
                </a:rPr>
                <a:t>New message</a:t>
              </a:r>
            </a:p>
          </p:txBody>
        </p:sp>
        <p:pic>
          <p:nvPicPr>
            <p:cNvPr id="5" name="Picture 8" descr="Shape&#10;&#10;Description automatically generated">
              <a:extLst>
                <a:ext uri="{FF2B5EF4-FFF2-40B4-BE49-F238E27FC236}">
                  <a16:creationId xmlns:a16="http://schemas.microsoft.com/office/drawing/2014/main" id="{900D9097-C506-42EC-8220-50491EA5D06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291526" y="1200508"/>
              <a:ext cx="600075" cy="400050"/>
            </a:xfrm>
            <a:prstGeom prst="rect">
              <a:avLst/>
            </a:prstGeom>
          </p:spPr>
        </p:pic>
        <p:sp>
          <p:nvSpPr>
            <p:cNvPr id="6" name="TextBox 9">
              <a:extLst>
                <a:ext uri="{FF2B5EF4-FFF2-40B4-BE49-F238E27FC236}">
                  <a16:creationId xmlns:a16="http://schemas.microsoft.com/office/drawing/2014/main" id="{125B4DFC-18AE-4FB1-8496-34205CA3E9C7}"/>
                </a:ext>
              </a:extLst>
            </p:cNvPr>
            <p:cNvSpPr txBox="1"/>
            <p:nvPr/>
          </p:nvSpPr>
          <p:spPr>
            <a:xfrm>
              <a:off x="419100" y="1838325"/>
              <a:ext cx="11058525" cy="726870"/>
            </a:xfrm>
            <a:prstGeom prst="rect">
              <a:avLst/>
            </a:prstGeom>
            <a:noFill/>
          </p:spPr>
          <p:txBody>
            <a:bodyPr wrap="square" rtlCol="0">
              <a:spAutoFit/>
            </a:bodyPr>
            <a:lstStyle/>
            <a:p>
              <a:pPr>
                <a:lnSpc>
                  <a:spcPct val="200000"/>
                </a:lnSpc>
              </a:pPr>
              <a:r>
                <a:rPr lang="en-US" dirty="0">
                  <a:solidFill>
                    <a:schemeClr val="bg2">
                      <a:lumMod val="50000"/>
                    </a:schemeClr>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grpSp>
      <p:sp>
        <p:nvSpPr>
          <p:cNvPr id="7" name="Hình chữ nhật 6">
            <a:extLst>
              <a:ext uri="{FF2B5EF4-FFF2-40B4-BE49-F238E27FC236}">
                <a16:creationId xmlns:a16="http://schemas.microsoft.com/office/drawing/2014/main" id="{232A4804-42E6-43A7-A40F-302F76C4DE2E}"/>
              </a:ext>
            </a:extLst>
          </p:cNvPr>
          <p:cNvSpPr/>
          <p:nvPr/>
        </p:nvSpPr>
        <p:spPr>
          <a:xfrm>
            <a:off x="838200" y="2933700"/>
            <a:ext cx="41910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50000"/>
                    <a:lumOff val="50000"/>
                  </a:schemeClr>
                </a:solidFill>
                <a:latin typeface="Times New Roman" panose="02020603050405020304" pitchFamily="18" charset="0"/>
                <a:cs typeface="Times New Roman" panose="02020603050405020304" pitchFamily="18" charset="0"/>
              </a:rPr>
              <a:t>To: Sam 365@gmail.com</a:t>
            </a:r>
          </a:p>
        </p:txBody>
      </p:sp>
      <p:sp>
        <p:nvSpPr>
          <p:cNvPr id="8" name="Hình chữ nhật 7">
            <a:extLst>
              <a:ext uri="{FF2B5EF4-FFF2-40B4-BE49-F238E27FC236}">
                <a16:creationId xmlns:a16="http://schemas.microsoft.com/office/drawing/2014/main" id="{0404313A-EF80-4957-9FD9-D18EC82C05FF}"/>
              </a:ext>
            </a:extLst>
          </p:cNvPr>
          <p:cNvSpPr/>
          <p:nvPr/>
        </p:nvSpPr>
        <p:spPr>
          <a:xfrm>
            <a:off x="685800" y="3467100"/>
            <a:ext cx="41910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lumMod val="50000"/>
                    <a:lumOff val="50000"/>
                  </a:schemeClr>
                </a:solidFill>
                <a:latin typeface="Times New Roman" panose="02020603050405020304" pitchFamily="18" charset="0"/>
                <a:cs typeface="Times New Roman" panose="02020603050405020304" pitchFamily="18" charset="0"/>
              </a:rPr>
              <a:t>Subject: Hi from USA</a:t>
            </a:r>
          </a:p>
        </p:txBody>
      </p:sp>
      <p:sp>
        <p:nvSpPr>
          <p:cNvPr id="9" name="Rectangle: Rounded Corners 3">
            <a:extLst>
              <a:ext uri="{FF2B5EF4-FFF2-40B4-BE49-F238E27FC236}">
                <a16:creationId xmlns:a16="http://schemas.microsoft.com/office/drawing/2014/main" id="{40190046-25B3-4D62-84DF-375EF0C6A5EF}"/>
              </a:ext>
            </a:extLst>
          </p:cNvPr>
          <p:cNvSpPr/>
          <p:nvPr/>
        </p:nvSpPr>
        <p:spPr>
          <a:xfrm>
            <a:off x="762000" y="800100"/>
            <a:ext cx="2238376" cy="657225"/>
          </a:xfrm>
          <a:prstGeom prst="roundRect">
            <a:avLst>
              <a:gd name="adj" fmla="val 26042"/>
            </a:avLst>
          </a:prstGeom>
          <a:solidFill>
            <a:srgbClr val="FFC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5">
                    <a:lumMod val="50000"/>
                  </a:schemeClr>
                </a:solidFill>
                <a:latin typeface="Times New Roman" panose="02020603050405020304" pitchFamily="18" charset="0"/>
                <a:cs typeface="Times New Roman" panose="02020603050405020304" pitchFamily="18" charset="0"/>
              </a:rPr>
              <a:t>Reading</a:t>
            </a:r>
          </a:p>
        </p:txBody>
      </p:sp>
      <p:sp>
        <p:nvSpPr>
          <p:cNvPr id="10" name="Hộp Văn bản 9">
            <a:extLst>
              <a:ext uri="{FF2B5EF4-FFF2-40B4-BE49-F238E27FC236}">
                <a16:creationId xmlns:a16="http://schemas.microsoft.com/office/drawing/2014/main" id="{66B9671B-46CE-450B-AAD2-F783CFB9A565}"/>
              </a:ext>
            </a:extLst>
          </p:cNvPr>
          <p:cNvSpPr txBox="1"/>
          <p:nvPr/>
        </p:nvSpPr>
        <p:spPr>
          <a:xfrm>
            <a:off x="4191000" y="495300"/>
            <a:ext cx="10287000" cy="584775"/>
          </a:xfrm>
          <a:prstGeom prst="rect">
            <a:avLst/>
          </a:prstGeom>
          <a:noFill/>
        </p:spPr>
        <p:txBody>
          <a:bodyPr wrap="square">
            <a:spAutoFit/>
          </a:bodyPr>
          <a:lstStyle/>
          <a:p>
            <a:r>
              <a:rPr lang="en-US" sz="3200" b="1" dirty="0">
                <a:solidFill>
                  <a:schemeClr val="accent6">
                    <a:lumMod val="50000"/>
                  </a:schemeClr>
                </a:solidFill>
                <a:latin typeface="Times New Roman" panose="02020603050405020304" pitchFamily="18" charset="0"/>
                <a:cs typeface="Times New Roman" panose="02020603050405020304" pitchFamily="18" charset="0"/>
              </a:rPr>
              <a:t>Read Jane’s email to her friend. Where is Jane?</a:t>
            </a:r>
          </a:p>
        </p:txBody>
      </p:sp>
      <p:sp>
        <p:nvSpPr>
          <p:cNvPr id="12" name="Hộp Văn bản 11">
            <a:extLst>
              <a:ext uri="{FF2B5EF4-FFF2-40B4-BE49-F238E27FC236}">
                <a16:creationId xmlns:a16="http://schemas.microsoft.com/office/drawing/2014/main" id="{98EC49C6-C932-4779-AF5D-97BC84AD195A}"/>
              </a:ext>
            </a:extLst>
          </p:cNvPr>
          <p:cNvSpPr txBox="1"/>
          <p:nvPr/>
        </p:nvSpPr>
        <p:spPr>
          <a:xfrm>
            <a:off x="914400" y="4152900"/>
            <a:ext cx="16230600" cy="5029967"/>
          </a:xfrm>
          <a:prstGeom prst="rect">
            <a:avLst/>
          </a:prstGeom>
          <a:noFill/>
        </p:spPr>
        <p:txBody>
          <a:bodyPr wrap="square">
            <a:spAutoFit/>
          </a:bodyPr>
          <a:lstStyle/>
          <a:p>
            <a:pPr algn="just">
              <a:lnSpc>
                <a:spcPct val="120000"/>
              </a:lnSpc>
            </a:pPr>
            <a:r>
              <a:rPr lang="en-US" sz="3000" dirty="0">
                <a:latin typeface="Times New Roman" panose="02020603050405020304" pitchFamily="18" charset="0"/>
                <a:cs typeface="Times New Roman" panose="02020603050405020304" pitchFamily="18" charset="0"/>
              </a:rPr>
              <a:t>Hi Sammy, </a:t>
            </a:r>
          </a:p>
          <a:p>
            <a:pPr algn="just">
              <a:lnSpc>
                <a:spcPct val="120000"/>
              </a:lnSpc>
            </a:pPr>
            <a:r>
              <a:rPr lang="en-US" sz="3000" dirty="0">
                <a:latin typeface="Times New Roman" panose="02020603050405020304" pitchFamily="18" charset="0"/>
                <a:cs typeface="Times New Roman" panose="02020603050405020304" pitchFamily="18" charset="0"/>
              </a:rPr>
              <a:t>I'm here in the United States and having a great time! We arrived on Wednesday and visited the Lincoln Memorial and Georgetown. Georgetown is a historic area in Washington, D.C. The food here is great. I ate a hot dog. It's a traditional American street food. I really liked it. Tomorrow, we're going to the White House with a tour guide and taking a boat trip along the Potomac River. We're going to the National Air and Space Museum on our last day in Washington, D.C. On Friday, we will get a flight to New York City. I'm looking forward to going on the Staten Island Ferry to see the Statue of Liberty and going to Yankee Stadium. The weather here is warm and sunny and the people are very friendly. I hope you're enjoying your summer holiday back in London. I wish you were here. </a:t>
            </a:r>
          </a:p>
        </p:txBody>
      </p:sp>
      <p:sp>
        <p:nvSpPr>
          <p:cNvPr id="13" name="Hộp Văn bản 12">
            <a:extLst>
              <a:ext uri="{FF2B5EF4-FFF2-40B4-BE49-F238E27FC236}">
                <a16:creationId xmlns:a16="http://schemas.microsoft.com/office/drawing/2014/main" id="{01C804DE-6602-4E37-A140-1923DEE7DF3C}"/>
              </a:ext>
            </a:extLst>
          </p:cNvPr>
          <p:cNvSpPr txBox="1"/>
          <p:nvPr/>
        </p:nvSpPr>
        <p:spPr>
          <a:xfrm>
            <a:off x="3246120" y="1120141"/>
            <a:ext cx="361188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1. New York city</a:t>
            </a:r>
          </a:p>
        </p:txBody>
      </p:sp>
      <p:sp>
        <p:nvSpPr>
          <p:cNvPr id="14" name="Hộp Văn bản 13">
            <a:extLst>
              <a:ext uri="{FF2B5EF4-FFF2-40B4-BE49-F238E27FC236}">
                <a16:creationId xmlns:a16="http://schemas.microsoft.com/office/drawing/2014/main" id="{EA421B48-08C4-4739-947A-0224A60E6891}"/>
              </a:ext>
            </a:extLst>
          </p:cNvPr>
          <p:cNvSpPr txBox="1"/>
          <p:nvPr/>
        </p:nvSpPr>
        <p:spPr>
          <a:xfrm>
            <a:off x="9372600" y="1104900"/>
            <a:ext cx="617220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2. </a:t>
            </a:r>
            <a:r>
              <a:rPr lang="en-US" sz="3200" dirty="0" smtClean="0">
                <a:solidFill>
                  <a:schemeClr val="accent6">
                    <a:lumMod val="50000"/>
                  </a:schemeClr>
                </a:solidFill>
                <a:latin typeface="Times New Roman" panose="02020603050405020304" pitchFamily="18" charset="0"/>
                <a:cs typeface="Times New Roman" panose="02020603050405020304" pitchFamily="18" charset="0"/>
              </a:rPr>
              <a:t>Washington, </a:t>
            </a:r>
            <a:r>
              <a:rPr lang="en-US" sz="3200" dirty="0">
                <a:solidFill>
                  <a:schemeClr val="accent6">
                    <a:lumMod val="50000"/>
                  </a:schemeClr>
                </a:solidFill>
                <a:latin typeface="Times New Roman" panose="02020603050405020304" pitchFamily="18" charset="0"/>
                <a:cs typeface="Times New Roman" panose="02020603050405020304" pitchFamily="18" charset="0"/>
              </a:rPr>
              <a:t>DC</a:t>
            </a:r>
          </a:p>
        </p:txBody>
      </p:sp>
    </p:spTree>
    <p:extLst>
      <p:ext uri="{BB962C8B-B14F-4D97-AF65-F5344CB8AC3E}">
        <p14:creationId xmlns:p14="http://schemas.microsoft.com/office/powerpoint/2010/main" val="23435825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B9A49A4D-643A-40C4-9553-9F3C4839DD35}"/>
              </a:ext>
            </a:extLst>
          </p:cNvPr>
          <p:cNvPicPr>
            <a:picLocks noChangeAspect="1"/>
          </p:cNvPicPr>
          <p:nvPr/>
        </p:nvPicPr>
        <p:blipFill rotWithShape="1">
          <a:blip r:embed="rId2"/>
          <a:srcRect t="31602" r="333"/>
          <a:stretch/>
        </p:blipFill>
        <p:spPr>
          <a:xfrm>
            <a:off x="914400" y="876300"/>
            <a:ext cx="15697200" cy="5169907"/>
          </a:xfrm>
          <a:prstGeom prst="rect">
            <a:avLst/>
          </a:prstGeom>
        </p:spPr>
      </p:pic>
      <p:sp>
        <p:nvSpPr>
          <p:cNvPr id="4" name="Hộp Văn bản 3">
            <a:extLst>
              <a:ext uri="{FF2B5EF4-FFF2-40B4-BE49-F238E27FC236}">
                <a16:creationId xmlns:a16="http://schemas.microsoft.com/office/drawing/2014/main" id="{BF9E5FD9-35B0-4578-93EF-70F5C2DB3B11}"/>
              </a:ext>
            </a:extLst>
          </p:cNvPr>
          <p:cNvSpPr txBox="1"/>
          <p:nvPr/>
        </p:nvSpPr>
        <p:spPr>
          <a:xfrm>
            <a:off x="4648200" y="6134100"/>
            <a:ext cx="8001000" cy="584775"/>
          </a:xfrm>
          <a:prstGeom prst="rect">
            <a:avLst/>
          </a:prstGeom>
          <a:noFill/>
        </p:spPr>
        <p:txBody>
          <a:bodyPr wrap="square">
            <a:spAutoFit/>
          </a:bodyPr>
          <a:lstStyle/>
          <a:p>
            <a:r>
              <a:rPr lang="en-US" sz="3200" b="1" dirty="0">
                <a:solidFill>
                  <a:schemeClr val="accent6">
                    <a:lumMod val="50000"/>
                  </a:schemeClr>
                </a:solidFill>
                <a:latin typeface="Times New Roman" panose="02020603050405020304" pitchFamily="18" charset="0"/>
                <a:cs typeface="Times New Roman" panose="02020603050405020304" pitchFamily="18" charset="0"/>
              </a:rPr>
              <a:t>Now read and circle the correct answer. </a:t>
            </a:r>
          </a:p>
        </p:txBody>
      </p:sp>
      <p:sp>
        <p:nvSpPr>
          <p:cNvPr id="5" name="Hộp Văn bản 4">
            <a:extLst>
              <a:ext uri="{FF2B5EF4-FFF2-40B4-BE49-F238E27FC236}">
                <a16:creationId xmlns:a16="http://schemas.microsoft.com/office/drawing/2014/main" id="{414AA42B-9BFC-4BE3-991C-CCCE07ED61FC}"/>
              </a:ext>
            </a:extLst>
          </p:cNvPr>
          <p:cNvSpPr txBox="1"/>
          <p:nvPr/>
        </p:nvSpPr>
        <p:spPr>
          <a:xfrm>
            <a:off x="762000" y="6896101"/>
            <a:ext cx="563880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1. So far, Jane has visited ….</a:t>
            </a:r>
          </a:p>
        </p:txBody>
      </p:sp>
      <p:sp>
        <p:nvSpPr>
          <p:cNvPr id="6" name="Hộp Văn bản 5">
            <a:extLst>
              <a:ext uri="{FF2B5EF4-FFF2-40B4-BE49-F238E27FC236}">
                <a16:creationId xmlns:a16="http://schemas.microsoft.com/office/drawing/2014/main" id="{F9EEBB0A-8564-45A9-A8B2-6EC0F4C2C5EF}"/>
              </a:ext>
            </a:extLst>
          </p:cNvPr>
          <p:cNvSpPr txBox="1"/>
          <p:nvPr/>
        </p:nvSpPr>
        <p:spPr>
          <a:xfrm>
            <a:off x="762000" y="7429501"/>
            <a:ext cx="594360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2. Tomorrow she is going to….</a:t>
            </a:r>
          </a:p>
        </p:txBody>
      </p:sp>
      <p:sp>
        <p:nvSpPr>
          <p:cNvPr id="7" name="Hộp Văn bản 6">
            <a:extLst>
              <a:ext uri="{FF2B5EF4-FFF2-40B4-BE49-F238E27FC236}">
                <a16:creationId xmlns:a16="http://schemas.microsoft.com/office/drawing/2014/main" id="{CF9750DF-8CD7-4770-95DD-D7A299BCECEC}"/>
              </a:ext>
            </a:extLst>
          </p:cNvPr>
          <p:cNvSpPr txBox="1"/>
          <p:nvPr/>
        </p:nvSpPr>
        <p:spPr>
          <a:xfrm>
            <a:off x="762000" y="8039100"/>
            <a:ext cx="624840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3. They are going to New York…</a:t>
            </a:r>
          </a:p>
        </p:txBody>
      </p:sp>
      <p:sp>
        <p:nvSpPr>
          <p:cNvPr id="8" name="Hộp Văn bản 7">
            <a:extLst>
              <a:ext uri="{FF2B5EF4-FFF2-40B4-BE49-F238E27FC236}">
                <a16:creationId xmlns:a16="http://schemas.microsoft.com/office/drawing/2014/main" id="{0ADDD9D6-4920-4AD6-B7E2-3F4996A141A3}"/>
              </a:ext>
            </a:extLst>
          </p:cNvPr>
          <p:cNvSpPr txBox="1"/>
          <p:nvPr/>
        </p:nvSpPr>
        <p:spPr>
          <a:xfrm>
            <a:off x="762000" y="8648700"/>
            <a:ext cx="586740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4. Jane is looking forward to…</a:t>
            </a:r>
          </a:p>
        </p:txBody>
      </p:sp>
      <p:sp>
        <p:nvSpPr>
          <p:cNvPr id="9" name="Hộp Văn bản 8">
            <a:extLst>
              <a:ext uri="{FF2B5EF4-FFF2-40B4-BE49-F238E27FC236}">
                <a16:creationId xmlns:a16="http://schemas.microsoft.com/office/drawing/2014/main" id="{9D83AB4C-4F62-4FE3-A56D-CCF65DB05539}"/>
              </a:ext>
            </a:extLst>
          </p:cNvPr>
          <p:cNvSpPr txBox="1"/>
          <p:nvPr/>
        </p:nvSpPr>
        <p:spPr>
          <a:xfrm>
            <a:off x="762000" y="9258300"/>
            <a:ext cx="5638800" cy="584775"/>
          </a:xfrm>
          <a:prstGeom prst="rect">
            <a:avLst/>
          </a:prstGeom>
          <a:noFill/>
        </p:spPr>
        <p:txBody>
          <a:bodyPr wrap="square">
            <a:spAutoFit/>
          </a:bodyPr>
          <a:lstStyle/>
          <a:p>
            <a:r>
              <a:rPr lang="en-US" sz="3200" dirty="0">
                <a:solidFill>
                  <a:schemeClr val="accent6">
                    <a:lumMod val="50000"/>
                  </a:schemeClr>
                </a:solidFill>
                <a:latin typeface="Times New Roman" panose="02020603050405020304" pitchFamily="18" charset="0"/>
                <a:cs typeface="Times New Roman" panose="02020603050405020304" pitchFamily="18" charset="0"/>
              </a:rPr>
              <a:t>5. Sammy is in……………….</a:t>
            </a:r>
          </a:p>
        </p:txBody>
      </p:sp>
      <p:sp>
        <p:nvSpPr>
          <p:cNvPr id="11" name="Hộp Văn bản 10">
            <a:extLst>
              <a:ext uri="{FF2B5EF4-FFF2-40B4-BE49-F238E27FC236}">
                <a16:creationId xmlns:a16="http://schemas.microsoft.com/office/drawing/2014/main" id="{C1E8D462-B0EC-4F75-9D40-E5608C64FC0D}"/>
              </a:ext>
            </a:extLst>
          </p:cNvPr>
          <p:cNvSpPr txBox="1"/>
          <p:nvPr/>
        </p:nvSpPr>
        <p:spPr>
          <a:xfrm>
            <a:off x="7010400" y="6819900"/>
            <a:ext cx="9906000" cy="683264"/>
          </a:xfrm>
          <a:prstGeom prst="rect">
            <a:avLst/>
          </a:prstGeom>
          <a:noFill/>
        </p:spPr>
        <p:txBody>
          <a:bodyPr wrap="square">
            <a:spAutoFit/>
          </a:bodyPr>
          <a:lstStyle/>
          <a:p>
            <a:pPr>
              <a:lnSpc>
                <a:spcPct val="120000"/>
              </a:lnSpc>
            </a:pPr>
            <a:r>
              <a:rPr lang="en-US" sz="3200" dirty="0">
                <a:solidFill>
                  <a:srgbClr val="7030A0"/>
                </a:solidFill>
                <a:latin typeface="Times New Roman" panose="02020603050405020304" pitchFamily="18" charset="0"/>
                <a:cs typeface="Times New Roman" panose="02020603050405020304" pitchFamily="18" charset="0"/>
              </a:rPr>
              <a:t>a</a:t>
            </a:r>
            <a:r>
              <a:rPr lang="en-US" sz="2800" dirty="0">
                <a:solidFill>
                  <a:srgbClr val="7030A0"/>
                </a:solidFill>
                <a:latin typeface="+mn-lt"/>
              </a:rPr>
              <a:t>. </a:t>
            </a:r>
            <a:r>
              <a:rPr lang="en-US" sz="3200" dirty="0">
                <a:solidFill>
                  <a:srgbClr val="7030A0"/>
                </a:solidFill>
                <a:latin typeface="Times New Roman" panose="02020603050405020304" pitchFamily="18" charset="0"/>
                <a:cs typeface="Times New Roman" panose="02020603050405020304" pitchFamily="18" charset="0"/>
              </a:rPr>
              <a:t>Georgetown. 	b. the museum. 	c. the Potomac River. </a:t>
            </a:r>
          </a:p>
        </p:txBody>
      </p:sp>
      <p:sp>
        <p:nvSpPr>
          <p:cNvPr id="12" name="Hộp Văn bản 11">
            <a:extLst>
              <a:ext uri="{FF2B5EF4-FFF2-40B4-BE49-F238E27FC236}">
                <a16:creationId xmlns:a16="http://schemas.microsoft.com/office/drawing/2014/main" id="{45B4A449-EF32-4A51-BC55-0B6814142554}"/>
              </a:ext>
            </a:extLst>
          </p:cNvPr>
          <p:cNvSpPr txBox="1"/>
          <p:nvPr/>
        </p:nvSpPr>
        <p:spPr>
          <a:xfrm>
            <a:off x="6934200" y="7429500"/>
            <a:ext cx="10515600" cy="631711"/>
          </a:xfrm>
          <a:prstGeom prst="rect">
            <a:avLst/>
          </a:prstGeom>
          <a:noFill/>
        </p:spPr>
        <p:txBody>
          <a:bodyPr wrap="square">
            <a:spAutoFit/>
          </a:bodyPr>
          <a:lstStyle/>
          <a:p>
            <a:pPr>
              <a:lnSpc>
                <a:spcPct val="120000"/>
              </a:lnSpc>
            </a:pPr>
            <a:r>
              <a:rPr lang="en-US" sz="3200" dirty="0">
                <a:solidFill>
                  <a:srgbClr val="7030A0"/>
                </a:solidFill>
                <a:latin typeface="Times New Roman" panose="02020603050405020304" pitchFamily="18" charset="0"/>
                <a:cs typeface="Times New Roman" panose="02020603050405020304" pitchFamily="18" charset="0"/>
              </a:rPr>
              <a:t>a. the Lincoln Memorial. b. the Potomac River. c. the museum. </a:t>
            </a:r>
          </a:p>
        </p:txBody>
      </p:sp>
      <p:sp>
        <p:nvSpPr>
          <p:cNvPr id="14" name="Hộp Văn bản 13">
            <a:extLst>
              <a:ext uri="{FF2B5EF4-FFF2-40B4-BE49-F238E27FC236}">
                <a16:creationId xmlns:a16="http://schemas.microsoft.com/office/drawing/2014/main" id="{B4A145AD-3B88-4AC4-8945-DC37EE06DB4B}"/>
              </a:ext>
            </a:extLst>
          </p:cNvPr>
          <p:cNvSpPr txBox="1"/>
          <p:nvPr/>
        </p:nvSpPr>
        <p:spPr>
          <a:xfrm>
            <a:off x="6934200" y="8039100"/>
            <a:ext cx="9144000" cy="631711"/>
          </a:xfrm>
          <a:prstGeom prst="rect">
            <a:avLst/>
          </a:prstGeom>
          <a:noFill/>
        </p:spPr>
        <p:txBody>
          <a:bodyPr wrap="square">
            <a:spAutoFit/>
          </a:bodyPr>
          <a:lstStyle/>
          <a:p>
            <a:pPr>
              <a:lnSpc>
                <a:spcPct val="120000"/>
              </a:lnSpc>
            </a:pPr>
            <a:r>
              <a:rPr lang="en-US" sz="3200" dirty="0">
                <a:solidFill>
                  <a:srgbClr val="7030A0"/>
                </a:solidFill>
                <a:latin typeface="Times New Roman" panose="02020603050405020304" pitchFamily="18" charset="0"/>
                <a:cs typeface="Times New Roman" panose="02020603050405020304" pitchFamily="18" charset="0"/>
              </a:rPr>
              <a:t>a. by ferry.         b. by bus. 	c. by plane. </a:t>
            </a:r>
          </a:p>
        </p:txBody>
      </p:sp>
      <p:sp>
        <p:nvSpPr>
          <p:cNvPr id="16" name="Hộp Văn bản 15">
            <a:extLst>
              <a:ext uri="{FF2B5EF4-FFF2-40B4-BE49-F238E27FC236}">
                <a16:creationId xmlns:a16="http://schemas.microsoft.com/office/drawing/2014/main" id="{C8F7A7A0-AE51-49BE-91C0-5E2220F94619}"/>
              </a:ext>
            </a:extLst>
          </p:cNvPr>
          <p:cNvSpPr txBox="1"/>
          <p:nvPr/>
        </p:nvSpPr>
        <p:spPr>
          <a:xfrm>
            <a:off x="6248400" y="8514827"/>
            <a:ext cx="12039600" cy="683264"/>
          </a:xfrm>
          <a:prstGeom prst="rect">
            <a:avLst/>
          </a:prstGeom>
          <a:noFill/>
        </p:spPr>
        <p:txBody>
          <a:bodyPr wrap="square">
            <a:spAutoFit/>
          </a:bodyPr>
          <a:lstStyle/>
          <a:p>
            <a:pPr>
              <a:lnSpc>
                <a:spcPct val="120000"/>
              </a:lnSpc>
            </a:pPr>
            <a:r>
              <a:rPr lang="en-US" sz="3200" dirty="0">
                <a:solidFill>
                  <a:srgbClr val="7030A0"/>
                </a:solidFill>
                <a:latin typeface="+mn-lt"/>
              </a:rPr>
              <a:t>a. </a:t>
            </a:r>
            <a:r>
              <a:rPr lang="en-US" sz="3200" dirty="0">
                <a:solidFill>
                  <a:srgbClr val="7030A0"/>
                </a:solidFill>
                <a:latin typeface="Times New Roman" panose="02020603050405020304" pitchFamily="18" charset="0"/>
                <a:cs typeface="Times New Roman" panose="02020603050405020304" pitchFamily="18" charset="0"/>
              </a:rPr>
              <a:t>going to Yankee Stadium. b. her summer holiday. c. eating street food</a:t>
            </a:r>
            <a:r>
              <a:rPr lang="en-US" sz="2800" dirty="0">
                <a:solidFill>
                  <a:srgbClr val="7030A0"/>
                </a:solidFill>
                <a:latin typeface="+mn-lt"/>
              </a:rPr>
              <a:t>. </a:t>
            </a:r>
            <a:endParaRPr lang="en-US" sz="3200" dirty="0">
              <a:solidFill>
                <a:srgbClr val="7030A0"/>
              </a:solidFill>
              <a:latin typeface="+mn-lt"/>
            </a:endParaRPr>
          </a:p>
        </p:txBody>
      </p:sp>
      <p:sp>
        <p:nvSpPr>
          <p:cNvPr id="18" name="Hộp Văn bản 17">
            <a:extLst>
              <a:ext uri="{FF2B5EF4-FFF2-40B4-BE49-F238E27FC236}">
                <a16:creationId xmlns:a16="http://schemas.microsoft.com/office/drawing/2014/main" id="{F69E6F72-953A-435E-83F7-0E245953BCA5}"/>
              </a:ext>
            </a:extLst>
          </p:cNvPr>
          <p:cNvSpPr txBox="1"/>
          <p:nvPr/>
        </p:nvSpPr>
        <p:spPr>
          <a:xfrm>
            <a:off x="6781800" y="9334500"/>
            <a:ext cx="9144000" cy="584775"/>
          </a:xfrm>
          <a:prstGeom prst="rect">
            <a:avLst/>
          </a:prstGeom>
          <a:noFill/>
        </p:spPr>
        <p:txBody>
          <a:bodyPr wrap="square">
            <a:spAutoFit/>
          </a:bodyPr>
          <a:lstStyle/>
          <a:p>
            <a:r>
              <a:rPr lang="en-US" sz="3200" dirty="0">
                <a:solidFill>
                  <a:srgbClr val="7030A0"/>
                </a:solidFill>
                <a:latin typeface="Times New Roman" panose="02020603050405020304" pitchFamily="18" charset="0"/>
                <a:cs typeface="Times New Roman" panose="02020603050405020304" pitchFamily="18" charset="0"/>
              </a:rPr>
              <a:t>a. New York. 	b. London. 	c. Washington. </a:t>
            </a:r>
          </a:p>
        </p:txBody>
      </p:sp>
      <p:sp>
        <p:nvSpPr>
          <p:cNvPr id="19" name="Oval 14">
            <a:extLst>
              <a:ext uri="{FF2B5EF4-FFF2-40B4-BE49-F238E27FC236}">
                <a16:creationId xmlns:a16="http://schemas.microsoft.com/office/drawing/2014/main" id="{748E2C58-B87F-4CEC-8612-BE039091C349}"/>
              </a:ext>
            </a:extLst>
          </p:cNvPr>
          <p:cNvSpPr>
            <a:spLocks noChangeArrowheads="1"/>
          </p:cNvSpPr>
          <p:nvPr/>
        </p:nvSpPr>
        <p:spPr bwMode="auto">
          <a:xfrm>
            <a:off x="7010400" y="7027301"/>
            <a:ext cx="315711" cy="350825"/>
          </a:xfrm>
          <a:prstGeom prst="ellipse">
            <a:avLst/>
          </a:prstGeom>
          <a:noFill/>
          <a:ln w="28575">
            <a:solidFill>
              <a:srgbClr val="FF0000"/>
            </a:solidFill>
            <a:round/>
            <a:headEnd/>
            <a:tailEnd/>
          </a:ln>
        </p:spPr>
        <p:txBody>
          <a:bodyPr wrap="none" anchor="ctr"/>
          <a:lstStyle/>
          <a:p>
            <a:endParaRPr lang="en-US" dirty="0"/>
          </a:p>
        </p:txBody>
      </p:sp>
      <p:cxnSp>
        <p:nvCxnSpPr>
          <p:cNvPr id="20" name="Straight Connector 15">
            <a:extLst>
              <a:ext uri="{FF2B5EF4-FFF2-40B4-BE49-F238E27FC236}">
                <a16:creationId xmlns:a16="http://schemas.microsoft.com/office/drawing/2014/main" id="{DDD7A307-E4F3-460E-A0D6-22FE034A6580}"/>
              </a:ext>
            </a:extLst>
          </p:cNvPr>
          <p:cNvCxnSpPr>
            <a:cxnSpLocks/>
          </p:cNvCxnSpPr>
          <p:nvPr/>
        </p:nvCxnSpPr>
        <p:spPr>
          <a:xfrm>
            <a:off x="10287000" y="1866900"/>
            <a:ext cx="6172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15">
            <a:extLst>
              <a:ext uri="{FF2B5EF4-FFF2-40B4-BE49-F238E27FC236}">
                <a16:creationId xmlns:a16="http://schemas.microsoft.com/office/drawing/2014/main" id="{6F43DA44-2B3D-41FE-8C21-87D5C186F280}"/>
              </a:ext>
            </a:extLst>
          </p:cNvPr>
          <p:cNvCxnSpPr>
            <a:cxnSpLocks/>
          </p:cNvCxnSpPr>
          <p:nvPr/>
        </p:nvCxnSpPr>
        <p:spPr>
          <a:xfrm>
            <a:off x="1143000" y="2400300"/>
            <a:ext cx="61722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Line 13">
            <a:extLst>
              <a:ext uri="{FF2B5EF4-FFF2-40B4-BE49-F238E27FC236}">
                <a16:creationId xmlns:a16="http://schemas.microsoft.com/office/drawing/2014/main" id="{3AAAED78-54DE-45FF-9F03-BE5693AF19C6}"/>
              </a:ext>
            </a:extLst>
          </p:cNvPr>
          <p:cNvSpPr>
            <a:spLocks noChangeShapeType="1"/>
          </p:cNvSpPr>
          <p:nvPr/>
        </p:nvSpPr>
        <p:spPr bwMode="auto">
          <a:xfrm flipV="1">
            <a:off x="1066800" y="3924300"/>
            <a:ext cx="2438400" cy="0"/>
          </a:xfrm>
          <a:prstGeom prst="line">
            <a:avLst/>
          </a:prstGeom>
          <a:noFill/>
          <a:ln w="38100">
            <a:solidFill>
              <a:srgbClr val="FF0000"/>
            </a:solidFill>
            <a:round/>
            <a:headEnd/>
            <a:tailEnd/>
          </a:ln>
        </p:spPr>
        <p:txBody>
          <a:bodyPr/>
          <a:lstStyle/>
          <a:p>
            <a:endParaRPr lang="en-US"/>
          </a:p>
        </p:txBody>
      </p:sp>
      <p:sp>
        <p:nvSpPr>
          <p:cNvPr id="25" name="Line 14">
            <a:extLst>
              <a:ext uri="{FF2B5EF4-FFF2-40B4-BE49-F238E27FC236}">
                <a16:creationId xmlns:a16="http://schemas.microsoft.com/office/drawing/2014/main" id="{187AE1C1-DEFF-42F1-B009-F0F2660AA504}"/>
              </a:ext>
            </a:extLst>
          </p:cNvPr>
          <p:cNvSpPr>
            <a:spLocks noChangeShapeType="1"/>
          </p:cNvSpPr>
          <p:nvPr/>
        </p:nvSpPr>
        <p:spPr bwMode="auto">
          <a:xfrm flipV="1">
            <a:off x="1066800" y="3390900"/>
            <a:ext cx="15392400" cy="77790"/>
          </a:xfrm>
          <a:prstGeom prst="line">
            <a:avLst/>
          </a:prstGeom>
          <a:noFill/>
          <a:ln w="38100">
            <a:solidFill>
              <a:srgbClr val="FF0000"/>
            </a:solidFill>
            <a:round/>
            <a:headEnd/>
            <a:tailEnd/>
          </a:ln>
        </p:spPr>
        <p:txBody>
          <a:bodyPr/>
          <a:lstStyle/>
          <a:p>
            <a:endParaRPr lang="en-US" dirty="0"/>
          </a:p>
        </p:txBody>
      </p:sp>
      <p:sp>
        <p:nvSpPr>
          <p:cNvPr id="27" name="Oval 14">
            <a:extLst>
              <a:ext uri="{FF2B5EF4-FFF2-40B4-BE49-F238E27FC236}">
                <a16:creationId xmlns:a16="http://schemas.microsoft.com/office/drawing/2014/main" id="{4A75E4FC-7500-4705-BC37-7FCEF0FF5A97}"/>
              </a:ext>
            </a:extLst>
          </p:cNvPr>
          <p:cNvSpPr>
            <a:spLocks noChangeArrowheads="1"/>
          </p:cNvSpPr>
          <p:nvPr/>
        </p:nvSpPr>
        <p:spPr bwMode="auto">
          <a:xfrm>
            <a:off x="11142156" y="7595955"/>
            <a:ext cx="315711" cy="350825"/>
          </a:xfrm>
          <a:prstGeom prst="ellipse">
            <a:avLst/>
          </a:prstGeom>
          <a:noFill/>
          <a:ln w="28575">
            <a:solidFill>
              <a:srgbClr val="FF0000"/>
            </a:solidFill>
            <a:round/>
            <a:headEnd/>
            <a:tailEnd/>
          </a:ln>
        </p:spPr>
        <p:txBody>
          <a:bodyPr wrap="none" anchor="ctr"/>
          <a:lstStyle/>
          <a:p>
            <a:endParaRPr lang="en-US"/>
          </a:p>
        </p:txBody>
      </p:sp>
      <p:sp>
        <p:nvSpPr>
          <p:cNvPr id="28" name="Oval 14">
            <a:extLst>
              <a:ext uri="{FF2B5EF4-FFF2-40B4-BE49-F238E27FC236}">
                <a16:creationId xmlns:a16="http://schemas.microsoft.com/office/drawing/2014/main" id="{F4208AB2-F461-4D7C-915E-011D97EF3A2D}"/>
              </a:ext>
            </a:extLst>
          </p:cNvPr>
          <p:cNvSpPr>
            <a:spLocks noChangeArrowheads="1"/>
          </p:cNvSpPr>
          <p:nvPr/>
        </p:nvSpPr>
        <p:spPr bwMode="auto">
          <a:xfrm>
            <a:off x="9525000" y="9410700"/>
            <a:ext cx="315711" cy="350825"/>
          </a:xfrm>
          <a:prstGeom prst="ellipse">
            <a:avLst/>
          </a:prstGeom>
          <a:noFill/>
          <a:ln w="28575">
            <a:solidFill>
              <a:srgbClr val="FF0000"/>
            </a:solidFill>
            <a:round/>
            <a:headEnd/>
            <a:tailEnd/>
          </a:ln>
        </p:spPr>
        <p:txBody>
          <a:bodyPr wrap="none" anchor="ctr"/>
          <a:lstStyle/>
          <a:p>
            <a:endParaRPr lang="en-US"/>
          </a:p>
        </p:txBody>
      </p:sp>
      <p:sp>
        <p:nvSpPr>
          <p:cNvPr id="29" name="Line 14">
            <a:extLst>
              <a:ext uri="{FF2B5EF4-FFF2-40B4-BE49-F238E27FC236}">
                <a16:creationId xmlns:a16="http://schemas.microsoft.com/office/drawing/2014/main" id="{20904C6C-8D0B-4B18-8248-FAE949A4379A}"/>
              </a:ext>
            </a:extLst>
          </p:cNvPr>
          <p:cNvSpPr>
            <a:spLocks noChangeShapeType="1"/>
          </p:cNvSpPr>
          <p:nvPr/>
        </p:nvSpPr>
        <p:spPr bwMode="auto">
          <a:xfrm flipV="1">
            <a:off x="4038600" y="4457701"/>
            <a:ext cx="7543800" cy="76200"/>
          </a:xfrm>
          <a:prstGeom prst="line">
            <a:avLst/>
          </a:prstGeom>
          <a:noFill/>
          <a:ln w="38100">
            <a:solidFill>
              <a:srgbClr val="FF0000"/>
            </a:solidFill>
            <a:round/>
            <a:headEnd/>
            <a:tailEnd/>
          </a:ln>
        </p:spPr>
        <p:txBody>
          <a:bodyPr/>
          <a:lstStyle/>
          <a:p>
            <a:endParaRPr lang="en-US"/>
          </a:p>
        </p:txBody>
      </p:sp>
      <p:sp>
        <p:nvSpPr>
          <p:cNvPr id="30" name="Oval 14">
            <a:extLst>
              <a:ext uri="{FF2B5EF4-FFF2-40B4-BE49-F238E27FC236}">
                <a16:creationId xmlns:a16="http://schemas.microsoft.com/office/drawing/2014/main" id="{D0493E4E-E234-4B6F-8685-973AE41AE06A}"/>
              </a:ext>
            </a:extLst>
          </p:cNvPr>
          <p:cNvSpPr>
            <a:spLocks noChangeArrowheads="1"/>
          </p:cNvSpPr>
          <p:nvPr/>
        </p:nvSpPr>
        <p:spPr bwMode="auto">
          <a:xfrm>
            <a:off x="11540113" y="8243786"/>
            <a:ext cx="315711" cy="350825"/>
          </a:xfrm>
          <a:prstGeom prst="ellipse">
            <a:avLst/>
          </a:prstGeom>
          <a:noFill/>
          <a:ln w="28575">
            <a:solidFill>
              <a:srgbClr val="FF0000"/>
            </a:solidFill>
            <a:round/>
            <a:headEnd/>
            <a:tailEnd/>
          </a:ln>
        </p:spPr>
        <p:txBody>
          <a:bodyPr wrap="none" anchor="ctr"/>
          <a:lstStyle/>
          <a:p>
            <a:endParaRPr lang="en-US"/>
          </a:p>
        </p:txBody>
      </p:sp>
      <p:sp>
        <p:nvSpPr>
          <p:cNvPr id="31" name="Line 14">
            <a:extLst>
              <a:ext uri="{FF2B5EF4-FFF2-40B4-BE49-F238E27FC236}">
                <a16:creationId xmlns:a16="http://schemas.microsoft.com/office/drawing/2014/main" id="{366F1DEE-EBD0-4CC3-B764-301E0F1A1963}"/>
              </a:ext>
            </a:extLst>
          </p:cNvPr>
          <p:cNvSpPr>
            <a:spLocks noChangeShapeType="1"/>
          </p:cNvSpPr>
          <p:nvPr/>
        </p:nvSpPr>
        <p:spPr bwMode="auto">
          <a:xfrm flipV="1">
            <a:off x="11887200" y="4533900"/>
            <a:ext cx="4495800" cy="10796"/>
          </a:xfrm>
          <a:prstGeom prst="line">
            <a:avLst/>
          </a:prstGeom>
          <a:noFill/>
          <a:ln w="38100">
            <a:solidFill>
              <a:srgbClr val="FF0000"/>
            </a:solidFill>
            <a:round/>
            <a:headEnd/>
            <a:tailEnd/>
          </a:ln>
        </p:spPr>
        <p:txBody>
          <a:bodyPr/>
          <a:lstStyle/>
          <a:p>
            <a:endParaRPr lang="en-US"/>
          </a:p>
        </p:txBody>
      </p:sp>
      <p:sp>
        <p:nvSpPr>
          <p:cNvPr id="32" name="Line 14">
            <a:extLst>
              <a:ext uri="{FF2B5EF4-FFF2-40B4-BE49-F238E27FC236}">
                <a16:creationId xmlns:a16="http://schemas.microsoft.com/office/drawing/2014/main" id="{A3B43A28-58AC-4F2D-9D05-2A498D7C8753}"/>
              </a:ext>
            </a:extLst>
          </p:cNvPr>
          <p:cNvSpPr>
            <a:spLocks noChangeShapeType="1"/>
          </p:cNvSpPr>
          <p:nvPr/>
        </p:nvSpPr>
        <p:spPr bwMode="auto">
          <a:xfrm flipV="1">
            <a:off x="1143000" y="4991100"/>
            <a:ext cx="14554200" cy="10796"/>
          </a:xfrm>
          <a:prstGeom prst="line">
            <a:avLst/>
          </a:prstGeom>
          <a:noFill/>
          <a:ln w="38100">
            <a:solidFill>
              <a:srgbClr val="FF0000"/>
            </a:solidFill>
            <a:round/>
            <a:headEnd/>
            <a:tailEnd/>
          </a:ln>
        </p:spPr>
        <p:txBody>
          <a:bodyPr/>
          <a:lstStyle/>
          <a:p>
            <a:endParaRPr lang="en-US"/>
          </a:p>
        </p:txBody>
      </p:sp>
      <p:sp>
        <p:nvSpPr>
          <p:cNvPr id="33" name="Oval 14">
            <a:extLst>
              <a:ext uri="{FF2B5EF4-FFF2-40B4-BE49-F238E27FC236}">
                <a16:creationId xmlns:a16="http://schemas.microsoft.com/office/drawing/2014/main" id="{06950B81-E741-492D-9687-695D088AA8F2}"/>
              </a:ext>
            </a:extLst>
          </p:cNvPr>
          <p:cNvSpPr>
            <a:spLocks noChangeArrowheads="1"/>
          </p:cNvSpPr>
          <p:nvPr/>
        </p:nvSpPr>
        <p:spPr bwMode="auto">
          <a:xfrm>
            <a:off x="6308234" y="8748777"/>
            <a:ext cx="315711" cy="350825"/>
          </a:xfrm>
          <a:prstGeom prst="ellipse">
            <a:avLst/>
          </a:prstGeom>
          <a:noFill/>
          <a:ln w="28575">
            <a:solidFill>
              <a:srgbClr val="FF0000"/>
            </a:solidFill>
            <a:round/>
            <a:headEnd/>
            <a:tailEnd/>
          </a:ln>
        </p:spPr>
        <p:txBody>
          <a:bodyPr wrap="none" anchor="ctr"/>
          <a:lstStyle/>
          <a:p>
            <a:endParaRPr lang="en-US"/>
          </a:p>
        </p:txBody>
      </p:sp>
      <p:sp>
        <p:nvSpPr>
          <p:cNvPr id="34" name="Line 14">
            <a:extLst>
              <a:ext uri="{FF2B5EF4-FFF2-40B4-BE49-F238E27FC236}">
                <a16:creationId xmlns:a16="http://schemas.microsoft.com/office/drawing/2014/main" id="{283CA17E-A1DF-429E-810E-BBB0823E4AD8}"/>
              </a:ext>
            </a:extLst>
          </p:cNvPr>
          <p:cNvSpPr>
            <a:spLocks noChangeShapeType="1"/>
          </p:cNvSpPr>
          <p:nvPr/>
        </p:nvSpPr>
        <p:spPr bwMode="auto">
          <a:xfrm flipV="1">
            <a:off x="1066800" y="5524500"/>
            <a:ext cx="10591800" cy="0"/>
          </a:xfrm>
          <a:prstGeom prst="line">
            <a:avLst/>
          </a:prstGeom>
          <a:noFill/>
          <a:ln w="38100">
            <a:solidFill>
              <a:srgbClr val="FF0000"/>
            </a:solidFill>
            <a:round/>
            <a:headEnd/>
            <a:tailEnd/>
          </a:ln>
        </p:spPr>
        <p:txBody>
          <a:bodyPr/>
          <a:lstStyle/>
          <a:p>
            <a:endParaRPr lang="en-US"/>
          </a:p>
        </p:txBody>
      </p:sp>
      <p:sp>
        <p:nvSpPr>
          <p:cNvPr id="35" name="Line 14">
            <a:extLst>
              <a:ext uri="{FF2B5EF4-FFF2-40B4-BE49-F238E27FC236}">
                <a16:creationId xmlns:a16="http://schemas.microsoft.com/office/drawing/2014/main" id="{82CC8945-C7B6-432C-A17A-8D854F0C733E}"/>
              </a:ext>
            </a:extLst>
          </p:cNvPr>
          <p:cNvSpPr>
            <a:spLocks noChangeShapeType="1"/>
          </p:cNvSpPr>
          <p:nvPr/>
        </p:nvSpPr>
        <p:spPr bwMode="auto">
          <a:xfrm flipV="1">
            <a:off x="1143000" y="6057900"/>
            <a:ext cx="9677400" cy="0"/>
          </a:xfrm>
          <a:prstGeom prst="line">
            <a:avLst/>
          </a:prstGeom>
          <a:noFill/>
          <a:ln w="38100">
            <a:solidFill>
              <a:srgbClr val="FF0000"/>
            </a:solidFill>
            <a:round/>
            <a:headEnd/>
            <a:tailEnd/>
          </a:ln>
        </p:spPr>
        <p:txBody>
          <a:bodyPr/>
          <a:lstStyle/>
          <a:p>
            <a:endParaRPr lang="en-US"/>
          </a:p>
        </p:txBody>
      </p:sp>
    </p:spTree>
    <p:extLst>
      <p:ext uri="{BB962C8B-B14F-4D97-AF65-F5344CB8AC3E}">
        <p14:creationId xmlns:p14="http://schemas.microsoft.com/office/powerpoint/2010/main" val="267705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fill="hold"/>
                                        <p:tgtEl>
                                          <p:spTgt spid="28"/>
                                        </p:tgtEl>
                                        <p:attrNameLst>
                                          <p:attrName>ppt_x</p:attrName>
                                        </p:attrNameLst>
                                      </p:cBhvr>
                                      <p:tavLst>
                                        <p:tav tm="0">
                                          <p:val>
                                            <p:strVal val="#ppt_x"/>
                                          </p:val>
                                        </p:tav>
                                        <p:tav tm="100000">
                                          <p:val>
                                            <p:strVal val="#ppt_x"/>
                                          </p:val>
                                        </p:tav>
                                      </p:tavLst>
                                    </p:anim>
                                    <p:anim calcmode="lin" valueType="num">
                                      <p:cBhvr additive="base">
                                        <p:cTn id="7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ppt_x"/>
                                          </p:val>
                                        </p:tav>
                                        <p:tav tm="100000">
                                          <p:val>
                                            <p:strVal val="#ppt_x"/>
                                          </p:val>
                                        </p:tav>
                                      </p:tavLst>
                                    </p:anim>
                                    <p:anim calcmode="lin" valueType="num">
                                      <p:cBhvr additive="base">
                                        <p:cTn id="7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BC47BF4-FE29-464C-908C-07DC48B446DD}"/>
              </a:ext>
            </a:extLst>
          </p:cNvPr>
          <p:cNvSpPr>
            <a:spLocks noChangeArrowheads="1"/>
          </p:cNvSpPr>
          <p:nvPr/>
        </p:nvSpPr>
        <p:spPr bwMode="auto">
          <a:xfrm>
            <a:off x="6705600" y="876300"/>
            <a:ext cx="4474558" cy="923330"/>
          </a:xfrm>
          <a:prstGeom prst="rect">
            <a:avLst/>
          </a:prstGeom>
          <a:noFill/>
          <a:ln w="9525">
            <a:noFill/>
            <a:miter lim="800000"/>
            <a:headEnd/>
            <a:tailEnd/>
          </a:ln>
        </p:spPr>
        <p:txBody>
          <a:bodyPr wrap="none">
            <a:spAutoFit/>
          </a:bodyPr>
          <a:lstStyle/>
          <a:p>
            <a:r>
              <a:rPr lang="en-US" sz="5400" b="1" dirty="0">
                <a:solidFill>
                  <a:schemeClr val="accent6">
                    <a:lumMod val="50000"/>
                  </a:schemeClr>
                </a:solidFill>
                <a:latin typeface="Times New Roman" panose="02020603050405020304" pitchFamily="18" charset="0"/>
                <a:cs typeface="Times New Roman" panose="02020603050405020304" pitchFamily="18" charset="0"/>
              </a:rPr>
              <a:t>Work in pairs.</a:t>
            </a:r>
          </a:p>
        </p:txBody>
      </p:sp>
      <p:sp>
        <p:nvSpPr>
          <p:cNvPr id="3" name="Rounded Rectangular Callout 4">
            <a:extLst>
              <a:ext uri="{FF2B5EF4-FFF2-40B4-BE49-F238E27FC236}">
                <a16:creationId xmlns:a16="http://schemas.microsoft.com/office/drawing/2014/main" id="{57031ABF-CE77-40FB-B48D-E7B2A4DF8648}"/>
              </a:ext>
            </a:extLst>
          </p:cNvPr>
          <p:cNvSpPr>
            <a:spLocks noChangeArrowheads="1"/>
          </p:cNvSpPr>
          <p:nvPr/>
        </p:nvSpPr>
        <p:spPr bwMode="auto">
          <a:xfrm>
            <a:off x="1371600" y="3314700"/>
            <a:ext cx="15292589" cy="2153413"/>
          </a:xfrm>
          <a:prstGeom prst="wedgeRoundRectCallout">
            <a:avLst>
              <a:gd name="adj1" fmla="val 40931"/>
              <a:gd name="adj2" fmla="val 75858"/>
              <a:gd name="adj3" fmla="val 16667"/>
            </a:avLst>
          </a:prstGeom>
          <a:solidFill>
            <a:schemeClr val="bg1"/>
          </a:solidFill>
          <a:ln w="25400" algn="ctr">
            <a:solidFill>
              <a:srgbClr val="385D8A"/>
            </a:solidFill>
            <a:miter lim="800000"/>
            <a:headEnd/>
            <a:tailEnd/>
          </a:ln>
          <a:effectLst>
            <a:outerShdw dist="38100" dir="5400000" algn="t" rotWithShape="0">
              <a:srgbClr val="000000">
                <a:alpha val="39999"/>
              </a:srgbClr>
            </a:outerShdw>
          </a:effectLst>
        </p:spPr>
        <p:txBody>
          <a:bodyPr anchor="ctr"/>
          <a:lstStyle/>
          <a:p>
            <a:pPr marL="514350" indent="-514350">
              <a:buFont typeface="+mj-lt"/>
              <a:buAutoNum type="arabicPeriod"/>
              <a:defRPr/>
            </a:pPr>
            <a:r>
              <a:rPr lang="en-US" sz="6000" dirty="0">
                <a:solidFill>
                  <a:schemeClr val="hlink"/>
                </a:solidFill>
                <a:latin typeface="Times New Roman" panose="02020603050405020304" pitchFamily="18" charset="0"/>
                <a:cs typeface="Times New Roman" panose="02020603050405020304" pitchFamily="18" charset="0"/>
              </a:rPr>
              <a:t>What do you know about the United States? </a:t>
            </a:r>
          </a:p>
          <a:p>
            <a:pPr marL="514350" indent="-514350">
              <a:buFont typeface="+mj-lt"/>
              <a:buAutoNum type="arabicPeriod"/>
              <a:defRPr/>
            </a:pPr>
            <a:r>
              <a:rPr lang="en-US" sz="6000" dirty="0">
                <a:solidFill>
                  <a:schemeClr val="hlink"/>
                </a:solidFill>
                <a:latin typeface="Times New Roman" panose="02020603050405020304" pitchFamily="18" charset="0"/>
                <a:cs typeface="Times New Roman" panose="02020603050405020304" pitchFamily="18" charset="0"/>
              </a:rPr>
              <a:t>Would you like to visit it?</a:t>
            </a:r>
            <a:r>
              <a:rPr lang="en-US" sz="6000" i="1" dirty="0">
                <a:solidFill>
                  <a:schemeClr val="hlink"/>
                </a:solidFill>
                <a:latin typeface="Times New Roman" panose="02020603050405020304" pitchFamily="18" charset="0"/>
                <a:cs typeface="Times New Roman" panose="02020603050405020304" pitchFamily="18" charset="0"/>
              </a:rPr>
              <a:t> </a:t>
            </a:r>
          </a:p>
        </p:txBody>
      </p:sp>
      <p:sp>
        <p:nvSpPr>
          <p:cNvPr id="4" name="TextBox 1">
            <a:extLst>
              <a:ext uri="{FF2B5EF4-FFF2-40B4-BE49-F238E27FC236}">
                <a16:creationId xmlns:a16="http://schemas.microsoft.com/office/drawing/2014/main" id="{73800994-487C-4E6B-924A-B73774203DC3}"/>
              </a:ext>
            </a:extLst>
          </p:cNvPr>
          <p:cNvSpPr txBox="1"/>
          <p:nvPr/>
        </p:nvSpPr>
        <p:spPr>
          <a:xfrm>
            <a:off x="5181600" y="2019300"/>
            <a:ext cx="8001000" cy="830997"/>
          </a:xfrm>
          <a:prstGeom prst="rect">
            <a:avLst/>
          </a:prstGeom>
          <a:noFill/>
        </p:spPr>
        <p:txBody>
          <a:bodyPr wrap="square" rtlCol="0">
            <a:spAutoFit/>
          </a:bodyPr>
          <a:lstStyle/>
          <a:p>
            <a:r>
              <a:rPr lang="en-US" sz="4800" dirty="0">
                <a:solidFill>
                  <a:schemeClr val="accent6">
                    <a:lumMod val="50000"/>
                  </a:schemeClr>
                </a:solidFill>
                <a:latin typeface="Times New Roman" panose="02020603050405020304" pitchFamily="18" charset="0"/>
                <a:cs typeface="Times New Roman" panose="02020603050405020304" pitchFamily="18" charset="0"/>
              </a:rPr>
              <a:t>Answer the questions</a:t>
            </a:r>
          </a:p>
        </p:txBody>
      </p:sp>
    </p:spTree>
    <p:extLst>
      <p:ext uri="{BB962C8B-B14F-4D97-AF65-F5344CB8AC3E}">
        <p14:creationId xmlns:p14="http://schemas.microsoft.com/office/powerpoint/2010/main" val="26234814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CA23608-6D35-4316-8AB1-8D9D57D574BB}"/>
              </a:ext>
            </a:extLst>
          </p:cNvPr>
          <p:cNvSpPr txBox="1"/>
          <p:nvPr/>
        </p:nvSpPr>
        <p:spPr>
          <a:xfrm>
            <a:off x="563095" y="1618906"/>
            <a:ext cx="7074122" cy="738664"/>
          </a:xfrm>
          <a:prstGeom prst="rect">
            <a:avLst/>
          </a:prstGeom>
          <a:noFill/>
        </p:spPr>
        <p:txBody>
          <a:bodyPr wrap="square" rtlCol="0">
            <a:spAutoFit/>
          </a:bodyPr>
          <a:lstStyle/>
          <a:p>
            <a:r>
              <a:rPr lang="en-US" sz="4200" dirty="0">
                <a:latin typeface="Times New Roman" panose="02020603050405020304" pitchFamily="18" charset="0"/>
                <a:cs typeface="Times New Roman" panose="02020603050405020304" pitchFamily="18" charset="0"/>
              </a:rPr>
              <a:t>1. tour guide</a:t>
            </a:r>
          </a:p>
        </p:txBody>
      </p:sp>
      <p:sp>
        <p:nvSpPr>
          <p:cNvPr id="13" name="TextBox 12">
            <a:extLst>
              <a:ext uri="{FF2B5EF4-FFF2-40B4-BE49-F238E27FC236}">
                <a16:creationId xmlns:a16="http://schemas.microsoft.com/office/drawing/2014/main" id="{F2FA662F-35DF-44E1-90D4-52D4AE90BAD5}"/>
              </a:ext>
            </a:extLst>
          </p:cNvPr>
          <p:cNvSpPr txBox="1"/>
          <p:nvPr/>
        </p:nvSpPr>
        <p:spPr>
          <a:xfrm>
            <a:off x="7620000" y="1333500"/>
            <a:ext cx="2028498" cy="738664"/>
          </a:xfrm>
          <a:prstGeom prst="rect">
            <a:avLst/>
          </a:prstGeom>
          <a:noFill/>
        </p:spPr>
        <p:txBody>
          <a:bodyPr wrap="square" rtlCol="0">
            <a:spAutoFit/>
          </a:bodyPr>
          <a:lstStyle/>
          <a:p>
            <a:r>
              <a:rPr lang="en-US" sz="4200" dirty="0">
                <a:latin typeface="Times New Roman" panose="02020603050405020304" pitchFamily="18" charset="0"/>
                <a:cs typeface="Times New Roman" panose="02020603050405020304" pitchFamily="18" charset="0"/>
              </a:rPr>
              <a:t>n</a:t>
            </a:r>
          </a:p>
        </p:txBody>
      </p:sp>
      <p:sp>
        <p:nvSpPr>
          <p:cNvPr id="21" name="TextBox 20">
            <a:extLst>
              <a:ext uri="{FF2B5EF4-FFF2-40B4-BE49-F238E27FC236}">
                <a16:creationId xmlns:a16="http://schemas.microsoft.com/office/drawing/2014/main" id="{A4B1EA85-854B-4F73-8B3D-AC70385346D3}"/>
              </a:ext>
            </a:extLst>
          </p:cNvPr>
          <p:cNvSpPr txBox="1"/>
          <p:nvPr/>
        </p:nvSpPr>
        <p:spPr>
          <a:xfrm>
            <a:off x="10441071" y="1489581"/>
            <a:ext cx="7260209" cy="738664"/>
          </a:xfrm>
          <a:prstGeom prst="rect">
            <a:avLst/>
          </a:prstGeom>
          <a:noFill/>
        </p:spPr>
        <p:txBody>
          <a:bodyPr wrap="square" rtlCol="0">
            <a:spAutoFit/>
          </a:bodyPr>
          <a:lstStyle/>
          <a:p>
            <a:r>
              <a:rPr lang="en-US" sz="4200" dirty="0" err="1" smtClean="0">
                <a:latin typeface="Times New Roman" panose="02020603050405020304" pitchFamily="18" charset="0"/>
                <a:cs typeface="Times New Roman" panose="02020603050405020304" pitchFamily="18" charset="0"/>
              </a:rPr>
              <a:t>hướng</a:t>
            </a:r>
            <a:r>
              <a:rPr lang="en-US" sz="4200" dirty="0" smtClean="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dẫn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viên</a:t>
            </a:r>
            <a:r>
              <a:rPr lang="en-US" sz="4200" dirty="0">
                <a:latin typeface="Times New Roman" panose="02020603050405020304" pitchFamily="18" charset="0"/>
                <a:cs typeface="Times New Roman" panose="02020603050405020304" pitchFamily="18" charset="0"/>
              </a:rPr>
              <a:t> du </a:t>
            </a:r>
            <a:r>
              <a:rPr lang="en-US" sz="4200" dirty="0" err="1">
                <a:latin typeface="Times New Roman" panose="02020603050405020304" pitchFamily="18" charset="0"/>
                <a:cs typeface="Times New Roman" panose="02020603050405020304" pitchFamily="18" charset="0"/>
              </a:rPr>
              <a:t>lịch</a:t>
            </a:r>
            <a:endParaRPr lang="en-US" sz="4200"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0D982CD3-75CC-4B34-9A71-DFBA6DE02E59}"/>
              </a:ext>
            </a:extLst>
          </p:cNvPr>
          <p:cNvSpPr txBox="1"/>
          <p:nvPr/>
        </p:nvSpPr>
        <p:spPr>
          <a:xfrm>
            <a:off x="7442115" y="2072359"/>
            <a:ext cx="2418655" cy="1015663"/>
          </a:xfrm>
          <a:prstGeom prst="rect">
            <a:avLst/>
          </a:prstGeom>
          <a:noFill/>
        </p:spPr>
        <p:txBody>
          <a:bodyPr wrap="square" rtlCol="0">
            <a:spAutoFit/>
          </a:bodyPr>
          <a:lstStyle/>
          <a:p>
            <a:r>
              <a:rPr lang="en-US" sz="6000" dirty="0">
                <a:latin typeface="+mj-lt"/>
              </a:rPr>
              <a:t> </a:t>
            </a:r>
            <a:r>
              <a:rPr lang="en-US" sz="4200" dirty="0">
                <a:latin typeface="Times New Roman" panose="02020603050405020304" pitchFamily="18" charset="0"/>
                <a:cs typeface="Times New Roman" panose="02020603050405020304" pitchFamily="18" charset="0"/>
              </a:rPr>
              <a:t>n</a:t>
            </a:r>
          </a:p>
        </p:txBody>
      </p:sp>
      <p:sp>
        <p:nvSpPr>
          <p:cNvPr id="29" name="TextBox 28">
            <a:extLst>
              <a:ext uri="{FF2B5EF4-FFF2-40B4-BE49-F238E27FC236}">
                <a16:creationId xmlns:a16="http://schemas.microsoft.com/office/drawing/2014/main" id="{0D4F1E5A-228E-447C-96A3-A1E9A9712468}"/>
              </a:ext>
            </a:extLst>
          </p:cNvPr>
          <p:cNvSpPr txBox="1"/>
          <p:nvPr/>
        </p:nvSpPr>
        <p:spPr>
          <a:xfrm>
            <a:off x="7386476" y="3067105"/>
            <a:ext cx="2418654" cy="1015663"/>
          </a:xfrm>
          <a:prstGeom prst="rect">
            <a:avLst/>
          </a:prstGeom>
          <a:noFill/>
        </p:spPr>
        <p:txBody>
          <a:bodyPr wrap="square" rtlCol="0">
            <a:spAutoFit/>
          </a:bodyPr>
          <a:lstStyle/>
          <a:p>
            <a:r>
              <a:rPr lang="en-US" sz="6000" dirty="0">
                <a:latin typeface="+mj-lt"/>
              </a:rPr>
              <a:t> </a:t>
            </a:r>
            <a:r>
              <a:rPr lang="en-US" sz="4200" dirty="0">
                <a:latin typeface="Times New Roman" panose="02020603050405020304" pitchFamily="18" charset="0"/>
                <a:cs typeface="Times New Roman" panose="02020603050405020304" pitchFamily="18" charset="0"/>
              </a:rPr>
              <a:t>n</a:t>
            </a:r>
          </a:p>
        </p:txBody>
      </p:sp>
      <p:sp>
        <p:nvSpPr>
          <p:cNvPr id="30" name="TextBox 29">
            <a:extLst>
              <a:ext uri="{FF2B5EF4-FFF2-40B4-BE49-F238E27FC236}">
                <a16:creationId xmlns:a16="http://schemas.microsoft.com/office/drawing/2014/main" id="{EB5E33B8-8FCC-4832-871A-7A4754ECA6C3}"/>
              </a:ext>
            </a:extLst>
          </p:cNvPr>
          <p:cNvSpPr txBox="1"/>
          <p:nvPr/>
        </p:nvSpPr>
        <p:spPr>
          <a:xfrm>
            <a:off x="7442117" y="4040825"/>
            <a:ext cx="2418653"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adj</a:t>
            </a:r>
          </a:p>
        </p:txBody>
      </p:sp>
      <p:sp>
        <p:nvSpPr>
          <p:cNvPr id="31" name="TextBox 30">
            <a:extLst>
              <a:ext uri="{FF2B5EF4-FFF2-40B4-BE49-F238E27FC236}">
                <a16:creationId xmlns:a16="http://schemas.microsoft.com/office/drawing/2014/main" id="{DAC81A34-EFE5-431E-A088-A30681B6C9BD}"/>
              </a:ext>
            </a:extLst>
          </p:cNvPr>
          <p:cNvSpPr txBox="1"/>
          <p:nvPr/>
        </p:nvSpPr>
        <p:spPr>
          <a:xfrm>
            <a:off x="7369573" y="4981374"/>
            <a:ext cx="2418652" cy="1015663"/>
          </a:xfrm>
          <a:prstGeom prst="rect">
            <a:avLst/>
          </a:prstGeom>
          <a:noFill/>
        </p:spPr>
        <p:txBody>
          <a:bodyPr wrap="square" rtlCol="0">
            <a:spAutoFit/>
          </a:bodyPr>
          <a:lstStyle/>
          <a:p>
            <a:r>
              <a:rPr lang="en-US" sz="6000" dirty="0">
                <a:latin typeface="+mj-lt"/>
              </a:rPr>
              <a:t> </a:t>
            </a:r>
            <a:r>
              <a:rPr lang="en-US" sz="4200" dirty="0">
                <a:latin typeface="Times New Roman" panose="02020603050405020304" pitchFamily="18" charset="0"/>
                <a:cs typeface="Times New Roman" panose="02020603050405020304" pitchFamily="18" charset="0"/>
              </a:rPr>
              <a:t>v</a:t>
            </a:r>
          </a:p>
        </p:txBody>
      </p:sp>
      <p:sp>
        <p:nvSpPr>
          <p:cNvPr id="32" name="TextBox 31">
            <a:extLst>
              <a:ext uri="{FF2B5EF4-FFF2-40B4-BE49-F238E27FC236}">
                <a16:creationId xmlns:a16="http://schemas.microsoft.com/office/drawing/2014/main" id="{E15EB8EF-C9C3-4C4C-882F-8057A6C1A85B}"/>
              </a:ext>
            </a:extLst>
          </p:cNvPr>
          <p:cNvSpPr txBox="1"/>
          <p:nvPr/>
        </p:nvSpPr>
        <p:spPr>
          <a:xfrm>
            <a:off x="7415049" y="5977149"/>
            <a:ext cx="1219200" cy="1015663"/>
          </a:xfrm>
          <a:prstGeom prst="rect">
            <a:avLst/>
          </a:prstGeom>
          <a:noFill/>
        </p:spPr>
        <p:txBody>
          <a:bodyPr wrap="square" rtlCol="0">
            <a:spAutoFit/>
          </a:bodyPr>
          <a:lstStyle/>
          <a:p>
            <a:r>
              <a:rPr lang="en-US" sz="6000" dirty="0">
                <a:latin typeface="+mj-lt"/>
              </a:rPr>
              <a:t> </a:t>
            </a:r>
            <a:r>
              <a:rPr lang="en-US" sz="4200" dirty="0">
                <a:latin typeface="Times New Roman" panose="02020603050405020304" pitchFamily="18" charset="0"/>
                <a:cs typeface="Times New Roman" panose="02020603050405020304" pitchFamily="18" charset="0"/>
              </a:rPr>
              <a:t>n</a:t>
            </a:r>
          </a:p>
        </p:txBody>
      </p:sp>
      <p:sp>
        <p:nvSpPr>
          <p:cNvPr id="34" name="TextBox 33">
            <a:extLst>
              <a:ext uri="{FF2B5EF4-FFF2-40B4-BE49-F238E27FC236}">
                <a16:creationId xmlns:a16="http://schemas.microsoft.com/office/drawing/2014/main" id="{07D96200-ED0C-4B9B-AB8E-ED5FB244EF2F}"/>
              </a:ext>
            </a:extLst>
          </p:cNvPr>
          <p:cNvSpPr txBox="1"/>
          <p:nvPr/>
        </p:nvSpPr>
        <p:spPr>
          <a:xfrm>
            <a:off x="563095" y="2567995"/>
            <a:ext cx="7074122"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2</a:t>
            </a:r>
            <a:r>
              <a:rPr lang="en-SG" sz="4200" dirty="0" smtClean="0">
                <a:latin typeface="Times New Roman" panose="02020603050405020304" pitchFamily="18" charset="0"/>
                <a:ea typeface="Roboto" panose="02000000000000000000" pitchFamily="2" charset="0"/>
                <a:cs typeface="Times New Roman" panose="02020603050405020304" pitchFamily="18" charset="0"/>
              </a:rPr>
              <a:t>. stadium</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5" name="TextBox 34">
            <a:extLst>
              <a:ext uri="{FF2B5EF4-FFF2-40B4-BE49-F238E27FC236}">
                <a16:creationId xmlns:a16="http://schemas.microsoft.com/office/drawing/2014/main" id="{7E70C5D4-C878-42A0-96A0-0AE1B097E328}"/>
              </a:ext>
            </a:extLst>
          </p:cNvPr>
          <p:cNvSpPr txBox="1"/>
          <p:nvPr/>
        </p:nvSpPr>
        <p:spPr>
          <a:xfrm>
            <a:off x="563095" y="3517084"/>
            <a:ext cx="551710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3. flight</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6" name="TextBox 35">
            <a:extLst>
              <a:ext uri="{FF2B5EF4-FFF2-40B4-BE49-F238E27FC236}">
                <a16:creationId xmlns:a16="http://schemas.microsoft.com/office/drawing/2014/main" id="{98D25A7C-CD00-43DB-996E-4DF22181507C}"/>
              </a:ext>
            </a:extLst>
          </p:cNvPr>
          <p:cNvSpPr txBox="1"/>
          <p:nvPr/>
        </p:nvSpPr>
        <p:spPr>
          <a:xfrm>
            <a:off x="563095" y="4466173"/>
            <a:ext cx="518011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4. historic</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7" name="TextBox 36">
            <a:extLst>
              <a:ext uri="{FF2B5EF4-FFF2-40B4-BE49-F238E27FC236}">
                <a16:creationId xmlns:a16="http://schemas.microsoft.com/office/drawing/2014/main" id="{53B56A18-BABF-43A8-9FAD-D870DAB59E14}"/>
              </a:ext>
            </a:extLst>
          </p:cNvPr>
          <p:cNvSpPr txBox="1"/>
          <p:nvPr/>
        </p:nvSpPr>
        <p:spPr>
          <a:xfrm>
            <a:off x="563095" y="5415262"/>
            <a:ext cx="6499882"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5. jog</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8" name="TextBox 37">
            <a:extLst>
              <a:ext uri="{FF2B5EF4-FFF2-40B4-BE49-F238E27FC236}">
                <a16:creationId xmlns:a16="http://schemas.microsoft.com/office/drawing/2014/main" id="{ABCDC794-C652-4BC6-8E06-2FA811EB51D1}"/>
              </a:ext>
            </a:extLst>
          </p:cNvPr>
          <p:cNvSpPr txBox="1"/>
          <p:nvPr/>
        </p:nvSpPr>
        <p:spPr>
          <a:xfrm>
            <a:off x="563095" y="6364351"/>
            <a:ext cx="419158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6</a:t>
            </a:r>
            <a:r>
              <a:rPr lang="en-SG" sz="4200" dirty="0" smtClean="0">
                <a:latin typeface="Times New Roman" panose="02020603050405020304" pitchFamily="18" charset="0"/>
                <a:ea typeface="Roboto" panose="02000000000000000000" pitchFamily="2" charset="0"/>
                <a:cs typeface="Times New Roman" panose="02020603050405020304" pitchFamily="18" charset="0"/>
              </a:rPr>
              <a:t>. ferry</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40" name="TextBox 39">
            <a:extLst>
              <a:ext uri="{FF2B5EF4-FFF2-40B4-BE49-F238E27FC236}">
                <a16:creationId xmlns:a16="http://schemas.microsoft.com/office/drawing/2014/main" id="{86A31E7C-8A3B-43F9-BB55-EA2AC5E676E9}"/>
              </a:ext>
            </a:extLst>
          </p:cNvPr>
          <p:cNvSpPr txBox="1"/>
          <p:nvPr/>
        </p:nvSpPr>
        <p:spPr>
          <a:xfrm>
            <a:off x="10441071" y="2468236"/>
            <a:ext cx="7215353"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sân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vận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động</a:t>
            </a:r>
            <a:endParaRPr lang="en-US" sz="42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4B701793-4996-4FD8-9DD0-044D0B3130F2}"/>
              </a:ext>
            </a:extLst>
          </p:cNvPr>
          <p:cNvSpPr txBox="1"/>
          <p:nvPr/>
        </p:nvSpPr>
        <p:spPr>
          <a:xfrm>
            <a:off x="10441071" y="3446891"/>
            <a:ext cx="7215353"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chuyến</a:t>
            </a:r>
            <a:r>
              <a:rPr lang="en-US" sz="4200" dirty="0">
                <a:latin typeface="Times New Roman" panose="02020603050405020304" pitchFamily="18" charset="0"/>
                <a:cs typeface="Times New Roman" panose="02020603050405020304" pitchFamily="18" charset="0"/>
              </a:rPr>
              <a:t> bay</a:t>
            </a:r>
          </a:p>
        </p:txBody>
      </p:sp>
      <p:sp>
        <p:nvSpPr>
          <p:cNvPr id="42" name="TextBox 41">
            <a:extLst>
              <a:ext uri="{FF2B5EF4-FFF2-40B4-BE49-F238E27FC236}">
                <a16:creationId xmlns:a16="http://schemas.microsoft.com/office/drawing/2014/main" id="{75A1EA0B-9588-421B-AEC0-B2DCC6DD0BE9}"/>
              </a:ext>
            </a:extLst>
          </p:cNvPr>
          <p:cNvSpPr txBox="1"/>
          <p:nvPr/>
        </p:nvSpPr>
        <p:spPr>
          <a:xfrm>
            <a:off x="10441071" y="4425546"/>
            <a:ext cx="6400964" cy="738664"/>
          </a:xfrm>
          <a:prstGeom prst="rect">
            <a:avLst/>
          </a:prstGeom>
          <a:noFill/>
        </p:spPr>
        <p:txBody>
          <a:bodyPr wrap="square" rtlCol="0">
            <a:spAutoFit/>
          </a:bodyPr>
          <a:lstStyle/>
          <a:p>
            <a:r>
              <a:rPr lang="en-US" sz="4200" dirty="0" err="1" smtClean="0">
                <a:latin typeface="Times New Roman" panose="02020603050405020304" pitchFamily="18" charset="0"/>
                <a:cs typeface="Times New Roman" panose="02020603050405020304" pitchFamily="18" charset="0"/>
              </a:rPr>
              <a:t>nhạc</a:t>
            </a:r>
            <a:r>
              <a:rPr lang="en-US" sz="4200" dirty="0" smtClean="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cổ</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điển</a:t>
            </a:r>
            <a:endParaRPr lang="en-US" sz="4200" dirty="0">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827D4CB2-DD2B-443C-B48E-D1CC1CB05306}"/>
              </a:ext>
            </a:extLst>
          </p:cNvPr>
          <p:cNvSpPr txBox="1"/>
          <p:nvPr/>
        </p:nvSpPr>
        <p:spPr>
          <a:xfrm>
            <a:off x="10441071" y="5404201"/>
            <a:ext cx="8304126"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chạy</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bộ</a:t>
            </a:r>
            <a:endParaRPr lang="en-US" sz="4200" dirty="0">
              <a:latin typeface="Times New Roman" panose="02020603050405020304" pitchFamily="18" charset="0"/>
              <a:cs typeface="Times New Roman" panose="02020603050405020304" pitchFamily="18" charset="0"/>
            </a:endParaRPr>
          </a:p>
        </p:txBody>
      </p:sp>
      <p:sp>
        <p:nvSpPr>
          <p:cNvPr id="45" name="TextBox 44">
            <a:extLst>
              <a:ext uri="{FF2B5EF4-FFF2-40B4-BE49-F238E27FC236}">
                <a16:creationId xmlns:a16="http://schemas.microsoft.com/office/drawing/2014/main" id="{CB877E96-D28E-4C31-9C20-803E50B67C9F}"/>
              </a:ext>
            </a:extLst>
          </p:cNvPr>
          <p:cNvSpPr txBox="1"/>
          <p:nvPr/>
        </p:nvSpPr>
        <p:spPr>
          <a:xfrm>
            <a:off x="10441071" y="6382856"/>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phà</a:t>
            </a:r>
            <a:endParaRPr lang="en-US" sz="42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F66FBC45-A05D-40F3-BC91-6655153E6F79}"/>
              </a:ext>
            </a:extLst>
          </p:cNvPr>
          <p:cNvSpPr txBox="1"/>
          <p:nvPr/>
        </p:nvSpPr>
        <p:spPr>
          <a:xfrm>
            <a:off x="5105400" y="397713"/>
            <a:ext cx="7672388" cy="923330"/>
          </a:xfrm>
          <a:prstGeom prst="rect">
            <a:avLst/>
          </a:prstGeom>
          <a:noFill/>
        </p:spPr>
        <p:txBody>
          <a:bodyPr wrap="square" rtlCol="0">
            <a:spAutoFit/>
          </a:bodyPr>
          <a:lstStyle/>
          <a:p>
            <a:r>
              <a:rPr lang="en-US" sz="5400" b="1" dirty="0">
                <a:solidFill>
                  <a:schemeClr val="accent2">
                    <a:lumMod val="75000"/>
                  </a:schemeClr>
                </a:solidFill>
                <a:latin typeface="Times New Roman" panose="02020603050405020304" pitchFamily="18" charset="0"/>
                <a:cs typeface="Times New Roman" panose="02020603050405020304" pitchFamily="18" charset="0"/>
              </a:rPr>
              <a:t>CHECKING MEMORY</a:t>
            </a:r>
          </a:p>
        </p:txBody>
      </p:sp>
      <p:sp>
        <p:nvSpPr>
          <p:cNvPr id="46" name="TextBox 37">
            <a:extLst>
              <a:ext uri="{FF2B5EF4-FFF2-40B4-BE49-F238E27FC236}">
                <a16:creationId xmlns:a16="http://schemas.microsoft.com/office/drawing/2014/main" id="{49092551-A0C2-4220-BE3B-0FECBDB13A29}"/>
              </a:ext>
            </a:extLst>
          </p:cNvPr>
          <p:cNvSpPr txBox="1"/>
          <p:nvPr/>
        </p:nvSpPr>
        <p:spPr>
          <a:xfrm>
            <a:off x="563095" y="7310054"/>
            <a:ext cx="5486400" cy="738664"/>
          </a:xfrm>
          <a:prstGeom prst="rect">
            <a:avLst/>
          </a:prstGeom>
          <a:noFill/>
        </p:spPr>
        <p:txBody>
          <a:bodyPr wrap="square" rtlCol="0">
            <a:spAutoFit/>
          </a:bodyPr>
          <a:lstStyle/>
          <a:p>
            <a:r>
              <a:rPr lang="en-SG" sz="4200" dirty="0" smtClean="0">
                <a:latin typeface="Times New Roman" panose="02020603050405020304" pitchFamily="18" charset="0"/>
                <a:ea typeface="Roboto" panose="02000000000000000000" pitchFamily="2" charset="0"/>
                <a:cs typeface="Times New Roman" panose="02020603050405020304" pitchFamily="18" charset="0"/>
              </a:rPr>
              <a:t>7. </a:t>
            </a:r>
            <a:r>
              <a:rPr lang="en-SG" sz="4200" dirty="0">
                <a:latin typeface="Times New Roman" panose="02020603050405020304" pitchFamily="18" charset="0"/>
                <a:ea typeface="Roboto" panose="02000000000000000000" pitchFamily="2" charset="0"/>
                <a:cs typeface="Times New Roman" panose="02020603050405020304" pitchFamily="18" charset="0"/>
              </a:rPr>
              <a:t>street food</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47" name="TextBox 31">
            <a:extLst>
              <a:ext uri="{FF2B5EF4-FFF2-40B4-BE49-F238E27FC236}">
                <a16:creationId xmlns:a16="http://schemas.microsoft.com/office/drawing/2014/main" id="{99FA371D-E06B-4FDC-9E75-EA194FBE6F30}"/>
              </a:ext>
            </a:extLst>
          </p:cNvPr>
          <p:cNvSpPr txBox="1"/>
          <p:nvPr/>
        </p:nvSpPr>
        <p:spPr>
          <a:xfrm>
            <a:off x="7559722" y="7226587"/>
            <a:ext cx="1066800" cy="762000"/>
          </a:xfrm>
          <a:prstGeom prst="rect">
            <a:avLst/>
          </a:prstGeom>
          <a:noFill/>
        </p:spPr>
        <p:txBody>
          <a:bodyPr wrap="square" rtlCol="0">
            <a:spAutoFit/>
          </a:bodyPr>
          <a:lstStyle/>
          <a:p>
            <a:r>
              <a:rPr lang="en-US" sz="4200" dirty="0">
                <a:latin typeface="Times New Roman" panose="02020603050405020304" pitchFamily="18" charset="0"/>
                <a:cs typeface="Times New Roman" panose="02020603050405020304" pitchFamily="18" charset="0"/>
              </a:rPr>
              <a:t>n</a:t>
            </a:r>
          </a:p>
        </p:txBody>
      </p:sp>
      <p:sp>
        <p:nvSpPr>
          <p:cNvPr id="48" name="TextBox 44">
            <a:extLst>
              <a:ext uri="{FF2B5EF4-FFF2-40B4-BE49-F238E27FC236}">
                <a16:creationId xmlns:a16="http://schemas.microsoft.com/office/drawing/2014/main" id="{9C7BEE4C-C2DB-42F4-BC26-06D320CD613A}"/>
              </a:ext>
            </a:extLst>
          </p:cNvPr>
          <p:cNvSpPr txBox="1"/>
          <p:nvPr/>
        </p:nvSpPr>
        <p:spPr>
          <a:xfrm>
            <a:off x="10136749" y="7310054"/>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thức</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ăn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đường</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phố</a:t>
            </a:r>
            <a:endParaRPr lang="en-US" sz="4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9325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ppt_x"/>
                                          </p:val>
                                        </p:tav>
                                        <p:tav tm="100000">
                                          <p:val>
                                            <p:strVal val="#ppt_x"/>
                                          </p:val>
                                        </p:tav>
                                      </p:tavLst>
                                    </p:anim>
                                    <p:anim calcmode="lin" valueType="num">
                                      <p:cBhvr additive="base">
                                        <p:cTn id="7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ppt_x"/>
                                          </p:val>
                                        </p:tav>
                                        <p:tav tm="100000">
                                          <p:val>
                                            <p:strVal val="#ppt_x"/>
                                          </p:val>
                                        </p:tav>
                                      </p:tavLst>
                                    </p:anim>
                                    <p:anim calcmode="lin" valueType="num">
                                      <p:cBhvr additive="base">
                                        <p:cTn id="8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ppt_x"/>
                                          </p:val>
                                        </p:tav>
                                        <p:tav tm="100000">
                                          <p:val>
                                            <p:strVal val="#ppt_x"/>
                                          </p:val>
                                        </p:tav>
                                      </p:tavLst>
                                    </p:anim>
                                    <p:anim calcmode="lin" valueType="num">
                                      <p:cBhvr additive="base">
                                        <p:cTn id="8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500" fill="hold"/>
                                        <p:tgtEl>
                                          <p:spTgt spid="44"/>
                                        </p:tgtEl>
                                        <p:attrNameLst>
                                          <p:attrName>ppt_x</p:attrName>
                                        </p:attrNameLst>
                                      </p:cBhvr>
                                      <p:tavLst>
                                        <p:tav tm="0">
                                          <p:val>
                                            <p:strVal val="#ppt_x"/>
                                          </p:val>
                                        </p:tav>
                                        <p:tav tm="100000">
                                          <p:val>
                                            <p:strVal val="#ppt_x"/>
                                          </p:val>
                                        </p:tav>
                                      </p:tavLst>
                                    </p:anim>
                                    <p:anim calcmode="lin" valueType="num">
                                      <p:cBhvr additive="base">
                                        <p:cTn id="9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8"/>
                                        </p:tgtEl>
                                        <p:attrNameLst>
                                          <p:attrName>style.visibility</p:attrName>
                                        </p:attrNameLst>
                                      </p:cBhvr>
                                      <p:to>
                                        <p:strVal val="visible"/>
                                      </p:to>
                                    </p:set>
                                    <p:anim calcmode="lin" valueType="num">
                                      <p:cBhvr additive="base">
                                        <p:cTn id="97" dur="500" fill="hold"/>
                                        <p:tgtEl>
                                          <p:spTgt spid="38"/>
                                        </p:tgtEl>
                                        <p:attrNameLst>
                                          <p:attrName>ppt_x</p:attrName>
                                        </p:attrNameLst>
                                      </p:cBhvr>
                                      <p:tavLst>
                                        <p:tav tm="0">
                                          <p:val>
                                            <p:strVal val="#ppt_x"/>
                                          </p:val>
                                        </p:tav>
                                        <p:tav tm="100000">
                                          <p:val>
                                            <p:strVal val="#ppt_x"/>
                                          </p:val>
                                        </p:tav>
                                      </p:tavLst>
                                    </p:anim>
                                    <p:anim calcmode="lin" valueType="num">
                                      <p:cBhvr additive="base">
                                        <p:cTn id="9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additive="base">
                                        <p:cTn id="103" dur="500" fill="hold"/>
                                        <p:tgtEl>
                                          <p:spTgt spid="32"/>
                                        </p:tgtEl>
                                        <p:attrNameLst>
                                          <p:attrName>ppt_x</p:attrName>
                                        </p:attrNameLst>
                                      </p:cBhvr>
                                      <p:tavLst>
                                        <p:tav tm="0">
                                          <p:val>
                                            <p:strVal val="#ppt_x"/>
                                          </p:val>
                                        </p:tav>
                                        <p:tav tm="100000">
                                          <p:val>
                                            <p:strVal val="#ppt_x"/>
                                          </p:val>
                                        </p:tav>
                                      </p:tavLst>
                                    </p:anim>
                                    <p:anim calcmode="lin" valueType="num">
                                      <p:cBhvr additive="base">
                                        <p:cTn id="10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5"/>
                                        </p:tgtEl>
                                        <p:attrNameLst>
                                          <p:attrName>style.visibility</p:attrName>
                                        </p:attrNameLst>
                                      </p:cBhvr>
                                      <p:to>
                                        <p:strVal val="visible"/>
                                      </p:to>
                                    </p:set>
                                    <p:anim calcmode="lin" valueType="num">
                                      <p:cBhvr additive="base">
                                        <p:cTn id="109" dur="500" fill="hold"/>
                                        <p:tgtEl>
                                          <p:spTgt spid="45"/>
                                        </p:tgtEl>
                                        <p:attrNameLst>
                                          <p:attrName>ppt_x</p:attrName>
                                        </p:attrNameLst>
                                      </p:cBhvr>
                                      <p:tavLst>
                                        <p:tav tm="0">
                                          <p:val>
                                            <p:strVal val="#ppt_x"/>
                                          </p:val>
                                        </p:tav>
                                        <p:tav tm="100000">
                                          <p:val>
                                            <p:strVal val="#ppt_x"/>
                                          </p:val>
                                        </p:tav>
                                      </p:tavLst>
                                    </p:anim>
                                    <p:anim calcmode="lin" valueType="num">
                                      <p:cBhvr additive="base">
                                        <p:cTn id="11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additive="base">
                                        <p:cTn id="115" dur="500" fill="hold"/>
                                        <p:tgtEl>
                                          <p:spTgt spid="46"/>
                                        </p:tgtEl>
                                        <p:attrNameLst>
                                          <p:attrName>ppt_x</p:attrName>
                                        </p:attrNameLst>
                                      </p:cBhvr>
                                      <p:tavLst>
                                        <p:tav tm="0">
                                          <p:val>
                                            <p:strVal val="#ppt_x"/>
                                          </p:val>
                                        </p:tav>
                                        <p:tav tm="100000">
                                          <p:val>
                                            <p:strVal val="#ppt_x"/>
                                          </p:val>
                                        </p:tav>
                                      </p:tavLst>
                                    </p:anim>
                                    <p:anim calcmode="lin" valueType="num">
                                      <p:cBhvr additive="base">
                                        <p:cTn id="11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7"/>
                                        </p:tgtEl>
                                        <p:attrNameLst>
                                          <p:attrName>style.visibility</p:attrName>
                                        </p:attrNameLst>
                                      </p:cBhvr>
                                      <p:to>
                                        <p:strVal val="visible"/>
                                      </p:to>
                                    </p:set>
                                    <p:anim calcmode="lin" valueType="num">
                                      <p:cBhvr additive="base">
                                        <p:cTn id="121" dur="500" fill="hold"/>
                                        <p:tgtEl>
                                          <p:spTgt spid="47"/>
                                        </p:tgtEl>
                                        <p:attrNameLst>
                                          <p:attrName>ppt_x</p:attrName>
                                        </p:attrNameLst>
                                      </p:cBhvr>
                                      <p:tavLst>
                                        <p:tav tm="0">
                                          <p:val>
                                            <p:strVal val="#ppt_x"/>
                                          </p:val>
                                        </p:tav>
                                        <p:tav tm="100000">
                                          <p:val>
                                            <p:strVal val="#ppt_x"/>
                                          </p:val>
                                        </p:tav>
                                      </p:tavLst>
                                    </p:anim>
                                    <p:anim calcmode="lin" valueType="num">
                                      <p:cBhvr additive="base">
                                        <p:cTn id="12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8"/>
                                        </p:tgtEl>
                                        <p:attrNameLst>
                                          <p:attrName>style.visibility</p:attrName>
                                        </p:attrNameLst>
                                      </p:cBhvr>
                                      <p:to>
                                        <p:strVal val="visible"/>
                                      </p:to>
                                    </p:set>
                                    <p:anim calcmode="lin" valueType="num">
                                      <p:cBhvr additive="base">
                                        <p:cTn id="127" dur="500" fill="hold"/>
                                        <p:tgtEl>
                                          <p:spTgt spid="48"/>
                                        </p:tgtEl>
                                        <p:attrNameLst>
                                          <p:attrName>ppt_x</p:attrName>
                                        </p:attrNameLst>
                                      </p:cBhvr>
                                      <p:tavLst>
                                        <p:tav tm="0">
                                          <p:val>
                                            <p:strVal val="#ppt_x"/>
                                          </p:val>
                                        </p:tav>
                                        <p:tav tm="100000">
                                          <p:val>
                                            <p:strVal val="#ppt_x"/>
                                          </p:val>
                                        </p:tav>
                                      </p:tavLst>
                                    </p:anim>
                                    <p:anim calcmode="lin" valueType="num">
                                      <p:cBhvr additive="base">
                                        <p:cTn id="12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1" grpId="0"/>
      <p:bldP spid="28" grpId="0"/>
      <p:bldP spid="29" grpId="0"/>
      <p:bldP spid="30" grpId="0"/>
      <p:bldP spid="31" grpId="0"/>
      <p:bldP spid="32" grpId="0"/>
      <p:bldP spid="34" grpId="0"/>
      <p:bldP spid="35" grpId="0"/>
      <p:bldP spid="36" grpId="0"/>
      <p:bldP spid="37" grpId="0"/>
      <p:bldP spid="38" grpId="0"/>
      <p:bldP spid="40" grpId="0"/>
      <p:bldP spid="41" grpId="0"/>
      <p:bldP spid="42" grpId="0"/>
      <p:bldP spid="44" grpId="0"/>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2">
            <a:extLst>
              <a:ext uri="{FF2B5EF4-FFF2-40B4-BE49-F238E27FC236}">
                <a16:creationId xmlns:a16="http://schemas.microsoft.com/office/drawing/2014/main" id="{3A00D72A-6E6E-41D7-9E92-226868A20D33}"/>
              </a:ext>
            </a:extLst>
          </p:cNvPr>
          <p:cNvSpPr txBox="1"/>
          <p:nvPr/>
        </p:nvSpPr>
        <p:spPr>
          <a:xfrm>
            <a:off x="3505200" y="571500"/>
            <a:ext cx="6400800" cy="830997"/>
          </a:xfrm>
          <a:prstGeom prst="rect">
            <a:avLst/>
          </a:prstGeom>
          <a:noFill/>
        </p:spPr>
        <p:txBody>
          <a:bodyPr wrap="square">
            <a:spAutoFit/>
          </a:bodyPr>
          <a:lstStyle/>
          <a:p>
            <a:r>
              <a:rPr lang="en-US" sz="4800" b="1" dirty="0">
                <a:solidFill>
                  <a:schemeClr val="accent2">
                    <a:lumMod val="50000"/>
                  </a:schemeClr>
                </a:solidFill>
              </a:rPr>
              <a:t>ONLINE PRACTICE</a:t>
            </a:r>
          </a:p>
        </p:txBody>
      </p:sp>
      <p:pic>
        <p:nvPicPr>
          <p:cNvPr id="5" name="Hình ảnh 4">
            <a:hlinkClick r:id="rId2"/>
            <a:extLst>
              <a:ext uri="{FF2B5EF4-FFF2-40B4-BE49-F238E27FC236}">
                <a16:creationId xmlns:a16="http://schemas.microsoft.com/office/drawing/2014/main" id="{1D8F4577-39BA-45A4-9705-F9DF6D4CDF0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tretch>
            <a:fillRect/>
          </a:stretch>
        </p:blipFill>
        <p:spPr>
          <a:xfrm>
            <a:off x="12344400" y="342900"/>
            <a:ext cx="2143125" cy="2143125"/>
          </a:xfrm>
          <a:prstGeom prst="rect">
            <a:avLst/>
          </a:prstGeom>
        </p:spPr>
      </p:pic>
      <p:sp>
        <p:nvSpPr>
          <p:cNvPr id="7" name="Mũi tên: Phải 6">
            <a:extLst>
              <a:ext uri="{FF2B5EF4-FFF2-40B4-BE49-F238E27FC236}">
                <a16:creationId xmlns:a16="http://schemas.microsoft.com/office/drawing/2014/main" id="{AA3ED52C-D67F-4782-9F5E-14661CD15F9B}"/>
              </a:ext>
            </a:extLst>
          </p:cNvPr>
          <p:cNvSpPr/>
          <p:nvPr/>
        </p:nvSpPr>
        <p:spPr>
          <a:xfrm>
            <a:off x="9982200" y="647700"/>
            <a:ext cx="2209800" cy="762000"/>
          </a:xfrm>
          <a:prstGeom prst="rightArrow">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Hình ảnh 3">
            <a:extLst>
              <a:ext uri="{FF2B5EF4-FFF2-40B4-BE49-F238E27FC236}">
                <a16:creationId xmlns:a16="http://schemas.microsoft.com/office/drawing/2014/main" id="{5F6C820A-0336-4121-9B02-8B0B0EA9E485}"/>
              </a:ext>
            </a:extLst>
          </p:cNvPr>
          <p:cNvPicPr>
            <a:picLocks noChangeAspect="1"/>
          </p:cNvPicPr>
          <p:nvPr/>
        </p:nvPicPr>
        <p:blipFill>
          <a:blip r:embed="rId5"/>
          <a:stretch>
            <a:fillRect/>
          </a:stretch>
        </p:blipFill>
        <p:spPr>
          <a:xfrm>
            <a:off x="2362200" y="1714500"/>
            <a:ext cx="8229600" cy="7808341"/>
          </a:xfrm>
          <a:prstGeom prst="rect">
            <a:avLst/>
          </a:prstGeom>
        </p:spPr>
      </p:pic>
      <p:sp>
        <p:nvSpPr>
          <p:cNvPr id="12" name="Rectangle 11"/>
          <p:cNvSpPr/>
          <p:nvPr/>
        </p:nvSpPr>
        <p:spPr>
          <a:xfrm>
            <a:off x="10643755" y="7380795"/>
            <a:ext cx="7391400" cy="584775"/>
          </a:xfrm>
          <a:prstGeom prst="rect">
            <a:avLst/>
          </a:prstGeom>
        </p:spPr>
        <p:txBody>
          <a:bodyPr wrap="square">
            <a:spAutoFit/>
          </a:bodyPr>
          <a:lstStyle/>
          <a:p>
            <a:r>
              <a:rPr lang="en-US" sz="3200" dirty="0"/>
              <a:t>https://wordwall.net/play/74470/800/156</a:t>
            </a: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69957" y="3856545"/>
            <a:ext cx="3524250" cy="3524250"/>
          </a:xfrm>
          <a:prstGeom prst="rect">
            <a:avLst/>
          </a:prstGeom>
        </p:spPr>
      </p:pic>
    </p:spTree>
    <p:extLst>
      <p:ext uri="{BB962C8B-B14F-4D97-AF65-F5344CB8AC3E}">
        <p14:creationId xmlns:p14="http://schemas.microsoft.com/office/powerpoint/2010/main" val="11976096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4812C46-200A-4DEB-A05E-3ED6C68C23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8283427"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Stack of open magazine s">
            <a:extLst>
              <a:ext uri="{FF2B5EF4-FFF2-40B4-BE49-F238E27FC236}">
                <a16:creationId xmlns:a16="http://schemas.microsoft.com/office/drawing/2014/main" id="{DE9C7430-693C-8E5E-5E50-916624816D70}"/>
              </a:ext>
            </a:extLst>
          </p:cNvPr>
          <p:cNvPicPr>
            <a:picLocks noChangeAspect="1"/>
          </p:cNvPicPr>
          <p:nvPr/>
        </p:nvPicPr>
        <p:blipFill rotWithShape="1">
          <a:blip r:embed="rId2"/>
          <a:srcRect l="992" r="4892"/>
          <a:stretch/>
        </p:blipFill>
        <p:spPr>
          <a:xfrm>
            <a:off x="1" y="10"/>
            <a:ext cx="14504463" cy="10286990"/>
          </a:xfrm>
          <a:prstGeom prst="rect">
            <a:avLst/>
          </a:prstGeom>
        </p:spPr>
      </p:pic>
      <p:sp>
        <p:nvSpPr>
          <p:cNvPr id="14" name="Rectangle 13">
            <a:extLst>
              <a:ext uri="{FF2B5EF4-FFF2-40B4-BE49-F238E27FC236}">
                <a16:creationId xmlns:a16="http://schemas.microsoft.com/office/drawing/2014/main" id="{D1EA859B-E555-4109-94F3-6700E046E00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87528" y="0"/>
            <a:ext cx="10600467" cy="10287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extLst>
              <a:ext uri="{FF2B5EF4-FFF2-40B4-BE49-F238E27FC236}">
                <a16:creationId xmlns:a16="http://schemas.microsoft.com/office/drawing/2014/main" id="{2F8BA0C2-880E-4893-984D-5A4D8634B644}"/>
              </a:ext>
            </a:extLst>
          </p:cNvPr>
          <p:cNvSpPr/>
          <p:nvPr/>
        </p:nvSpPr>
        <p:spPr>
          <a:xfrm>
            <a:off x="10210800" y="876300"/>
            <a:ext cx="6457185" cy="23860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a:lnSpc>
                <a:spcPct val="90000"/>
              </a:lnSpc>
              <a:spcBef>
                <a:spcPct val="0"/>
              </a:spcBef>
              <a:spcAft>
                <a:spcPts val="600"/>
              </a:spcAft>
            </a:pPr>
            <a:r>
              <a:rPr lang="en-US" sz="6000" b="1" dirty="0">
                <a:solidFill>
                  <a:schemeClr val="bg1"/>
                </a:solidFill>
                <a:latin typeface="+mj-lt"/>
                <a:ea typeface="+mj-ea"/>
                <a:cs typeface="+mj-cs"/>
              </a:rPr>
              <a:t>      </a:t>
            </a:r>
            <a:r>
              <a:rPr lang="en-US" sz="6000" b="1" dirty="0">
                <a:solidFill>
                  <a:schemeClr val="bg1"/>
                </a:solidFill>
                <a:latin typeface="Times New Roman" panose="02020603050405020304" pitchFamily="18" charset="0"/>
                <a:ea typeface="+mj-ea"/>
                <a:cs typeface="Times New Roman" panose="02020603050405020304" pitchFamily="18" charset="0"/>
              </a:rPr>
              <a:t>Homework</a:t>
            </a:r>
          </a:p>
        </p:txBody>
      </p:sp>
      <p:sp>
        <p:nvSpPr>
          <p:cNvPr id="6" name="Hộp Văn bản 5">
            <a:extLst>
              <a:ext uri="{FF2B5EF4-FFF2-40B4-BE49-F238E27FC236}">
                <a16:creationId xmlns:a16="http://schemas.microsoft.com/office/drawing/2014/main" id="{D12C5612-3241-4D16-8B8D-2C703B5D9C44}"/>
              </a:ext>
            </a:extLst>
          </p:cNvPr>
          <p:cNvSpPr txBox="1"/>
          <p:nvPr/>
        </p:nvSpPr>
        <p:spPr>
          <a:xfrm>
            <a:off x="11297415" y="3651301"/>
            <a:ext cx="5733283" cy="5614143"/>
          </a:xfrm>
          <a:prstGeom prst="rect">
            <a:avLst/>
          </a:prstGeom>
        </p:spPr>
        <p:txBody>
          <a:bodyPr vert="horz" lIns="91440" tIns="45720" rIns="91440" bIns="45720" rtlCol="0">
            <a:normAutofit/>
          </a:bodyPr>
          <a:lstStyle/>
          <a:p>
            <a:pPr marL="0" marR="0" indent="-228600">
              <a:lnSpc>
                <a:spcPct val="90000"/>
              </a:lnSpc>
              <a:spcBef>
                <a:spcPts val="0"/>
              </a:spcBef>
              <a:spcAft>
                <a:spcPts val="600"/>
              </a:spcAft>
              <a:buFont typeface="Arial" panose="020B0604020202020204" pitchFamily="34" charset="0"/>
              <a:buChar char="•"/>
            </a:pPr>
            <a:endParaRPr lang="en-US" sz="3000" dirty="0">
              <a:effectLst/>
            </a:endParaRPr>
          </a:p>
        </p:txBody>
      </p:sp>
      <p:sp>
        <p:nvSpPr>
          <p:cNvPr id="9" name="Hộp Văn bản 8">
            <a:extLst>
              <a:ext uri="{FF2B5EF4-FFF2-40B4-BE49-F238E27FC236}">
                <a16:creationId xmlns:a16="http://schemas.microsoft.com/office/drawing/2014/main" id="{B7308608-22C3-499F-88F3-8EEFAB1DE7EE}"/>
              </a:ext>
            </a:extLst>
          </p:cNvPr>
          <p:cNvSpPr txBox="1"/>
          <p:nvPr/>
        </p:nvSpPr>
        <p:spPr>
          <a:xfrm>
            <a:off x="6934200" y="3651301"/>
            <a:ext cx="11049000" cy="5509200"/>
          </a:xfrm>
          <a:prstGeom prst="rect">
            <a:avLst/>
          </a:prstGeom>
          <a:noFill/>
        </p:spPr>
        <p:txBody>
          <a:bodyPr wrap="square">
            <a:spAutoFit/>
          </a:bodyPr>
          <a:lstStyle/>
          <a:p>
            <a:r>
              <a:rPr lang="en-US" sz="4000" dirty="0">
                <a:latin typeface="Times New Roman" panose="02020603050405020304" pitchFamily="18" charset="0"/>
                <a:cs typeface="Times New Roman" panose="02020603050405020304" pitchFamily="18" charset="0"/>
              </a:rPr>
              <a:t>- </a:t>
            </a:r>
            <a:r>
              <a:rPr lang="en-US" sz="4400" dirty="0">
                <a:latin typeface="Times New Roman" panose="02020603050405020304" pitchFamily="18" charset="0"/>
                <a:cs typeface="Times New Roman" panose="02020603050405020304" pitchFamily="18" charset="0"/>
              </a:rPr>
              <a:t>Learn the new words by heart.</a:t>
            </a:r>
          </a:p>
          <a:p>
            <a:r>
              <a:rPr lang="en-US" sz="4400" dirty="0">
                <a:latin typeface="Times New Roman" panose="02020603050405020304" pitchFamily="18" charset="0"/>
                <a:cs typeface="Times New Roman" panose="02020603050405020304" pitchFamily="18" charset="0"/>
              </a:rPr>
              <a:t> - Practice talking about your favorite English - speaking country that you would </a:t>
            </a:r>
            <a:r>
              <a:rPr lang="en-US" sz="4400" dirty="0" smtClean="0">
                <a:latin typeface="Times New Roman" panose="02020603050405020304" pitchFamily="18" charset="0"/>
                <a:cs typeface="Times New Roman" panose="02020603050405020304" pitchFamily="18" charset="0"/>
              </a:rPr>
              <a:t>like </a:t>
            </a:r>
            <a:r>
              <a:rPr lang="en-US" sz="4400" dirty="0">
                <a:latin typeface="Times New Roman" panose="02020603050405020304" pitchFamily="18" charset="0"/>
                <a:cs typeface="Times New Roman" panose="02020603050405020304" pitchFamily="18" charset="0"/>
              </a:rPr>
              <a:t>to visit.</a:t>
            </a:r>
          </a:p>
          <a:p>
            <a:r>
              <a:rPr lang="en-US" sz="4400" dirty="0">
                <a:latin typeface="Times New Roman" panose="02020603050405020304" pitchFamily="18" charset="0"/>
                <a:cs typeface="Times New Roman" panose="02020603050405020304" pitchFamily="18" charset="0"/>
              </a:rPr>
              <a:t> - Do the exercises in WB: New words, Reading (Page 50).</a:t>
            </a:r>
          </a:p>
          <a:p>
            <a:r>
              <a:rPr lang="en-US" sz="4400" dirty="0">
                <a:latin typeface="Times New Roman" panose="02020603050405020304" pitchFamily="18" charset="0"/>
                <a:cs typeface="Times New Roman" panose="02020603050405020304" pitchFamily="18" charset="0"/>
              </a:rPr>
              <a:t> - Prepare: Unit 9 - Lesson 1.2 - Grammar (Page 69 - SB).</a:t>
            </a:r>
          </a:p>
          <a:p>
            <a:pPr marL="571500" indent="-571500">
              <a:buFontTx/>
              <a:buChar char="-"/>
              <a:defRPr/>
            </a:pPr>
            <a:endParaRPr lang="en-US" sz="4400" i="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41454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op 5 Best Historical Sites To Visit In Vietnam - War Remnants Museum - Advotis4u">
            <a:hlinkClick r:id="" action="ppaction://media"/>
            <a:extLst>
              <a:ext uri="{FF2B5EF4-FFF2-40B4-BE49-F238E27FC236}">
                <a16:creationId xmlns:a16="http://schemas.microsoft.com/office/drawing/2014/main" id="{A9A233C4-D48F-49B1-B612-4A5E473959E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8200" y="495300"/>
            <a:ext cx="16687800" cy="9386888"/>
          </a:xfrm>
          <a:prstGeom prst="rect">
            <a:avLst/>
          </a:prstGeom>
        </p:spPr>
      </p:pic>
    </p:spTree>
    <p:extLst>
      <p:ext uri="{BB962C8B-B14F-4D97-AF65-F5344CB8AC3E}">
        <p14:creationId xmlns:p14="http://schemas.microsoft.com/office/powerpoint/2010/main" val="256549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76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9A39091-969E-4373-B714-8F44BDED342F}"/>
              </a:ext>
            </a:extLst>
          </p:cNvPr>
          <p:cNvSpPr/>
          <p:nvPr/>
        </p:nvSpPr>
        <p:spPr>
          <a:xfrm>
            <a:off x="1615283" y="3413747"/>
            <a:ext cx="7350216" cy="3559263"/>
          </a:xfrm>
          <a:prstGeom prst="roundRect">
            <a:avLst/>
          </a:prstGeom>
          <a:solidFill>
            <a:schemeClr val="accent4">
              <a:lumMod val="60000"/>
              <a:lumOff val="40000"/>
            </a:schemeClr>
          </a:solidFill>
          <a:ln>
            <a:no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vert="horz" lIns="137160" tIns="68580" rIns="137160" bIns="68580" rtlCol="0" anchor="t">
            <a:normAutofit fontScale="92500" lnSpcReduction="10000"/>
          </a:bodyPr>
          <a:lstStyle/>
          <a:p>
            <a:pPr>
              <a:lnSpc>
                <a:spcPct val="90000"/>
              </a:lnSpc>
              <a:spcBef>
                <a:spcPct val="0"/>
              </a:spcBef>
              <a:spcAft>
                <a:spcPts val="900"/>
              </a:spcAft>
            </a:pPr>
            <a:endParaRPr lang="en-US" sz="8100" b="1" dirty="0">
              <a:solidFill>
                <a:schemeClr val="tx1"/>
              </a:solidFill>
              <a:effectLst>
                <a:glow rad="228600">
                  <a:schemeClr val="accent2">
                    <a:satMod val="175000"/>
                    <a:alpha val="40000"/>
                  </a:schemeClr>
                </a:glow>
              </a:effectLst>
              <a:latin typeface="+mj-lt"/>
              <a:ea typeface="+mj-ea"/>
              <a:cs typeface="+mj-cs"/>
            </a:endParaRPr>
          </a:p>
          <a:p>
            <a:pPr>
              <a:lnSpc>
                <a:spcPct val="90000"/>
              </a:lnSpc>
              <a:spcBef>
                <a:spcPct val="0"/>
              </a:spcBef>
              <a:spcAft>
                <a:spcPts val="900"/>
              </a:spcAft>
            </a:pPr>
            <a:r>
              <a:rPr lang="en-US" sz="8100" b="1" dirty="0">
                <a:solidFill>
                  <a:schemeClr val="tx1"/>
                </a:solidFill>
                <a:effectLst>
                  <a:glow rad="228600">
                    <a:schemeClr val="accent2">
                      <a:satMod val="175000"/>
                      <a:alpha val="40000"/>
                    </a:schemeClr>
                  </a:glow>
                </a:effectLst>
                <a:latin typeface="+mj-lt"/>
                <a:ea typeface="+mj-ea"/>
                <a:cs typeface="+mj-cs"/>
              </a:rPr>
              <a:t>   </a:t>
            </a:r>
            <a:r>
              <a:rPr lang="en-US" sz="8700" b="1" dirty="0">
                <a:solidFill>
                  <a:schemeClr val="bg1"/>
                </a:solidFill>
                <a:effectLst>
                  <a:glow rad="228600">
                    <a:schemeClr val="accent2">
                      <a:satMod val="175000"/>
                      <a:alpha val="40000"/>
                    </a:schemeClr>
                  </a:glow>
                </a:effectLst>
                <a:latin typeface="Times New Roman" panose="02020603050405020304" pitchFamily="18" charset="0"/>
                <a:ea typeface="+mj-ea"/>
                <a:cs typeface="Times New Roman" panose="02020603050405020304" pitchFamily="18" charset="0"/>
              </a:rPr>
              <a:t>LESSON 1</a:t>
            </a:r>
          </a:p>
          <a:p>
            <a:pPr>
              <a:lnSpc>
                <a:spcPct val="90000"/>
              </a:lnSpc>
              <a:spcBef>
                <a:spcPct val="0"/>
              </a:spcBef>
              <a:spcAft>
                <a:spcPts val="900"/>
              </a:spcAft>
            </a:pPr>
            <a:r>
              <a:rPr lang="en-US" sz="8100" b="1" dirty="0">
                <a:solidFill>
                  <a:schemeClr val="bg1"/>
                </a:solidFill>
                <a:effectLst>
                  <a:glow rad="228600">
                    <a:schemeClr val="accent2">
                      <a:satMod val="175000"/>
                      <a:alpha val="40000"/>
                    </a:schemeClr>
                  </a:glow>
                </a:effectLst>
                <a:latin typeface="+mj-lt"/>
                <a:ea typeface="+mj-ea"/>
                <a:cs typeface="+mj-cs"/>
              </a:rPr>
              <a:t> </a:t>
            </a:r>
          </a:p>
        </p:txBody>
      </p:sp>
      <p:pic>
        <p:nvPicPr>
          <p:cNvPr id="5" name="Picture 9">
            <a:extLst>
              <a:ext uri="{FF2B5EF4-FFF2-40B4-BE49-F238E27FC236}">
                <a16:creationId xmlns:a16="http://schemas.microsoft.com/office/drawing/2014/main" id="{22CC5540-88DF-4A9E-81EE-669110F32A7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671244" y="1608403"/>
            <a:ext cx="6487274" cy="2026451"/>
          </a:xfrm>
          <a:prstGeom prst="rect">
            <a:avLst/>
          </a:prstGeom>
        </p:spPr>
      </p:pic>
      <p:sp>
        <p:nvSpPr>
          <p:cNvPr id="7" name="TextBox 6">
            <a:extLst>
              <a:ext uri="{FF2B5EF4-FFF2-40B4-BE49-F238E27FC236}">
                <a16:creationId xmlns:a16="http://schemas.microsoft.com/office/drawing/2014/main" id="{0D871C71-D0E2-4614-8FEF-8B704EC16BBC}"/>
              </a:ext>
            </a:extLst>
          </p:cNvPr>
          <p:cNvSpPr txBox="1"/>
          <p:nvPr/>
        </p:nvSpPr>
        <p:spPr>
          <a:xfrm>
            <a:off x="12131039" y="2045885"/>
            <a:ext cx="4632962" cy="830997"/>
          </a:xfrm>
          <a:prstGeom prst="rect">
            <a:avLst/>
          </a:prstGeom>
          <a:noFill/>
        </p:spPr>
        <p:txBody>
          <a:bodyPr wrap="square" rtlCol="0">
            <a:spAutoFit/>
          </a:bodyPr>
          <a:lstStyle/>
          <a:p>
            <a:r>
              <a:rPr lang="en-US" sz="4800" b="1" dirty="0">
                <a:solidFill>
                  <a:schemeClr val="bg2">
                    <a:lumMod val="10000"/>
                  </a:schemeClr>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rPr>
              <a:t>NEW WORDS</a:t>
            </a:r>
          </a:p>
        </p:txBody>
      </p:sp>
      <p:pic>
        <p:nvPicPr>
          <p:cNvPr id="8" name="Picture 18">
            <a:extLst>
              <a:ext uri="{FF2B5EF4-FFF2-40B4-BE49-F238E27FC236}">
                <a16:creationId xmlns:a16="http://schemas.microsoft.com/office/drawing/2014/main" id="{0606F048-4BE7-42ED-9DDC-F10F5E75835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1132851" y="2094135"/>
            <a:ext cx="998189" cy="828912"/>
          </a:xfrm>
          <a:prstGeom prst="rect">
            <a:avLst/>
          </a:prstGeom>
        </p:spPr>
      </p:pic>
      <p:pic>
        <p:nvPicPr>
          <p:cNvPr id="10" name="Picture 17">
            <a:extLst>
              <a:ext uri="{FF2B5EF4-FFF2-40B4-BE49-F238E27FC236}">
                <a16:creationId xmlns:a16="http://schemas.microsoft.com/office/drawing/2014/main" id="{7E7010E7-6CC2-48BC-93AE-2C5C828FCD8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3367685">
            <a:off x="6107725" y="3232758"/>
            <a:ext cx="3793496" cy="1193226"/>
          </a:xfrm>
          <a:prstGeom prst="rect">
            <a:avLst/>
          </a:prstGeom>
        </p:spPr>
      </p:pic>
      <p:pic>
        <p:nvPicPr>
          <p:cNvPr id="11" name="Picture 9">
            <a:extLst>
              <a:ext uri="{FF2B5EF4-FFF2-40B4-BE49-F238E27FC236}">
                <a16:creationId xmlns:a16="http://schemas.microsoft.com/office/drawing/2014/main" id="{64AF0559-B9F9-4A22-95DC-9B9B349F597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972800" y="4991100"/>
            <a:ext cx="6487275" cy="2026451"/>
          </a:xfrm>
          <a:prstGeom prst="rect">
            <a:avLst/>
          </a:prstGeom>
        </p:spPr>
      </p:pic>
      <p:sp>
        <p:nvSpPr>
          <p:cNvPr id="12" name="TextBox 6">
            <a:extLst>
              <a:ext uri="{FF2B5EF4-FFF2-40B4-BE49-F238E27FC236}">
                <a16:creationId xmlns:a16="http://schemas.microsoft.com/office/drawing/2014/main" id="{1A557569-A163-4274-926F-1E8F86AD28BF}"/>
              </a:ext>
            </a:extLst>
          </p:cNvPr>
          <p:cNvSpPr txBox="1"/>
          <p:nvPr/>
        </p:nvSpPr>
        <p:spPr>
          <a:xfrm>
            <a:off x="12845974" y="5431131"/>
            <a:ext cx="3918027" cy="923330"/>
          </a:xfrm>
          <a:prstGeom prst="rect">
            <a:avLst/>
          </a:prstGeom>
          <a:noFill/>
        </p:spPr>
        <p:txBody>
          <a:bodyPr wrap="square" rtlCol="0">
            <a:spAutoFit/>
          </a:bodyPr>
          <a:lstStyle/>
          <a:p>
            <a:r>
              <a:rPr lang="en-US" sz="5400" b="1" dirty="0">
                <a:solidFill>
                  <a:schemeClr val="bg2">
                    <a:lumMod val="10000"/>
                  </a:schemeClr>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rPr>
              <a:t>READING</a:t>
            </a:r>
          </a:p>
        </p:txBody>
      </p:sp>
      <p:pic>
        <p:nvPicPr>
          <p:cNvPr id="13" name="Picture 20">
            <a:extLst>
              <a:ext uri="{FF2B5EF4-FFF2-40B4-BE49-F238E27FC236}">
                <a16:creationId xmlns:a16="http://schemas.microsoft.com/office/drawing/2014/main" id="{4C5373D4-08A1-4682-B1B5-A5F37C367E7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1397161" y="5266639"/>
            <a:ext cx="1252314" cy="1252314"/>
          </a:xfrm>
          <a:prstGeom prst="rect">
            <a:avLst/>
          </a:prstGeom>
        </p:spPr>
      </p:pic>
    </p:spTree>
    <p:extLst>
      <p:ext uri="{BB962C8B-B14F-4D97-AF65-F5344CB8AC3E}">
        <p14:creationId xmlns:p14="http://schemas.microsoft.com/office/powerpoint/2010/main" val="649014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62000" y="190500"/>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372600" y="342900"/>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dirty="0"/>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9796463" y="876300"/>
            <a:ext cx="5900737" cy="134925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tour </a:t>
            </a:r>
            <a:r>
              <a:rPr lang="en-US" sz="48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guide (n)</a:t>
            </a:r>
            <a:endParaRPr lang="en-US" sz="48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9766581" y="2685626"/>
            <a:ext cx="7403819" cy="1028983"/>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hướng</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dẫn</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viên</a:t>
            </a:r>
            <a:r>
              <a:rPr lang="en-US" sz="5400" dirty="0">
                <a:solidFill>
                  <a:srgbClr val="333333"/>
                </a:solidFill>
                <a:latin typeface="Times New Roman" panose="02020603050405020304" pitchFamily="18" charset="0"/>
                <a:cs typeface="Times New Roman" panose="02020603050405020304" pitchFamily="18" charset="0"/>
              </a:rPr>
              <a:t> du </a:t>
            </a:r>
            <a:r>
              <a:rPr lang="en-US" sz="5400" dirty="0" err="1">
                <a:solidFill>
                  <a:srgbClr val="333333"/>
                </a:solidFill>
                <a:latin typeface="Times New Roman" panose="02020603050405020304" pitchFamily="18" charset="0"/>
                <a:cs typeface="Times New Roman" panose="02020603050405020304" pitchFamily="18" charset="0"/>
              </a:rPr>
              <a:t>lịch</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8" name="Picture 10">
            <a:extLst>
              <a:ext uri="{FF2B5EF4-FFF2-40B4-BE49-F238E27FC236}">
                <a16:creationId xmlns:a16="http://schemas.microsoft.com/office/drawing/2014/main" id="{19F42EBD-7B6B-4ED3-BDCC-087CC794AE3B}"/>
              </a:ext>
            </a:extLst>
          </p:cNvPr>
          <p:cNvPicPr/>
          <p:nvPr/>
        </p:nvPicPr>
        <p:blipFill>
          <a:blip r:embed="rId8"/>
          <a:srcRect/>
          <a:stretch>
            <a:fillRect/>
          </a:stretch>
        </p:blipFill>
        <p:spPr>
          <a:xfrm>
            <a:off x="914400" y="876300"/>
            <a:ext cx="8001000" cy="5791200"/>
          </a:xfrm>
          <a:prstGeom prst="rect">
            <a:avLst/>
          </a:prstGeom>
        </p:spPr>
      </p:pic>
      <p:pic>
        <p:nvPicPr>
          <p:cNvPr id="3" name="tour-guide-1673771616">
            <a:hlinkClick r:id="" action="ppaction://media"/>
            <a:extLst>
              <a:ext uri="{FF2B5EF4-FFF2-40B4-BE49-F238E27FC236}">
                <a16:creationId xmlns:a16="http://schemas.microsoft.com/office/drawing/2014/main" id="{5F797A43-4811-4268-ABF9-9B1FE28A346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6764000" y="1181100"/>
            <a:ext cx="406400" cy="406400"/>
          </a:xfrm>
          <a:prstGeom prst="rect">
            <a:avLst/>
          </a:prstGeom>
        </p:spPr>
      </p:pic>
    </p:spTree>
    <p:extLst>
      <p:ext uri="{BB962C8B-B14F-4D97-AF65-F5344CB8AC3E}">
        <p14:creationId xmlns:p14="http://schemas.microsoft.com/office/powerpoint/2010/main" val="702625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Hình tự do: Hình 15">
            <a:extLst>
              <a:ext uri="{FF2B5EF4-FFF2-40B4-BE49-F238E27FC236}">
                <a16:creationId xmlns:a16="http://schemas.microsoft.com/office/drawing/2014/main" id="{9D19A940-DC1E-4EE5-AEDD-F26EA38F962C}"/>
              </a:ext>
            </a:extLst>
          </p:cNvPr>
          <p:cNvSpPr/>
          <p:nvPr/>
        </p:nvSpPr>
        <p:spPr>
          <a:xfrm>
            <a:off x="9018537" y="172395"/>
            <a:ext cx="8265385" cy="4285305"/>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dirty="0"/>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34600" y="952500"/>
            <a:ext cx="6510337" cy="1120658"/>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stadium (n)</a:t>
            </a:r>
            <a:endParaRPr lang="en-US" sz="60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028424" y="2360859"/>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sân</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vận</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động</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5" name="Picture 9">
            <a:extLst>
              <a:ext uri="{FF2B5EF4-FFF2-40B4-BE49-F238E27FC236}">
                <a16:creationId xmlns:a16="http://schemas.microsoft.com/office/drawing/2014/main" id="{B5D11A1C-EEE8-46B6-A2B7-5B1685625791}"/>
              </a:ext>
            </a:extLst>
          </p:cNvPr>
          <p:cNvPicPr/>
          <p:nvPr/>
        </p:nvPicPr>
        <p:blipFill>
          <a:blip r:embed="rId6"/>
          <a:srcRect/>
          <a:stretch>
            <a:fillRect/>
          </a:stretch>
        </p:blipFill>
        <p:spPr>
          <a:xfrm>
            <a:off x="990600" y="1028700"/>
            <a:ext cx="8001000" cy="5486400"/>
          </a:xfrm>
          <a:prstGeom prst="rect">
            <a:avLst/>
          </a:prstGeom>
        </p:spPr>
      </p:pic>
      <p:pic>
        <p:nvPicPr>
          <p:cNvPr id="3" name="There-are-many-fans-in-the-sta1673771642">
            <a:hlinkClick r:id="" action="ppaction://media"/>
            <a:extLst>
              <a:ext uri="{FF2B5EF4-FFF2-40B4-BE49-F238E27FC236}">
                <a16:creationId xmlns:a16="http://schemas.microsoft.com/office/drawing/2014/main" id="{F394131A-1508-4F63-9E54-51738941099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8425" y="98425"/>
            <a:ext cx="406400" cy="406400"/>
          </a:xfrm>
          <a:prstGeom prst="rect">
            <a:avLst/>
          </a:prstGeom>
        </p:spPr>
      </p:pic>
      <p:pic>
        <p:nvPicPr>
          <p:cNvPr id="4" name="stadium-1673771653">
            <a:hlinkClick r:id="" action="ppaction://media"/>
            <a:extLst>
              <a:ext uri="{FF2B5EF4-FFF2-40B4-BE49-F238E27FC236}">
                <a16:creationId xmlns:a16="http://schemas.microsoft.com/office/drawing/2014/main" id="{91FBAB25-D8FB-4276-B271-284C7E88FBDA}"/>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5925800" y="495300"/>
            <a:ext cx="406400" cy="406400"/>
          </a:xfrm>
          <a:prstGeom prst="rect">
            <a:avLst/>
          </a:prstGeom>
        </p:spPr>
      </p:pic>
    </p:spTree>
    <p:extLst>
      <p:ext uri="{BB962C8B-B14F-4D97-AF65-F5344CB8AC3E}">
        <p14:creationId xmlns:p14="http://schemas.microsoft.com/office/powerpoint/2010/main" val="697851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4296" fill="hold"/>
                                        <p:tgtEl>
                                          <p:spTgt spid="3"/>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3"/>
                </p:tgtEl>
              </p:cMediaNode>
            </p:audio>
            <p:audio>
              <p:cMediaNode vol="80000">
                <p:cTn id="24" fill="hold" display="0">
                  <p:stCondLst>
                    <p:cond delay="indefinite"/>
                  </p:stCondLst>
                  <p:endCondLst>
                    <p:cond evt="onStopAudio" delay="0">
                      <p:tgtEl>
                        <p:sldTgt/>
                      </p:tgtEl>
                    </p:cond>
                  </p:endCondLst>
                </p:cTn>
                <p:tgtEl>
                  <p:spTgt spid="4"/>
                </p:tgtEl>
              </p:cMediaNode>
            </p:audio>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838200" y="266700"/>
            <a:ext cx="8328557" cy="7949985"/>
          </a:xfrm>
          <a:prstGeom prst="rect">
            <a:avLst/>
          </a:prstGeom>
        </p:spPr>
      </p:pic>
      <p:sp>
        <p:nvSpPr>
          <p:cNvPr id="6" name="Rectangle: Rounded Corners 5">
            <a:extLst>
              <a:ext uri="{FF2B5EF4-FFF2-40B4-BE49-F238E27FC236}">
                <a16:creationId xmlns:a16="http://schemas.microsoft.com/office/drawing/2014/main" id="{329E628A-353C-45E8-9B0B-9BABB9207F04}"/>
              </a:ext>
            </a:extLst>
          </p:cNvPr>
          <p:cNvSpPr/>
          <p:nvPr/>
        </p:nvSpPr>
        <p:spPr>
          <a:xfrm>
            <a:off x="10058400" y="952500"/>
            <a:ext cx="6510337" cy="1295400"/>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flight (n)</a:t>
            </a:r>
            <a:endParaRPr lang="en-US" sz="60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7" name="Rectangle: Rounded Corners 6">
            <a:extLst>
              <a:ext uri="{FF2B5EF4-FFF2-40B4-BE49-F238E27FC236}">
                <a16:creationId xmlns:a16="http://schemas.microsoft.com/office/drawing/2014/main" id="{FE2C0375-D007-4E43-82CB-E9ECF27F0EC5}"/>
              </a:ext>
            </a:extLst>
          </p:cNvPr>
          <p:cNvSpPr/>
          <p:nvPr/>
        </p:nvSpPr>
        <p:spPr>
          <a:xfrm>
            <a:off x="10329863" y="4182920"/>
            <a:ext cx="6510337" cy="1452073"/>
          </a:xfrm>
          <a:prstGeom prst="roundRect">
            <a:avLst>
              <a:gd name="adj" fmla="val 2708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dirty="0">
                <a:solidFill>
                  <a:schemeClr val="tx1"/>
                </a:solidFill>
                <a:latin typeface="Arial" panose="020B0604020202020204" pitchFamily="34" charset="0"/>
                <a:cs typeface="Arial" panose="020B0604020202020204" pitchFamily="34" charset="0"/>
              </a:rPr>
              <a:t/>
            </a:r>
            <a:br>
              <a:rPr lang="en-US" sz="19900" dirty="0">
                <a:solidFill>
                  <a:schemeClr val="tx1"/>
                </a:solidFill>
                <a:latin typeface="Arial" panose="020B0604020202020204" pitchFamily="34" charset="0"/>
                <a:cs typeface="Arial" panose="020B0604020202020204" pitchFamily="34" charset="0"/>
              </a:rPr>
            </a:br>
            <a:endParaRPr lang="en-US" sz="23900" b="1" dirty="0">
              <a:ln w="0"/>
              <a:solidFill>
                <a:schemeClr val="tx1"/>
              </a:solidFill>
              <a:effectLst>
                <a:outerShdw blurRad="38100" dist="19050" dir="2700000" algn="tl" rotWithShape="0">
                  <a:schemeClr val="dk1">
                    <a:alpha val="40000"/>
                  </a:schemeClr>
                </a:outerShdw>
              </a:effectLst>
              <a:latin typeface="+mj-lt"/>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233151" y="2298700"/>
            <a:ext cx="5214937" cy="1028983"/>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chuyến</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a:solidFill>
                  <a:srgbClr val="333333"/>
                </a:solidFill>
                <a:latin typeface="Times New Roman" panose="02020603050405020304" pitchFamily="18" charset="0"/>
                <a:cs typeface="Times New Roman" panose="02020603050405020304" pitchFamily="18" charset="0"/>
              </a:rPr>
              <a:t>bay</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7" name="Picture 3">
            <a:extLst>
              <a:ext uri="{FF2B5EF4-FFF2-40B4-BE49-F238E27FC236}">
                <a16:creationId xmlns:a16="http://schemas.microsoft.com/office/drawing/2014/main" id="{FB65D545-2AE3-4DDD-918F-1E63958B2CFE}"/>
              </a:ext>
            </a:extLst>
          </p:cNvPr>
          <p:cNvPicPr/>
          <p:nvPr/>
        </p:nvPicPr>
        <p:blipFill>
          <a:blip r:embed="rId9"/>
          <a:srcRect/>
          <a:stretch>
            <a:fillRect/>
          </a:stretch>
        </p:blipFill>
        <p:spPr>
          <a:xfrm>
            <a:off x="990600" y="952500"/>
            <a:ext cx="7848600" cy="5791200"/>
          </a:xfrm>
          <a:prstGeom prst="rect">
            <a:avLst/>
          </a:prstGeom>
        </p:spPr>
      </p:pic>
      <p:pic>
        <p:nvPicPr>
          <p:cNvPr id="4" name="flight-1673771691">
            <a:hlinkClick r:id="" action="ppaction://media"/>
            <a:extLst>
              <a:ext uri="{FF2B5EF4-FFF2-40B4-BE49-F238E27FC236}">
                <a16:creationId xmlns:a16="http://schemas.microsoft.com/office/drawing/2014/main" id="{1A817C6A-F969-448C-850F-B47169C0B7DF}"/>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6383000" y="495300"/>
            <a:ext cx="406400" cy="406400"/>
          </a:xfrm>
          <a:prstGeom prst="rect">
            <a:avLst/>
          </a:prstGeom>
        </p:spPr>
      </p:pic>
    </p:spTree>
    <p:extLst>
      <p:ext uri="{BB962C8B-B14F-4D97-AF65-F5344CB8AC3E}">
        <p14:creationId xmlns:p14="http://schemas.microsoft.com/office/powerpoint/2010/main" val="4208665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3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bldLst>
      <p:bldP spid="6"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18537" y="172395"/>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510337"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historic (</a:t>
            </a:r>
            <a:r>
              <a:rPr lang="en-US" sz="6000" dirty="0" err="1"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adj</a:t>
            </a:r>
            <a:r>
              <a:rPr lang="en-US" sz="60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sz="60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101263" y="2896151"/>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có</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tính</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lịch</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sử</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5" name="Picture 4">
            <a:extLst>
              <a:ext uri="{FF2B5EF4-FFF2-40B4-BE49-F238E27FC236}">
                <a16:creationId xmlns:a16="http://schemas.microsoft.com/office/drawing/2014/main" id="{A62C98AD-C2FE-4902-8BC9-EE2D22586982}"/>
              </a:ext>
            </a:extLst>
          </p:cNvPr>
          <p:cNvPicPr/>
          <p:nvPr/>
        </p:nvPicPr>
        <p:blipFill>
          <a:blip r:embed="rId8"/>
          <a:srcRect/>
          <a:stretch>
            <a:fillRect/>
          </a:stretch>
        </p:blipFill>
        <p:spPr>
          <a:xfrm>
            <a:off x="914400" y="952500"/>
            <a:ext cx="8153400" cy="5638800"/>
          </a:xfrm>
          <a:prstGeom prst="rect">
            <a:avLst/>
          </a:prstGeom>
        </p:spPr>
      </p:pic>
      <p:pic>
        <p:nvPicPr>
          <p:cNvPr id="4" name="historic-1673771699">
            <a:hlinkClick r:id="" action="ppaction://media"/>
            <a:extLst>
              <a:ext uri="{FF2B5EF4-FFF2-40B4-BE49-F238E27FC236}">
                <a16:creationId xmlns:a16="http://schemas.microsoft.com/office/drawing/2014/main" id="{EE3521BB-4553-452D-9ACF-191BF2DCCE7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6078200" y="571500"/>
            <a:ext cx="406400" cy="406400"/>
          </a:xfrm>
          <a:prstGeom prst="rect">
            <a:avLst/>
          </a:prstGeom>
        </p:spPr>
      </p:pic>
    </p:spTree>
    <p:extLst>
      <p:ext uri="{BB962C8B-B14F-4D97-AF65-F5344CB8AC3E}">
        <p14:creationId xmlns:p14="http://schemas.microsoft.com/office/powerpoint/2010/main" val="1824334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bldLst>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18537" y="172395"/>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510337"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jog (v)</a:t>
            </a:r>
            <a:endParaRPr lang="en-US" sz="60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804269" y="2783961"/>
            <a:ext cx="4724400"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chạy</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bộ</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5" name="Picture 6">
            <a:extLst>
              <a:ext uri="{FF2B5EF4-FFF2-40B4-BE49-F238E27FC236}">
                <a16:creationId xmlns:a16="http://schemas.microsoft.com/office/drawing/2014/main" id="{E4EB61C6-4642-4B28-A186-72F906A3F47C}"/>
              </a:ext>
            </a:extLst>
          </p:cNvPr>
          <p:cNvPicPr/>
          <p:nvPr/>
        </p:nvPicPr>
        <p:blipFill>
          <a:blip r:embed="rId8"/>
          <a:srcRect/>
          <a:stretch>
            <a:fillRect/>
          </a:stretch>
        </p:blipFill>
        <p:spPr>
          <a:xfrm>
            <a:off x="609600" y="1485900"/>
            <a:ext cx="8229600" cy="5334000"/>
          </a:xfrm>
          <a:prstGeom prst="rect">
            <a:avLst/>
          </a:prstGeom>
        </p:spPr>
      </p:pic>
      <p:pic>
        <p:nvPicPr>
          <p:cNvPr id="4" name="jog-1673771715">
            <a:hlinkClick r:id="" action="ppaction://media"/>
            <a:extLst>
              <a:ext uri="{FF2B5EF4-FFF2-40B4-BE49-F238E27FC236}">
                <a16:creationId xmlns:a16="http://schemas.microsoft.com/office/drawing/2014/main" id="{F4EF36A5-DDD3-4BBA-ABA3-83FF56BD702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6154400" y="495300"/>
            <a:ext cx="406400" cy="406400"/>
          </a:xfrm>
          <a:prstGeom prst="rect">
            <a:avLst/>
          </a:prstGeom>
        </p:spPr>
      </p:pic>
    </p:spTree>
    <p:extLst>
      <p:ext uri="{BB962C8B-B14F-4D97-AF65-F5344CB8AC3E}">
        <p14:creationId xmlns:p14="http://schemas.microsoft.com/office/powerpoint/2010/main" val="1619126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4"/>
                </p:tgtEl>
              </p:cMediaNode>
            </p:audio>
          </p:childTnLst>
        </p:cTn>
      </p:par>
    </p:tnLst>
    <p:bldLst>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18537" y="172395"/>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591800" y="800100"/>
            <a:ext cx="5138737" cy="127305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ferry (n)</a:t>
            </a:r>
            <a:endParaRPr lang="en-US" sz="60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896600" y="2214259"/>
            <a:ext cx="3538537"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a:solidFill>
                  <a:srgbClr val="333333"/>
                </a:solidFill>
                <a:latin typeface="Times New Roman" panose="02020603050405020304" pitchFamily="18" charset="0"/>
                <a:cs typeface="Times New Roman" panose="02020603050405020304" pitchFamily="18" charset="0"/>
              </a:rPr>
              <a:t>phà</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8" name="Picture 2">
            <a:extLst>
              <a:ext uri="{FF2B5EF4-FFF2-40B4-BE49-F238E27FC236}">
                <a16:creationId xmlns:a16="http://schemas.microsoft.com/office/drawing/2014/main" id="{0F677CF4-F0F7-4AFC-AEFB-AD7D78639F8E}"/>
              </a:ext>
            </a:extLst>
          </p:cNvPr>
          <p:cNvPicPr/>
          <p:nvPr/>
        </p:nvPicPr>
        <p:blipFill>
          <a:blip r:embed="rId8"/>
          <a:srcRect/>
          <a:stretch>
            <a:fillRect/>
          </a:stretch>
        </p:blipFill>
        <p:spPr>
          <a:xfrm>
            <a:off x="762000" y="1562100"/>
            <a:ext cx="8153400" cy="5105400"/>
          </a:xfrm>
          <a:prstGeom prst="rect">
            <a:avLst/>
          </a:prstGeom>
        </p:spPr>
      </p:pic>
      <p:pic>
        <p:nvPicPr>
          <p:cNvPr id="3" name="ferry-1673771794">
            <a:hlinkClick r:id="" action="ppaction://media"/>
            <a:extLst>
              <a:ext uri="{FF2B5EF4-FFF2-40B4-BE49-F238E27FC236}">
                <a16:creationId xmlns:a16="http://schemas.microsoft.com/office/drawing/2014/main" id="{3CE654C7-8B45-4C5E-BC64-B5690A736A04}"/>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7068800" y="647700"/>
            <a:ext cx="406400" cy="406400"/>
          </a:xfrm>
          <a:prstGeom prst="rect">
            <a:avLst/>
          </a:prstGeom>
        </p:spPr>
      </p:pic>
    </p:spTree>
    <p:extLst>
      <p:ext uri="{BB962C8B-B14F-4D97-AF65-F5344CB8AC3E}">
        <p14:creationId xmlns:p14="http://schemas.microsoft.com/office/powerpoint/2010/main" val="868184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12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786</TotalTime>
  <Words>586</Words>
  <Application>Microsoft Office PowerPoint</Application>
  <PresentationFormat>Custom</PresentationFormat>
  <Paragraphs>91</Paragraphs>
  <Slides>19</Slides>
  <Notes>1</Notes>
  <HiddenSlides>0</HiddenSlides>
  <MMClips>9</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Roboto</vt:lpstr>
      <vt:lpstr>Times New Roman</vt:lpstr>
      <vt:lpstr>Arial</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Teal Turquoise 3D School Elements Final Defense Presentation Deck</dc:title>
  <dc:creator>PHUONG</dc:creator>
  <cp:lastModifiedBy>np</cp:lastModifiedBy>
  <cp:revision>56</cp:revision>
  <dcterms:created xsi:type="dcterms:W3CDTF">2006-08-16T00:00:00Z</dcterms:created>
  <dcterms:modified xsi:type="dcterms:W3CDTF">2024-06-09T10:42:25Z</dcterms:modified>
  <dc:identifier>DAFCzLKM10w</dc:identifier>
</cp:coreProperties>
</file>