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sldIdLst>
    <p:sldId id="361" r:id="rId3"/>
    <p:sldId id="256" r:id="rId4"/>
    <p:sldId id="382" r:id="rId5"/>
    <p:sldId id="376" r:id="rId6"/>
    <p:sldId id="387" r:id="rId7"/>
    <p:sldId id="388" r:id="rId8"/>
    <p:sldId id="389" r:id="rId9"/>
    <p:sldId id="390" r:id="rId10"/>
    <p:sldId id="391" r:id="rId11"/>
    <p:sldId id="384" r:id="rId12"/>
    <p:sldId id="257" r:id="rId13"/>
    <p:sldId id="258" r:id="rId14"/>
    <p:sldId id="398" r:id="rId15"/>
    <p:sldId id="392" r:id="rId16"/>
    <p:sldId id="393" r:id="rId17"/>
    <p:sldId id="394" r:id="rId18"/>
    <p:sldId id="395" r:id="rId19"/>
    <p:sldId id="342" r:id="rId20"/>
    <p:sldId id="396" r:id="rId21"/>
    <p:sldId id="397" r:id="rId22"/>
  </p:sldIdLst>
  <p:sldSz cx="18288000" cy="10287000"/>
  <p:notesSz cx="6858000" cy="9144000"/>
  <p:embeddedFontLst>
    <p:embeddedFont>
      <p:font typeface="Roboto" panose="020B060402020202020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Cambria" panose="02040503050406030204" pitchFamily="18"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822" initials="u" lastIdx="2" clrIdx="0">
    <p:extLst>
      <p:ext uri="{19B8F6BF-5375-455C-9EA6-DF929625EA0E}">
        <p15:presenceInfo xmlns:p15="http://schemas.microsoft.com/office/powerpoint/2012/main" userId="S::user822@sfzcs.onmicrosoft.com::331031e0-aab3-4edc-875c-fe4ab02327e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69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1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0E717-965F-4B09-9643-BB001B0A255E}" type="datetimeFigureOut">
              <a:rPr lang="en-US" smtClean="0"/>
              <a:t>6/11/2024</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FEDC8F-66D3-4616-9B06-B802E294DE8E}" type="slidenum">
              <a:rPr lang="en-US" smtClean="0"/>
              <a:t>‹#›</a:t>
            </a:fld>
            <a:endParaRPr lang="en-US"/>
          </a:p>
        </p:txBody>
      </p:sp>
    </p:spTree>
    <p:extLst>
      <p:ext uri="{BB962C8B-B14F-4D97-AF65-F5344CB8AC3E}">
        <p14:creationId xmlns:p14="http://schemas.microsoft.com/office/powerpoint/2010/main" val="1526645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83A73-A54D-43B2-B702-44E130DA962A}"/>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CA5EE5DA-1E3A-4619-B58B-F1D346F65E75}"/>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C84B4DB1-A43F-47A2-8584-997EE90DD43E}"/>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C0818C22-4B52-48DE-810E-28523ED9A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247B7-EC56-4EFA-B0D2-48E0240B20E5}"/>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4152150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278CE-8352-4C82-A177-B0226527A6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35CA64-25C9-42A9-8B39-89A81743AD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68A7F1-E08C-48AC-B3E0-07FF3D351149}"/>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5A14F896-206F-4C7B-9721-D5F21D5E9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4E259B-E515-4DFA-8B2D-C24D37077344}"/>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298702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9D23E-878D-40B8-9F2A-636CC341270C}"/>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3191E0D4-629A-4174-AF0E-59AE21B7A965}"/>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EB6CB6-311C-4DC4-8878-F352B93776FD}"/>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6EEB96E9-83F5-49E8-9B52-E38708923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8082AC-9C98-42E6-83B6-77BC5636CE43}"/>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006117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E1DF2-DF9A-453D-A7AA-3CA06071A0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E4A8D3-B516-4404-88C3-99D3632AD156}"/>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D219A11-32EE-4E2F-9597-6FA27220486E}"/>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465FCF-CD9A-438C-8FA8-590FA3F60B60}"/>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6" name="Footer Placeholder 5">
            <a:extLst>
              <a:ext uri="{FF2B5EF4-FFF2-40B4-BE49-F238E27FC236}">
                <a16:creationId xmlns:a16="http://schemas.microsoft.com/office/drawing/2014/main" id="{2E333948-256F-4153-87B9-8704BDA2F8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EFC0EE-F6B4-4126-941D-F4B6FB88B560}"/>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1592134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23A99-9971-4854-847D-B4B17A13A5C8}"/>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2C974497-E014-42D0-A44E-897F667D1B52}"/>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38CD668F-5D40-417F-AE0A-987A0E04E1F6}"/>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327948-5D1A-4686-AC88-57D37CC001A9}"/>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F14BAA34-C772-46E6-BD62-2EE032BE53D2}"/>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BE3964-6883-4CE7-A1C0-A6B05A25B8D4}"/>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8" name="Footer Placeholder 7">
            <a:extLst>
              <a:ext uri="{FF2B5EF4-FFF2-40B4-BE49-F238E27FC236}">
                <a16:creationId xmlns:a16="http://schemas.microsoft.com/office/drawing/2014/main" id="{FAF6F8C7-AD4A-4B2A-909F-FE72E04044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BC0D6C-5C48-4BDA-98B7-63C1FA254F41}"/>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823046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8AA45-F29F-4397-882D-98DFD41D36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F9CDF5-716C-43C6-A074-51DFC93A954C}"/>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4" name="Footer Placeholder 3">
            <a:extLst>
              <a:ext uri="{FF2B5EF4-FFF2-40B4-BE49-F238E27FC236}">
                <a16:creationId xmlns:a16="http://schemas.microsoft.com/office/drawing/2014/main" id="{695634FD-E639-4A01-998B-432A047A3D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EE3B8F-A6C4-4E45-8AA5-497042FB8016}"/>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1230569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89252F-F507-4152-A20B-7461519203C8}"/>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3" name="Footer Placeholder 2">
            <a:extLst>
              <a:ext uri="{FF2B5EF4-FFF2-40B4-BE49-F238E27FC236}">
                <a16:creationId xmlns:a16="http://schemas.microsoft.com/office/drawing/2014/main" id="{7D9311C6-EBA5-49E3-805D-05C849D91C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6291B90-BBA0-45EB-9B12-6F21306304AF}"/>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9256656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15500-B1FB-4480-8E92-1EACEDADEE0E}"/>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6BC12007-7D34-422E-BFE8-7D981CC1E103}"/>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84DB456-9F59-427C-A241-0422B083967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695E22F-37EF-423D-9DAB-5F5F1D8A6936}"/>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6" name="Footer Placeholder 5">
            <a:extLst>
              <a:ext uri="{FF2B5EF4-FFF2-40B4-BE49-F238E27FC236}">
                <a16:creationId xmlns:a16="http://schemas.microsoft.com/office/drawing/2014/main" id="{3341D746-8DF1-4AA6-8D56-4C4432F0AB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5E6FF8-DC19-42EA-929A-F7CFBA9EF7E5}"/>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032297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1995B-124A-444C-9200-0731C200F61C}"/>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CF5F893A-F854-4BEB-8C60-3A65295F62B1}"/>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C3AF9039-72B2-4767-BE93-FE082BF413E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BBE981AD-C7C1-486B-A48D-47191CFBCE76}"/>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6" name="Footer Placeholder 5">
            <a:extLst>
              <a:ext uri="{FF2B5EF4-FFF2-40B4-BE49-F238E27FC236}">
                <a16:creationId xmlns:a16="http://schemas.microsoft.com/office/drawing/2014/main" id="{D006C608-F2D3-4C94-9D61-7203F23BE9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98221C-DBE3-4ACE-930B-B8911FAFF18D}"/>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3483809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D1CCB-675F-4BEE-A851-B86C722E15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51F76F-6680-47EF-A199-97F698AC511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A74840-C574-40C0-A7BE-E120229FC4CB}"/>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AD6AB03A-5425-4A26-B8A0-002725FE58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734B1E-AA56-4308-B801-0D1CDEF1878B}"/>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1982613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CD6132-7561-42E8-8F23-A77DCB90E279}"/>
              </a:ext>
            </a:extLst>
          </p:cNvPr>
          <p:cNvSpPr>
            <a:spLocks noGrp="1"/>
          </p:cNvSpPr>
          <p:nvPr>
            <p:ph type="title" orient="vert"/>
          </p:nvPr>
        </p:nvSpPr>
        <p:spPr>
          <a:xfrm>
            <a:off x="13087350"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EB449C-387F-4644-BE1E-CAF370BA56E8}"/>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AE7375-59F9-44DC-8159-1BC830C0D5D9}"/>
              </a:ext>
            </a:extLst>
          </p:cNvPr>
          <p:cNvSpPr>
            <a:spLocks noGrp="1"/>
          </p:cNvSpPr>
          <p:nvPr>
            <p:ph type="dt" sz="half" idx="10"/>
          </p:nvPr>
        </p:nvSpPr>
        <p:spPr/>
        <p:txBody>
          <a:body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7B39A8EA-5FD0-4BF8-B814-A1EE6F240E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3A8DC3-1A81-43E1-A4D9-1A00069A7018}"/>
              </a:ext>
            </a:extLst>
          </p:cNvPr>
          <p:cNvSpPr>
            <a:spLocks noGrp="1"/>
          </p:cNvSpPr>
          <p:nvPr>
            <p:ph type="sldNum" sz="quarter" idx="12"/>
          </p:nvPr>
        </p:nvSpPr>
        <p:spPr/>
        <p:txBody>
          <a:bodyPr/>
          <a:lstStyle/>
          <a:p>
            <a:fld id="{6C1DB2F0-36BB-4BA7-A3AF-A5F846F0E961}" type="slidenum">
              <a:rPr lang="en-US" smtClean="0"/>
              <a:t>‹#›</a:t>
            </a:fld>
            <a:endParaRPr lang="en-US"/>
          </a:p>
        </p:txBody>
      </p:sp>
    </p:spTree>
    <p:extLst>
      <p:ext uri="{BB962C8B-B14F-4D97-AF65-F5344CB8AC3E}">
        <p14:creationId xmlns:p14="http://schemas.microsoft.com/office/powerpoint/2010/main" val="4246876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5ED3C7-AFB3-4036-A850-4D3DED81D621}"/>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2F332C-5DA6-4173-81D3-51320268B49E}"/>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91422D-BA40-41C9-BFF4-18A4346F84EB}"/>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E0606C14-68CA-47AB-BAEC-33F975F8E0CE}" type="datetimeFigureOut">
              <a:rPr lang="en-US" smtClean="0"/>
              <a:t>6/11/2024</a:t>
            </a:fld>
            <a:endParaRPr lang="en-US"/>
          </a:p>
        </p:txBody>
      </p:sp>
      <p:sp>
        <p:nvSpPr>
          <p:cNvPr id="5" name="Footer Placeholder 4">
            <a:extLst>
              <a:ext uri="{FF2B5EF4-FFF2-40B4-BE49-F238E27FC236}">
                <a16:creationId xmlns:a16="http://schemas.microsoft.com/office/drawing/2014/main" id="{AE480C62-B03F-45D2-970C-3AC67DC564B6}"/>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A1879-DD5A-4BCA-BF96-E00B6D430AA0}"/>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6C1DB2F0-36BB-4BA7-A3AF-A5F846F0E961}" type="slidenum">
              <a:rPr lang="en-US" smtClean="0"/>
              <a:t>‹#›</a:t>
            </a:fld>
            <a:endParaRPr lang="en-US"/>
          </a:p>
        </p:txBody>
      </p:sp>
    </p:spTree>
    <p:extLst>
      <p:ext uri="{BB962C8B-B14F-4D97-AF65-F5344CB8AC3E}">
        <p14:creationId xmlns:p14="http://schemas.microsoft.com/office/powerpoint/2010/main" val="1866950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7.svg"/><Relationship Id="rId7" Type="http://schemas.openxmlformats.org/officeDocument/2006/relationships/image" Target="../media/image15.jpe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11.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24.png"/><Relationship Id="rId4" Type="http://schemas.openxmlformats.org/officeDocument/2006/relationships/image" Target="../media/image30.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hyperlink" Target="https://wordwall.net/resource/34335896/smart-world-7-lesson-1-vocabulary" TargetMode="External"/><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9.svg"/><Relationship Id="rId4" Type="http://schemas.openxmlformats.org/officeDocument/2006/relationships/image" Target="../media/image6.png"/><Relationship Id="rId9" Type="http://schemas.openxmlformats.org/officeDocument/2006/relationships/image" Target="../media/image13.sv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2.mp3"/><Relationship Id="rId1" Type="http://schemas.microsoft.com/office/2007/relationships/media" Target="../media/media2.mp3"/><Relationship Id="rId11" Type="http://schemas.openxmlformats.org/officeDocument/2006/relationships/image" Target="../media/image11.png"/><Relationship Id="rId10" Type="http://schemas.openxmlformats.org/officeDocument/2006/relationships/image" Target="../media/image17.sv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9.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9.png"/><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9.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6.mp3"/><Relationship Id="rId1" Type="http://schemas.microsoft.com/office/2007/relationships/media" Target="../media/media6.mp3"/><Relationship Id="rId4" Type="http://schemas.openxmlformats.org/officeDocument/2006/relationships/image" Target="../media/image9.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image" Target="../media/image15.svg"/><Relationship Id="rId2" Type="http://schemas.openxmlformats.org/officeDocument/2006/relationships/audio" Target="../media/media7.mp3"/><Relationship Id="rId1" Type="http://schemas.microsoft.com/office/2007/relationships/media" Target="../media/media7.mp3"/><Relationship Id="rId4" Type="http://schemas.openxmlformats.org/officeDocument/2006/relationships/image" Target="../media/image9.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BFA7C28-C3A9-4D45-95E7-4AB4F420DD0C}"/>
              </a:ext>
            </a:extLst>
          </p:cNvPr>
          <p:cNvSpPr/>
          <p:nvPr/>
        </p:nvSpPr>
        <p:spPr>
          <a:xfrm>
            <a:off x="5105400" y="266700"/>
            <a:ext cx="7010400" cy="1295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dirty="0">
                <a:solidFill>
                  <a:schemeClr val="accent5">
                    <a:lumMod val="50000"/>
                  </a:schemeClr>
                </a:solidFill>
                <a:latin typeface="Arial" panose="020B0604020202020204" pitchFamily="34" charset="0"/>
                <a:cs typeface="Arial" panose="020B0604020202020204" pitchFamily="34" charset="0"/>
              </a:rPr>
              <a:t>WARM-UP</a:t>
            </a:r>
          </a:p>
        </p:txBody>
      </p:sp>
      <p:pic>
        <p:nvPicPr>
          <p:cNvPr id="3" name="THE CHOICE (Short Animated Movie)">
            <a:hlinkClick r:id="" action="ppaction://media"/>
            <a:extLst>
              <a:ext uri="{FF2B5EF4-FFF2-40B4-BE49-F238E27FC236}">
                <a16:creationId xmlns:a16="http://schemas.microsoft.com/office/drawing/2014/main" id="{0DDE3CBC-30D0-43BD-B7CE-39897F69AD1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0" y="1409700"/>
            <a:ext cx="14401800" cy="8101013"/>
          </a:xfrm>
          <a:prstGeom prst="rect">
            <a:avLst/>
          </a:prstGeom>
        </p:spPr>
      </p:pic>
    </p:spTree>
    <p:extLst>
      <p:ext uri="{BB962C8B-B14F-4D97-AF65-F5344CB8AC3E}">
        <p14:creationId xmlns:p14="http://schemas.microsoft.com/office/powerpoint/2010/main" val="1099140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73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Hộp Văn bản 9">
            <a:extLst>
              <a:ext uri="{FF2B5EF4-FFF2-40B4-BE49-F238E27FC236}">
                <a16:creationId xmlns:a16="http://schemas.microsoft.com/office/drawing/2014/main" id="{384B9A93-9691-4032-8975-4ACAD35013B0}"/>
              </a:ext>
            </a:extLst>
          </p:cNvPr>
          <p:cNvSpPr txBox="1"/>
          <p:nvPr/>
        </p:nvSpPr>
        <p:spPr>
          <a:xfrm>
            <a:off x="1068981" y="4338576"/>
            <a:ext cx="4572000"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get some sleep</a:t>
            </a:r>
          </a:p>
        </p:txBody>
      </p:sp>
      <p:sp>
        <p:nvSpPr>
          <p:cNvPr id="11" name="Hộp Văn bản 10">
            <a:extLst>
              <a:ext uri="{FF2B5EF4-FFF2-40B4-BE49-F238E27FC236}">
                <a16:creationId xmlns:a16="http://schemas.microsoft.com/office/drawing/2014/main" id="{33EEF42A-C100-461E-8792-A31A3BCB542C}"/>
              </a:ext>
            </a:extLst>
          </p:cNvPr>
          <p:cNvSpPr txBox="1"/>
          <p:nvPr/>
        </p:nvSpPr>
        <p:spPr>
          <a:xfrm>
            <a:off x="6177793" y="4533900"/>
            <a:ext cx="6620772"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eat fruit and vegetables</a:t>
            </a:r>
          </a:p>
        </p:txBody>
      </p:sp>
      <p:sp>
        <p:nvSpPr>
          <p:cNvPr id="12" name="Hộp Văn bản 11">
            <a:extLst>
              <a:ext uri="{FF2B5EF4-FFF2-40B4-BE49-F238E27FC236}">
                <a16:creationId xmlns:a16="http://schemas.microsoft.com/office/drawing/2014/main" id="{91BCF64D-38EA-4943-BB12-95628B72006E}"/>
              </a:ext>
            </a:extLst>
          </p:cNvPr>
          <p:cNvSpPr txBox="1"/>
          <p:nvPr/>
        </p:nvSpPr>
        <p:spPr>
          <a:xfrm>
            <a:off x="12798565" y="4533900"/>
            <a:ext cx="4023409"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eat fast food</a:t>
            </a:r>
          </a:p>
        </p:txBody>
      </p:sp>
      <p:sp>
        <p:nvSpPr>
          <p:cNvPr id="13" name="Hộp Văn bản 12">
            <a:extLst>
              <a:ext uri="{FF2B5EF4-FFF2-40B4-BE49-F238E27FC236}">
                <a16:creationId xmlns:a16="http://schemas.microsoft.com/office/drawing/2014/main" id="{411A7017-7B83-4828-8D63-F339672FB5E8}"/>
              </a:ext>
            </a:extLst>
          </p:cNvPr>
          <p:cNvSpPr txBox="1"/>
          <p:nvPr/>
        </p:nvSpPr>
        <p:spPr>
          <a:xfrm>
            <a:off x="1357157" y="9003124"/>
            <a:ext cx="4023409"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drink soda</a:t>
            </a:r>
          </a:p>
        </p:txBody>
      </p:sp>
      <p:sp>
        <p:nvSpPr>
          <p:cNvPr id="14" name="Hộp Văn bản 13">
            <a:extLst>
              <a:ext uri="{FF2B5EF4-FFF2-40B4-BE49-F238E27FC236}">
                <a16:creationId xmlns:a16="http://schemas.microsoft.com/office/drawing/2014/main" id="{08FAD1A2-29BD-4020-96F8-BFBE54B34665}"/>
              </a:ext>
            </a:extLst>
          </p:cNvPr>
          <p:cNvSpPr txBox="1"/>
          <p:nvPr/>
        </p:nvSpPr>
        <p:spPr>
          <a:xfrm>
            <a:off x="7813482" y="8997937"/>
            <a:ext cx="2799044"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healthy</a:t>
            </a:r>
          </a:p>
        </p:txBody>
      </p:sp>
      <p:sp>
        <p:nvSpPr>
          <p:cNvPr id="15" name="Hộp Văn bản 14">
            <a:extLst>
              <a:ext uri="{FF2B5EF4-FFF2-40B4-BE49-F238E27FC236}">
                <a16:creationId xmlns:a16="http://schemas.microsoft.com/office/drawing/2014/main" id="{D9336267-6F1E-4C31-987E-E6256659DFD0}"/>
              </a:ext>
            </a:extLst>
          </p:cNvPr>
          <p:cNvSpPr txBox="1"/>
          <p:nvPr/>
        </p:nvSpPr>
        <p:spPr>
          <a:xfrm>
            <a:off x="13045442" y="8997938"/>
            <a:ext cx="3529656" cy="769441"/>
          </a:xfrm>
          <a:prstGeom prst="rect">
            <a:avLst/>
          </a:prstGeom>
          <a:noFill/>
        </p:spPr>
        <p:txBody>
          <a:bodyPr wrap="square" rtlCol="0">
            <a:spAutoFit/>
          </a:bodyPr>
          <a:lstStyle/>
          <a:p>
            <a:r>
              <a:rPr lang="en-US" sz="4400" dirty="0">
                <a:latin typeface="Times New Roman" panose="02020603050405020304" pitchFamily="18" charset="0"/>
                <a:cs typeface="Times New Roman" panose="02020603050405020304" pitchFamily="18" charset="0"/>
              </a:rPr>
              <a:t>unhealthy</a:t>
            </a:r>
          </a:p>
        </p:txBody>
      </p:sp>
      <p:pic>
        <p:nvPicPr>
          <p:cNvPr id="16" name="Picture 2">
            <a:extLst>
              <a:ext uri="{FF2B5EF4-FFF2-40B4-BE49-F238E27FC236}">
                <a16:creationId xmlns:a16="http://schemas.microsoft.com/office/drawing/2014/main" id="{79C907AA-6BA9-492E-A3D1-93C9BD18B7B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068981" y="1104900"/>
            <a:ext cx="4948637" cy="2857838"/>
          </a:xfrm>
          <a:prstGeom prst="rect">
            <a:avLst/>
          </a:prstGeom>
        </p:spPr>
      </p:pic>
      <p:pic>
        <p:nvPicPr>
          <p:cNvPr id="17" name="Picture 3">
            <a:extLst>
              <a:ext uri="{FF2B5EF4-FFF2-40B4-BE49-F238E27FC236}">
                <a16:creationId xmlns:a16="http://schemas.microsoft.com/office/drawing/2014/main" id="{B842B9AC-D599-45FF-8040-7E39C5CF29E7}"/>
              </a:ext>
            </a:extLst>
          </p:cNvPr>
          <p:cNvPicPr>
            <a:picLocks noChangeAspect="1"/>
          </p:cNvPicPr>
          <p:nvPr/>
        </p:nvPicPr>
        <p:blipFill>
          <a:blip r:embed="rId4"/>
          <a:srcRect/>
          <a:stretch>
            <a:fillRect/>
          </a:stretch>
        </p:blipFill>
        <p:spPr>
          <a:xfrm>
            <a:off x="6497356" y="964697"/>
            <a:ext cx="4927306" cy="2857838"/>
          </a:xfrm>
          <a:prstGeom prst="rect">
            <a:avLst/>
          </a:prstGeom>
        </p:spPr>
      </p:pic>
      <p:pic>
        <p:nvPicPr>
          <p:cNvPr id="18" name="Picture 4">
            <a:extLst>
              <a:ext uri="{FF2B5EF4-FFF2-40B4-BE49-F238E27FC236}">
                <a16:creationId xmlns:a16="http://schemas.microsoft.com/office/drawing/2014/main" id="{2A0BD093-A684-4809-9E0F-843C6A4260EB}"/>
              </a:ext>
            </a:extLst>
          </p:cNvPr>
          <p:cNvPicPr>
            <a:picLocks noChangeAspect="1"/>
          </p:cNvPicPr>
          <p:nvPr/>
        </p:nvPicPr>
        <p:blipFill>
          <a:blip r:embed="rId5"/>
          <a:srcRect/>
          <a:stretch>
            <a:fillRect/>
          </a:stretch>
        </p:blipFill>
        <p:spPr>
          <a:xfrm>
            <a:off x="12146369" y="971574"/>
            <a:ext cx="4840298" cy="3224849"/>
          </a:xfrm>
          <a:prstGeom prst="rect">
            <a:avLst/>
          </a:prstGeom>
        </p:spPr>
      </p:pic>
      <p:pic>
        <p:nvPicPr>
          <p:cNvPr id="19" name="Picture 5">
            <a:extLst>
              <a:ext uri="{FF2B5EF4-FFF2-40B4-BE49-F238E27FC236}">
                <a16:creationId xmlns:a16="http://schemas.microsoft.com/office/drawing/2014/main" id="{58D8F26F-5209-4757-BAF6-FE418EE0D29F}"/>
              </a:ext>
            </a:extLst>
          </p:cNvPr>
          <p:cNvPicPr>
            <a:picLocks noChangeAspect="1"/>
          </p:cNvPicPr>
          <p:nvPr/>
        </p:nvPicPr>
        <p:blipFill>
          <a:blip r:embed="rId6"/>
          <a:srcRect/>
          <a:stretch>
            <a:fillRect/>
          </a:stretch>
        </p:blipFill>
        <p:spPr>
          <a:xfrm>
            <a:off x="994144" y="5409357"/>
            <a:ext cx="5227111" cy="3482563"/>
          </a:xfrm>
          <a:prstGeom prst="rect">
            <a:avLst/>
          </a:prstGeom>
        </p:spPr>
      </p:pic>
      <p:pic>
        <p:nvPicPr>
          <p:cNvPr id="20" name="Picture 6">
            <a:extLst>
              <a:ext uri="{FF2B5EF4-FFF2-40B4-BE49-F238E27FC236}">
                <a16:creationId xmlns:a16="http://schemas.microsoft.com/office/drawing/2014/main" id="{F61499F4-A71E-4883-B21B-F57ADE974C0D}"/>
              </a:ext>
            </a:extLst>
          </p:cNvPr>
          <p:cNvPicPr>
            <a:picLocks noChangeAspect="1"/>
          </p:cNvPicPr>
          <p:nvPr/>
        </p:nvPicPr>
        <p:blipFill>
          <a:blip r:embed="rId7"/>
          <a:srcRect/>
          <a:stretch>
            <a:fillRect/>
          </a:stretch>
        </p:blipFill>
        <p:spPr>
          <a:xfrm>
            <a:off x="6497356" y="5409357"/>
            <a:ext cx="5227112" cy="3482563"/>
          </a:xfrm>
          <a:prstGeom prst="rect">
            <a:avLst/>
          </a:prstGeom>
        </p:spPr>
      </p:pic>
      <p:pic>
        <p:nvPicPr>
          <p:cNvPr id="21" name="Picture 7">
            <a:extLst>
              <a:ext uri="{FF2B5EF4-FFF2-40B4-BE49-F238E27FC236}">
                <a16:creationId xmlns:a16="http://schemas.microsoft.com/office/drawing/2014/main" id="{A919E4A8-06D4-4793-AE5C-8D49E53ACDF3}"/>
              </a:ext>
            </a:extLst>
          </p:cNvPr>
          <p:cNvPicPr>
            <a:picLocks noChangeAspect="1"/>
          </p:cNvPicPr>
          <p:nvPr/>
        </p:nvPicPr>
        <p:blipFill>
          <a:blip r:embed="rId8"/>
          <a:srcRect/>
          <a:stretch>
            <a:fillRect/>
          </a:stretch>
        </p:blipFill>
        <p:spPr>
          <a:xfrm>
            <a:off x="12386307" y="5303341"/>
            <a:ext cx="5227111" cy="3489097"/>
          </a:xfrm>
          <a:prstGeom prst="rect">
            <a:avLst/>
          </a:prstGeom>
        </p:spPr>
      </p:pic>
    </p:spTree>
    <p:extLst>
      <p:ext uri="{BB962C8B-B14F-4D97-AF65-F5344CB8AC3E}">
        <p14:creationId xmlns:p14="http://schemas.microsoft.com/office/powerpoint/2010/main" val="125423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4ADCEF1B-A798-4929-A798-49E0642C8756}"/>
              </a:ext>
            </a:extLst>
          </p:cNvPr>
          <p:cNvSpPr txBox="1"/>
          <p:nvPr/>
        </p:nvSpPr>
        <p:spPr>
          <a:xfrm>
            <a:off x="4048760" y="817065"/>
            <a:ext cx="13300364" cy="584775"/>
          </a:xfrm>
          <a:prstGeom prst="rect">
            <a:avLst/>
          </a:prstGeom>
          <a:noFill/>
        </p:spPr>
        <p:txBody>
          <a:bodyPr wrap="square" rtlCol="0">
            <a:spAutoFit/>
          </a:bodyPr>
          <a:lstStyle/>
          <a:p>
            <a:r>
              <a:rPr lang="en-US" sz="3200" b="1" dirty="0">
                <a:solidFill>
                  <a:schemeClr val="accent6">
                    <a:lumMod val="50000"/>
                  </a:schemeClr>
                </a:solidFill>
                <a:latin typeface="Times New Roman" panose="02020603050405020304" pitchFamily="18" charset="0"/>
                <a:cs typeface="Times New Roman" panose="02020603050405020304" pitchFamily="18" charset="0"/>
              </a:rPr>
              <a:t>Match the words and phrases with the pictures. Listen and repeat. </a:t>
            </a:r>
          </a:p>
        </p:txBody>
      </p:sp>
      <p:sp>
        <p:nvSpPr>
          <p:cNvPr id="3" name="Rectangle: Rounded Corners 3">
            <a:extLst>
              <a:ext uri="{FF2B5EF4-FFF2-40B4-BE49-F238E27FC236}">
                <a16:creationId xmlns:a16="http://schemas.microsoft.com/office/drawing/2014/main" id="{FF1D900D-7028-46C1-994A-BFAAABFA1524}"/>
              </a:ext>
            </a:extLst>
          </p:cNvPr>
          <p:cNvSpPr/>
          <p:nvPr/>
        </p:nvSpPr>
        <p:spPr>
          <a:xfrm>
            <a:off x="990600" y="780541"/>
            <a:ext cx="3048000" cy="657225"/>
          </a:xfrm>
          <a:prstGeom prst="roundRect">
            <a:avLst>
              <a:gd name="adj" fmla="val 26042"/>
            </a:avLst>
          </a:prstGeom>
          <a:solidFill>
            <a:srgbClr val="FFC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5">
                    <a:lumMod val="50000"/>
                  </a:schemeClr>
                </a:solidFill>
                <a:latin typeface="Times New Roman" panose="02020603050405020304" pitchFamily="18" charset="0"/>
                <a:cs typeface="Times New Roman" panose="02020603050405020304" pitchFamily="18" charset="0"/>
              </a:rPr>
              <a:t>New Words</a:t>
            </a:r>
          </a:p>
        </p:txBody>
      </p:sp>
      <p:pic>
        <p:nvPicPr>
          <p:cNvPr id="7" name="Hình ảnh 6">
            <a:extLst>
              <a:ext uri="{FF2B5EF4-FFF2-40B4-BE49-F238E27FC236}">
                <a16:creationId xmlns:a16="http://schemas.microsoft.com/office/drawing/2014/main" id="{9D5DFCD7-B131-4957-AADD-9F975FEAB5F8}"/>
              </a:ext>
            </a:extLst>
          </p:cNvPr>
          <p:cNvPicPr>
            <a:picLocks noChangeAspect="1"/>
          </p:cNvPicPr>
          <p:nvPr/>
        </p:nvPicPr>
        <p:blipFill rotWithShape="1">
          <a:blip r:embed="rId4"/>
          <a:srcRect l="29986" t="35487" r="9623" b="5464"/>
          <a:stretch/>
        </p:blipFill>
        <p:spPr>
          <a:xfrm>
            <a:off x="5933503" y="1916430"/>
            <a:ext cx="11734800" cy="6454140"/>
          </a:xfrm>
          <a:prstGeom prst="rect">
            <a:avLst/>
          </a:prstGeom>
        </p:spPr>
      </p:pic>
      <p:sp>
        <p:nvSpPr>
          <p:cNvPr id="8" name="Hình chữ nhật 7">
            <a:extLst>
              <a:ext uri="{FF2B5EF4-FFF2-40B4-BE49-F238E27FC236}">
                <a16:creationId xmlns:a16="http://schemas.microsoft.com/office/drawing/2014/main" id="{332313A5-CBF2-417A-852E-188CC6FDC4A1}"/>
              </a:ext>
            </a:extLst>
          </p:cNvPr>
          <p:cNvSpPr/>
          <p:nvPr/>
        </p:nvSpPr>
        <p:spPr>
          <a:xfrm>
            <a:off x="762000" y="1946135"/>
            <a:ext cx="4613564" cy="643283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get ( some) sleep </a:t>
            </a:r>
          </a:p>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eat fruit and vegetables</a:t>
            </a:r>
          </a:p>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eat fast food</a:t>
            </a:r>
          </a:p>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drink sofa</a:t>
            </a:r>
          </a:p>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healthy</a:t>
            </a:r>
          </a:p>
          <a:p>
            <a:pPr>
              <a:lnSpc>
                <a:spcPct val="150000"/>
              </a:lnSpc>
            </a:pPr>
            <a:r>
              <a:rPr lang="en-US" sz="3200" dirty="0">
                <a:solidFill>
                  <a:schemeClr val="tx1"/>
                </a:solidFill>
                <a:latin typeface="Times New Roman" panose="02020603050405020304" pitchFamily="18" charset="0"/>
                <a:cs typeface="Times New Roman" panose="02020603050405020304" pitchFamily="18" charset="0"/>
              </a:rPr>
              <a:t>unhealthy</a:t>
            </a:r>
          </a:p>
          <a:p>
            <a:pPr>
              <a:lnSpc>
                <a:spcPct val="150000"/>
              </a:lnSpc>
            </a:pPr>
            <a:endParaRPr lang="en-US" sz="3200" dirty="0">
              <a:solidFill>
                <a:schemeClr val="tx1"/>
              </a:solidFill>
              <a:latin typeface="Arial" panose="020B0604020202020204" pitchFamily="34" charset="0"/>
              <a:cs typeface="Arial" panose="020B0604020202020204" pitchFamily="34" charset="0"/>
            </a:endParaRPr>
          </a:p>
          <a:p>
            <a:pPr algn="ctr"/>
            <a:endParaRPr lang="en-US" dirty="0"/>
          </a:p>
        </p:txBody>
      </p:sp>
      <p:cxnSp>
        <p:nvCxnSpPr>
          <p:cNvPr id="10" name="Đường nối Thẳng 9">
            <a:extLst>
              <a:ext uri="{FF2B5EF4-FFF2-40B4-BE49-F238E27FC236}">
                <a16:creationId xmlns:a16="http://schemas.microsoft.com/office/drawing/2014/main" id="{AC472235-501E-4853-9E4B-96B34E7534C8}"/>
              </a:ext>
            </a:extLst>
          </p:cNvPr>
          <p:cNvCxnSpPr>
            <a:cxnSpLocks/>
          </p:cNvCxnSpPr>
          <p:nvPr/>
        </p:nvCxnSpPr>
        <p:spPr>
          <a:xfrm>
            <a:off x="644236" y="3619500"/>
            <a:ext cx="4731328" cy="0"/>
          </a:xfrm>
          <a:prstGeom prst="line">
            <a:avLst/>
          </a:prstGeom>
        </p:spPr>
        <p:style>
          <a:lnRef idx="3">
            <a:schemeClr val="accent2"/>
          </a:lnRef>
          <a:fillRef idx="0">
            <a:schemeClr val="accent2"/>
          </a:fillRef>
          <a:effectRef idx="2">
            <a:schemeClr val="accent2"/>
          </a:effectRef>
          <a:fontRef idx="minor">
            <a:schemeClr val="tx1"/>
          </a:fontRef>
        </p:style>
      </p:cxnSp>
      <p:sp>
        <p:nvSpPr>
          <p:cNvPr id="5" name="Hộp Văn bản 4">
            <a:extLst>
              <a:ext uri="{FF2B5EF4-FFF2-40B4-BE49-F238E27FC236}">
                <a16:creationId xmlns:a16="http://schemas.microsoft.com/office/drawing/2014/main" id="{7CD7E8FB-8F60-4A8F-86BF-FBB714C893F7}"/>
              </a:ext>
            </a:extLst>
          </p:cNvPr>
          <p:cNvSpPr txBox="1"/>
          <p:nvPr/>
        </p:nvSpPr>
        <p:spPr>
          <a:xfrm>
            <a:off x="10086403" y="4160518"/>
            <a:ext cx="3429000" cy="707886"/>
          </a:xfrm>
          <a:prstGeom prst="rect">
            <a:avLst/>
          </a:prstGeom>
          <a:noFill/>
        </p:spPr>
        <p:txBody>
          <a:bodyPr wrap="square" rtlCol="0">
            <a:spAutoFit/>
          </a:bodyPr>
          <a:lstStyle/>
          <a:p>
            <a:r>
              <a:rPr lang="en-US" sz="4000" dirty="0">
                <a:solidFill>
                  <a:srgbClr val="C00000"/>
                </a:solidFill>
                <a:latin typeface="Times New Roman" panose="02020603050405020304" pitchFamily="18" charset="0"/>
                <a:cs typeface="Times New Roman" panose="02020603050405020304" pitchFamily="18" charset="0"/>
              </a:rPr>
              <a:t>drink soda</a:t>
            </a:r>
          </a:p>
        </p:txBody>
      </p:sp>
      <p:sp>
        <p:nvSpPr>
          <p:cNvPr id="9" name="Hộp Văn bản 8">
            <a:extLst>
              <a:ext uri="{FF2B5EF4-FFF2-40B4-BE49-F238E27FC236}">
                <a16:creationId xmlns:a16="http://schemas.microsoft.com/office/drawing/2014/main" id="{9228DF0B-DA95-4183-B322-AA213C69F34C}"/>
              </a:ext>
            </a:extLst>
          </p:cNvPr>
          <p:cNvSpPr txBox="1"/>
          <p:nvPr/>
        </p:nvSpPr>
        <p:spPr>
          <a:xfrm>
            <a:off x="14457617" y="4142739"/>
            <a:ext cx="3429000" cy="707886"/>
          </a:xfrm>
          <a:prstGeom prst="rect">
            <a:avLst/>
          </a:prstGeom>
          <a:noFill/>
        </p:spPr>
        <p:txBody>
          <a:bodyPr wrap="square" rtlCol="0">
            <a:spAutoFit/>
          </a:bodyPr>
          <a:lstStyle/>
          <a:p>
            <a:r>
              <a:rPr lang="en-US" sz="4000" dirty="0">
                <a:solidFill>
                  <a:srgbClr val="C00000"/>
                </a:solidFill>
                <a:latin typeface="Times New Roman" panose="02020603050405020304" pitchFamily="18" charset="0"/>
                <a:cs typeface="Times New Roman" panose="02020603050405020304" pitchFamily="18" charset="0"/>
              </a:rPr>
              <a:t>eat fast food</a:t>
            </a:r>
          </a:p>
        </p:txBody>
      </p:sp>
      <p:sp>
        <p:nvSpPr>
          <p:cNvPr id="11" name="Hộp Văn bản 10">
            <a:extLst>
              <a:ext uri="{FF2B5EF4-FFF2-40B4-BE49-F238E27FC236}">
                <a16:creationId xmlns:a16="http://schemas.microsoft.com/office/drawing/2014/main" id="{7F402DE8-84B6-4912-B992-31D59C528758}"/>
              </a:ext>
            </a:extLst>
          </p:cNvPr>
          <p:cNvSpPr txBox="1"/>
          <p:nvPr/>
        </p:nvSpPr>
        <p:spPr>
          <a:xfrm>
            <a:off x="5933503" y="7482840"/>
            <a:ext cx="3803072" cy="707886"/>
          </a:xfrm>
          <a:prstGeom prst="rect">
            <a:avLst/>
          </a:prstGeom>
          <a:noFill/>
        </p:spPr>
        <p:txBody>
          <a:bodyPr wrap="square" rtlCol="0">
            <a:spAutoFit/>
          </a:bodyPr>
          <a:lstStyle/>
          <a:p>
            <a:r>
              <a:rPr lang="en-US" sz="4000" dirty="0">
                <a:solidFill>
                  <a:srgbClr val="C00000"/>
                </a:solidFill>
                <a:latin typeface="Times New Roman" panose="02020603050405020304" pitchFamily="18" charset="0"/>
                <a:cs typeface="Times New Roman" panose="02020603050405020304" pitchFamily="18" charset="0"/>
              </a:rPr>
              <a:t>get (some) sleep</a:t>
            </a:r>
          </a:p>
        </p:txBody>
      </p:sp>
      <p:sp>
        <p:nvSpPr>
          <p:cNvPr id="12" name="Hộp Văn bản 11">
            <a:extLst>
              <a:ext uri="{FF2B5EF4-FFF2-40B4-BE49-F238E27FC236}">
                <a16:creationId xmlns:a16="http://schemas.microsoft.com/office/drawing/2014/main" id="{F44C07AE-431E-412D-AA20-38CC6EBC8D8A}"/>
              </a:ext>
            </a:extLst>
          </p:cNvPr>
          <p:cNvSpPr txBox="1"/>
          <p:nvPr/>
        </p:nvSpPr>
        <p:spPr>
          <a:xfrm>
            <a:off x="10294514" y="7482840"/>
            <a:ext cx="3803072" cy="707886"/>
          </a:xfrm>
          <a:prstGeom prst="rect">
            <a:avLst/>
          </a:prstGeom>
          <a:noFill/>
        </p:spPr>
        <p:txBody>
          <a:bodyPr wrap="square" rtlCol="0">
            <a:spAutoFit/>
          </a:bodyPr>
          <a:lstStyle/>
          <a:p>
            <a:r>
              <a:rPr lang="en-US" sz="4000" dirty="0">
                <a:solidFill>
                  <a:srgbClr val="C00000"/>
                </a:solidFill>
                <a:latin typeface="Times New Roman" panose="02020603050405020304" pitchFamily="18" charset="0"/>
                <a:cs typeface="Times New Roman" panose="02020603050405020304" pitchFamily="18" charset="0"/>
              </a:rPr>
              <a:t>healthy</a:t>
            </a:r>
          </a:p>
        </p:txBody>
      </p:sp>
      <p:sp>
        <p:nvSpPr>
          <p:cNvPr id="13" name="Hộp Văn bản 12">
            <a:extLst>
              <a:ext uri="{FF2B5EF4-FFF2-40B4-BE49-F238E27FC236}">
                <a16:creationId xmlns:a16="http://schemas.microsoft.com/office/drawing/2014/main" id="{B10202AD-3A7F-4990-A251-3D031026C934}"/>
              </a:ext>
            </a:extLst>
          </p:cNvPr>
          <p:cNvSpPr txBox="1"/>
          <p:nvPr/>
        </p:nvSpPr>
        <p:spPr>
          <a:xfrm>
            <a:off x="14655525" y="7353300"/>
            <a:ext cx="3803072" cy="707886"/>
          </a:xfrm>
          <a:prstGeom prst="rect">
            <a:avLst/>
          </a:prstGeom>
          <a:noFill/>
        </p:spPr>
        <p:txBody>
          <a:bodyPr wrap="square" rtlCol="0">
            <a:spAutoFit/>
          </a:bodyPr>
          <a:lstStyle/>
          <a:p>
            <a:r>
              <a:rPr lang="en-US" sz="4000" dirty="0">
                <a:solidFill>
                  <a:srgbClr val="C00000"/>
                </a:solidFill>
                <a:latin typeface="Times New Roman" panose="02020603050405020304" pitchFamily="18" charset="0"/>
                <a:cs typeface="Times New Roman" panose="02020603050405020304" pitchFamily="18" charset="0"/>
              </a:rPr>
              <a:t>unhealthy</a:t>
            </a:r>
          </a:p>
        </p:txBody>
      </p:sp>
      <p:pic>
        <p:nvPicPr>
          <p:cNvPr id="6" name="CD1-TRACK 13">
            <a:hlinkClick r:id="" action="ppaction://media"/>
            <a:extLst>
              <a:ext uri="{FF2B5EF4-FFF2-40B4-BE49-F238E27FC236}">
                <a16:creationId xmlns:a16="http://schemas.microsoft.com/office/drawing/2014/main" id="{2090F8BC-AB0F-43EB-A220-36A757BCD04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19600" y="239752"/>
            <a:ext cx="406400" cy="406400"/>
          </a:xfrm>
          <a:prstGeom prst="rect">
            <a:avLst/>
          </a:prstGeom>
        </p:spPr>
      </p:pic>
    </p:spTree>
    <p:extLst>
      <p:ext uri="{BB962C8B-B14F-4D97-AF65-F5344CB8AC3E}">
        <p14:creationId xmlns:p14="http://schemas.microsoft.com/office/powerpoint/2010/main" val="180036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621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6"/>
                </p:tgtEl>
              </p:cMediaNode>
            </p:audio>
          </p:childTnLst>
        </p:cTn>
      </p:par>
    </p:tnLst>
    <p:bldLst>
      <p:bldP spid="5" grpId="0"/>
      <p:bldP spid="9"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4">
            <a:extLst>
              <a:ext uri="{FF2B5EF4-FFF2-40B4-BE49-F238E27FC236}">
                <a16:creationId xmlns:a16="http://schemas.microsoft.com/office/drawing/2014/main" id="{AC8EF34C-33FB-4D5C-8449-02F2A199809A}"/>
              </a:ext>
            </a:extLst>
          </p:cNvPr>
          <p:cNvSpPr txBox="1"/>
          <p:nvPr/>
        </p:nvSpPr>
        <p:spPr>
          <a:xfrm>
            <a:off x="3048000" y="494922"/>
            <a:ext cx="10896600" cy="707886"/>
          </a:xfrm>
          <a:prstGeom prst="rect">
            <a:avLst/>
          </a:prstGeom>
          <a:noFill/>
        </p:spPr>
        <p:txBody>
          <a:bodyPr wrap="square" rtlCol="0">
            <a:spAutoFit/>
          </a:bodyPr>
          <a:lstStyle/>
          <a:p>
            <a:r>
              <a:rPr lang="en-US" sz="4000" b="1" dirty="0">
                <a:latin typeface="Times New Roman" panose="02020603050405020304" pitchFamily="18" charset="0"/>
                <a:cs typeface="Times New Roman" panose="02020603050405020304" pitchFamily="18" charset="0"/>
              </a:rPr>
              <a:t>b. Discuss with things are healthy or unhealthy.</a:t>
            </a:r>
          </a:p>
        </p:txBody>
      </p:sp>
      <p:grpSp>
        <p:nvGrpSpPr>
          <p:cNvPr id="14" name="Nhóm 13">
            <a:extLst>
              <a:ext uri="{FF2B5EF4-FFF2-40B4-BE49-F238E27FC236}">
                <a16:creationId xmlns:a16="http://schemas.microsoft.com/office/drawing/2014/main" id="{D2F389AA-5C22-4825-B10A-CEEB9A48FA99}"/>
              </a:ext>
            </a:extLst>
          </p:cNvPr>
          <p:cNvGrpSpPr/>
          <p:nvPr/>
        </p:nvGrpSpPr>
        <p:grpSpPr>
          <a:xfrm>
            <a:off x="990600" y="1866900"/>
            <a:ext cx="5334000" cy="6324600"/>
            <a:chOff x="1371600" y="2019300"/>
            <a:chExt cx="4876800" cy="6324600"/>
          </a:xfrm>
        </p:grpSpPr>
        <p:sp>
          <p:nvSpPr>
            <p:cNvPr id="4" name="Hình chữ nhật 3">
              <a:extLst>
                <a:ext uri="{FF2B5EF4-FFF2-40B4-BE49-F238E27FC236}">
                  <a16:creationId xmlns:a16="http://schemas.microsoft.com/office/drawing/2014/main" id="{B7CAF2B6-C185-4E89-86A6-F7BA51C3C8CC}"/>
                </a:ext>
              </a:extLst>
            </p:cNvPr>
            <p:cNvSpPr/>
            <p:nvPr/>
          </p:nvSpPr>
          <p:spPr>
            <a:xfrm>
              <a:off x="1371600" y="2476500"/>
              <a:ext cx="4876800" cy="5867400"/>
            </a:xfrm>
            <a:prstGeom prst="rect">
              <a:avLst/>
            </a:prstGeom>
            <a:solidFill>
              <a:schemeClr val="accent6">
                <a:lumMod val="20000"/>
                <a:lumOff val="8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5" name="Hình Bầu dục 4">
              <a:extLst>
                <a:ext uri="{FF2B5EF4-FFF2-40B4-BE49-F238E27FC236}">
                  <a16:creationId xmlns:a16="http://schemas.microsoft.com/office/drawing/2014/main" id="{07B0C81C-FFB5-4707-866E-4E75B1B6BA60}"/>
                </a:ext>
              </a:extLst>
            </p:cNvPr>
            <p:cNvSpPr/>
            <p:nvPr/>
          </p:nvSpPr>
          <p:spPr>
            <a:xfrm>
              <a:off x="2057400" y="2019300"/>
              <a:ext cx="3505200" cy="9144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healthy</a:t>
              </a:r>
            </a:p>
          </p:txBody>
        </p:sp>
      </p:grpSp>
      <p:grpSp>
        <p:nvGrpSpPr>
          <p:cNvPr id="13" name="Nhóm 12">
            <a:extLst>
              <a:ext uri="{FF2B5EF4-FFF2-40B4-BE49-F238E27FC236}">
                <a16:creationId xmlns:a16="http://schemas.microsoft.com/office/drawing/2014/main" id="{1182912A-58FA-4DF4-9F2C-E1CD6A523172}"/>
              </a:ext>
            </a:extLst>
          </p:cNvPr>
          <p:cNvGrpSpPr/>
          <p:nvPr/>
        </p:nvGrpSpPr>
        <p:grpSpPr>
          <a:xfrm>
            <a:off x="11963402" y="1964742"/>
            <a:ext cx="4876800" cy="6341058"/>
            <a:chOff x="11506200" y="2155242"/>
            <a:chExt cx="4876800" cy="6341058"/>
          </a:xfrm>
        </p:grpSpPr>
        <p:sp>
          <p:nvSpPr>
            <p:cNvPr id="18" name="Hình chữ nhật 17">
              <a:extLst>
                <a:ext uri="{FF2B5EF4-FFF2-40B4-BE49-F238E27FC236}">
                  <a16:creationId xmlns:a16="http://schemas.microsoft.com/office/drawing/2014/main" id="{C2AB48D3-8FAB-4C50-BEF2-69D6B987A7D4}"/>
                </a:ext>
              </a:extLst>
            </p:cNvPr>
            <p:cNvSpPr/>
            <p:nvPr/>
          </p:nvSpPr>
          <p:spPr>
            <a:xfrm>
              <a:off x="11506200" y="2628900"/>
              <a:ext cx="4876800" cy="5867400"/>
            </a:xfrm>
            <a:prstGeom prst="rect">
              <a:avLst/>
            </a:prstGeom>
            <a:solidFill>
              <a:schemeClr val="accent6">
                <a:lumMod val="20000"/>
                <a:lumOff val="8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2" name="Hình Bầu dục 21">
              <a:extLst>
                <a:ext uri="{FF2B5EF4-FFF2-40B4-BE49-F238E27FC236}">
                  <a16:creationId xmlns:a16="http://schemas.microsoft.com/office/drawing/2014/main" id="{960B395C-7570-4ADD-97C5-1799278685DF}"/>
                </a:ext>
              </a:extLst>
            </p:cNvPr>
            <p:cNvSpPr/>
            <p:nvPr/>
          </p:nvSpPr>
          <p:spPr>
            <a:xfrm>
              <a:off x="12256293" y="2155242"/>
              <a:ext cx="3505200" cy="9144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Times New Roman" panose="02020603050405020304" pitchFamily="18" charset="0"/>
                  <a:cs typeface="Times New Roman" panose="02020603050405020304" pitchFamily="18" charset="0"/>
                </a:rPr>
                <a:t>unhealthy</a:t>
              </a:r>
            </a:p>
          </p:txBody>
        </p:sp>
      </p:grpSp>
      <p:sp>
        <p:nvSpPr>
          <p:cNvPr id="25" name="TextBox 4">
            <a:extLst>
              <a:ext uri="{FF2B5EF4-FFF2-40B4-BE49-F238E27FC236}">
                <a16:creationId xmlns:a16="http://schemas.microsoft.com/office/drawing/2014/main" id="{8306DC99-67CA-497C-9801-10E5C9500C0F}"/>
              </a:ext>
            </a:extLst>
          </p:cNvPr>
          <p:cNvSpPr txBox="1"/>
          <p:nvPr/>
        </p:nvSpPr>
        <p:spPr>
          <a:xfrm>
            <a:off x="762000" y="8976361"/>
            <a:ext cx="11582400" cy="707886"/>
          </a:xfrm>
          <a:prstGeom prst="rect">
            <a:avLst/>
          </a:prstGeom>
          <a:noFill/>
        </p:spPr>
        <p:txBody>
          <a:bodyPr wrap="square" rtlCol="0">
            <a:spAutoFit/>
          </a:bodyPr>
          <a:lstStyle/>
          <a:p>
            <a:r>
              <a:rPr lang="en-US" sz="4000" dirty="0">
                <a:latin typeface="Times New Roman" panose="02020603050405020304" pitchFamily="18" charset="0"/>
                <a:cs typeface="Times New Roman" panose="02020603050405020304" pitchFamily="18" charset="0"/>
              </a:rPr>
              <a:t>Example : Eating food and vegetables is healthy.</a:t>
            </a:r>
          </a:p>
        </p:txBody>
      </p:sp>
      <p:sp>
        <p:nvSpPr>
          <p:cNvPr id="17" name="Hộp Văn bản 16">
            <a:extLst>
              <a:ext uri="{FF2B5EF4-FFF2-40B4-BE49-F238E27FC236}">
                <a16:creationId xmlns:a16="http://schemas.microsoft.com/office/drawing/2014/main" id="{64B54FA0-FDD4-4737-9733-F77AD570DA49}"/>
              </a:ext>
            </a:extLst>
          </p:cNvPr>
          <p:cNvSpPr txBox="1"/>
          <p:nvPr/>
        </p:nvSpPr>
        <p:spPr>
          <a:xfrm>
            <a:off x="1143000" y="3154976"/>
            <a:ext cx="5334000"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eat food and vegetables</a:t>
            </a:r>
          </a:p>
        </p:txBody>
      </p:sp>
      <p:sp>
        <p:nvSpPr>
          <p:cNvPr id="28" name="Hộp Văn bản 27">
            <a:extLst>
              <a:ext uri="{FF2B5EF4-FFF2-40B4-BE49-F238E27FC236}">
                <a16:creationId xmlns:a16="http://schemas.microsoft.com/office/drawing/2014/main" id="{9A8C3D82-8993-4DC0-BB2E-01BBB9FED32D}"/>
              </a:ext>
            </a:extLst>
          </p:cNvPr>
          <p:cNvSpPr txBox="1"/>
          <p:nvPr/>
        </p:nvSpPr>
        <p:spPr>
          <a:xfrm>
            <a:off x="1171414" y="4400355"/>
            <a:ext cx="4431507"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drink more water</a:t>
            </a:r>
          </a:p>
        </p:txBody>
      </p:sp>
      <p:sp>
        <p:nvSpPr>
          <p:cNvPr id="29" name="Hộp Văn bản 28">
            <a:extLst>
              <a:ext uri="{FF2B5EF4-FFF2-40B4-BE49-F238E27FC236}">
                <a16:creationId xmlns:a16="http://schemas.microsoft.com/office/drawing/2014/main" id="{D4A7091F-193B-43E7-AAFA-25E718867BFE}"/>
              </a:ext>
            </a:extLst>
          </p:cNvPr>
          <p:cNvSpPr txBox="1"/>
          <p:nvPr/>
        </p:nvSpPr>
        <p:spPr>
          <a:xfrm>
            <a:off x="1185621" y="5692143"/>
            <a:ext cx="4431507"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do exercise</a:t>
            </a:r>
          </a:p>
        </p:txBody>
      </p:sp>
      <p:sp>
        <p:nvSpPr>
          <p:cNvPr id="30" name="Hộp Văn bản 29">
            <a:extLst>
              <a:ext uri="{FF2B5EF4-FFF2-40B4-BE49-F238E27FC236}">
                <a16:creationId xmlns:a16="http://schemas.microsoft.com/office/drawing/2014/main" id="{1F8F1DCD-DDED-470C-8362-4F7A6156D45B}"/>
              </a:ext>
            </a:extLst>
          </p:cNvPr>
          <p:cNvSpPr txBox="1"/>
          <p:nvPr/>
        </p:nvSpPr>
        <p:spPr>
          <a:xfrm>
            <a:off x="1142999" y="6890239"/>
            <a:ext cx="4431507"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get enough sleep</a:t>
            </a:r>
          </a:p>
        </p:txBody>
      </p:sp>
      <p:sp>
        <p:nvSpPr>
          <p:cNvPr id="40" name="Hộp Văn bản 39">
            <a:extLst>
              <a:ext uri="{FF2B5EF4-FFF2-40B4-BE49-F238E27FC236}">
                <a16:creationId xmlns:a16="http://schemas.microsoft.com/office/drawing/2014/main" id="{37A34161-0AE2-45E7-802B-C1B25E97AA53}"/>
              </a:ext>
            </a:extLst>
          </p:cNvPr>
          <p:cNvSpPr txBox="1"/>
          <p:nvPr/>
        </p:nvSpPr>
        <p:spPr>
          <a:xfrm>
            <a:off x="12097719" y="3148430"/>
            <a:ext cx="4056681"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drink soda</a:t>
            </a:r>
          </a:p>
        </p:txBody>
      </p:sp>
      <p:sp>
        <p:nvSpPr>
          <p:cNvPr id="41" name="Hộp Văn bản 40">
            <a:extLst>
              <a:ext uri="{FF2B5EF4-FFF2-40B4-BE49-F238E27FC236}">
                <a16:creationId xmlns:a16="http://schemas.microsoft.com/office/drawing/2014/main" id="{F518EB4F-7444-407C-8473-F1B6B190D5E2}"/>
              </a:ext>
            </a:extLst>
          </p:cNvPr>
          <p:cNvSpPr txBox="1"/>
          <p:nvPr/>
        </p:nvSpPr>
        <p:spPr>
          <a:xfrm>
            <a:off x="12097718" y="4333338"/>
            <a:ext cx="4056681" cy="646331"/>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drink fast food</a:t>
            </a:r>
          </a:p>
        </p:txBody>
      </p:sp>
    </p:spTree>
    <p:extLst>
      <p:ext uri="{BB962C8B-B14F-4D97-AF65-F5344CB8AC3E}">
        <p14:creationId xmlns:p14="http://schemas.microsoft.com/office/powerpoint/2010/main" val="161280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ppt_x"/>
                                          </p:val>
                                        </p:tav>
                                        <p:tav tm="100000">
                                          <p:val>
                                            <p:strVal val="#ppt_x"/>
                                          </p:val>
                                        </p:tav>
                                      </p:tavLst>
                                    </p:anim>
                                    <p:anim calcmode="lin" valueType="num">
                                      <p:cBhvr additive="base">
                                        <p:cTn id="4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p:bldP spid="28" grpId="0"/>
      <p:bldP spid="29" grpId="0"/>
      <p:bldP spid="30"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53F62F4-2BC6-4ABB-BC33-73CB3BCBDC14}"/>
              </a:ext>
            </a:extLst>
          </p:cNvPr>
          <p:cNvSpPr/>
          <p:nvPr/>
        </p:nvSpPr>
        <p:spPr>
          <a:xfrm>
            <a:off x="1066800" y="1866900"/>
            <a:ext cx="16306800" cy="7471725"/>
          </a:xfrm>
          <a:prstGeom prst="rect">
            <a:avLst/>
          </a:prstGeom>
        </p:spPr>
        <p:txBody>
          <a:bodyPr wrap="square">
            <a:spAutoFit/>
          </a:bodyPr>
          <a:lstStyle/>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1. My mom usually gives me an apple or oranges for snacking.</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She wants me to eat more __________.</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2. It's a good idea to eat ____________, like carrots and onions, with meat and fish.</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3. My brother is unhealthy because he eats too much __________.</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4. ____________ drinks such as cola has a lot of sugar.</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5. I try to get at least eight hours of __________ every night.</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6. You should do more exercise to stay __________.</a:t>
            </a:r>
          </a:p>
          <a:p>
            <a:pPr>
              <a:lnSpc>
                <a:spcPct val="150000"/>
              </a:lnSpc>
            </a:pPr>
            <a:r>
              <a:rPr lang="en-US" sz="3600" dirty="0">
                <a:solidFill>
                  <a:srgbClr val="002060"/>
                </a:solidFill>
                <a:latin typeface="Times New Roman" panose="02020603050405020304" pitchFamily="18" charset="0"/>
                <a:ea typeface="Cambria" panose="02040503050406030204" pitchFamily="18" charset="0"/>
                <a:cs typeface="Times New Roman" panose="02020603050405020304" pitchFamily="18" charset="0"/>
              </a:rPr>
              <a:t>7. Hannah's eating habits is ___________. She has sweets and soda drinks with every meal.</a:t>
            </a:r>
          </a:p>
        </p:txBody>
      </p:sp>
      <p:sp>
        <p:nvSpPr>
          <p:cNvPr id="3" name="Rectangle 3">
            <a:extLst>
              <a:ext uri="{FF2B5EF4-FFF2-40B4-BE49-F238E27FC236}">
                <a16:creationId xmlns:a16="http://schemas.microsoft.com/office/drawing/2014/main" id="{B2DE42F6-8220-4FB7-9BB5-6899AD333B97}"/>
              </a:ext>
            </a:extLst>
          </p:cNvPr>
          <p:cNvSpPr/>
          <p:nvPr/>
        </p:nvSpPr>
        <p:spPr>
          <a:xfrm>
            <a:off x="1302642" y="920729"/>
            <a:ext cx="8305800" cy="646331"/>
          </a:xfrm>
          <a:prstGeom prst="rect">
            <a:avLst/>
          </a:prstGeom>
          <a:solidFill>
            <a:schemeClr val="bg1"/>
          </a:solidFill>
          <a:ln>
            <a:noFill/>
          </a:ln>
          <a:effectLst>
            <a:outerShdw blurRad="50800" dist="38100" dir="5400000" algn="t" rotWithShape="0">
              <a:prstClr val="black">
                <a:alpha val="40000"/>
              </a:prstClr>
            </a:outerShdw>
          </a:effectLst>
        </p:spPr>
        <p:txBody>
          <a:bodyPr wrap="square">
            <a:spAutoFit/>
          </a:bodyPr>
          <a:lstStyle/>
          <a:p>
            <a:r>
              <a:rPr lang="en-US" sz="3600" b="1" i="1" dirty="0">
                <a:solidFill>
                  <a:srgbClr val="0070C0"/>
                </a:solidFill>
                <a:latin typeface="Times New Roman" panose="02020603050405020304" pitchFamily="18" charset="0"/>
                <a:cs typeface="Times New Roman" panose="02020603050405020304" pitchFamily="18" charset="0"/>
              </a:rPr>
              <a:t>Fill in the blanks with the suitable words. </a:t>
            </a:r>
          </a:p>
        </p:txBody>
      </p:sp>
      <p:sp>
        <p:nvSpPr>
          <p:cNvPr id="4" name="TextBox 4">
            <a:extLst>
              <a:ext uri="{FF2B5EF4-FFF2-40B4-BE49-F238E27FC236}">
                <a16:creationId xmlns:a16="http://schemas.microsoft.com/office/drawing/2014/main" id="{ED632A36-B6DE-47C0-AD5F-514DB75E777F}"/>
              </a:ext>
            </a:extLst>
          </p:cNvPr>
          <p:cNvSpPr txBox="1"/>
          <p:nvPr/>
        </p:nvSpPr>
        <p:spPr>
          <a:xfrm>
            <a:off x="6302822" y="2918119"/>
            <a:ext cx="1110354"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fruit</a:t>
            </a:r>
          </a:p>
        </p:txBody>
      </p:sp>
      <p:sp>
        <p:nvSpPr>
          <p:cNvPr id="5" name="TextBox 6">
            <a:extLst>
              <a:ext uri="{FF2B5EF4-FFF2-40B4-BE49-F238E27FC236}">
                <a16:creationId xmlns:a16="http://schemas.microsoft.com/office/drawing/2014/main" id="{6059194F-3DA8-46AA-8903-D534570F2067}"/>
              </a:ext>
            </a:extLst>
          </p:cNvPr>
          <p:cNvSpPr txBox="1"/>
          <p:nvPr/>
        </p:nvSpPr>
        <p:spPr>
          <a:xfrm>
            <a:off x="6094857" y="3747694"/>
            <a:ext cx="2332657"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vegetables</a:t>
            </a:r>
          </a:p>
        </p:txBody>
      </p:sp>
      <p:sp>
        <p:nvSpPr>
          <p:cNvPr id="6" name="TextBox 7">
            <a:extLst>
              <a:ext uri="{FF2B5EF4-FFF2-40B4-BE49-F238E27FC236}">
                <a16:creationId xmlns:a16="http://schemas.microsoft.com/office/drawing/2014/main" id="{D9BF804C-940E-4562-BA74-73D1DAF313B6}"/>
              </a:ext>
            </a:extLst>
          </p:cNvPr>
          <p:cNvSpPr txBox="1"/>
          <p:nvPr/>
        </p:nvSpPr>
        <p:spPr>
          <a:xfrm>
            <a:off x="11125200" y="4474309"/>
            <a:ext cx="2209800"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fast food</a:t>
            </a:r>
          </a:p>
        </p:txBody>
      </p:sp>
      <p:sp>
        <p:nvSpPr>
          <p:cNvPr id="7" name="TextBox 8">
            <a:extLst>
              <a:ext uri="{FF2B5EF4-FFF2-40B4-BE49-F238E27FC236}">
                <a16:creationId xmlns:a16="http://schemas.microsoft.com/office/drawing/2014/main" id="{0BB48F7F-7A81-4CAB-904F-B4A77856A55A}"/>
              </a:ext>
            </a:extLst>
          </p:cNvPr>
          <p:cNvSpPr txBox="1"/>
          <p:nvPr/>
        </p:nvSpPr>
        <p:spPr>
          <a:xfrm>
            <a:off x="2133600" y="5327965"/>
            <a:ext cx="2126240"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Soda</a:t>
            </a:r>
          </a:p>
        </p:txBody>
      </p:sp>
      <p:sp>
        <p:nvSpPr>
          <p:cNvPr id="8" name="TextBox 9">
            <a:extLst>
              <a:ext uri="{FF2B5EF4-FFF2-40B4-BE49-F238E27FC236}">
                <a16:creationId xmlns:a16="http://schemas.microsoft.com/office/drawing/2014/main" id="{1A34D0AD-04FB-4D6E-B3C4-3E7141705D8E}"/>
              </a:ext>
            </a:extLst>
          </p:cNvPr>
          <p:cNvSpPr txBox="1"/>
          <p:nvPr/>
        </p:nvSpPr>
        <p:spPr>
          <a:xfrm>
            <a:off x="8168945" y="6163450"/>
            <a:ext cx="1340510"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sleep</a:t>
            </a:r>
          </a:p>
        </p:txBody>
      </p:sp>
      <p:sp>
        <p:nvSpPr>
          <p:cNvPr id="9" name="TextBox 10">
            <a:extLst>
              <a:ext uri="{FF2B5EF4-FFF2-40B4-BE49-F238E27FC236}">
                <a16:creationId xmlns:a16="http://schemas.microsoft.com/office/drawing/2014/main" id="{9117F485-31E4-4B14-8E1D-7FEB39235A4E}"/>
              </a:ext>
            </a:extLst>
          </p:cNvPr>
          <p:cNvSpPr txBox="1"/>
          <p:nvPr/>
        </p:nvSpPr>
        <p:spPr>
          <a:xfrm>
            <a:off x="8709732" y="7003792"/>
            <a:ext cx="1599445"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healthy</a:t>
            </a:r>
          </a:p>
        </p:txBody>
      </p:sp>
      <p:sp>
        <p:nvSpPr>
          <p:cNvPr id="10" name="TextBox 11">
            <a:extLst>
              <a:ext uri="{FF2B5EF4-FFF2-40B4-BE49-F238E27FC236}">
                <a16:creationId xmlns:a16="http://schemas.microsoft.com/office/drawing/2014/main" id="{B81F47B3-A49D-4C49-96B7-7CD75D94FA15}"/>
              </a:ext>
            </a:extLst>
          </p:cNvPr>
          <p:cNvSpPr txBox="1"/>
          <p:nvPr/>
        </p:nvSpPr>
        <p:spPr>
          <a:xfrm>
            <a:off x="6332797" y="7837840"/>
            <a:ext cx="2160757" cy="646331"/>
          </a:xfrm>
          <a:prstGeom prst="rect">
            <a:avLst/>
          </a:prstGeom>
          <a:noFill/>
        </p:spPr>
        <p:txBody>
          <a:bodyPr wrap="square" rtlCol="0">
            <a:spAutoFit/>
          </a:bodyPr>
          <a:lstStyle/>
          <a:p>
            <a:r>
              <a:rPr lang="en-US" sz="3600" b="1" i="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rPr>
              <a:t>unhealthy</a:t>
            </a:r>
          </a:p>
        </p:txBody>
      </p:sp>
    </p:spTree>
    <p:extLst>
      <p:ext uri="{BB962C8B-B14F-4D97-AF65-F5344CB8AC3E}">
        <p14:creationId xmlns:p14="http://schemas.microsoft.com/office/powerpoint/2010/main" val="289273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ircle(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circle(in)">
                                      <p:cBhvr>
                                        <p:cTn id="17" dur="20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circle(in)">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circle(in)">
                                      <p:cBhvr>
                                        <p:cTn id="27" dur="20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circle(in)">
                                      <p:cBhvr>
                                        <p:cTn id="32" dur="20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circle(in)">
                                      <p:cBhvr>
                                        <p:cTn id="3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BC Learning - What Do Humans Need To Stay Healthy">
            <a:hlinkClick r:id="" action="ppaction://media"/>
            <a:extLst>
              <a:ext uri="{FF2B5EF4-FFF2-40B4-BE49-F238E27FC236}">
                <a16:creationId xmlns:a16="http://schemas.microsoft.com/office/drawing/2014/main" id="{8991FDC9-E02E-4FD0-94B0-888DE4CE4B2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200" y="723900"/>
            <a:ext cx="14630400" cy="8229600"/>
          </a:xfrm>
          <a:prstGeom prst="rect">
            <a:avLst/>
          </a:prstGeom>
        </p:spPr>
      </p:pic>
    </p:spTree>
    <p:extLst>
      <p:ext uri="{BB962C8B-B14F-4D97-AF65-F5344CB8AC3E}">
        <p14:creationId xmlns:p14="http://schemas.microsoft.com/office/powerpoint/2010/main" val="2960952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0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a:extLst>
              <a:ext uri="{FF2B5EF4-FFF2-40B4-BE49-F238E27FC236}">
                <a16:creationId xmlns:a16="http://schemas.microsoft.com/office/drawing/2014/main" id="{6B39F998-47BF-48A2-871B-40ECA5CD54A2}"/>
              </a:ext>
            </a:extLst>
          </p:cNvPr>
          <p:cNvGrpSpPr/>
          <p:nvPr/>
        </p:nvGrpSpPr>
        <p:grpSpPr>
          <a:xfrm>
            <a:off x="800100" y="2476500"/>
            <a:ext cx="16687800" cy="7288045"/>
            <a:chOff x="457200" y="1224366"/>
            <a:chExt cx="16687800" cy="7288045"/>
          </a:xfrm>
        </p:grpSpPr>
        <p:pic>
          <p:nvPicPr>
            <p:cNvPr id="3" name="Hình ảnh 2">
              <a:extLst>
                <a:ext uri="{FF2B5EF4-FFF2-40B4-BE49-F238E27FC236}">
                  <a16:creationId xmlns:a16="http://schemas.microsoft.com/office/drawing/2014/main" id="{0C132F88-23F1-4F88-B37F-C9EE1BE195E8}"/>
                </a:ext>
              </a:extLst>
            </p:cNvPr>
            <p:cNvPicPr>
              <a:picLocks noChangeAspect="1"/>
            </p:cNvPicPr>
            <p:nvPr/>
          </p:nvPicPr>
          <p:blipFill rotWithShape="1">
            <a:blip r:embed="rId2"/>
            <a:srcRect l="-224" t="-1007" r="73805" b="1250"/>
            <a:stretch/>
          </p:blipFill>
          <p:spPr>
            <a:xfrm>
              <a:off x="457200" y="1224366"/>
              <a:ext cx="4657241" cy="6024725"/>
            </a:xfrm>
            <a:prstGeom prst="rect">
              <a:avLst/>
            </a:prstGeom>
            <a:ln>
              <a:solidFill>
                <a:schemeClr val="accent5">
                  <a:lumMod val="75000"/>
                </a:schemeClr>
              </a:solidFill>
            </a:ln>
          </p:spPr>
        </p:pic>
        <p:sp>
          <p:nvSpPr>
            <p:cNvPr id="11" name="Hình chữ nhật 10">
              <a:extLst>
                <a:ext uri="{FF2B5EF4-FFF2-40B4-BE49-F238E27FC236}">
                  <a16:creationId xmlns:a16="http://schemas.microsoft.com/office/drawing/2014/main" id="{05898393-CE5D-434B-8FA0-BE768C1CF911}"/>
                </a:ext>
              </a:extLst>
            </p:cNvPr>
            <p:cNvSpPr/>
            <p:nvPr/>
          </p:nvSpPr>
          <p:spPr>
            <a:xfrm>
              <a:off x="5114441" y="1224366"/>
              <a:ext cx="12030559" cy="7288045"/>
            </a:xfrm>
            <a:prstGeom prst="rect">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nSpc>
                  <a:spcPct val="150000"/>
                </a:lnSpc>
              </a:pPr>
              <a:r>
                <a:rPr lang="en-US" sz="3200" dirty="0">
                  <a:latin typeface="Times New Roman" panose="02020603050405020304" pitchFamily="18" charset="0"/>
                  <a:cs typeface="Times New Roman" panose="02020603050405020304" pitchFamily="18" charset="0"/>
                </a:rPr>
                <a:t>We asked our classmate how healthy your lifestyle are. Two of our classmates said they eat lots of fast food, but everyone else said they don’t eat any. Ten students said that they do lots of exercise and eight students said they do some exercise. On the other hand, two students said they don’t do any exercise! We think they are really lazy. </a:t>
              </a:r>
            </a:p>
            <a:p>
              <a:pPr>
                <a:lnSpc>
                  <a:spcPct val="150000"/>
                </a:lnSpc>
              </a:pPr>
              <a:r>
                <a:rPr lang="en-US" sz="3200" dirty="0">
                  <a:latin typeface="Times New Roman" panose="02020603050405020304" pitchFamily="18" charset="0"/>
                  <a:cs typeface="Times New Roman" panose="02020603050405020304" pitchFamily="18" charset="0"/>
                </a:rPr>
                <a:t>We also asked our class about how much fruit they eat every day.  Fifteen students said they eat fruit every day and four students said they don’t eat much fruit. We can see from our survey that most of our class is very healthy and that’s great news. </a:t>
              </a:r>
            </a:p>
          </p:txBody>
        </p:sp>
      </p:grpSp>
      <p:sp>
        <p:nvSpPr>
          <p:cNvPr id="13" name="TextBox 4">
            <a:extLst>
              <a:ext uri="{FF2B5EF4-FFF2-40B4-BE49-F238E27FC236}">
                <a16:creationId xmlns:a16="http://schemas.microsoft.com/office/drawing/2014/main" id="{8DBC266C-5FB0-45E2-9039-8012CE2A84B2}"/>
              </a:ext>
            </a:extLst>
          </p:cNvPr>
          <p:cNvSpPr txBox="1"/>
          <p:nvPr/>
        </p:nvSpPr>
        <p:spPr>
          <a:xfrm>
            <a:off x="3429000" y="496702"/>
            <a:ext cx="13106400" cy="646331"/>
          </a:xfrm>
          <a:prstGeom prst="rect">
            <a:avLst/>
          </a:prstGeom>
          <a:noFill/>
        </p:spPr>
        <p:txBody>
          <a:bodyPr wrap="square" rtlCol="0">
            <a:spAutoFit/>
          </a:bodyPr>
          <a:lstStyle/>
          <a:p>
            <a:r>
              <a:rPr lang="en-US" sz="3600" b="1" dirty="0">
                <a:solidFill>
                  <a:schemeClr val="accent6">
                    <a:lumMod val="50000"/>
                  </a:schemeClr>
                </a:solidFill>
                <a:latin typeface="Times New Roman" panose="02020603050405020304" pitchFamily="18" charset="0"/>
                <a:cs typeface="Times New Roman" panose="02020603050405020304" pitchFamily="18" charset="0"/>
              </a:rPr>
              <a:t>a. Read Toby and Lisa’s class report and circle the correct answer. </a:t>
            </a:r>
          </a:p>
        </p:txBody>
      </p:sp>
      <p:sp>
        <p:nvSpPr>
          <p:cNvPr id="14" name="Rectangle: Rounded Corners 3">
            <a:extLst>
              <a:ext uri="{FF2B5EF4-FFF2-40B4-BE49-F238E27FC236}">
                <a16:creationId xmlns:a16="http://schemas.microsoft.com/office/drawing/2014/main" id="{9771BAE6-DC5B-4D4D-B0AB-3BC603C25339}"/>
              </a:ext>
            </a:extLst>
          </p:cNvPr>
          <p:cNvSpPr/>
          <p:nvPr/>
        </p:nvSpPr>
        <p:spPr>
          <a:xfrm>
            <a:off x="887761" y="789090"/>
            <a:ext cx="2238376" cy="657225"/>
          </a:xfrm>
          <a:prstGeom prst="roundRect">
            <a:avLst>
              <a:gd name="adj" fmla="val 26042"/>
            </a:avLst>
          </a:prstGeom>
          <a:solidFill>
            <a:srgbClr val="FFC000"/>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accent5">
                    <a:lumMod val="50000"/>
                  </a:schemeClr>
                </a:solidFill>
                <a:latin typeface="Times New Roman" panose="02020603050405020304" pitchFamily="18" charset="0"/>
                <a:cs typeface="Times New Roman" panose="02020603050405020304" pitchFamily="18" charset="0"/>
              </a:rPr>
              <a:t>Reading</a:t>
            </a:r>
          </a:p>
        </p:txBody>
      </p:sp>
      <p:sp>
        <p:nvSpPr>
          <p:cNvPr id="15" name="TextBox 4">
            <a:extLst>
              <a:ext uri="{FF2B5EF4-FFF2-40B4-BE49-F238E27FC236}">
                <a16:creationId xmlns:a16="http://schemas.microsoft.com/office/drawing/2014/main" id="{D19414B8-1B51-41C1-8C78-8456C21F2D45}"/>
              </a:ext>
            </a:extLst>
          </p:cNvPr>
          <p:cNvSpPr txBox="1"/>
          <p:nvPr/>
        </p:nvSpPr>
        <p:spPr>
          <a:xfrm>
            <a:off x="3581400" y="1151624"/>
            <a:ext cx="13106400" cy="954107"/>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The result of Toby and Lisa’s survey is that: </a:t>
            </a:r>
          </a:p>
          <a:p>
            <a:r>
              <a:rPr lang="en-US" sz="2800" b="1" dirty="0">
                <a:latin typeface="Times New Roman" panose="02020603050405020304" pitchFamily="18" charset="0"/>
                <a:cs typeface="Times New Roman" panose="02020603050405020304" pitchFamily="18" charset="0"/>
              </a:rPr>
              <a:t>1. Some students like fast food        2. Most students have a healthy lifestyle. </a:t>
            </a:r>
          </a:p>
        </p:txBody>
      </p:sp>
    </p:spTree>
    <p:extLst>
      <p:ext uri="{BB962C8B-B14F-4D97-AF65-F5344CB8AC3E}">
        <p14:creationId xmlns:p14="http://schemas.microsoft.com/office/powerpoint/2010/main" val="276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a:extLst>
              <a:ext uri="{FF2B5EF4-FFF2-40B4-BE49-F238E27FC236}">
                <a16:creationId xmlns:a16="http://schemas.microsoft.com/office/drawing/2014/main" id="{3F42CC1D-6019-4495-8898-C0D5BBA82D72}"/>
              </a:ext>
            </a:extLst>
          </p:cNvPr>
          <p:cNvPicPr>
            <a:picLocks noChangeAspect="1"/>
          </p:cNvPicPr>
          <p:nvPr/>
        </p:nvPicPr>
        <p:blipFill rotWithShape="1">
          <a:blip r:embed="rId2"/>
          <a:srcRect l="10833" t="25556" r="9584" b="20370"/>
          <a:stretch/>
        </p:blipFill>
        <p:spPr>
          <a:xfrm>
            <a:off x="1524000" y="495300"/>
            <a:ext cx="14554200" cy="5562600"/>
          </a:xfrm>
          <a:prstGeom prst="rect">
            <a:avLst/>
          </a:prstGeom>
        </p:spPr>
      </p:pic>
      <p:sp>
        <p:nvSpPr>
          <p:cNvPr id="6" name="TextBox 4">
            <a:extLst>
              <a:ext uri="{FF2B5EF4-FFF2-40B4-BE49-F238E27FC236}">
                <a16:creationId xmlns:a16="http://schemas.microsoft.com/office/drawing/2014/main" id="{1D2A47CF-E578-4100-8C53-9949254E1EFC}"/>
              </a:ext>
            </a:extLst>
          </p:cNvPr>
          <p:cNvSpPr txBox="1"/>
          <p:nvPr/>
        </p:nvSpPr>
        <p:spPr>
          <a:xfrm>
            <a:off x="609600" y="6057900"/>
            <a:ext cx="7467600" cy="584775"/>
          </a:xfrm>
          <a:prstGeom prst="rect">
            <a:avLst/>
          </a:prstGeom>
          <a:noFill/>
        </p:spPr>
        <p:txBody>
          <a:bodyPr wrap="square" rtlCol="0">
            <a:spAutoFit/>
          </a:bodyPr>
          <a:lstStyle/>
          <a:p>
            <a:r>
              <a:rPr lang="en-US" sz="3200" b="1" dirty="0">
                <a:solidFill>
                  <a:srgbClr val="C00000"/>
                </a:solidFill>
                <a:latin typeface="Times New Roman" panose="02020603050405020304" pitchFamily="18" charset="0"/>
                <a:cs typeface="Times New Roman" panose="02020603050405020304" pitchFamily="18" charset="0"/>
              </a:rPr>
              <a:t>Now read and circle the correct answer. </a:t>
            </a:r>
          </a:p>
        </p:txBody>
      </p:sp>
      <p:sp>
        <p:nvSpPr>
          <p:cNvPr id="7" name="TextBox 4">
            <a:extLst>
              <a:ext uri="{FF2B5EF4-FFF2-40B4-BE49-F238E27FC236}">
                <a16:creationId xmlns:a16="http://schemas.microsoft.com/office/drawing/2014/main" id="{2804DD23-B48F-44AB-8C8C-96B9C06018D9}"/>
              </a:ext>
            </a:extLst>
          </p:cNvPr>
          <p:cNvSpPr txBox="1"/>
          <p:nvPr/>
        </p:nvSpPr>
        <p:spPr>
          <a:xfrm>
            <a:off x="609600" y="6896100"/>
            <a:ext cx="109728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1. How many things did Toby and Lisa ask their classmate about? </a:t>
            </a:r>
          </a:p>
        </p:txBody>
      </p:sp>
      <p:sp>
        <p:nvSpPr>
          <p:cNvPr id="8" name="TextBox 4">
            <a:extLst>
              <a:ext uri="{FF2B5EF4-FFF2-40B4-BE49-F238E27FC236}">
                <a16:creationId xmlns:a16="http://schemas.microsoft.com/office/drawing/2014/main" id="{DF004EC1-00BA-4B85-9D6D-21A4E664FC6D}"/>
              </a:ext>
            </a:extLst>
          </p:cNvPr>
          <p:cNvSpPr txBox="1"/>
          <p:nvPr/>
        </p:nvSpPr>
        <p:spPr>
          <a:xfrm>
            <a:off x="609600" y="7776865"/>
            <a:ext cx="102108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 How many students eat lots of fast food? </a:t>
            </a:r>
          </a:p>
        </p:txBody>
      </p:sp>
      <p:sp>
        <p:nvSpPr>
          <p:cNvPr id="9" name="TextBox 4">
            <a:extLst>
              <a:ext uri="{FF2B5EF4-FFF2-40B4-BE49-F238E27FC236}">
                <a16:creationId xmlns:a16="http://schemas.microsoft.com/office/drawing/2014/main" id="{6F244808-8A90-4E0A-A536-22EECD360A65}"/>
              </a:ext>
            </a:extLst>
          </p:cNvPr>
          <p:cNvSpPr txBox="1"/>
          <p:nvPr/>
        </p:nvSpPr>
        <p:spPr>
          <a:xfrm>
            <a:off x="609600" y="8499141"/>
            <a:ext cx="1021080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3. How </a:t>
            </a:r>
            <a:r>
              <a:rPr lang="en-US" sz="2800" dirty="0">
                <a:latin typeface="Times New Roman" panose="02020603050405020304" pitchFamily="18" charset="0"/>
                <a:cs typeface="Times New Roman" panose="02020603050405020304" pitchFamily="18" charset="0"/>
              </a:rPr>
              <a:t>many</a:t>
            </a:r>
            <a:r>
              <a:rPr lang="en-US" sz="2800" dirty="0">
                <a:latin typeface="Arial" panose="020B0604020202020204" pitchFamily="34" charset="0"/>
                <a:cs typeface="Arial" panose="020B0604020202020204" pitchFamily="34" charset="0"/>
              </a:rPr>
              <a:t> students do lots of exercise? </a:t>
            </a:r>
          </a:p>
        </p:txBody>
      </p:sp>
      <p:sp>
        <p:nvSpPr>
          <p:cNvPr id="10" name="TextBox 4">
            <a:extLst>
              <a:ext uri="{FF2B5EF4-FFF2-40B4-BE49-F238E27FC236}">
                <a16:creationId xmlns:a16="http://schemas.microsoft.com/office/drawing/2014/main" id="{A50542BB-57A3-4BA0-B265-FA64C2A8E55C}"/>
              </a:ext>
            </a:extLst>
          </p:cNvPr>
          <p:cNvSpPr txBox="1"/>
          <p:nvPr/>
        </p:nvSpPr>
        <p:spPr>
          <a:xfrm>
            <a:off x="636722" y="9302691"/>
            <a:ext cx="102108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4. How many students don’t eat any fruit? </a:t>
            </a:r>
          </a:p>
        </p:txBody>
      </p:sp>
      <p:sp>
        <p:nvSpPr>
          <p:cNvPr id="12" name="TextBox 4">
            <a:extLst>
              <a:ext uri="{FF2B5EF4-FFF2-40B4-BE49-F238E27FC236}">
                <a16:creationId xmlns:a16="http://schemas.microsoft.com/office/drawing/2014/main" id="{6228A02A-A53E-45E5-B158-236C4C335D77}"/>
              </a:ext>
            </a:extLst>
          </p:cNvPr>
          <p:cNvSpPr txBox="1"/>
          <p:nvPr/>
        </p:nvSpPr>
        <p:spPr>
          <a:xfrm>
            <a:off x="12649200" y="6893540"/>
            <a:ext cx="49530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 four     b. three      c. one</a:t>
            </a:r>
          </a:p>
        </p:txBody>
      </p:sp>
      <p:sp>
        <p:nvSpPr>
          <p:cNvPr id="13" name="TextBox 4">
            <a:extLst>
              <a:ext uri="{FF2B5EF4-FFF2-40B4-BE49-F238E27FC236}">
                <a16:creationId xmlns:a16="http://schemas.microsoft.com/office/drawing/2014/main" id="{696D5F5E-3CE4-4AF4-975A-DF78151B5C9A}"/>
              </a:ext>
            </a:extLst>
          </p:cNvPr>
          <p:cNvSpPr txBox="1"/>
          <p:nvPr/>
        </p:nvSpPr>
        <p:spPr>
          <a:xfrm>
            <a:off x="12725400" y="7655214"/>
            <a:ext cx="4953000"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a</a:t>
            </a:r>
            <a:r>
              <a:rPr lang="en-US" sz="2800" dirty="0">
                <a:latin typeface="Times New Roman" panose="02020603050405020304" pitchFamily="18" charset="0"/>
                <a:cs typeface="Times New Roman" panose="02020603050405020304" pitchFamily="18" charset="0"/>
              </a:rPr>
              <a:t>. two      b. five         c. ten</a:t>
            </a:r>
          </a:p>
        </p:txBody>
      </p:sp>
      <p:sp>
        <p:nvSpPr>
          <p:cNvPr id="14" name="TextBox 4">
            <a:extLst>
              <a:ext uri="{FF2B5EF4-FFF2-40B4-BE49-F238E27FC236}">
                <a16:creationId xmlns:a16="http://schemas.microsoft.com/office/drawing/2014/main" id="{54A0DB45-18C3-4ABC-B543-9195633AE520}"/>
              </a:ext>
            </a:extLst>
          </p:cNvPr>
          <p:cNvSpPr txBox="1"/>
          <p:nvPr/>
        </p:nvSpPr>
        <p:spPr>
          <a:xfrm>
            <a:off x="12694920" y="8416889"/>
            <a:ext cx="49530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 eight    b. ten          c. two</a:t>
            </a:r>
          </a:p>
        </p:txBody>
      </p:sp>
      <p:sp>
        <p:nvSpPr>
          <p:cNvPr id="15" name="TextBox 4">
            <a:extLst>
              <a:ext uri="{FF2B5EF4-FFF2-40B4-BE49-F238E27FC236}">
                <a16:creationId xmlns:a16="http://schemas.microsoft.com/office/drawing/2014/main" id="{EC06F9F7-E674-4A0F-90C9-BD210209FEB0}"/>
              </a:ext>
            </a:extLst>
          </p:cNvPr>
          <p:cNvSpPr txBox="1"/>
          <p:nvPr/>
        </p:nvSpPr>
        <p:spPr>
          <a:xfrm>
            <a:off x="12633960" y="9262061"/>
            <a:ext cx="49530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a. fifteen   b. four         c. one</a:t>
            </a:r>
          </a:p>
        </p:txBody>
      </p:sp>
      <p:sp>
        <p:nvSpPr>
          <p:cNvPr id="3" name="Hình Bầu dục 2">
            <a:extLst>
              <a:ext uri="{FF2B5EF4-FFF2-40B4-BE49-F238E27FC236}">
                <a16:creationId xmlns:a16="http://schemas.microsoft.com/office/drawing/2014/main" id="{0277DB2C-AEEB-496F-AEFD-BBF563042CD5}"/>
              </a:ext>
            </a:extLst>
          </p:cNvPr>
          <p:cNvSpPr/>
          <p:nvPr/>
        </p:nvSpPr>
        <p:spPr>
          <a:xfrm>
            <a:off x="13944600" y="6849728"/>
            <a:ext cx="671179" cy="671179"/>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6" name="Hình Bầu dục 15">
            <a:extLst>
              <a:ext uri="{FF2B5EF4-FFF2-40B4-BE49-F238E27FC236}">
                <a16:creationId xmlns:a16="http://schemas.microsoft.com/office/drawing/2014/main" id="{F515326B-0984-4381-AA1E-EBEAF1A1630A}"/>
              </a:ext>
            </a:extLst>
          </p:cNvPr>
          <p:cNvSpPr/>
          <p:nvPr/>
        </p:nvSpPr>
        <p:spPr>
          <a:xfrm>
            <a:off x="12389810" y="7639025"/>
            <a:ext cx="671179" cy="671179"/>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7" name="Hình Bầu dục 16">
            <a:extLst>
              <a:ext uri="{FF2B5EF4-FFF2-40B4-BE49-F238E27FC236}">
                <a16:creationId xmlns:a16="http://schemas.microsoft.com/office/drawing/2014/main" id="{5B6F75C6-09B7-4DF3-B433-0D21DC295664}"/>
              </a:ext>
            </a:extLst>
          </p:cNvPr>
          <p:cNvSpPr/>
          <p:nvPr/>
        </p:nvSpPr>
        <p:spPr>
          <a:xfrm>
            <a:off x="13944599" y="8368617"/>
            <a:ext cx="671179" cy="671179"/>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8" name="Hình Bầu dục 17">
            <a:extLst>
              <a:ext uri="{FF2B5EF4-FFF2-40B4-BE49-F238E27FC236}">
                <a16:creationId xmlns:a16="http://schemas.microsoft.com/office/drawing/2014/main" id="{1811D1E5-255B-475C-8BD1-806CBD31B498}"/>
              </a:ext>
            </a:extLst>
          </p:cNvPr>
          <p:cNvSpPr/>
          <p:nvPr/>
        </p:nvSpPr>
        <p:spPr>
          <a:xfrm>
            <a:off x="15742610" y="9217552"/>
            <a:ext cx="671179" cy="671179"/>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1323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850DE88-78D9-49E9-AEDE-2917B6E59A7F}"/>
              </a:ext>
            </a:extLst>
          </p:cNvPr>
          <p:cNvPicPr>
            <a:picLocks noChangeAspect="1"/>
          </p:cNvPicPr>
          <p:nvPr/>
        </p:nvPicPr>
        <p:blipFill>
          <a:blip r:embed="rId2"/>
          <a:srcRect/>
          <a:stretch>
            <a:fillRect/>
          </a:stretch>
        </p:blipFill>
        <p:spPr>
          <a:xfrm>
            <a:off x="1524000" y="1759288"/>
            <a:ext cx="5775930" cy="3848214"/>
          </a:xfrm>
          <a:prstGeom prst="rect">
            <a:avLst/>
          </a:prstGeom>
        </p:spPr>
      </p:pic>
      <p:pic>
        <p:nvPicPr>
          <p:cNvPr id="3" name="Picture 3">
            <a:extLst>
              <a:ext uri="{FF2B5EF4-FFF2-40B4-BE49-F238E27FC236}">
                <a16:creationId xmlns:a16="http://schemas.microsoft.com/office/drawing/2014/main" id="{1AC21284-3B11-4B4E-AD94-569A48D72D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8534400" y="1432788"/>
            <a:ext cx="3842194" cy="4114800"/>
          </a:xfrm>
          <a:prstGeom prst="rect">
            <a:avLst/>
          </a:prstGeom>
        </p:spPr>
      </p:pic>
      <p:pic>
        <p:nvPicPr>
          <p:cNvPr id="4" name="Picture 4">
            <a:extLst>
              <a:ext uri="{FF2B5EF4-FFF2-40B4-BE49-F238E27FC236}">
                <a16:creationId xmlns:a16="http://schemas.microsoft.com/office/drawing/2014/main" id="{E8656ACB-2ADF-4033-8D3E-ECAD8132DF8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3304520" y="1840180"/>
            <a:ext cx="3577699" cy="3761050"/>
          </a:xfrm>
          <a:prstGeom prst="rect">
            <a:avLst/>
          </a:prstGeom>
        </p:spPr>
      </p:pic>
      <p:sp>
        <p:nvSpPr>
          <p:cNvPr id="5" name="Hộp Văn bản 4">
            <a:extLst>
              <a:ext uri="{FF2B5EF4-FFF2-40B4-BE49-F238E27FC236}">
                <a16:creationId xmlns:a16="http://schemas.microsoft.com/office/drawing/2014/main" id="{810DC321-067F-41A7-B1BC-1D013F802B60}"/>
              </a:ext>
            </a:extLst>
          </p:cNvPr>
          <p:cNvSpPr txBox="1"/>
          <p:nvPr/>
        </p:nvSpPr>
        <p:spPr>
          <a:xfrm>
            <a:off x="2590800" y="5501231"/>
            <a:ext cx="2971800" cy="830997"/>
          </a:xfrm>
          <a:prstGeom prst="rect">
            <a:avLst/>
          </a:prstGeom>
          <a:noFill/>
        </p:spPr>
        <p:txBody>
          <a:bodyPr wrap="square" rtlCol="0">
            <a:spAutoFit/>
          </a:bodyPr>
          <a:lstStyle/>
          <a:p>
            <a:r>
              <a:rPr lang="en-US" sz="4800" dirty="0">
                <a:latin typeface="Times New Roman" panose="02020603050405020304" pitchFamily="18" charset="0"/>
                <a:cs typeface="Times New Roman" panose="02020603050405020304" pitchFamily="18" charset="0"/>
              </a:rPr>
              <a:t>classmate</a:t>
            </a:r>
          </a:p>
        </p:txBody>
      </p:sp>
      <p:sp>
        <p:nvSpPr>
          <p:cNvPr id="6" name="Hộp Văn bản 5">
            <a:extLst>
              <a:ext uri="{FF2B5EF4-FFF2-40B4-BE49-F238E27FC236}">
                <a16:creationId xmlns:a16="http://schemas.microsoft.com/office/drawing/2014/main" id="{4150D1A2-835E-4922-AF53-67BBFF1F29B0}"/>
              </a:ext>
            </a:extLst>
          </p:cNvPr>
          <p:cNvSpPr txBox="1"/>
          <p:nvPr/>
        </p:nvSpPr>
        <p:spPr>
          <a:xfrm>
            <a:off x="8808720" y="5601230"/>
            <a:ext cx="2667000" cy="830997"/>
          </a:xfrm>
          <a:prstGeom prst="rect">
            <a:avLst/>
          </a:prstGeom>
          <a:noFill/>
        </p:spPr>
        <p:txBody>
          <a:bodyPr wrap="square" rtlCol="0">
            <a:spAutoFit/>
          </a:bodyPr>
          <a:lstStyle/>
          <a:p>
            <a:r>
              <a:rPr lang="en-US" sz="4800" dirty="0">
                <a:latin typeface="Times New Roman" panose="02020603050405020304" pitchFamily="18" charset="0"/>
                <a:cs typeface="Times New Roman" panose="02020603050405020304" pitchFamily="18" charset="0"/>
              </a:rPr>
              <a:t>survey</a:t>
            </a:r>
          </a:p>
        </p:txBody>
      </p:sp>
      <p:sp>
        <p:nvSpPr>
          <p:cNvPr id="7" name="Hộp Văn bản 6">
            <a:extLst>
              <a:ext uri="{FF2B5EF4-FFF2-40B4-BE49-F238E27FC236}">
                <a16:creationId xmlns:a16="http://schemas.microsoft.com/office/drawing/2014/main" id="{9104F1A1-27B0-49C5-8256-7CFFC84B74F1}"/>
              </a:ext>
            </a:extLst>
          </p:cNvPr>
          <p:cNvSpPr txBox="1"/>
          <p:nvPr/>
        </p:nvSpPr>
        <p:spPr>
          <a:xfrm>
            <a:off x="13304520" y="6002435"/>
            <a:ext cx="4419600" cy="830997"/>
          </a:xfrm>
          <a:prstGeom prst="rect">
            <a:avLst/>
          </a:prstGeom>
          <a:noFill/>
        </p:spPr>
        <p:txBody>
          <a:bodyPr wrap="square" rtlCol="0">
            <a:spAutoFit/>
          </a:bodyPr>
          <a:lstStyle/>
          <a:p>
            <a:r>
              <a:rPr lang="en-US" sz="4800" dirty="0">
                <a:latin typeface="Times New Roman" panose="02020603050405020304" pitchFamily="18" charset="0"/>
                <a:cs typeface="Times New Roman" panose="02020603050405020304" pitchFamily="18" charset="0"/>
              </a:rPr>
              <a:t>healthy lifestyle </a:t>
            </a:r>
          </a:p>
        </p:txBody>
      </p:sp>
      <p:sp>
        <p:nvSpPr>
          <p:cNvPr id="8" name="TextBox 4">
            <a:extLst>
              <a:ext uri="{FF2B5EF4-FFF2-40B4-BE49-F238E27FC236}">
                <a16:creationId xmlns:a16="http://schemas.microsoft.com/office/drawing/2014/main" id="{A975EB66-DC94-4585-86A2-02F7A408ECB2}"/>
              </a:ext>
            </a:extLst>
          </p:cNvPr>
          <p:cNvSpPr txBox="1"/>
          <p:nvPr/>
        </p:nvSpPr>
        <p:spPr>
          <a:xfrm>
            <a:off x="4876800" y="6498403"/>
            <a:ext cx="8427720" cy="1077218"/>
          </a:xfrm>
          <a:prstGeom prst="rect">
            <a:avLst/>
          </a:prstGeom>
          <a:noFill/>
        </p:spPr>
        <p:txBody>
          <a:bodyPr wrap="square" rtlCol="0">
            <a:spAutoFit/>
          </a:bodyPr>
          <a:lstStyle/>
          <a:p>
            <a:r>
              <a:rPr lang="en-US" sz="2800" b="1" dirty="0">
                <a:solidFill>
                  <a:srgbClr val="002060"/>
                </a:solidFill>
                <a:latin typeface="Arial" panose="020B0604020202020204" pitchFamily="34" charset="0"/>
                <a:cs typeface="Arial" panose="020B0604020202020204" pitchFamily="34" charset="0"/>
              </a:rPr>
              <a:t>                             </a:t>
            </a:r>
            <a:r>
              <a:rPr lang="en-US" sz="3200" b="1" dirty="0">
                <a:solidFill>
                  <a:srgbClr val="002060"/>
                </a:solidFill>
                <a:latin typeface="Times New Roman" panose="02020603050405020304" pitchFamily="18" charset="0"/>
                <a:cs typeface="Times New Roman" panose="02020603050405020304" pitchFamily="18" charset="0"/>
              </a:rPr>
              <a:t>Work in pair</a:t>
            </a:r>
          </a:p>
          <a:p>
            <a:r>
              <a:rPr lang="en-US" sz="3200" b="1" dirty="0">
                <a:solidFill>
                  <a:srgbClr val="002060"/>
                </a:solidFill>
                <a:latin typeface="Times New Roman" panose="02020603050405020304" pitchFamily="18" charset="0"/>
                <a:cs typeface="Times New Roman" panose="02020603050405020304" pitchFamily="18" charset="0"/>
              </a:rPr>
              <a:t>Do you have healthy lifestyle? Why(not)? </a:t>
            </a:r>
          </a:p>
        </p:txBody>
      </p:sp>
      <p:sp>
        <p:nvSpPr>
          <p:cNvPr id="9" name="TextBox 4">
            <a:extLst>
              <a:ext uri="{FF2B5EF4-FFF2-40B4-BE49-F238E27FC236}">
                <a16:creationId xmlns:a16="http://schemas.microsoft.com/office/drawing/2014/main" id="{A70830AD-A085-452B-8AC2-4A04C3083CB1}"/>
              </a:ext>
            </a:extLst>
          </p:cNvPr>
          <p:cNvSpPr txBox="1"/>
          <p:nvPr/>
        </p:nvSpPr>
        <p:spPr>
          <a:xfrm>
            <a:off x="925822" y="8408240"/>
            <a:ext cx="9883155" cy="523220"/>
          </a:xfrm>
          <a:prstGeom prst="rect">
            <a:avLst/>
          </a:prstGeom>
          <a:noFill/>
        </p:spPr>
        <p:txBody>
          <a:bodyPr wrap="square" rtlCol="0">
            <a:spAutoFit/>
          </a:bodyPr>
          <a:lstStyle/>
          <a:p>
            <a:r>
              <a:rPr lang="en-US" sz="2800" b="1" u="sng" dirty="0">
                <a:solidFill>
                  <a:srgbClr val="0070C0"/>
                </a:solidFill>
                <a:latin typeface="Arial" panose="020B0604020202020204" pitchFamily="34" charset="0"/>
                <a:cs typeface="Arial" panose="020B0604020202020204" pitchFamily="34" charset="0"/>
              </a:rPr>
              <a:t> </a:t>
            </a:r>
            <a:endParaRPr lang="en-US" sz="3200" b="1" dirty="0">
              <a:solidFill>
                <a:srgbClr val="00206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1023619" y="8285129"/>
            <a:ext cx="11015981" cy="1077218"/>
          </a:xfrm>
          <a:prstGeom prst="rect">
            <a:avLst/>
          </a:prstGeom>
        </p:spPr>
        <p:txBody>
          <a:bodyPr wrap="square">
            <a:spAutoFit/>
          </a:bodyPr>
          <a:lstStyle/>
          <a:p>
            <a:r>
              <a:rPr lang="en-US" sz="3200" b="1" u="sng" dirty="0">
                <a:solidFill>
                  <a:srgbClr val="0070C0"/>
                </a:solidFill>
                <a:latin typeface="Times New Roman" panose="02020603050405020304" pitchFamily="18" charset="0"/>
                <a:cs typeface="Times New Roman" panose="02020603050405020304" pitchFamily="18" charset="0"/>
              </a:rPr>
              <a:t>Example: </a:t>
            </a:r>
            <a:r>
              <a:rPr lang="en-US" sz="3200" b="1" dirty="0">
                <a:solidFill>
                  <a:srgbClr val="7030A0"/>
                </a:solidFill>
                <a:latin typeface="Times New Roman" panose="02020603050405020304" pitchFamily="18" charset="0"/>
                <a:cs typeface="Times New Roman" panose="02020603050405020304" pitchFamily="18" charset="0"/>
              </a:rPr>
              <a:t>I have a healthy lifestyle because I do exercise every day and eat lots of fruit and vegetables. </a:t>
            </a:r>
            <a:endParaRPr lang="en-US"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717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CA23608-6D35-4316-8AB1-8D9D57D574BB}"/>
              </a:ext>
            </a:extLst>
          </p:cNvPr>
          <p:cNvSpPr txBox="1"/>
          <p:nvPr/>
        </p:nvSpPr>
        <p:spPr>
          <a:xfrm>
            <a:off x="563095" y="1618906"/>
            <a:ext cx="7074122" cy="738664"/>
          </a:xfrm>
          <a:prstGeom prst="rect">
            <a:avLst/>
          </a:prstGeom>
          <a:noFill/>
        </p:spPr>
        <p:txBody>
          <a:bodyPr wrap="square" rtlCol="0">
            <a:spAutoFit/>
          </a:bodyPr>
          <a:lstStyle/>
          <a:p>
            <a:r>
              <a:rPr lang="en-US" sz="4200" dirty="0">
                <a:latin typeface="Times New Roman" panose="02020603050405020304" pitchFamily="18" charset="0"/>
                <a:cs typeface="Times New Roman" panose="02020603050405020304" pitchFamily="18" charset="0"/>
              </a:rPr>
              <a:t>1. get ( some) sleep</a:t>
            </a:r>
          </a:p>
        </p:txBody>
      </p:sp>
      <p:sp>
        <p:nvSpPr>
          <p:cNvPr id="21" name="TextBox 20">
            <a:extLst>
              <a:ext uri="{FF2B5EF4-FFF2-40B4-BE49-F238E27FC236}">
                <a16:creationId xmlns:a16="http://schemas.microsoft.com/office/drawing/2014/main" id="{A4B1EA85-854B-4F73-8B3D-AC70385346D3}"/>
              </a:ext>
            </a:extLst>
          </p:cNvPr>
          <p:cNvSpPr txBox="1"/>
          <p:nvPr/>
        </p:nvSpPr>
        <p:spPr>
          <a:xfrm>
            <a:off x="10441071" y="1489581"/>
            <a:ext cx="7260209"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ngủ</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một</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chút</a:t>
            </a:r>
            <a:endParaRPr lang="en-US" sz="4200" dirty="0">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07D96200-ED0C-4B9B-AB8E-ED5FB244EF2F}"/>
              </a:ext>
            </a:extLst>
          </p:cNvPr>
          <p:cNvSpPr txBox="1"/>
          <p:nvPr/>
        </p:nvSpPr>
        <p:spPr>
          <a:xfrm>
            <a:off x="563095" y="2567995"/>
            <a:ext cx="7074122"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2.eat fruit and vegetables</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5" name="TextBox 34">
            <a:extLst>
              <a:ext uri="{FF2B5EF4-FFF2-40B4-BE49-F238E27FC236}">
                <a16:creationId xmlns:a16="http://schemas.microsoft.com/office/drawing/2014/main" id="{7E70C5D4-C878-42A0-96A0-0AE1B097E328}"/>
              </a:ext>
            </a:extLst>
          </p:cNvPr>
          <p:cNvSpPr txBox="1"/>
          <p:nvPr/>
        </p:nvSpPr>
        <p:spPr>
          <a:xfrm>
            <a:off x="563095" y="3517084"/>
            <a:ext cx="551710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3. eat fast food</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6" name="TextBox 35">
            <a:extLst>
              <a:ext uri="{FF2B5EF4-FFF2-40B4-BE49-F238E27FC236}">
                <a16:creationId xmlns:a16="http://schemas.microsoft.com/office/drawing/2014/main" id="{98D25A7C-CD00-43DB-996E-4DF22181507C}"/>
              </a:ext>
            </a:extLst>
          </p:cNvPr>
          <p:cNvSpPr txBox="1"/>
          <p:nvPr/>
        </p:nvSpPr>
        <p:spPr>
          <a:xfrm>
            <a:off x="563095" y="4466173"/>
            <a:ext cx="518011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4. drink soda</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7" name="TextBox 36">
            <a:extLst>
              <a:ext uri="{FF2B5EF4-FFF2-40B4-BE49-F238E27FC236}">
                <a16:creationId xmlns:a16="http://schemas.microsoft.com/office/drawing/2014/main" id="{53B56A18-BABF-43A8-9FAD-D870DAB59E14}"/>
              </a:ext>
            </a:extLst>
          </p:cNvPr>
          <p:cNvSpPr txBox="1"/>
          <p:nvPr/>
        </p:nvSpPr>
        <p:spPr>
          <a:xfrm>
            <a:off x="563095" y="5415262"/>
            <a:ext cx="6499882"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5. healthy</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38" name="TextBox 37">
            <a:extLst>
              <a:ext uri="{FF2B5EF4-FFF2-40B4-BE49-F238E27FC236}">
                <a16:creationId xmlns:a16="http://schemas.microsoft.com/office/drawing/2014/main" id="{ABCDC794-C652-4BC6-8E06-2FA811EB51D1}"/>
              </a:ext>
            </a:extLst>
          </p:cNvPr>
          <p:cNvSpPr txBox="1"/>
          <p:nvPr/>
        </p:nvSpPr>
        <p:spPr>
          <a:xfrm>
            <a:off x="563095" y="6364351"/>
            <a:ext cx="419158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6.unhealthy</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40" name="TextBox 39">
            <a:extLst>
              <a:ext uri="{FF2B5EF4-FFF2-40B4-BE49-F238E27FC236}">
                <a16:creationId xmlns:a16="http://schemas.microsoft.com/office/drawing/2014/main" id="{86A31E7C-8A3B-43F9-BB55-EA2AC5E676E9}"/>
              </a:ext>
            </a:extLst>
          </p:cNvPr>
          <p:cNvSpPr txBox="1"/>
          <p:nvPr/>
        </p:nvSpPr>
        <p:spPr>
          <a:xfrm>
            <a:off x="10441071" y="2468236"/>
            <a:ext cx="7215353"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ăn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hoa</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quả</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và</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trái</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cây</a:t>
            </a:r>
            <a:endParaRPr lang="en-US" sz="4200" dirty="0">
              <a:latin typeface="Times New Roman" panose="02020603050405020304" pitchFamily="18" charset="0"/>
              <a:cs typeface="Times New Roman" panose="02020603050405020304" pitchFamily="18" charset="0"/>
            </a:endParaRPr>
          </a:p>
        </p:txBody>
      </p:sp>
      <p:sp>
        <p:nvSpPr>
          <p:cNvPr id="41" name="TextBox 40">
            <a:extLst>
              <a:ext uri="{FF2B5EF4-FFF2-40B4-BE49-F238E27FC236}">
                <a16:creationId xmlns:a16="http://schemas.microsoft.com/office/drawing/2014/main" id="{4B701793-4996-4FD8-9DD0-044D0B3130F2}"/>
              </a:ext>
            </a:extLst>
          </p:cNvPr>
          <p:cNvSpPr txBox="1"/>
          <p:nvPr/>
        </p:nvSpPr>
        <p:spPr>
          <a:xfrm>
            <a:off x="10441071" y="3446891"/>
            <a:ext cx="7215353"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ăn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đồ</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ăn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nhanh</a:t>
            </a:r>
            <a:endParaRPr lang="en-US" sz="4200" dirty="0">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75A1EA0B-9588-421B-AEC0-B2DCC6DD0BE9}"/>
              </a:ext>
            </a:extLst>
          </p:cNvPr>
          <p:cNvSpPr txBox="1"/>
          <p:nvPr/>
        </p:nvSpPr>
        <p:spPr>
          <a:xfrm>
            <a:off x="10441071" y="4425546"/>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uống</a:t>
            </a:r>
            <a:r>
              <a:rPr lang="en-US" sz="4200" dirty="0">
                <a:latin typeface="Times New Roman" panose="02020603050405020304" pitchFamily="18" charset="0"/>
                <a:cs typeface="Times New Roman" panose="02020603050405020304" pitchFamily="18" charset="0"/>
              </a:rPr>
              <a:t> soda</a:t>
            </a:r>
          </a:p>
        </p:txBody>
      </p:sp>
      <p:sp>
        <p:nvSpPr>
          <p:cNvPr id="44" name="TextBox 43">
            <a:extLst>
              <a:ext uri="{FF2B5EF4-FFF2-40B4-BE49-F238E27FC236}">
                <a16:creationId xmlns:a16="http://schemas.microsoft.com/office/drawing/2014/main" id="{827D4CB2-DD2B-443C-B48E-D1CC1CB05306}"/>
              </a:ext>
            </a:extLst>
          </p:cNvPr>
          <p:cNvSpPr txBox="1"/>
          <p:nvPr/>
        </p:nvSpPr>
        <p:spPr>
          <a:xfrm>
            <a:off x="10441071" y="5404201"/>
            <a:ext cx="8304126"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lành</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mạnh</a:t>
            </a:r>
            <a:endParaRPr lang="en-US" sz="4200" dirty="0">
              <a:latin typeface="Times New Roman" panose="02020603050405020304" pitchFamily="18" charset="0"/>
              <a:cs typeface="Times New Roman" panose="02020603050405020304" pitchFamily="18" charset="0"/>
            </a:endParaRPr>
          </a:p>
        </p:txBody>
      </p:sp>
      <p:sp>
        <p:nvSpPr>
          <p:cNvPr id="45" name="TextBox 44">
            <a:extLst>
              <a:ext uri="{FF2B5EF4-FFF2-40B4-BE49-F238E27FC236}">
                <a16:creationId xmlns:a16="http://schemas.microsoft.com/office/drawing/2014/main" id="{CB877E96-D28E-4C31-9C20-803E50B67C9F}"/>
              </a:ext>
            </a:extLst>
          </p:cNvPr>
          <p:cNvSpPr txBox="1"/>
          <p:nvPr/>
        </p:nvSpPr>
        <p:spPr>
          <a:xfrm>
            <a:off x="10441071" y="6382856"/>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không</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lành</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mạnh</a:t>
            </a:r>
            <a:endParaRPr lang="en-US" sz="42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F66FBC45-A05D-40F3-BC91-6655153E6F79}"/>
              </a:ext>
            </a:extLst>
          </p:cNvPr>
          <p:cNvSpPr txBox="1"/>
          <p:nvPr/>
        </p:nvSpPr>
        <p:spPr>
          <a:xfrm>
            <a:off x="5105400" y="397713"/>
            <a:ext cx="7672388" cy="923330"/>
          </a:xfrm>
          <a:prstGeom prst="rect">
            <a:avLst/>
          </a:prstGeom>
          <a:noFill/>
        </p:spPr>
        <p:txBody>
          <a:bodyPr wrap="square" rtlCol="0">
            <a:spAutoFit/>
          </a:bodyPr>
          <a:lstStyle/>
          <a:p>
            <a:r>
              <a:rPr lang="en-US" sz="5400" b="1" dirty="0">
                <a:solidFill>
                  <a:schemeClr val="accent2">
                    <a:lumMod val="75000"/>
                  </a:schemeClr>
                </a:solidFill>
                <a:latin typeface="Times New Roman" panose="02020603050405020304" pitchFamily="18" charset="0"/>
                <a:cs typeface="Times New Roman" panose="02020603050405020304" pitchFamily="18" charset="0"/>
              </a:rPr>
              <a:t>CHECKING MEMORY</a:t>
            </a:r>
          </a:p>
        </p:txBody>
      </p:sp>
      <p:sp>
        <p:nvSpPr>
          <p:cNvPr id="23" name="TextBox 37">
            <a:extLst>
              <a:ext uri="{FF2B5EF4-FFF2-40B4-BE49-F238E27FC236}">
                <a16:creationId xmlns:a16="http://schemas.microsoft.com/office/drawing/2014/main" id="{C28DDDB9-05A0-4F59-9AD0-4F6A4F42E5D3}"/>
              </a:ext>
            </a:extLst>
          </p:cNvPr>
          <p:cNvSpPr txBox="1"/>
          <p:nvPr/>
        </p:nvSpPr>
        <p:spPr>
          <a:xfrm>
            <a:off x="563095" y="7313440"/>
            <a:ext cx="419158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7.classmate</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27" name="TextBox 44">
            <a:extLst>
              <a:ext uri="{FF2B5EF4-FFF2-40B4-BE49-F238E27FC236}">
                <a16:creationId xmlns:a16="http://schemas.microsoft.com/office/drawing/2014/main" id="{D6EF909B-9D50-4DAB-AAB1-498080187A38}"/>
              </a:ext>
            </a:extLst>
          </p:cNvPr>
          <p:cNvSpPr txBox="1"/>
          <p:nvPr/>
        </p:nvSpPr>
        <p:spPr>
          <a:xfrm>
            <a:off x="10441071" y="7361511"/>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bạn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cùng</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lớp</a:t>
            </a:r>
            <a:endParaRPr lang="en-US" sz="4200" dirty="0">
              <a:latin typeface="Times New Roman" panose="02020603050405020304" pitchFamily="18" charset="0"/>
              <a:cs typeface="Times New Roman" panose="02020603050405020304" pitchFamily="18" charset="0"/>
            </a:endParaRPr>
          </a:p>
        </p:txBody>
      </p:sp>
      <p:sp>
        <p:nvSpPr>
          <p:cNvPr id="33" name="TextBox 37">
            <a:extLst>
              <a:ext uri="{FF2B5EF4-FFF2-40B4-BE49-F238E27FC236}">
                <a16:creationId xmlns:a16="http://schemas.microsoft.com/office/drawing/2014/main" id="{123D8459-9F32-47CA-BB55-6EC1DCAD0186}"/>
              </a:ext>
            </a:extLst>
          </p:cNvPr>
          <p:cNvSpPr txBox="1"/>
          <p:nvPr/>
        </p:nvSpPr>
        <p:spPr>
          <a:xfrm>
            <a:off x="563095" y="8262529"/>
            <a:ext cx="4191588"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8.survey</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43" name="TextBox 44">
            <a:extLst>
              <a:ext uri="{FF2B5EF4-FFF2-40B4-BE49-F238E27FC236}">
                <a16:creationId xmlns:a16="http://schemas.microsoft.com/office/drawing/2014/main" id="{8D255CD9-DC5A-46D3-A34A-76FE3D06F2FA}"/>
              </a:ext>
            </a:extLst>
          </p:cNvPr>
          <p:cNvSpPr txBox="1"/>
          <p:nvPr/>
        </p:nvSpPr>
        <p:spPr>
          <a:xfrm>
            <a:off x="10441071" y="8340166"/>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bản</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khảo</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sát</a:t>
            </a:r>
            <a:endParaRPr lang="en-US" sz="4200" dirty="0">
              <a:latin typeface="Times New Roman" panose="02020603050405020304" pitchFamily="18" charset="0"/>
              <a:cs typeface="Times New Roman" panose="02020603050405020304" pitchFamily="18" charset="0"/>
            </a:endParaRPr>
          </a:p>
        </p:txBody>
      </p:sp>
      <p:sp>
        <p:nvSpPr>
          <p:cNvPr id="46" name="TextBox 37">
            <a:extLst>
              <a:ext uri="{FF2B5EF4-FFF2-40B4-BE49-F238E27FC236}">
                <a16:creationId xmlns:a16="http://schemas.microsoft.com/office/drawing/2014/main" id="{49092551-A0C2-4220-BE3B-0FECBDB13A29}"/>
              </a:ext>
            </a:extLst>
          </p:cNvPr>
          <p:cNvSpPr txBox="1"/>
          <p:nvPr/>
        </p:nvSpPr>
        <p:spPr>
          <a:xfrm>
            <a:off x="563095" y="9211619"/>
            <a:ext cx="5486400" cy="738664"/>
          </a:xfrm>
          <a:prstGeom prst="rect">
            <a:avLst/>
          </a:prstGeom>
          <a:noFill/>
        </p:spPr>
        <p:txBody>
          <a:bodyPr wrap="square" rtlCol="0">
            <a:spAutoFit/>
          </a:bodyPr>
          <a:lstStyle/>
          <a:p>
            <a:r>
              <a:rPr lang="en-SG" sz="4200" dirty="0">
                <a:latin typeface="Times New Roman" panose="02020603050405020304" pitchFamily="18" charset="0"/>
                <a:ea typeface="Roboto" panose="02000000000000000000" pitchFamily="2" charset="0"/>
                <a:cs typeface="Times New Roman" panose="02020603050405020304" pitchFamily="18" charset="0"/>
              </a:rPr>
              <a:t>9. healthy lifestyle</a:t>
            </a:r>
            <a:endParaRPr lang="en-US" sz="4200" dirty="0">
              <a:latin typeface="Times New Roman" panose="02020603050405020304" pitchFamily="18" charset="0"/>
              <a:ea typeface="Roboto" panose="02000000000000000000" pitchFamily="2" charset="0"/>
              <a:cs typeface="Times New Roman" panose="02020603050405020304" pitchFamily="18" charset="0"/>
            </a:endParaRPr>
          </a:p>
        </p:txBody>
      </p:sp>
      <p:sp>
        <p:nvSpPr>
          <p:cNvPr id="48" name="TextBox 44">
            <a:extLst>
              <a:ext uri="{FF2B5EF4-FFF2-40B4-BE49-F238E27FC236}">
                <a16:creationId xmlns:a16="http://schemas.microsoft.com/office/drawing/2014/main" id="{9C7BEE4C-C2DB-42F4-BC26-06D320CD613A}"/>
              </a:ext>
            </a:extLst>
          </p:cNvPr>
          <p:cNvSpPr txBox="1"/>
          <p:nvPr/>
        </p:nvSpPr>
        <p:spPr>
          <a:xfrm>
            <a:off x="10441071" y="9318822"/>
            <a:ext cx="6400964" cy="738664"/>
          </a:xfrm>
          <a:prstGeom prst="rect">
            <a:avLst/>
          </a:prstGeom>
          <a:noFill/>
        </p:spPr>
        <p:txBody>
          <a:bodyPr wrap="square" rtlCol="0">
            <a:spAutoFit/>
          </a:bodyPr>
          <a:lstStyle/>
          <a:p>
            <a:r>
              <a:rPr lang="en-US" sz="4200" dirty="0" err="1">
                <a:latin typeface="Times New Roman" panose="02020603050405020304" pitchFamily="18" charset="0"/>
                <a:cs typeface="Times New Roman" panose="02020603050405020304" pitchFamily="18" charset="0"/>
              </a:rPr>
              <a:t>lối</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sống</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lành</a:t>
            </a:r>
            <a:r>
              <a:rPr lang="en-US" sz="4200" dirty="0">
                <a:latin typeface="Times New Roman" panose="02020603050405020304" pitchFamily="18" charset="0"/>
                <a:cs typeface="Times New Roman" panose="02020603050405020304" pitchFamily="18" charset="0"/>
              </a:rPr>
              <a:t> </a:t>
            </a:r>
            <a:r>
              <a:rPr lang="en-US" sz="4200" dirty="0" err="1">
                <a:latin typeface="Times New Roman" panose="02020603050405020304" pitchFamily="18" charset="0"/>
                <a:cs typeface="Times New Roman" panose="02020603050405020304" pitchFamily="18" charset="0"/>
              </a:rPr>
              <a:t>mạnh</a:t>
            </a:r>
            <a:endParaRPr lang="en-US" sz="4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9325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ppt_x"/>
                                          </p:val>
                                        </p:tav>
                                        <p:tav tm="100000">
                                          <p:val>
                                            <p:strVal val="#ppt_x"/>
                                          </p:val>
                                        </p:tav>
                                      </p:tavLst>
                                    </p:anim>
                                    <p:anim calcmode="lin" valueType="num">
                                      <p:cBhvr additive="base">
                                        <p:cTn id="5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ppt_x"/>
                                          </p:val>
                                        </p:tav>
                                        <p:tav tm="100000">
                                          <p:val>
                                            <p:strVal val="#ppt_x"/>
                                          </p:val>
                                        </p:tav>
                                      </p:tavLst>
                                    </p:anim>
                                    <p:anim calcmode="lin" valueType="num">
                                      <p:cBhvr additive="base">
                                        <p:cTn id="7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500" fill="hold"/>
                                        <p:tgtEl>
                                          <p:spTgt spid="27"/>
                                        </p:tgtEl>
                                        <p:attrNameLst>
                                          <p:attrName>ppt_x</p:attrName>
                                        </p:attrNameLst>
                                      </p:cBhvr>
                                      <p:tavLst>
                                        <p:tav tm="0">
                                          <p:val>
                                            <p:strVal val="#ppt_x"/>
                                          </p:val>
                                        </p:tav>
                                        <p:tav tm="100000">
                                          <p:val>
                                            <p:strVal val="#ppt_x"/>
                                          </p:val>
                                        </p:tav>
                                      </p:tavLst>
                                    </p:anim>
                                    <p:anim calcmode="lin" valueType="num">
                                      <p:cBhvr additive="base">
                                        <p:cTn id="8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ppt_x"/>
                                          </p:val>
                                        </p:tav>
                                        <p:tav tm="100000">
                                          <p:val>
                                            <p:strVal val="#ppt_x"/>
                                          </p:val>
                                        </p:tav>
                                      </p:tavLst>
                                    </p:anim>
                                    <p:anim calcmode="lin" valueType="num">
                                      <p:cBhvr additive="base">
                                        <p:cTn id="9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ppt_x"/>
                                          </p:val>
                                        </p:tav>
                                        <p:tav tm="100000">
                                          <p:val>
                                            <p:strVal val="#ppt_x"/>
                                          </p:val>
                                        </p:tav>
                                      </p:tavLst>
                                    </p:anim>
                                    <p:anim calcmode="lin" valueType="num">
                                      <p:cBhvr additive="base">
                                        <p:cTn id="9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fill="hold"/>
                                        <p:tgtEl>
                                          <p:spTgt spid="46"/>
                                        </p:tgtEl>
                                        <p:attrNameLst>
                                          <p:attrName>ppt_x</p:attrName>
                                        </p:attrNameLst>
                                      </p:cBhvr>
                                      <p:tavLst>
                                        <p:tav tm="0">
                                          <p:val>
                                            <p:strVal val="#ppt_x"/>
                                          </p:val>
                                        </p:tav>
                                        <p:tav tm="100000">
                                          <p:val>
                                            <p:strVal val="#ppt_x"/>
                                          </p:val>
                                        </p:tav>
                                      </p:tavLst>
                                    </p:anim>
                                    <p:anim calcmode="lin" valueType="num">
                                      <p:cBhvr additive="base">
                                        <p:cTn id="10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8"/>
                                        </p:tgtEl>
                                        <p:attrNameLst>
                                          <p:attrName>style.visibility</p:attrName>
                                        </p:attrNameLst>
                                      </p:cBhvr>
                                      <p:to>
                                        <p:strVal val="visible"/>
                                      </p:to>
                                    </p:set>
                                    <p:anim calcmode="lin" valueType="num">
                                      <p:cBhvr additive="base">
                                        <p:cTn id="109" dur="500" fill="hold"/>
                                        <p:tgtEl>
                                          <p:spTgt spid="48"/>
                                        </p:tgtEl>
                                        <p:attrNameLst>
                                          <p:attrName>ppt_x</p:attrName>
                                        </p:attrNameLst>
                                      </p:cBhvr>
                                      <p:tavLst>
                                        <p:tav tm="0">
                                          <p:val>
                                            <p:strVal val="#ppt_x"/>
                                          </p:val>
                                        </p:tav>
                                        <p:tav tm="100000">
                                          <p:val>
                                            <p:strVal val="#ppt_x"/>
                                          </p:val>
                                        </p:tav>
                                      </p:tavLst>
                                    </p:anim>
                                    <p:anim calcmode="lin" valueType="num">
                                      <p:cBhvr additive="base">
                                        <p:cTn id="11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1" grpId="0"/>
      <p:bldP spid="34" grpId="0"/>
      <p:bldP spid="35" grpId="0"/>
      <p:bldP spid="36" grpId="0"/>
      <p:bldP spid="37" grpId="0"/>
      <p:bldP spid="38" grpId="0"/>
      <p:bldP spid="40" grpId="0"/>
      <p:bldP spid="41" grpId="0"/>
      <p:bldP spid="42" grpId="0"/>
      <p:bldP spid="44" grpId="0"/>
      <p:bldP spid="45" grpId="0"/>
      <p:bldP spid="23" grpId="0"/>
      <p:bldP spid="27" grpId="0"/>
      <p:bldP spid="33" grpId="0"/>
      <p:bldP spid="43" grpId="0"/>
      <p:bldP spid="46"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a:extLst>
              <a:ext uri="{FF2B5EF4-FFF2-40B4-BE49-F238E27FC236}">
                <a16:creationId xmlns:a16="http://schemas.microsoft.com/office/drawing/2014/main" id="{D9C1DF6B-AF7E-4445-BA44-C26318F99E7C}"/>
              </a:ext>
            </a:extLst>
          </p:cNvPr>
          <p:cNvPicPr>
            <a:picLocks noChangeAspect="1"/>
          </p:cNvPicPr>
          <p:nvPr/>
        </p:nvPicPr>
        <p:blipFill rotWithShape="1">
          <a:blip r:embed="rId2"/>
          <a:srcRect l="15000" t="28519" r="15833" b="9259"/>
          <a:stretch/>
        </p:blipFill>
        <p:spPr>
          <a:xfrm>
            <a:off x="228600" y="1943100"/>
            <a:ext cx="12649200" cy="6400800"/>
          </a:xfrm>
          <a:prstGeom prst="rect">
            <a:avLst/>
          </a:prstGeom>
        </p:spPr>
      </p:pic>
      <p:sp>
        <p:nvSpPr>
          <p:cNvPr id="6" name="Hộp Văn bản 5">
            <a:extLst>
              <a:ext uri="{FF2B5EF4-FFF2-40B4-BE49-F238E27FC236}">
                <a16:creationId xmlns:a16="http://schemas.microsoft.com/office/drawing/2014/main" id="{DDED2BAE-7FF1-41DB-B449-2213FD054AB8}"/>
              </a:ext>
            </a:extLst>
          </p:cNvPr>
          <p:cNvSpPr txBox="1"/>
          <p:nvPr/>
        </p:nvSpPr>
        <p:spPr>
          <a:xfrm>
            <a:off x="13411200" y="5524500"/>
            <a:ext cx="3429000"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ONLINE GAME</a:t>
            </a:r>
          </a:p>
        </p:txBody>
      </p:sp>
      <p:sp>
        <p:nvSpPr>
          <p:cNvPr id="7" name="Mũi tên: Phải 6">
            <a:hlinkClick r:id="rId3"/>
            <a:extLst>
              <a:ext uri="{FF2B5EF4-FFF2-40B4-BE49-F238E27FC236}">
                <a16:creationId xmlns:a16="http://schemas.microsoft.com/office/drawing/2014/main" id="{FA95AF45-858E-4A25-AEDB-DDF0792FF9FC}"/>
              </a:ext>
            </a:extLst>
          </p:cNvPr>
          <p:cNvSpPr/>
          <p:nvPr/>
        </p:nvSpPr>
        <p:spPr>
          <a:xfrm>
            <a:off x="13792200" y="4762500"/>
            <a:ext cx="2133600" cy="646330"/>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ộp Văn bản 8">
            <a:extLst>
              <a:ext uri="{FF2B5EF4-FFF2-40B4-BE49-F238E27FC236}">
                <a16:creationId xmlns:a16="http://schemas.microsoft.com/office/drawing/2014/main" id="{5A1DC5E1-5DB4-40FC-B823-4890AA3990B2}"/>
              </a:ext>
            </a:extLst>
          </p:cNvPr>
          <p:cNvSpPr txBox="1"/>
          <p:nvPr/>
        </p:nvSpPr>
        <p:spPr>
          <a:xfrm>
            <a:off x="2438400" y="4094222"/>
            <a:ext cx="13030200" cy="584775"/>
          </a:xfrm>
          <a:prstGeom prst="rect">
            <a:avLst/>
          </a:prstGeom>
          <a:noFill/>
        </p:spPr>
        <p:txBody>
          <a:bodyPr wrap="square">
            <a:spAutoFit/>
          </a:bodyPr>
          <a:lstStyle/>
          <a:p>
            <a:r>
              <a:rPr lang="en-US" sz="3200" dirty="0">
                <a:latin typeface="Times New Roman" panose="02020603050405020304" pitchFamily="18" charset="0"/>
                <a:cs typeface="Times New Roman" panose="02020603050405020304" pitchFamily="18" charset="0"/>
              </a:rPr>
              <a:t>https://wordwall.net/resource/34335896/smart-world-7-lesson-1-vocabulary</a:t>
            </a:r>
          </a:p>
        </p:txBody>
      </p:sp>
    </p:spTree>
    <p:extLst>
      <p:ext uri="{BB962C8B-B14F-4D97-AF65-F5344CB8AC3E}">
        <p14:creationId xmlns:p14="http://schemas.microsoft.com/office/powerpoint/2010/main" val="551766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8283427"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tack of open magazine s">
            <a:extLst>
              <a:ext uri="{FF2B5EF4-FFF2-40B4-BE49-F238E27FC236}">
                <a16:creationId xmlns:a16="http://schemas.microsoft.com/office/drawing/2014/main" id="{DE9C7430-693C-8E5E-5E50-916624816D70}"/>
              </a:ext>
            </a:extLst>
          </p:cNvPr>
          <p:cNvPicPr>
            <a:picLocks noChangeAspect="1"/>
          </p:cNvPicPr>
          <p:nvPr/>
        </p:nvPicPr>
        <p:blipFill rotWithShape="1">
          <a:blip r:embed="rId2"/>
          <a:srcRect l="992" r="4892"/>
          <a:stretch/>
        </p:blipFill>
        <p:spPr>
          <a:xfrm>
            <a:off x="1" y="10"/>
            <a:ext cx="14504463" cy="10286990"/>
          </a:xfrm>
          <a:prstGeom prst="rect">
            <a:avLst/>
          </a:prstGeom>
        </p:spPr>
      </p:pic>
      <p:sp>
        <p:nvSpPr>
          <p:cNvPr id="14" name="Rectangle 13">
            <a:extLst>
              <a:ext uri="{FF2B5EF4-FFF2-40B4-BE49-F238E27FC236}">
                <a16:creationId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87528" y="0"/>
            <a:ext cx="10600467" cy="10287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3">
            <a:extLst>
              <a:ext uri="{FF2B5EF4-FFF2-40B4-BE49-F238E27FC236}">
                <a16:creationId xmlns:a16="http://schemas.microsoft.com/office/drawing/2014/main" id="{2F8BA0C2-880E-4893-984D-5A4D8634B644}"/>
              </a:ext>
            </a:extLst>
          </p:cNvPr>
          <p:cNvSpPr/>
          <p:nvPr/>
        </p:nvSpPr>
        <p:spPr>
          <a:xfrm>
            <a:off x="9296400" y="343223"/>
            <a:ext cx="6477000" cy="28498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a:lnSpc>
                <a:spcPct val="90000"/>
              </a:lnSpc>
              <a:spcBef>
                <a:spcPct val="0"/>
              </a:spcBef>
              <a:spcAft>
                <a:spcPts val="600"/>
              </a:spcAft>
            </a:pPr>
            <a:r>
              <a:rPr lang="en-US" sz="8000" b="1" dirty="0">
                <a:solidFill>
                  <a:schemeClr val="tx1"/>
                </a:solidFill>
                <a:latin typeface="Times New Roman" panose="02020603050405020304" pitchFamily="18" charset="0"/>
                <a:ea typeface="+mj-ea"/>
                <a:cs typeface="Times New Roman" panose="02020603050405020304" pitchFamily="18" charset="0"/>
              </a:rPr>
              <a:t>Homework</a:t>
            </a:r>
          </a:p>
        </p:txBody>
      </p:sp>
      <p:sp>
        <p:nvSpPr>
          <p:cNvPr id="6" name="Hộp Văn bản 5">
            <a:extLst>
              <a:ext uri="{FF2B5EF4-FFF2-40B4-BE49-F238E27FC236}">
                <a16:creationId xmlns:a16="http://schemas.microsoft.com/office/drawing/2014/main" id="{D12C5612-3241-4D16-8B8D-2C703B5D9C44}"/>
              </a:ext>
            </a:extLst>
          </p:cNvPr>
          <p:cNvSpPr txBox="1"/>
          <p:nvPr/>
        </p:nvSpPr>
        <p:spPr>
          <a:xfrm>
            <a:off x="9677400" y="3193091"/>
            <a:ext cx="8025102" cy="5614143"/>
          </a:xfrm>
          <a:prstGeom prst="rect">
            <a:avLst/>
          </a:prstGeom>
        </p:spPr>
        <p:txBody>
          <a:bodyPr vert="horz" lIns="91440" tIns="45720" rIns="91440" bIns="45720" rtlCol="0">
            <a:normAutofit/>
          </a:bodyPr>
          <a:lstStyle/>
          <a:p>
            <a:r>
              <a:rPr lang="en-US" sz="3600" dirty="0">
                <a:latin typeface="Times New Roman" panose="02020603050405020304" pitchFamily="18" charset="0"/>
                <a:cs typeface="Times New Roman" panose="02020603050405020304" pitchFamily="18" charset="0"/>
              </a:rPr>
              <a:t>- Learn the new words by heart.</a:t>
            </a:r>
          </a:p>
          <a:p>
            <a:r>
              <a:rPr lang="en-US" sz="3600" dirty="0">
                <a:latin typeface="Times New Roman" panose="02020603050405020304" pitchFamily="18" charset="0"/>
                <a:cs typeface="Times New Roman" panose="02020603050405020304" pitchFamily="18" charset="0"/>
              </a:rPr>
              <a:t>- Do the exercises in WB: Unit 2 - Lesson 1 - New words, Reading (pages 8,9).</a:t>
            </a:r>
          </a:p>
          <a:p>
            <a:r>
              <a:rPr lang="en-US" sz="3600" dirty="0">
                <a:latin typeface="Times New Roman" panose="02020603050405020304" pitchFamily="18" charset="0"/>
                <a:cs typeface="Times New Roman" panose="02020603050405020304" pitchFamily="18" charset="0"/>
              </a:rPr>
              <a:t>- Prepare: Unit 2 - Grammar (page 13 - SB).</a:t>
            </a:r>
          </a:p>
          <a:p>
            <a:pPr marL="0" marR="0" indent="-228600">
              <a:lnSpc>
                <a:spcPct val="90000"/>
              </a:lnSpc>
              <a:spcBef>
                <a:spcPts val="0"/>
              </a:spcBef>
              <a:spcAft>
                <a:spcPts val="600"/>
              </a:spcAft>
              <a:buFont typeface="Arial" panose="020B0604020202020204" pitchFamily="34" charset="0"/>
              <a:buChar char="•"/>
            </a:pPr>
            <a:endParaRPr lang="en-US" sz="3600" dirty="0" smtClean="0">
              <a:effectLst/>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200" dirty="0" smtClean="0">
              <a:effectLst/>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200" dirty="0" smtClean="0">
              <a:effectLst/>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200" dirty="0">
              <a:latin typeface="Times New Roman" panose="02020603050405020304" pitchFamily="18" charset="0"/>
              <a:cs typeface="Times New Roman" panose="02020603050405020304" pitchFamily="18" charset="0"/>
            </a:endParaRPr>
          </a:p>
          <a:p>
            <a:pPr marL="0" marR="0" indent="-228600">
              <a:lnSpc>
                <a:spcPct val="90000"/>
              </a:lnSpc>
              <a:spcBef>
                <a:spcPts val="0"/>
              </a:spcBef>
              <a:spcAft>
                <a:spcPts val="600"/>
              </a:spcAft>
              <a:buFont typeface="Arial" panose="020B0604020202020204" pitchFamily="34" charset="0"/>
              <a:buChar char="•"/>
            </a:pPr>
            <a:endParaRPr lang="en-US" sz="3200" dirty="0" smtClean="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4145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9A39091-969E-4373-B714-8F44BDED342F}"/>
              </a:ext>
            </a:extLst>
          </p:cNvPr>
          <p:cNvSpPr/>
          <p:nvPr/>
        </p:nvSpPr>
        <p:spPr>
          <a:xfrm>
            <a:off x="1615283" y="3413747"/>
            <a:ext cx="7350216" cy="3559263"/>
          </a:xfrm>
          <a:prstGeom prst="roundRect">
            <a:avLst/>
          </a:prstGeom>
          <a:solidFill>
            <a:schemeClr val="accent4">
              <a:lumMod val="60000"/>
              <a:lumOff val="40000"/>
            </a:schemeClr>
          </a:solidFill>
          <a:ln>
            <a:no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vert="horz" lIns="137160" tIns="68580" rIns="137160" bIns="68580" rtlCol="0" anchor="t">
            <a:normAutofit fontScale="92500" lnSpcReduction="10000"/>
          </a:bodyPr>
          <a:lstStyle/>
          <a:p>
            <a:pPr>
              <a:lnSpc>
                <a:spcPct val="90000"/>
              </a:lnSpc>
              <a:spcBef>
                <a:spcPct val="0"/>
              </a:spcBef>
              <a:spcAft>
                <a:spcPts val="900"/>
              </a:spcAft>
            </a:pPr>
            <a:endParaRPr lang="en-US" sz="8100" b="1" dirty="0">
              <a:solidFill>
                <a:schemeClr val="tx1"/>
              </a:solidFill>
              <a:effectLst>
                <a:glow rad="228600">
                  <a:schemeClr val="accent2">
                    <a:satMod val="175000"/>
                    <a:alpha val="40000"/>
                  </a:schemeClr>
                </a:glow>
              </a:effectLst>
              <a:latin typeface="+mj-lt"/>
              <a:ea typeface="+mj-ea"/>
              <a:cs typeface="+mj-cs"/>
            </a:endParaRPr>
          </a:p>
          <a:p>
            <a:pPr>
              <a:lnSpc>
                <a:spcPct val="90000"/>
              </a:lnSpc>
              <a:spcBef>
                <a:spcPct val="0"/>
              </a:spcBef>
              <a:spcAft>
                <a:spcPts val="900"/>
              </a:spcAft>
            </a:pPr>
            <a:r>
              <a:rPr lang="en-US" sz="8100" b="1" dirty="0">
                <a:solidFill>
                  <a:schemeClr val="tx1"/>
                </a:solidFill>
                <a:effectLst>
                  <a:glow rad="228600">
                    <a:schemeClr val="accent2">
                      <a:satMod val="175000"/>
                      <a:alpha val="40000"/>
                    </a:schemeClr>
                  </a:glow>
                </a:effectLst>
                <a:latin typeface="+mj-lt"/>
                <a:ea typeface="+mj-ea"/>
                <a:cs typeface="+mj-cs"/>
              </a:rPr>
              <a:t>   </a:t>
            </a:r>
            <a:r>
              <a:rPr lang="en-US" sz="8700" b="1" dirty="0">
                <a:solidFill>
                  <a:schemeClr val="bg1"/>
                </a:solidFill>
                <a:effectLst>
                  <a:glow rad="228600">
                    <a:schemeClr val="accent2">
                      <a:satMod val="175000"/>
                      <a:alpha val="40000"/>
                    </a:schemeClr>
                  </a:glow>
                </a:effectLst>
                <a:latin typeface="Times New Roman" panose="02020603050405020304" pitchFamily="18" charset="0"/>
                <a:ea typeface="+mj-ea"/>
                <a:cs typeface="Times New Roman" panose="02020603050405020304" pitchFamily="18" charset="0"/>
              </a:rPr>
              <a:t>LESSON 1</a:t>
            </a:r>
          </a:p>
          <a:p>
            <a:pPr>
              <a:lnSpc>
                <a:spcPct val="90000"/>
              </a:lnSpc>
              <a:spcBef>
                <a:spcPct val="0"/>
              </a:spcBef>
              <a:spcAft>
                <a:spcPts val="900"/>
              </a:spcAft>
            </a:pPr>
            <a:r>
              <a:rPr lang="en-US" sz="8100" b="1" dirty="0">
                <a:solidFill>
                  <a:schemeClr val="bg1"/>
                </a:solidFill>
                <a:effectLst>
                  <a:glow rad="228600">
                    <a:schemeClr val="accent2">
                      <a:satMod val="175000"/>
                      <a:alpha val="40000"/>
                    </a:schemeClr>
                  </a:glow>
                </a:effectLst>
                <a:latin typeface="+mj-lt"/>
                <a:ea typeface="+mj-ea"/>
                <a:cs typeface="+mj-cs"/>
              </a:rPr>
              <a:t> </a:t>
            </a:r>
          </a:p>
        </p:txBody>
      </p:sp>
      <p:pic>
        <p:nvPicPr>
          <p:cNvPr id="5" name="Picture 9">
            <a:extLst>
              <a:ext uri="{FF2B5EF4-FFF2-40B4-BE49-F238E27FC236}">
                <a16:creationId xmlns:a16="http://schemas.microsoft.com/office/drawing/2014/main" id="{22CC5540-88DF-4A9E-81EE-669110F32A7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671244" y="1608403"/>
            <a:ext cx="6487274" cy="2026451"/>
          </a:xfrm>
          <a:prstGeom prst="rect">
            <a:avLst/>
          </a:prstGeom>
        </p:spPr>
      </p:pic>
      <p:sp>
        <p:nvSpPr>
          <p:cNvPr id="7" name="TextBox 6">
            <a:extLst>
              <a:ext uri="{FF2B5EF4-FFF2-40B4-BE49-F238E27FC236}">
                <a16:creationId xmlns:a16="http://schemas.microsoft.com/office/drawing/2014/main" id="{0D871C71-D0E2-4614-8FEF-8B704EC16BBC}"/>
              </a:ext>
            </a:extLst>
          </p:cNvPr>
          <p:cNvSpPr txBox="1"/>
          <p:nvPr/>
        </p:nvSpPr>
        <p:spPr>
          <a:xfrm>
            <a:off x="12131039" y="2045885"/>
            <a:ext cx="4632962" cy="923330"/>
          </a:xfrm>
          <a:prstGeom prst="rect">
            <a:avLst/>
          </a:prstGeom>
          <a:noFill/>
        </p:spPr>
        <p:txBody>
          <a:bodyPr wrap="square" rtlCol="0">
            <a:spAutoFit/>
          </a:bodyPr>
          <a:lstStyle/>
          <a:p>
            <a:r>
              <a:rPr lang="en-US" sz="5400" b="1" dirty="0">
                <a:solidFill>
                  <a:schemeClr val="bg2">
                    <a:lumMod val="10000"/>
                  </a:schemeClr>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NEW WORDS</a:t>
            </a:r>
          </a:p>
        </p:txBody>
      </p:sp>
      <p:pic>
        <p:nvPicPr>
          <p:cNvPr id="8" name="Picture 18">
            <a:extLst>
              <a:ext uri="{FF2B5EF4-FFF2-40B4-BE49-F238E27FC236}">
                <a16:creationId xmlns:a16="http://schemas.microsoft.com/office/drawing/2014/main" id="{0606F048-4BE7-42ED-9DDC-F10F5E75835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1132851" y="2094135"/>
            <a:ext cx="998189" cy="828912"/>
          </a:xfrm>
          <a:prstGeom prst="rect">
            <a:avLst/>
          </a:prstGeom>
        </p:spPr>
      </p:pic>
      <p:pic>
        <p:nvPicPr>
          <p:cNvPr id="10" name="Picture 17">
            <a:extLst>
              <a:ext uri="{FF2B5EF4-FFF2-40B4-BE49-F238E27FC236}">
                <a16:creationId xmlns:a16="http://schemas.microsoft.com/office/drawing/2014/main" id="{7E7010E7-6CC2-48BC-93AE-2C5C828FCD8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13367685">
            <a:off x="6107725" y="3232758"/>
            <a:ext cx="3793496" cy="1193226"/>
          </a:xfrm>
          <a:prstGeom prst="rect">
            <a:avLst/>
          </a:prstGeom>
        </p:spPr>
      </p:pic>
      <p:pic>
        <p:nvPicPr>
          <p:cNvPr id="11" name="Picture 9">
            <a:extLst>
              <a:ext uri="{FF2B5EF4-FFF2-40B4-BE49-F238E27FC236}">
                <a16:creationId xmlns:a16="http://schemas.microsoft.com/office/drawing/2014/main" id="{64AF0559-B9F9-4A22-95DC-9B9B349F597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972800" y="4991100"/>
            <a:ext cx="6487275" cy="2026451"/>
          </a:xfrm>
          <a:prstGeom prst="rect">
            <a:avLst/>
          </a:prstGeom>
        </p:spPr>
      </p:pic>
      <p:sp>
        <p:nvSpPr>
          <p:cNvPr id="12" name="TextBox 6">
            <a:extLst>
              <a:ext uri="{FF2B5EF4-FFF2-40B4-BE49-F238E27FC236}">
                <a16:creationId xmlns:a16="http://schemas.microsoft.com/office/drawing/2014/main" id="{1A557569-A163-4274-926F-1E8F86AD28BF}"/>
              </a:ext>
            </a:extLst>
          </p:cNvPr>
          <p:cNvSpPr txBox="1"/>
          <p:nvPr/>
        </p:nvSpPr>
        <p:spPr>
          <a:xfrm>
            <a:off x="12845974" y="5431131"/>
            <a:ext cx="3918027" cy="923330"/>
          </a:xfrm>
          <a:prstGeom prst="rect">
            <a:avLst/>
          </a:prstGeom>
          <a:noFill/>
        </p:spPr>
        <p:txBody>
          <a:bodyPr wrap="square" rtlCol="0">
            <a:spAutoFit/>
          </a:bodyPr>
          <a:lstStyle/>
          <a:p>
            <a:r>
              <a:rPr lang="en-US" sz="5400" b="1" dirty="0">
                <a:solidFill>
                  <a:schemeClr val="bg2">
                    <a:lumMod val="10000"/>
                  </a:schemeClr>
                </a:solidFill>
                <a:effectLst>
                  <a:glow rad="228600">
                    <a:schemeClr val="accent4">
                      <a:satMod val="175000"/>
                      <a:alpha val="40000"/>
                    </a:schemeClr>
                  </a:glow>
                </a:effectLst>
                <a:latin typeface="Times New Roman" panose="02020603050405020304" pitchFamily="18" charset="0"/>
                <a:cs typeface="Times New Roman" panose="02020603050405020304" pitchFamily="18" charset="0"/>
              </a:rPr>
              <a:t>READING</a:t>
            </a:r>
          </a:p>
        </p:txBody>
      </p:sp>
      <p:pic>
        <p:nvPicPr>
          <p:cNvPr id="13" name="Picture 20">
            <a:extLst>
              <a:ext uri="{FF2B5EF4-FFF2-40B4-BE49-F238E27FC236}">
                <a16:creationId xmlns:a16="http://schemas.microsoft.com/office/drawing/2014/main" id="{4C5373D4-08A1-4682-B1B5-A5F37C367E7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1397161" y="5266639"/>
            <a:ext cx="1252314" cy="1252314"/>
          </a:xfrm>
          <a:prstGeom prst="rect">
            <a:avLst/>
          </a:prstGeom>
        </p:spPr>
      </p:pic>
    </p:spTree>
    <p:extLst>
      <p:ext uri="{BB962C8B-B14F-4D97-AF65-F5344CB8AC3E}">
        <p14:creationId xmlns:p14="http://schemas.microsoft.com/office/powerpoint/2010/main" val="649014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179614" y="136403"/>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039992" y="647183"/>
            <a:ext cx="6757988" cy="1271586"/>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get (some) sleep</a:t>
            </a: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9933312" y="2095500"/>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ngủ</a:t>
            </a:r>
            <a:r>
              <a:rPr lang="en-US" sz="5400" dirty="0" smtClean="0">
                <a:solidFill>
                  <a:srgbClr val="333333"/>
                </a:solidFill>
                <a:latin typeface="Contastia"/>
              </a:rPr>
              <a:t> </a:t>
            </a:r>
            <a:endParaRPr lang="en-US" sz="5400" b="1" dirty="0">
              <a:ln w="0"/>
              <a:solidFill>
                <a:schemeClr val="tx1"/>
              </a:solidFill>
              <a:effectLst>
                <a:outerShdw blurRad="38100" dist="19050" dir="2700000" algn="tl" rotWithShape="0">
                  <a:schemeClr val="dk1">
                    <a:alpha val="40000"/>
                  </a:schemeClr>
                </a:outerShdw>
              </a:effectLst>
              <a:latin typeface="Contastia"/>
            </a:endParaRPr>
          </a:p>
        </p:txBody>
      </p:sp>
      <p:pic>
        <p:nvPicPr>
          <p:cNvPr id="18" name="Picture 2">
            <a:extLst>
              <a:ext uri="{FF2B5EF4-FFF2-40B4-BE49-F238E27FC236}">
                <a16:creationId xmlns:a16="http://schemas.microsoft.com/office/drawing/2014/main" id="{B25C2408-87C3-42D8-9068-08107D427D8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696226" y="1496135"/>
            <a:ext cx="8163058" cy="4714166"/>
          </a:xfrm>
          <a:prstGeom prst="rect">
            <a:avLst/>
          </a:prstGeom>
        </p:spPr>
      </p:pic>
      <p:pic>
        <p:nvPicPr>
          <p:cNvPr id="3" name="get-some-sleep-1658795143 (1)">
            <a:hlinkClick r:id="" action="ppaction://media"/>
            <a:extLst>
              <a:ext uri="{FF2B5EF4-FFF2-40B4-BE49-F238E27FC236}">
                <a16:creationId xmlns:a16="http://schemas.microsoft.com/office/drawing/2014/main" id="{74197AF8-B2BF-4E43-8D5C-81AAC2D3816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986574" y="647183"/>
            <a:ext cx="406400" cy="406400"/>
          </a:xfrm>
          <a:prstGeom prst="rect">
            <a:avLst/>
          </a:prstGeom>
        </p:spPr>
      </p:pic>
    </p:spTree>
    <p:extLst>
      <p:ext uri="{BB962C8B-B14F-4D97-AF65-F5344CB8AC3E}">
        <p14:creationId xmlns:p14="http://schemas.microsoft.com/office/powerpoint/2010/main" val="702625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54097" y="110577"/>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dirty="0"/>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986588"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eat fruit and vegetables</a:t>
            </a: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324783" y="3043846"/>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a:solidFill>
                  <a:srgbClr val="333333"/>
                </a:solidFill>
                <a:latin typeface="Times New Roman" panose="02020603050405020304" pitchFamily="18" charset="0"/>
                <a:cs typeface="Times New Roman" panose="02020603050405020304" pitchFamily="18" charset="0"/>
              </a:rPr>
              <a:t>ă</a:t>
            </a:r>
            <a:r>
              <a:rPr lang="en-US" sz="5400" dirty="0" err="1" smtClean="0">
                <a:solidFill>
                  <a:srgbClr val="333333"/>
                </a:solidFill>
                <a:latin typeface="Times New Roman" panose="02020603050405020304" pitchFamily="18" charset="0"/>
                <a:cs typeface="Times New Roman" panose="02020603050405020304" pitchFamily="18" charset="0"/>
              </a:rPr>
              <a:t>n</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hoa</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quả</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và</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rau</a:t>
            </a:r>
            <a:r>
              <a:rPr lang="en-US" sz="5400" dirty="0">
                <a:solidFill>
                  <a:srgbClr val="333333"/>
                </a:solidFill>
                <a:latin typeface="Times New Roman" panose="02020603050405020304" pitchFamily="18" charset="0"/>
                <a:cs typeface="Times New Roman" panose="02020603050405020304" pitchFamily="18" charset="0"/>
              </a:rPr>
              <a:t>.</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3">
            <a:extLst>
              <a:ext uri="{FF2B5EF4-FFF2-40B4-BE49-F238E27FC236}">
                <a16:creationId xmlns:a16="http://schemas.microsoft.com/office/drawing/2014/main" id="{15B380EE-24D8-4474-BD51-8BDBE7F0BE2E}"/>
              </a:ext>
            </a:extLst>
          </p:cNvPr>
          <p:cNvPicPr>
            <a:picLocks noChangeAspect="1"/>
          </p:cNvPicPr>
          <p:nvPr/>
        </p:nvPicPr>
        <p:blipFill>
          <a:blip r:embed="rId8"/>
          <a:srcRect/>
          <a:stretch>
            <a:fillRect/>
          </a:stretch>
        </p:blipFill>
        <p:spPr>
          <a:xfrm>
            <a:off x="1019318" y="1638300"/>
            <a:ext cx="7833628" cy="4543505"/>
          </a:xfrm>
          <a:prstGeom prst="rect">
            <a:avLst/>
          </a:prstGeom>
        </p:spPr>
      </p:pic>
      <p:pic>
        <p:nvPicPr>
          <p:cNvPr id="3" name="eat-fruit-and-vegetables-1658795187">
            <a:hlinkClick r:id="" action="ppaction://media"/>
            <a:extLst>
              <a:ext uri="{FF2B5EF4-FFF2-40B4-BE49-F238E27FC236}">
                <a16:creationId xmlns:a16="http://schemas.microsoft.com/office/drawing/2014/main" id="{0CBB1159-7BA0-4A27-A674-853077AF762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405325" y="631942"/>
            <a:ext cx="406400" cy="406400"/>
          </a:xfrm>
          <a:prstGeom prst="rect">
            <a:avLst/>
          </a:prstGeom>
        </p:spPr>
      </p:pic>
    </p:spTree>
    <p:extLst>
      <p:ext uri="{BB962C8B-B14F-4D97-AF65-F5344CB8AC3E}">
        <p14:creationId xmlns:p14="http://schemas.microsoft.com/office/powerpoint/2010/main" val="697851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897160" y="932805"/>
            <a:ext cx="8328557" cy="7949985"/>
          </a:xfrm>
          <a:prstGeom prst="rect">
            <a:avLst/>
          </a:prstGeom>
        </p:spPr>
      </p:pic>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eat fast food</a:t>
            </a:r>
          </a:p>
        </p:txBody>
      </p:sp>
      <p:sp>
        <p:nvSpPr>
          <p:cNvPr id="7" name="Rectangle: Rounded Corners 6">
            <a:extLst>
              <a:ext uri="{FF2B5EF4-FFF2-40B4-BE49-F238E27FC236}">
                <a16:creationId xmlns:a16="http://schemas.microsoft.com/office/drawing/2014/main" id="{FE2C0375-D007-4E43-82CB-E9ECF27F0EC5}"/>
              </a:ext>
            </a:extLst>
          </p:cNvPr>
          <p:cNvSpPr/>
          <p:nvPr/>
        </p:nvSpPr>
        <p:spPr>
          <a:xfrm>
            <a:off x="10543844" y="2659322"/>
            <a:ext cx="6510337" cy="1452073"/>
          </a:xfrm>
          <a:prstGeom prst="roundRect">
            <a:avLst>
              <a:gd name="adj" fmla="val 27084"/>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dirty="0">
                <a:solidFill>
                  <a:schemeClr val="tx1"/>
                </a:solidFill>
                <a:latin typeface="Arial" panose="020B0604020202020204" pitchFamily="34" charset="0"/>
                <a:cs typeface="Arial" panose="020B0604020202020204" pitchFamily="34" charset="0"/>
              </a:rPr>
              <a:t/>
            </a:r>
            <a:br>
              <a:rPr lang="en-US" sz="19900" dirty="0">
                <a:solidFill>
                  <a:schemeClr val="tx1"/>
                </a:solidFill>
                <a:latin typeface="Arial" panose="020B0604020202020204" pitchFamily="34" charset="0"/>
                <a:cs typeface="Arial" panose="020B0604020202020204" pitchFamily="34" charset="0"/>
              </a:rPr>
            </a:br>
            <a:endParaRPr lang="en-US" sz="23900" b="1" dirty="0">
              <a:ln w="0"/>
              <a:solidFill>
                <a:schemeClr val="tx1"/>
              </a:solidFill>
              <a:effectLst>
                <a:outerShdw blurRad="38100" dist="19050" dir="2700000" algn="tl" rotWithShape="0">
                  <a:schemeClr val="dk1">
                    <a:alpha val="40000"/>
                  </a:schemeClr>
                </a:outerShdw>
              </a:effectLst>
              <a:latin typeface="+mj-lt"/>
            </a:endParaRP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9728126" y="2633496"/>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a:solidFill>
                  <a:srgbClr val="333333"/>
                </a:solidFill>
                <a:latin typeface="Times New Roman" panose="02020603050405020304" pitchFamily="18" charset="0"/>
                <a:cs typeface="Times New Roman" panose="02020603050405020304" pitchFamily="18" charset="0"/>
              </a:rPr>
              <a:t>ă</a:t>
            </a:r>
            <a:r>
              <a:rPr lang="en-US" sz="5400" dirty="0" err="1" smtClean="0">
                <a:solidFill>
                  <a:srgbClr val="333333"/>
                </a:solidFill>
                <a:latin typeface="Times New Roman" panose="02020603050405020304" pitchFamily="18" charset="0"/>
                <a:cs typeface="Times New Roman" panose="02020603050405020304" pitchFamily="18" charset="0"/>
              </a:rPr>
              <a:t>n</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đồ</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ăn</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nhanh</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7" name="Picture 4">
            <a:extLst>
              <a:ext uri="{FF2B5EF4-FFF2-40B4-BE49-F238E27FC236}">
                <a16:creationId xmlns:a16="http://schemas.microsoft.com/office/drawing/2014/main" id="{5C865F9D-62EF-414A-9ACE-AC928D41D62E}"/>
              </a:ext>
            </a:extLst>
          </p:cNvPr>
          <p:cNvPicPr>
            <a:picLocks noChangeAspect="1"/>
          </p:cNvPicPr>
          <p:nvPr/>
        </p:nvPicPr>
        <p:blipFill>
          <a:blip r:embed="rId8"/>
          <a:srcRect/>
          <a:stretch>
            <a:fillRect/>
          </a:stretch>
        </p:blipFill>
        <p:spPr>
          <a:xfrm>
            <a:off x="1118451" y="1413858"/>
            <a:ext cx="7754198" cy="5166235"/>
          </a:xfrm>
          <a:prstGeom prst="rect">
            <a:avLst/>
          </a:prstGeom>
        </p:spPr>
      </p:pic>
      <p:pic>
        <p:nvPicPr>
          <p:cNvPr id="3" name="eat-fast-food-1658795367">
            <a:hlinkClick r:id="" action="ppaction://media"/>
            <a:extLst>
              <a:ext uri="{FF2B5EF4-FFF2-40B4-BE49-F238E27FC236}">
                <a16:creationId xmlns:a16="http://schemas.microsoft.com/office/drawing/2014/main" id="{E023F4AF-2D7F-41BD-8349-9E698E5C077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447008" y="1030318"/>
            <a:ext cx="406400" cy="406400"/>
          </a:xfrm>
          <a:prstGeom prst="rect">
            <a:avLst/>
          </a:prstGeom>
        </p:spPr>
      </p:pic>
    </p:spTree>
    <p:extLst>
      <p:ext uri="{BB962C8B-B14F-4D97-AF65-F5344CB8AC3E}">
        <p14:creationId xmlns:p14="http://schemas.microsoft.com/office/powerpoint/2010/main" val="4208665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5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3"/>
                </p:tgtEl>
              </p:cMediaNode>
            </p:audio>
          </p:childTnLst>
        </p:cTn>
      </p:par>
    </p:tnLst>
    <p:bldLst>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drink soda</a:t>
            </a: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101263" y="2937046"/>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uống</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nước</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có</a:t>
            </a:r>
            <a:r>
              <a:rPr lang="en-US" sz="5400" dirty="0">
                <a:solidFill>
                  <a:srgbClr val="333333"/>
                </a:solidFill>
                <a:latin typeface="Times New Roman" panose="02020603050405020304" pitchFamily="18" charset="0"/>
                <a:cs typeface="Times New Roman" panose="02020603050405020304" pitchFamily="18" charset="0"/>
              </a:rPr>
              <a:t> ga.</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5">
            <a:extLst>
              <a:ext uri="{FF2B5EF4-FFF2-40B4-BE49-F238E27FC236}">
                <a16:creationId xmlns:a16="http://schemas.microsoft.com/office/drawing/2014/main" id="{BAEFD11F-C42E-4790-A97C-0431ED23190A}"/>
              </a:ext>
            </a:extLst>
          </p:cNvPr>
          <p:cNvPicPr>
            <a:picLocks noChangeAspect="1"/>
          </p:cNvPicPr>
          <p:nvPr/>
        </p:nvPicPr>
        <p:blipFill>
          <a:blip r:embed="rId8"/>
          <a:srcRect/>
          <a:stretch>
            <a:fillRect/>
          </a:stretch>
        </p:blipFill>
        <p:spPr>
          <a:xfrm>
            <a:off x="961441" y="1155028"/>
            <a:ext cx="8057095" cy="5368040"/>
          </a:xfrm>
          <a:prstGeom prst="rect">
            <a:avLst/>
          </a:prstGeom>
        </p:spPr>
      </p:pic>
      <p:pic>
        <p:nvPicPr>
          <p:cNvPr id="3" name="drink-soda-1658796383">
            <a:hlinkClick r:id="" action="ppaction://media"/>
            <a:extLst>
              <a:ext uri="{FF2B5EF4-FFF2-40B4-BE49-F238E27FC236}">
                <a16:creationId xmlns:a16="http://schemas.microsoft.com/office/drawing/2014/main" id="{9B042051-4743-45D5-8864-DB6C2B242CD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124200" y="187338"/>
            <a:ext cx="406400" cy="406400"/>
          </a:xfrm>
          <a:prstGeom prst="rect">
            <a:avLst/>
          </a:prstGeom>
        </p:spPr>
      </p:pic>
    </p:spTree>
    <p:extLst>
      <p:ext uri="{BB962C8B-B14F-4D97-AF65-F5344CB8AC3E}">
        <p14:creationId xmlns:p14="http://schemas.microsoft.com/office/powerpoint/2010/main" val="1824334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18537" y="172395"/>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healthy</a:t>
            </a: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287000" y="2875656"/>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lành</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mạnh</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7" name="Picture 6">
            <a:extLst>
              <a:ext uri="{FF2B5EF4-FFF2-40B4-BE49-F238E27FC236}">
                <a16:creationId xmlns:a16="http://schemas.microsoft.com/office/drawing/2014/main" id="{AF44E7E6-A2E4-495D-9E57-911C4683527B}"/>
              </a:ext>
            </a:extLst>
          </p:cNvPr>
          <p:cNvPicPr>
            <a:picLocks noChangeAspect="1"/>
          </p:cNvPicPr>
          <p:nvPr/>
        </p:nvPicPr>
        <p:blipFill>
          <a:blip r:embed="rId8"/>
          <a:srcRect/>
          <a:stretch>
            <a:fillRect/>
          </a:stretch>
        </p:blipFill>
        <p:spPr>
          <a:xfrm>
            <a:off x="800638" y="1275944"/>
            <a:ext cx="8168200" cy="5442063"/>
          </a:xfrm>
          <a:prstGeom prst="rect">
            <a:avLst/>
          </a:prstGeom>
        </p:spPr>
      </p:pic>
      <p:pic>
        <p:nvPicPr>
          <p:cNvPr id="3" name="healthy-1658795771">
            <a:hlinkClick r:id="" action="ppaction://media"/>
            <a:extLst>
              <a:ext uri="{FF2B5EF4-FFF2-40B4-BE49-F238E27FC236}">
                <a16:creationId xmlns:a16="http://schemas.microsoft.com/office/drawing/2014/main" id="{6E408855-C3D5-4A28-A787-28D39BAAA6F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667467" y="744256"/>
            <a:ext cx="406400" cy="406400"/>
          </a:xfrm>
          <a:prstGeom prst="rect">
            <a:avLst/>
          </a:prstGeom>
        </p:spPr>
      </p:pic>
    </p:spTree>
    <p:extLst>
      <p:ext uri="{BB962C8B-B14F-4D97-AF65-F5344CB8AC3E}">
        <p14:creationId xmlns:p14="http://schemas.microsoft.com/office/powerpoint/2010/main" val="16191264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FC85ABDF-FCB4-4CB4-87E1-8D20082DCF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720460" y="136403"/>
            <a:ext cx="8328557" cy="7949985"/>
          </a:xfrm>
          <a:prstGeom prst="rect">
            <a:avLst/>
          </a:prstGeom>
        </p:spPr>
      </p:pic>
      <p:sp>
        <p:nvSpPr>
          <p:cNvPr id="16" name="Hình tự do: Hình 15">
            <a:extLst>
              <a:ext uri="{FF2B5EF4-FFF2-40B4-BE49-F238E27FC236}">
                <a16:creationId xmlns:a16="http://schemas.microsoft.com/office/drawing/2014/main" id="{9D19A940-DC1E-4EE5-AEDD-F26EA38F962C}"/>
              </a:ext>
            </a:extLst>
          </p:cNvPr>
          <p:cNvSpPr/>
          <p:nvPr/>
        </p:nvSpPr>
        <p:spPr>
          <a:xfrm>
            <a:off x="9049017" y="110577"/>
            <a:ext cx="8265385" cy="7878003"/>
          </a:xfrm>
          <a:custGeom>
            <a:avLst/>
            <a:gdLst>
              <a:gd name="connsiteX0" fmla="*/ 0 w 8265385"/>
              <a:gd name="connsiteY0" fmla="*/ 0 h 7878003"/>
              <a:gd name="connsiteX1" fmla="*/ 0 w 8265385"/>
              <a:gd name="connsiteY1" fmla="*/ 7878004 h 7878003"/>
              <a:gd name="connsiteX2" fmla="*/ 8265386 w 8265385"/>
              <a:gd name="connsiteY2" fmla="*/ 7878004 h 7878003"/>
              <a:gd name="connsiteX3" fmla="*/ 8265386 w 8265385"/>
              <a:gd name="connsiteY3" fmla="*/ 0 h 7878003"/>
              <a:gd name="connsiteX4" fmla="*/ 0 w 8265385"/>
              <a:gd name="connsiteY4" fmla="*/ 0 h 7878003"/>
              <a:gd name="connsiteX5" fmla="*/ 494345 w 8265385"/>
              <a:gd name="connsiteY5" fmla="*/ 7678642 h 7878003"/>
              <a:gd name="connsiteX6" fmla="*/ 280183 w 8265385"/>
              <a:gd name="connsiteY6" fmla="*/ 7464810 h 7878003"/>
              <a:gd name="connsiteX7" fmla="*/ 494345 w 8265385"/>
              <a:gd name="connsiteY7" fmla="*/ 7250979 h 7878003"/>
              <a:gd name="connsiteX8" fmla="*/ 708508 w 8265385"/>
              <a:gd name="connsiteY8" fmla="*/ 7464810 h 7878003"/>
              <a:gd name="connsiteX9" fmla="*/ 494345 w 8265385"/>
              <a:gd name="connsiteY9" fmla="*/ 7678642 h 7878003"/>
              <a:gd name="connsiteX10" fmla="*/ 494345 w 8265385"/>
              <a:gd name="connsiteY10" fmla="*/ 6797592 h 7878003"/>
              <a:gd name="connsiteX11" fmla="*/ 280183 w 8265385"/>
              <a:gd name="connsiteY11" fmla="*/ 6583760 h 7878003"/>
              <a:gd name="connsiteX12" fmla="*/ 494345 w 8265385"/>
              <a:gd name="connsiteY12" fmla="*/ 6369929 h 7878003"/>
              <a:gd name="connsiteX13" fmla="*/ 708508 w 8265385"/>
              <a:gd name="connsiteY13" fmla="*/ 6583760 h 7878003"/>
              <a:gd name="connsiteX14" fmla="*/ 494345 w 8265385"/>
              <a:gd name="connsiteY14" fmla="*/ 6797592 h 7878003"/>
              <a:gd name="connsiteX15" fmla="*/ 494345 w 8265385"/>
              <a:gd name="connsiteY15" fmla="*/ 5914934 h 7878003"/>
              <a:gd name="connsiteX16" fmla="*/ 280183 w 8265385"/>
              <a:gd name="connsiteY16" fmla="*/ 5701102 h 7878003"/>
              <a:gd name="connsiteX17" fmla="*/ 494345 w 8265385"/>
              <a:gd name="connsiteY17" fmla="*/ 5487271 h 7878003"/>
              <a:gd name="connsiteX18" fmla="*/ 708508 w 8265385"/>
              <a:gd name="connsiteY18" fmla="*/ 5701102 h 7878003"/>
              <a:gd name="connsiteX19" fmla="*/ 494345 w 8265385"/>
              <a:gd name="connsiteY19" fmla="*/ 5914934 h 7878003"/>
              <a:gd name="connsiteX20" fmla="*/ 494345 w 8265385"/>
              <a:gd name="connsiteY20" fmla="*/ 5033884 h 7878003"/>
              <a:gd name="connsiteX21" fmla="*/ 280183 w 8265385"/>
              <a:gd name="connsiteY21" fmla="*/ 4820052 h 7878003"/>
              <a:gd name="connsiteX22" fmla="*/ 494345 w 8265385"/>
              <a:gd name="connsiteY22" fmla="*/ 4606221 h 7878003"/>
              <a:gd name="connsiteX23" fmla="*/ 708508 w 8265385"/>
              <a:gd name="connsiteY23" fmla="*/ 4820052 h 7878003"/>
              <a:gd name="connsiteX24" fmla="*/ 494345 w 8265385"/>
              <a:gd name="connsiteY24" fmla="*/ 5033884 h 7878003"/>
              <a:gd name="connsiteX25" fmla="*/ 494345 w 8265385"/>
              <a:gd name="connsiteY25" fmla="*/ 4152833 h 7878003"/>
              <a:gd name="connsiteX26" fmla="*/ 280183 w 8265385"/>
              <a:gd name="connsiteY26" fmla="*/ 3939002 h 7878003"/>
              <a:gd name="connsiteX27" fmla="*/ 494345 w 8265385"/>
              <a:gd name="connsiteY27" fmla="*/ 3725170 h 7878003"/>
              <a:gd name="connsiteX28" fmla="*/ 708508 w 8265385"/>
              <a:gd name="connsiteY28" fmla="*/ 3939002 h 7878003"/>
              <a:gd name="connsiteX29" fmla="*/ 494345 w 8265385"/>
              <a:gd name="connsiteY29" fmla="*/ 4152833 h 7878003"/>
              <a:gd name="connsiteX30" fmla="*/ 494345 w 8265385"/>
              <a:gd name="connsiteY30" fmla="*/ 3271783 h 7878003"/>
              <a:gd name="connsiteX31" fmla="*/ 280183 w 8265385"/>
              <a:gd name="connsiteY31" fmla="*/ 3057952 h 7878003"/>
              <a:gd name="connsiteX32" fmla="*/ 494345 w 8265385"/>
              <a:gd name="connsiteY32" fmla="*/ 2844120 h 7878003"/>
              <a:gd name="connsiteX33" fmla="*/ 708508 w 8265385"/>
              <a:gd name="connsiteY33" fmla="*/ 3057952 h 7878003"/>
              <a:gd name="connsiteX34" fmla="*/ 494345 w 8265385"/>
              <a:gd name="connsiteY34" fmla="*/ 3271783 h 7878003"/>
              <a:gd name="connsiteX35" fmla="*/ 494345 w 8265385"/>
              <a:gd name="connsiteY35" fmla="*/ 2390733 h 7878003"/>
              <a:gd name="connsiteX36" fmla="*/ 280183 w 8265385"/>
              <a:gd name="connsiteY36" fmla="*/ 2176901 h 7878003"/>
              <a:gd name="connsiteX37" fmla="*/ 494345 w 8265385"/>
              <a:gd name="connsiteY37" fmla="*/ 1963070 h 7878003"/>
              <a:gd name="connsiteX38" fmla="*/ 708508 w 8265385"/>
              <a:gd name="connsiteY38" fmla="*/ 2176901 h 7878003"/>
              <a:gd name="connsiteX39" fmla="*/ 494345 w 8265385"/>
              <a:gd name="connsiteY39" fmla="*/ 2390733 h 7878003"/>
              <a:gd name="connsiteX40" fmla="*/ 494345 w 8265385"/>
              <a:gd name="connsiteY40" fmla="*/ 1509683 h 7878003"/>
              <a:gd name="connsiteX41" fmla="*/ 280183 w 8265385"/>
              <a:gd name="connsiteY41" fmla="*/ 1295851 h 7878003"/>
              <a:gd name="connsiteX42" fmla="*/ 494345 w 8265385"/>
              <a:gd name="connsiteY42" fmla="*/ 1082020 h 7878003"/>
              <a:gd name="connsiteX43" fmla="*/ 708508 w 8265385"/>
              <a:gd name="connsiteY43" fmla="*/ 1295851 h 7878003"/>
              <a:gd name="connsiteX44" fmla="*/ 494345 w 8265385"/>
              <a:gd name="connsiteY44" fmla="*/ 1509683 h 7878003"/>
              <a:gd name="connsiteX45" fmla="*/ 494345 w 8265385"/>
              <a:gd name="connsiteY45" fmla="*/ 627025 h 7878003"/>
              <a:gd name="connsiteX46" fmla="*/ 280183 w 8265385"/>
              <a:gd name="connsiteY46" fmla="*/ 413193 h 7878003"/>
              <a:gd name="connsiteX47" fmla="*/ 494345 w 8265385"/>
              <a:gd name="connsiteY47" fmla="*/ 199362 h 7878003"/>
              <a:gd name="connsiteX48" fmla="*/ 708508 w 8265385"/>
              <a:gd name="connsiteY48" fmla="*/ 413193 h 7878003"/>
              <a:gd name="connsiteX49" fmla="*/ 494345 w 8265385"/>
              <a:gd name="connsiteY49" fmla="*/ 627025 h 787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65385" h="7878003">
                <a:moveTo>
                  <a:pt x="0" y="0"/>
                </a:moveTo>
                <a:lnTo>
                  <a:pt x="0" y="7878004"/>
                </a:lnTo>
                <a:lnTo>
                  <a:pt x="8265386" y="7878004"/>
                </a:lnTo>
                <a:lnTo>
                  <a:pt x="8265386" y="0"/>
                </a:lnTo>
                <a:lnTo>
                  <a:pt x="0" y="0"/>
                </a:lnTo>
                <a:close/>
                <a:moveTo>
                  <a:pt x="494345" y="7678642"/>
                </a:moveTo>
                <a:cubicBezTo>
                  <a:pt x="376797" y="7678642"/>
                  <a:pt x="280183" y="7583785"/>
                  <a:pt x="280183" y="7464810"/>
                </a:cubicBezTo>
                <a:cubicBezTo>
                  <a:pt x="280183" y="7345836"/>
                  <a:pt x="376797" y="7250979"/>
                  <a:pt x="494345" y="7250979"/>
                </a:cubicBezTo>
                <a:cubicBezTo>
                  <a:pt x="611893" y="7250979"/>
                  <a:pt x="708508" y="7345836"/>
                  <a:pt x="708508" y="7464810"/>
                </a:cubicBezTo>
                <a:cubicBezTo>
                  <a:pt x="708508" y="7583785"/>
                  <a:pt x="611893" y="7678642"/>
                  <a:pt x="494345" y="7678642"/>
                </a:cubicBezTo>
                <a:close/>
                <a:moveTo>
                  <a:pt x="494345" y="6797592"/>
                </a:moveTo>
                <a:cubicBezTo>
                  <a:pt x="376797" y="6797592"/>
                  <a:pt x="280183" y="6702734"/>
                  <a:pt x="280183" y="6583760"/>
                </a:cubicBezTo>
                <a:cubicBezTo>
                  <a:pt x="280183" y="6464786"/>
                  <a:pt x="375187" y="6369929"/>
                  <a:pt x="494345" y="6369929"/>
                </a:cubicBezTo>
                <a:cubicBezTo>
                  <a:pt x="613503" y="6369929"/>
                  <a:pt x="708508" y="6464786"/>
                  <a:pt x="708508" y="6583760"/>
                </a:cubicBezTo>
                <a:cubicBezTo>
                  <a:pt x="708508" y="6702734"/>
                  <a:pt x="611893" y="6797592"/>
                  <a:pt x="494345" y="6797592"/>
                </a:cubicBezTo>
                <a:close/>
                <a:moveTo>
                  <a:pt x="494345" y="5914934"/>
                </a:moveTo>
                <a:cubicBezTo>
                  <a:pt x="376797" y="5914934"/>
                  <a:pt x="280183" y="5820076"/>
                  <a:pt x="280183" y="5701102"/>
                </a:cubicBezTo>
                <a:cubicBezTo>
                  <a:pt x="280183" y="5582129"/>
                  <a:pt x="375187" y="5487271"/>
                  <a:pt x="494345" y="5487271"/>
                </a:cubicBezTo>
                <a:cubicBezTo>
                  <a:pt x="613503" y="5487271"/>
                  <a:pt x="708508" y="5582129"/>
                  <a:pt x="708508" y="5701102"/>
                </a:cubicBezTo>
                <a:cubicBezTo>
                  <a:pt x="708508" y="5820076"/>
                  <a:pt x="611893" y="5914934"/>
                  <a:pt x="494345" y="5914934"/>
                </a:cubicBezTo>
                <a:close/>
                <a:moveTo>
                  <a:pt x="494345" y="5033884"/>
                </a:moveTo>
                <a:cubicBezTo>
                  <a:pt x="376797" y="5033884"/>
                  <a:pt x="280183" y="4939026"/>
                  <a:pt x="280183" y="4820052"/>
                </a:cubicBezTo>
                <a:cubicBezTo>
                  <a:pt x="280183" y="4701078"/>
                  <a:pt x="375187" y="4606221"/>
                  <a:pt x="494345" y="4606221"/>
                </a:cubicBezTo>
                <a:cubicBezTo>
                  <a:pt x="613503" y="4606221"/>
                  <a:pt x="708508" y="4701078"/>
                  <a:pt x="708508" y="4820052"/>
                </a:cubicBezTo>
                <a:cubicBezTo>
                  <a:pt x="708508" y="4939026"/>
                  <a:pt x="611893" y="5033884"/>
                  <a:pt x="494345" y="5033884"/>
                </a:cubicBezTo>
                <a:close/>
                <a:moveTo>
                  <a:pt x="494345" y="4152833"/>
                </a:moveTo>
                <a:cubicBezTo>
                  <a:pt x="376797" y="4152833"/>
                  <a:pt x="280183" y="4057976"/>
                  <a:pt x="280183" y="3939002"/>
                </a:cubicBezTo>
                <a:cubicBezTo>
                  <a:pt x="280183" y="3820028"/>
                  <a:pt x="375187" y="3725170"/>
                  <a:pt x="494345" y="3725170"/>
                </a:cubicBezTo>
                <a:cubicBezTo>
                  <a:pt x="613503" y="3725170"/>
                  <a:pt x="708508" y="3820028"/>
                  <a:pt x="708508" y="3939002"/>
                </a:cubicBezTo>
                <a:cubicBezTo>
                  <a:pt x="708508" y="4057976"/>
                  <a:pt x="611893" y="4152833"/>
                  <a:pt x="494345" y="4152833"/>
                </a:cubicBezTo>
                <a:close/>
                <a:moveTo>
                  <a:pt x="494345" y="3271783"/>
                </a:moveTo>
                <a:cubicBezTo>
                  <a:pt x="376797" y="3271783"/>
                  <a:pt x="280183" y="3176926"/>
                  <a:pt x="280183" y="3057952"/>
                </a:cubicBezTo>
                <a:cubicBezTo>
                  <a:pt x="280183" y="2938978"/>
                  <a:pt x="375187" y="2844120"/>
                  <a:pt x="494345" y="2844120"/>
                </a:cubicBezTo>
                <a:cubicBezTo>
                  <a:pt x="613503" y="2844120"/>
                  <a:pt x="708508" y="2938978"/>
                  <a:pt x="708508" y="3057952"/>
                </a:cubicBezTo>
                <a:cubicBezTo>
                  <a:pt x="708508" y="3176926"/>
                  <a:pt x="611893" y="3271783"/>
                  <a:pt x="494345" y="3271783"/>
                </a:cubicBezTo>
                <a:close/>
                <a:moveTo>
                  <a:pt x="494345" y="2390733"/>
                </a:moveTo>
                <a:cubicBezTo>
                  <a:pt x="376797" y="2390733"/>
                  <a:pt x="280183" y="2295875"/>
                  <a:pt x="280183" y="2176901"/>
                </a:cubicBezTo>
                <a:cubicBezTo>
                  <a:pt x="280183" y="2057927"/>
                  <a:pt x="375187" y="1963070"/>
                  <a:pt x="494345" y="1963070"/>
                </a:cubicBezTo>
                <a:cubicBezTo>
                  <a:pt x="613503" y="1963070"/>
                  <a:pt x="708508" y="2057927"/>
                  <a:pt x="708508" y="2176901"/>
                </a:cubicBezTo>
                <a:cubicBezTo>
                  <a:pt x="708508" y="2295875"/>
                  <a:pt x="611893" y="2390733"/>
                  <a:pt x="494345" y="2390733"/>
                </a:cubicBezTo>
                <a:close/>
                <a:moveTo>
                  <a:pt x="494345" y="1509683"/>
                </a:moveTo>
                <a:cubicBezTo>
                  <a:pt x="376797" y="1509683"/>
                  <a:pt x="280183" y="1414825"/>
                  <a:pt x="280183" y="1295851"/>
                </a:cubicBezTo>
                <a:cubicBezTo>
                  <a:pt x="280183" y="1176877"/>
                  <a:pt x="375187" y="1082020"/>
                  <a:pt x="494345" y="1082020"/>
                </a:cubicBezTo>
                <a:cubicBezTo>
                  <a:pt x="613503" y="1082020"/>
                  <a:pt x="708508" y="1176877"/>
                  <a:pt x="708508" y="1295851"/>
                </a:cubicBezTo>
                <a:cubicBezTo>
                  <a:pt x="708508" y="1414825"/>
                  <a:pt x="611893" y="1509683"/>
                  <a:pt x="494345" y="1509683"/>
                </a:cubicBezTo>
                <a:close/>
                <a:moveTo>
                  <a:pt x="494345" y="627025"/>
                </a:moveTo>
                <a:cubicBezTo>
                  <a:pt x="376797" y="627025"/>
                  <a:pt x="280183" y="532167"/>
                  <a:pt x="280183" y="413193"/>
                </a:cubicBezTo>
                <a:cubicBezTo>
                  <a:pt x="280183" y="294219"/>
                  <a:pt x="375187" y="199362"/>
                  <a:pt x="494345" y="199362"/>
                </a:cubicBezTo>
                <a:cubicBezTo>
                  <a:pt x="613503" y="199362"/>
                  <a:pt x="708508" y="294219"/>
                  <a:pt x="708508" y="413193"/>
                </a:cubicBezTo>
                <a:cubicBezTo>
                  <a:pt x="708508" y="532167"/>
                  <a:pt x="611893" y="627025"/>
                  <a:pt x="494345" y="627025"/>
                </a:cubicBezTo>
                <a:close/>
              </a:path>
            </a:pathLst>
          </a:custGeom>
          <a:solidFill>
            <a:schemeClr val="accent6">
              <a:lumMod val="20000"/>
              <a:lumOff val="80000"/>
            </a:schemeClr>
          </a:solidFill>
          <a:ln w="12700" cap="flat">
            <a:noFill/>
            <a:prstDash val="solid"/>
            <a:miter/>
          </a:ln>
        </p:spPr>
        <p:txBody>
          <a:bodyPr rtlCol="0" anchor="ctr"/>
          <a:lstStyle/>
          <a:p>
            <a:endParaRPr lang="en-US"/>
          </a:p>
        </p:txBody>
      </p:sp>
      <p:sp>
        <p:nvSpPr>
          <p:cNvPr id="6" name="Rectangle: Rounded Corners 5">
            <a:extLst>
              <a:ext uri="{FF2B5EF4-FFF2-40B4-BE49-F238E27FC236}">
                <a16:creationId xmlns:a16="http://schemas.microsoft.com/office/drawing/2014/main" id="{329E628A-353C-45E8-9B0B-9BABB9207F04}"/>
              </a:ext>
            </a:extLst>
          </p:cNvPr>
          <p:cNvSpPr/>
          <p:nvPr/>
        </p:nvSpPr>
        <p:spPr>
          <a:xfrm>
            <a:off x="10101263" y="670042"/>
            <a:ext cx="6510337" cy="2008807"/>
          </a:xfrm>
          <a:prstGeom prst="roundRect">
            <a:avLst>
              <a:gd name="adj" fmla="val 27084"/>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n w="0"/>
                <a:solidFill>
                  <a:schemeClr val="accent1">
                    <a:lumMod val="50000"/>
                  </a:schemeClr>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unhealthy</a:t>
            </a:r>
          </a:p>
        </p:txBody>
      </p:sp>
      <p:sp>
        <p:nvSpPr>
          <p:cNvPr id="8" name="Rectangle: Rounded Corners 7">
            <a:extLst>
              <a:ext uri="{FF2B5EF4-FFF2-40B4-BE49-F238E27FC236}">
                <a16:creationId xmlns:a16="http://schemas.microsoft.com/office/drawing/2014/main" id="{D6684524-4BD1-4271-A98A-817A9D50FCA6}"/>
              </a:ext>
            </a:extLst>
          </p:cNvPr>
          <p:cNvSpPr/>
          <p:nvPr/>
        </p:nvSpPr>
        <p:spPr>
          <a:xfrm>
            <a:off x="10413355" y="2893436"/>
            <a:ext cx="6757988" cy="1067549"/>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err="1" smtClean="0">
                <a:solidFill>
                  <a:srgbClr val="333333"/>
                </a:solidFill>
                <a:latin typeface="Times New Roman" panose="02020603050405020304" pitchFamily="18" charset="0"/>
                <a:cs typeface="Times New Roman" panose="02020603050405020304" pitchFamily="18" charset="0"/>
              </a:rPr>
              <a:t>không</a:t>
            </a:r>
            <a:r>
              <a:rPr lang="en-US" sz="5400" dirty="0" smtClean="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lành</a:t>
            </a:r>
            <a:r>
              <a:rPr lang="en-US" sz="5400" dirty="0">
                <a:solidFill>
                  <a:srgbClr val="333333"/>
                </a:solidFill>
                <a:latin typeface="Times New Roman" panose="02020603050405020304" pitchFamily="18" charset="0"/>
                <a:cs typeface="Times New Roman" panose="02020603050405020304" pitchFamily="18" charset="0"/>
              </a:rPr>
              <a:t> </a:t>
            </a:r>
            <a:r>
              <a:rPr lang="en-US" sz="5400" dirty="0" err="1">
                <a:solidFill>
                  <a:srgbClr val="333333"/>
                </a:solidFill>
                <a:latin typeface="Times New Roman" panose="02020603050405020304" pitchFamily="18" charset="0"/>
                <a:cs typeface="Times New Roman" panose="02020603050405020304" pitchFamily="18" charset="0"/>
              </a:rPr>
              <a:t>mạnh</a:t>
            </a:r>
            <a:endParaRPr lang="en-US" sz="5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15" name="Picture 7">
            <a:extLst>
              <a:ext uri="{FF2B5EF4-FFF2-40B4-BE49-F238E27FC236}">
                <a16:creationId xmlns:a16="http://schemas.microsoft.com/office/drawing/2014/main" id="{9A2564FA-6828-4AF4-A48D-125D4C4CCF1C}"/>
              </a:ext>
            </a:extLst>
          </p:cNvPr>
          <p:cNvPicPr>
            <a:picLocks noChangeAspect="1"/>
          </p:cNvPicPr>
          <p:nvPr/>
        </p:nvPicPr>
        <p:blipFill>
          <a:blip r:embed="rId8"/>
          <a:srcRect/>
          <a:stretch>
            <a:fillRect/>
          </a:stretch>
        </p:blipFill>
        <p:spPr>
          <a:xfrm>
            <a:off x="1237992" y="1562773"/>
            <a:ext cx="7614954" cy="5082982"/>
          </a:xfrm>
          <a:prstGeom prst="rect">
            <a:avLst/>
          </a:prstGeom>
        </p:spPr>
      </p:pic>
      <p:pic>
        <p:nvPicPr>
          <p:cNvPr id="3" name="unhealthy-1658795791">
            <a:hlinkClick r:id="" action="ppaction://media"/>
            <a:extLst>
              <a:ext uri="{FF2B5EF4-FFF2-40B4-BE49-F238E27FC236}">
                <a16:creationId xmlns:a16="http://schemas.microsoft.com/office/drawing/2014/main" id="{197256D2-2A77-4FC6-B138-E02349FDB032}"/>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61160" y="210495"/>
            <a:ext cx="406400" cy="406400"/>
          </a:xfrm>
          <a:prstGeom prst="rect">
            <a:avLst/>
          </a:prstGeom>
        </p:spPr>
      </p:pic>
    </p:spTree>
    <p:extLst>
      <p:ext uri="{BB962C8B-B14F-4D97-AF65-F5344CB8AC3E}">
        <p14:creationId xmlns:p14="http://schemas.microsoft.com/office/powerpoint/2010/main" val="868184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6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6"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472</TotalTime>
  <Words>663</Words>
  <Application>Microsoft Office PowerPoint</Application>
  <PresentationFormat>Custom</PresentationFormat>
  <Paragraphs>116</Paragraphs>
  <Slides>20</Slides>
  <Notes>0</Notes>
  <HiddenSlides>0</HiddenSlides>
  <MMClips>9</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Times New Roman</vt:lpstr>
      <vt:lpstr>Roboto</vt:lpstr>
      <vt:lpstr>Calibri</vt:lpstr>
      <vt:lpstr>Cambria</vt:lpstr>
      <vt:lpstr>Contastia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Teal Turquoise 3D School Elements Final Defense Presentation Deck</dc:title>
  <dc:creator>PHUONG</dc:creator>
  <cp:lastModifiedBy>np</cp:lastModifiedBy>
  <cp:revision>43</cp:revision>
  <dcterms:created xsi:type="dcterms:W3CDTF">2006-08-16T00:00:00Z</dcterms:created>
  <dcterms:modified xsi:type="dcterms:W3CDTF">2024-06-11T06:59:42Z</dcterms:modified>
  <dc:identifier>DAFCzLKM10w</dc:identifier>
</cp:coreProperties>
</file>