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1"/>
    <p:sldMasterId id="2147483664" r:id="rId2"/>
  </p:sldMasterIdLst>
  <p:notesMasterIdLst>
    <p:notesMasterId r:id="rId15"/>
  </p:notesMasterIdLst>
  <p:sldIdLst>
    <p:sldId id="257" r:id="rId3"/>
    <p:sldId id="266" r:id="rId4"/>
    <p:sldId id="267" r:id="rId5"/>
    <p:sldId id="268" r:id="rId6"/>
    <p:sldId id="269" r:id="rId7"/>
    <p:sldId id="270" r:id="rId8"/>
    <p:sldId id="271" r:id="rId9"/>
    <p:sldId id="273" r:id="rId10"/>
    <p:sldId id="274" r:id="rId11"/>
    <p:sldId id="275" r:id="rId12"/>
    <p:sldId id="276" r:id="rId13"/>
    <p:sldId id="272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-29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19930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285038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697038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and Media Clip" type="txAndMedia">
  <p:cSld name="TEXT_AND_MEDIA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>
            <a:spLocks noGrp="1"/>
          </p:cNvSpPr>
          <p:nvPr>
            <p:ph type="media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 type="objOnly">
  <p:cSld name="OBJECT_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4 Content" type="fourObj">
  <p:cSld name="FOUR_OBJECT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53848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3"/>
          </p:nvPr>
        </p:nvSpPr>
        <p:spPr>
          <a:xfrm>
            <a:off x="609600" y="3938589"/>
            <a:ext cx="53848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4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6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C4A0E-AE95-454F-A2E2-71B23AF28C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6729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130BA-9B41-4D5B-8CD7-263DBE816A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1603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3D9F9-6FA6-4913-AC9C-E88B45A273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3654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EDE19-A640-4E92-93C1-021EA31184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200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95E3F-7D6A-4CA7-B93E-E99E08BA59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6481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3C4FF-FCF3-423C-AF0D-CC2F270ACB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1926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4EED5-014E-4B21-AF20-0FAAD83CEF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6350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9440E-59E1-47FA-B69F-0F304E9996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6264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BE4AC-A57C-4D7A-8622-A771FD9AD3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0596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EE483-DD1C-4192-AD40-C8F21048B1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5206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4362E-EEC3-4576-BDFE-7739F93EDD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7919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DB6DB-3D4F-49D8-8FDB-612300820E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2292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A0F44-ECC0-4664-BB81-4589E688E0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5869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B2E09-7A25-4679-9E62-65DB48CA28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561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0C62B-41F5-48A8-B539-C8361A2645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348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latin typeface="Arial" charset="0"/>
              <a:ea typeface="+mn-ea"/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latin typeface="Arial" charset="0"/>
              <a:ea typeface="+mn-ea"/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035C7E76-F3A5-4018-853D-E449C62038C8}" type="slidenum">
              <a:rPr lang="en-US" kern="1200">
                <a:latin typeface="Arial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‹#›</a:t>
            </a:fld>
            <a:endParaRPr lang="en-US" kern="1200"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174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>
            <a:spLocks noGrp="1"/>
          </p:cNvSpPr>
          <p:nvPr>
            <p:ph type="ctrTitle"/>
          </p:nvPr>
        </p:nvSpPr>
        <p:spPr>
          <a:xfrm>
            <a:off x="2209800" y="3048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 smtClean="0">
                <a:solidFill>
                  <a:srgbClr val="0000FF"/>
                </a:solidFill>
              </a:rPr>
              <a:t>Nhạc</a:t>
            </a:r>
            <a:r>
              <a:rPr lang="en-US" sz="3600" b="1" dirty="0" smtClean="0">
                <a:solidFill>
                  <a:srgbClr val="0000FF"/>
                </a:solidFill>
              </a:rPr>
              <a:t> 7 - </a:t>
            </a:r>
            <a:r>
              <a:rPr lang="en-US" sz="3600" b="1" dirty="0" err="1" smtClean="0">
                <a:solidFill>
                  <a:srgbClr val="0000FF"/>
                </a:solidFill>
              </a:rPr>
              <a:t>Chủ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đề</a:t>
            </a:r>
            <a:r>
              <a:rPr lang="en-US" sz="3600" b="1" dirty="0">
                <a:solidFill>
                  <a:srgbClr val="0000FF"/>
                </a:solidFill>
              </a:rPr>
              <a:t> 5</a:t>
            </a:r>
            <a:br>
              <a:rPr lang="en-US" sz="3600" b="1" dirty="0">
                <a:solidFill>
                  <a:srgbClr val="0000FF"/>
                </a:solidFill>
              </a:rPr>
            </a:br>
            <a:r>
              <a:rPr lang="en-US" sz="3600" b="1" dirty="0">
                <a:solidFill>
                  <a:srgbClr val="C00000"/>
                </a:solidFill>
              </a:rPr>
              <a:t>MÙA XUÂN</a:t>
            </a:r>
            <a:endParaRPr sz="3600" b="1" dirty="0">
              <a:solidFill>
                <a:srgbClr val="C00000"/>
              </a:solidFill>
            </a:endParaRPr>
          </a:p>
        </p:txBody>
      </p:sp>
      <p:sp>
        <p:nvSpPr>
          <p:cNvPr id="124" name="Google Shape;124;p18"/>
          <p:cNvSpPr txBox="1">
            <a:spLocks noGrp="1"/>
          </p:cNvSpPr>
          <p:nvPr>
            <p:ph type="subTitle" idx="1"/>
          </p:nvPr>
        </p:nvSpPr>
        <p:spPr>
          <a:xfrm>
            <a:off x="1371600" y="2438400"/>
            <a:ext cx="95250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600"/>
              <a:buFont typeface="Arial"/>
              <a:buNone/>
            </a:pPr>
            <a:r>
              <a:rPr lang="en-US" sz="3600" b="1" dirty="0" err="1">
                <a:solidFill>
                  <a:srgbClr val="0000FF"/>
                </a:solidFill>
              </a:rPr>
              <a:t>Tiết</a:t>
            </a:r>
            <a:r>
              <a:rPr lang="en-US" sz="3600" b="1" dirty="0">
                <a:solidFill>
                  <a:srgbClr val="0000FF"/>
                </a:solidFill>
              </a:rPr>
              <a:t> 3</a:t>
            </a:r>
            <a:endParaRPr dirty="0"/>
          </a:p>
          <a:p>
            <a:pPr marL="0" lvl="0" indent="0" algn="just" rtl="0">
              <a:spcBef>
                <a:spcPts val="64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None/>
            </a:pPr>
            <a:r>
              <a:rPr lang="en-US" b="1" dirty="0" smtClean="0">
                <a:solidFill>
                  <a:srgbClr val="C00000"/>
                </a:solidFill>
              </a:rPr>
              <a:t>– </a:t>
            </a:r>
            <a:r>
              <a:rPr lang="en-US" b="1" dirty="0" err="1" smtClean="0">
                <a:solidFill>
                  <a:srgbClr val="C00000"/>
                </a:solidFill>
              </a:rPr>
              <a:t>Nhạc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cụ</a:t>
            </a:r>
            <a:r>
              <a:rPr lang="en-US" b="1" dirty="0" smtClean="0">
                <a:solidFill>
                  <a:srgbClr val="C00000"/>
                </a:solidFill>
              </a:rPr>
              <a:t>: </a:t>
            </a:r>
            <a:r>
              <a:rPr lang="en-US" b="1" dirty="0" err="1" smtClean="0">
                <a:solidFill>
                  <a:srgbClr val="C00000"/>
                </a:solidFill>
              </a:rPr>
              <a:t>Hoà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tấu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bài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Mùa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xuân</a:t>
            </a:r>
            <a:endParaRPr lang="en-US" b="1" dirty="0" smtClean="0">
              <a:solidFill>
                <a:srgbClr val="C00000"/>
              </a:solidFill>
            </a:endParaRPr>
          </a:p>
          <a:p>
            <a:pPr marL="0" lvl="0" indent="0" algn="just" rtl="0">
              <a:spcBef>
                <a:spcPts val="64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None/>
            </a:pPr>
            <a:r>
              <a:rPr lang="en-US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b="1" dirty="0" err="1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Lí</a:t>
            </a:r>
            <a:r>
              <a:rPr lang="en-US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thuyết</a:t>
            </a:r>
            <a:r>
              <a:rPr lang="en-US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âm</a:t>
            </a:r>
            <a:r>
              <a:rPr lang="en-US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nhạc</a:t>
            </a:r>
            <a:r>
              <a:rPr lang="en-US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b="1" dirty="0" err="1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Dấu</a:t>
            </a:r>
            <a:r>
              <a:rPr lang="en-US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nhắc</a:t>
            </a:r>
            <a:r>
              <a:rPr lang="en-US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lại</a:t>
            </a:r>
            <a:r>
              <a:rPr lang="en-US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khung</a:t>
            </a:r>
            <a:r>
              <a:rPr lang="en-US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thay</a:t>
            </a:r>
            <a:r>
              <a:rPr lang="en-US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đổi</a:t>
            </a:r>
            <a:endParaRPr b="1" dirty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5" name="Google Shape;125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155575"/>
            <a:ext cx="1727200" cy="193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A2A765E-BBEE-4B96-A875-6D07D37941DD}"/>
              </a:ext>
            </a:extLst>
          </p:cNvPr>
          <p:cNvSpPr txBox="1"/>
          <p:nvPr/>
        </p:nvSpPr>
        <p:spPr>
          <a:xfrm>
            <a:off x="3733800" y="838200"/>
            <a:ext cx="5029200" cy="54252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800" b="1" kern="1200">
                <a:solidFill>
                  <a:srgbClr val="0000FF"/>
                </a:solidFill>
              </a:rPr>
              <a:t>3. Dấu quay lại (Dấu Segno)</a:t>
            </a:r>
            <a:endParaRPr lang="en-US" sz="2800" kern="1200">
              <a:solidFill>
                <a:srgbClr val="0000FF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1137932-0CF5-2BE4-8AF4-99E99BA7C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657" y="1981200"/>
            <a:ext cx="7773485" cy="25782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A85905D-99A4-17CC-0516-5A3D3F18B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40398" y="1557218"/>
            <a:ext cx="1791060" cy="342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050031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1">
            <a:extLst>
              <a:ext uri="{FF2B5EF4-FFF2-40B4-BE49-F238E27FC236}">
                <a16:creationId xmlns="" xmlns:a16="http://schemas.microsoft.com/office/drawing/2014/main" id="{722AABC8-338F-4925-8968-17077A164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400" y="762000"/>
            <a:ext cx="3962400" cy="457200"/>
          </a:xfrm>
        </p:spPr>
        <p:txBody>
          <a:bodyPr/>
          <a:lstStyle/>
          <a:p>
            <a:r>
              <a:rPr lang="en-US" sz="3200" b="1">
                <a:solidFill>
                  <a:srgbClr val="00B050"/>
                </a:solidFill>
                <a:cs typeface="Times New Roman" panose="02020603050405020304" pitchFamily="18" charset="0"/>
              </a:rPr>
              <a:t>Thảo luận nhóm</a:t>
            </a:r>
          </a:p>
        </p:txBody>
      </p:sp>
      <p:pic>
        <p:nvPicPr>
          <p:cNvPr id="54" name="Picture 4" descr="https://tuannguyenweb.files.wordpress.com/2017/05/8209cd50d6a29bf52a674ca37df94565_students-group-work-by-pietluk-children-group-work-clipart_2213-1650.png?w=1075">
            <a:extLst>
              <a:ext uri="{FF2B5EF4-FFF2-40B4-BE49-F238E27FC236}">
                <a16:creationId xmlns="" xmlns:a16="http://schemas.microsoft.com/office/drawing/2014/main" id="{7F4112E5-77FE-4F2E-B0FA-2B99ECD1A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29000"/>
            <a:ext cx="2362200" cy="1761726"/>
          </a:xfrm>
          <a:prstGeom prst="rect">
            <a:avLst/>
          </a:prstGeom>
          <a:noFill/>
          <a:ln w="31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F49B2F4-B5AC-EC05-766C-00FAB9944C4A}"/>
              </a:ext>
            </a:extLst>
          </p:cNvPr>
          <p:cNvSpPr txBox="1"/>
          <p:nvPr/>
        </p:nvSpPr>
        <p:spPr>
          <a:xfrm>
            <a:off x="1447800" y="1740618"/>
            <a:ext cx="9220200" cy="1002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Tx/>
              <a:buFontTx/>
              <a:buNone/>
            </a:pPr>
            <a:r>
              <a:rPr lang="vi-VN" sz="2400" kern="1200">
                <a:solidFill>
                  <a:srgbClr val="0000FF"/>
                </a:solidFill>
                <a:latin typeface="Arial" charset="0"/>
                <a:ea typeface="+mn-ea"/>
                <a:cs typeface="+mn-cs"/>
              </a:rPr>
              <a:t>– </a:t>
            </a:r>
            <a:r>
              <a:rPr lang="en-US" sz="2400" kern="1200">
                <a:solidFill>
                  <a:srgbClr val="0000FF"/>
                </a:solidFill>
                <a:latin typeface="Arial" charset="0"/>
                <a:ea typeface="+mn-ea"/>
                <a:cs typeface="+mn-cs"/>
              </a:rPr>
              <a:t>Dựa vào các kí hiệu, hãy cho biết bài hát </a:t>
            </a:r>
            <a:r>
              <a:rPr lang="en-US" sz="2400" i="1" kern="1200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  <a:t>Một mùa xuân nho nhỏ </a:t>
            </a:r>
            <a:r>
              <a:rPr lang="en-US" sz="2400" kern="1200">
                <a:solidFill>
                  <a:srgbClr val="0000FF"/>
                </a:solidFill>
                <a:latin typeface="Arial" charset="0"/>
                <a:ea typeface="+mn-ea"/>
                <a:cs typeface="+mn-cs"/>
              </a:rPr>
              <a:t>cần được hát theo trình tự như thế nào.</a:t>
            </a:r>
            <a:endParaRPr lang="vi-VN" sz="2400" kern="1200">
              <a:solidFill>
                <a:srgbClr val="0000FF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2359452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" name="Google Shape;275;p33"/>
          <p:cNvGrpSpPr/>
          <p:nvPr/>
        </p:nvGrpSpPr>
        <p:grpSpPr>
          <a:xfrm>
            <a:off x="0" y="-19174"/>
            <a:ext cx="12192000" cy="6877174"/>
            <a:chOff x="0" y="0"/>
            <a:chExt cx="12192000" cy="6877174"/>
          </a:xfrm>
        </p:grpSpPr>
        <p:pic>
          <p:nvPicPr>
            <p:cNvPr id="276" name="Google Shape;276;p33"/>
            <p:cNvPicPr preferRelativeResize="0"/>
            <p:nvPr/>
          </p:nvPicPr>
          <p:blipFill rotWithShape="1">
            <a:blip r:embed="rId3">
              <a:alphaModFix/>
            </a:blip>
            <a:srcRect l="984" t="32903" r="23219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7" name="Google Shape;277;p3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97568" y="3181228"/>
              <a:ext cx="3200400" cy="369594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8" name="Google Shape;278;p33"/>
          <p:cNvSpPr txBox="1">
            <a:spLocks noGrp="1"/>
          </p:cNvSpPr>
          <p:nvPr>
            <p:ph type="title"/>
          </p:nvPr>
        </p:nvSpPr>
        <p:spPr>
          <a:xfrm>
            <a:off x="609600" y="68580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FF"/>
                </a:solidFill>
              </a:rPr>
              <a:t>DẶN DÒ VỀ NHÀ</a:t>
            </a:r>
            <a:endParaRPr sz="3600" b="1">
              <a:solidFill>
                <a:srgbClr val="0000FF"/>
              </a:solidFill>
            </a:endParaRPr>
          </a:p>
        </p:txBody>
      </p:sp>
      <p:sp>
        <p:nvSpPr>
          <p:cNvPr id="279" name="Google Shape;279;p33"/>
          <p:cNvSpPr txBox="1">
            <a:spLocks noGrp="1"/>
          </p:cNvSpPr>
          <p:nvPr>
            <p:ph type="body" idx="1"/>
          </p:nvPr>
        </p:nvSpPr>
        <p:spPr>
          <a:xfrm>
            <a:off x="3276600" y="1828801"/>
            <a:ext cx="6705600" cy="1219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Noto Sans Symbols"/>
              <a:buChar char="⮚"/>
            </a:pPr>
            <a:r>
              <a:rPr lang="en-US" sz="2800" dirty="0" err="1" smtClean="0">
                <a:solidFill>
                  <a:srgbClr val="0000FF"/>
                </a:solidFill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và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nhớ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tác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dụng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D</a:t>
            </a:r>
            <a:r>
              <a:rPr lang="en-US" sz="2800" dirty="0" err="1" smtClean="0">
                <a:solidFill>
                  <a:srgbClr val="0000FF"/>
                </a:solidFill>
              </a:rPr>
              <a:t>ấu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nhắc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lại</a:t>
            </a:r>
            <a:r>
              <a:rPr lang="en-US" sz="2800" dirty="0" smtClean="0">
                <a:solidFill>
                  <a:srgbClr val="0000FF"/>
                </a:solidFill>
              </a:rPr>
              <a:t>, </a:t>
            </a:r>
            <a:r>
              <a:rPr lang="en-US" sz="2800" dirty="0" err="1">
                <a:solidFill>
                  <a:srgbClr val="0000FF"/>
                </a:solidFill>
              </a:rPr>
              <a:t>K</a:t>
            </a:r>
            <a:r>
              <a:rPr lang="en-US" sz="2800" dirty="0" err="1" smtClean="0">
                <a:solidFill>
                  <a:srgbClr val="0000FF"/>
                </a:solidFill>
              </a:rPr>
              <a:t>hung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thay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đổi</a:t>
            </a:r>
            <a:endParaRPr sz="2800" dirty="0">
              <a:solidFill>
                <a:srgbClr val="0000FF"/>
              </a:solidFill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Noto Sans Symbols"/>
              <a:buChar char="⮚"/>
            </a:pPr>
            <a:r>
              <a:rPr lang="en-US" sz="2800" dirty="0" err="1">
                <a:solidFill>
                  <a:srgbClr val="0000FF"/>
                </a:solidFill>
              </a:rPr>
              <a:t>Tập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chơi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các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bè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của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bài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hoà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tấu</a:t>
            </a:r>
            <a:r>
              <a:rPr lang="en-US" sz="2800" dirty="0">
                <a:solidFill>
                  <a:srgbClr val="0000FF"/>
                </a:solidFill>
              </a:rPr>
              <a:t>.</a:t>
            </a:r>
            <a:endParaRPr dirty="0"/>
          </a:p>
          <a:p>
            <a:pPr marL="342900" lvl="0" indent="-165100" algn="l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7"/>
          <p:cNvSpPr txBox="1">
            <a:spLocks noGrp="1"/>
          </p:cNvSpPr>
          <p:nvPr>
            <p:ph type="title"/>
          </p:nvPr>
        </p:nvSpPr>
        <p:spPr>
          <a:xfrm>
            <a:off x="152400" y="-76200"/>
            <a:ext cx="11506200" cy="842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I. </a:t>
            </a:r>
            <a:r>
              <a:rPr lang="en-US" sz="3200" b="1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Hoà</a:t>
            </a:r>
            <a:r>
              <a:rPr lang="en-US" sz="32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tấu</a:t>
            </a:r>
            <a:endParaRPr sz="3200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3" name="Google Shape;213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7400" y="627173"/>
            <a:ext cx="8248650" cy="6078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8"/>
          <p:cNvSpPr txBox="1"/>
          <p:nvPr/>
        </p:nvSpPr>
        <p:spPr>
          <a:xfrm>
            <a:off x="4648200" y="381000"/>
            <a:ext cx="2286000" cy="46166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BÈ KÈN PHÍM  </a:t>
            </a:r>
            <a:endParaRPr sz="2400" b="1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9" name="Google Shape;219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876300" y="1781175"/>
            <a:ext cx="219075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876300" y="4305300"/>
            <a:ext cx="219075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8"/>
          <p:cNvSpPr/>
          <p:nvPr/>
        </p:nvSpPr>
        <p:spPr>
          <a:xfrm>
            <a:off x="981075" y="1447800"/>
            <a:ext cx="466725" cy="4572000"/>
          </a:xfrm>
          <a:prstGeom prst="leftBrace">
            <a:avLst>
              <a:gd name="adj1" fmla="val 8333"/>
              <a:gd name="adj2" fmla="val 51297"/>
            </a:avLst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2" name="Google Shape;222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571500" y="3648075"/>
            <a:ext cx="219075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8"/>
          <p:cNvSpPr/>
          <p:nvPr/>
        </p:nvSpPr>
        <p:spPr>
          <a:xfrm>
            <a:off x="1284472" y="1676400"/>
            <a:ext cx="544328" cy="537210"/>
          </a:xfrm>
          <a:prstGeom prst="ellipse">
            <a:avLst/>
          </a:prstGeom>
          <a:solidFill>
            <a:srgbClr val="B2DE82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28"/>
          <p:cNvSpPr/>
          <p:nvPr/>
        </p:nvSpPr>
        <p:spPr>
          <a:xfrm>
            <a:off x="1284472" y="4157304"/>
            <a:ext cx="544328" cy="537210"/>
          </a:xfrm>
          <a:prstGeom prst="ellipse">
            <a:avLst/>
          </a:prstGeom>
          <a:solidFill>
            <a:srgbClr val="B2DE82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" name="Google Shape;225;p28"/>
          <p:cNvPicPr preferRelativeResize="0"/>
          <p:nvPr/>
        </p:nvPicPr>
        <p:blipFill rotWithShape="1">
          <a:blip r:embed="rId4">
            <a:alphaModFix/>
          </a:blip>
          <a:srcRect l="8750" t="37043" r="51250" b="43333"/>
          <a:stretch/>
        </p:blipFill>
        <p:spPr>
          <a:xfrm>
            <a:off x="1905000" y="1447800"/>
            <a:ext cx="7315200" cy="2018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8"/>
          <p:cNvPicPr preferRelativeResize="0"/>
          <p:nvPr/>
        </p:nvPicPr>
        <p:blipFill rotWithShape="1">
          <a:blip r:embed="rId5">
            <a:alphaModFix/>
          </a:blip>
          <a:srcRect l="9120" t="37045" r="50624" b="41110"/>
          <a:stretch/>
        </p:blipFill>
        <p:spPr>
          <a:xfrm>
            <a:off x="1952442" y="4001205"/>
            <a:ext cx="7361834" cy="2247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961957" y="1717675"/>
            <a:ext cx="406400" cy="40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007725" y="4265612"/>
            <a:ext cx="406400" cy="40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961957" y="3657600"/>
            <a:ext cx="406400" cy="40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9"/>
          <p:cNvSpPr txBox="1"/>
          <p:nvPr/>
        </p:nvSpPr>
        <p:spPr>
          <a:xfrm>
            <a:off x="4572000" y="381000"/>
            <a:ext cx="2971800" cy="46166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BÈ ĐỆM HỢP ÂM</a:t>
            </a:r>
            <a:endParaRPr sz="2400" b="1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5" name="Google Shape;235;p29"/>
          <p:cNvPicPr preferRelativeResize="0"/>
          <p:nvPr/>
        </p:nvPicPr>
        <p:blipFill rotWithShape="1">
          <a:blip r:embed="rId3">
            <a:alphaModFix/>
          </a:blip>
          <a:srcRect l="15255" r="49540" b="50000"/>
          <a:stretch/>
        </p:blipFill>
        <p:spPr>
          <a:xfrm>
            <a:off x="2448992" y="4114800"/>
            <a:ext cx="2362200" cy="11875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6" name="Google Shape;236;p29"/>
          <p:cNvGrpSpPr/>
          <p:nvPr/>
        </p:nvGrpSpPr>
        <p:grpSpPr>
          <a:xfrm>
            <a:off x="3239867" y="4837176"/>
            <a:ext cx="1158240" cy="447685"/>
            <a:chOff x="9582912" y="5110951"/>
            <a:chExt cx="1158240" cy="373584"/>
          </a:xfrm>
        </p:grpSpPr>
        <p:sp>
          <p:nvSpPr>
            <p:cNvPr id="237" name="Google Shape;237;p29"/>
            <p:cNvSpPr txBox="1"/>
            <p:nvPr/>
          </p:nvSpPr>
          <p:spPr>
            <a:xfrm>
              <a:off x="10021824" y="5114020"/>
              <a:ext cx="295656" cy="30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1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9"/>
            <p:cNvSpPr txBox="1"/>
            <p:nvPr/>
          </p:nvSpPr>
          <p:spPr>
            <a:xfrm>
              <a:off x="9582912" y="5115203"/>
              <a:ext cx="29226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9"/>
            <p:cNvSpPr txBox="1"/>
            <p:nvPr/>
          </p:nvSpPr>
          <p:spPr>
            <a:xfrm>
              <a:off x="10463780" y="5110951"/>
              <a:ext cx="277372" cy="30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1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" name="Google Shape;240;p29"/>
          <p:cNvSpPr txBox="1"/>
          <p:nvPr/>
        </p:nvSpPr>
        <p:spPr>
          <a:xfrm>
            <a:off x="2454342" y="5334000"/>
            <a:ext cx="242245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(Hợp âm Đô trưởng)</a:t>
            </a:r>
            <a:endParaRPr/>
          </a:p>
        </p:txBody>
      </p:sp>
      <p:pic>
        <p:nvPicPr>
          <p:cNvPr id="241" name="Google Shape;241;p29"/>
          <p:cNvPicPr preferRelativeResize="0"/>
          <p:nvPr/>
        </p:nvPicPr>
        <p:blipFill rotWithShape="1">
          <a:blip r:embed="rId3">
            <a:alphaModFix/>
          </a:blip>
          <a:srcRect l="15255" r="49540" b="50000"/>
          <a:stretch/>
        </p:blipFill>
        <p:spPr>
          <a:xfrm>
            <a:off x="7373970" y="4114800"/>
            <a:ext cx="2362200" cy="11875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2" name="Google Shape;242;p29"/>
          <p:cNvGrpSpPr/>
          <p:nvPr/>
        </p:nvGrpSpPr>
        <p:grpSpPr>
          <a:xfrm>
            <a:off x="7517547" y="4837176"/>
            <a:ext cx="1158240" cy="447685"/>
            <a:chOff x="9582912" y="5110951"/>
            <a:chExt cx="1158240" cy="373584"/>
          </a:xfrm>
        </p:grpSpPr>
        <p:sp>
          <p:nvSpPr>
            <p:cNvPr id="243" name="Google Shape;243;p29"/>
            <p:cNvSpPr txBox="1"/>
            <p:nvPr/>
          </p:nvSpPr>
          <p:spPr>
            <a:xfrm>
              <a:off x="10021824" y="5114020"/>
              <a:ext cx="295656" cy="30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1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9"/>
            <p:cNvSpPr txBox="1"/>
            <p:nvPr/>
          </p:nvSpPr>
          <p:spPr>
            <a:xfrm>
              <a:off x="9582912" y="5115203"/>
              <a:ext cx="29226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9"/>
            <p:cNvSpPr txBox="1"/>
            <p:nvPr/>
          </p:nvSpPr>
          <p:spPr>
            <a:xfrm>
              <a:off x="10463780" y="5110951"/>
              <a:ext cx="277372" cy="30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1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6" name="Google Shape;246;p29"/>
          <p:cNvSpPr txBox="1"/>
          <p:nvPr/>
        </p:nvSpPr>
        <p:spPr>
          <a:xfrm>
            <a:off x="7315200" y="5334000"/>
            <a:ext cx="2550699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(Hợp âm Son trưởng)</a:t>
            </a:r>
            <a:endParaRPr/>
          </a:p>
        </p:txBody>
      </p:sp>
      <p:pic>
        <p:nvPicPr>
          <p:cNvPr id="247" name="Google Shape;247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27700" y="1300767"/>
            <a:ext cx="406400" cy="40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9"/>
          <p:cNvPicPr preferRelativeResize="0"/>
          <p:nvPr/>
        </p:nvPicPr>
        <p:blipFill rotWithShape="1">
          <a:blip r:embed="rId5">
            <a:alphaModFix/>
          </a:blip>
          <a:srcRect l="9375" t="40000" r="34739" b="49229"/>
          <a:stretch/>
        </p:blipFill>
        <p:spPr>
          <a:xfrm>
            <a:off x="436426" y="2231945"/>
            <a:ext cx="11395348" cy="1235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0"/>
          <p:cNvSpPr txBox="1"/>
          <p:nvPr/>
        </p:nvSpPr>
        <p:spPr>
          <a:xfrm>
            <a:off x="4495799" y="838200"/>
            <a:ext cx="3200401" cy="46166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BÈ NHẠC CỤ GÕ </a:t>
            </a:r>
            <a:endParaRPr sz="2400" b="1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4" name="Google Shape;254;p30"/>
          <p:cNvGrpSpPr/>
          <p:nvPr/>
        </p:nvGrpSpPr>
        <p:grpSpPr>
          <a:xfrm>
            <a:off x="479612" y="2667000"/>
            <a:ext cx="11255188" cy="2433935"/>
            <a:chOff x="479612" y="2667000"/>
            <a:chExt cx="11255188" cy="2433935"/>
          </a:xfrm>
        </p:grpSpPr>
        <p:pic>
          <p:nvPicPr>
            <p:cNvPr id="255" name="Google Shape;255;p30"/>
            <p:cNvPicPr preferRelativeResize="0"/>
            <p:nvPr/>
          </p:nvPicPr>
          <p:blipFill rotWithShape="1">
            <a:blip r:embed="rId3">
              <a:alphaModFix/>
            </a:blip>
            <a:srcRect l="8750" t="34444" r="33125" b="46667"/>
            <a:stretch/>
          </p:blipFill>
          <p:spPr>
            <a:xfrm>
              <a:off x="479612" y="2667000"/>
              <a:ext cx="11255188" cy="2057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6" name="Google Shape;256;p30"/>
            <p:cNvPicPr preferRelativeResize="0"/>
            <p:nvPr/>
          </p:nvPicPr>
          <p:blipFill rotWithShape="1">
            <a:blip r:embed="rId4">
              <a:alphaModFix/>
            </a:blip>
            <a:srcRect r="69099"/>
            <a:stretch/>
          </p:blipFill>
          <p:spPr>
            <a:xfrm>
              <a:off x="685800" y="4558010"/>
              <a:ext cx="685800" cy="542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7" name="Google Shape;257;p3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3541299">
              <a:off x="1012857" y="3360673"/>
              <a:ext cx="484059" cy="50366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58" name="Google Shape;258;p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05394" y="1780232"/>
            <a:ext cx="406400" cy="40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1"/>
          <p:cNvSpPr txBox="1"/>
          <p:nvPr/>
        </p:nvSpPr>
        <p:spPr>
          <a:xfrm>
            <a:off x="3276600" y="228600"/>
            <a:ext cx="5562600" cy="46166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MINH HOẠ GHÉP CÁC BÈ NHẠC CỤ</a:t>
            </a:r>
            <a:endParaRPr sz="2400" b="1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781050"/>
            <a:ext cx="10668000" cy="600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781050"/>
            <a:ext cx="10668000" cy="600075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32"/>
          <p:cNvSpPr txBox="1"/>
          <p:nvPr/>
        </p:nvSpPr>
        <p:spPr>
          <a:xfrm>
            <a:off x="4419600" y="228600"/>
            <a:ext cx="3886200" cy="46166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GHÉP CÁC BÈ NHẠC CỤ</a:t>
            </a:r>
            <a:endParaRPr sz="2400" b="1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E196255-2CFB-DD40-240A-1D0D175F97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787"/>
          <a:stretch/>
        </p:blipFill>
        <p:spPr>
          <a:xfrm>
            <a:off x="737795" y="914400"/>
            <a:ext cx="8711005" cy="4419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2E59D67-1378-9D62-E197-B0DDB12BE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9800" y="1411115"/>
            <a:ext cx="1791060" cy="342617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27199" y="330200"/>
            <a:ext cx="8906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endParaRPr lang="en-SG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0475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5DC9B63-D272-D62E-3E63-6277CAB1F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533400"/>
            <a:ext cx="8343540" cy="35369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BA80DED-3F28-21D3-19AE-F3DDC8C9D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04800" y="2133600"/>
            <a:ext cx="1791060" cy="342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5095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158</Words>
  <Application>Microsoft Office PowerPoint</Application>
  <PresentationFormat>Custom</PresentationFormat>
  <Paragraphs>29</Paragraphs>
  <Slides>12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Default Design</vt:lpstr>
      <vt:lpstr>1_Default Design</vt:lpstr>
      <vt:lpstr>Nhạc 7 - Chủ đề 5 MÙA XUÂN</vt:lpstr>
      <vt:lpstr>I. Hoà tấu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Thảo luận nhóm</vt:lpstr>
      <vt:lpstr>DẶN DÒ VỀ NHÀ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Giáo viên: Lê Thị Kim Hưng Trường: THCS Trưng Vương</dc:title>
  <cp:lastModifiedBy>tnc</cp:lastModifiedBy>
  <cp:revision>5</cp:revision>
  <dcterms:modified xsi:type="dcterms:W3CDTF">2023-02-05T09:11:47Z</dcterms:modified>
</cp:coreProperties>
</file>