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2"/>
  </p:notesMasterIdLst>
  <p:sldIdLst>
    <p:sldId id="292" r:id="rId2"/>
    <p:sldId id="318" r:id="rId3"/>
    <p:sldId id="475" r:id="rId4"/>
    <p:sldId id="294" r:id="rId5"/>
    <p:sldId id="503" r:id="rId6"/>
    <p:sldId id="499" r:id="rId7"/>
    <p:sldId id="504" r:id="rId8"/>
    <p:sldId id="501" r:id="rId9"/>
    <p:sldId id="502" r:id="rId10"/>
    <p:sldId id="375" r:id="rId1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29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3/6/2023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extLst>
      <p:ext uri="{BB962C8B-B14F-4D97-AF65-F5344CB8AC3E}">
        <p14:creationId xmlns:p14="http://schemas.microsoft.com/office/powerpoint/2010/main" val="1820080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248616"/>
            <a:ext cx="7772400" cy="1470025"/>
          </a:xfrm>
        </p:spPr>
        <p:txBody>
          <a:bodyPr/>
          <a:lstStyle/>
          <a:p>
            <a:r>
              <a:rPr lang="en-US" sz="4000" b="1" dirty="0" smtClean="0">
                <a:solidFill>
                  <a:srgbClr val="0000FF"/>
                </a:solidFill>
                <a:effectLst>
                  <a:outerShdw blurRad="38100" dist="38100" dir="2700000" algn="tl">
                    <a:srgbClr val="000000">
                      <a:alpha val="43137"/>
                    </a:srgbClr>
                  </a:outerShdw>
                </a:effectLst>
              </a:rPr>
              <a:t> </a:t>
            </a:r>
            <a:r>
              <a:rPr lang="en-US" sz="4000" b="1" dirty="0" err="1" smtClean="0">
                <a:solidFill>
                  <a:srgbClr val="0000FF"/>
                </a:solidFill>
                <a:effectLst>
                  <a:outerShdw blurRad="38100" dist="38100" dir="2700000" algn="tl">
                    <a:srgbClr val="000000">
                      <a:alpha val="43137"/>
                    </a:srgbClr>
                  </a:outerShdw>
                </a:effectLst>
              </a:rPr>
              <a:t>Nhạc</a:t>
            </a:r>
            <a:r>
              <a:rPr lang="en-US" sz="4000" b="1" dirty="0" smtClean="0">
                <a:solidFill>
                  <a:srgbClr val="0000FF"/>
                </a:solidFill>
                <a:effectLst>
                  <a:outerShdw blurRad="38100" dist="38100" dir="2700000" algn="tl">
                    <a:srgbClr val="000000">
                      <a:alpha val="43137"/>
                    </a:srgbClr>
                  </a:outerShdw>
                </a:effectLst>
              </a:rPr>
              <a:t> 7 - </a:t>
            </a:r>
            <a:r>
              <a:rPr lang="en-US" sz="4000" b="1" dirty="0" err="1" smtClean="0">
                <a:solidFill>
                  <a:srgbClr val="0000FF"/>
                </a:solidFill>
                <a:effectLst>
                  <a:outerShdw blurRad="38100" dist="38100" dir="2700000" algn="tl">
                    <a:srgbClr val="000000">
                      <a:alpha val="43137"/>
                    </a:srgbClr>
                  </a:outerShdw>
                </a:effectLst>
              </a:rPr>
              <a:t>Chủ</a:t>
            </a:r>
            <a:r>
              <a:rPr lang="en-US" sz="4000" b="1" dirty="0" smtClean="0">
                <a:solidFill>
                  <a:srgbClr val="0000FF"/>
                </a:solidFill>
                <a:effectLst>
                  <a:outerShdw blurRad="38100" dist="38100" dir="2700000" algn="tl">
                    <a:srgbClr val="000000">
                      <a:alpha val="43137"/>
                    </a:srgbClr>
                  </a:outerShdw>
                </a:effectLst>
              </a:rPr>
              <a:t> </a:t>
            </a:r>
            <a:r>
              <a:rPr lang="en-US" sz="4000" b="1" dirty="0" err="1">
                <a:solidFill>
                  <a:srgbClr val="0000FF"/>
                </a:solidFill>
                <a:effectLst>
                  <a:outerShdw blurRad="38100" dist="38100" dir="2700000" algn="tl">
                    <a:srgbClr val="000000">
                      <a:alpha val="43137"/>
                    </a:srgbClr>
                  </a:outerShdw>
                </a:effectLst>
              </a:rPr>
              <a:t>đề</a:t>
            </a:r>
            <a:r>
              <a:rPr lang="en-US" sz="4000" b="1" dirty="0">
                <a:solidFill>
                  <a:srgbClr val="0000FF"/>
                </a:solidFill>
                <a:effectLst>
                  <a:outerShdw blurRad="38100" dist="38100" dir="2700000" algn="tl">
                    <a:srgbClr val="000000">
                      <a:alpha val="43137"/>
                    </a:srgbClr>
                  </a:outerShdw>
                </a:effectLst>
              </a:rPr>
              <a:t> 5</a:t>
            </a:r>
            <a:br>
              <a:rPr lang="en-US" sz="4000" b="1" dirty="0">
                <a:solidFill>
                  <a:srgbClr val="0000FF"/>
                </a:solidFill>
                <a:effectLst>
                  <a:outerShdw blurRad="38100" dist="38100" dir="2700000" algn="tl">
                    <a:srgbClr val="000000">
                      <a:alpha val="43137"/>
                    </a:srgbClr>
                  </a:outerShdw>
                </a:effectLst>
              </a:rPr>
            </a:br>
            <a:r>
              <a:rPr lang="vi-VN" sz="4000" b="1" dirty="0">
                <a:solidFill>
                  <a:srgbClr val="C00000"/>
                </a:solidFill>
                <a:effectLst>
                  <a:outerShdw blurRad="38100" dist="38100" dir="2700000" algn="tl">
                    <a:srgbClr val="000000">
                      <a:alpha val="43137"/>
                    </a:srgbClr>
                  </a:outerShdw>
                </a:effectLst>
              </a:rPr>
              <a:t>MÙA XUÂN </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685800" y="1905000"/>
            <a:ext cx="10820400" cy="4191000"/>
          </a:xfrm>
        </p:spPr>
        <p:txBody>
          <a:bodyPr/>
          <a:lstStyle/>
          <a:p>
            <a:pPr algn="just">
              <a:spcAft>
                <a:spcPts val="300"/>
              </a:spcAft>
            </a:pPr>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Hát</a:t>
            </a:r>
            <a:r>
              <a:rPr lang="vi-VN"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bài</a:t>
            </a:r>
            <a:r>
              <a:rPr lang="en-US" sz="2800" b="1" dirty="0">
                <a:solidFill>
                  <a:srgbClr val="0000FF"/>
                </a:solidFill>
                <a:latin typeface="+mj-lt"/>
                <a:cs typeface="Times New Roman" panose="02020603050405020304" pitchFamily="18" charset="0"/>
              </a:rPr>
              <a:t> </a:t>
            </a:r>
            <a:r>
              <a:rPr lang="vi-VN" sz="2800" b="1" i="1" dirty="0">
                <a:solidFill>
                  <a:srgbClr val="C00000"/>
                </a:solidFill>
                <a:latin typeface="+mj-lt"/>
                <a:cs typeface="Times New Roman" panose="02020603050405020304" pitchFamily="18" charset="0"/>
              </a:rPr>
              <a:t>Mùa xuân</a:t>
            </a:r>
            <a:endParaRPr lang="vi-VN" sz="2800" b="1" dirty="0">
              <a:solidFill>
                <a:srgbClr val="0000FF"/>
              </a:solidFill>
              <a:latin typeface="+mj-lt"/>
              <a:cs typeface="Times New Roman" panose="02020603050405020304" pitchFamily="18" charset="0"/>
            </a:endParaRPr>
          </a:p>
          <a:p>
            <a:pPr algn="just">
              <a:spcAft>
                <a:spcPts val="300"/>
              </a:spcAft>
            </a:pPr>
            <a:r>
              <a:rPr lang="vi-VN" sz="2800" b="1" dirty="0">
                <a:solidFill>
                  <a:srgbClr val="0000FF"/>
                </a:solidFill>
                <a:latin typeface="+mj-lt"/>
                <a:cs typeface="Times New Roman" panose="02020603050405020304" pitchFamily="18" charset="0"/>
              </a:rPr>
              <a:t>– Nghe nhạc: </a:t>
            </a:r>
            <a:r>
              <a:rPr lang="en-US" sz="2800" b="1" dirty="0" err="1">
                <a:solidFill>
                  <a:srgbClr val="0000FF"/>
                </a:solidFill>
                <a:latin typeface="+mj-lt"/>
                <a:cs typeface="Times New Roman" panose="02020603050405020304" pitchFamily="18" charset="0"/>
              </a:rPr>
              <a:t>tác</a:t>
            </a:r>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phẩm</a:t>
            </a:r>
            <a:r>
              <a:rPr lang="en-US" sz="2800" b="1" dirty="0">
                <a:solidFill>
                  <a:srgbClr val="0000FF"/>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Một</a:t>
            </a:r>
            <a:r>
              <a:rPr lang="en-US" sz="2800" b="1" i="1" dirty="0">
                <a:solidFill>
                  <a:srgbClr val="C00000"/>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mùa</a:t>
            </a:r>
            <a:r>
              <a:rPr lang="en-US" sz="2800" b="1" i="1" dirty="0">
                <a:solidFill>
                  <a:srgbClr val="C00000"/>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xuân</a:t>
            </a:r>
            <a:r>
              <a:rPr lang="en-US" sz="2800" b="1" i="1" dirty="0">
                <a:solidFill>
                  <a:srgbClr val="C00000"/>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nho</a:t>
            </a:r>
            <a:r>
              <a:rPr lang="en-US" sz="2800" b="1" i="1" dirty="0">
                <a:solidFill>
                  <a:srgbClr val="C00000"/>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nhỏ</a:t>
            </a:r>
            <a:endParaRPr lang="en-US" sz="2800" b="1" i="1" dirty="0">
              <a:solidFill>
                <a:srgbClr val="C00000"/>
              </a:solidFill>
              <a:latin typeface="+mj-lt"/>
              <a:cs typeface="Times New Roman" panose="02020603050405020304" pitchFamily="18" charset="0"/>
            </a:endParaRPr>
          </a:p>
          <a:p>
            <a:pPr algn="just">
              <a:spcAft>
                <a:spcPts val="300"/>
              </a:spcAft>
            </a:pPr>
            <a:r>
              <a:rPr lang="vi-VN" sz="2800" b="1" dirty="0">
                <a:solidFill>
                  <a:srgbClr val="0000FF"/>
                </a:solidFill>
                <a:latin typeface="+mj-lt"/>
                <a:cs typeface="Times New Roman" panose="02020603050405020304" pitchFamily="18" charset="0"/>
              </a:rPr>
              <a:t>– Đọc nhạc:</a:t>
            </a:r>
            <a:r>
              <a:rPr lang="en-US" sz="2800" b="1" dirty="0">
                <a:solidFill>
                  <a:srgbClr val="0000FF"/>
                </a:solidFill>
                <a:latin typeface="+mj-lt"/>
                <a:cs typeface="Times New Roman" panose="02020603050405020304" pitchFamily="18" charset="0"/>
              </a:rPr>
              <a:t> </a:t>
            </a:r>
            <a:r>
              <a:rPr lang="vi-VN" sz="2800" b="1" dirty="0">
                <a:solidFill>
                  <a:srgbClr val="C00000"/>
                </a:solidFill>
                <a:latin typeface="+mj-lt"/>
                <a:cs typeface="Times New Roman" panose="02020603050405020304" pitchFamily="18" charset="0"/>
              </a:rPr>
              <a:t>Luyện đọc quãng theo mẫu; </a:t>
            </a:r>
            <a:r>
              <a:rPr lang="vi-VN" sz="2800" b="1" i="1" dirty="0">
                <a:solidFill>
                  <a:srgbClr val="C00000"/>
                </a:solidFill>
                <a:latin typeface="+mj-lt"/>
                <a:cs typeface="Times New Roman" panose="02020603050405020304" pitchFamily="18" charset="0"/>
              </a:rPr>
              <a:t>Bài đọc nhạc số 5 </a:t>
            </a:r>
            <a:endParaRPr lang="en-US" sz="2800" b="1" i="1" dirty="0">
              <a:solidFill>
                <a:srgbClr val="C00000"/>
              </a:solidFill>
              <a:latin typeface="+mj-lt"/>
              <a:cs typeface="Times New Roman" panose="02020603050405020304" pitchFamily="18" charset="0"/>
            </a:endParaRPr>
          </a:p>
          <a:p>
            <a:pPr algn="just">
              <a:spcAft>
                <a:spcPts val="300"/>
              </a:spcAft>
            </a:pPr>
            <a:r>
              <a:rPr lang="vi-VN" sz="2800" b="1" dirty="0">
                <a:solidFill>
                  <a:srgbClr val="0000FF"/>
                </a:solidFill>
                <a:latin typeface="+mj-lt"/>
                <a:cs typeface="Times New Roman" panose="02020603050405020304" pitchFamily="18" charset="0"/>
              </a:rPr>
              <a:t>– Nhạc cụ: </a:t>
            </a:r>
            <a:r>
              <a:rPr lang="vi-VN" sz="2800" b="1" i="1" dirty="0">
                <a:solidFill>
                  <a:srgbClr val="C00000"/>
                </a:solidFill>
                <a:latin typeface="+mj-lt"/>
                <a:cs typeface="Times New Roman" panose="02020603050405020304" pitchFamily="18" charset="0"/>
              </a:rPr>
              <a:t>Thể hiện tiết tấu; Hoà tấu</a:t>
            </a:r>
            <a:endParaRPr lang="en-US" sz="2800" b="1" i="1" dirty="0">
              <a:solidFill>
                <a:srgbClr val="C00000"/>
              </a:solidFill>
              <a:latin typeface="+mj-lt"/>
              <a:cs typeface="Times New Roman" panose="02020603050405020304" pitchFamily="18" charset="0"/>
            </a:endParaRPr>
          </a:p>
          <a:p>
            <a:pPr algn="just">
              <a:spcAft>
                <a:spcPts val="300"/>
              </a:spcAft>
            </a:pPr>
            <a:r>
              <a:rPr lang="vi-VN"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Lí</a:t>
            </a:r>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thuyết</a:t>
            </a:r>
            <a:r>
              <a:rPr lang="vi-VN" sz="2800" b="1" dirty="0">
                <a:solidFill>
                  <a:srgbClr val="0000FF"/>
                </a:solidFill>
                <a:latin typeface="+mj-lt"/>
                <a:cs typeface="Times New Roman" panose="02020603050405020304" pitchFamily="18" charset="0"/>
              </a:rPr>
              <a:t> âm nhạc:</a:t>
            </a:r>
            <a:r>
              <a:rPr lang="en-US" sz="2800" b="1" dirty="0">
                <a:solidFill>
                  <a:srgbClr val="0000FF"/>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Dấu</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nhắc</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lại</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khung</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thay</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đổi</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dấu</a:t>
            </a:r>
            <a:r>
              <a:rPr lang="en-US" sz="2800" b="1" dirty="0">
                <a:solidFill>
                  <a:srgbClr val="C00000"/>
                </a:solidFill>
                <a:latin typeface="+mj-lt"/>
                <a:cs typeface="Times New Roman" panose="02020603050405020304" pitchFamily="18" charset="0"/>
              </a:rPr>
              <a:t> quay </a:t>
            </a:r>
            <a:r>
              <a:rPr lang="en-US" sz="2800" b="1" dirty="0" err="1">
                <a:solidFill>
                  <a:srgbClr val="C00000"/>
                </a:solidFill>
                <a:latin typeface="+mj-lt"/>
                <a:cs typeface="Times New Roman" panose="02020603050405020304" pitchFamily="18" charset="0"/>
              </a:rPr>
              <a:t>lại</a:t>
            </a:r>
            <a:endParaRPr lang="vi-VN" sz="2800" b="1" dirty="0">
              <a:solidFill>
                <a:srgbClr val="C00000"/>
              </a:solidFill>
              <a:latin typeface="+mj-lt"/>
              <a:cs typeface="Times New Roman" panose="02020603050405020304" pitchFamily="18" charset="0"/>
            </a:endParaRPr>
          </a:p>
          <a:p>
            <a:pPr algn="just">
              <a:spcAft>
                <a:spcPts val="300"/>
              </a:spcAft>
            </a:pPr>
            <a:r>
              <a:rPr lang="vi-VN" sz="2800" b="1" dirty="0">
                <a:solidFill>
                  <a:srgbClr val="0000FF"/>
                </a:solidFill>
                <a:latin typeface="+mj-lt"/>
                <a:cs typeface="Times New Roman" panose="02020603050405020304" pitchFamily="18" charset="0"/>
              </a:rPr>
              <a:t>– Thường thức âm nhạc: </a:t>
            </a:r>
            <a:r>
              <a:rPr lang="nl-NL" sz="2800" b="1" dirty="0">
                <a:solidFill>
                  <a:srgbClr val="C00000"/>
                </a:solidFill>
                <a:latin typeface="+mj-lt"/>
                <a:cs typeface="Times New Roman" panose="02020603050405020304" pitchFamily="18" charset="0"/>
              </a:rPr>
              <a:t>Nhạc sĩ Trần Hoàn</a:t>
            </a:r>
            <a:endParaRPr lang="vi-VN" sz="2800" b="1" dirty="0">
              <a:solidFill>
                <a:srgbClr val="0000FF"/>
              </a:solidFill>
              <a:latin typeface="+mj-lt"/>
              <a:cs typeface="Times New Roman" panose="02020603050405020304" pitchFamily="18" charset="0"/>
            </a:endParaRPr>
          </a:p>
          <a:p>
            <a:pPr algn="just">
              <a:spcAft>
                <a:spcPts val="300"/>
              </a:spcAft>
            </a:pPr>
            <a:r>
              <a:rPr lang="vi-VN" sz="2800" b="1" dirty="0">
                <a:solidFill>
                  <a:srgbClr val="0000FF"/>
                </a:solidFill>
                <a:latin typeface="+mj-lt"/>
                <a:cs typeface="Times New Roman" panose="02020603050405020304" pitchFamily="18" charset="0"/>
              </a:rPr>
              <a:t>– Trải nghiệm và khám phá: </a:t>
            </a:r>
            <a:r>
              <a:rPr lang="vi-VN" sz="2800" b="1" dirty="0">
                <a:solidFill>
                  <a:srgbClr val="C00000"/>
                </a:solidFill>
                <a:latin typeface="+mj-lt"/>
                <a:cs typeface="Times New Roman" panose="02020603050405020304" pitchFamily="18" charset="0"/>
              </a:rPr>
              <a:t>Sử dụng dấu nhắc lại và khung thay đổi để chép nhạc; Thể hiện bài tập tiết tấu bằng các động tác cơ thể</a:t>
            </a: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76200"/>
            <a:ext cx="1727200" cy="1930400"/>
          </a:xfrm>
          <a:prstGeom prst="rect">
            <a:avLst/>
          </a:prstGeom>
        </p:spPr>
      </p:pic>
    </p:spTree>
    <p:extLst>
      <p:ext uri="{BB962C8B-B14F-4D97-AF65-F5344CB8AC3E}">
        <p14:creationId xmlns:p14="http://schemas.microsoft.com/office/powerpoint/2010/main" val="275434925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667000" y="2179639"/>
            <a:ext cx="7239000" cy="1020762"/>
          </a:xfrm>
        </p:spPr>
        <p:txBody>
          <a:bodyPr/>
          <a:lstStyle/>
          <a:p>
            <a:pPr>
              <a:buFont typeface="Arial" panose="020B0604020202020204" pitchFamily="34" charset="0"/>
              <a:buChar char="•"/>
            </a:pPr>
            <a:r>
              <a:rPr lang="en-US" sz="2800">
                <a:solidFill>
                  <a:srgbClr val="0000FF"/>
                </a:solidFill>
              </a:rPr>
              <a:t>Tập hát bài </a:t>
            </a:r>
            <a:r>
              <a:rPr lang="en-US" sz="2800" i="1">
                <a:solidFill>
                  <a:srgbClr val="C00000"/>
                </a:solidFill>
              </a:rPr>
              <a:t>Mùa xuân</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533401"/>
            <a:ext cx="7772400" cy="1470025"/>
          </a:xfrm>
        </p:spPr>
        <p:txBody>
          <a:bodyPr/>
          <a:lstStyle/>
          <a:p>
            <a:r>
              <a:rPr lang="en-US" sz="4000" b="1" dirty="0" err="1" smtClean="0">
                <a:solidFill>
                  <a:srgbClr val="0000FF"/>
                </a:solidFill>
                <a:effectLst>
                  <a:outerShdw blurRad="38100" dist="38100" dir="2700000" algn="tl">
                    <a:srgbClr val="000000">
                      <a:alpha val="43137"/>
                    </a:srgbClr>
                  </a:outerShdw>
                </a:effectLst>
              </a:rPr>
              <a:t>Nhạc</a:t>
            </a:r>
            <a:r>
              <a:rPr lang="en-US" sz="4000" b="1" dirty="0" smtClean="0">
                <a:solidFill>
                  <a:srgbClr val="0000FF"/>
                </a:solidFill>
                <a:effectLst>
                  <a:outerShdw blurRad="38100" dist="38100" dir="2700000" algn="tl">
                    <a:srgbClr val="000000">
                      <a:alpha val="43137"/>
                    </a:srgbClr>
                  </a:outerShdw>
                </a:effectLst>
              </a:rPr>
              <a:t> 7 - </a:t>
            </a:r>
            <a:r>
              <a:rPr lang="en-US" sz="4000" b="1" dirty="0" err="1" smtClean="0">
                <a:solidFill>
                  <a:srgbClr val="0000FF"/>
                </a:solidFill>
                <a:effectLst>
                  <a:outerShdw blurRad="38100" dist="38100" dir="2700000" algn="tl">
                    <a:srgbClr val="000000">
                      <a:alpha val="43137"/>
                    </a:srgbClr>
                  </a:outerShdw>
                </a:effectLst>
              </a:rPr>
              <a:t>Chủ</a:t>
            </a:r>
            <a:r>
              <a:rPr lang="en-US" sz="4000" b="1" dirty="0" smtClean="0">
                <a:solidFill>
                  <a:srgbClr val="0000FF"/>
                </a:solidFill>
                <a:effectLst>
                  <a:outerShdw blurRad="38100" dist="38100" dir="2700000" algn="tl">
                    <a:srgbClr val="000000">
                      <a:alpha val="43137"/>
                    </a:srgbClr>
                  </a:outerShdw>
                </a:effectLst>
              </a:rPr>
              <a:t> </a:t>
            </a:r>
            <a:r>
              <a:rPr lang="en-US" sz="4000" b="1" dirty="0" err="1">
                <a:solidFill>
                  <a:srgbClr val="0000FF"/>
                </a:solidFill>
                <a:effectLst>
                  <a:outerShdw blurRad="38100" dist="38100" dir="2700000" algn="tl">
                    <a:srgbClr val="000000">
                      <a:alpha val="43137"/>
                    </a:srgbClr>
                  </a:outerShdw>
                </a:effectLst>
              </a:rPr>
              <a:t>đề</a:t>
            </a:r>
            <a:r>
              <a:rPr lang="en-US" sz="4000" b="1" dirty="0">
                <a:solidFill>
                  <a:srgbClr val="0000FF"/>
                </a:solidFill>
                <a:effectLst>
                  <a:outerShdw blurRad="38100" dist="38100" dir="2700000" algn="tl">
                    <a:srgbClr val="000000">
                      <a:alpha val="43137"/>
                    </a:srgbClr>
                  </a:outerShdw>
                </a:effectLst>
              </a:rPr>
              <a:t> 5</a:t>
            </a:r>
            <a:br>
              <a:rPr lang="en-US" sz="4000" b="1" dirty="0">
                <a:solidFill>
                  <a:srgbClr val="0000FF"/>
                </a:solidFill>
                <a:effectLst>
                  <a:outerShdw blurRad="38100" dist="38100" dir="2700000" algn="tl">
                    <a:srgbClr val="000000">
                      <a:alpha val="43137"/>
                    </a:srgbClr>
                  </a:outerShdw>
                </a:effectLst>
              </a:rPr>
            </a:br>
            <a:r>
              <a:rPr lang="vi-VN" sz="4000" b="1" dirty="0">
                <a:solidFill>
                  <a:srgbClr val="C00000"/>
                </a:solidFill>
                <a:effectLst>
                  <a:outerShdw blurRad="38100" dist="38100" dir="2700000" algn="tl">
                    <a:srgbClr val="000000">
                      <a:alpha val="43137"/>
                    </a:srgbClr>
                  </a:outerShdw>
                </a:effectLst>
              </a:rPr>
              <a:t>MÙA XUÂN</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1631504" y="2636912"/>
            <a:ext cx="8686800" cy="2327809"/>
          </a:xfrm>
        </p:spPr>
        <p:txBody>
          <a:bodyPr/>
          <a:lstStyle/>
          <a:p>
            <a:r>
              <a:rPr lang="en-US" sz="4000" b="1" dirty="0" err="1">
                <a:solidFill>
                  <a:srgbClr val="0000FF"/>
                </a:solidFill>
                <a:latin typeface="+mj-lt"/>
                <a:cs typeface="Times New Roman" panose="02020603050405020304" pitchFamily="18" charset="0"/>
              </a:rPr>
              <a:t>Tiết</a:t>
            </a:r>
            <a:r>
              <a:rPr lang="vi-VN" sz="4000" b="1" dirty="0">
                <a:solidFill>
                  <a:srgbClr val="0000FF"/>
                </a:solidFill>
                <a:latin typeface="+mj-lt"/>
                <a:cs typeface="Times New Roman" panose="02020603050405020304" pitchFamily="18" charset="0"/>
              </a:rPr>
              <a:t> 1</a:t>
            </a:r>
            <a:endParaRPr lang="en-US" sz="4000" b="1" dirty="0">
              <a:solidFill>
                <a:srgbClr val="0000FF"/>
              </a:solidFill>
              <a:latin typeface="+mj-lt"/>
              <a:cs typeface="Times New Roman" panose="02020603050405020304" pitchFamily="18" charset="0"/>
            </a:endParaRPr>
          </a:p>
          <a:p>
            <a:r>
              <a:rPr lang="en-US" sz="2800" b="1" i="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Hát</a:t>
            </a:r>
            <a:r>
              <a:rPr lang="en-US" b="1" dirty="0">
                <a:solidFill>
                  <a:srgbClr val="C00000"/>
                </a:solidFill>
                <a:latin typeface="+mj-lt"/>
                <a:cs typeface="Times New Roman" panose="02020603050405020304" pitchFamily="18" charset="0"/>
              </a:rPr>
              <a:t> </a:t>
            </a:r>
            <a:r>
              <a:rPr lang="en-US" b="1" dirty="0" err="1">
                <a:solidFill>
                  <a:srgbClr val="C00000"/>
                </a:solidFill>
                <a:latin typeface="+mj-lt"/>
                <a:cs typeface="Times New Roman" panose="02020603050405020304" pitchFamily="18" charset="0"/>
              </a:rPr>
              <a:t>bài</a:t>
            </a:r>
            <a:r>
              <a:rPr lang="en-US" b="1" dirty="0">
                <a:solidFill>
                  <a:srgbClr val="C00000"/>
                </a:solidFill>
                <a:latin typeface="+mj-lt"/>
                <a:cs typeface="Times New Roman" panose="02020603050405020304" pitchFamily="18" charset="0"/>
              </a:rPr>
              <a:t> </a:t>
            </a:r>
            <a:r>
              <a:rPr lang="vi-VN" sz="3200" b="1" i="1" dirty="0">
                <a:solidFill>
                  <a:srgbClr val="C00000"/>
                </a:solidFill>
                <a:latin typeface="+mj-lt"/>
                <a:cs typeface="Times New Roman" panose="02020603050405020304" pitchFamily="18" charset="0"/>
              </a:rPr>
              <a:t>Mùa </a:t>
            </a:r>
            <a:r>
              <a:rPr lang="vi-VN" sz="3200" b="1" i="1" dirty="0" smtClean="0">
                <a:solidFill>
                  <a:srgbClr val="C00000"/>
                </a:solidFill>
                <a:latin typeface="+mj-lt"/>
                <a:cs typeface="Times New Roman" panose="02020603050405020304" pitchFamily="18" charset="0"/>
              </a:rPr>
              <a:t>xuân</a:t>
            </a:r>
            <a:endParaRPr lang="en-US" sz="3200" b="1" i="1" dirty="0">
              <a:solidFill>
                <a:srgbClr val="C00000"/>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extLst>
      <p:ext uri="{BB962C8B-B14F-4D97-AF65-F5344CB8AC3E}">
        <p14:creationId xmlns:p14="http://schemas.microsoft.com/office/powerpoint/2010/main" val="266145104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xmlns="" id="{2A9CA897-3851-4F7C-804A-D4BE3202469E}"/>
              </a:ext>
            </a:extLst>
          </p:cNvPr>
          <p:cNvPicPr>
            <a:picLocks noChangeAspect="1"/>
          </p:cNvPicPr>
          <p:nvPr/>
        </p:nvPicPr>
        <p:blipFill rotWithShape="1">
          <a:blip r:embed="rId2"/>
          <a:srcRect l="8750" t="12223" r="33750" b="11111"/>
          <a:stretch/>
        </p:blipFill>
        <p:spPr>
          <a:xfrm>
            <a:off x="2008632" y="563562"/>
            <a:ext cx="8202168" cy="6151572"/>
          </a:xfrm>
          <a:prstGeom prst="rect">
            <a:avLst/>
          </a:prstGeom>
        </p:spPr>
      </p:pic>
    </p:spTree>
    <p:extLst>
      <p:ext uri="{BB962C8B-B14F-4D97-AF65-F5344CB8AC3E}">
        <p14:creationId xmlns:p14="http://schemas.microsoft.com/office/powerpoint/2010/main" val="4124462508"/>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03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457200" y="1295400"/>
            <a:ext cx="4800600" cy="3657600"/>
          </a:xfrm>
        </p:spPr>
        <p:txBody>
          <a:bodyPr/>
          <a:lstStyle/>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Concerto </a:t>
            </a:r>
            <a:r>
              <a:rPr lang="vi-VN" sz="2000" i="1">
                <a:solidFill>
                  <a:srgbClr val="0000FF"/>
                </a:solidFill>
                <a:effectLst/>
                <a:latin typeface="+mj-lt"/>
                <a:ea typeface="Calibri" panose="020F0502020204030204" pitchFamily="34" charset="0"/>
                <a:cs typeface="Times New Roman" panose="02020603050405020304" pitchFamily="18" charset="0"/>
              </a:rPr>
              <a:t>Mùa xuân </a:t>
            </a:r>
            <a:r>
              <a:rPr lang="vi-VN" sz="2000">
                <a:solidFill>
                  <a:srgbClr val="0000FF"/>
                </a:solidFill>
                <a:effectLst/>
                <a:latin typeface="+mj-lt"/>
                <a:ea typeface="Calibri" panose="020F0502020204030204" pitchFamily="34" charset="0"/>
                <a:cs typeface="Times New Roman" panose="02020603050405020304" pitchFamily="18" charset="0"/>
              </a:rPr>
              <a:t>viết cho violin và dàn nhạc là bản thứ nhất trong bộ bốn concerto </a:t>
            </a:r>
            <a:r>
              <a:rPr lang="vi-VN" sz="2000" i="1">
                <a:solidFill>
                  <a:srgbClr val="0000FF"/>
                </a:solidFill>
                <a:effectLst/>
                <a:latin typeface="+mj-lt"/>
                <a:ea typeface="Calibri" panose="020F0502020204030204" pitchFamily="34" charset="0"/>
                <a:cs typeface="Times New Roman" panose="02020603050405020304" pitchFamily="18" charset="0"/>
              </a:rPr>
              <a:t>Bốn mùa </a:t>
            </a:r>
            <a:r>
              <a:rPr lang="vi-VN" sz="2000">
                <a:solidFill>
                  <a:srgbClr val="0000FF"/>
                </a:solidFill>
                <a:effectLst/>
                <a:latin typeface="+mj-lt"/>
                <a:ea typeface="Calibri" panose="020F0502020204030204" pitchFamily="34" charset="0"/>
                <a:cs typeface="Times New Roman" panose="02020603050405020304" pitchFamily="18" charset="0"/>
              </a:rPr>
              <a:t>của nhà soạn nhạc người Ý Antonio Vivaldi (1678 – 1741).</a:t>
            </a:r>
          </a:p>
          <a:p>
            <a:pPr marL="0" indent="274320" algn="just">
              <a:lnSpc>
                <a:spcPct val="115000"/>
              </a:lnSpc>
              <a:spcBef>
                <a:spcPts val="300"/>
              </a:spcBef>
              <a:spcAft>
                <a:spcPts val="300"/>
              </a:spcAft>
              <a:buNone/>
            </a:pPr>
            <a:r>
              <a:rPr lang="vi-VN" sz="2000">
                <a:solidFill>
                  <a:srgbClr val="0000FF"/>
                </a:solidFill>
                <a:effectLst/>
                <a:latin typeface="+mj-lt"/>
                <a:ea typeface="Calibri" panose="020F0502020204030204" pitchFamily="34" charset="0"/>
                <a:cs typeface="Times New Roman" panose="02020603050405020304" pitchFamily="18" charset="0"/>
              </a:rPr>
              <a:t>Bài hát </a:t>
            </a:r>
            <a:r>
              <a:rPr lang="vi-VN" sz="2000" i="1">
                <a:solidFill>
                  <a:srgbClr val="C00000"/>
                </a:solidFill>
                <a:effectLst/>
                <a:latin typeface="+mj-lt"/>
                <a:ea typeface="Calibri" panose="020F0502020204030204" pitchFamily="34" charset="0"/>
                <a:cs typeface="Times New Roman" panose="02020603050405020304" pitchFamily="18" charset="0"/>
              </a:rPr>
              <a:t>Mùa xuân </a:t>
            </a:r>
            <a:r>
              <a:rPr lang="vi-VN" sz="2000">
                <a:solidFill>
                  <a:srgbClr val="0000FF"/>
                </a:solidFill>
                <a:effectLst/>
                <a:latin typeface="+mj-lt"/>
                <a:ea typeface="Calibri" panose="020F0502020204030204" pitchFamily="34" charset="0"/>
                <a:cs typeface="Times New Roman" panose="02020603050405020304" pitchFamily="18" charset="0"/>
              </a:rPr>
              <a:t>được hai nhạc sĩ Lại Thị Phương Thảo và Nguyễn Mai Anh soạn lời ca bằng tiếng Việt phỏng theo trích đoạn giai điệu bản concerto </a:t>
            </a:r>
            <a:r>
              <a:rPr lang="vi-VN" sz="2000" i="1">
                <a:solidFill>
                  <a:srgbClr val="0000FF"/>
                </a:solidFill>
                <a:effectLst/>
                <a:latin typeface="+mj-lt"/>
                <a:ea typeface="Calibri" panose="020F0502020204030204" pitchFamily="34" charset="0"/>
                <a:cs typeface="Times New Roman" panose="02020603050405020304" pitchFamily="18" charset="0"/>
              </a:rPr>
              <a:t>Mùa xuân </a:t>
            </a:r>
            <a:r>
              <a:rPr lang="vi-VN" sz="2000">
                <a:solidFill>
                  <a:srgbClr val="0000FF"/>
                </a:solidFill>
                <a:effectLst/>
                <a:latin typeface="+mj-lt"/>
                <a:ea typeface="Calibri" panose="020F0502020204030204" pitchFamily="34" charset="0"/>
                <a:cs typeface="Times New Roman" panose="02020603050405020304" pitchFamily="18" charset="0"/>
              </a:rPr>
              <a:t>(</a:t>
            </a:r>
            <a:r>
              <a:rPr lang="vi-VN" sz="2000" i="1">
                <a:solidFill>
                  <a:srgbClr val="0000FF"/>
                </a:solidFill>
                <a:effectLst/>
                <a:latin typeface="+mj-lt"/>
                <a:ea typeface="Calibri" panose="020F0502020204030204" pitchFamily="34" charset="0"/>
                <a:cs typeface="Times New Roman" panose="02020603050405020304" pitchFamily="18" charset="0"/>
              </a:rPr>
              <a:t>Spring</a:t>
            </a:r>
            <a:r>
              <a:rPr lang="vi-VN" sz="2000">
                <a:solidFill>
                  <a:srgbClr val="0000FF"/>
                </a:solidFill>
                <a:effectLst/>
                <a:latin typeface="+mj-lt"/>
                <a:ea typeface="Calibri" panose="020F0502020204030204" pitchFamily="34" charset="0"/>
                <a:cs typeface="Times New Roman" panose="02020603050405020304" pitchFamily="18" charset="0"/>
              </a:rPr>
              <a:t>). Nội dung bài hát thể hiện niềm hân hoan và những mong ước về tương lai tươi sáng của các em học sinh vùng cao khi đến trường học tập cùng bạn bè, thầy cô trong cảnh sắc mùa xuân tươi đẹp.</a:t>
            </a:r>
          </a:p>
          <a:p>
            <a:pPr marL="0" indent="182880" algn="just">
              <a:lnSpc>
                <a:spcPct val="115000"/>
              </a:lnSpc>
              <a:spcBef>
                <a:spcPts val="300"/>
              </a:spcBef>
              <a:spcAft>
                <a:spcPts val="300"/>
              </a:spcAft>
              <a:buNone/>
            </a:pPr>
            <a:endParaRPr lang="en-US" sz="2400">
              <a:solidFill>
                <a:srgbClr val="0000FF"/>
              </a:solidFill>
              <a:effectLst/>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A30521BA-D18A-3738-4DE2-2E3D535A8877}"/>
              </a:ext>
            </a:extLst>
          </p:cNvPr>
          <p:cNvPicPr>
            <a:picLocks noChangeAspect="1"/>
          </p:cNvPicPr>
          <p:nvPr/>
        </p:nvPicPr>
        <p:blipFill rotWithShape="1">
          <a:blip r:embed="rId2"/>
          <a:srcRect r="8750"/>
          <a:stretch/>
        </p:blipFill>
        <p:spPr>
          <a:xfrm>
            <a:off x="5486400" y="1828800"/>
            <a:ext cx="6407574" cy="3949874"/>
          </a:xfrm>
          <a:prstGeom prst="rect">
            <a:avLst/>
          </a:prstGeom>
          <a:ln>
            <a:noFill/>
          </a:ln>
          <a:effectLst>
            <a:softEdge rad="112500"/>
          </a:effectLst>
        </p:spPr>
      </p:pic>
    </p:spTree>
    <p:extLst>
      <p:ext uri="{BB962C8B-B14F-4D97-AF65-F5344CB8AC3E}">
        <p14:creationId xmlns:p14="http://schemas.microsoft.com/office/powerpoint/2010/main" val="2534632256"/>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a Xuan Hat mau 1 lan">
            <a:hlinkClick r:id="" action="ppaction://media"/>
            <a:extLst>
              <a:ext uri="{FF2B5EF4-FFF2-40B4-BE49-F238E27FC236}">
                <a16:creationId xmlns:a16="http://schemas.microsoft.com/office/drawing/2014/main" xmlns="" id="{9C945EFB-AC83-EFB8-AEF0-7772B0EC9E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0700" y="445016"/>
            <a:ext cx="8724900" cy="6336784"/>
          </a:xfrm>
          <a:prstGeom prst="rect">
            <a:avLst/>
          </a:prstGeom>
        </p:spPr>
      </p:pic>
      <p:sp>
        <p:nvSpPr>
          <p:cNvPr id="2" name="Title 1"/>
          <p:cNvSpPr>
            <a:spLocks noGrp="1"/>
          </p:cNvSpPr>
          <p:nvPr>
            <p:ph type="title"/>
          </p:nvPr>
        </p:nvSpPr>
        <p:spPr>
          <a:xfrm>
            <a:off x="2286000" y="0"/>
            <a:ext cx="7391400" cy="715962"/>
          </a:xfrm>
        </p:spPr>
        <p:txBody>
          <a:bodyPr/>
          <a:lstStyle/>
          <a:p>
            <a:r>
              <a:rPr lang="vi-VN" sz="2800" b="1" dirty="0">
                <a:solidFill>
                  <a:srgbClr val="00B050"/>
                </a:solidFill>
                <a:cs typeface="Times New Roman" panose="02020603050405020304" pitchFamily="18" charset="0"/>
              </a:rPr>
              <a:t>Nghe bài </a:t>
            </a:r>
            <a:r>
              <a:rPr lang="vi-VN" sz="2800" b="1" dirty="0" smtClean="0">
                <a:solidFill>
                  <a:srgbClr val="00B050"/>
                </a:solidFill>
                <a:cs typeface="Times New Roman" panose="02020603050405020304" pitchFamily="18" charset="0"/>
              </a:rPr>
              <a:t>hát</a:t>
            </a:r>
            <a:r>
              <a:rPr lang="en-US" sz="2800" b="1" dirty="0" smtClean="0">
                <a:solidFill>
                  <a:srgbClr val="00B050"/>
                </a:solidFill>
                <a:cs typeface="Times New Roman" panose="02020603050405020304" pitchFamily="18" charset="0"/>
              </a:rPr>
              <a:t> </a:t>
            </a:r>
            <a:r>
              <a:rPr lang="en-US" sz="2800" b="1" dirty="0" err="1" smtClean="0">
                <a:solidFill>
                  <a:srgbClr val="00B050"/>
                </a:solidFill>
                <a:cs typeface="Times New Roman" panose="02020603050405020304" pitchFamily="18" charset="0"/>
              </a:rPr>
              <a:t>mẫu</a:t>
            </a:r>
            <a:endParaRPr lang="en-US" sz="2800" b="1" dirty="0">
              <a:solidFill>
                <a:srgbClr val="00B050"/>
              </a:solidFill>
              <a:cs typeface="Times New Roman" panose="02020603050405020304" pitchFamily="18" charset="0"/>
            </a:endParaRPr>
          </a:p>
        </p:txBody>
      </p:sp>
    </p:spTree>
    <p:extLst>
      <p:ext uri="{BB962C8B-B14F-4D97-AF65-F5344CB8AC3E}">
        <p14:creationId xmlns:p14="http://schemas.microsoft.com/office/powerpoint/2010/main" val="3754470101"/>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41710CE-3097-46AD-829E-6ECE83773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pic>
        <p:nvPicPr>
          <p:cNvPr id="8" name="Khoi Dong Giong">
            <a:hlinkClick r:id="" action="ppaction://media"/>
            <a:extLst>
              <a:ext uri="{FF2B5EF4-FFF2-40B4-BE49-F238E27FC236}">
                <a16:creationId xmlns:a16="http://schemas.microsoft.com/office/drawing/2014/main" xmlns="" id="{9D6FEEE2-307B-4C17-855A-B534CE2AB2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90" r="2104"/>
          <a:stretch/>
        </p:blipFill>
        <p:spPr>
          <a:xfrm>
            <a:off x="1524000" y="609600"/>
            <a:ext cx="8953450" cy="3653537"/>
          </a:xfrm>
          <a:prstGeom prst="rect">
            <a:avLst/>
          </a:prstGeom>
        </p:spPr>
      </p:pic>
    </p:spTree>
    <p:extLst>
      <p:ext uri="{BB962C8B-B14F-4D97-AF65-F5344CB8AC3E}">
        <p14:creationId xmlns:p14="http://schemas.microsoft.com/office/powerpoint/2010/main" val="73768371"/>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ac Beat Mua Xuan BQ 1 lan">
            <a:hlinkClick r:id="" action="ppaction://media"/>
            <a:extLst>
              <a:ext uri="{FF2B5EF4-FFF2-40B4-BE49-F238E27FC236}">
                <a16:creationId xmlns:a16="http://schemas.microsoft.com/office/drawing/2014/main" xmlns="" id="{22737B56-4318-8EF6-AAB5-708C2561D4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893" y="1143000"/>
            <a:ext cx="11856640" cy="5257800"/>
          </a:xfrm>
          <a:prstGeom prst="rect">
            <a:avLst/>
          </a:prstGeom>
        </p:spPr>
      </p:pic>
      <p:pic>
        <p:nvPicPr>
          <p:cNvPr id="6" name="Picture 5">
            <a:extLst>
              <a:ext uri="{FF2B5EF4-FFF2-40B4-BE49-F238E27FC236}">
                <a16:creationId xmlns:a16="http://schemas.microsoft.com/office/drawing/2014/main" xmlns="" id="{5C89192D-9258-4958-9A20-7A81F5E46C3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688" y="0"/>
            <a:ext cx="1890324" cy="2590800"/>
          </a:xfrm>
          <a:prstGeom prst="rect">
            <a:avLst/>
          </a:prstGeom>
        </p:spPr>
      </p:pic>
      <p:sp>
        <p:nvSpPr>
          <p:cNvPr id="4" name="Oval 3"/>
          <p:cNvSpPr/>
          <p:nvPr/>
        </p:nvSpPr>
        <p:spPr bwMode="auto">
          <a:xfrm>
            <a:off x="1559496" y="260648"/>
            <a:ext cx="3528392" cy="129614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a:endParaRPr lang="en-US" sz="2000" b="1" dirty="0" smtClean="0">
              <a:solidFill>
                <a:srgbClr val="000000"/>
              </a:solidFill>
              <a:latin typeface="Times New Roman" pitchFamily="18" charset="0"/>
              <a:cs typeface="Times New Roman" pitchFamily="18" charset="0"/>
            </a:endParaRPr>
          </a:p>
          <a:p>
            <a:pPr lvl="0" algn="ctr"/>
            <a:r>
              <a:rPr lang="en-US" sz="2000" b="1" dirty="0" err="1" smtClean="0">
                <a:solidFill>
                  <a:srgbClr val="000000"/>
                </a:solidFill>
                <a:latin typeface="Times New Roman" pitchFamily="18" charset="0"/>
                <a:cs typeface="Times New Roman" pitchFamily="18" charset="0"/>
              </a:rPr>
              <a:t>Tập</a:t>
            </a:r>
            <a:r>
              <a:rPr lang="en-US" sz="2000" b="1" dirty="0" smtClean="0">
                <a:solidFill>
                  <a:srgbClr val="000000"/>
                </a:solidFill>
                <a:latin typeface="Times New Roman" pitchFamily="18" charset="0"/>
                <a:cs typeface="Times New Roman" pitchFamily="18" charset="0"/>
              </a:rPr>
              <a:t> </a:t>
            </a:r>
            <a:r>
              <a:rPr lang="en-US" sz="2000" b="1" dirty="0" err="1">
                <a:solidFill>
                  <a:srgbClr val="000000"/>
                </a:solidFill>
                <a:latin typeface="Times New Roman" pitchFamily="18" charset="0"/>
                <a:cs typeface="Times New Roman" pitchFamily="18" charset="0"/>
              </a:rPr>
              <a:t>hát</a:t>
            </a:r>
            <a:r>
              <a:rPr lang="en-US" sz="2000" b="1" dirty="0">
                <a:solidFill>
                  <a:srgbClr val="000000"/>
                </a:solidFill>
                <a:latin typeface="Times New Roman" pitchFamily="18" charset="0"/>
                <a:cs typeface="Times New Roman" pitchFamily="18" charset="0"/>
              </a:rPr>
              <a:t> </a:t>
            </a:r>
            <a:r>
              <a:rPr lang="en-US" sz="2000" b="1" dirty="0" err="1">
                <a:solidFill>
                  <a:srgbClr val="000000"/>
                </a:solidFill>
                <a:latin typeface="Times New Roman" pitchFamily="18" charset="0"/>
                <a:cs typeface="Times New Roman" pitchFamily="18" charset="0"/>
              </a:rPr>
              <a:t>từng</a:t>
            </a:r>
            <a:r>
              <a:rPr lang="en-US" sz="2000" b="1" dirty="0">
                <a:solidFill>
                  <a:srgbClr val="000000"/>
                </a:solidFill>
                <a:latin typeface="Times New Roman" pitchFamily="18" charset="0"/>
                <a:cs typeface="Times New Roman" pitchFamily="18" charset="0"/>
              </a:rPr>
              <a:t> </a:t>
            </a:r>
            <a:r>
              <a:rPr lang="en-US" sz="2000" b="1" dirty="0" err="1">
                <a:solidFill>
                  <a:srgbClr val="000000"/>
                </a:solidFill>
                <a:latin typeface="Times New Roman" pitchFamily="18" charset="0"/>
                <a:cs typeface="Times New Roman" pitchFamily="18" charset="0"/>
              </a:rPr>
              <a:t>câu</a:t>
            </a:r>
            <a:endParaRPr lang="en-SG" sz="20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72051698"/>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ac Beat Mua Xuan BQ 1 lan">
            <a:hlinkClick r:id="" action="ppaction://media"/>
            <a:extLst>
              <a:ext uri="{FF2B5EF4-FFF2-40B4-BE49-F238E27FC236}">
                <a16:creationId xmlns:a16="http://schemas.microsoft.com/office/drawing/2014/main" xmlns="" id="{22737B56-4318-8EF6-AAB5-708C2561D4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2716" y="543107"/>
            <a:ext cx="7239284" cy="5257800"/>
          </a:xfrm>
          <a:prstGeom prst="rect">
            <a:avLst/>
          </a:prstGeom>
        </p:spPr>
      </p:pic>
      <p:pic>
        <p:nvPicPr>
          <p:cNvPr id="6" name="Picture 5">
            <a:extLst>
              <a:ext uri="{FF2B5EF4-FFF2-40B4-BE49-F238E27FC236}">
                <a16:creationId xmlns:a16="http://schemas.microsoft.com/office/drawing/2014/main" xmlns="" id="{5C89192D-9258-4958-9A20-7A81F5E46C3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 y="3810000"/>
            <a:ext cx="1890324" cy="2590800"/>
          </a:xfrm>
          <a:prstGeom prst="rect">
            <a:avLst/>
          </a:prstGeom>
        </p:spPr>
      </p:pic>
      <p:sp>
        <p:nvSpPr>
          <p:cNvPr id="5" name="Rounded Rectangular Callout 3">
            <a:extLst>
              <a:ext uri="{FF2B5EF4-FFF2-40B4-BE49-F238E27FC236}">
                <a16:creationId xmlns:a16="http://schemas.microsoft.com/office/drawing/2014/main" xmlns="" id="{E7353584-72CE-0441-463E-8B697A970DB1}"/>
              </a:ext>
            </a:extLst>
          </p:cNvPr>
          <p:cNvSpPr/>
          <p:nvPr/>
        </p:nvSpPr>
        <p:spPr bwMode="auto">
          <a:xfrm>
            <a:off x="152400" y="1251857"/>
            <a:ext cx="4876800" cy="2514600"/>
          </a:xfrm>
          <a:prstGeom prst="wedgeRoundRectCallout">
            <a:avLst>
              <a:gd name="adj1" fmla="val 1139"/>
              <a:gd name="adj2" fmla="val 68590"/>
              <a:gd name="adj3" fmla="val 16667"/>
            </a:avLst>
          </a:prstGeom>
          <a:solidFill>
            <a:schemeClr val="accent5"/>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vi-VN" sz="2400" b="1">
                <a:solidFill>
                  <a:srgbClr val="C00000"/>
                </a:solidFill>
                <a:cs typeface="Times New Roman" panose="02020603050405020304" pitchFamily="18" charset="0"/>
              </a:rPr>
              <a:t>Hát </a:t>
            </a:r>
            <a:r>
              <a:rPr lang="en-US" sz="2400" b="1">
                <a:solidFill>
                  <a:srgbClr val="C00000"/>
                </a:solidFill>
                <a:cs typeface="Times New Roman" panose="02020603050405020304" pitchFamily="18" charset="0"/>
              </a:rPr>
              <a:t>có lĩnh xướng</a:t>
            </a:r>
          </a:p>
          <a:p>
            <a:pPr algn="just" eaLnBrk="0" hangingPunct="0"/>
            <a:r>
              <a:rPr lang="en-US" sz="2000" b="1">
                <a:solidFill>
                  <a:srgbClr val="7030A0"/>
                </a:solidFill>
                <a:cs typeface="Times New Roman" panose="02020603050405020304" pitchFamily="18" charset="0"/>
              </a:rPr>
              <a:t>Đoạn 1: </a:t>
            </a:r>
          </a:p>
          <a:p>
            <a:pPr algn="just" eaLnBrk="0" hangingPunct="0"/>
            <a:r>
              <a:rPr lang="en-US" sz="2000">
                <a:solidFill>
                  <a:srgbClr val="0000FF"/>
                </a:solidFill>
                <a:latin typeface="Times New Roman" panose="02020603050405020304" pitchFamily="18" charset="0"/>
                <a:ea typeface="Times New Roman" panose="02020603050405020304" pitchFamily="18" charset="0"/>
              </a:rPr>
              <a:t>–</a:t>
            </a:r>
            <a:r>
              <a:rPr lang="en-US" sz="2000">
                <a:solidFill>
                  <a:srgbClr val="0000FF"/>
                </a:solidFill>
                <a:latin typeface="Arial"/>
                <a:ea typeface="Times New Roman" panose="02020603050405020304" pitchFamily="18" charset="0"/>
                <a:cs typeface="Times New Roman" panose="02020603050405020304" pitchFamily="18" charset="0"/>
              </a:rPr>
              <a:t> </a:t>
            </a:r>
            <a:r>
              <a:rPr lang="vi-VN" sz="2000">
                <a:solidFill>
                  <a:srgbClr val="0000FF"/>
                </a:solidFill>
                <a:latin typeface="Arial"/>
                <a:ea typeface="Times New Roman" panose="02020603050405020304" pitchFamily="18" charset="0"/>
                <a:cs typeface="Times New Roman" panose="02020603050405020304" pitchFamily="18" charset="0"/>
              </a:rPr>
              <a:t>Lĩnh xướng 1: </a:t>
            </a:r>
            <a:r>
              <a:rPr lang="vi-VN" sz="2000" i="1">
                <a:solidFill>
                  <a:srgbClr val="0000FF"/>
                </a:solidFill>
                <a:latin typeface="Arial"/>
                <a:ea typeface="Times New Roman" panose="02020603050405020304" pitchFamily="18" charset="0"/>
                <a:cs typeface="Times New Roman" panose="02020603050405020304" pitchFamily="18" charset="0"/>
              </a:rPr>
              <a:t>Chồi non… tới trường. </a:t>
            </a:r>
          </a:p>
          <a:p>
            <a:pPr algn="just" eaLnBrk="0" hangingPunct="0"/>
            <a:r>
              <a:rPr lang="en-US" sz="2000">
                <a:solidFill>
                  <a:srgbClr val="0000FF"/>
                </a:solidFill>
                <a:latin typeface="Times New Roman" panose="02020603050405020304" pitchFamily="18" charset="0"/>
                <a:ea typeface="Times New Roman" panose="02020603050405020304" pitchFamily="18" charset="0"/>
              </a:rPr>
              <a:t>– </a:t>
            </a:r>
            <a:r>
              <a:rPr lang="vi-VN" sz="2000">
                <a:solidFill>
                  <a:srgbClr val="0000FF"/>
                </a:solidFill>
                <a:latin typeface="Arial"/>
                <a:ea typeface="Times New Roman" panose="02020603050405020304" pitchFamily="18" charset="0"/>
                <a:cs typeface="Times New Roman" panose="02020603050405020304" pitchFamily="18" charset="0"/>
              </a:rPr>
              <a:t>Lĩnh xướng 2: </a:t>
            </a:r>
            <a:r>
              <a:rPr lang="vi-VN" sz="2000" i="1">
                <a:solidFill>
                  <a:srgbClr val="0000FF"/>
                </a:solidFill>
                <a:latin typeface="Arial"/>
                <a:ea typeface="Times New Roman" panose="02020603050405020304" pitchFamily="18" charset="0"/>
                <a:cs typeface="Times New Roman" panose="02020603050405020304" pitchFamily="18" charset="0"/>
              </a:rPr>
              <a:t>Giọng hát ... tung tăng.</a:t>
            </a:r>
          </a:p>
          <a:p>
            <a:pPr algn="just">
              <a:lnSpc>
                <a:spcPct val="115000"/>
              </a:lnSpc>
              <a:spcBef>
                <a:spcPts val="0"/>
              </a:spcBef>
              <a:spcAft>
                <a:spcPts val="0"/>
              </a:spcAft>
            </a:pPr>
            <a:r>
              <a:rPr lang="en-US" sz="2000" b="1">
                <a:solidFill>
                  <a:srgbClr val="7030A0"/>
                </a:solidFill>
                <a:cs typeface="Times New Roman" panose="02020603050405020304" pitchFamily="18" charset="0"/>
              </a:rPr>
              <a:t>Đoạn 2</a:t>
            </a:r>
            <a:r>
              <a:rPr lang="en-US" sz="2000" b="1">
                <a:solidFill>
                  <a:srgbClr val="7030A0"/>
                </a:solidFill>
                <a:latin typeface="Arial"/>
                <a:cs typeface="Times New Roman" panose="02020603050405020304" pitchFamily="18" charset="0"/>
              </a:rPr>
              <a:t>: </a:t>
            </a:r>
            <a:r>
              <a:rPr lang="en-US" sz="2000">
                <a:solidFill>
                  <a:srgbClr val="0000FF"/>
                </a:solidFill>
                <a:latin typeface="Arial"/>
                <a:cs typeface="Times New Roman" panose="02020603050405020304" pitchFamily="18" charset="0"/>
              </a:rPr>
              <a:t>Đồng ca</a:t>
            </a:r>
            <a:endParaRPr lang="en-US" sz="2000">
              <a:solidFill>
                <a:srgbClr val="0000FF"/>
              </a:solidFill>
              <a:latin typeface="Arial"/>
              <a:ea typeface="Times New Roman" panose="02020603050405020304" pitchFamily="18" charset="0"/>
            </a:endParaRPr>
          </a:p>
          <a:p>
            <a:pPr algn="just">
              <a:lnSpc>
                <a:spcPct val="115000"/>
              </a:lnSpc>
              <a:spcBef>
                <a:spcPts val="0"/>
              </a:spcBef>
              <a:spcAft>
                <a:spcPts val="0"/>
              </a:spcAft>
            </a:pPr>
            <a:r>
              <a:rPr lang="vi-VN" sz="2000" i="1">
                <a:solidFill>
                  <a:srgbClr val="0000FF"/>
                </a:solidFill>
                <a:latin typeface="Arial"/>
                <a:ea typeface="Times New Roman" panose="02020603050405020304" pitchFamily="18" charset="0"/>
              </a:rPr>
              <a:t>Trường em … rạng ngời. </a:t>
            </a:r>
            <a:endParaRPr lang="en-US" sz="2000" i="1">
              <a:solidFill>
                <a:srgbClr val="0000FF"/>
              </a:solidFill>
              <a:latin typeface="Arial"/>
              <a:ea typeface="Times New Roman" panose="02020603050405020304" pitchFamily="18" charset="0"/>
            </a:endParaRPr>
          </a:p>
        </p:txBody>
      </p:sp>
    </p:spTree>
    <p:extLst>
      <p:ext uri="{BB962C8B-B14F-4D97-AF65-F5344CB8AC3E}">
        <p14:creationId xmlns:p14="http://schemas.microsoft.com/office/powerpoint/2010/main" val="1376187519"/>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ac Beat Mua Xuan BQ 1 lan">
            <a:hlinkClick r:id="" action="ppaction://media"/>
            <a:extLst>
              <a:ext uri="{FF2B5EF4-FFF2-40B4-BE49-F238E27FC236}">
                <a16:creationId xmlns:a16="http://schemas.microsoft.com/office/drawing/2014/main" xmlns="" id="{71FEFDB6-6F64-B0D5-7811-3D95881882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37965" y="533400"/>
            <a:ext cx="7554035" cy="5486400"/>
          </a:xfrm>
          <a:prstGeom prst="rect">
            <a:avLst/>
          </a:prstGeom>
        </p:spPr>
      </p:pic>
      <p:pic>
        <p:nvPicPr>
          <p:cNvPr id="6" name="Picture 5">
            <a:extLst>
              <a:ext uri="{FF2B5EF4-FFF2-40B4-BE49-F238E27FC236}">
                <a16:creationId xmlns:a16="http://schemas.microsoft.com/office/drawing/2014/main" xmlns="" id="{5C89192D-9258-4958-9A20-7A81F5E46C3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 y="3733800"/>
            <a:ext cx="1890324" cy="2590800"/>
          </a:xfrm>
          <a:prstGeom prst="rect">
            <a:avLst/>
          </a:prstGeom>
        </p:spPr>
      </p:pic>
      <p:sp>
        <p:nvSpPr>
          <p:cNvPr id="4" name="Rounded Rectangular Callout 3"/>
          <p:cNvSpPr/>
          <p:nvPr/>
        </p:nvSpPr>
        <p:spPr bwMode="auto">
          <a:xfrm>
            <a:off x="381000" y="1371600"/>
            <a:ext cx="4343400" cy="2286000"/>
          </a:xfrm>
          <a:prstGeom prst="wedgeRoundRectCallout">
            <a:avLst>
              <a:gd name="adj1" fmla="val 1139"/>
              <a:gd name="adj2" fmla="val 68590"/>
              <a:gd name="adj3" fmla="val 16667"/>
            </a:avLst>
          </a:prstGeom>
          <a:solidFill>
            <a:schemeClr val="accent5"/>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vi-VN" sz="2400" b="1">
                <a:solidFill>
                  <a:srgbClr val="C00000"/>
                </a:solidFill>
                <a:cs typeface="Times New Roman" panose="02020603050405020304" pitchFamily="18" charset="0"/>
              </a:rPr>
              <a:t>Hát </a:t>
            </a:r>
            <a:r>
              <a:rPr lang="en-US" sz="2400" b="1">
                <a:solidFill>
                  <a:srgbClr val="C00000"/>
                </a:solidFill>
                <a:cs typeface="Times New Roman" panose="02020603050405020304" pitchFamily="18" charset="0"/>
              </a:rPr>
              <a:t>đối đáp</a:t>
            </a:r>
          </a:p>
          <a:p>
            <a:pPr algn="just" eaLnBrk="0" hangingPunct="0"/>
            <a:r>
              <a:rPr lang="en-US" sz="2000" b="1">
                <a:solidFill>
                  <a:srgbClr val="7030A0"/>
                </a:solidFill>
                <a:cs typeface="Times New Roman" panose="02020603050405020304" pitchFamily="18" charset="0"/>
              </a:rPr>
              <a:t>Đoạn 1: </a:t>
            </a:r>
          </a:p>
          <a:p>
            <a:pPr algn="just" eaLnBrk="0" hangingPunct="0"/>
            <a:r>
              <a:rPr lang="en-US" sz="2000">
                <a:solidFill>
                  <a:srgbClr val="0000FF"/>
                </a:solidFill>
                <a:latin typeface="Times New Roman" panose="02020603050405020304" pitchFamily="18" charset="0"/>
                <a:ea typeface="Times New Roman" panose="02020603050405020304" pitchFamily="18" charset="0"/>
              </a:rPr>
              <a:t>–</a:t>
            </a:r>
            <a:r>
              <a:rPr lang="en-US" sz="2000">
                <a:solidFill>
                  <a:srgbClr val="0000FF"/>
                </a:solidFill>
                <a:latin typeface="Arial"/>
                <a:ea typeface="Times New Roman" panose="02020603050405020304" pitchFamily="18" charset="0"/>
                <a:cs typeface="Times New Roman" panose="02020603050405020304" pitchFamily="18" charset="0"/>
              </a:rPr>
              <a:t> </a:t>
            </a:r>
            <a:r>
              <a:rPr lang="pt-BR" sz="2000">
                <a:solidFill>
                  <a:srgbClr val="0000FF"/>
                </a:solidFill>
                <a:latin typeface="Arial"/>
                <a:ea typeface="Times New Roman" panose="02020603050405020304" pitchFamily="18" charset="0"/>
                <a:cs typeface="Times New Roman" panose="02020603050405020304" pitchFamily="18" charset="0"/>
              </a:rPr>
              <a:t>Nhóm 1: </a:t>
            </a:r>
            <a:r>
              <a:rPr lang="vi-VN" sz="2000" i="1">
                <a:solidFill>
                  <a:srgbClr val="0000FF"/>
                </a:solidFill>
                <a:latin typeface="Arial"/>
                <a:ea typeface="Times New Roman" panose="02020603050405020304" pitchFamily="18" charset="0"/>
                <a:cs typeface="Times New Roman" panose="02020603050405020304" pitchFamily="18" charset="0"/>
              </a:rPr>
              <a:t>Chồi non… tới trường. </a:t>
            </a:r>
            <a:endParaRPr lang="pt-BR" sz="2000" i="1">
              <a:solidFill>
                <a:srgbClr val="0000FF"/>
              </a:solidFill>
              <a:latin typeface="Arial"/>
              <a:ea typeface="Times New Roman" panose="02020603050405020304" pitchFamily="18" charset="0"/>
              <a:cs typeface="Times New Roman" panose="02020603050405020304" pitchFamily="18" charset="0"/>
            </a:endParaRPr>
          </a:p>
          <a:p>
            <a:pPr algn="just" eaLnBrk="0" hangingPunct="0"/>
            <a:r>
              <a:rPr lang="en-US" sz="2000">
                <a:solidFill>
                  <a:srgbClr val="0000FF"/>
                </a:solidFill>
                <a:latin typeface="Times New Roman" panose="02020603050405020304" pitchFamily="18" charset="0"/>
                <a:ea typeface="Times New Roman" panose="02020603050405020304" pitchFamily="18" charset="0"/>
              </a:rPr>
              <a:t>– </a:t>
            </a:r>
            <a:r>
              <a:rPr lang="pt-BR" sz="2000">
                <a:solidFill>
                  <a:srgbClr val="0000FF"/>
                </a:solidFill>
                <a:latin typeface="Arial"/>
                <a:ea typeface="Times New Roman" panose="02020603050405020304" pitchFamily="18" charset="0"/>
                <a:cs typeface="Times New Roman" panose="02020603050405020304" pitchFamily="18" charset="0"/>
              </a:rPr>
              <a:t>Nhóm 2: </a:t>
            </a:r>
            <a:r>
              <a:rPr lang="pt-BR" sz="2000" i="1">
                <a:solidFill>
                  <a:srgbClr val="0000FF"/>
                </a:solidFill>
                <a:latin typeface="Arial"/>
                <a:ea typeface="Times New Roman" panose="02020603050405020304" pitchFamily="18" charset="0"/>
                <a:cs typeface="Times New Roman" panose="02020603050405020304" pitchFamily="18" charset="0"/>
              </a:rPr>
              <a:t>Giọng hát ... tung tăng.</a:t>
            </a:r>
            <a:endParaRPr lang="en-US" sz="2000">
              <a:solidFill>
                <a:srgbClr val="009900"/>
              </a:solidFill>
              <a:latin typeface="Arial"/>
              <a:ea typeface="Times New Roman" panose="02020603050405020304" pitchFamily="18" charset="0"/>
              <a:cs typeface="Times New Roman" panose="02020603050405020304" pitchFamily="18" charset="0"/>
            </a:endParaRPr>
          </a:p>
          <a:p>
            <a:pPr algn="just">
              <a:lnSpc>
                <a:spcPct val="115000"/>
              </a:lnSpc>
              <a:spcBef>
                <a:spcPts val="0"/>
              </a:spcBef>
              <a:spcAft>
                <a:spcPts val="0"/>
              </a:spcAft>
            </a:pPr>
            <a:r>
              <a:rPr lang="en-US" sz="2000" b="1">
                <a:solidFill>
                  <a:srgbClr val="7030A0"/>
                </a:solidFill>
                <a:cs typeface="Times New Roman" panose="02020603050405020304" pitchFamily="18" charset="0"/>
              </a:rPr>
              <a:t>Đoạn 2</a:t>
            </a:r>
            <a:r>
              <a:rPr lang="en-US" sz="2000" b="1" i="1">
                <a:solidFill>
                  <a:srgbClr val="009900"/>
                </a:solidFill>
                <a:latin typeface="Arial"/>
                <a:cs typeface="Times New Roman" panose="02020603050405020304" pitchFamily="18" charset="0"/>
              </a:rPr>
              <a:t>: </a:t>
            </a:r>
            <a:r>
              <a:rPr lang="vi-VN" sz="2000">
                <a:solidFill>
                  <a:srgbClr val="0000FF"/>
                </a:solidFill>
                <a:latin typeface="Arial"/>
                <a:ea typeface="Times New Roman" panose="02020603050405020304" pitchFamily="18" charset="0"/>
              </a:rPr>
              <a:t>Hai nhóm cùng hát</a:t>
            </a:r>
            <a:endParaRPr lang="en-US" sz="2000">
              <a:solidFill>
                <a:srgbClr val="0000FF"/>
              </a:solidFill>
              <a:latin typeface="Arial"/>
              <a:ea typeface="Times New Roman" panose="02020603050405020304" pitchFamily="18" charset="0"/>
            </a:endParaRPr>
          </a:p>
          <a:p>
            <a:pPr algn="just" eaLnBrk="0" hangingPunct="0"/>
            <a:r>
              <a:rPr lang="vi-VN" sz="2000" i="1">
                <a:solidFill>
                  <a:srgbClr val="0000FF"/>
                </a:solidFill>
                <a:latin typeface="Arial"/>
                <a:ea typeface="Times New Roman" panose="02020603050405020304" pitchFamily="18" charset="0"/>
                <a:cs typeface="Times New Roman" panose="02020603050405020304" pitchFamily="18" charset="0"/>
              </a:rPr>
              <a:t>Trường em … rạng ngời. </a:t>
            </a:r>
            <a:endParaRPr lang="pt-BR" sz="2000" i="1">
              <a:solidFill>
                <a:srgbClr val="0000FF"/>
              </a:solidFill>
              <a:latin typeface="Aria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2915009"/>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343</Words>
  <Application>Microsoft Office PowerPoint</Application>
  <PresentationFormat>Custom</PresentationFormat>
  <Paragraphs>32</Paragraphs>
  <Slides>10</Slides>
  <Notes>0</Notes>
  <HiddenSlides>0</HiddenSlides>
  <MMClips>5</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Default Design</vt:lpstr>
      <vt:lpstr> Nhạc 7 - Chủ đề 5 MÙA XUÂN </vt:lpstr>
      <vt:lpstr>Nhạc 7 - Chủ đề 5 MÙA XUÂN</vt:lpstr>
      <vt:lpstr>I. Hát bài</vt:lpstr>
      <vt:lpstr>Giới thiệu bài hát</vt:lpstr>
      <vt:lpstr>Nghe bài hát mẫu</vt:lpstr>
      <vt:lpstr>PowerPoint Presentation</vt:lpstr>
      <vt:lpstr>PowerPoint Presentation</vt:lpstr>
      <vt:lpstr>PowerPoint Presentation</vt:lpstr>
      <vt:lpstr>PowerPoint Presentation</vt:lpstr>
      <vt:lpstr>Dặn dò về nhà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Nhạc 7 - Chủ đề 5 MÙA XUÂN </dc:title>
  <dc:creator>tnc</dc:creator>
  <cp:lastModifiedBy>tnc</cp:lastModifiedBy>
  <cp:revision>6</cp:revision>
  <dcterms:modified xsi:type="dcterms:W3CDTF">2023-03-06T03:50:37Z</dcterms:modified>
</cp:coreProperties>
</file>