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3" r:id="rId2"/>
    <p:sldId id="260" r:id="rId3"/>
    <p:sldId id="261" r:id="rId4"/>
    <p:sldId id="264" r:id="rId5"/>
    <p:sldId id="262" r:id="rId6"/>
    <p:sldId id="265" r:id="rId7"/>
    <p:sldId id="266" r:id="rId8"/>
    <p:sldId id="258" r:id="rId9"/>
    <p:sldId id="267" r:id="rId10"/>
    <p:sldId id="287" r:id="rId11"/>
    <p:sldId id="288" r:id="rId12"/>
    <p:sldId id="268" r:id="rId13"/>
    <p:sldId id="270" r:id="rId14"/>
    <p:sldId id="271" r:id="rId15"/>
    <p:sldId id="272" r:id="rId16"/>
    <p:sldId id="269" r:id="rId17"/>
    <p:sldId id="273" r:id="rId18"/>
    <p:sldId id="276" r:id="rId19"/>
    <p:sldId id="274" r:id="rId20"/>
    <p:sldId id="277" r:id="rId21"/>
    <p:sldId id="275" r:id="rId22"/>
    <p:sldId id="278" r:id="rId23"/>
    <p:sldId id="279" r:id="rId24"/>
    <p:sldId id="259" r:id="rId25"/>
    <p:sldId id="280" r:id="rId26"/>
    <p:sldId id="283" r:id="rId27"/>
    <p:sldId id="289" r:id="rId28"/>
    <p:sldId id="290" r:id="rId29"/>
    <p:sldId id="291" r:id="rId30"/>
    <p:sldId id="286"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DCDCD"/>
    <a:srgbClr val="F496CE"/>
    <a:srgbClr val="F7CAFA"/>
    <a:srgbClr val="FA98C4"/>
    <a:srgbClr val="86B8EE"/>
    <a:srgbClr val="F89D80"/>
    <a:srgbClr val="CCFFFF"/>
    <a:srgbClr val="FB996D"/>
    <a:srgbClr val="F8B3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924" y="4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8D958-69F4-4903-9748-69F0E56C99C3}" type="datetimeFigureOut">
              <a:rPr lang="en-US" smtClean="0"/>
              <a:t>10/06/2024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E8AC3-CCB4-4B68-9BE8-4334040E9CA1}" type="slidenum">
              <a:rPr lang="en-US" smtClean="0"/>
              <a:t>‹#›</a:t>
            </a:fld>
            <a:endParaRPr lang="en-US"/>
          </a:p>
        </p:txBody>
      </p:sp>
    </p:spTree>
    <p:extLst>
      <p:ext uri="{BB962C8B-B14F-4D97-AF65-F5344CB8AC3E}">
        <p14:creationId xmlns:p14="http://schemas.microsoft.com/office/powerpoint/2010/main" val="39464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9E8AC3-CCB4-4B68-9BE8-4334040E9CA1}" type="slidenum">
              <a:rPr lang="en-US" smtClean="0"/>
              <a:t>4</a:t>
            </a:fld>
            <a:endParaRPr lang="en-US"/>
          </a:p>
        </p:txBody>
      </p:sp>
    </p:spTree>
    <p:extLst>
      <p:ext uri="{BB962C8B-B14F-4D97-AF65-F5344CB8AC3E}">
        <p14:creationId xmlns:p14="http://schemas.microsoft.com/office/powerpoint/2010/main" val="1581032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9E8AC3-CCB4-4B68-9BE8-4334040E9CA1}" type="slidenum">
              <a:rPr lang="en-US" smtClean="0"/>
              <a:t>24</a:t>
            </a:fld>
            <a:endParaRPr lang="en-US"/>
          </a:p>
        </p:txBody>
      </p:sp>
    </p:spTree>
    <p:extLst>
      <p:ext uri="{BB962C8B-B14F-4D97-AF65-F5344CB8AC3E}">
        <p14:creationId xmlns:p14="http://schemas.microsoft.com/office/powerpoint/2010/main" val="425476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7D27-1AE9-CA5A-79EB-EC0795B77F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6D59DE-47BB-0F32-9B19-C1AFD8686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EB1F5D-79AA-B015-3CEF-BD352CA96539}"/>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5" name="Footer Placeholder 4">
            <a:extLst>
              <a:ext uri="{FF2B5EF4-FFF2-40B4-BE49-F238E27FC236}">
                <a16:creationId xmlns:a16="http://schemas.microsoft.com/office/drawing/2014/main" id="{F7B7C91C-2EA3-DD30-336D-08F6823BC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8EE1-C1B1-376B-957B-65B2D7464AF3}"/>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0436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A880-E137-BEE2-FC13-5EFC6D31C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A9D4BF-72E7-139B-926F-0DF33B230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78C98-51E3-14B2-1807-0F736317F46C}"/>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5" name="Footer Placeholder 4">
            <a:extLst>
              <a:ext uri="{FF2B5EF4-FFF2-40B4-BE49-F238E27FC236}">
                <a16:creationId xmlns:a16="http://schemas.microsoft.com/office/drawing/2014/main" id="{329529F7-6844-B990-FE09-379BB2DCC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B6422-3008-768B-EAB1-B87B29F8F33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52390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CF88C-37A5-019B-3DE9-9C293B3400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B17324-13E6-68E3-0B74-8FC8B1387D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97026-E701-0248-AD57-858ADEC9B51A}"/>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5" name="Footer Placeholder 4">
            <a:extLst>
              <a:ext uri="{FF2B5EF4-FFF2-40B4-BE49-F238E27FC236}">
                <a16:creationId xmlns:a16="http://schemas.microsoft.com/office/drawing/2014/main" id="{D289783E-4A29-C167-707C-D2F373975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8DEFB-80D2-CEF1-57F3-3697EDB08FEA}"/>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74916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505A-955C-F2FB-3172-E4EEF01C2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7C927-0935-0DC0-EBB8-991866D6CA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FCD76-CE3A-0D51-99C2-6F956A646C93}"/>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5" name="Footer Placeholder 4">
            <a:extLst>
              <a:ext uri="{FF2B5EF4-FFF2-40B4-BE49-F238E27FC236}">
                <a16:creationId xmlns:a16="http://schemas.microsoft.com/office/drawing/2014/main" id="{B4EE812B-2F21-C924-4E7C-AD5AD3F05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CCE4E-4831-197E-8AD0-D62CDD564FE0}"/>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2653762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41DC-955C-33ED-21E2-2EE0A7CE3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0EFE49-8F63-4AAA-A82D-0C9693624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0ED698-16E1-EB97-CD1C-63BEA97F4D43}"/>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5" name="Footer Placeholder 4">
            <a:extLst>
              <a:ext uri="{FF2B5EF4-FFF2-40B4-BE49-F238E27FC236}">
                <a16:creationId xmlns:a16="http://schemas.microsoft.com/office/drawing/2014/main" id="{0099E798-1123-5784-F1B3-373A03655F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328C1-5759-84CF-BC91-735630580D79}"/>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8912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A004-08DA-83DA-A381-4521BD9AD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35A7F1-EE42-97A6-1366-C42498C1E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FE4DC-BCBF-261E-9DC0-DDB08315F7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6E463-8459-ED0B-15C2-62BD96462EA8}"/>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6" name="Footer Placeholder 5">
            <a:extLst>
              <a:ext uri="{FF2B5EF4-FFF2-40B4-BE49-F238E27FC236}">
                <a16:creationId xmlns:a16="http://schemas.microsoft.com/office/drawing/2014/main" id="{51D1DB5F-2ECB-CC99-20B6-A1E39C10F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6FB7A-6CA0-6D2F-F8F7-2241DC2495D5}"/>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04563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374B-BFF5-20CB-D6FC-CE8F7658E7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AFEF50-C1F3-8608-DF88-79FAD6213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BCA86F-9C44-9662-1324-639F52A9C4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A3F08-1C73-DD02-B1B1-1BCF59FC1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9796A-E821-56C1-163F-D6144776D3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FB26A5-B8DF-9CE7-D71D-4EE1B1C5BA66}"/>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8" name="Footer Placeholder 7">
            <a:extLst>
              <a:ext uri="{FF2B5EF4-FFF2-40B4-BE49-F238E27FC236}">
                <a16:creationId xmlns:a16="http://schemas.microsoft.com/office/drawing/2014/main" id="{220CED80-9686-B8A9-DF9D-9F10F6391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F85E74-81C3-BD10-D9D8-B18914FBBA2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55929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61279-37E2-E0C4-06DC-671D185DCC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A625E8-A43E-CD9A-383A-1B030BE6B358}"/>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4" name="Footer Placeholder 3">
            <a:extLst>
              <a:ext uri="{FF2B5EF4-FFF2-40B4-BE49-F238E27FC236}">
                <a16:creationId xmlns:a16="http://schemas.microsoft.com/office/drawing/2014/main" id="{BBE2B356-F558-D223-D663-F313AA7198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2241E-691E-3A1D-5862-8B8A20B595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782524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17C6FB-7D57-7E68-504D-5485199E942C}"/>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3" name="Footer Placeholder 2">
            <a:extLst>
              <a:ext uri="{FF2B5EF4-FFF2-40B4-BE49-F238E27FC236}">
                <a16:creationId xmlns:a16="http://schemas.microsoft.com/office/drawing/2014/main" id="{61FA3CF3-F26F-6F28-9CA6-5BD2839AE0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C85C21-10C2-5FDD-C59A-6B413C6B2924}"/>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316878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8420-BAFD-102D-7D1A-CB13389DCD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C282A8-56BC-B8D9-68DF-AD3C86C4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D04DD-1C73-B7B4-DBA4-C73CDC3B6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B158E2-38CF-0612-A881-C5BC5C2209BB}"/>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6" name="Footer Placeholder 5">
            <a:extLst>
              <a:ext uri="{FF2B5EF4-FFF2-40B4-BE49-F238E27FC236}">
                <a16:creationId xmlns:a16="http://schemas.microsoft.com/office/drawing/2014/main" id="{5239D483-0049-5D18-FF10-474AEF756E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2924D-61DB-0253-CE45-4AA3487068E7}"/>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181837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F10D-0A8D-B5BA-D4BC-F0FA5E624A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0BB0A2-7E8C-0C33-E793-20F35FC740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56AF03-5292-A86A-AED9-49A6FA0D43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65FC-30C5-1F68-B48C-868412ED2A4B}"/>
              </a:ext>
            </a:extLst>
          </p:cNvPr>
          <p:cNvSpPr>
            <a:spLocks noGrp="1"/>
          </p:cNvSpPr>
          <p:nvPr>
            <p:ph type="dt" sz="half" idx="10"/>
          </p:nvPr>
        </p:nvSpPr>
        <p:spPr/>
        <p:txBody>
          <a:bodyPr/>
          <a:lstStyle/>
          <a:p>
            <a:fld id="{B73BCF84-FC9B-436B-B33D-E79936BE977B}" type="datetimeFigureOut">
              <a:rPr lang="en-US" smtClean="0"/>
              <a:t>10/06/2024</a:t>
            </a:fld>
            <a:endParaRPr lang="en-US"/>
          </a:p>
        </p:txBody>
      </p:sp>
      <p:sp>
        <p:nvSpPr>
          <p:cNvPr id="6" name="Footer Placeholder 5">
            <a:extLst>
              <a:ext uri="{FF2B5EF4-FFF2-40B4-BE49-F238E27FC236}">
                <a16:creationId xmlns:a16="http://schemas.microsoft.com/office/drawing/2014/main" id="{C9F0A130-C84E-B8E7-0E64-FF48DD83B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547AF6-9292-AD38-F16A-4E8D899322EC}"/>
              </a:ext>
            </a:extLst>
          </p:cNvPr>
          <p:cNvSpPr>
            <a:spLocks noGrp="1"/>
          </p:cNvSpPr>
          <p:nvPr>
            <p:ph type="sldNum" sz="quarter" idx="12"/>
          </p:nvPr>
        </p:nvSpPr>
        <p:spPr/>
        <p:txBody>
          <a:bodyPr/>
          <a:lstStyle/>
          <a:p>
            <a:fld id="{F41D7E9D-28B5-47BD-9F8D-10C82862A895}" type="slidenum">
              <a:rPr lang="en-US" smtClean="0"/>
              <a:t>‹#›</a:t>
            </a:fld>
            <a:endParaRPr lang="en-US"/>
          </a:p>
        </p:txBody>
      </p:sp>
    </p:spTree>
    <p:extLst>
      <p:ext uri="{BB962C8B-B14F-4D97-AF65-F5344CB8AC3E}">
        <p14:creationId xmlns:p14="http://schemas.microsoft.com/office/powerpoint/2010/main" val="41054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F46C4-72D2-3283-E640-1CB18D01A9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76C024-EEE7-B1DC-9DE2-5F9378765F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2F94C-F60C-74BA-30A3-EF2E1A3A92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BCF84-FC9B-436B-B33D-E79936BE977B}" type="datetimeFigureOut">
              <a:rPr lang="en-US" smtClean="0"/>
              <a:t>10/06/2024</a:t>
            </a:fld>
            <a:endParaRPr lang="en-US"/>
          </a:p>
        </p:txBody>
      </p:sp>
      <p:sp>
        <p:nvSpPr>
          <p:cNvPr id="5" name="Footer Placeholder 4">
            <a:extLst>
              <a:ext uri="{FF2B5EF4-FFF2-40B4-BE49-F238E27FC236}">
                <a16:creationId xmlns:a16="http://schemas.microsoft.com/office/drawing/2014/main" id="{42D2A320-3DA4-9821-7941-1BB806EBD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33B29E3-34EC-49CE-38AF-EF2E6AB504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D7E9D-28B5-47BD-9F8D-10C82862A895}" type="slidenum">
              <a:rPr lang="en-US" smtClean="0"/>
              <a:t>‹#›</a:t>
            </a:fld>
            <a:endParaRPr lang="en-US"/>
          </a:p>
        </p:txBody>
      </p:sp>
    </p:spTree>
    <p:extLst>
      <p:ext uri="{BB962C8B-B14F-4D97-AF65-F5344CB8AC3E}">
        <p14:creationId xmlns:p14="http://schemas.microsoft.com/office/powerpoint/2010/main" val="157716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740" y="1551355"/>
            <a:ext cx="9738360" cy="1569660"/>
          </a:xfrm>
          <a:prstGeom prst="rect">
            <a:avLst/>
          </a:prstGeom>
        </p:spPr>
        <p:txBody>
          <a:bodyPr wrap="square">
            <a:spAutoFit/>
          </a:bodyPr>
          <a:lstStyle/>
          <a:p>
            <a:pPr algn="ctr"/>
            <a:r>
              <a:rPr lang="en-US" sz="4800" b="1" dirty="0" smtClean="0">
                <a:solidFill>
                  <a:srgbClr val="C00000"/>
                </a:solidFill>
                <a:latin typeface="Times New Roman" panose="02020603050405020304" pitchFamily="18" charset="0"/>
                <a:cs typeface="Times New Roman" panose="02020603050405020304" pitchFamily="18" charset="0"/>
              </a:rPr>
              <a:t>CHÀO MỪNG CÁC EM</a:t>
            </a:r>
          </a:p>
          <a:p>
            <a:pPr algn="ctr"/>
            <a:r>
              <a:rPr lang="en-US" sz="4800" b="1" dirty="0" smtClean="0">
                <a:solidFill>
                  <a:srgbClr val="C00000"/>
                </a:solidFill>
                <a:latin typeface="Times New Roman" panose="02020603050405020304" pitchFamily="18" charset="0"/>
                <a:cs typeface="Times New Roman" panose="02020603050405020304" pitchFamily="18" charset="0"/>
              </a:rPr>
              <a:t> ĐẾN VỚI TIẾT HỌC HÔM NAY</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80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vàng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401762" y="5886806"/>
            <a:ext cx="171014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611579" y="2766396"/>
            <a:ext cx="1790110"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237880" y="5883318"/>
            <a:ext cx="2066772"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Ốc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hương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Nghêu</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Bent 3">
            <a:extLst>
              <a:ext uri="{FF2B5EF4-FFF2-40B4-BE49-F238E27FC236}">
                <a16:creationId xmlns:a16="http://schemas.microsoft.com/office/drawing/2014/main" id="{FCBD55BA-4B48-D120-A83F-987476C1D3A5}"/>
              </a:ext>
            </a:extLst>
          </p:cNvPr>
          <p:cNvSpPr/>
          <p:nvPr/>
        </p:nvSpPr>
        <p:spPr>
          <a:xfrm>
            <a:off x="6712328" y="1652913"/>
            <a:ext cx="1736518" cy="627519"/>
          </a:xfrm>
          <a:prstGeom prst="bentArrow">
            <a:avLst>
              <a:gd name="adj1" fmla="val 25000"/>
              <a:gd name="adj2" fmla="val 25000"/>
              <a:gd name="adj3" fmla="val 25000"/>
              <a:gd name="adj4" fmla="val 43750"/>
            </a:avLst>
          </a:prstGeom>
          <a:solidFill>
            <a:srgbClr val="F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8657938" y="800050"/>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LÀM CHÍN THỨC ĂN</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176035" y="2100606"/>
            <a:ext cx="2464748"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6">
                    <a:lumMod val="50000"/>
                  </a:schemeClr>
                </a:solidFill>
                <a:latin typeface="Times New Roman" panose="02020603050405020304" pitchFamily="18" charset="0"/>
                <a:cs typeface="Times New Roman" panose="02020603050405020304" pitchFamily="18" charset="0"/>
              </a:rPr>
              <a:t>HÀM LƯỢNG DINH DƯỠNG CAO</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4535561" y="2336581"/>
            <a:ext cx="2725564" cy="1732795"/>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accent5">
                    <a:lumMod val="50000"/>
                  </a:schemeClr>
                </a:solidFill>
                <a:latin typeface="Times New Roman" panose="02020603050405020304" pitchFamily="18" charset="0"/>
                <a:cs typeface="Times New Roman" panose="02020603050405020304" pitchFamily="18" charset="0"/>
              </a:rPr>
              <a:t>CHẾ BIẾN LÀM THỨC ĂN</a:t>
            </a:r>
          </a:p>
        </p:txBody>
      </p:sp>
      <p:sp>
        <p:nvSpPr>
          <p:cNvPr id="11" name="Arrow: Bent 10">
            <a:extLst>
              <a:ext uri="{FF2B5EF4-FFF2-40B4-BE49-F238E27FC236}">
                <a16:creationId xmlns:a16="http://schemas.microsoft.com/office/drawing/2014/main" id="{12DE4900-289E-539D-94F8-4081A783222E}"/>
              </a:ext>
            </a:extLst>
          </p:cNvPr>
          <p:cNvSpPr/>
          <p:nvPr/>
        </p:nvSpPr>
        <p:spPr>
          <a:xfrm rot="10800000" flipH="1">
            <a:off x="6712328" y="4181673"/>
            <a:ext cx="1736518" cy="627518"/>
          </a:xfrm>
          <a:prstGeom prst="bentArrow">
            <a:avLst>
              <a:gd name="adj1" fmla="val 25000"/>
              <a:gd name="adj2" fmla="val 25000"/>
              <a:gd name="adj3" fmla="val 25000"/>
              <a:gd name="adj4" fmla="val 43750"/>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Alternate Process 15">
            <a:extLst>
              <a:ext uri="{FF2B5EF4-FFF2-40B4-BE49-F238E27FC236}">
                <a16:creationId xmlns:a16="http://schemas.microsoft.com/office/drawing/2014/main" id="{FD1F33D8-11A1-F8FF-E399-BA61BF06AD07}"/>
              </a:ext>
            </a:extLst>
          </p:cNvPr>
          <p:cNvSpPr/>
          <p:nvPr/>
        </p:nvSpPr>
        <p:spPr>
          <a:xfrm>
            <a:off x="8657938" y="3623511"/>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2">
                    <a:lumMod val="75000"/>
                  </a:schemeClr>
                </a:solidFill>
                <a:latin typeface="Times New Roman" panose="02020603050405020304" pitchFamily="18" charset="0"/>
                <a:cs typeface="Times New Roman" panose="02020603050405020304" pitchFamily="18" charset="0"/>
              </a:rPr>
              <a:t>ĂN SỐNG</a:t>
            </a:r>
          </a:p>
        </p:txBody>
      </p:sp>
      <p:sp>
        <p:nvSpPr>
          <p:cNvPr id="12" name="Arrow: Striped Right 11">
            <a:extLst>
              <a:ext uri="{FF2B5EF4-FFF2-40B4-BE49-F238E27FC236}">
                <a16:creationId xmlns:a16="http://schemas.microsoft.com/office/drawing/2014/main" id="{45DBC9F8-C9F7-8691-0CF2-98C8BA3C9831}"/>
              </a:ext>
            </a:extLst>
          </p:cNvPr>
          <p:cNvSpPr/>
          <p:nvPr/>
        </p:nvSpPr>
        <p:spPr>
          <a:xfrm>
            <a:off x="2889129" y="3020700"/>
            <a:ext cx="1398086" cy="453190"/>
          </a:xfrm>
          <a:prstGeom prst="stripedRightArrow">
            <a:avLst/>
          </a:prstGeom>
          <a:solidFill>
            <a:srgbClr val="FDCDCD"/>
          </a:solidFill>
          <a:ln>
            <a:solidFill>
              <a:srgbClr val="FDC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8" name="Picture 6" descr="Ăn cá hồi sống có an toàn?">
            <a:extLst>
              <a:ext uri="{FF2B5EF4-FFF2-40B4-BE49-F238E27FC236}">
                <a16:creationId xmlns:a16="http://schemas.microsoft.com/office/drawing/2014/main" id="{5D897FF1-3F57-C014-E4B5-667A466839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4671" y="4921489"/>
            <a:ext cx="2388492" cy="1742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69C0AA4-A1F6-8F32-D278-D2A02BEDFD8D}"/>
              </a:ext>
            </a:extLst>
          </p:cNvPr>
          <p:cNvPicPr>
            <a:picLocks noChangeAspect="1"/>
          </p:cNvPicPr>
          <p:nvPr/>
        </p:nvPicPr>
        <p:blipFill>
          <a:blip r:embed="rId3"/>
          <a:stretch>
            <a:fillRect/>
          </a:stretch>
        </p:blipFill>
        <p:spPr>
          <a:xfrm>
            <a:off x="6320162" y="52896"/>
            <a:ext cx="2197510" cy="1494307"/>
          </a:xfrm>
          <a:prstGeom prst="rect">
            <a:avLst/>
          </a:prstGeom>
          <a:ln>
            <a:noFill/>
          </a:ln>
          <a:effectLst>
            <a:softEdge rad="112500"/>
          </a:effectLst>
        </p:spPr>
      </p:pic>
    </p:spTree>
    <p:extLst>
      <p:ext uri="{BB962C8B-B14F-4D97-AF65-F5344CB8AC3E}">
        <p14:creationId xmlns:p14="http://schemas.microsoft.com/office/powerpoint/2010/main" val="31937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8198"/>
                                        </p:tgtEl>
                                        <p:attrNameLst>
                                          <p:attrName>style.visibility</p:attrName>
                                        </p:attrNameLst>
                                      </p:cBhvr>
                                      <p:to>
                                        <p:strVal val="visible"/>
                                      </p:to>
                                    </p:set>
                                    <p:animEffect transition="in" filter="barn(inVertical)">
                                      <p:cBhvr>
                                        <p:cTn id="31" dur="500"/>
                                        <p:tgtEl>
                                          <p:spTgt spid="819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6" grpId="0" animBg="1"/>
      <p:bldP spid="7" grpId="0" animBg="1"/>
      <p:bldP spid="11" grpId="0" animBg="1"/>
      <p:bldP spid="16"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Vai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6" y="435078"/>
            <a:ext cx="4159046" cy="523220"/>
          </a:xfrm>
          <a:prstGeom prst="rect">
            <a:avLst/>
          </a:prstGeom>
          <a:solidFill>
            <a:schemeClr val="accent5">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Vai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trò</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6" y="1159602"/>
            <a:ext cx="7137554" cy="954107"/>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thực phẩm có hàm lượng dinh dưỡng cao cho con người.</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052383" y="2117118"/>
            <a:ext cx="7137554"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nguyên liệu cho xuất khẩu.</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171F98-BC37-D823-AF1C-CBDE03A077B4}"/>
              </a:ext>
            </a:extLst>
          </p:cNvPr>
          <p:cNvSpPr txBox="1"/>
          <p:nvPr/>
        </p:nvSpPr>
        <p:spPr>
          <a:xfrm>
            <a:off x="1401762" y="2846365"/>
            <a:ext cx="668527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Tạo thêm công việc cho người lao động.</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994E5B1-1D3C-2CE4-873E-69BC0F75DED5}"/>
              </a:ext>
            </a:extLst>
          </p:cNvPr>
          <p:cNvSpPr txBox="1"/>
          <p:nvPr/>
        </p:nvSpPr>
        <p:spPr>
          <a:xfrm>
            <a:off x="1713271" y="3558917"/>
            <a:ext cx="6602361"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Cung cấp nguồn thức ăn cho chăn nuôi.</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ABF43C8-4707-B339-7FEA-4C3625834CE4}"/>
              </a:ext>
            </a:extLst>
          </p:cNvPr>
          <p:cNvSpPr txBox="1"/>
          <p:nvPr/>
        </p:nvSpPr>
        <p:spPr>
          <a:xfrm>
            <a:off x="1981198" y="4209087"/>
            <a:ext cx="8947357" cy="523220"/>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Đáp ứng nhu cầu vui chơi, giải trí cho con người.</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222089" y="4916251"/>
            <a:ext cx="9665111" cy="1384995"/>
          </a:xfrm>
          <a:prstGeom prst="rect">
            <a:avLst/>
          </a:prstGeom>
          <a:noFill/>
        </p:spPr>
        <p:txBody>
          <a:bodyPr wrap="square" rtlCol="0">
            <a:spAutoFit/>
          </a:bodyPr>
          <a:lstStyle/>
          <a:p>
            <a:pPr marL="457200" indent="-457200" algn="just">
              <a:buClr>
                <a:schemeClr val="accent5">
                  <a:lumMod val="40000"/>
                  <a:lumOff val="60000"/>
                </a:schemeClr>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Các hoạt động thủy sản trên biển còn góp phần khẳng định chủ quyền, toàn vẹn lãnh thổ của Tổ quốc đối với các hoạt động trên biển của ngư dân.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barn(inVertical)">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barn(inVertical)">
                                      <p:cBhvr>
                                        <p:cTn id="3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431286155"/>
              </p:ext>
            </p:extLst>
          </p:nvPr>
        </p:nvGraphicFramePr>
        <p:xfrm>
          <a:off x="1022554" y="1222613"/>
          <a:ext cx="10525432" cy="4326875"/>
        </p:xfrm>
        <a:graphic>
          <a:graphicData uri="http://schemas.openxmlformats.org/drawingml/2006/table">
            <a:tbl>
              <a:tblPr firstRow="1" bandRow="1">
                <a:tableStyleId>{7DF18680-E054-41AD-8BC1-D1AEF772440D}</a:tableStyleId>
              </a:tblPr>
              <a:tblGrid>
                <a:gridCol w="10525432">
                  <a:extLst>
                    <a:ext uri="{9D8B030D-6E8A-4147-A177-3AD203B41FA5}">
                      <a16:colId xmlns:a16="http://schemas.microsoft.com/office/drawing/2014/main" val="848147373"/>
                    </a:ext>
                  </a:extLst>
                </a:gridCol>
              </a:tblGrid>
              <a:tr h="1069011">
                <a:tc>
                  <a:txBody>
                    <a:bodyPr/>
                    <a:lstStyle/>
                    <a:p>
                      <a:pPr algn="ctr"/>
                      <a:r>
                        <a:rPr lang="en-US" sz="3200" dirty="0">
                          <a:latin typeface="Times New Roman" panose="02020603050405020304" pitchFamily="18" charset="0"/>
                          <a:cs typeface="Times New Roman" panose="02020603050405020304" pitchFamily="18" charset="0"/>
                        </a:rPr>
                        <a:t>PHIẾU HỌC TẬP SỐ 2</a:t>
                      </a:r>
                    </a:p>
                  </a:txBody>
                  <a:tcPr/>
                </a:tc>
                <a:extLst>
                  <a:ext uri="{0D108BD9-81ED-4DB2-BD59-A6C34878D82A}">
                    <a16:rowId xmlns:a16="http://schemas.microsoft.com/office/drawing/2014/main" val="680012335"/>
                  </a:ext>
                </a:extLst>
              </a:tr>
              <a:tr h="1119842">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Trong các loại thủy sản của mỗi nhóm thì loại nào các em dễ dàng mua được? Ngược lại, loại nào khó mua, hiếm khi được ăn?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Trong các loại đấy loại nào được tập trung sản xuất giống và nuôi trồng? Giải thích?</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1069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Cho </a:t>
                      </a:r>
                      <a:r>
                        <a:rPr lang="en-US" sz="2800" kern="1200" dirty="0" err="1">
                          <a:solidFill>
                            <a:schemeClr val="dk1"/>
                          </a:solidFill>
                          <a:effectLst/>
                          <a:latin typeface="Times New Roman" panose="02020603050405020304" pitchFamily="18" charset="0"/>
                          <a:cs typeface="Times New Roman" panose="02020603050405020304" pitchFamily="18" charset="0"/>
                        </a:rPr>
                        <a:t>ví</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dụ</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một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số</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loại</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thủy</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sản</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có</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kinh</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tế</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giá</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trị</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xuất</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khẩu</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cao</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mà</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em</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en-US" sz="2800" kern="1200" dirty="0" err="1">
                          <a:solidFill>
                            <a:schemeClr val="dk1"/>
                          </a:solidFill>
                          <a:effectLst/>
                          <a:latin typeface="Times New Roman" panose="02020603050405020304" pitchFamily="18" charset="0"/>
                          <a:cs typeface="Times New Roman" panose="02020603050405020304" pitchFamily="18" charset="0"/>
                        </a:rPr>
                        <a:t>biết</a:t>
                      </a:r>
                      <a:r>
                        <a:rPr lang="en-US" sz="2800" kern="1200" dirty="0">
                          <a:solidFill>
                            <a:schemeClr val="dk1"/>
                          </a:solidFill>
                          <a:effectLst/>
                          <a:latin typeface="Times New Roman" panose="02020603050405020304" pitchFamily="18" charset="0"/>
                          <a:cs typeface="Times New Roman" panose="02020603050405020304" pitchFamily="18" charset="0"/>
                        </a:rPr>
                        <a:t>?</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bl>
          </a:graphicData>
        </a:graphic>
      </p:graphicFrame>
    </p:spTree>
    <p:extLst>
      <p:ext uri="{BB962C8B-B14F-4D97-AF65-F5344CB8AC3E}">
        <p14:creationId xmlns:p14="http://schemas.microsoft.com/office/powerpoint/2010/main" val="253581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8200" y="97593"/>
            <a:ext cx="4497800" cy="3012880"/>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3">
            <a:extLst>
              <a:ext uri="{28A0092B-C50C-407E-A947-70E740481C1C}">
                <a14:useLocalDpi xmlns:a14="http://schemas.microsoft.com/office/drawing/2010/main" val="0"/>
              </a:ext>
            </a:extLst>
          </a:blip>
          <a:srcRect l="43909" t="21915" r="19765" b="47462"/>
          <a:stretch>
            <a:fillRect/>
          </a:stretch>
        </p:blipFill>
        <p:spPr bwMode="auto">
          <a:xfrm>
            <a:off x="7034987" y="2569036"/>
            <a:ext cx="4801585" cy="2512689"/>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4805" y="3647357"/>
            <a:ext cx="4268121" cy="2868736"/>
          </a:xfrm>
          <a:prstGeom prst="rect">
            <a:avLst/>
          </a:prstGeom>
          <a:ln>
            <a:noFill/>
          </a:ln>
          <a:effectLst>
            <a:softEdge rad="112500"/>
          </a:effectLst>
        </p:spPr>
      </p:pic>
      <p:sp>
        <p:nvSpPr>
          <p:cNvPr id="2" name="TextBox 1">
            <a:extLst>
              <a:ext uri="{FF2B5EF4-FFF2-40B4-BE49-F238E27FC236}">
                <a16:creationId xmlns:a16="http://schemas.microsoft.com/office/drawing/2014/main" id="{1500A6CC-C438-813B-F521-2C6291648291}"/>
              </a:ext>
            </a:extLst>
          </p:cNvPr>
          <p:cNvSpPr txBox="1"/>
          <p:nvPr/>
        </p:nvSpPr>
        <p:spPr>
          <a:xfrm>
            <a:off x="7189337" y="1209694"/>
            <a:ext cx="3873452" cy="584775"/>
          </a:xfrm>
          <a:prstGeom prst="rect">
            <a:avLst/>
          </a:prstGeom>
          <a:solidFill>
            <a:schemeClr val="accent5">
              <a:lumMod val="20000"/>
              <a:lumOff val="80000"/>
            </a:schemeClr>
          </a:solidFill>
          <a:effectLst>
            <a:outerShdw blurRad="63500" sx="102000" sy="102000" algn="ctr" rotWithShape="0">
              <a:prstClr val="black">
                <a:alpha val="40000"/>
              </a:prstClr>
            </a:outerShdw>
          </a:effectLst>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Giá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endParaRPr lang="en-US" sz="3200" b="1" dirty="0">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id="{D8859CFE-214D-8BA3-BFE6-D0A617D03FC5}"/>
              </a:ext>
            </a:extLst>
          </p:cNvPr>
          <p:cNvSpPr/>
          <p:nvPr/>
        </p:nvSpPr>
        <p:spPr>
          <a:xfrm>
            <a:off x="193955" y="1374140"/>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Tôm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hùm</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Flowchart: Alternate Process 17">
            <a:extLst>
              <a:ext uri="{FF2B5EF4-FFF2-40B4-BE49-F238E27FC236}">
                <a16:creationId xmlns:a16="http://schemas.microsoft.com/office/drawing/2014/main" id="{8736AD88-B052-DDA8-F090-C3ED10FE294D}"/>
              </a:ext>
            </a:extLst>
          </p:cNvPr>
          <p:cNvSpPr/>
          <p:nvPr/>
        </p:nvSpPr>
        <p:spPr>
          <a:xfrm>
            <a:off x="1174380" y="4503991"/>
            <a:ext cx="1207807"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Cua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biển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9" name="Flowchart: Alternate Process 18">
            <a:extLst>
              <a:ext uri="{FF2B5EF4-FFF2-40B4-BE49-F238E27FC236}">
                <a16:creationId xmlns:a16="http://schemas.microsoft.com/office/drawing/2014/main" id="{49B1DBC4-8046-9515-7995-ED28AC036271}"/>
              </a:ext>
            </a:extLst>
          </p:cNvPr>
          <p:cNvSpPr/>
          <p:nvPr/>
        </p:nvSpPr>
        <p:spPr>
          <a:xfrm>
            <a:off x="8866581" y="5283123"/>
            <a:ext cx="1413045" cy="840658"/>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tra</a:t>
            </a:r>
            <a:endParaRPr lang="en-US"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69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815FAE7B-468C-CBC2-9297-79218CD1539A}"/>
              </a:ext>
            </a:extLst>
          </p:cNvPr>
          <p:cNvSpPr/>
          <p:nvPr/>
        </p:nvSpPr>
        <p:spPr>
          <a:xfrm>
            <a:off x="8386913" y="464574"/>
            <a:ext cx="3323305" cy="2381791"/>
          </a:xfrm>
          <a:prstGeom prst="cloud">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Loại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thủy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4">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953893" y="1508476"/>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kinh tế cao: tôm hùm, cá song,…</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012CB1F-24DD-DF8F-E69C-06707B9F54D9}"/>
              </a:ext>
            </a:extLst>
          </p:cNvPr>
          <p:cNvSpPr txBox="1"/>
          <p:nvPr/>
        </p:nvSpPr>
        <p:spPr>
          <a:xfrm>
            <a:off x="1622394" y="2672987"/>
            <a:ext cx="7137554" cy="954107"/>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 Một số loài thủy sản có giá trị xuất khẩu cao: cá tra, cá basa,...</a:t>
            </a:r>
            <a:endParaRPr lang="en-US" sz="28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D92453-3DFD-555F-9BAB-A5E07A42EA76}"/>
              </a:ext>
            </a:extLst>
          </p:cNvPr>
          <p:cNvSpPr txBox="1"/>
          <p:nvPr/>
        </p:nvSpPr>
        <p:spPr>
          <a:xfrm>
            <a:off x="2366469" y="4011636"/>
            <a:ext cx="8711382" cy="523220"/>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=&gt; Mang lại nguồn thu nhập lớn cho người nuôi trồng.</a:t>
            </a:r>
            <a:endParaRPr lang="en-US" sz="28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41B4DB43-8D38-3AD2-3EDC-2A922DCBC101}"/>
              </a:ext>
            </a:extLst>
          </p:cNvPr>
          <p:cNvSpPr/>
          <p:nvPr/>
        </p:nvSpPr>
        <p:spPr>
          <a:xfrm>
            <a:off x="2727158" y="4892842"/>
            <a:ext cx="7218947" cy="942665"/>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lumMod val="95000"/>
                    <a:lumOff val="5000"/>
                  </a:schemeClr>
                </a:solidFill>
                <a:latin typeface="Times New Roman" panose="02020603050405020304" pitchFamily="18" charset="0"/>
                <a:cs typeface="Times New Roman" panose="02020603050405020304" pitchFamily="18" charset="0"/>
              </a:rPr>
              <a:t>Đ</a:t>
            </a:r>
            <a:r>
              <a:rPr kumimoji="0" lang="vi-VN" sz="28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n-ea"/>
                <a:cs typeface="Times New Roman" panose="02020603050405020304" pitchFamily="18" charset="0"/>
              </a:rPr>
              <a:t>ược tập trung sản xuất giống và nuôi trồng</a:t>
            </a:r>
            <a:endParaRPr lang="en-US" b="1" dirty="0">
              <a:solidFill>
                <a:schemeClr val="tx1">
                  <a:lumMod val="95000"/>
                  <a:lumOff val="5000"/>
                </a:schemeClr>
              </a:solidFill>
            </a:endParaRPr>
          </a:p>
        </p:txBody>
      </p:sp>
      <p:sp>
        <p:nvSpPr>
          <p:cNvPr id="8" name="Arrow: Right 7">
            <a:extLst>
              <a:ext uri="{FF2B5EF4-FFF2-40B4-BE49-F238E27FC236}">
                <a16:creationId xmlns:a16="http://schemas.microsoft.com/office/drawing/2014/main" id="{F0EE61A0-97D6-088C-A348-FACFC179A901}"/>
              </a:ext>
            </a:extLst>
          </p:cNvPr>
          <p:cNvSpPr/>
          <p:nvPr/>
        </p:nvSpPr>
        <p:spPr>
          <a:xfrm>
            <a:off x="1090863" y="5192654"/>
            <a:ext cx="1275606" cy="268346"/>
          </a:xfrm>
          <a:prstGeom prst="rightArrow">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23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p:bldP spid="6" grpId="0"/>
      <p:bldP spid="10"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CDF3E787-2F86-AB80-4381-8669F2C778C6}"/>
              </a:ext>
            </a:extLst>
          </p:cNvPr>
          <p:cNvSpPr/>
          <p:nvPr/>
        </p:nvSpPr>
        <p:spPr>
          <a:xfrm>
            <a:off x="183511" y="1663316"/>
            <a:ext cx="4503761" cy="1569492"/>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MÔ TẢ THỦY SẢN</a:t>
            </a:r>
          </a:p>
        </p:txBody>
      </p:sp>
      <p:pic>
        <p:nvPicPr>
          <p:cNvPr id="4" name="Picture 3" descr="Graphical user interface&#10;&#10;Description automatically generated">
            <a:extLst>
              <a:ext uri="{FF2B5EF4-FFF2-40B4-BE49-F238E27FC236}">
                <a16:creationId xmlns:a16="http://schemas.microsoft.com/office/drawing/2014/main" id="{C1FCB4CF-69A4-8CC2-BFBF-2F6595AFBB55}"/>
              </a:ext>
            </a:extLst>
          </p:cNvPr>
          <p:cNvPicPr>
            <a:picLocks noChangeAspect="1"/>
          </p:cNvPicPr>
          <p:nvPr/>
        </p:nvPicPr>
        <p:blipFill>
          <a:blip r:embed="rId2">
            <a:extLst>
              <a:ext uri="{28A0092B-C50C-407E-A947-70E740481C1C}">
                <a14:useLocalDpi xmlns:a14="http://schemas.microsoft.com/office/drawing/2010/main" val="0"/>
              </a:ext>
            </a:extLst>
          </a:blip>
          <a:srcRect l="43909" t="21915" r="19765" b="47462"/>
          <a:stretch>
            <a:fillRect/>
          </a:stretch>
        </p:blipFill>
        <p:spPr bwMode="auto">
          <a:xfrm>
            <a:off x="6843259" y="2937845"/>
            <a:ext cx="4801585" cy="2512689"/>
          </a:xfrm>
          <a:prstGeom prst="rect">
            <a:avLst/>
          </a:prstGeom>
          <a:ln>
            <a:noFill/>
          </a:ln>
          <a:effectLst>
            <a:softEdge rad="112500"/>
          </a:effectLst>
        </p:spPr>
      </p:pic>
      <p:pic>
        <p:nvPicPr>
          <p:cNvPr id="6" name="Picture 5" descr="Tỷ lệ dinh dưỡng trong thức ăn công nghiệp cho tôm hùm xanh - Công ty VMC  Việt Nam">
            <a:extLst>
              <a:ext uri="{FF2B5EF4-FFF2-40B4-BE49-F238E27FC236}">
                <a16:creationId xmlns:a16="http://schemas.microsoft.com/office/drawing/2014/main" id="{E192FDB3-BC40-7B3E-DA36-620F307077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2393" y="0"/>
            <a:ext cx="3976690" cy="2663811"/>
          </a:xfrm>
          <a:prstGeom prst="rect">
            <a:avLst/>
          </a:prstGeom>
          <a:ln>
            <a:noFill/>
          </a:ln>
          <a:effectLst>
            <a:softEdge rad="112500"/>
          </a:effectLst>
        </p:spPr>
      </p:pic>
      <p:pic>
        <p:nvPicPr>
          <p:cNvPr id="6146" name="Picture 2" descr="Quy trình nuôi tôm càng xanh toàn đực hai giai đoạn,các biện pháp phòng và  trị một số bệnh thường gặp">
            <a:extLst>
              <a:ext uri="{FF2B5EF4-FFF2-40B4-BE49-F238E27FC236}">
                <a16:creationId xmlns:a16="http://schemas.microsoft.com/office/drawing/2014/main" id="{F40F6133-71F2-2956-DDE4-514449CD89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9152" y="3428898"/>
            <a:ext cx="3186461" cy="31864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5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wipe(down)">
                                      <p:cBhvr>
                                        <p:cTn id="2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éo lưới rùng, ngư dân Hoàng Mai thu tiền triệu mỗi ngày - Đài phát thanh  và truyền hình Nghệ An">
            <a:extLst>
              <a:ext uri="{FF2B5EF4-FFF2-40B4-BE49-F238E27FC236}">
                <a16:creationId xmlns:a16="http://schemas.microsoft.com/office/drawing/2014/main" id="{7296EB28-2AEA-1107-4B1D-8042EE64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6" y="22123"/>
            <a:ext cx="9019253" cy="676444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D541EE4C-E7A6-07D8-340D-ED545A191E08}"/>
              </a:ext>
            </a:extLst>
          </p:cNvPr>
          <p:cNvSpPr/>
          <p:nvPr/>
        </p:nvSpPr>
        <p:spPr>
          <a:xfrm>
            <a:off x="9164279" y="796413"/>
            <a:ext cx="2920180" cy="2418735"/>
          </a:xfrm>
          <a:prstGeom prst="cloudCallou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ĐÂY LÀ PHƯƠNG PHÁP KHAI THÁC NÀO NHỈ?</a:t>
            </a:r>
          </a:p>
        </p:txBody>
      </p:sp>
    </p:spTree>
    <p:extLst>
      <p:ext uri="{BB962C8B-B14F-4D97-AF65-F5344CB8AC3E}">
        <p14:creationId xmlns:p14="http://schemas.microsoft.com/office/powerpoint/2010/main" val="329745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3582606124"/>
              </p:ext>
            </p:extLst>
          </p:nvPr>
        </p:nvGraphicFramePr>
        <p:xfrm>
          <a:off x="907024" y="270292"/>
          <a:ext cx="10626213" cy="6042210"/>
        </p:xfrm>
        <a:graphic>
          <a:graphicData uri="http://schemas.openxmlformats.org/drawingml/2006/table">
            <a:tbl>
              <a:tblPr firstRow="1" bandRow="1">
                <a:tableStyleId>{21E4AEA4-8DFA-4A89-87EB-49C32662AFE0}</a:tableStyleId>
              </a:tblPr>
              <a:tblGrid>
                <a:gridCol w="10626213">
                  <a:extLst>
                    <a:ext uri="{9D8B030D-6E8A-4147-A177-3AD203B41FA5}">
                      <a16:colId xmlns:a16="http://schemas.microsoft.com/office/drawing/2014/main" val="848147373"/>
                    </a:ext>
                  </a:extLst>
                </a:gridCol>
              </a:tblGrid>
              <a:tr h="612463">
                <a:tc>
                  <a:txBody>
                    <a:bodyPr/>
                    <a:lstStyle/>
                    <a:p>
                      <a:pPr algn="ctr"/>
                      <a:r>
                        <a:rPr lang="en-US" sz="2800" dirty="0">
                          <a:latin typeface="Times New Roman" panose="02020603050405020304" pitchFamily="18" charset="0"/>
                          <a:cs typeface="Times New Roman" panose="02020603050405020304" pitchFamily="18" charset="0"/>
                        </a:rPr>
                        <a:t>PHIẾU HỌC TẬP SỐ 3</a:t>
                      </a:r>
                    </a:p>
                  </a:txBody>
                  <a:tcPr/>
                </a:tc>
                <a:extLst>
                  <a:ext uri="{0D108BD9-81ED-4DB2-BD59-A6C34878D82A}">
                    <a16:rowId xmlns:a16="http://schemas.microsoft.com/office/drawing/2014/main" val="680012335"/>
                  </a:ext>
                </a:extLst>
              </a:tr>
              <a:tr h="716457">
                <a:tc>
                  <a:txBody>
                    <a:bodyPr/>
                    <a:lstStyle/>
                    <a:p>
                      <a:pPr algn="just">
                        <a:lnSpc>
                          <a:spcPct val="115000"/>
                        </a:lnSpc>
                        <a:spcAft>
                          <a:spcPts val="1000"/>
                        </a:spcAft>
                      </a:pPr>
                      <a:r>
                        <a:rPr lang="en-US" sz="2800" b="1" dirty="0" err="1">
                          <a:effectLst/>
                          <a:latin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cs typeface="Times New Roman" panose="02020603050405020304" pitchFamily="18" charset="0"/>
                        </a:rPr>
                        <a:t> 1: </a:t>
                      </a:r>
                      <a:r>
                        <a:rPr lang="vi-VN" sz="2800" dirty="0">
                          <a:effectLst/>
                          <a:latin typeface="Times New Roman" panose="02020603050405020304" pitchFamily="18" charset="0"/>
                          <a:cs typeface="Times New Roman" panose="02020603050405020304" pitchFamily="18" charset="0"/>
                        </a:rPr>
                        <a:t>Cho biết phương pháp khai thác cá trên ảnh?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604216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2:</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ngoài hình thức khai thác trên còn hình thức khai thác nào khác không? Kể tên?</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819479282"/>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cs typeface="Times New Roman" panose="02020603050405020304" pitchFamily="18" charset="0"/>
                        </a:rPr>
                        <a:t>Câu</a:t>
                      </a:r>
                      <a:r>
                        <a:rPr lang="en-US" sz="2800" b="1" kern="1200" dirty="0">
                          <a:solidFill>
                            <a:schemeClr val="dk1"/>
                          </a:solidFill>
                          <a:effectLst/>
                          <a:latin typeface="Times New Roman" panose="02020603050405020304" pitchFamily="18" charset="0"/>
                          <a:cs typeface="Times New Roman" panose="02020603050405020304" pitchFamily="18" charset="0"/>
                        </a:rPr>
                        <a:t> 3:</a:t>
                      </a:r>
                      <a:r>
                        <a:rPr lang="en-US" sz="2800" kern="1200" dirty="0">
                          <a:solidFill>
                            <a:schemeClr val="dk1"/>
                          </a:solidFill>
                          <a:effectLst/>
                          <a:latin typeface="Times New Roman" panose="02020603050405020304" pitchFamily="18" charset="0"/>
                          <a:cs typeface="Times New Roman" panose="02020603050405020304" pitchFamily="18" charset="0"/>
                        </a:rPr>
                        <a:t> </a:t>
                      </a:r>
                      <a:r>
                        <a:rPr lang="vi-VN" sz="2800" kern="1200" dirty="0">
                          <a:solidFill>
                            <a:schemeClr val="dk1"/>
                          </a:solidFill>
                          <a:effectLst/>
                          <a:latin typeface="Times New Roman" panose="02020603050405020304" pitchFamily="18" charset="0"/>
                          <a:cs typeface="Times New Roman" panose="02020603050405020304" pitchFamily="18" charset="0"/>
                        </a:rPr>
                        <a:t>Cho biết các hình thức khai thác phù hợp với loài thủy sản mà nhóm em bốc được?</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308411834"/>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 </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nghĩa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2160808011"/>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vô</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hay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tùy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ý?</a:t>
                      </a:r>
                    </a:p>
                  </a:txBody>
                  <a:tcPr/>
                </a:tc>
                <a:extLst>
                  <a:ext uri="{0D108BD9-81ED-4DB2-BD59-A6C34878D82A}">
                    <a16:rowId xmlns:a16="http://schemas.microsoft.com/office/drawing/2014/main" val="2011639826"/>
                  </a:ext>
                </a:extLst>
              </a:tr>
              <a:tr h="933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6: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vệ</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nguồn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lợi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hiệu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26982811"/>
                  </a:ext>
                </a:extLst>
              </a:tr>
            </a:tbl>
          </a:graphicData>
        </a:graphic>
      </p:graphicFrame>
      <p:pic>
        <p:nvPicPr>
          <p:cNvPr id="8194" name="Picture 2" descr="Crab ">
            <a:extLst>
              <a:ext uri="{FF2B5EF4-FFF2-40B4-BE49-F238E27FC236}">
                <a16:creationId xmlns:a16="http://schemas.microsoft.com/office/drawing/2014/main" id="{7AAC81F4-E38D-55DD-0AAC-166ECAE9F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9896" y="17256"/>
            <a:ext cx="1442833" cy="144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4" name="Picture 8" descr="NTO - Cào nghêu Đầm Nại">
            <a:extLst>
              <a:ext uri="{FF2B5EF4-FFF2-40B4-BE49-F238E27FC236}">
                <a16:creationId xmlns:a16="http://schemas.microsoft.com/office/drawing/2014/main" id="{47BFD72D-489B-6FD9-BBD3-5AB8C0D8567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817" y="982896"/>
            <a:ext cx="2927250" cy="2195437"/>
          </a:xfrm>
          <a:prstGeom prst="rect">
            <a:avLst/>
          </a:prstGeom>
          <a:noFill/>
          <a:extLst>
            <a:ext uri="{909E8E84-426E-40DD-AFC4-6F175D3DCCD1}">
              <a14:hiddenFill xmlns:a14="http://schemas.microsoft.com/office/drawing/2010/main">
                <a:solidFill>
                  <a:srgbClr val="FFFFFF"/>
                </a:solidFill>
              </a14:hiddenFill>
            </a:ext>
          </a:extLst>
        </p:spPr>
      </p:pic>
      <p:sp>
        <p:nvSpPr>
          <p:cNvPr id="9229" name="Freeform: Shape 9228">
            <a:extLst>
              <a:ext uri="{FF2B5EF4-FFF2-40B4-BE49-F238E27FC236}">
                <a16:creationId xmlns:a16="http://schemas.microsoft.com/office/drawing/2014/main" id="{7BC0F8B1-F985-469B-8332-13DBC76655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791963" y="451044"/>
            <a:ext cx="2308583" cy="2741196"/>
          </a:xfrm>
          <a:custGeom>
            <a:avLst/>
            <a:gdLst>
              <a:gd name="connsiteX0" fmla="*/ 2308583 w 2308583"/>
              <a:gd name="connsiteY0" fmla="*/ 2741196 h 2741196"/>
              <a:gd name="connsiteX1" fmla="*/ 462 w 2308583"/>
              <a:gd name="connsiteY1" fmla="*/ 2741196 h 2741196"/>
              <a:gd name="connsiteX2" fmla="*/ 0 w 2308583"/>
              <a:gd name="connsiteY2" fmla="*/ 2469337 h 2741196"/>
              <a:gd name="connsiteX3" fmla="*/ 2022607 w 2308583"/>
              <a:gd name="connsiteY3" fmla="*/ 2470269 h 2741196"/>
              <a:gd name="connsiteX4" fmla="*/ 2022607 w 2308583"/>
              <a:gd name="connsiteY4" fmla="*/ 0 h 2741196"/>
              <a:gd name="connsiteX5" fmla="*/ 2308583 w 2308583"/>
              <a:gd name="connsiteY5" fmla="*/ 0 h 274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2741196">
                <a:moveTo>
                  <a:pt x="2308583" y="2741196"/>
                </a:moveTo>
                <a:lnTo>
                  <a:pt x="462" y="2741196"/>
                </a:lnTo>
                <a:cubicBezTo>
                  <a:pt x="-462" y="2647366"/>
                  <a:pt x="923" y="2563167"/>
                  <a:pt x="0" y="2469337"/>
                </a:cubicBezTo>
                <a:lnTo>
                  <a:pt x="2022607" y="2470269"/>
                </a:lnTo>
                <a:lnTo>
                  <a:pt x="2022607" y="0"/>
                </a:lnTo>
                <a:lnTo>
                  <a:pt x="2308583" y="0"/>
                </a:lnTo>
                <a:close/>
              </a:path>
            </a:pathLst>
          </a:custGeom>
          <a:solidFill>
            <a:schemeClr val="tx1">
              <a:lumMod val="95000"/>
              <a:lumOff val="5000"/>
              <a:alpha val="75000"/>
            </a:schemeClr>
          </a:solidFill>
          <a:ln w="0">
            <a:noFill/>
            <a:prstDash val="solid"/>
            <a:round/>
            <a:headEnd/>
            <a:tailEnd/>
          </a:ln>
        </p:spPr>
      </p:sp>
      <p:pic>
        <p:nvPicPr>
          <p:cNvPr id="9222" name="Picture 6" descr="Hướng Dẫn Câu Mực Đêm Phú Quốc | Thuê Xe Phú Quốc | Tour Phú Quốc Hàng Ngày">
            <a:extLst>
              <a:ext uri="{FF2B5EF4-FFF2-40B4-BE49-F238E27FC236}">
                <a16:creationId xmlns:a16="http://schemas.microsoft.com/office/drawing/2014/main" id="{8373AAB0-0DC4-1049-60D1-E44612F7CA2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9864" y="434000"/>
            <a:ext cx="3677650" cy="275823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éo lưới ở Đà Nẵng">
            <a:extLst>
              <a:ext uri="{FF2B5EF4-FFF2-40B4-BE49-F238E27FC236}">
                <a16:creationId xmlns:a16="http://schemas.microsoft.com/office/drawing/2014/main" id="{6354BF61-1E62-F647-1713-DE56E465B76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27461" y="790692"/>
            <a:ext cx="3004593" cy="2025074"/>
          </a:xfrm>
          <a:prstGeom prst="rect">
            <a:avLst/>
          </a:prstGeom>
          <a:noFill/>
          <a:extLst>
            <a:ext uri="{909E8E84-426E-40DD-AFC4-6F175D3DCCD1}">
              <a14:hiddenFill xmlns:a14="http://schemas.microsoft.com/office/drawing/2010/main">
                <a:solidFill>
                  <a:srgbClr val="FFFFFF"/>
                </a:solidFill>
              </a14:hiddenFill>
            </a:ext>
          </a:extLst>
        </p:spPr>
      </p:pic>
      <p:sp>
        <p:nvSpPr>
          <p:cNvPr id="9231" name="Freeform: Shape 9230">
            <a:extLst>
              <a:ext uri="{FF2B5EF4-FFF2-40B4-BE49-F238E27FC236}">
                <a16:creationId xmlns:a16="http://schemas.microsoft.com/office/drawing/2014/main" id="{89D15953-1642-4DD6-AD9E-01AA19247F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9466977" y="434000"/>
            <a:ext cx="2308583" cy="1114404"/>
          </a:xfrm>
          <a:custGeom>
            <a:avLst/>
            <a:gdLst>
              <a:gd name="connsiteX0" fmla="*/ 462 w 2308583"/>
              <a:gd name="connsiteY0" fmla="*/ 1114404 h 1114404"/>
              <a:gd name="connsiteX1" fmla="*/ 2308583 w 2308583"/>
              <a:gd name="connsiteY1" fmla="*/ 1114404 h 1114404"/>
              <a:gd name="connsiteX2" fmla="*/ 2308583 w 2308583"/>
              <a:gd name="connsiteY2" fmla="*/ 0 h 1114404"/>
              <a:gd name="connsiteX3" fmla="*/ 2022607 w 2308583"/>
              <a:gd name="connsiteY3" fmla="*/ 0 h 1114404"/>
              <a:gd name="connsiteX4" fmla="*/ 2022607 w 2308583"/>
              <a:gd name="connsiteY4" fmla="*/ 843477 h 1114404"/>
              <a:gd name="connsiteX5" fmla="*/ 0 w 2308583"/>
              <a:gd name="connsiteY5" fmla="*/ 842545 h 1114404"/>
              <a:gd name="connsiteX6" fmla="*/ 462 w 2308583"/>
              <a:gd name="connsiteY6" fmla="*/ 1114404 h 111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583" h="1114404">
                <a:moveTo>
                  <a:pt x="462" y="1114404"/>
                </a:moveTo>
                <a:lnTo>
                  <a:pt x="2308583" y="1114404"/>
                </a:lnTo>
                <a:lnTo>
                  <a:pt x="2308583" y="0"/>
                </a:lnTo>
                <a:lnTo>
                  <a:pt x="2022607" y="0"/>
                </a:lnTo>
                <a:lnTo>
                  <a:pt x="2022607" y="843477"/>
                </a:lnTo>
                <a:lnTo>
                  <a:pt x="0" y="842545"/>
                </a:lnTo>
                <a:cubicBezTo>
                  <a:pt x="923" y="936375"/>
                  <a:pt x="-462" y="1020574"/>
                  <a:pt x="462" y="1114404"/>
                </a:cubicBezTo>
                <a:close/>
              </a:path>
            </a:pathLst>
          </a:custGeom>
          <a:solidFill>
            <a:schemeClr val="tx1">
              <a:lumMod val="95000"/>
              <a:lumOff val="5000"/>
              <a:alpha val="75000"/>
            </a:schemeClr>
          </a:solidFill>
          <a:ln w="0">
            <a:noFill/>
            <a:prstDash val="solid"/>
            <a:round/>
            <a:headEnd/>
            <a:tailEnd/>
          </a:ln>
        </p:spPr>
      </p:sp>
      <p:cxnSp>
        <p:nvCxnSpPr>
          <p:cNvPr id="9233" name="Straight Connector 9232">
            <a:extLst>
              <a:ext uri="{FF2B5EF4-FFF2-40B4-BE49-F238E27FC236}">
                <a16:creationId xmlns:a16="http://schemas.microsoft.com/office/drawing/2014/main" id="{1918D9D3-1370-4FF6-9DFC-9F87F90395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4400" y="5377218"/>
            <a:ext cx="4387755" cy="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220" name="Picture 4" descr="Lưới bát Quái 8 cửa, 6 cửa, 12 cửa, 16 cửa - Cancau24h.com">
            <a:extLst>
              <a:ext uri="{FF2B5EF4-FFF2-40B4-BE49-F238E27FC236}">
                <a16:creationId xmlns:a16="http://schemas.microsoft.com/office/drawing/2014/main" id="{B4A858A5-3F8E-D5A7-1F41-444C3B2CE2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763" b="9462"/>
          <a:stretch/>
        </p:blipFill>
        <p:spPr bwMode="auto">
          <a:xfrm>
            <a:off x="8888689" y="3323824"/>
            <a:ext cx="3046081" cy="2530357"/>
          </a:xfrm>
          <a:prstGeom prst="rect">
            <a:avLst/>
          </a:prstGeom>
          <a:noFill/>
          <a:extLst>
            <a:ext uri="{909E8E84-426E-40DD-AFC4-6F175D3DCCD1}">
              <a14:hiddenFill xmlns:a14="http://schemas.microsoft.com/office/drawing/2010/main">
                <a:solidFill>
                  <a:srgbClr val="FFFFFF"/>
                </a:solidFill>
              </a14:hiddenFill>
            </a:ext>
          </a:extLst>
        </p:spPr>
      </p:pic>
      <p:sp>
        <p:nvSpPr>
          <p:cNvPr id="9235" name="Freeform 6">
            <a:extLst>
              <a:ext uri="{FF2B5EF4-FFF2-40B4-BE49-F238E27FC236}">
                <a16:creationId xmlns:a16="http://schemas.microsoft.com/office/drawing/2014/main" id="{FBF3780C-749F-4B50-9E1D-F2B1F6DBB7D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76833" y="2919002"/>
            <a:ext cx="2525072" cy="3398994"/>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1">
              <a:lumMod val="95000"/>
              <a:lumOff val="5000"/>
              <a:alpha val="75000"/>
            </a:schemeClr>
          </a:solidFill>
          <a:ln w="0">
            <a:noFill/>
            <a:prstDash val="solid"/>
            <a:round/>
            <a:headEnd/>
            <a:tailEnd/>
          </a:ln>
        </p:spPr>
      </p:sp>
      <p:pic>
        <p:nvPicPr>
          <p:cNvPr id="3" name="Picture 2" descr="Nghề móc hàu trên bãi đá - VnExpress">
            <a:extLst>
              <a:ext uri="{FF2B5EF4-FFF2-40B4-BE49-F238E27FC236}">
                <a16:creationId xmlns:a16="http://schemas.microsoft.com/office/drawing/2014/main" id="{CDCD9D51-1AD8-E72E-7241-627015DA1F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86" y="4016364"/>
            <a:ext cx="3942860" cy="2628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Explosion: 14 Points 1">
            <a:extLst>
              <a:ext uri="{FF2B5EF4-FFF2-40B4-BE49-F238E27FC236}">
                <a16:creationId xmlns:a16="http://schemas.microsoft.com/office/drawing/2014/main" id="{7B0F62D1-C08C-499F-2460-A352D86A51CE}"/>
              </a:ext>
            </a:extLst>
          </p:cNvPr>
          <p:cNvSpPr/>
          <p:nvPr/>
        </p:nvSpPr>
        <p:spPr>
          <a:xfrm>
            <a:off x="3562067" y="3429000"/>
            <a:ext cx="5585080" cy="2425181"/>
          </a:xfrm>
          <a:prstGeom prst="irregularSeal2">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nSpc>
                <a:spcPct val="90000"/>
              </a:lnSpc>
              <a:spcBef>
                <a:spcPct val="0"/>
              </a:spcBef>
              <a:spcAft>
                <a:spcPts val="600"/>
              </a:spcAft>
            </a:pPr>
            <a:r>
              <a:rPr lang="en-US" sz="2800" b="1" kern="1200" dirty="0">
                <a:solidFill>
                  <a:schemeClr val="accent2">
                    <a:lumMod val="75000"/>
                  </a:schemeClr>
                </a:solidFill>
                <a:latin typeface="Times New Roman" panose="02020603050405020304" pitchFamily="18" charset="0"/>
                <a:ea typeface="+mj-ea"/>
                <a:cs typeface="Times New Roman" panose="02020603050405020304" pitchFamily="18" charset="0"/>
              </a:rPr>
              <a:t>HÌNH THỨC KHAI THÁC</a:t>
            </a:r>
          </a:p>
        </p:txBody>
      </p:sp>
    </p:spTree>
    <p:extLst>
      <p:ext uri="{BB962C8B-B14F-4D97-AF65-F5344CB8AC3E}">
        <p14:creationId xmlns:p14="http://schemas.microsoft.com/office/powerpoint/2010/main" val="313858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arn(inVertical)">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arn(inVertic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barn(inVertical)">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20"/>
                                        </p:tgtEl>
                                        <p:attrNameLst>
                                          <p:attrName>style.visibility</p:attrName>
                                        </p:attrNameLst>
                                      </p:cBhvr>
                                      <p:to>
                                        <p:strVal val="visible"/>
                                      </p:to>
                                    </p:set>
                                    <p:animEffect transition="in" filter="barn(inVertical)">
                                      <p:cBhvr>
                                        <p:cTn id="22" dur="500"/>
                                        <p:tgtEl>
                                          <p:spTgt spid="92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2">
            <a:extLst>
              <a:ext uri="{FF2B5EF4-FFF2-40B4-BE49-F238E27FC236}">
                <a16:creationId xmlns:a16="http://schemas.microsoft.com/office/drawing/2014/main" id="{7C1E5815-D54C-487F-A054-6D4930ADE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4">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1028" name="Picture 4" descr="Những điều thú vị về con heo">
            <a:extLst>
              <a:ext uri="{FF2B5EF4-FFF2-40B4-BE49-F238E27FC236}">
                <a16:creationId xmlns:a16="http://schemas.microsoft.com/office/drawing/2014/main" id="{F3F1CA09-8D69-5932-21C6-6C424CEEF3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938" y="688975"/>
            <a:ext cx="2797175" cy="1720850"/>
          </a:xfrm>
          <a:prstGeom prst="rect">
            <a:avLst/>
          </a:prstGeom>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0E95AF-B5C8-C85C-D623-2672C287248F}"/>
              </a:ext>
            </a:extLst>
          </p:cNvPr>
          <p:cNvPicPr>
            <a:picLocks noChangeAspect="1"/>
          </p:cNvPicPr>
          <p:nvPr/>
        </p:nvPicPr>
        <p:blipFill>
          <a:blip r:embed="rId3"/>
          <a:stretch>
            <a:fillRect/>
          </a:stretch>
        </p:blipFill>
        <p:spPr>
          <a:xfrm>
            <a:off x="3505200" y="688975"/>
            <a:ext cx="2417763" cy="1720850"/>
          </a:xfrm>
          <a:prstGeom prst="rect">
            <a:avLst/>
          </a:prstGeom>
        </p:spPr>
      </p:pic>
      <p:pic>
        <p:nvPicPr>
          <p:cNvPr id="6" name="Picture 5">
            <a:extLst>
              <a:ext uri="{FF2B5EF4-FFF2-40B4-BE49-F238E27FC236}">
                <a16:creationId xmlns:a16="http://schemas.microsoft.com/office/drawing/2014/main" id="{7BFAA0C5-6F55-B93F-6A2A-2EB3B73C97BA}"/>
              </a:ext>
            </a:extLst>
          </p:cNvPr>
          <p:cNvPicPr>
            <a:picLocks noChangeAspect="1"/>
          </p:cNvPicPr>
          <p:nvPr/>
        </p:nvPicPr>
        <p:blipFill>
          <a:blip r:embed="rId4"/>
          <a:stretch>
            <a:fillRect/>
          </a:stretch>
        </p:blipFill>
        <p:spPr>
          <a:xfrm>
            <a:off x="642938" y="2476500"/>
            <a:ext cx="2871788" cy="1587500"/>
          </a:xfrm>
          <a:prstGeom prst="rect">
            <a:avLst/>
          </a:prstGeom>
        </p:spPr>
      </p:pic>
      <p:pic>
        <p:nvPicPr>
          <p:cNvPr id="1030" name="Picture 6" descr="Trẻ em ăn rau mồng tơi có tốt không? | Vinmec">
            <a:extLst>
              <a:ext uri="{FF2B5EF4-FFF2-40B4-BE49-F238E27FC236}">
                <a16:creationId xmlns:a16="http://schemas.microsoft.com/office/drawing/2014/main" id="{8364A61C-8ADC-DA83-65F5-AB363EABA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76500"/>
            <a:ext cx="2341563" cy="1587500"/>
          </a:xfrm>
          <a:prstGeom prst="rect">
            <a:avLst/>
          </a:prstGeom>
          <a:extLst>
            <a:ext uri="{909E8E84-426E-40DD-AFC4-6F175D3DCCD1}">
              <a14:hiddenFill xmlns:a14="http://schemas.microsoft.com/office/drawing/2010/main">
                <a:solidFill>
                  <a:srgbClr val="FFFFFF"/>
                </a:solidFill>
              </a14:hiddenFill>
            </a:ext>
          </a:extLst>
        </p:spPr>
      </p:pic>
      <p:pic>
        <p:nvPicPr>
          <p:cNvPr id="1038" name="Picture 14" descr="giải pháp tăng năng suất tôm - cua - cá - Cá giống Nha Trang - THỦY SẢN  TRƯỜNG PHÁT">
            <a:extLst>
              <a:ext uri="{FF2B5EF4-FFF2-40B4-BE49-F238E27FC236}">
                <a16:creationId xmlns:a16="http://schemas.microsoft.com/office/drawing/2014/main" id="{9FC485F8-5B15-CFE8-0B32-5215513919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8" y="4129088"/>
            <a:ext cx="5281613" cy="2039938"/>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Sống một lần trọn đam mê: mực khô được ngư dân câu như thế nào">
            <a:extLst>
              <a:ext uri="{FF2B5EF4-FFF2-40B4-BE49-F238E27FC236}">
                <a16:creationId xmlns:a16="http://schemas.microsoft.com/office/drawing/2014/main" id="{FE66F198-B99F-D0C5-1768-ECD60C5244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9638" y="688975"/>
            <a:ext cx="3890963" cy="29257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Lợi ích của rong nho đối với bà bầu - bau.vn">
            <a:extLst>
              <a:ext uri="{FF2B5EF4-FFF2-40B4-BE49-F238E27FC236}">
                <a16:creationId xmlns:a16="http://schemas.microsoft.com/office/drawing/2014/main" id="{997BC864-4191-3555-803F-B284BD81B9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9638" y="3681413"/>
            <a:ext cx="3890963" cy="2487613"/>
          </a:xfrm>
          <a:prstGeom prst="rect">
            <a:avLst/>
          </a:prstGeom>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5A127A75-F4B3-67B3-F78B-7E6CA42A09FB}"/>
              </a:ext>
            </a:extLst>
          </p:cNvPr>
          <p:cNvSpPr/>
          <p:nvPr/>
        </p:nvSpPr>
        <p:spPr>
          <a:xfrm>
            <a:off x="10238992" y="753143"/>
            <a:ext cx="1542239" cy="4110644"/>
          </a:xfrm>
          <a:prstGeom prst="roundRect">
            <a:avLst/>
          </a:prstGeom>
          <a:pattFill prst="solidDmnd">
            <a:fgClr>
              <a:schemeClr val="accent1">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gọi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9E2B514D-AFAA-0E13-3426-F06B585A90DD}"/>
              </a:ext>
            </a:extLst>
          </p:cNvPr>
          <p:cNvSpPr txBox="1"/>
          <p:nvPr/>
        </p:nvSpPr>
        <p:spPr>
          <a:xfrm>
            <a:off x="10158058" y="691105"/>
            <a:ext cx="1704105" cy="4457952"/>
          </a:xfrm>
          <a:prstGeom prst="rect">
            <a:avLst/>
          </a:prstGeom>
          <a:pattFill prst="shingle">
            <a:fgClr>
              <a:schemeClr val="accent1">
                <a:lumMod val="20000"/>
                <a:lumOff val="8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nSpc>
                <a:spcPct val="150000"/>
              </a:lnSpc>
            </a:pPr>
            <a:r>
              <a:rPr lang="en-US" sz="2400" dirty="0" err="1">
                <a:latin typeface="Times New Roman" panose="02020603050405020304" pitchFamily="18" charset="0"/>
                <a:cs typeface="Times New Roman" panose="02020603050405020304" pitchFamily="18" charset="0"/>
              </a:rPr>
              <a:t>Lợn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Cá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chuồn</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Mực</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Gà</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Rau </a:t>
            </a:r>
            <a:r>
              <a:rPr lang="en-US" sz="2400" dirty="0" err="1">
                <a:latin typeface="Times New Roman" panose="02020603050405020304" pitchFamily="18" charset="0"/>
                <a:cs typeface="Times New Roman" panose="02020603050405020304" pitchFamily="18" charset="0"/>
              </a:rPr>
              <a:t>mồng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tơi</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err="1">
                <a:latin typeface="Times New Roman" panose="02020603050405020304" pitchFamily="18" charset="0"/>
                <a:cs typeface="Times New Roman" panose="02020603050405020304" pitchFamily="18" charset="0"/>
              </a:rPr>
              <a:t>Tôm</a:t>
            </a:r>
            <a:endParaRPr lang="en-US" sz="2400" dirty="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Rong </a:t>
            </a:r>
            <a:r>
              <a:rPr lang="en-US" sz="2400" dirty="0" err="1">
                <a:latin typeface="Times New Roman" panose="02020603050405020304" pitchFamily="18" charset="0"/>
                <a:cs typeface="Times New Roman" panose="02020603050405020304" pitchFamily="18" charset="0"/>
              </a:rPr>
              <a:t>nho</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49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ircle(in)">
                                      <p:cBhvr>
                                        <p:cTn id="7" dur="2000"/>
                                        <p:tgtEl>
                                          <p:spTgt spid="1028"/>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1032"/>
                                        </p:tgtEl>
                                        <p:attrNameLst>
                                          <p:attrName>style.visibility</p:attrName>
                                        </p:attrNameLst>
                                      </p:cBhvr>
                                      <p:to>
                                        <p:strVal val="visible"/>
                                      </p:to>
                                    </p:set>
                                    <p:animEffect transition="in" filter="circle(in)">
                                      <p:cBhvr>
                                        <p:cTn id="13" dur="2000"/>
                                        <p:tgtEl>
                                          <p:spTgt spid="1032"/>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par>
                                <p:cTn id="20" presetID="6" presetClass="entr" presetSubtype="16" fill="hold" nodeType="withEffect">
                                  <p:stCondLst>
                                    <p:cond delay="0"/>
                                  </p:stCondLst>
                                  <p:childTnLst>
                                    <p:set>
                                      <p:cBhvr>
                                        <p:cTn id="21" dur="1" fill="hold">
                                          <p:stCondLst>
                                            <p:cond delay="0"/>
                                          </p:stCondLst>
                                        </p:cTn>
                                        <p:tgtEl>
                                          <p:spTgt spid="1038"/>
                                        </p:tgtEl>
                                        <p:attrNameLst>
                                          <p:attrName>style.visibility</p:attrName>
                                        </p:attrNameLst>
                                      </p:cBhvr>
                                      <p:to>
                                        <p:strVal val="visible"/>
                                      </p:to>
                                    </p:set>
                                    <p:animEffect transition="in" filter="circle(in)">
                                      <p:cBhvr>
                                        <p:cTn id="22" dur="2000"/>
                                        <p:tgtEl>
                                          <p:spTgt spid="1038"/>
                                        </p:tgtEl>
                                      </p:cBhvr>
                                    </p:animEffect>
                                  </p:childTnLst>
                                </p:cTn>
                              </p:par>
                              <p:par>
                                <p:cTn id="23" presetID="6" presetClass="entr" presetSubtype="16" fill="hold" nodeType="withEffect">
                                  <p:stCondLst>
                                    <p:cond delay="0"/>
                                  </p:stCondLst>
                                  <p:childTnLst>
                                    <p:set>
                                      <p:cBhvr>
                                        <p:cTn id="24" dur="1" fill="hold">
                                          <p:stCondLst>
                                            <p:cond delay="0"/>
                                          </p:stCondLst>
                                        </p:cTn>
                                        <p:tgtEl>
                                          <p:spTgt spid="1034"/>
                                        </p:tgtEl>
                                        <p:attrNameLst>
                                          <p:attrName>style.visibility</p:attrName>
                                        </p:attrNameLst>
                                      </p:cBhvr>
                                      <p:to>
                                        <p:strVal val="visible"/>
                                      </p:to>
                                    </p:set>
                                    <p:animEffect transition="in" filter="circle(in)">
                                      <p:cBhvr>
                                        <p:cTn id="25" dur="2000"/>
                                        <p:tgtEl>
                                          <p:spTgt spid="10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4C77BC-3D37-63DF-9489-CC270FCABE73}"/>
              </a:ext>
            </a:extLst>
          </p:cNvPr>
          <p:cNvSpPr txBox="1"/>
          <p:nvPr/>
        </p:nvSpPr>
        <p:spPr>
          <a:xfrm>
            <a:off x="855405" y="435078"/>
            <a:ext cx="7334531" cy="523220"/>
          </a:xfrm>
          <a:prstGeom prst="rect">
            <a:avLst/>
          </a:prstGeom>
          <a:solidFill>
            <a:schemeClr val="accent6">
              <a:lumMod val="20000"/>
              <a:lumOff val="80000"/>
            </a:schemeClr>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7CF449A-BA2C-034A-2567-8845364910FF}"/>
              </a:ext>
            </a:extLst>
          </p:cNvPr>
          <p:cNvSpPr txBox="1"/>
          <p:nvPr/>
        </p:nvSpPr>
        <p:spPr>
          <a:xfrm>
            <a:off x="855405" y="2021717"/>
            <a:ext cx="10648334" cy="4401205"/>
          </a:xfrm>
          <a:prstGeom prst="rect">
            <a:avLst/>
          </a:prstGeom>
          <a:noFill/>
        </p:spPr>
        <p:txBody>
          <a:bodyPr wrap="square" rtlCol="0">
            <a:spAutoFit/>
          </a:bodyPr>
          <a:lstStyle/>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Xây dựng các khu bảo tồn biển, bảo vệ, phục hồi các hệ sinh thái và phát triển nguồn lợi thủy sản.</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Hạn chế đánh bắt ở khu vực gần bờ, đặc biệt là vào mùa sinh sản; mở rộng vùng khai thác xa bờ.</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Thả các loại thủy sản quý hiếm vào một số nội thủy, vũng và vịnh ven biển nhằm làm tăng nguồn lợi, ngăn chặn giảm sút trữ lượng của những loài thủy sản quý hiếm.</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Nghiêm cấm đánh bắt thủy sản bằng hình thức có tính hủy diệt.</a:t>
            </a:r>
          </a:p>
          <a:p>
            <a:pPr marL="457200" indent="-457200" algn="just">
              <a:buFont typeface="Wingdings" panose="05000000000000000000" pitchFamily="2" charset="2"/>
              <a:buChar char="Ø"/>
            </a:pPr>
            <a:r>
              <a:rPr lang="vi-VN" sz="2800" dirty="0">
                <a:latin typeface="Times New Roman" panose="02020603050405020304" pitchFamily="18" charset="0"/>
                <a:cs typeface="Times New Roman" panose="02020603050405020304" pitchFamily="18" charset="0"/>
              </a:rPr>
              <a:t> Bảo vệ môi trường sống các loài thủy sản.</a:t>
            </a:r>
          </a:p>
          <a:p>
            <a:pPr algn="just"/>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974891-1024-18FD-3EC7-ACA574DCE5C2}"/>
              </a:ext>
            </a:extLst>
          </p:cNvPr>
          <p:cNvSpPr txBox="1"/>
          <p:nvPr/>
        </p:nvSpPr>
        <p:spPr>
          <a:xfrm>
            <a:off x="2138516" y="1228397"/>
            <a:ext cx="8490156" cy="523220"/>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29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6651B3B-2F8A-4E48-BEA0-5D35421CE7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àng trăm cơ sở, nhà máy giấy ngang nhiên xả thải ra sông - Ảnh 2.">
            <a:extLst>
              <a:ext uri="{FF2B5EF4-FFF2-40B4-BE49-F238E27FC236}">
                <a16:creationId xmlns:a16="http://schemas.microsoft.com/office/drawing/2014/main" id="{6BA41744-059C-307C-B2D4-005C5CB319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854331" y="66315"/>
            <a:ext cx="4002136" cy="2461314"/>
          </a:xfrm>
          <a:prstGeom prst="rect">
            <a:avLst/>
          </a:prstGeom>
          <a:noFill/>
        </p:spPr>
      </p:pic>
      <p:sp>
        <p:nvSpPr>
          <p:cNvPr id="13" name="Rectangle 12">
            <a:extLst>
              <a:ext uri="{FF2B5EF4-FFF2-40B4-BE49-F238E27FC236}">
                <a16:creationId xmlns:a16="http://schemas.microsoft.com/office/drawing/2014/main" id="{112839B5-6527-4FE1-B5CA-71D5FFC47C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7"/>
            <a:ext cx="7566298" cy="822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á bị đốm đỏ, lở loét ">
            <a:extLst>
              <a:ext uri="{FF2B5EF4-FFF2-40B4-BE49-F238E27FC236}">
                <a16:creationId xmlns:a16="http://schemas.microsoft.com/office/drawing/2014/main" id="{DD49A4A5-74AC-337B-3146-AD80174A978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64" b="9057"/>
          <a:stretch/>
        </p:blipFill>
        <p:spPr bwMode="auto">
          <a:xfrm>
            <a:off x="7835568" y="4432946"/>
            <a:ext cx="4230255" cy="1937383"/>
          </a:xfrm>
          <a:prstGeom prst="rect">
            <a:avLst/>
          </a:prstGeom>
          <a:noFill/>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BE12D8E2-6088-4997-A8C6-1794DA9E1D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8229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AF10F47-1605-47C5-AE58-9062909AD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ưu ý sử dụng hóa chất trong nuôi trồng thủy sản – Tạp chí Thủy sản Việt Nam">
            <a:extLst>
              <a:ext uri="{FF2B5EF4-FFF2-40B4-BE49-F238E27FC236}">
                <a16:creationId xmlns:a16="http://schemas.microsoft.com/office/drawing/2014/main" id="{C28D74D2-2D12-9042-46C7-7531B336B8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05846" y="3138335"/>
            <a:ext cx="4726454" cy="3416552"/>
          </a:xfrm>
          <a:prstGeom prst="rect">
            <a:avLst/>
          </a:prstGeom>
          <a:noFill/>
        </p:spPr>
      </p:pic>
      <p:sp>
        <p:nvSpPr>
          <p:cNvPr id="2" name="Callout: Line 1">
            <a:extLst>
              <a:ext uri="{FF2B5EF4-FFF2-40B4-BE49-F238E27FC236}">
                <a16:creationId xmlns:a16="http://schemas.microsoft.com/office/drawing/2014/main" id="{AE63A5B7-4A22-AF36-6F4A-D018C46AED39}"/>
              </a:ext>
            </a:extLst>
          </p:cNvPr>
          <p:cNvSpPr/>
          <p:nvPr/>
        </p:nvSpPr>
        <p:spPr>
          <a:xfrm>
            <a:off x="8755986" y="751055"/>
            <a:ext cx="2901434" cy="1747080"/>
          </a:xfrm>
          <a:prstGeom prst="borderCallout1">
            <a:avLst/>
          </a:prstGeom>
          <a:solidFill>
            <a:schemeClr val="accent5">
              <a:lumMod val="20000"/>
              <a:lumOff val="80000"/>
            </a:schemeClr>
          </a:solid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B0F0"/>
                </a:solidFill>
                <a:latin typeface="Times New Roman" panose="02020603050405020304" pitchFamily="18" charset="0"/>
                <a:cs typeface="Times New Roman" panose="02020603050405020304" pitchFamily="18" charset="0"/>
              </a:rPr>
              <a:t>ĐÂY LÀ GÌ?</a:t>
            </a:r>
          </a:p>
        </p:txBody>
      </p:sp>
      <p:pic>
        <p:nvPicPr>
          <p:cNvPr id="10242" name="Picture 2" descr="Question mark ">
            <a:extLst>
              <a:ext uri="{FF2B5EF4-FFF2-40B4-BE49-F238E27FC236}">
                <a16:creationId xmlns:a16="http://schemas.microsoft.com/office/drawing/2014/main" id="{439212D4-69DC-284A-0847-13B91DF001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3213" y="2762946"/>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nodeType="withEffect">
                                  <p:stCondLst>
                                    <p:cond delay="0"/>
                                  </p:stCondLst>
                                  <p:childTnLst>
                                    <p:set>
                                      <p:cBhvr>
                                        <p:cTn id="20" dur="1" fill="hold">
                                          <p:stCondLst>
                                            <p:cond delay="0"/>
                                          </p:stCondLst>
                                        </p:cTn>
                                        <p:tgtEl>
                                          <p:spTgt spid="10242"/>
                                        </p:tgtEl>
                                        <p:attrNameLst>
                                          <p:attrName>style.visibility</p:attrName>
                                        </p:attrNameLst>
                                      </p:cBhvr>
                                      <p:to>
                                        <p:strVal val="visible"/>
                                      </p:to>
                                    </p:set>
                                    <p:animEffect transition="in" filter="barn(inVertical)">
                                      <p:cBhvr>
                                        <p:cTn id="2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Bent 1">
            <a:extLst>
              <a:ext uri="{FF2B5EF4-FFF2-40B4-BE49-F238E27FC236}">
                <a16:creationId xmlns:a16="http://schemas.microsoft.com/office/drawing/2014/main" id="{2854E620-9C71-ECDA-EC03-9E27F0F0247D}"/>
              </a:ext>
            </a:extLst>
          </p:cNvPr>
          <p:cNvSpPr/>
          <p:nvPr/>
        </p:nvSpPr>
        <p:spPr>
          <a:xfrm>
            <a:off x="3113694" y="3421624"/>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Arrow: Bent 3">
            <a:extLst>
              <a:ext uri="{FF2B5EF4-FFF2-40B4-BE49-F238E27FC236}">
                <a16:creationId xmlns:a16="http://schemas.microsoft.com/office/drawing/2014/main" id="{FCBD55BA-4B48-D120-A83F-987476C1D3A5}"/>
              </a:ext>
            </a:extLst>
          </p:cNvPr>
          <p:cNvSpPr/>
          <p:nvPr/>
        </p:nvSpPr>
        <p:spPr>
          <a:xfrm>
            <a:off x="7516754" y="1935721"/>
            <a:ext cx="1325563" cy="840659"/>
          </a:xfrm>
          <a:prstGeom prst="ben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lowchart: Alternate Process 2">
            <a:extLst>
              <a:ext uri="{FF2B5EF4-FFF2-40B4-BE49-F238E27FC236}">
                <a16:creationId xmlns:a16="http://schemas.microsoft.com/office/drawing/2014/main" id="{B6F74ACC-5E92-AD26-C97A-F9578D7FB2B5}"/>
              </a:ext>
            </a:extLst>
          </p:cNvPr>
          <p:cNvSpPr/>
          <p:nvPr/>
        </p:nvSpPr>
        <p:spPr>
          <a:xfrm>
            <a:off x="612717" y="3303638"/>
            <a:ext cx="2197510" cy="1917290"/>
          </a:xfrm>
          <a:prstGeom prst="flowChartAlternateProcess">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4">
                    <a:lumMod val="75000"/>
                  </a:schemeClr>
                </a:solidFill>
                <a:latin typeface="Times New Roman" panose="02020603050405020304" pitchFamily="18" charset="0"/>
                <a:cs typeface="Times New Roman" panose="02020603050405020304" pitchFamily="18" charset="0"/>
              </a:rPr>
              <a:t>HOẠT ĐỘNG CON NGƯỜI</a:t>
            </a:r>
          </a:p>
        </p:txBody>
      </p:sp>
      <p:sp>
        <p:nvSpPr>
          <p:cNvPr id="6" name="Flowchart: Alternate Process 5">
            <a:extLst>
              <a:ext uri="{FF2B5EF4-FFF2-40B4-BE49-F238E27FC236}">
                <a16:creationId xmlns:a16="http://schemas.microsoft.com/office/drawing/2014/main" id="{C25233B6-6C53-2BD9-17F8-D4F711AB7596}"/>
              </a:ext>
            </a:extLst>
          </p:cNvPr>
          <p:cNvSpPr/>
          <p:nvPr/>
        </p:nvSpPr>
        <p:spPr>
          <a:xfrm>
            <a:off x="4832547" y="1747679"/>
            <a:ext cx="2290917" cy="2293377"/>
          </a:xfrm>
          <a:prstGeom prst="flowChartAlternateProcess">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MÔI TRƯỜNG NUÔI THỦY SẢN</a:t>
            </a:r>
          </a:p>
          <a:p>
            <a:pPr algn="ctr"/>
            <a:r>
              <a:rPr lang="en-US" sz="2400" b="1" dirty="0">
                <a:solidFill>
                  <a:schemeClr val="accent6">
                    <a:lumMod val="75000"/>
                  </a:schemeClr>
                </a:solidFill>
                <a:latin typeface="Times New Roman" panose="02020603050405020304" pitchFamily="18" charset="0"/>
                <a:cs typeface="Times New Roman" panose="02020603050405020304" pitchFamily="18" charset="0"/>
              </a:rPr>
              <a:t>BỊ Ô NHIỄM</a:t>
            </a:r>
          </a:p>
        </p:txBody>
      </p:sp>
      <p:sp>
        <p:nvSpPr>
          <p:cNvPr id="7" name="Flowchart: Alternate Process 6">
            <a:extLst>
              <a:ext uri="{FF2B5EF4-FFF2-40B4-BE49-F238E27FC236}">
                <a16:creationId xmlns:a16="http://schemas.microsoft.com/office/drawing/2014/main" id="{AC872E58-566D-4DF5-B876-F04EA390C6BA}"/>
              </a:ext>
            </a:extLst>
          </p:cNvPr>
          <p:cNvSpPr/>
          <p:nvPr/>
        </p:nvSpPr>
        <p:spPr>
          <a:xfrm>
            <a:off x="9235607" y="789032"/>
            <a:ext cx="2290917" cy="2293377"/>
          </a:xfrm>
          <a:prstGeom prst="flowChartAlternateProcess">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5">
                    <a:lumMod val="75000"/>
                  </a:schemeClr>
                </a:solidFill>
                <a:latin typeface="Times New Roman" panose="02020603050405020304" pitchFamily="18" charset="0"/>
                <a:cs typeface="Times New Roman" panose="02020603050405020304" pitchFamily="18" charset="0"/>
              </a:rPr>
              <a:t>BIỆN PHÁP BẢO VỆ MÔI TRƯỜNG NUÔI THỦY SẢN</a:t>
            </a:r>
          </a:p>
        </p:txBody>
      </p:sp>
      <p:sp>
        <p:nvSpPr>
          <p:cNvPr id="13" name="TextBox 12">
            <a:extLst>
              <a:ext uri="{FF2B5EF4-FFF2-40B4-BE49-F238E27FC236}">
                <a16:creationId xmlns:a16="http://schemas.microsoft.com/office/drawing/2014/main" id="{E5301A4F-20A7-2448-541D-174F58EC3C92}"/>
              </a:ext>
            </a:extLst>
          </p:cNvPr>
          <p:cNvSpPr txBox="1"/>
          <p:nvPr/>
        </p:nvSpPr>
        <p:spPr>
          <a:xfrm>
            <a:off x="392393" y="208451"/>
            <a:ext cx="5880069"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98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B15BA0-3774-ED9C-8712-8B674DC2BA21}"/>
              </a:ext>
            </a:extLst>
          </p:cNvPr>
          <p:cNvSpPr txBox="1"/>
          <p:nvPr/>
        </p:nvSpPr>
        <p:spPr>
          <a:xfrm>
            <a:off x="179435" y="78116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ô </a:t>
            </a:r>
            <a:r>
              <a:rPr lang="en-US" sz="2400" dirty="0" err="1">
                <a:effectLst/>
                <a:latin typeface="Times New Roman" panose="02020603050405020304" pitchFamily="18" charset="0"/>
                <a:ea typeface="Times New Roman" panose="02020603050405020304" pitchFamily="18" charset="0"/>
              </a:rPr>
              <a:t>nhiễm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6" name="TextBox 5">
            <a:extLst>
              <a:ext uri="{FF2B5EF4-FFF2-40B4-BE49-F238E27FC236}">
                <a16:creationId xmlns:a16="http://schemas.microsoft.com/office/drawing/2014/main" id="{E43CAF76-C5F7-BDB6-5CC0-C2FD178F4E05}"/>
              </a:ext>
            </a:extLst>
          </p:cNvPr>
          <p:cNvSpPr txBox="1"/>
          <p:nvPr/>
        </p:nvSpPr>
        <p:spPr>
          <a:xfrm>
            <a:off x="4094236" y="671879"/>
            <a:ext cx="3091016"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bệnh</a:t>
            </a:r>
            <a:r>
              <a:rPr lang="en-US" sz="2400" dirty="0">
                <a:effectLst/>
                <a:latin typeface="Times New Roman" panose="02020603050405020304" pitchFamily="18" charset="0"/>
                <a:ea typeface="Times New Roman" panose="02020603050405020304" pitchFamily="18" charset="0"/>
              </a:rPr>
              <a:t>.</a:t>
            </a:r>
          </a:p>
        </p:txBody>
      </p:sp>
      <p:sp>
        <p:nvSpPr>
          <p:cNvPr id="7" name="TextBox 6">
            <a:extLst>
              <a:ext uri="{FF2B5EF4-FFF2-40B4-BE49-F238E27FC236}">
                <a16:creationId xmlns:a16="http://schemas.microsoft.com/office/drawing/2014/main" id="{8E670CAF-8B8C-18DA-6395-6DC2858D1595}"/>
              </a:ext>
            </a:extLst>
          </p:cNvPr>
          <p:cNvSpPr txBox="1"/>
          <p:nvPr/>
        </p:nvSpPr>
        <p:spPr>
          <a:xfrm>
            <a:off x="7846807" y="671879"/>
            <a:ext cx="3996147"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trồng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thâm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126E72DC-D624-7506-2DDF-828676EE97AC}"/>
              </a:ext>
            </a:extLst>
          </p:cNvPr>
          <p:cNvSpPr txBox="1"/>
          <p:nvPr/>
        </p:nvSpPr>
        <p:spPr>
          <a:xfrm>
            <a:off x="7638434" y="4236532"/>
            <a:ext cx="3880053" cy="2606676"/>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Hạn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khuyến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sóc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a:t>
            </a:r>
          </a:p>
        </p:txBody>
      </p:sp>
      <p:sp>
        <p:nvSpPr>
          <p:cNvPr id="11" name="TextBox 10">
            <a:extLst>
              <a:ext uri="{FF2B5EF4-FFF2-40B4-BE49-F238E27FC236}">
                <a16:creationId xmlns:a16="http://schemas.microsoft.com/office/drawing/2014/main" id="{25E59535-F88F-085C-9AB8-87356D1B4415}"/>
              </a:ext>
            </a:extLst>
          </p:cNvPr>
          <p:cNvSpPr txBox="1"/>
          <p:nvPr/>
        </p:nvSpPr>
        <p:spPr>
          <a:xfrm>
            <a:off x="1724943" y="4427501"/>
            <a:ext cx="3454811" cy="2181944"/>
          </a:xfrm>
          <a:prstGeom prst="rect">
            <a:avLst/>
          </a:prstGeom>
          <a:noFill/>
        </p:spPr>
        <p:txBody>
          <a:bodyPr wrap="square">
            <a:spAutoFit/>
          </a:bodyPr>
          <a:lstStyle/>
          <a:p>
            <a:pPr marL="342900" indent="-342900" algn="just">
              <a:lnSpc>
                <a:spcPct val="115000"/>
              </a:lnSpc>
              <a:spcAft>
                <a:spcPts val="1000"/>
              </a:spcAft>
              <a:buClr>
                <a:schemeClr val="accent1">
                  <a:lumMod val="40000"/>
                  <a:lumOff val="60000"/>
                </a:schemeClr>
              </a:buClr>
              <a:buFont typeface="Wingdings" panose="05000000000000000000" pitchFamily="2" charset="2"/>
              <a:buChar char="§"/>
            </a:pP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tuyên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vệ</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thủy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sản</a:t>
            </a:r>
            <a:r>
              <a:rPr lang="en-US" sz="2400" dirty="0">
                <a:effectLst/>
                <a:latin typeface="Times New Roman" panose="02020603050405020304" pitchFamily="18" charset="0"/>
                <a:ea typeface="Times New Roman" panose="02020603050405020304" pitchFamily="18" charset="0"/>
              </a:rPr>
              <a:t>.</a:t>
            </a:r>
          </a:p>
        </p:txBody>
      </p:sp>
      <p:sp>
        <p:nvSpPr>
          <p:cNvPr id="13" name="TextBox 12">
            <a:extLst>
              <a:ext uri="{FF2B5EF4-FFF2-40B4-BE49-F238E27FC236}">
                <a16:creationId xmlns:a16="http://schemas.microsoft.com/office/drawing/2014/main" id="{BCACFAB3-BE4D-7261-1FCE-7A31ABD3151A}"/>
              </a:ext>
            </a:extLst>
          </p:cNvPr>
          <p:cNvSpPr txBox="1"/>
          <p:nvPr/>
        </p:nvSpPr>
        <p:spPr>
          <a:xfrm>
            <a:off x="2473142" y="3325259"/>
            <a:ext cx="6877335" cy="58477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GB" sz="3200" b="1" dirty="0" err="1">
                <a:solidFill>
                  <a:schemeClr val="bg1"/>
                </a:solidFill>
                <a:effectLst/>
                <a:latin typeface="Times New Roman" panose="02020603050405020304" pitchFamily="18" charset="0"/>
                <a:ea typeface="Times New Roman" panose="02020603050405020304" pitchFamily="18" charset="0"/>
              </a:rPr>
              <a:t>Cần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tiến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hành</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đồng</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bộ</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các</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biện</a:t>
            </a:r>
            <a:r>
              <a:rPr lang="en-GB" sz="3200" b="1" dirty="0">
                <a:solidFill>
                  <a:schemeClr val="bg1"/>
                </a:solidFill>
                <a:effectLst/>
                <a:latin typeface="Times New Roman" panose="02020603050405020304" pitchFamily="18" charset="0"/>
                <a:ea typeface="Times New Roman" panose="02020603050405020304" pitchFamily="18" charset="0"/>
              </a:rPr>
              <a:t> </a:t>
            </a:r>
            <a:r>
              <a:rPr lang="en-GB" sz="3200" b="1" dirty="0" err="1">
                <a:solidFill>
                  <a:schemeClr val="bg1"/>
                </a:solidFill>
                <a:effectLst/>
                <a:latin typeface="Times New Roman" panose="02020603050405020304" pitchFamily="18" charset="0"/>
                <a:ea typeface="Times New Roman" panose="02020603050405020304" pitchFamily="18" charset="0"/>
              </a:rPr>
              <a:t>pháp</a:t>
            </a:r>
            <a:endParaRPr lang="en-US" sz="3200" b="1" dirty="0">
              <a:solidFill>
                <a:schemeClr val="bg1"/>
              </a:solidFill>
            </a:endParaRPr>
          </a:p>
        </p:txBody>
      </p:sp>
      <p:sp>
        <p:nvSpPr>
          <p:cNvPr id="16" name="TextBox 15">
            <a:extLst>
              <a:ext uri="{FF2B5EF4-FFF2-40B4-BE49-F238E27FC236}">
                <a16:creationId xmlns:a16="http://schemas.microsoft.com/office/drawing/2014/main" id="{A7E938F9-CA50-EF4E-0BB0-736715011724}"/>
              </a:ext>
            </a:extLst>
          </p:cNvPr>
          <p:cNvSpPr txBox="1"/>
          <p:nvPr/>
        </p:nvSpPr>
        <p:spPr>
          <a:xfrm>
            <a:off x="303904" y="152374"/>
            <a:ext cx="5792096" cy="523220"/>
          </a:xfrm>
          <a:prstGeom prst="rect">
            <a:avLst/>
          </a:prstGeom>
          <a:solidFill>
            <a:srgbClr val="FDCDCD"/>
          </a:solidFill>
        </p:spPr>
        <p:txBody>
          <a:bodyPr wrap="square" rtlCol="0">
            <a:spAutoFit/>
          </a:bodyPr>
          <a:lstStyle/>
          <a:p>
            <a:r>
              <a:rPr lang="en-US" sz="2800" b="1" dirty="0">
                <a:latin typeface="Times New Roman" panose="02020603050405020304" pitchFamily="18" charset="0"/>
                <a:cs typeface="Times New Roman" panose="02020603050405020304" pitchFamily="18" charset="0"/>
              </a:rPr>
              <a:t>IV. </a:t>
            </a:r>
            <a:r>
              <a:rPr lang="en-US" sz="2800" b="1" dirty="0" err="1">
                <a:latin typeface="Times New Roman" panose="02020603050405020304" pitchFamily="18" charset="0"/>
                <a:cs typeface="Times New Roman" panose="02020603050405020304" pitchFamily="18" charset="0"/>
              </a:rPr>
              <a:t>Bảo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nuôi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5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reparation 5">
            <a:extLst>
              <a:ext uri="{FF2B5EF4-FFF2-40B4-BE49-F238E27FC236}">
                <a16:creationId xmlns:a16="http://schemas.microsoft.com/office/drawing/2014/main" id="{B9000830-6162-C10A-0630-6743B150BD8C}"/>
              </a:ext>
            </a:extLst>
          </p:cNvPr>
          <p:cNvSpPr/>
          <p:nvPr/>
        </p:nvSpPr>
        <p:spPr>
          <a:xfrm>
            <a:off x="4613258" y="1378974"/>
            <a:ext cx="3465871" cy="2050026"/>
          </a:xfrm>
          <a:prstGeom prst="flowChartPreparation">
            <a:avLst/>
          </a:prstGeom>
          <a:pattFill prst="pct10">
            <a:fgClr>
              <a:schemeClr val="accent6">
                <a:lumMod val="75000"/>
              </a:schemeClr>
            </a:fgClr>
            <a:bgClr>
              <a:schemeClr val="bg1"/>
            </a:bgClr>
          </a:pattFill>
          <a:ln w="3810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75000"/>
                  </a:schemeClr>
                </a:solidFill>
                <a:latin typeface="Times New Roman" panose="02020603050405020304" pitchFamily="18" charset="0"/>
                <a:cs typeface="Times New Roman" panose="02020603050405020304" pitchFamily="18" charset="0"/>
              </a:rPr>
              <a:t>AI NHANH HƠN</a:t>
            </a:r>
          </a:p>
        </p:txBody>
      </p:sp>
      <p:pic>
        <p:nvPicPr>
          <p:cNvPr id="3" name="Picture 2">
            <a:extLst>
              <a:ext uri="{FF2B5EF4-FFF2-40B4-BE49-F238E27FC236}">
                <a16:creationId xmlns:a16="http://schemas.microsoft.com/office/drawing/2014/main" id="{F8E38D2F-085E-0108-789C-0AB43B50CF08}"/>
              </a:ext>
            </a:extLst>
          </p:cNvPr>
          <p:cNvPicPr>
            <a:picLocks noChangeAspect="1"/>
          </p:cNvPicPr>
          <p:nvPr/>
        </p:nvPicPr>
        <p:blipFill>
          <a:blip r:embed="rId3"/>
          <a:stretch>
            <a:fillRect/>
          </a:stretch>
        </p:blipFill>
        <p:spPr>
          <a:xfrm>
            <a:off x="754256" y="231443"/>
            <a:ext cx="3173596" cy="2050025"/>
          </a:xfrm>
          <a:prstGeom prst="rect">
            <a:avLst/>
          </a:prstGeom>
        </p:spPr>
      </p:pic>
      <p:pic>
        <p:nvPicPr>
          <p:cNvPr id="7" name="Picture 6">
            <a:extLst>
              <a:ext uri="{FF2B5EF4-FFF2-40B4-BE49-F238E27FC236}">
                <a16:creationId xmlns:a16="http://schemas.microsoft.com/office/drawing/2014/main" id="{7E0A9E30-0C77-7742-68C1-0F2548C3876A}"/>
              </a:ext>
            </a:extLst>
          </p:cNvPr>
          <p:cNvPicPr>
            <a:picLocks noChangeAspect="1"/>
          </p:cNvPicPr>
          <p:nvPr/>
        </p:nvPicPr>
        <p:blipFill>
          <a:blip r:embed="rId4"/>
          <a:stretch>
            <a:fillRect/>
          </a:stretch>
        </p:blipFill>
        <p:spPr>
          <a:xfrm>
            <a:off x="8686265" y="231442"/>
            <a:ext cx="3180414" cy="2050026"/>
          </a:xfrm>
          <a:prstGeom prst="rect">
            <a:avLst/>
          </a:prstGeom>
        </p:spPr>
      </p:pic>
      <p:pic>
        <p:nvPicPr>
          <p:cNvPr id="9" name="Picture 8">
            <a:extLst>
              <a:ext uri="{FF2B5EF4-FFF2-40B4-BE49-F238E27FC236}">
                <a16:creationId xmlns:a16="http://schemas.microsoft.com/office/drawing/2014/main" id="{0A3EA629-D29A-7058-2CA9-08964E1AC82F}"/>
              </a:ext>
            </a:extLst>
          </p:cNvPr>
          <p:cNvPicPr>
            <a:picLocks noChangeAspect="1"/>
          </p:cNvPicPr>
          <p:nvPr/>
        </p:nvPicPr>
        <p:blipFill>
          <a:blip r:embed="rId5"/>
          <a:stretch>
            <a:fillRect/>
          </a:stretch>
        </p:blipFill>
        <p:spPr>
          <a:xfrm>
            <a:off x="664416" y="3429000"/>
            <a:ext cx="3372620" cy="2172546"/>
          </a:xfrm>
          <a:prstGeom prst="rect">
            <a:avLst/>
          </a:prstGeom>
        </p:spPr>
      </p:pic>
      <p:pic>
        <p:nvPicPr>
          <p:cNvPr id="11" name="Picture 10">
            <a:extLst>
              <a:ext uri="{FF2B5EF4-FFF2-40B4-BE49-F238E27FC236}">
                <a16:creationId xmlns:a16="http://schemas.microsoft.com/office/drawing/2014/main" id="{9673B8EB-E2C9-92C8-8336-C01605B09E5E}"/>
              </a:ext>
            </a:extLst>
          </p:cNvPr>
          <p:cNvPicPr>
            <a:picLocks noChangeAspect="1"/>
          </p:cNvPicPr>
          <p:nvPr/>
        </p:nvPicPr>
        <p:blipFill>
          <a:blip r:embed="rId6"/>
          <a:stretch>
            <a:fillRect/>
          </a:stretch>
        </p:blipFill>
        <p:spPr>
          <a:xfrm>
            <a:off x="8715643" y="3551520"/>
            <a:ext cx="3264119" cy="2050026"/>
          </a:xfrm>
          <a:prstGeom prst="rect">
            <a:avLst/>
          </a:prstGeom>
        </p:spPr>
      </p:pic>
      <p:sp>
        <p:nvSpPr>
          <p:cNvPr id="15" name="Rectangle: Rounded Corners 14">
            <a:extLst>
              <a:ext uri="{FF2B5EF4-FFF2-40B4-BE49-F238E27FC236}">
                <a16:creationId xmlns:a16="http://schemas.microsoft.com/office/drawing/2014/main" id="{DFB08090-B6AD-54BC-2F2E-B7CDFF1E5324}"/>
              </a:ext>
            </a:extLst>
          </p:cNvPr>
          <p:cNvSpPr/>
          <p:nvPr/>
        </p:nvSpPr>
        <p:spPr>
          <a:xfrm>
            <a:off x="4301880" y="4000515"/>
            <a:ext cx="4148919" cy="1361674"/>
          </a:xfrm>
          <a:prstGeom prst="roundRect">
            <a:avLst/>
          </a:prstGeom>
          <a:pattFill prst="pct5">
            <a:fgClr>
              <a:schemeClr val="accent6">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vai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trò</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sản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ứng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C8218529-6388-1F8D-98F3-BB8B748F21AA}"/>
              </a:ext>
            </a:extLst>
          </p:cNvPr>
          <p:cNvSpPr txBox="1"/>
          <p:nvPr/>
        </p:nvSpPr>
        <p:spPr>
          <a:xfrm>
            <a:off x="754256" y="2281468"/>
            <a:ext cx="2566460"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79D0496-3C9A-DA8A-E83A-C24A48EE8655}"/>
              </a:ext>
            </a:extLst>
          </p:cNvPr>
          <p:cNvSpPr txBox="1"/>
          <p:nvPr/>
        </p:nvSpPr>
        <p:spPr>
          <a:xfrm>
            <a:off x="8686265" y="2223996"/>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E1C7411-9029-369C-3685-2EE82A2CF25B}"/>
              </a:ext>
            </a:extLst>
          </p:cNvPr>
          <p:cNvSpPr txBox="1"/>
          <p:nvPr/>
        </p:nvSpPr>
        <p:spPr>
          <a:xfrm>
            <a:off x="754256" y="5604397"/>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khẩu</a:t>
            </a:r>
            <a:endParaRPr lang="en-US" sz="24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C0DB6B39-A526-D15D-27B6-5A83045D75E8}"/>
              </a:ext>
            </a:extLst>
          </p:cNvPr>
          <p:cNvSpPr txBox="1"/>
          <p:nvPr/>
        </p:nvSpPr>
        <p:spPr>
          <a:xfrm>
            <a:off x="8686265" y="5682574"/>
            <a:ext cx="31735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nuôi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7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Cho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phát biểu:</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1) Nên đánh bắt cá vào mùa sinh sản của cá vì sẽ thu được cá mẹ lẫn cá con.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3) Đánh bắt thủy sản bằng xung điện.</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7" name="TextBox 6">
            <a:extLst>
              <a:ext uri="{FF2B5EF4-FFF2-40B4-BE49-F238E27FC236}">
                <a16:creationId xmlns:a16="http://schemas.microsoft.com/office/drawing/2014/main" id="{96C83558-EEF4-70F7-147A-7F49FD9710DE}"/>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237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1</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75949" y="1634952"/>
            <a:ext cx="10341059" cy="4237204"/>
          </a:xfrm>
          <a:prstGeom prst="roundRect">
            <a:avLst/>
          </a:prstGeom>
          <a:pattFill prst="dotGrid">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đúng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2) Xây dựng các khu bảo tồn biển, bảo vệ và phục hồi hệ sinh thái.</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4) Tích cực nuôi trồng các loại thủy sản quý hiếm, có giá trị xuất khẩu cao.</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5) Bảo vệ môi trường sống của các loài thủy sản.</a:t>
            </a:r>
          </a:p>
        </p:txBody>
      </p:sp>
      <p:sp>
        <p:nvSpPr>
          <p:cNvPr id="9" name="TextBox 8">
            <a:extLst>
              <a:ext uri="{FF2B5EF4-FFF2-40B4-BE49-F238E27FC236}">
                <a16:creationId xmlns:a16="http://schemas.microsoft.com/office/drawing/2014/main" id="{75A90D67-0B1B-C583-76B8-8A4DB0A4C9ED}"/>
              </a:ext>
            </a:extLst>
          </p:cNvPr>
          <p:cNvSpPr txBox="1"/>
          <p:nvPr/>
        </p:nvSpPr>
        <p:spPr>
          <a:xfrm>
            <a:off x="3254033" y="432937"/>
            <a:ext cx="7363925" cy="954107"/>
          </a:xfrm>
          <a:prstGeom prst="rect">
            <a:avLst/>
          </a:prstGeom>
          <a:noFill/>
        </p:spPr>
        <p:txBody>
          <a:bodyPr wrap="square" rtlCol="0">
            <a:spAutoFit/>
          </a:bodyPr>
          <a:lstStyle/>
          <a:p>
            <a:pPr algn="just"/>
            <a:r>
              <a:rPr lang="en-US" sz="2800" b="1" dirty="0" err="1">
                <a:solidFill>
                  <a:srgbClr val="FF0000"/>
                </a:solidFill>
                <a:latin typeface="Times New Roman" panose="02020603050405020304" pitchFamily="18" charset="0"/>
                <a:cs typeface="Times New Roman" panose="02020603050405020304" pitchFamily="18" charset="0"/>
              </a:rPr>
              <a:t>Hãy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đúng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nguồn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thủy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quả</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419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B4064910-343E-1133-94D9-1BC0F853B33F}"/>
              </a:ext>
            </a:extLst>
          </p:cNvPr>
          <p:cNvSpPr/>
          <p:nvPr/>
        </p:nvSpPr>
        <p:spPr>
          <a:xfrm>
            <a:off x="122830" y="361828"/>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7" name="TextBox 6">
            <a:extLst>
              <a:ext uri="{FF2B5EF4-FFF2-40B4-BE49-F238E27FC236}">
                <a16:creationId xmlns:a16="http://schemas.microsoft.com/office/drawing/2014/main" id="{96C83558-EEF4-70F7-147A-7F49FD9710DE}"/>
              </a:ext>
            </a:extLst>
          </p:cNvPr>
          <p:cNvSpPr txBox="1"/>
          <p:nvPr/>
        </p:nvSpPr>
        <p:spPr>
          <a:xfrm>
            <a:off x="2575607" y="2119976"/>
            <a:ext cx="7482793" cy="1569660"/>
          </a:xfrm>
          <a:prstGeom prst="rect">
            <a:avLst/>
          </a:prstGeom>
          <a:noFill/>
        </p:spPr>
        <p:txBody>
          <a:bodyPr wrap="square" rtlCol="0">
            <a:spAutoFit/>
          </a:bodyPr>
          <a:lstStyle/>
          <a:p>
            <a:pPr algn="just"/>
            <a:r>
              <a:rPr lang="vi-VN" sz="3200" b="1" dirty="0">
                <a:solidFill>
                  <a:srgbClr val="FF0000"/>
                </a:solidFill>
                <a:latin typeface="Times New Roman" panose="02020603050405020304" pitchFamily="18" charset="0"/>
                <a:cs typeface="Times New Roman" panose="02020603050405020304" pitchFamily="18" charset="0"/>
              </a:rPr>
              <a:t>Hãy đề xuất những việc nên làm và không nên làm để bảo vệ môi trường nuôi thủy sản ở gia đình, địa phương em</a:t>
            </a:r>
            <a:r>
              <a:rPr 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0688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B4064910-343E-1133-94D9-1BC0F853B33F}"/>
              </a:ext>
            </a:extLst>
          </p:cNvPr>
          <p:cNvSpPr/>
          <p:nvPr/>
        </p:nvSpPr>
        <p:spPr>
          <a:xfrm>
            <a:off x="122830" y="18315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55071"/>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nên làm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Thu gom, xử lý chất thải theo quy định của pháp luật.</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Phục hồi môi trường sau khi ngừng hoạt động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Bảo đảm điều kiện vệ sinh môi trường, phòng ngừa dịch bệnh thủy sản; không được sử dụng hóa chất độc hại hoặc tích tụ độc hại.</a:t>
            </a:r>
          </a:p>
        </p:txBody>
      </p:sp>
    </p:spTree>
    <p:extLst>
      <p:ext uri="{BB962C8B-B14F-4D97-AF65-F5344CB8AC3E}">
        <p14:creationId xmlns:p14="http://schemas.microsoft.com/office/powerpoint/2010/main" val="179110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a16="http://schemas.microsoft.com/office/drawing/2014/main" id="{B4064910-343E-1133-94D9-1BC0F853B33F}"/>
              </a:ext>
            </a:extLst>
          </p:cNvPr>
          <p:cNvSpPr/>
          <p:nvPr/>
        </p:nvSpPr>
        <p:spPr>
          <a:xfrm>
            <a:off x="122830" y="168166"/>
            <a:ext cx="3112169" cy="1187116"/>
          </a:xfrm>
          <a:prstGeom prst="flowChartTermina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TẬP 2</a:t>
            </a:r>
          </a:p>
        </p:txBody>
      </p:sp>
      <p:sp>
        <p:nvSpPr>
          <p:cNvPr id="8" name="Rectangle: Rounded Corners 7">
            <a:extLst>
              <a:ext uri="{FF2B5EF4-FFF2-40B4-BE49-F238E27FC236}">
                <a16:creationId xmlns:a16="http://schemas.microsoft.com/office/drawing/2014/main" id="{82039984-7035-2F66-D7F2-6FD06BB066C0}"/>
              </a:ext>
            </a:extLst>
          </p:cNvPr>
          <p:cNvSpPr/>
          <p:nvPr/>
        </p:nvSpPr>
        <p:spPr>
          <a:xfrm>
            <a:off x="1002505" y="1428296"/>
            <a:ext cx="10341059" cy="4237204"/>
          </a:xfrm>
          <a:prstGeom prst="roundRect">
            <a:avLst/>
          </a:prstGeom>
          <a:pattFill prst="dotGrid">
            <a:fgClr>
              <a:schemeClr val="accent5">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Những việc </a:t>
            </a:r>
            <a:r>
              <a:rPr lang="vi-VN" sz="2800" b="1" dirty="0">
                <a:solidFill>
                  <a:schemeClr val="tx1">
                    <a:lumMod val="95000"/>
                    <a:lumOff val="5000"/>
                  </a:schemeClr>
                </a:solidFill>
                <a:latin typeface="Times New Roman" panose="02020603050405020304" pitchFamily="18" charset="0"/>
                <a:cs typeface="Times New Roman" panose="02020603050405020304" pitchFamily="18" charset="0"/>
              </a:rPr>
              <a:t>không nên </a:t>
            </a: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làm để bảo vệ môi trường nuôi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Sử dụng thuốc thú y thủy sản, hóa chất đã hết hạn sử dụng hoặc ngoài danh mục cho phép trong nuôi trồng thủy sản.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Xây dựng khu nuôi trồng thủy sản tập trung trên bãi bồi đang hình thành vùng cửa sông ven biển.</a:t>
            </a:r>
          </a:p>
          <a:p>
            <a:pPr algn="just">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   + Phá rừng ngập mặn để nuôi trồng thủy sản.</a:t>
            </a:r>
          </a:p>
        </p:txBody>
      </p:sp>
    </p:spTree>
    <p:extLst>
      <p:ext uri="{BB962C8B-B14F-4D97-AF65-F5344CB8AC3E}">
        <p14:creationId xmlns:p14="http://schemas.microsoft.com/office/powerpoint/2010/main" val="62959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B1119B5-1E10-05DC-7799-F62D79C321E9}"/>
              </a:ext>
            </a:extLst>
          </p:cNvPr>
          <p:cNvSpPr/>
          <p:nvPr/>
        </p:nvSpPr>
        <p:spPr>
          <a:xfrm>
            <a:off x="899652" y="516194"/>
            <a:ext cx="2507225" cy="2639961"/>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Cá chuồn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Mực</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Tôm</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9C615A7-554B-CDE5-3FBB-1F25005E8FE3}"/>
              </a:ext>
            </a:extLst>
          </p:cNvPr>
          <p:cNvSpPr/>
          <p:nvPr/>
        </p:nvSpPr>
        <p:spPr>
          <a:xfrm>
            <a:off x="4694903" y="516194"/>
            <a:ext cx="2507225" cy="2639961"/>
          </a:xfrm>
          <a:prstGeom prst="round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Thực</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vật</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B41F90E8-B3F1-C599-55DE-4D5D19CDD327}"/>
              </a:ext>
            </a:extLst>
          </p:cNvPr>
          <p:cNvSpPr/>
          <p:nvPr/>
        </p:nvSpPr>
        <p:spPr>
          <a:xfrm>
            <a:off x="2187678" y="3701845"/>
            <a:ext cx="2507225" cy="2639961"/>
          </a:xfrm>
          <a:prstGeom prst="roundRect">
            <a:avLst/>
          </a:prstGeom>
          <a:solidFill>
            <a:schemeClr val="accent4">
              <a:lumMod val="60000"/>
              <a:lumOff val="4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Trên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cạn</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Lợn</a:t>
            </a:r>
          </a:p>
          <a:p>
            <a:pPr algn="just"/>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Gà</a:t>
            </a: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Rau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mồng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tơi</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723961AF-C02F-7781-1822-92D970535EF2}"/>
              </a:ext>
            </a:extLst>
          </p:cNvPr>
          <p:cNvSpPr/>
          <p:nvPr/>
        </p:nvSpPr>
        <p:spPr>
          <a:xfrm>
            <a:off x="6243486" y="3701844"/>
            <a:ext cx="2507225" cy="2639961"/>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Dưới</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nước</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Mực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chuồn</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Tôm</a:t>
            </a:r>
            <a:endParaRPr lang="vi-VN"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Rong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nho</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7CE00919-964E-7DA3-B73B-AC8FA2C58E4D}"/>
              </a:ext>
            </a:extLst>
          </p:cNvPr>
          <p:cNvSpPr/>
          <p:nvPr/>
        </p:nvSpPr>
        <p:spPr>
          <a:xfrm>
            <a:off x="8742503" y="932810"/>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a:t>
            </a:r>
          </a:p>
        </p:txBody>
      </p:sp>
      <p:sp>
        <p:nvSpPr>
          <p:cNvPr id="9" name="Cloud 8">
            <a:extLst>
              <a:ext uri="{FF2B5EF4-FFF2-40B4-BE49-F238E27FC236}">
                <a16:creationId xmlns:a16="http://schemas.microsoft.com/office/drawing/2014/main" id="{9A0E4212-C5A0-9BDA-6914-94E9B992DE11}"/>
              </a:ext>
            </a:extLst>
          </p:cNvPr>
          <p:cNvSpPr/>
          <p:nvPr/>
        </p:nvSpPr>
        <p:spPr>
          <a:xfrm>
            <a:off x="9049498" y="3601709"/>
            <a:ext cx="2949678" cy="2035276"/>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10" name="Cloud 9">
            <a:extLst>
              <a:ext uri="{FF2B5EF4-FFF2-40B4-BE49-F238E27FC236}">
                <a16:creationId xmlns:a16="http://schemas.microsoft.com/office/drawing/2014/main" id="{98303301-9586-CFBB-13A4-E3E584C17B56}"/>
              </a:ext>
            </a:extLst>
          </p:cNvPr>
          <p:cNvSpPr/>
          <p:nvPr/>
        </p:nvSpPr>
        <p:spPr>
          <a:xfrm>
            <a:off x="8490154" y="181916"/>
            <a:ext cx="2949678" cy="2035276"/>
          </a:xfrm>
          <a:prstGeom prst="cloud">
            <a:avLst/>
          </a:prstGeom>
          <a:solidFill>
            <a:srgbClr val="FB996D"/>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p>
        </p:txBody>
      </p:sp>
      <p:sp>
        <p:nvSpPr>
          <p:cNvPr id="11" name="Cloud 10">
            <a:extLst>
              <a:ext uri="{FF2B5EF4-FFF2-40B4-BE49-F238E27FC236}">
                <a16:creationId xmlns:a16="http://schemas.microsoft.com/office/drawing/2014/main" id="{4EC5D55F-B776-A823-3FF4-675D14FA041B}"/>
              </a:ext>
            </a:extLst>
          </p:cNvPr>
          <p:cNvSpPr/>
          <p:nvPr/>
        </p:nvSpPr>
        <p:spPr>
          <a:xfrm>
            <a:off x="8262785" y="181916"/>
            <a:ext cx="3404416" cy="2359872"/>
          </a:xfrm>
          <a:prstGeom prst="cloud">
            <a:avLst/>
          </a:prstGeom>
          <a:solidFill>
            <a:srgbClr val="F96E2F"/>
          </a:solidFill>
          <a:ln>
            <a:solidFill>
              <a:srgbClr val="F96E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oại nào sống trên cạn, loại nào sống dưới nước?</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88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8" grpId="0" animBg="1"/>
      <p:bldP spid="2" grpId="0" animBg="1"/>
      <p:bldP spid="9" grpId="0" animBg="1"/>
      <p:bldP spid="10" grpId="0" animBg="1"/>
      <p:bldP spid="10" grpId="1" animBg="1"/>
      <p:bldP spid="11" grpId="0" animBg="1"/>
      <p:bldP spid="1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Tree>
    <p:extLst>
      <p:ext uri="{BB962C8B-B14F-4D97-AF65-F5344CB8AC3E}">
        <p14:creationId xmlns:p14="http://schemas.microsoft.com/office/powerpoint/2010/main" val="169706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96226C62-0A4B-FD9F-ADA1-120BDEC7DA2A}"/>
              </a:ext>
            </a:extLst>
          </p:cNvPr>
          <p:cNvGraphicFramePr>
            <a:graphicFrameLocks noGrp="1"/>
          </p:cNvGraphicFramePr>
          <p:nvPr>
            <p:extLst>
              <p:ext uri="{D42A27DB-BD31-4B8C-83A1-F6EECF244321}">
                <p14:modId xmlns:p14="http://schemas.microsoft.com/office/powerpoint/2010/main" val="4192927250"/>
              </p:ext>
            </p:extLst>
          </p:nvPr>
        </p:nvGraphicFramePr>
        <p:xfrm>
          <a:off x="1026696" y="1187116"/>
          <a:ext cx="10363199" cy="4712078"/>
        </p:xfrm>
        <a:graphic>
          <a:graphicData uri="http://schemas.openxmlformats.org/drawingml/2006/table">
            <a:tbl>
              <a:tblPr firstRow="1" bandRow="1">
                <a:tableStyleId>{5C22544A-7EE6-4342-B048-85BDC9FD1C3A}</a:tableStyleId>
              </a:tblPr>
              <a:tblGrid>
                <a:gridCol w="2853406">
                  <a:extLst>
                    <a:ext uri="{9D8B030D-6E8A-4147-A177-3AD203B41FA5}">
                      <a16:colId xmlns:a16="http://schemas.microsoft.com/office/drawing/2014/main" val="2797994857"/>
                    </a:ext>
                  </a:extLst>
                </a:gridCol>
                <a:gridCol w="3041545">
                  <a:extLst>
                    <a:ext uri="{9D8B030D-6E8A-4147-A177-3AD203B41FA5}">
                      <a16:colId xmlns:a16="http://schemas.microsoft.com/office/drawing/2014/main" val="2600258079"/>
                    </a:ext>
                  </a:extLst>
                </a:gridCol>
                <a:gridCol w="4468248">
                  <a:extLst>
                    <a:ext uri="{9D8B030D-6E8A-4147-A177-3AD203B41FA5}">
                      <a16:colId xmlns:a16="http://schemas.microsoft.com/office/drawing/2014/main" val="1369130509"/>
                    </a:ext>
                  </a:extLst>
                </a:gridCol>
              </a:tblGrid>
              <a:tr h="1171907">
                <a:tc>
                  <a:txBody>
                    <a:bodyPr/>
                    <a:lstStyle/>
                    <a:p>
                      <a:pPr algn="just"/>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ngọt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lợ</a:t>
                      </a:r>
                      <a:r>
                        <a:rPr lang="en-US" sz="2800" dirty="0">
                          <a:latin typeface="Times New Roman" panose="02020603050405020304" pitchFamily="18" charset="0"/>
                          <a:cs typeface="Times New Roman" panose="02020603050405020304" pitchFamily="18" charset="0"/>
                        </a:rPr>
                        <a:t>)</a:t>
                      </a:r>
                    </a:p>
                  </a:txBody>
                  <a:tcPr/>
                </a:tc>
                <a:tc>
                  <a:txBody>
                    <a:bodyPr/>
                    <a:lstStyle/>
                    <a:p>
                      <a:pPr algn="just"/>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11615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1</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6320953"/>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2</a:t>
                      </a: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1385065"/>
                  </a:ext>
                </a:extLst>
              </a:tr>
              <a:tr h="1180057">
                <a:tc>
                  <a:txBody>
                    <a:bodyPr/>
                    <a:lstStyle/>
                    <a:p>
                      <a:pPr algn="just"/>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3</a:t>
                      </a:r>
                    </a:p>
                  </a:txBody>
                  <a:tcPr/>
                </a:tc>
                <a:tc>
                  <a:txBody>
                    <a:bodyPr/>
                    <a:lstStyle/>
                    <a:p>
                      <a:pPr algn="just"/>
                      <a:endParaRPr lang="en-US" sz="2800">
                        <a:latin typeface="Times New Roman" panose="02020603050405020304" pitchFamily="18" charset="0"/>
                        <a:cs typeface="Times New Roman" panose="02020603050405020304" pitchFamily="18" charset="0"/>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64663650"/>
                  </a:ext>
                </a:extLst>
              </a:tr>
            </a:tbl>
          </a:graphicData>
        </a:graphic>
      </p:graphicFrame>
      <p:sp>
        <p:nvSpPr>
          <p:cNvPr id="7" name="Title 1">
            <a:extLst>
              <a:ext uri="{FF2B5EF4-FFF2-40B4-BE49-F238E27FC236}">
                <a16:creationId xmlns:a16="http://schemas.microsoft.com/office/drawing/2014/main" id="{76B914AC-A3FC-4D07-B63B-E8761EEE2C9B}"/>
              </a:ext>
            </a:extLst>
          </p:cNvPr>
          <p:cNvSpPr>
            <a:spLocks noGrp="1"/>
          </p:cNvSpPr>
          <p:nvPr>
            <p:ph type="title"/>
          </p:nvPr>
        </p:nvSpPr>
        <p:spPr>
          <a:xfrm>
            <a:off x="3498934" y="407486"/>
            <a:ext cx="5194132" cy="653465"/>
          </a:xfrm>
        </p:spPr>
        <p:txBody>
          <a:bodyPr>
            <a:normAutofit/>
          </a:bodyPr>
          <a:lstStyle/>
          <a:p>
            <a:pPr algn="ct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HOÀN THÀNH TẠI NHÀ</a:t>
            </a:r>
          </a:p>
        </p:txBody>
      </p:sp>
      <p:graphicFrame>
        <p:nvGraphicFramePr>
          <p:cNvPr id="8" name="Table 6">
            <a:extLst>
              <a:ext uri="{FF2B5EF4-FFF2-40B4-BE49-F238E27FC236}">
                <a16:creationId xmlns:a16="http://schemas.microsoft.com/office/drawing/2014/main" id="{C722FA94-0705-F235-7D02-C8D48D25BA78}"/>
              </a:ext>
            </a:extLst>
          </p:cNvPr>
          <p:cNvGraphicFramePr>
            <a:graphicFrameLocks noGrp="1"/>
          </p:cNvGraphicFramePr>
          <p:nvPr>
            <p:extLst>
              <p:ext uri="{D42A27DB-BD31-4B8C-83A1-F6EECF244321}">
                <p14:modId xmlns:p14="http://schemas.microsoft.com/office/powerpoint/2010/main" val="534967865"/>
              </p:ext>
            </p:extLst>
          </p:nvPr>
        </p:nvGraphicFramePr>
        <p:xfrm>
          <a:off x="3452802" y="6189330"/>
          <a:ext cx="5759355" cy="396240"/>
        </p:xfrm>
        <a:graphic>
          <a:graphicData uri="http://schemas.openxmlformats.org/drawingml/2006/table">
            <a:tbl>
              <a:tblPr firstRow="1" bandRow="1">
                <a:tableStyleId>{5C22544A-7EE6-4342-B048-85BDC9FD1C3A}</a:tableStyleId>
              </a:tblPr>
              <a:tblGrid>
                <a:gridCol w="5759355">
                  <a:extLst>
                    <a:ext uri="{9D8B030D-6E8A-4147-A177-3AD203B41FA5}">
                      <a16:colId xmlns:a16="http://schemas.microsoft.com/office/drawing/2014/main" val="1165274559"/>
                    </a:ext>
                  </a:extLst>
                </a:gridCol>
              </a:tblGrid>
              <a:tr h="370840">
                <a:tc>
                  <a:txBody>
                    <a:bodyPr/>
                    <a:lstStyle/>
                    <a:p>
                      <a:pPr algn="ctr"/>
                      <a:r>
                        <a:rPr lang="en-US" sz="2000" dirty="0">
                          <a:solidFill>
                            <a:schemeClr val="tx1"/>
                          </a:solidFill>
                          <a:latin typeface="Times New Roman" panose="02020603050405020304" pitchFamily="18" charset="0"/>
                          <a:cs typeface="Times New Roman" panose="02020603050405020304" pitchFamily="18" charset="0"/>
                        </a:rPr>
                        <a:t>PHIẾU HỌC TẬP SỐ 4</a:t>
                      </a:r>
                    </a:p>
                  </a:txBody>
                  <a:tcPr>
                    <a:solidFill>
                      <a:schemeClr val="accent1">
                        <a:lumMod val="60000"/>
                        <a:lumOff val="40000"/>
                      </a:schemeClr>
                    </a:solidFill>
                  </a:tcPr>
                </a:tc>
                <a:extLst>
                  <a:ext uri="{0D108BD9-81ED-4DB2-BD59-A6C34878D82A}">
                    <a16:rowId xmlns:a16="http://schemas.microsoft.com/office/drawing/2014/main" val="1752982969"/>
                  </a:ext>
                </a:extLst>
              </a:tr>
            </a:tbl>
          </a:graphicData>
        </a:graphic>
      </p:graphicFrame>
    </p:spTree>
    <p:extLst>
      <p:ext uri="{BB962C8B-B14F-4D97-AF65-F5344CB8AC3E}">
        <p14:creationId xmlns:p14="http://schemas.microsoft.com/office/powerpoint/2010/main" val="242651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674712" y="361702"/>
            <a:ext cx="4509236" cy="1139139"/>
          </a:xfrm>
        </p:spPr>
        <p:txBody>
          <a:bodyPr vert="horz" lIns="91440" tIns="45720" rIns="91440" bIns="45720" rtlCol="0" anchor="ctr">
            <a:normAutofit/>
          </a:bodyPr>
          <a:lstStyle/>
          <a:p>
            <a:r>
              <a:rPr lang="en-US" sz="3600" b="1" kern="1200" dirty="0">
                <a:solidFill>
                  <a:schemeClr val="tx1"/>
                </a:solidFill>
                <a:latin typeface="Times New Roman" panose="02020603050405020304" pitchFamily="18" charset="0"/>
                <a:cs typeface="Times New Roman" panose="02020603050405020304" pitchFamily="18" charset="0"/>
              </a:rPr>
              <a:t>THỦY SẢN LÀ GÌ?</a:t>
            </a:r>
          </a:p>
        </p:txBody>
      </p:sp>
      <p:sp>
        <p:nvSpPr>
          <p:cNvPr id="7" name="Rectangle: Rounded Corners 6">
            <a:extLst>
              <a:ext uri="{FF2B5EF4-FFF2-40B4-BE49-F238E27FC236}">
                <a16:creationId xmlns:a16="http://schemas.microsoft.com/office/drawing/2014/main" id="{964886A7-DAAA-2EB2-7751-66FF0FE3D8D1}"/>
              </a:ext>
            </a:extLst>
          </p:cNvPr>
          <p:cNvSpPr/>
          <p:nvPr/>
        </p:nvSpPr>
        <p:spPr>
          <a:xfrm>
            <a:off x="383459" y="1297863"/>
            <a:ext cx="5246694" cy="3247230"/>
          </a:xfrm>
          <a:prstGeom prst="roundRect">
            <a:avLst/>
          </a:prstGeom>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800" dirty="0" err="1">
                <a:solidFill>
                  <a:schemeClr val="tx1"/>
                </a:solidFill>
                <a:latin typeface="Times New Roman" panose="02020603050405020304" pitchFamily="18" charset="0"/>
                <a:cs typeface="Times New Roman" panose="02020603050405020304" pitchFamily="18" charset="0"/>
              </a:rPr>
              <a:t>Thủy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nguồn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nuôi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trường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031" name="Oval 1030">
            <a:extLst>
              <a:ext uri="{FF2B5EF4-FFF2-40B4-BE49-F238E27FC236}">
                <a16:creationId xmlns:a16="http://schemas.microsoft.com/office/drawing/2014/main"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ngine ">
            <a:extLst>
              <a:ext uri="{FF2B5EF4-FFF2-40B4-BE49-F238E27FC236}">
                <a16:creationId xmlns:a16="http://schemas.microsoft.com/office/drawing/2014/main" id="{8A11A6B9-A51E-4A9B-EF05-054D942ECC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Oval 1034">
            <a:extLst>
              <a:ext uri="{FF2B5EF4-FFF2-40B4-BE49-F238E27FC236}">
                <a16:creationId xmlns:a16="http://schemas.microsoft.com/office/drawing/2014/main"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3D16E721-3FB3-72C8-17F9-44618DC82A4B}"/>
              </a:ext>
            </a:extLst>
          </p:cNvPr>
          <p:cNvPicPr>
            <a:picLocks noChangeAspect="1"/>
          </p:cNvPicPr>
          <p:nvPr/>
        </p:nvPicPr>
        <p:blipFill rotWithShape="1">
          <a:blip r:embed="rId4"/>
          <a:srcRect l="14075" r="19174" b="-2"/>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9" name="Picture 8" descr="Sống một lần trọn đam mê: mực khô được ngư dân câu như thế nào">
            <a:extLst>
              <a:ext uri="{FF2B5EF4-FFF2-40B4-BE49-F238E27FC236}">
                <a16:creationId xmlns:a16="http://schemas.microsoft.com/office/drawing/2014/main" id="{D65225F4-6EB6-31DB-DB27-59DF4695018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755" r="4909" b="-2"/>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CDC29AC1-2821-4FCC-B597-88DAF39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4" descr="giải pháp tăng năng suất tôm - cua - cá - Cá giống Nha Trang - THỦY SẢN  TRƯỜNG PHÁT">
            <a:extLst>
              <a:ext uri="{FF2B5EF4-FFF2-40B4-BE49-F238E27FC236}">
                <a16:creationId xmlns:a16="http://schemas.microsoft.com/office/drawing/2014/main" id="{AA257E2F-F5BF-1F8B-2720-0392EB3141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391" r="17115" b="1"/>
          <a:stretch/>
        </p:blipFill>
        <p:spPr bwMode="auto">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extLst>
            <a:ext uri="{909E8E84-426E-40DD-AFC4-6F175D3DCCD1}">
              <a14:hiddenFill xmlns:a14="http://schemas.microsoft.com/office/drawing/2010/main">
                <a:solidFill>
                  <a:srgbClr val="FFFFFF"/>
                </a:solidFill>
              </a14:hiddenFill>
            </a:ext>
          </a:extLst>
        </p:spPr>
      </p:pic>
      <p:sp>
        <p:nvSpPr>
          <p:cNvPr id="1039" name="Freeform: Shape 1038">
            <a:extLst>
              <a:ext uri="{FF2B5EF4-FFF2-40B4-BE49-F238E27FC236}">
                <a16:creationId xmlns:a16="http://schemas.microsoft.com/office/drawing/2014/main"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0" descr="Lợi ích của rong nho đối với bà bầu - bau.vn">
            <a:extLst>
              <a:ext uri="{FF2B5EF4-FFF2-40B4-BE49-F238E27FC236}">
                <a16:creationId xmlns:a16="http://schemas.microsoft.com/office/drawing/2014/main" id="{7BDB5309-D1F4-50A2-A286-89A74A86A18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776" r="17022" b="3"/>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20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ADE3703-31BD-15BC-CFAE-D469E3B2F20E}"/>
              </a:ext>
            </a:extLst>
          </p:cNvPr>
          <p:cNvSpPr/>
          <p:nvPr/>
        </p:nvSpPr>
        <p:spPr>
          <a:xfrm>
            <a:off x="1401762" y="1460090"/>
            <a:ext cx="2683541" cy="4000910"/>
          </a:xfrm>
          <a:prstGeom prst="roundRect">
            <a:avLst/>
          </a:prstGeom>
          <a:solidFill>
            <a:schemeClr val="accent6">
              <a:lumMod val="40000"/>
              <a:lumOff val="6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7" name="Rectangle: Rounded Corners 6">
            <a:extLst>
              <a:ext uri="{FF2B5EF4-FFF2-40B4-BE49-F238E27FC236}">
                <a16:creationId xmlns:a16="http://schemas.microsoft.com/office/drawing/2014/main" id="{6BC89BCE-0F75-0A5B-F871-BB6818BAD1A0}"/>
              </a:ext>
            </a:extLst>
          </p:cNvPr>
          <p:cNvSpPr/>
          <p:nvPr/>
        </p:nvSpPr>
        <p:spPr>
          <a:xfrm>
            <a:off x="5138020" y="1460090"/>
            <a:ext cx="2683541" cy="4000910"/>
          </a:xfrm>
          <a:prstGeom prst="roundRect">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7DAB60FA-CD2E-9368-B22F-DF103874F163}"/>
              </a:ext>
            </a:extLst>
          </p:cNvPr>
          <p:cNvSpPr/>
          <p:nvPr/>
        </p:nvSpPr>
        <p:spPr>
          <a:xfrm>
            <a:off x="8874278" y="1460090"/>
            <a:ext cx="2683541" cy="4000910"/>
          </a:xfrm>
          <a:prstGeom prst="roundRect">
            <a:avLst/>
          </a:prstGeom>
          <a:solidFill>
            <a:srgbClr val="F8B380"/>
          </a:solidFill>
          <a:ln>
            <a:solidFill>
              <a:srgbClr val="F89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Rounded Corners 5">
            <a:extLst>
              <a:ext uri="{FF2B5EF4-FFF2-40B4-BE49-F238E27FC236}">
                <a16:creationId xmlns:a16="http://schemas.microsoft.com/office/drawing/2014/main" id="{E34B7175-72FE-9282-0392-B8DF67B51170}"/>
              </a:ext>
            </a:extLst>
          </p:cNvPr>
          <p:cNvSpPr/>
          <p:nvPr/>
        </p:nvSpPr>
        <p:spPr>
          <a:xfrm>
            <a:off x="687918" y="1087284"/>
            <a:ext cx="1635510" cy="61943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K</a:t>
            </a:r>
          </a:p>
        </p:txBody>
      </p:sp>
      <p:sp>
        <p:nvSpPr>
          <p:cNvPr id="10" name="Rectangle: Rounded Corners 9">
            <a:extLst>
              <a:ext uri="{FF2B5EF4-FFF2-40B4-BE49-F238E27FC236}">
                <a16:creationId xmlns:a16="http://schemas.microsoft.com/office/drawing/2014/main" id="{544716DA-9E96-84D6-D106-B0103FC25E3B}"/>
              </a:ext>
            </a:extLst>
          </p:cNvPr>
          <p:cNvSpPr/>
          <p:nvPr/>
        </p:nvSpPr>
        <p:spPr>
          <a:xfrm>
            <a:off x="8221328" y="1087284"/>
            <a:ext cx="1635510" cy="619432"/>
          </a:xfrm>
          <a:prstGeom prst="roundRect">
            <a:avLst/>
          </a:prstGeom>
          <a:solidFill>
            <a:srgbClr val="FB99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a:t>
            </a:r>
          </a:p>
        </p:txBody>
      </p:sp>
      <p:sp>
        <p:nvSpPr>
          <p:cNvPr id="11" name="Rectangle: Rounded Corners 10">
            <a:extLst>
              <a:ext uri="{FF2B5EF4-FFF2-40B4-BE49-F238E27FC236}">
                <a16:creationId xmlns:a16="http://schemas.microsoft.com/office/drawing/2014/main" id="{3794E3F4-79F2-B4D0-0C7A-D8687922AC83}"/>
              </a:ext>
            </a:extLst>
          </p:cNvPr>
          <p:cNvSpPr/>
          <p:nvPr/>
        </p:nvSpPr>
        <p:spPr>
          <a:xfrm>
            <a:off x="4559927" y="1087284"/>
            <a:ext cx="1635510"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W</a:t>
            </a:r>
          </a:p>
        </p:txBody>
      </p:sp>
      <p:sp>
        <p:nvSpPr>
          <p:cNvPr id="9" name="Flowchart: Alternate Process 8">
            <a:extLst>
              <a:ext uri="{FF2B5EF4-FFF2-40B4-BE49-F238E27FC236}">
                <a16:creationId xmlns:a16="http://schemas.microsoft.com/office/drawing/2014/main" id="{8EE33353-823B-6D29-4493-99408A1BEC12}"/>
              </a:ext>
            </a:extLst>
          </p:cNvPr>
          <p:cNvSpPr/>
          <p:nvPr/>
        </p:nvSpPr>
        <p:spPr>
          <a:xfrm>
            <a:off x="2682638" y="5799317"/>
            <a:ext cx="7533410" cy="766917"/>
          </a:xfrm>
          <a:prstGeom prst="flowChartAlternateProcess">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PHIẾU HỌC TẬP KWL</a:t>
            </a:r>
          </a:p>
        </p:txBody>
      </p:sp>
      <p:sp>
        <p:nvSpPr>
          <p:cNvPr id="12" name="Arrow: Down 11">
            <a:extLst>
              <a:ext uri="{FF2B5EF4-FFF2-40B4-BE49-F238E27FC236}">
                <a16:creationId xmlns:a16="http://schemas.microsoft.com/office/drawing/2014/main" id="{5BA90976-E424-E332-B5D7-B32AAE6CB26C}"/>
              </a:ext>
            </a:extLst>
          </p:cNvPr>
          <p:cNvSpPr/>
          <p:nvPr/>
        </p:nvSpPr>
        <p:spPr>
          <a:xfrm>
            <a:off x="2323428" y="134527"/>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0000" endA="300" endPos="55000" dir="5400000" sy="-100000" algn="bl" rotWithShape="0"/>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BB5E7CC9-F5C3-BA43-506D-F1CF1AAE56E8}"/>
              </a:ext>
            </a:extLst>
          </p:cNvPr>
          <p:cNvSpPr/>
          <p:nvPr/>
        </p:nvSpPr>
        <p:spPr>
          <a:xfrm>
            <a:off x="6297942" y="134526"/>
            <a:ext cx="744237" cy="952757"/>
          </a:xfrm>
          <a:prstGeom prst="downArrow">
            <a:avLst/>
          </a:prstGeom>
          <a:solidFill>
            <a:schemeClr val="accent3">
              <a:lumMod val="60000"/>
              <a:lumOff val="40000"/>
            </a:schemeClr>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39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10" grpId="0" animBg="1"/>
      <p:bldP spid="11" grpId="0" animBg="1"/>
      <p:bldP spid="9" grpId="0" animBg="1"/>
      <p:bldP spid="12"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6C86-7DF9-03B3-24C3-4507F410D7DF}"/>
              </a:ext>
            </a:extLst>
          </p:cNvPr>
          <p:cNvSpPr>
            <a:spLocks noGrp="1"/>
          </p:cNvSpPr>
          <p:nvPr>
            <p:ph type="title"/>
          </p:nvPr>
        </p:nvSpPr>
        <p:spPr>
          <a:xfrm>
            <a:off x="1607111" y="1798157"/>
            <a:ext cx="9114503" cy="1861881"/>
          </a:xfrm>
        </p:spPr>
        <p:txBody>
          <a:bodyPr>
            <a:normAutofit/>
          </a:bodyPr>
          <a:lstStyle/>
          <a:p>
            <a:r>
              <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GIỚI THIỆU VỀ THỦY SẢN</a:t>
            </a:r>
          </a:p>
        </p:txBody>
      </p:sp>
      <p:sp>
        <p:nvSpPr>
          <p:cNvPr id="6" name="Rectangle: Rounded Corners 5">
            <a:extLst>
              <a:ext uri="{FF2B5EF4-FFF2-40B4-BE49-F238E27FC236}">
                <a16:creationId xmlns:a16="http://schemas.microsoft.com/office/drawing/2014/main" id="{41651A0A-C18A-CB78-F064-1928DB81E138}"/>
              </a:ext>
            </a:extLst>
          </p:cNvPr>
          <p:cNvSpPr/>
          <p:nvPr/>
        </p:nvSpPr>
        <p:spPr>
          <a:xfrm>
            <a:off x="3896800" y="1178725"/>
            <a:ext cx="4535124" cy="61943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14 – TIẾT 28,29</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75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mph" presetSubtype="0" fill="remove" grpId="2" nodeType="clickEffect">
                                  <p:stCondLst>
                                    <p:cond delay="0"/>
                                  </p:stCondLst>
                                  <p:childTnLst>
                                    <p:animClr clrSpc="rgb" dir="cw">
                                      <p:cBhvr override="childStyle">
                                        <p:cTn id="14" dur="250" autoRev="1" fill="remove"/>
                                        <p:tgtEl>
                                          <p:spTgt spid="2"/>
                                        </p:tgtEl>
                                        <p:attrNameLst>
                                          <p:attrName>style.color</p:attrName>
                                        </p:attrNameLst>
                                      </p:cBhvr>
                                      <p:to>
                                        <a:schemeClr val="bg1"/>
                                      </p:to>
                                    </p:animClr>
                                    <p:animClr clrSpc="rgb" dir="cw">
                                      <p:cBhvr>
                                        <p:cTn id="15" dur="250" autoRev="1" fill="remove"/>
                                        <p:tgtEl>
                                          <p:spTgt spid="2"/>
                                        </p:tgtEl>
                                        <p:attrNameLst>
                                          <p:attrName>fillcolor</p:attrName>
                                        </p:attrNameLst>
                                      </p:cBhvr>
                                      <p:to>
                                        <a:schemeClr val="bg1"/>
                                      </p:to>
                                    </p:animClr>
                                    <p:set>
                                      <p:cBhvr>
                                        <p:cTn id="16" dur="250" autoRev="1" fill="remove"/>
                                        <p:tgtEl>
                                          <p:spTgt spid="2"/>
                                        </p:tgtEl>
                                        <p:attrNameLst>
                                          <p:attrName>fill.type</p:attrName>
                                        </p:attrNameLst>
                                      </p:cBhvr>
                                      <p:to>
                                        <p:strVal val="solid"/>
                                      </p:to>
                                    </p:set>
                                    <p:set>
                                      <p:cBhvr>
                                        <p:cTn id="17"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2"/>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CDC458E3-90DD-6E9D-429C-7C26178402CB}"/>
              </a:ext>
            </a:extLst>
          </p:cNvPr>
          <p:cNvSpPr/>
          <p:nvPr/>
        </p:nvSpPr>
        <p:spPr>
          <a:xfrm>
            <a:off x="585021" y="2084438"/>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1</a:t>
            </a:r>
          </a:p>
        </p:txBody>
      </p:sp>
      <p:sp>
        <p:nvSpPr>
          <p:cNvPr id="7" name="Rectangle: Rounded Corners 6">
            <a:extLst>
              <a:ext uri="{FF2B5EF4-FFF2-40B4-BE49-F238E27FC236}">
                <a16:creationId xmlns:a16="http://schemas.microsoft.com/office/drawing/2014/main" id="{A83729B0-0D3B-CAFA-40FC-DCA2394C122B}"/>
              </a:ext>
            </a:extLst>
          </p:cNvPr>
          <p:cNvSpPr/>
          <p:nvPr/>
        </p:nvSpPr>
        <p:spPr>
          <a:xfrm>
            <a:off x="2290918" y="4151669"/>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4</a:t>
            </a:r>
          </a:p>
        </p:txBody>
      </p:sp>
      <p:sp>
        <p:nvSpPr>
          <p:cNvPr id="8" name="Rectangle: Rounded Corners 7">
            <a:extLst>
              <a:ext uri="{FF2B5EF4-FFF2-40B4-BE49-F238E27FC236}">
                <a16:creationId xmlns:a16="http://schemas.microsoft.com/office/drawing/2014/main" id="{7E5FCCA0-9C6C-6727-695F-FAF47F7A5B98}"/>
              </a:ext>
            </a:extLst>
          </p:cNvPr>
          <p:cNvSpPr/>
          <p:nvPr/>
        </p:nvSpPr>
        <p:spPr>
          <a:xfrm>
            <a:off x="10316499" y="4151670"/>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6</a:t>
            </a:r>
          </a:p>
        </p:txBody>
      </p:sp>
      <p:sp>
        <p:nvSpPr>
          <p:cNvPr id="9" name="Rectangle: Rounded Corners 8">
            <a:extLst>
              <a:ext uri="{FF2B5EF4-FFF2-40B4-BE49-F238E27FC236}">
                <a16:creationId xmlns:a16="http://schemas.microsoft.com/office/drawing/2014/main" id="{4813F25F-6F0E-4C6D-DE2F-C39EDCBBBDE4}"/>
              </a:ext>
            </a:extLst>
          </p:cNvPr>
          <p:cNvSpPr/>
          <p:nvPr/>
        </p:nvSpPr>
        <p:spPr>
          <a:xfrm>
            <a:off x="6218905" y="4151670"/>
            <a:ext cx="1681316" cy="1637071"/>
          </a:xfrm>
          <a:prstGeom prst="roundRect">
            <a:avLst/>
          </a:prstGeom>
          <a:solidFill>
            <a:srgbClr val="F89D80"/>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5</a:t>
            </a:r>
          </a:p>
        </p:txBody>
      </p:sp>
      <p:sp>
        <p:nvSpPr>
          <p:cNvPr id="10" name="Rectangle: Rounded Corners 9">
            <a:extLst>
              <a:ext uri="{FF2B5EF4-FFF2-40B4-BE49-F238E27FC236}">
                <a16:creationId xmlns:a16="http://schemas.microsoft.com/office/drawing/2014/main" id="{00C3EB94-75A8-FB62-53DF-A96FE06E62F1}"/>
              </a:ext>
            </a:extLst>
          </p:cNvPr>
          <p:cNvSpPr/>
          <p:nvPr/>
        </p:nvSpPr>
        <p:spPr>
          <a:xfrm>
            <a:off x="8008375" y="2084437"/>
            <a:ext cx="1681316" cy="1637071"/>
          </a:xfrm>
          <a:prstGeom prst="roundRect">
            <a:avLst/>
          </a:prstGeom>
          <a:solidFill>
            <a:schemeClr val="accent5">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3</a:t>
            </a:r>
          </a:p>
        </p:txBody>
      </p:sp>
      <p:sp>
        <p:nvSpPr>
          <p:cNvPr id="11" name="Rectangle: Rounded Corners 10">
            <a:extLst>
              <a:ext uri="{FF2B5EF4-FFF2-40B4-BE49-F238E27FC236}">
                <a16:creationId xmlns:a16="http://schemas.microsoft.com/office/drawing/2014/main" id="{D75F1535-D920-2E9F-C5DF-9C676C3673C9}"/>
              </a:ext>
            </a:extLst>
          </p:cNvPr>
          <p:cNvSpPr/>
          <p:nvPr/>
        </p:nvSpPr>
        <p:spPr>
          <a:xfrm>
            <a:off x="4296698" y="2084437"/>
            <a:ext cx="1681316" cy="1637071"/>
          </a:xfrm>
          <a:prstGeom prst="roundRect">
            <a:avLst/>
          </a:prstGeom>
          <a:solidFill>
            <a:schemeClr val="accent6">
              <a:lumMod val="40000"/>
              <a:lumOff val="60000"/>
            </a:schemeClr>
          </a:solid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Thẻ</a:t>
            </a:r>
            <a:r>
              <a:rPr lang="en-US" sz="2800" b="1" dirty="0">
                <a:latin typeface="Times New Roman" panose="02020603050405020304" pitchFamily="18" charset="0"/>
                <a:cs typeface="Times New Roman" panose="02020603050405020304" pitchFamily="18" charset="0"/>
              </a:rPr>
              <a:t> 2</a:t>
            </a:r>
          </a:p>
        </p:txBody>
      </p:sp>
      <p:sp>
        <p:nvSpPr>
          <p:cNvPr id="6" name="Rectangle: Diagonal Corners Rounded 5">
            <a:extLst>
              <a:ext uri="{FF2B5EF4-FFF2-40B4-BE49-F238E27FC236}">
                <a16:creationId xmlns:a16="http://schemas.microsoft.com/office/drawing/2014/main" id="{E24B0EBA-333F-4725-6AA1-0C4C15A0371D}"/>
              </a:ext>
            </a:extLst>
          </p:cNvPr>
          <p:cNvSpPr/>
          <p:nvPr/>
        </p:nvSpPr>
        <p:spPr>
          <a:xfrm>
            <a:off x="2639961" y="494072"/>
            <a:ext cx="7529054" cy="855406"/>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FF0000"/>
                </a:solidFill>
                <a:latin typeface="Times New Roman" panose="02020603050405020304" pitchFamily="18" charset="0"/>
                <a:cs typeface="Times New Roman" panose="02020603050405020304" pitchFamily="18" charset="0"/>
              </a:rPr>
              <a:t>CHỌN 1 TRONG SỐ CÁC THẺ DƯỚI ĐÂY!</a:t>
            </a:r>
          </a:p>
        </p:txBody>
      </p:sp>
    </p:spTree>
    <p:extLst>
      <p:ext uri="{BB962C8B-B14F-4D97-AF65-F5344CB8AC3E}">
        <p14:creationId xmlns:p14="http://schemas.microsoft.com/office/powerpoint/2010/main" val="404907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369B73-1B23-4299-5E33-2993097FC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8980" y="436767"/>
            <a:ext cx="3301372" cy="2114704"/>
          </a:xfrm>
          <a:prstGeom prst="rect">
            <a:avLst/>
          </a:prstGeom>
          <a:ln>
            <a:noFill/>
          </a:ln>
          <a:effectLst>
            <a:softEdge rad="112500"/>
          </a:effectLst>
        </p:spPr>
      </p:pic>
      <p:pic>
        <p:nvPicPr>
          <p:cNvPr id="7" name="Picture 6" descr="Tỷ lệ dinh dưỡng trong thức ăn công nghiệp cho tôm hùm xanh - Công ty VMC  Việt Nam">
            <a:extLst>
              <a:ext uri="{FF2B5EF4-FFF2-40B4-BE49-F238E27FC236}">
                <a16:creationId xmlns:a16="http://schemas.microsoft.com/office/drawing/2014/main" id="{329B2C57-3CF7-21A9-F356-116E42DE0E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1672" y="422692"/>
            <a:ext cx="3189924" cy="2136791"/>
          </a:xfrm>
          <a:prstGeom prst="rect">
            <a:avLst/>
          </a:prstGeom>
          <a:ln>
            <a:noFill/>
          </a:ln>
          <a:effectLst>
            <a:softEdge rad="112500"/>
          </a:effectLst>
        </p:spPr>
      </p:pic>
      <p:pic>
        <p:nvPicPr>
          <p:cNvPr id="8" name="Picture 7" descr="Graphical user interface&#10;&#10;Description automatically generated">
            <a:extLst>
              <a:ext uri="{FF2B5EF4-FFF2-40B4-BE49-F238E27FC236}">
                <a16:creationId xmlns:a16="http://schemas.microsoft.com/office/drawing/2014/main" id="{5BE35972-8D13-7DE4-B6B5-C64F8F541208}"/>
              </a:ext>
            </a:extLst>
          </p:cNvPr>
          <p:cNvPicPr>
            <a:picLocks noChangeAspect="1"/>
          </p:cNvPicPr>
          <p:nvPr/>
        </p:nvPicPr>
        <p:blipFill>
          <a:blip r:embed="rId4">
            <a:extLst>
              <a:ext uri="{28A0092B-C50C-407E-A947-70E740481C1C}">
                <a14:useLocalDpi xmlns:a14="http://schemas.microsoft.com/office/drawing/2010/main" val="0"/>
              </a:ext>
            </a:extLst>
          </a:blip>
          <a:srcRect l="43909" t="21915" r="19765" b="47462"/>
          <a:stretch>
            <a:fillRect/>
          </a:stretch>
        </p:blipFill>
        <p:spPr bwMode="auto">
          <a:xfrm>
            <a:off x="8560362" y="643300"/>
            <a:ext cx="3421808" cy="1790646"/>
          </a:xfrm>
          <a:prstGeom prst="rect">
            <a:avLst/>
          </a:prstGeom>
          <a:ln>
            <a:noFill/>
          </a:ln>
          <a:effectLst>
            <a:softEdge rad="112500"/>
          </a:effectLst>
        </p:spPr>
      </p:pic>
      <p:pic>
        <p:nvPicPr>
          <p:cNvPr id="9" name="Picture 8" descr="Cua biển và những điều cần biết – EvaShare.com">
            <a:extLst>
              <a:ext uri="{FF2B5EF4-FFF2-40B4-BE49-F238E27FC236}">
                <a16:creationId xmlns:a16="http://schemas.microsoft.com/office/drawing/2014/main" id="{64B6A228-A3EA-714D-A23A-D549D060B1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31" y="3659160"/>
            <a:ext cx="3179129" cy="2136791"/>
          </a:xfrm>
          <a:prstGeom prst="rect">
            <a:avLst/>
          </a:prstGeom>
          <a:ln>
            <a:noFill/>
          </a:ln>
          <a:effectLst>
            <a:softEdge rad="112500"/>
          </a:effectLst>
        </p:spPr>
      </p:pic>
      <p:pic>
        <p:nvPicPr>
          <p:cNvPr id="10" name="Picture 9" descr="Cách chọn mua, làm sạch và bảo quản nghêu (ngao) tươi sống được lâu">
            <a:extLst>
              <a:ext uri="{FF2B5EF4-FFF2-40B4-BE49-F238E27FC236}">
                <a16:creationId xmlns:a16="http://schemas.microsoft.com/office/drawing/2014/main" id="{278E1120-6823-EC37-59CF-2F6189DC091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2486" y="3642253"/>
            <a:ext cx="3294021" cy="2056830"/>
          </a:xfrm>
          <a:prstGeom prst="rect">
            <a:avLst/>
          </a:prstGeom>
          <a:ln>
            <a:noFill/>
          </a:ln>
          <a:effectLst>
            <a:softEdge rad="112500"/>
          </a:effectLst>
        </p:spPr>
      </p:pic>
      <p:pic>
        <p:nvPicPr>
          <p:cNvPr id="11" name="Picture 10" descr="Ốc hương và những lưu ý khi ăn - Vựa Hải Sản Giá Sỉ Tốt Nhất">
            <a:extLst>
              <a:ext uri="{FF2B5EF4-FFF2-40B4-BE49-F238E27FC236}">
                <a16:creationId xmlns:a16="http://schemas.microsoft.com/office/drawing/2014/main" id="{284D74CA-AFDF-0102-51BE-3E1C3DFB3C7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3533" y="3458496"/>
            <a:ext cx="2555466" cy="2324550"/>
          </a:xfrm>
          <a:prstGeom prst="rect">
            <a:avLst/>
          </a:prstGeom>
          <a:ln>
            <a:noFill/>
          </a:ln>
          <a:effectLst>
            <a:softEdge rad="112500"/>
          </a:effectLst>
        </p:spPr>
      </p:pic>
      <p:sp>
        <p:nvSpPr>
          <p:cNvPr id="12" name="Flowchart: Alternate Process 11">
            <a:extLst>
              <a:ext uri="{FF2B5EF4-FFF2-40B4-BE49-F238E27FC236}">
                <a16:creationId xmlns:a16="http://schemas.microsoft.com/office/drawing/2014/main" id="{83555170-0791-8B29-114A-AAC16D5BBF39}"/>
              </a:ext>
            </a:extLst>
          </p:cNvPr>
          <p:cNvSpPr/>
          <p:nvPr/>
        </p:nvSpPr>
        <p:spPr>
          <a:xfrm>
            <a:off x="1533832"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1</a:t>
            </a:r>
          </a:p>
        </p:txBody>
      </p:sp>
      <p:sp>
        <p:nvSpPr>
          <p:cNvPr id="13" name="Flowchart: Alternate Process 12">
            <a:extLst>
              <a:ext uri="{FF2B5EF4-FFF2-40B4-BE49-F238E27FC236}">
                <a16:creationId xmlns:a16="http://schemas.microsoft.com/office/drawing/2014/main" id="{02236909-CF8D-182C-BEC6-DDFCEED54928}"/>
              </a:ext>
            </a:extLst>
          </p:cNvPr>
          <p:cNvSpPr/>
          <p:nvPr/>
        </p:nvSpPr>
        <p:spPr>
          <a:xfrm>
            <a:off x="1533832" y="588680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4</a:t>
            </a:r>
          </a:p>
        </p:txBody>
      </p:sp>
      <p:sp>
        <p:nvSpPr>
          <p:cNvPr id="14" name="Flowchart: Alternate Process 13">
            <a:extLst>
              <a:ext uri="{FF2B5EF4-FFF2-40B4-BE49-F238E27FC236}">
                <a16:creationId xmlns:a16="http://schemas.microsoft.com/office/drawing/2014/main" id="{67D8CF3F-EB74-A9A4-418D-E24C5F2A8FC7}"/>
              </a:ext>
            </a:extLst>
          </p:cNvPr>
          <p:cNvSpPr/>
          <p:nvPr/>
        </p:nvSpPr>
        <p:spPr>
          <a:xfrm>
            <a:off x="9482227" y="2679007"/>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3</a:t>
            </a:r>
          </a:p>
        </p:txBody>
      </p:sp>
      <p:sp>
        <p:nvSpPr>
          <p:cNvPr id="15" name="Flowchart: Alternate Process 14">
            <a:extLst>
              <a:ext uri="{FF2B5EF4-FFF2-40B4-BE49-F238E27FC236}">
                <a16:creationId xmlns:a16="http://schemas.microsoft.com/office/drawing/2014/main" id="{A4F6833E-59CD-5B82-83B6-74178610EAE1}"/>
              </a:ext>
            </a:extLst>
          </p:cNvPr>
          <p:cNvSpPr/>
          <p:nvPr/>
        </p:nvSpPr>
        <p:spPr>
          <a:xfrm>
            <a:off x="5717595" y="2749389"/>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2</a:t>
            </a:r>
          </a:p>
        </p:txBody>
      </p:sp>
      <p:sp>
        <p:nvSpPr>
          <p:cNvPr id="16" name="Flowchart: Alternate Process 15">
            <a:extLst>
              <a:ext uri="{FF2B5EF4-FFF2-40B4-BE49-F238E27FC236}">
                <a16:creationId xmlns:a16="http://schemas.microsoft.com/office/drawing/2014/main" id="{8324C2BB-93AE-EE40-351C-3DD5F721FDC2}"/>
              </a:ext>
            </a:extLst>
          </p:cNvPr>
          <p:cNvSpPr/>
          <p:nvPr/>
        </p:nvSpPr>
        <p:spPr>
          <a:xfrm>
            <a:off x="9482227" y="5917990"/>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6</a:t>
            </a:r>
          </a:p>
        </p:txBody>
      </p:sp>
      <p:sp>
        <p:nvSpPr>
          <p:cNvPr id="17" name="Flowchart: Alternate Process 16">
            <a:extLst>
              <a:ext uri="{FF2B5EF4-FFF2-40B4-BE49-F238E27FC236}">
                <a16:creationId xmlns:a16="http://schemas.microsoft.com/office/drawing/2014/main" id="{D03CC6F8-212F-D003-E14A-FA763CCB557F}"/>
              </a:ext>
            </a:extLst>
          </p:cNvPr>
          <p:cNvSpPr/>
          <p:nvPr/>
        </p:nvSpPr>
        <p:spPr>
          <a:xfrm>
            <a:off x="5717595" y="5847516"/>
            <a:ext cx="1578078" cy="534427"/>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Thẻ</a:t>
            </a:r>
            <a:r>
              <a:rPr lang="en-US" sz="2800" b="1" dirty="0">
                <a:solidFill>
                  <a:schemeClr val="tx1"/>
                </a:solidFill>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342570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C48BD86-2603-398A-4711-AB330DC0280E}"/>
              </a:ext>
            </a:extLst>
          </p:cNvPr>
          <p:cNvGraphicFramePr>
            <a:graphicFrameLocks noGrp="1"/>
          </p:cNvGraphicFramePr>
          <p:nvPr>
            <p:extLst>
              <p:ext uri="{D42A27DB-BD31-4B8C-83A1-F6EECF244321}">
                <p14:modId xmlns:p14="http://schemas.microsoft.com/office/powerpoint/2010/main" val="1314897185"/>
              </p:ext>
            </p:extLst>
          </p:nvPr>
        </p:nvGraphicFramePr>
        <p:xfrm>
          <a:off x="1066800" y="1134124"/>
          <a:ext cx="10515600" cy="4589751"/>
        </p:xfrm>
        <a:graphic>
          <a:graphicData uri="http://schemas.openxmlformats.org/drawingml/2006/table">
            <a:tbl>
              <a:tblPr firstRow="1" bandRow="1">
                <a:tableStyleId>{21E4AEA4-8DFA-4A89-87EB-49C32662AFE0}</a:tableStyleId>
              </a:tblPr>
              <a:tblGrid>
                <a:gridCol w="10515600">
                  <a:extLst>
                    <a:ext uri="{9D8B030D-6E8A-4147-A177-3AD203B41FA5}">
                      <a16:colId xmlns:a16="http://schemas.microsoft.com/office/drawing/2014/main" val="848147373"/>
                    </a:ext>
                  </a:extLst>
                </a:gridCol>
              </a:tblGrid>
              <a:tr h="667981">
                <a:tc>
                  <a:txBody>
                    <a:bodyPr/>
                    <a:lstStyle/>
                    <a:p>
                      <a:pPr algn="ctr"/>
                      <a:r>
                        <a:rPr lang="en-US" sz="2800" dirty="0">
                          <a:latin typeface="Times New Roman" panose="02020603050405020304" pitchFamily="18" charset="0"/>
                          <a:cs typeface="Times New Roman" panose="02020603050405020304" pitchFamily="18" charset="0"/>
                        </a:rPr>
                        <a:t>PHIẾU HỌC TẬP SỐ 1</a:t>
                      </a:r>
                    </a:p>
                  </a:txBody>
                  <a:tcPr/>
                </a:tc>
                <a:extLst>
                  <a:ext uri="{0D108BD9-81ED-4DB2-BD59-A6C34878D82A}">
                    <a16:rowId xmlns:a16="http://schemas.microsoft.com/office/drawing/2014/main" val="680012335"/>
                  </a:ext>
                </a:extLst>
              </a:tr>
              <a:tr h="699743">
                <a:tc>
                  <a:txBody>
                    <a:bodyPr/>
                    <a:lstStyle/>
                    <a:p>
                      <a:pPr algn="just">
                        <a:lnSpc>
                          <a:spcPct val="115000"/>
                        </a:lnSpc>
                        <a:spcAft>
                          <a:spcPts val="1000"/>
                        </a:spcAft>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3604216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2:</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không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819479282"/>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3:</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Cho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cách</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p>
                  </a:txBody>
                  <a:tcPr/>
                </a:tc>
                <a:extLst>
                  <a:ext uri="{0D108BD9-81ED-4DB2-BD59-A6C34878D82A}">
                    <a16:rowId xmlns:a16="http://schemas.microsoft.com/office/drawing/2014/main" val="2308411834"/>
                  </a:ext>
                </a:extLst>
              </a:tr>
              <a:tr h="667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4:</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Vì</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sao</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944305752"/>
                  </a:ext>
                </a:extLst>
              </a:tr>
              <a:tr h="1218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Câu</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5:</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Ngoài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dùng</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thức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trò</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khác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thủy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p>
                  </a:txBody>
                  <a:tcPr/>
                </a:tc>
                <a:extLst>
                  <a:ext uri="{0D108BD9-81ED-4DB2-BD59-A6C34878D82A}">
                    <a16:rowId xmlns:a16="http://schemas.microsoft.com/office/drawing/2014/main" val="1677388599"/>
                  </a:ext>
                </a:extLst>
              </a:tr>
            </a:tbl>
          </a:graphicData>
        </a:graphic>
      </p:graphicFrame>
    </p:spTree>
    <p:extLst>
      <p:ext uri="{BB962C8B-B14F-4D97-AF65-F5344CB8AC3E}">
        <p14:creationId xmlns:p14="http://schemas.microsoft.com/office/powerpoint/2010/main" val="380354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1551</Words>
  <Application>Microsoft Office PowerPoint</Application>
  <PresentationFormat>Widescreen</PresentationFormat>
  <Paragraphs>176</Paragraphs>
  <Slides>31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THỦY SẢN LÀ GÌ?</vt:lpstr>
      <vt:lpstr>PowerPoint Presentation</vt:lpstr>
      <vt:lpstr>GIỚI THIỆU VỀ THỦY SẢN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 THÀNH TẠI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78</cp:revision>
  <dcterms:created xsi:type="dcterms:W3CDTF">2022-07-03T15:18:46Z</dcterms:created>
  <dcterms:modified xsi:type="dcterms:W3CDTF">2024-06-10T02:44:00Z</dcterms:modified>
</cp:coreProperties>
</file>