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6"/>
  </p:notesMasterIdLst>
  <p:sldIdLst>
    <p:sldId id="406" r:id="rId2"/>
    <p:sldId id="413" r:id="rId3"/>
    <p:sldId id="443" r:id="rId4"/>
    <p:sldId id="444" r:id="rId5"/>
    <p:sldId id="278" r:id="rId6"/>
    <p:sldId id="445" r:id="rId7"/>
    <p:sldId id="390" r:id="rId8"/>
    <p:sldId id="449" r:id="rId9"/>
    <p:sldId id="391" r:id="rId10"/>
    <p:sldId id="392" r:id="rId11"/>
    <p:sldId id="450" r:id="rId12"/>
    <p:sldId id="471" r:id="rId13"/>
    <p:sldId id="394" r:id="rId14"/>
    <p:sldId id="451" r:id="rId15"/>
    <p:sldId id="470" r:id="rId16"/>
    <p:sldId id="414" r:id="rId17"/>
    <p:sldId id="415" r:id="rId18"/>
    <p:sldId id="416" r:id="rId19"/>
    <p:sldId id="417" r:id="rId20"/>
    <p:sldId id="419" r:id="rId21"/>
    <p:sldId id="420" r:id="rId22"/>
    <p:sldId id="421" r:id="rId23"/>
    <p:sldId id="422" r:id="rId24"/>
    <p:sldId id="423" r:id="rId25"/>
    <p:sldId id="452" r:id="rId26"/>
    <p:sldId id="424" r:id="rId27"/>
    <p:sldId id="425" r:id="rId28"/>
    <p:sldId id="426" r:id="rId29"/>
    <p:sldId id="427" r:id="rId30"/>
    <p:sldId id="428" r:id="rId31"/>
    <p:sldId id="429" r:id="rId32"/>
    <p:sldId id="430" r:id="rId33"/>
    <p:sldId id="448" r:id="rId34"/>
    <p:sldId id="433" r:id="rId35"/>
    <p:sldId id="434" r:id="rId36"/>
    <p:sldId id="435" r:id="rId37"/>
    <p:sldId id="453" r:id="rId38"/>
    <p:sldId id="454" r:id="rId39"/>
    <p:sldId id="468" r:id="rId40"/>
    <p:sldId id="456" r:id="rId41"/>
    <p:sldId id="457" r:id="rId42"/>
    <p:sldId id="458" r:id="rId43"/>
    <p:sldId id="459" r:id="rId44"/>
    <p:sldId id="469" r:id="rId45"/>
    <p:sldId id="461" r:id="rId46"/>
    <p:sldId id="462" r:id="rId47"/>
    <p:sldId id="463" r:id="rId48"/>
    <p:sldId id="464" r:id="rId49"/>
    <p:sldId id="441" r:id="rId50"/>
    <p:sldId id="437" r:id="rId51"/>
    <p:sldId id="438" r:id="rId52"/>
    <p:sldId id="439" r:id="rId53"/>
    <p:sldId id="465" r:id="rId54"/>
    <p:sldId id="466" r:id="rId55"/>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varScale="1">
        <p:scale>
          <a:sx n="69" d="100"/>
          <a:sy n="69" d="100"/>
        </p:scale>
        <p:origin x="774" y="60"/>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15</a:t>
            </a:fld>
            <a:endParaRPr lang="zh-CN" altLang="en-US">
              <a:solidFill>
                <a:srgbClr val="000000"/>
              </a:solidFill>
            </a:endParaRPr>
          </a:p>
        </p:txBody>
      </p:sp>
    </p:spTree>
    <p:extLst>
      <p:ext uri="{BB962C8B-B14F-4D97-AF65-F5344CB8AC3E}">
        <p14:creationId xmlns:p14="http://schemas.microsoft.com/office/powerpoint/2010/main" val="3779525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51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0F0966-2902-461C-A9D7-9AF60C073544}"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F0966-2902-461C-A9D7-9AF60C073544}"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F0966-2902-461C-A9D7-9AF60C073544}" type="datetimeFigureOut">
              <a:rPr lang="en-US" smtClean="0"/>
              <a:pPr/>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F0966-2902-461C-A9D7-9AF60C073544}" type="datetimeFigureOut">
              <a:rPr lang="en-US" smtClean="0"/>
              <a:pPr/>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6/10/2024</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GHar9CmPQmQ"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a:solidFill>
                  <a:srgbClr val="FF0000"/>
                </a:solidFill>
                <a:latin typeface="Times New Roman" pitchFamily="18" charset="0"/>
                <a:ea typeface="Segoe UI Black" pitchFamily="34" charset="0"/>
                <a:cs typeface="Times New Roman" pitchFamily="18" charset="0"/>
              </a:rPr>
              <a:t>Nêu hiểu biết của em về các dữ kiện lịch sử đó?</a:t>
            </a:r>
          </a:p>
        </p:txBody>
      </p:sp>
    </p:spTree>
    <p:extLst>
      <p:ext uri="{BB962C8B-B14F-4D97-AF65-F5344CB8AC3E}">
        <p14:creationId xmlns:p14="http://schemas.microsoft.com/office/powerpoint/2010/main" val="2202917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507322-666C-4E1A-BCCD-781FEAB1D926}"/>
              </a:ext>
            </a:extLst>
          </p:cNvPr>
          <p:cNvSpPr txBox="1"/>
          <p:nvPr/>
        </p:nvSpPr>
        <p:spPr>
          <a:xfrm>
            <a:off x="1295400" y="1752600"/>
            <a:ext cx="8763000" cy="461665"/>
          </a:xfrm>
          <a:prstGeom prst="rect">
            <a:avLst/>
          </a:prstGeom>
          <a:noFill/>
        </p:spPr>
        <p:txBody>
          <a:bodyPr wrap="square" rtlCol="0">
            <a:spAutoFit/>
          </a:bodyPr>
          <a:lstStyle/>
          <a:p>
            <a:pPr algn="ctr"/>
            <a:r>
              <a:rPr lang="en-US" sz="2400" b="1" dirty="0">
                <a:solidFill>
                  <a:srgbClr val="0000FF"/>
                </a:solidFill>
                <a:latin typeface="Times New Roman" panose="02020603050405020304" pitchFamily="18" charset="0"/>
                <a:cs typeface="Times New Roman" panose="02020603050405020304" pitchFamily="18" charset="0"/>
                <a:hlinkClick r:id="rId2"/>
              </a:rPr>
              <a:t>https://www.youtube.com/watch?v=GHar9CmPQmQ</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0A30B07-5DBE-4AA1-9B5E-C1781AC0FC92}"/>
              </a:ext>
            </a:extLst>
          </p:cNvPr>
          <p:cNvSpPr txBox="1"/>
          <p:nvPr/>
        </p:nvSpPr>
        <p:spPr>
          <a:xfrm>
            <a:off x="1447800" y="838200"/>
            <a:ext cx="9067800"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CUỘC KHÁNG CHIẾN CHỐNG TỐNG NĂM 1075</a:t>
            </a:r>
          </a:p>
        </p:txBody>
      </p:sp>
    </p:spTree>
    <p:extLst>
      <p:ext uri="{BB962C8B-B14F-4D97-AF65-F5344CB8AC3E}">
        <p14:creationId xmlns:p14="http://schemas.microsoft.com/office/powerpoint/2010/main" val="163574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cặp đôi </a:t>
            </a: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a:effectLst>
                  <a:outerShdw blurRad="38100" dist="38100" dir="2700000" algn="tl">
                    <a:srgbClr val="C0C0C0"/>
                  </a:outerShdw>
                </a:effectLst>
                <a:latin typeface="Times New Roman" pitchFamily="18" charset="0"/>
              </a:rPr>
              <a:t>? </a:t>
            </a:r>
            <a:r>
              <a:rPr lang="en-US" sz="2800" dirty="0">
                <a:latin typeface="Times New Roman" pitchFamily="18" charset="0"/>
              </a:rPr>
              <a:t>Vì sao nói đây là cuộc tấn công để tự vệ chứ không phải là cuộc tấn công để xâm lược?</a:t>
            </a:r>
          </a:p>
          <a:p>
            <a:pPr algn="just">
              <a:defRPr/>
            </a:pPr>
            <a:r>
              <a:rPr lang="en-US" sz="2800" dirty="0">
                <a:latin typeface="Times New Roman" pitchFamily="18" charset="0"/>
              </a:rPr>
              <a:t>? Việc 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a:latin typeface="Times New Roman" pitchFamily="18" charset="0"/>
              </a:rPr>
              <a:t>- Khi tấn công quân ta yết bảng nói rõ mục đích tấn công của mình: “tự vệ”</a:t>
            </a:r>
          </a:p>
          <a:p>
            <a:pPr algn="just">
              <a:buFontTx/>
              <a:buChar char="-"/>
              <a:defRPr/>
            </a:pPr>
            <a:r>
              <a:rPr lang="en-US" sz="2400" dirty="0">
                <a:latin typeface="Times New Roman" pitchFamily="18" charset="0"/>
              </a:rPr>
              <a:t> Chỉ tấn công vào các căn cứ quân sự nơi mà địch tập trung kho lương, vũ khí chuẩn bị để sang xâm lược nước ta.</a:t>
            </a:r>
          </a:p>
          <a:p>
            <a:pPr algn="just">
              <a:buFontTx/>
              <a:buChar char="-"/>
              <a:defRPr/>
            </a:pPr>
            <a:r>
              <a:rPr lang="vi-VN" sz="2400" dirty="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a:solidFill>
                  <a:srgbClr val="0000FF"/>
                </a:solidFill>
                <a:latin typeface="Times New Roman" pitchFamily="18" charset="0"/>
                <a:cs typeface="Times New Roman" pitchFamily="18" charset="0"/>
              </a:rPr>
              <a:t>Ý nghĩa</a:t>
            </a:r>
            <a:endParaRPr lang="en-US" sz="2800" b="1"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a:latin typeface="Times New Roman" pitchFamily="18" charset="0"/>
                <a:cs typeface="Times New Roman" pitchFamily="18" charset="0"/>
              </a:rPr>
              <a:t>- Quân dân ta tăng thêm lòng tự tin và thời gian chuẩn bị  kháng chiến.</a:t>
            </a:r>
            <a:endParaRPr lang="en-US" sz="2400"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a:t>
            </a:r>
            <a:r>
              <a:rPr lang="en-US" sz="3200" dirty="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a:solidFill>
                  <a:srgbClr val="FFFF00"/>
                </a:solidFill>
                <a:latin typeface="Times New Roman" pitchFamily="18" charset="0"/>
                <a:ea typeface="Times New Roman" pitchFamily="18" charset="0"/>
                <a:cs typeface="Times New Roman" pitchFamily="18" charset="0"/>
              </a:rPr>
              <a:t>+ Hạ thành Ung Châu</a:t>
            </a: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 quân ta rút về nước</a:t>
            </a:r>
            <a:r>
              <a:rPr lang="en-US" sz="3200" dirty="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a:solidFill>
                  <a:srgbClr val="FFFF00"/>
                </a:solidFill>
                <a:latin typeface="Times New Roman" pitchFamily="18" charset="0"/>
                <a:ea typeface="Times New Roman" pitchFamily="18" charset="0"/>
                <a:cs typeface="Times New Roman" pitchFamily="18" charset="0"/>
              </a:rPr>
              <a:t>-</a:t>
            </a:r>
            <a:r>
              <a:rPr lang="vi-VN" sz="3200" dirty="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err="1">
                <a:solidFill>
                  <a:srgbClr val="FF0000"/>
                </a:solidFill>
                <a:latin typeface="Times New Roman" pitchFamily="18" charset="0"/>
                <a:ea typeface="Microsoft YaHei" pitchFamily="34" charset="-122"/>
                <a:cs typeface="Times New Roman" pitchFamily="18" charset="0"/>
              </a:rPr>
              <a:t>Tiết</a:t>
            </a:r>
            <a:r>
              <a:rPr lang="en-US" sz="3200" b="1" dirty="0">
                <a:solidFill>
                  <a:srgbClr val="FF0000"/>
                </a:solidFill>
                <a:latin typeface="Times New Roman" pitchFamily="18" charset="0"/>
                <a:ea typeface="Microsoft YaHei" pitchFamily="34" charset="-122"/>
                <a:cs typeface="Times New Roman" pitchFamily="18" charset="0"/>
              </a:rPr>
              <a:t> 36- </a:t>
            </a:r>
            <a:r>
              <a:rPr lang="en-US" sz="3200" b="1" dirty="0" err="1">
                <a:solidFill>
                  <a:srgbClr val="FF0000"/>
                </a:solidFill>
                <a:latin typeface="Times New Roman" pitchFamily="18" charset="0"/>
                <a:ea typeface="Microsoft YaHei" pitchFamily="34" charset="-122"/>
                <a:cs typeface="Times New Roman" pitchFamily="18" charset="0"/>
              </a:rPr>
              <a:t>Bài</a:t>
            </a:r>
            <a:r>
              <a:rPr lang="en-US" sz="3200" b="1" dirty="0">
                <a:solidFill>
                  <a:srgbClr val="FF0000"/>
                </a:solidFill>
                <a:latin typeface="Times New Roman" pitchFamily="18" charset="0"/>
                <a:ea typeface="Microsoft YaHei" pitchFamily="34" charset="-122"/>
                <a:cs typeface="Times New Roman" pitchFamily="18" charset="0"/>
              </a:rPr>
              <a:t> 12</a:t>
            </a:r>
          </a:p>
          <a:p>
            <a:pPr algn="ctr"/>
            <a:r>
              <a:rPr lang="en-US" sz="3200" b="1" dirty="0">
                <a:solidFill>
                  <a:srgbClr val="FF0000"/>
                </a:solidFill>
                <a:latin typeface="Times New Roman" pitchFamily="18" charset="0"/>
                <a:ea typeface="Microsoft YaHei" pitchFamily="34" charset="-122"/>
                <a:cs typeface="Times New Roman" pitchFamily="18" charset="0"/>
              </a:rPr>
              <a:t>CUỘC KHÁNG CHIẾN CHỐNG</a:t>
            </a:r>
            <a:r>
              <a:rPr lang="vi-VN" sz="3200" b="1" dirty="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a:solidFill>
                  <a:srgbClr val="FF0000"/>
                </a:solidFill>
                <a:latin typeface="Times New Roman" pitchFamily="18" charset="0"/>
                <a:ea typeface="Microsoft YaHei" pitchFamily="34" charset="-122"/>
                <a:cs typeface="Times New Roman" pitchFamily="18" charset="0"/>
              </a:rPr>
              <a:t>(</a:t>
            </a:r>
            <a:r>
              <a:rPr lang="vi-VN" sz="3200" b="1" dirty="0">
                <a:solidFill>
                  <a:srgbClr val="FF0000"/>
                </a:solidFill>
                <a:latin typeface="Times New Roman" pitchFamily="18" charset="0"/>
                <a:ea typeface="Microsoft YaHei" pitchFamily="34" charset="-122"/>
                <a:cs typeface="Times New Roman" pitchFamily="18" charset="0"/>
              </a:rPr>
              <a:t>1075- 1077</a:t>
            </a:r>
            <a:r>
              <a:rPr lang="en-US" sz="3200" b="1" dirty="0">
                <a:solidFill>
                  <a:srgbClr val="FF0000"/>
                </a:solidFill>
                <a:latin typeface="Times New Roman" pitchFamily="18" charset="0"/>
                <a:ea typeface="Microsoft YaHei" pitchFamily="34" charset="-122"/>
                <a:cs typeface="Times New Roman" pitchFamily="18" charset="0"/>
              </a:rPr>
              <a:t>) (</a:t>
            </a:r>
            <a:r>
              <a:rPr lang="en-US" sz="3200" b="1" dirty="0" err="1">
                <a:solidFill>
                  <a:srgbClr val="FF0000"/>
                </a:solidFill>
                <a:latin typeface="Times New Roman" pitchFamily="18" charset="0"/>
                <a:ea typeface="Microsoft YaHei" pitchFamily="34" charset="-122"/>
                <a:cs typeface="Times New Roman" pitchFamily="18" charset="0"/>
              </a:rPr>
              <a:t>Tiếp</a:t>
            </a:r>
            <a:r>
              <a:rPr lang="en-US" sz="3200" b="1">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extLst>
      <p:ext uri="{BB962C8B-B14F-4D97-AF65-F5344CB8AC3E}">
        <p14:creationId xmlns:p14="http://schemas.microsoft.com/office/powerpoint/2010/main" val="3650177293"/>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a:solidFill>
                  <a:srgbClr val="FFFF00"/>
                </a:solidFill>
                <a:latin typeface="Times New Roman" pitchFamily="18" charset="0"/>
                <a:cs typeface="Times New Roman" pitchFamily="18" charset="0"/>
              </a:rPr>
              <a:t>a. Chuẩn bị kháng chiến (1076- 1077)</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a:solidFill>
                  <a:schemeClr val="tx1"/>
                </a:solidFill>
                <a:latin typeface="Times New Roman" panose="02020603050405020304" pitchFamily="18" charset="0"/>
                <a:cs typeface="Times New Roman" panose="02020603050405020304" pitchFamily="18" charset="0"/>
              </a:rPr>
              <a:t>Cử </a:t>
            </a:r>
            <a:r>
              <a:rPr lang="en-US" sz="3200" b="1" dirty="0">
                <a:solidFill>
                  <a:schemeClr val="tx1"/>
                </a:solidFill>
                <a:latin typeface="Times New Roman" panose="02020603050405020304" pitchFamily="18" charset="0"/>
                <a:cs typeface="Times New Roman" panose="02020603050405020304" pitchFamily="18" charset="0"/>
              </a:rPr>
              <a:t>Lý Kế Nguyên </a:t>
            </a:r>
            <a:r>
              <a:rPr lang="vi-VN" sz="3200" b="1" dirty="0">
                <a:solidFill>
                  <a:schemeClr val="tx1"/>
                </a:solidFill>
                <a:latin typeface="Times New Roman" panose="02020603050405020304" pitchFamily="18" charset="0"/>
                <a:cs typeface="Times New Roman" panose="02020603050405020304" pitchFamily="18" charset="0"/>
              </a:rPr>
              <a:t>chặn</a:t>
            </a:r>
            <a:r>
              <a:rPr lang="en-US" sz="3200" b="1" dirty="0">
                <a:solidFill>
                  <a:schemeClr val="tx1"/>
                </a:solidFill>
                <a:latin typeface="Times New Roman" panose="02020603050405020304" pitchFamily="18" charset="0"/>
                <a:cs typeface="Times New Roman" panose="02020603050405020304" pitchFamily="18" charset="0"/>
              </a:rPr>
              <a:t> vùng biển Đông </a:t>
            </a:r>
            <a:r>
              <a:rPr lang="vi-VN" sz="3200" b="1" dirty="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Xây 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551226" y="3621576"/>
            <a:ext cx="1599390"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u="sng" dirty="0" err="1">
                <a:solidFill>
                  <a:srgbClr val="FF0000"/>
                </a:solidFill>
                <a:latin typeface="Times New Roman" pitchFamily="18" charset="0"/>
                <a:ea typeface="Microsoft YaHei" pitchFamily="34" charset="-122"/>
                <a:cs typeface="Times New Roman" pitchFamily="18" charset="0"/>
              </a:rPr>
              <a:t>Tiết</a:t>
            </a:r>
            <a:r>
              <a:rPr lang="en-US" sz="3200" b="1" u="sng" dirty="0">
                <a:solidFill>
                  <a:srgbClr val="FF0000"/>
                </a:solidFill>
                <a:latin typeface="Times New Roman" pitchFamily="18" charset="0"/>
                <a:ea typeface="Microsoft YaHei" pitchFamily="34" charset="-122"/>
                <a:cs typeface="Times New Roman" pitchFamily="18" charset="0"/>
              </a:rPr>
              <a:t> 35,36 - </a:t>
            </a:r>
            <a:r>
              <a:rPr lang="en-US" sz="3200" b="1" u="sng" dirty="0" err="1">
                <a:solidFill>
                  <a:srgbClr val="FF0000"/>
                </a:solidFill>
                <a:latin typeface="Times New Roman" pitchFamily="18" charset="0"/>
                <a:ea typeface="Microsoft YaHei" pitchFamily="34" charset="-122"/>
                <a:cs typeface="Times New Roman" pitchFamily="18" charset="0"/>
              </a:rPr>
              <a:t>Bài</a:t>
            </a:r>
            <a:r>
              <a:rPr lang="en-US" sz="3200" b="1" u="sng" dirty="0">
                <a:solidFill>
                  <a:srgbClr val="FF0000"/>
                </a:solidFill>
                <a:latin typeface="Times New Roman" pitchFamily="18" charset="0"/>
                <a:ea typeface="Microsoft YaHei" pitchFamily="34" charset="-122"/>
                <a:cs typeface="Times New Roman" pitchFamily="18" charset="0"/>
              </a:rPr>
              <a:t> 12</a:t>
            </a:r>
          </a:p>
          <a:p>
            <a:pPr algn="ctr"/>
            <a:r>
              <a:rPr lang="en-US" sz="3200" b="1" dirty="0">
                <a:solidFill>
                  <a:srgbClr val="FF0000"/>
                </a:solidFill>
                <a:latin typeface="Times New Roman" pitchFamily="18" charset="0"/>
                <a:ea typeface="Microsoft YaHei" pitchFamily="34" charset="-122"/>
                <a:cs typeface="Times New Roman" pitchFamily="18" charset="0"/>
              </a:rPr>
              <a:t>CUỘC KHÁNG CHIẾN CHỐNG</a:t>
            </a:r>
            <a:r>
              <a:rPr lang="vi-VN" sz="3200" b="1" dirty="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a:solidFill>
                  <a:srgbClr val="FF0000"/>
                </a:solidFill>
                <a:latin typeface="Times New Roman" pitchFamily="18" charset="0"/>
                <a:ea typeface="Microsoft YaHei" pitchFamily="34" charset="-122"/>
                <a:cs typeface="Times New Roman" pitchFamily="18" charset="0"/>
              </a:rPr>
              <a:t>(</a:t>
            </a:r>
            <a:r>
              <a:rPr lang="vi-VN" sz="3200" b="1" dirty="0">
                <a:solidFill>
                  <a:srgbClr val="FF0000"/>
                </a:solidFill>
                <a:latin typeface="Times New Roman" pitchFamily="18" charset="0"/>
                <a:ea typeface="Microsoft YaHei" pitchFamily="34" charset="-122"/>
                <a:cs typeface="Times New Roman" pitchFamily="18" charset="0"/>
              </a:rPr>
              <a:t>1075- 1077</a:t>
            </a:r>
            <a:r>
              <a:rPr lang="en-US" sz="3200" b="1" dirty="0">
                <a:solidFill>
                  <a:srgbClr val="FF0000"/>
                </a:solidFill>
                <a:latin typeface="Times New Roman" pitchFamily="18" charset="0"/>
                <a:ea typeface="Microsoft YaHei" pitchFamily="34" charset="-122"/>
                <a:cs typeface="Times New Roman" pitchFamily="18" charset="0"/>
              </a:rPr>
              <a:t>)</a:t>
            </a: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a:solidFill>
                  <a:srgbClr val="FFFF00"/>
                </a:solidFill>
                <a:latin typeface="Times New Roman" pitchFamily="18" charset="0"/>
                <a:cs typeface="Times New Roman" pitchFamily="18" charset="0"/>
              </a:rPr>
              <a:t> Đây chính là s</a:t>
            </a:r>
            <a:r>
              <a:rPr lang="en-US" sz="3600" i="1" dirty="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a:solidFill>
                  <a:srgbClr val="FFFF00"/>
                </a:solidFill>
                <a:latin typeface="Times New Roman" pitchFamily="18" charset="0"/>
                <a:cs typeface="Times New Roman" pitchFamily="18" charset="0"/>
              </a:rPr>
              <a:t>a. Chuẩn bị kháng chiến (1076- 1077)</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a:solidFill>
                  <a:srgbClr val="FFFF00"/>
                </a:solidFill>
                <a:latin typeface="Times New Roman" pitchFamily="18" charset="0"/>
                <a:cs typeface="Times New Roman" pitchFamily="18" charset="0"/>
              </a:rPr>
              <a:t>2. </a:t>
            </a:r>
            <a:r>
              <a:rPr lang="en-US" sz="3600" b="1" dirty="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a:solidFill>
                  <a:srgbClr val="FFFF00"/>
                </a:solidFill>
                <a:latin typeface="Times New Roman" pitchFamily="18" charset="0"/>
                <a:cs typeface="Times New Roman" pitchFamily="18" charset="0"/>
              </a:rPr>
              <a:t>a. Chuẩn bị kháng chiến (1076- 1077)</a:t>
            </a:r>
          </a:p>
          <a:p>
            <a:r>
              <a:rPr lang="en-US" sz="3600" b="1" dirty="0">
                <a:solidFill>
                  <a:srgbClr val="FFFF00"/>
                </a:solidFill>
                <a:latin typeface="Times New Roman" pitchFamily="18" charset="0"/>
                <a:cs typeface="Times New Roman" pitchFamily="18" charset="0"/>
              </a:rPr>
              <a:t>b. Cuộc chiến đấu trên phòng tuyến sông Như Nguyệt.</a:t>
            </a:r>
            <a:endParaRPr lang="en-US" sz="3600" dirty="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THẢO</a:t>
            </a:r>
          </a:p>
          <a:p>
            <a:pPr algn="ctr"/>
            <a:r>
              <a:rPr lang="en-US" altLang="en-US" sz="3300" b="1" dirty="0">
                <a:solidFill>
                  <a:srgbClr val="FF0000"/>
                </a:solidFill>
                <a:latin typeface="Times New Roman" pitchFamily="18" charset="0"/>
              </a:rPr>
              <a:t> LUẬN </a:t>
            </a: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1</a:t>
            </a:r>
          </a:p>
          <a:p>
            <a:pPr algn="ctr"/>
            <a:r>
              <a:rPr lang="en-US" altLang="en-US" sz="2800" b="1" i="1" dirty="0">
                <a:latin typeface="Times New Roman" pitchFamily="18" charset="0"/>
              </a:rPr>
              <a:t>Dùng lược đồ H3 trong sgk miêu tả trận chiến </a:t>
            </a:r>
          </a:p>
          <a:p>
            <a:pPr algn="ctr"/>
            <a:r>
              <a:rPr lang="en-US" altLang="en-US" sz="2800" b="1" i="1" dirty="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a:latin typeface="Times New Roman" pitchFamily="18" charset="0"/>
                <a:cs typeface="Times New Roman" pitchFamily="18" charset="0"/>
              </a:rPr>
              <a:t>Vì sao đang ở thế thắng mà Lý Thường Kiệt </a:t>
            </a:r>
          </a:p>
          <a:p>
            <a:pPr algn="ctr"/>
            <a:r>
              <a:rPr lang="en-US" sz="2800" b="1" i="1" dirty="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a:latin typeface="Times New Roman" pitchFamily="18" charset="0"/>
                <a:cs typeface="Times New Roman" pitchFamily="18" charset="0"/>
              </a:rPr>
              <a:t>Nêu những nét độc đáo trong cách đánh giặc </a:t>
            </a:r>
          </a:p>
          <a:p>
            <a:pPr algn="ctr"/>
            <a:r>
              <a:rPr lang="en-US" sz="2800" b="1" i="1" dirty="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a:solidFill>
                  <a:srgbClr val="000000"/>
                </a:solidFill>
                <a:latin typeface="Times New Roman" pitchFamily="18" charset="0"/>
              </a:rPr>
              <a:t>Nêu nguyên nhân thắng lợi và ý nghĩa lịch sử </a:t>
            </a:r>
          </a:p>
          <a:p>
            <a:pPr algn="ctr"/>
            <a:r>
              <a:rPr lang="en-US" altLang="en-US" sz="2800" b="1" i="1" dirty="0">
                <a:solidFill>
                  <a:srgbClr val="000000"/>
                </a:solidFill>
                <a:latin typeface="Times New Roman" pitchFamily="18" charset="0"/>
              </a:rPr>
              <a:t>của cuộc kháng chiến chống 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a:solidFill>
                  <a:srgbClr val="FFFF00"/>
                </a:solidFill>
                <a:latin typeface="+mj-lt"/>
                <a:cs typeface="Times New Roman" pitchFamily="18" charset="0"/>
              </a:rPr>
              <a:t>1</a:t>
            </a:r>
            <a:r>
              <a:rPr lang="en-US" altLang="vi-VN" sz="3200" b="1" dirty="0">
                <a:solidFill>
                  <a:srgbClr val="FFFF00"/>
                </a:solidFill>
                <a:latin typeface="+mj-lt"/>
                <a:cs typeface="Times New Roman" pitchFamily="18" charset="0"/>
              </a:rPr>
              <a:t>. </a:t>
            </a:r>
            <a:r>
              <a:rPr lang="en-US" sz="3200" b="1" dirty="0" err="1">
                <a:solidFill>
                  <a:srgbClr val="FFFF00"/>
                </a:solidFill>
                <a:latin typeface="Times New Roman" pitchFamily="18" charset="0"/>
                <a:cs typeface="Times New Roman" pitchFamily="18" charset="0"/>
              </a:rPr>
              <a:t>Cuộc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kháng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chiến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chống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Tống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giai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đoạn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thứ</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nhất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năm</a:t>
            </a:r>
            <a:r>
              <a:rPr lang="en-US" sz="3200" b="1" dirty="0">
                <a:solidFill>
                  <a:srgbClr val="FFFF00"/>
                </a:solidFill>
                <a:latin typeface="Times New Roman" pitchFamily="18" charset="0"/>
                <a:cs typeface="Times New Roman" pitchFamily="18" charset="0"/>
              </a:rPr>
              <a:t>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a:solidFill>
                  <a:srgbClr val="FFFF00"/>
                </a:solidFill>
                <a:latin typeface="Times New Roman" pitchFamily="18" charset="0"/>
                <a:cs typeface="Times New Roman" pitchFamily="18" charset="0"/>
              </a:rPr>
              <a:t>+ Xúi Chăm- pa đánh Đại Việt từ phía Nam</a:t>
            </a:r>
            <a:r>
              <a:rPr lang="en-US" sz="3200" dirty="0">
                <a:solidFill>
                  <a:srgbClr val="FFFF00"/>
                </a:solidFill>
                <a:latin typeface="Times New Roman" pitchFamily="18" charset="0"/>
                <a:cs typeface="Times New Roman" pitchFamily="18" charset="0"/>
              </a:rPr>
              <a:t>.</a:t>
            </a:r>
          </a:p>
          <a:p>
            <a:pPr algn="just"/>
            <a:r>
              <a:rPr lang="vi-VN" sz="3200" dirty="0">
                <a:solidFill>
                  <a:srgbClr val="FFFF00"/>
                </a:solidFill>
                <a:latin typeface="Times New Roman" pitchFamily="18" charset="0"/>
                <a:cs typeface="Times New Roman" pitchFamily="18" charset="0"/>
              </a:rPr>
              <a:t>+ Ngăn cản việc buôn bán của nhân dân 2 nước.</a:t>
            </a:r>
            <a:endParaRPr lang="en-US" sz="3200" dirty="0">
              <a:solidFill>
                <a:srgbClr val="FFFF00"/>
              </a:solidFill>
              <a:latin typeface="Times New Roman" pitchFamily="18" charset="0"/>
              <a:cs typeface="Times New Roman" pitchFamily="18" charset="0"/>
            </a:endParaRPr>
          </a:p>
          <a:p>
            <a:pPr algn="just"/>
            <a:r>
              <a:rPr lang="vi-VN" sz="3200" dirty="0">
                <a:solidFill>
                  <a:srgbClr val="FFFF00"/>
                </a:solidFill>
                <a:latin typeface="Times New Roman" pitchFamily="18" charset="0"/>
                <a:cs typeface="Times New Roman" pitchFamily="18" charset="0"/>
              </a:rPr>
              <a:t>+ Mua chuộc các t</a:t>
            </a:r>
            <a:r>
              <a:rPr lang="en-US" sz="3200" dirty="0">
                <a:solidFill>
                  <a:srgbClr val="FFFF00"/>
                </a:solidFill>
                <a:latin typeface="Times New Roman" pitchFamily="18" charset="0"/>
                <a:cs typeface="Times New Roman" pitchFamily="18" charset="0"/>
              </a:rPr>
              <a:t>ù</a:t>
            </a:r>
            <a:r>
              <a:rPr lang="vi-VN" sz="3200" dirty="0">
                <a:solidFill>
                  <a:srgbClr val="FFFF00"/>
                </a:solidFill>
                <a:latin typeface="Times New Roman" pitchFamily="18" charset="0"/>
                <a:cs typeface="Times New Roman" pitchFamily="18" charset="0"/>
              </a:rPr>
              <a:t> trưởng miền núi.</a:t>
            </a:r>
            <a:endParaRPr lang="en-US" sz="3200" dirty="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a:solidFill>
                  <a:srgbClr val="FFFF00"/>
                </a:solidFill>
                <a:latin typeface="Times New Roman" pitchFamily="18" charset="0"/>
                <a:cs typeface="Times New Roman" pitchFamily="18" charset="0"/>
              </a:rPr>
              <a:t>- </a:t>
            </a:r>
            <a:r>
              <a:rPr lang="vi-VN" sz="3200" dirty="0">
                <a:solidFill>
                  <a:srgbClr val="FFFF00"/>
                </a:solidFill>
                <a:latin typeface="Times New Roman" pitchFamily="18" charset="0"/>
                <a:cs typeface="Times New Roman" pitchFamily="18" charset="0"/>
              </a:rPr>
              <a:t>X</a:t>
            </a:r>
            <a:r>
              <a:rPr lang="en-US" sz="3200" dirty="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a:latin typeface="Times New Roman" pitchFamily="18" charset="0"/>
              </a:rPr>
              <a:t>SÔNG NÚI NƯỚC NAM</a:t>
            </a:r>
          </a:p>
          <a:p>
            <a:pPr algn="ctr">
              <a:spcBef>
                <a:spcPct val="50000"/>
              </a:spcBef>
            </a:pPr>
            <a:r>
              <a:rPr lang="en-US" altLang="en-US" sz="2800" b="1" dirty="0">
                <a:latin typeface="Times New Roman" pitchFamily="18" charset="0"/>
              </a:rPr>
              <a:t>“Sông núi nước Nam, vua Nam ở</a:t>
            </a:r>
          </a:p>
          <a:p>
            <a:pPr algn="ctr">
              <a:spcBef>
                <a:spcPct val="50000"/>
              </a:spcBef>
            </a:pPr>
            <a:r>
              <a:rPr lang="en-US" altLang="en-US" sz="2800" b="1" dirty="0">
                <a:latin typeface="Times New Roman" pitchFamily="18" charset="0"/>
              </a:rPr>
              <a:t>Rành rành định phận ở sách trời.</a:t>
            </a:r>
          </a:p>
          <a:p>
            <a:pPr algn="ctr">
              <a:spcBef>
                <a:spcPct val="50000"/>
              </a:spcBef>
            </a:pPr>
            <a:r>
              <a:rPr lang="en-US" altLang="en-US" sz="2800" b="1" dirty="0">
                <a:latin typeface="Times New Roman" pitchFamily="18" charset="0"/>
              </a:rPr>
              <a:t>Cớ sao lũ giặc sang xâm phạm,</a:t>
            </a:r>
          </a:p>
          <a:p>
            <a:pPr algn="ctr">
              <a:spcBef>
                <a:spcPct val="50000"/>
              </a:spcBef>
            </a:pPr>
            <a:r>
              <a:rPr lang="en-US" altLang="en-US" sz="2800" b="1" dirty="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en-US" sz="3600" b="1" dirty="0">
                <a:solidFill>
                  <a:srgbClr val="FFFF00"/>
                </a:solidFill>
                <a:latin typeface="Times New Roman" pitchFamily="18" charset="0"/>
                <a:cs typeface="Times New Roman" pitchFamily="18" charset="0"/>
              </a:rPr>
              <a:t>b. </a:t>
            </a:r>
            <a:r>
              <a:rPr lang="en-US" sz="3600" b="1" dirty="0" err="1">
                <a:solidFill>
                  <a:srgbClr val="FFFF00"/>
                </a:solidFill>
                <a:latin typeface="Times New Roman" pitchFamily="18" charset="0"/>
                <a:cs typeface="Times New Roman" pitchFamily="18" charset="0"/>
              </a:rPr>
              <a:t>Cuộc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chiến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đấu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trên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phòng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tuyến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sông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Như</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Nguyệt</a:t>
            </a:r>
            <a:r>
              <a:rPr lang="en-US" sz="3600" b="1" dirty="0">
                <a:solidFill>
                  <a:srgbClr val="FFFF00"/>
                </a:solidFill>
                <a:latin typeface="Times New Roman" pitchFamily="18" charset="0"/>
                <a:cs typeface="Times New Roman" pitchFamily="18" charset="0"/>
              </a:rPr>
              <a:t>.</a:t>
            </a:r>
            <a:endParaRPr lang="en-US" sz="3600"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a:solidFill>
                  <a:srgbClr val="FFFF00"/>
                </a:solidFill>
                <a:latin typeface="Times New Roman" pitchFamily="18" charset="0"/>
                <a:cs typeface="Times New Roman" pitchFamily="18" charset="0"/>
              </a:rPr>
              <a:t>- 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giặc</a:t>
            </a:r>
          </a:p>
          <a:p>
            <a:pPr algn="just"/>
            <a:r>
              <a:rPr lang="vi-VN" sz="3400" b="1" i="1" dirty="0">
                <a:solidFill>
                  <a:srgbClr val="FFFF00"/>
                </a:solidFill>
                <a:latin typeface="Times New Roman" pitchFamily="18" charset="0"/>
                <a:cs typeface="Times New Roman" pitchFamily="18" charset="0"/>
              </a:rPr>
              <a:t>*</a:t>
            </a:r>
            <a:r>
              <a:rPr lang="en-US" sz="3400" b="1" i="1" dirty="0">
                <a:solidFill>
                  <a:srgbClr val="FFFF00"/>
                </a:solidFill>
                <a:latin typeface="Times New Roman" pitchFamily="18" charset="0"/>
                <a:cs typeface="Times New Roman" pitchFamily="18" charset="0"/>
              </a:rPr>
              <a:t>. Kết quả:</a:t>
            </a:r>
            <a:endParaRPr lang="en-US" sz="3400" dirty="0">
              <a:solidFill>
                <a:srgbClr val="FFFF00"/>
              </a:solidFill>
              <a:latin typeface="Times New Roman" pitchFamily="18" charset="0"/>
              <a:cs typeface="Times New Roman" pitchFamily="18" charset="0"/>
            </a:endParaRPr>
          </a:p>
          <a:p>
            <a:r>
              <a:rPr lang="en-US" sz="3400" dirty="0">
                <a:solidFill>
                  <a:srgbClr val="FFFF00"/>
                </a:solidFill>
                <a:latin typeface="Times New Roman" pitchFamily="18" charset="0"/>
                <a:cs typeface="Times New Roman" pitchFamily="18" charset="0"/>
              </a:rPr>
              <a:t>- Quân Tống thua to</a:t>
            </a:r>
          </a:p>
          <a:p>
            <a:r>
              <a:rPr lang="en-US" sz="3400" dirty="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mối quan </a:t>
            </a:r>
          </a:p>
          <a:p>
            <a:pPr algn="just" eaLnBrk="1" hangingPunct="1"/>
            <a:r>
              <a:rPr lang="en-US" altLang="en-US" sz="3400" dirty="0">
                <a:solidFill>
                  <a:srgbClr val="0000FF"/>
                </a:solidFill>
                <a:latin typeface="Times New Roman" pitchFamily="18" charset="0"/>
              </a:rPr>
              <a:t>hệ bang giao hoà hiếu </a:t>
            </a:r>
          </a:p>
          <a:p>
            <a:pPr algn="just" eaLnBrk="1" hangingPunct="1"/>
            <a:r>
              <a:rPr lang="en-US" altLang="en-US" sz="3400" dirty="0">
                <a:solidFill>
                  <a:srgbClr val="0000FF"/>
                </a:solidFill>
                <a:latin typeface="Times New Roman" pitchFamily="18" charset="0"/>
              </a:rPr>
              <a:t>giữa 2 nước sau chiến </a:t>
            </a:r>
          </a:p>
          <a:p>
            <a:pPr algn="just" eaLnBrk="1" hangingPunct="1"/>
            <a:r>
              <a:rPr lang="en-US" altLang="en-US" sz="3400" dirty="0">
                <a:solidFill>
                  <a:srgbClr val="0000FF"/>
                </a:solidFill>
                <a:latin typeface="Times New Roman" pitchFamily="18" charset="0"/>
              </a:rPr>
              <a:t>tranh</a:t>
            </a: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bảo hoà bình </a:t>
            </a:r>
          </a:p>
          <a:p>
            <a:pPr algn="ctr" eaLnBrk="1" hangingPunct="1"/>
            <a:r>
              <a:rPr lang="en-US" altLang="en-US" sz="3400" dirty="0">
                <a:solidFill>
                  <a:srgbClr val="0000FF"/>
                </a:solidFill>
                <a:latin typeface="Times New Roman" pitchFamily="18" charset="0"/>
              </a:rPr>
              <a:t>lâu dài cho đất 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Nhóm 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1: </a:t>
            </a:r>
            <a:r>
              <a:rPr lang="en-US" sz="3200" b="1" dirty="0">
                <a:latin typeface="Times New Roman" pitchFamily="18" charset="0"/>
                <a:cs typeface="Times New Roman" pitchFamily="18" charset="0"/>
              </a:rPr>
              <a:t>Nhà Tống đã làm gì giải quyết những khó khăn trong nước?</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Đánh Đại Việt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Đánh Chăm-pa</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Đánh hai nước Liêu – Hạ</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Cải cách đất nước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1200312"/>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Cuộc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kháng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chiến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chống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Tống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giai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đoạn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thứ</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nhất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năm</a:t>
            </a:r>
            <a:r>
              <a:rPr lang="en-US" sz="3600" b="1" dirty="0">
                <a:solidFill>
                  <a:srgbClr val="FFFF00"/>
                </a:solidFill>
                <a:latin typeface="Times New Roman" pitchFamily="18" charset="0"/>
                <a:cs typeface="Times New Roman" pitchFamily="18" charset="0"/>
              </a:rPr>
              <a:t> 1075</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453813" y="1557234"/>
            <a:ext cx="6099387"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1" y="11430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2554" y="2093387"/>
            <a:ext cx="6096000" cy="1077218"/>
          </a:xfrm>
          <a:prstGeom prst="rect">
            <a:avLst/>
          </a:prstGeom>
        </p:spPr>
        <p:txBody>
          <a:bodyPr>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2</a:t>
            </a: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a:ln>
                  <a:noFill/>
                </a:ln>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lang="en-US" sz="2800" dirty="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4:</a:t>
            </a:r>
            <a:r>
              <a:rPr kumimoji="0" lang="en-US" sz="3200" b="1" i="0" u="none" strike="noStrike" kern="1200" cap="none" spc="0" normalizeH="0" baseline="0" noProof="0" dirty="0">
                <a:ln>
                  <a:noFill/>
                </a:ln>
                <a:effectLst/>
                <a:uLnTx/>
                <a:uFillTx/>
                <a:latin typeface="Times New Roman" pitchFamily="18" charset="0"/>
                <a:cs typeface="Times New Roman" pitchFamily="18" charset="0"/>
              </a:rPr>
              <a:t> </a:t>
            </a:r>
            <a:r>
              <a:rPr lang="en-US" sz="3200" b="1" i="1" noProof="0" dirty="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600" noProof="0" dirty="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5</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a:solidFill>
                  <a:schemeClr val="bg1"/>
                </a:solidFill>
                <a:latin typeface="Times New Roman" pitchFamily="18" charset="0"/>
                <a:ea typeface="Tahoma" panose="020B0604030504040204" pitchFamily="34" charset="0"/>
                <a:cs typeface="Times New Roman" pitchFamily="18" charset="0"/>
              </a:rPr>
              <a:t>LTK muốn nhanh chóng kết thúc chiến tranh</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a:solidFill>
                  <a:schemeClr val="bg1"/>
                </a:solidFill>
                <a:latin typeface="Times New Roman" pitchFamily="18" charset="0"/>
                <a:ea typeface="Tahoma" panose="020B0604030504040204" pitchFamily="34" charset="0"/>
                <a:cs typeface="Times New Roman" pitchFamily="18" charset="0"/>
              </a:rPr>
              <a:t> </a:t>
            </a:r>
            <a:r>
              <a:rPr lang="en-US" sz="2400" noProof="0" dirty="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a:solidFill>
                  <a:schemeClr val="bg1"/>
                </a:solidFill>
                <a:latin typeface="Times New Roman" pitchFamily="18" charset="0"/>
                <a:ea typeface="Tahoma" panose="020B0604030504040204" pitchFamily="34" charset="0"/>
                <a:cs typeface="Times New Roman" pitchFamily="18" charset="0"/>
              </a:rPr>
              <a:t> </a:t>
            </a:r>
            <a:r>
              <a:rPr lang="en-US" sz="2400" dirty="0">
                <a:solidFill>
                  <a:schemeClr val="bg1"/>
                </a:solidFill>
                <a:latin typeface="Times New Roman" pitchFamily="18" charset="0"/>
                <a:ea typeface="Tahoma" panose="020B0604030504040204" pitchFamily="34" charset="0"/>
                <a:cs typeface="Times New Roman" pitchFamily="18" charset="0"/>
              </a:rPr>
              <a:t>Để bảo toàn lực lượng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6: </a:t>
            </a:r>
            <a:r>
              <a:rPr lang="en-US" sz="3000" b="1" dirty="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Lý Thường Kiệt</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Lý Công Uẩn</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Trần Quốc Tuấn</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Trần Bình Trọng</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err="1">
                <a:solidFill>
                  <a:schemeClr val="bg1"/>
                </a:solidFill>
                <a:latin typeface="Times New Roman" pitchFamily="18" charset="0"/>
                <a:cs typeface="Times New Roman" pitchFamily="18" charset="0"/>
              </a:rPr>
              <a:t>Tập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trung</a:t>
            </a:r>
            <a:r>
              <a:rPr lang="en-US" sz="2800" dirty="0">
                <a:solidFill>
                  <a:schemeClr val="bg1"/>
                </a:solidFill>
                <a:latin typeface="Times New Roman" pitchFamily="18" charset="0"/>
                <a:cs typeface="Times New Roman" pitchFamily="18" charset="0"/>
              </a:rPr>
              <a:t> tiêu diệt nhanh quân Tống.</a:t>
            </a:r>
          </a:p>
        </p:txBody>
      </p:sp>
      <p:sp>
        <p:nvSpPr>
          <p:cNvPr id="34" name="cau hoi d">
            <a:extLst>
              <a:ext uri="{FF2B5EF4-FFF2-40B4-BE49-F238E27FC236}">
                <a16:creationId xmlns:a16="http://schemas.microsoft.com/office/drawing/2014/main"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Cả A, B, C.</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 </a:t>
            </a:r>
            <a:r>
              <a:rPr lang="en-US" sz="3200" b="1" dirty="0">
                <a:latin typeface="Times New Roman" pitchFamily="18" charset="0"/>
                <a:cs typeface="Times New Roman" pitchFamily="18" charset="0"/>
              </a:rPr>
              <a:t>Tướng giặc chỉ huy cánh quân bộ xâm lược Đại Việt là ai?</a:t>
            </a: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Quách  Quỳ</a:t>
            </a:r>
          </a:p>
        </p:txBody>
      </p:sp>
      <p:sp>
        <p:nvSpPr>
          <p:cNvPr id="27" name="dap an c">
            <a:extLst>
              <a:ext uri="{FF2B5EF4-FFF2-40B4-BE49-F238E27FC236}">
                <a16:creationId xmlns:a16="http://schemas.microsoft.com/office/drawing/2014/main"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Toa Đô</a:t>
            </a: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Ô Mã Nhi</a:t>
            </a: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Hòa Mâu</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Ngăn việc buôn bán, đi lại của nhân dân hai nước.</a:t>
            </a:r>
          </a:p>
        </p:txBody>
      </p:sp>
      <p:sp>
        <p:nvSpPr>
          <p:cNvPr id="31" name="bang a">
            <a:extLst>
              <a:ext uri="{FF2B5EF4-FFF2-40B4-BE49-F238E27FC236}">
                <a16:creationId xmlns:a16="http://schemas.microsoft.com/office/drawing/2014/main"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16:colId xmlns:a16="http://schemas.microsoft.com/office/drawing/2014/main" val="20000"/>
                    </a:ext>
                  </a:extLst>
                </a:gridCol>
                <a:gridCol w="280416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u l</a:t>
            </a:r>
            <a:r>
              <a:rPr lang="vi-VN" sz="3400" b="1" dirty="0">
                <a:latin typeface="Times New Roman" pitchFamily="18" charset="0"/>
                <a:cs typeface="Times New Roman" pitchFamily="18" charset="0"/>
              </a:rPr>
              <a:t>ư</a:t>
            </a:r>
            <a:r>
              <a:rPr lang="en-US" sz="3400" b="1" dirty="0">
                <a:latin typeface="Times New Roman" pitchFamily="18" charset="0"/>
                <a:cs typeface="Times New Roman" pitchFamily="18" charset="0"/>
              </a:rPr>
              <a:t>ợc,</a:t>
            </a:r>
            <a:r>
              <a:rPr lang="en-US" sz="3400" dirty="0">
                <a:latin typeface="Times New Roman" pitchFamily="18" charset="0"/>
                <a:cs typeface="Times New Roman" pitchFamily="18" charset="0"/>
              </a:rPr>
              <a:t> </a:t>
            </a:r>
            <a:r>
              <a:rPr lang="en-US" sz="3400" b="1" dirty="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0" y="15240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70746" y="457200"/>
            <a:ext cx="11250507" cy="1200312"/>
          </a:xfrm>
          <a:prstGeom prst="rect">
            <a:avLst/>
          </a:prstGeom>
          <a:noFill/>
          <a:ln w="9525">
            <a:noFill/>
            <a:miter lim="800000"/>
            <a:headEnd/>
            <a:tailEnd/>
          </a:ln>
        </p:spPr>
        <p:txBody>
          <a:bodyPr lIns="91423" tIns="45712" rIns="91423" bIns="45712">
            <a:spAutoFit/>
          </a:bodyPr>
          <a:lstStyle/>
          <a:p>
            <a:r>
              <a:rPr lang="vi-VN" altLang="vi-VN" sz="3600" b="1" dirty="0">
                <a:solidFill>
                  <a:srgbClr val="FFFF00"/>
                </a:solidFill>
                <a:latin typeface="Times New Roman" pitchFamily="18" charset="0"/>
                <a:cs typeface="Times New Roman" pitchFamily="18" charset="0"/>
              </a:rPr>
              <a:t>1</a:t>
            </a:r>
            <a:r>
              <a:rPr lang="en-US" altLang="vi-VN"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Cuộc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kháng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chiến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chống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Tống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giai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đoạn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thứ</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nhất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năm</a:t>
            </a:r>
            <a:r>
              <a:rPr lang="en-US" sz="3600" b="1" dirty="0">
                <a:solidFill>
                  <a:srgbClr val="FFFF00"/>
                </a:solidFill>
                <a:latin typeface="Times New Roman" pitchFamily="18" charset="0"/>
                <a:cs typeface="Times New Roman" pitchFamily="18" charset="0"/>
              </a:rPr>
              <a:t> 1075</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239000" y="914400"/>
            <a:ext cx="45632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991954"/>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533400" y="32766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3" name="TextBox 7"/>
          <p:cNvSpPr txBox="1">
            <a:spLocks noChangeArrowheads="1"/>
          </p:cNvSpPr>
          <p:nvPr/>
        </p:nvSpPr>
        <p:spPr bwMode="auto">
          <a:xfrm>
            <a:off x="685800" y="1557234"/>
            <a:ext cx="5867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0" y="22860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584759"/>
          </a:xfrm>
          <a:prstGeom prst="rect">
            <a:avLst/>
          </a:prstGeom>
          <a:noFill/>
          <a:ln w="9525">
            <a:noFill/>
            <a:miter lim="800000"/>
            <a:headEnd/>
            <a:tailEnd/>
          </a:ln>
        </p:spPr>
        <p:txBody>
          <a:bodyPr lIns="91423" tIns="45712" rIns="91423" bIns="45712">
            <a:spAutoFit/>
          </a:bodyPr>
          <a:lstStyle/>
          <a:p>
            <a:r>
              <a:rPr lang="vi-VN" altLang="vi-VN" sz="3200" b="1" dirty="0">
                <a:solidFill>
                  <a:srgbClr val="FFFF00"/>
                </a:solidFill>
                <a:latin typeface="Times New Roman" pitchFamily="18" charset="0"/>
                <a:cs typeface="Times New Roman" pitchFamily="18" charset="0"/>
              </a:rPr>
              <a:t>1</a:t>
            </a:r>
            <a:r>
              <a:rPr lang="en-US" altLang="vi-VN"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Cuộc</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kháng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chiến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chống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Tống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giai</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đoạn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thứ</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nhất</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năm</a:t>
            </a:r>
            <a:r>
              <a:rPr lang="en-US" sz="3200" b="1" dirty="0">
                <a:solidFill>
                  <a:srgbClr val="FFFF00"/>
                </a:solidFill>
                <a:latin typeface="Times New Roman" pitchFamily="18" charset="0"/>
                <a:cs typeface="Times New Roman" pitchFamily="18" charset="0"/>
              </a:rPr>
              <a:t> 107</a:t>
            </a:r>
            <a:endParaRPr lang="en-US" sz="32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a:t>
            </a:r>
            <a:r>
              <a:rPr lang="vi-VN" sz="3200" dirty="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Đánh bại cuộc tấn công của Cham-pa.</a:t>
            </a: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3151</TotalTime>
  <Words>3313</Words>
  <Application>Microsoft Office PowerPoint</Application>
  <PresentationFormat>Widescreen</PresentationFormat>
  <Paragraphs>547</Paragraphs>
  <Slides>54</Slides>
  <Notes>5</Notes>
  <HiddenSlides>0</HiddenSlides>
  <MMClips>48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等线</vt:lpstr>
      <vt:lpstr>Microsoft YaHei</vt:lpstr>
      <vt:lpstr>Microsoft YaHei</vt:lpstr>
      <vt:lpstr>.VnTime</vt:lpstr>
      <vt:lpstr>Arial</vt:lpstr>
      <vt:lpstr>Calibri</vt:lpstr>
      <vt:lpstr>Georgia</vt:lpstr>
      <vt:lpstr>Segoe UI Black</vt:lpstr>
      <vt:lpstr>Tahoma</vt:lpstr>
      <vt:lpstr>Times New Roman</vt:lpstr>
      <vt:lpstr>Times New RomanH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159</cp:revision>
  <dcterms:created xsi:type="dcterms:W3CDTF">2018-11-04T14:19:53Z</dcterms:created>
  <dcterms:modified xsi:type="dcterms:W3CDTF">2024-06-10T03:29:22Z</dcterms:modified>
</cp:coreProperties>
</file>