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Lst>
  <p:notesMasterIdLst>
    <p:notesMasterId r:id="rId34"/>
  </p:notesMasterIdLst>
  <p:sldIdLst>
    <p:sldId id="259" r:id="rId5"/>
    <p:sldId id="263" r:id="rId6"/>
    <p:sldId id="608" r:id="rId7"/>
    <p:sldId id="398" r:id="rId8"/>
    <p:sldId id="609" r:id="rId9"/>
    <p:sldId id="260" r:id="rId10"/>
    <p:sldId id="258" r:id="rId11"/>
    <p:sldId id="630" r:id="rId12"/>
    <p:sldId id="631" r:id="rId13"/>
    <p:sldId id="629" r:id="rId14"/>
    <p:sldId id="632" r:id="rId15"/>
    <p:sldId id="406" r:id="rId16"/>
    <p:sldId id="633" r:id="rId17"/>
    <p:sldId id="634" r:id="rId18"/>
    <p:sldId id="613" r:id="rId19"/>
    <p:sldId id="628" r:id="rId20"/>
    <p:sldId id="635" r:id="rId21"/>
    <p:sldId id="626" r:id="rId22"/>
    <p:sldId id="587" r:id="rId23"/>
    <p:sldId id="594" r:id="rId24"/>
    <p:sldId id="618" r:id="rId25"/>
    <p:sldId id="590" r:id="rId26"/>
    <p:sldId id="637" r:id="rId27"/>
    <p:sldId id="638" r:id="rId28"/>
    <p:sldId id="640" r:id="rId29"/>
    <p:sldId id="570" r:id="rId30"/>
    <p:sldId id="619" r:id="rId31"/>
    <p:sldId id="620" r:id="rId32"/>
    <p:sldId id="6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Bác Hồ đã tự học ngoại ngữ như thế nào?</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Bác Hồ đã tự học ngoại ngữ như thế nào?</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6/9/2024</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6/9/2024</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6/9/2024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image" Target="../media/image24.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1.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6.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5BDAE9AB-976C-FBFC-6ECB-55DD60FAF272}"/>
              </a:ext>
            </a:extLst>
          </p:cNvPr>
          <p:cNvPicPr>
            <a:picLocks noChangeAspect="1"/>
          </p:cNvPicPr>
          <p:nvPr/>
        </p:nvPicPr>
        <p:blipFill>
          <a:blip r:embed="rId7"/>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176462" y="1511274"/>
            <a:ext cx="117267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3: -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Tự</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giác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học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tập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mà</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cần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bố</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mẹ</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thầy</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cô</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nhắc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nhở</a:t>
            </a:r>
            <a:endParaRPr lang="vi-VN" altLang="en-US" sz="2400"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a:solidFill>
                  <a:srgbClr val="FF0000"/>
                </a:solidFill>
                <a:latin typeface="#9Slide05 Brannboll Ny" panose="02000000000000000000" pitchFamily="2" charset="0"/>
              </a:rPr>
              <a:t>Chủ động tìm hiểu kiến thức mới bằng cách đọc sách</a:t>
            </a:r>
            <a:r>
              <a:rPr lang="vi-VN" altLang="en-US" sz="2400">
                <a:solidFill>
                  <a:srgbClr val="FF0000"/>
                </a:solidFill>
                <a:latin typeface="#9Slide05 Brannboll Ny" panose="02000000000000000000" pitchFamily="2"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4876800" y="3207721"/>
            <a:ext cx="1315418"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a:solidFill>
                  <a:srgbClr val="FF0000"/>
                </a:solidFill>
                <a:latin typeface="#9Slide05 Brannboll Ny" panose="02000000000000000000" pitchFamily="2" charset="0"/>
              </a:rPr>
              <a:t>Lên mạng tra cứu, hỏi bố mẹ hoặc anh chị</a:t>
            </a:r>
            <a:endParaRPr lang="vi-VN" altLang="en-US" sz="2400" b="1">
              <a:solidFill>
                <a:srgbClr val="FF0000"/>
              </a:solidFill>
              <a:latin typeface="#9Slide05 Brannboll Ny" panose="02000000000000000000" pitchFamily="2"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Gặp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khó</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thì</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chủ</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động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nghiên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cứu</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cách</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ngồi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đợi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người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hộ</a:t>
            </a:r>
            <a:endParaRPr lang="vi-VN" altLang="en-US" sz="2400" dirty="0">
              <a:solidFill>
                <a:srgbClr val="0000CC"/>
              </a:solidFill>
              <a:latin typeface="#9Slide05 Brannboll Ny" panose="02000000000000000000" pitchFamily="2"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9Slide05 Brannboll Ny" panose="02000000000000000000" pitchFamily="2" charset="0"/>
                <a:cs typeface="Arial" panose="020B0604020202020204" pitchFamily="34" charset="0"/>
              </a:rPr>
              <a:t>Học tập tự giác, tích cực là chủ động, cổ gắng tự mình thực hiện tốt nhiệm vụ học tập mà không cần ai nhắc nhở, khuyên bảo.</a:t>
            </a:r>
            <a:endParaRPr lang="vi-VN" altLang="en-US" sz="3500" dirty="0">
              <a:solidFill>
                <a:srgbClr val="FF0000"/>
              </a:solidFill>
              <a:latin typeface="#9Slide05 Brannboll Ny" panose="02000000000000000000" pitchFamily="2" charset="0"/>
              <a:cs typeface="Arial" panose="020B0604020202020204" pitchFamily="34"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rPr>
              <a:t>Học tập tự giác, tích cực là chủ động, cổ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endParaRPr>
          </a:p>
        </p:txBody>
      </p:sp>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287494" y="2842311"/>
            <a:ext cx="6245225" cy="523220"/>
          </a:xfrm>
          <a:prstGeom prst="rect">
            <a:avLst/>
          </a:prstGeom>
          <a:solidFill>
            <a:schemeClr val="accent6">
              <a:lumMod val="20000"/>
              <a:lumOff val="80000"/>
            </a:schemeClr>
          </a:solidFill>
          <a:ln w="25400">
            <a:solidFill>
              <a:srgbClr val="6600FF"/>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Có mục đích và động cơ học tập đúng đắn</a:t>
            </a:r>
            <a:r>
              <a:rPr lang="vi-VN" altLang="en-US" sz="2800" dirty="0">
                <a:solidFill>
                  <a:prstClr val="black"/>
                </a:solidFill>
                <a:latin typeface="#9Slide05 Brannboll Ny" panose="02000000000000000000" pitchFamily="2"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255224" y="3814032"/>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Chủ động, tích cực trong thực hiện nhiệm vụ học tập </a:t>
            </a:r>
            <a:endParaRPr lang="vi-VN" altLang="en-US" sz="2800" dirty="0">
              <a:solidFill>
                <a:prstClr val="black"/>
              </a:solidFill>
              <a:latin typeface="#9Slide05 Brannboll Ny" panose="02000000000000000000" pitchFamily="2"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287495" y="4946606"/>
            <a:ext cx="6245225" cy="523220"/>
          </a:xfrm>
          <a:prstGeom prst="rect">
            <a:avLst/>
          </a:prstGeom>
          <a:solidFill>
            <a:schemeClr val="accent4">
              <a:lumMod val="20000"/>
              <a:lumOff val="80000"/>
            </a:schemeClr>
          </a:solidFill>
          <a:ln w="25400">
            <a:solidFill>
              <a:srgbClr val="214F66"/>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Luôn cố gắng, vượt khó, kiên trì trong học tập;</a:t>
            </a:r>
            <a:endParaRPr lang="vi-VN" altLang="en-US" sz="2800" dirty="0">
              <a:solidFill>
                <a:prstClr val="black"/>
              </a:solidFill>
              <a:latin typeface="#9Slide05 Brannboll Ny" panose="02000000000000000000" pitchFamily="2"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255224" y="6047011"/>
            <a:ext cx="6920914" cy="523220"/>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Xây dựng và thực hiện kế hoạch học tập cụ thể</a:t>
            </a:r>
            <a:r>
              <a:rPr lang="vi-VN" altLang="en-US" sz="2800" dirty="0">
                <a:solidFill>
                  <a:prstClr val="black"/>
                </a:solidFill>
                <a:latin typeface="#9Slide05 Brannboll Ny" panose="02000000000000000000" pitchFamily="2"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CEE919-5243-3845-C876-F37E2B35490F}"/>
              </a:ext>
            </a:extLst>
          </p:cNvPr>
          <p:cNvPicPr>
            <a:picLocks noChangeAspect="1"/>
          </p:cNvPicPr>
          <p:nvPr/>
        </p:nvPicPr>
        <p:blipFill>
          <a:blip r:embed="rId6"/>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DB2623BA-80BA-2754-AABC-D2EE1F55544B}"/>
              </a:ext>
            </a:extLst>
          </p:cNvPr>
          <p:cNvSpPr txBox="1"/>
          <p:nvPr/>
        </p:nvSpPr>
        <p:spPr>
          <a:xfrm>
            <a:off x="3912409" y="294253"/>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id="{9A68AAEF-2F28-113F-BABD-072CAE97DA45}"/>
              </a:ext>
            </a:extLst>
          </p:cNvPr>
          <p:cNvCxnSpPr>
            <a:cxnSpLocks/>
          </p:cNvCxnSpPr>
          <p:nvPr/>
        </p:nvCxnSpPr>
        <p:spPr>
          <a:xfrm>
            <a:off x="7888970" y="683099"/>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id="{2F4BDF89-789A-0952-B5A1-6887543A6F49}"/>
              </a:ext>
            </a:extLst>
          </p:cNvPr>
          <p:cNvPicPr>
            <a:picLocks noChangeAspect="1"/>
          </p:cNvPicPr>
          <p:nvPr/>
        </p:nvPicPr>
        <p:blipFill>
          <a:blip r:embed="rId2"/>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94282"/>
            <a:ext cx="6986588"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215900" y="934781"/>
            <a:ext cx="72517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8310341" y="1905505"/>
            <a:ext cx="3740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id="{432DEE56-5CA7-1D61-0882-7DBC49EC8FD4}"/>
              </a:ext>
            </a:extLst>
          </p:cNvPr>
          <p:cNvSpPr txBox="1">
            <a:spLocks noChangeArrowheads="1"/>
          </p:cNvSpPr>
          <p:nvPr/>
        </p:nvSpPr>
        <p:spPr bwMode="auto">
          <a:xfrm>
            <a:off x="149904" y="1451"/>
            <a:ext cx="3651938"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4271182" y="6020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217537" y="1779084"/>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217537" y="1102587"/>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9Slide05 Brannboll Ny" panose="02000000000000000000" pitchFamily="2" charset="0"/>
              </a:rPr>
              <a:t>Đối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với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Tuấn</a:t>
            </a:r>
            <a:endParaRPr lang="en-US" altLang="en-US" sz="30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9Slide05 Brannboll Ny" panose="02000000000000000000" pitchFamily="2" charset="0"/>
              </a:rPr>
              <a:t>Đối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với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Yến</a:t>
            </a:r>
            <a:endParaRPr lang="en-US" altLang="en-US" sz="2800" b="1" dirty="0">
              <a:solidFill>
                <a:srgbClr val="3668C4"/>
              </a:solidFill>
              <a:latin typeface="#9Slide05 Brannboll Ny" panose="02000000000000000000" pitchFamily="2" charset="0"/>
            </a:endParaRPr>
          </a:p>
        </p:txBody>
      </p:sp>
      <p:pic>
        <p:nvPicPr>
          <p:cNvPr id="13" name="Picture 12">
            <a:extLst>
              <a:ext uri="{FF2B5EF4-FFF2-40B4-BE49-F238E27FC236}">
                <a16:creationId xmlns:a16="http://schemas.microsoft.com/office/drawing/2014/main" id="{1745E065-77BF-7FAB-81F1-30899A4C5CAB}"/>
              </a:ext>
            </a:extLst>
          </p:cNvPr>
          <p:cNvPicPr>
            <a:picLocks noChangeAspect="1"/>
          </p:cNvPicPr>
          <p:nvPr/>
        </p:nvPicPr>
        <p:blipFill>
          <a:blip r:embed="rId6"/>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A0018FD0-0EC2-37F5-AAAC-B6FF91CFBC8C}"/>
              </a:ext>
            </a:extLst>
          </p:cNvPr>
          <p:cNvPicPr>
            <a:picLocks noChangeAspect="1"/>
          </p:cNvPicPr>
          <p:nvPr/>
        </p:nvPicPr>
        <p:blipFill>
          <a:blip r:embed="rId2"/>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7" name="Freeform 8">
            <a:extLst>
              <a:ext uri="{FF2B5EF4-FFF2-40B4-BE49-F238E27FC236}">
                <a16:creationId xmlns:a16="http://schemas.microsoft.com/office/drawing/2014/main"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8" name="Freeform 10">
            <a:extLst>
              <a:ext uri="{FF2B5EF4-FFF2-40B4-BE49-F238E27FC236}">
                <a16:creationId xmlns:a16="http://schemas.microsoft.com/office/drawing/2014/main"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9" name="Freeform 12">
            <a:extLst>
              <a:ext uri="{FF2B5EF4-FFF2-40B4-BE49-F238E27FC236}">
                <a16:creationId xmlns:a16="http://schemas.microsoft.com/office/drawing/2014/main"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0" name="Freeform 13">
            <a:extLst>
              <a:ext uri="{FF2B5EF4-FFF2-40B4-BE49-F238E27FC236}">
                <a16:creationId xmlns:a16="http://schemas.microsoft.com/office/drawing/2014/main"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11" name="Freeform 18">
            <a:extLst>
              <a:ext uri="{FF2B5EF4-FFF2-40B4-BE49-F238E27FC236}">
                <a16:creationId xmlns:a16="http://schemas.microsoft.com/office/drawing/2014/main"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2" name="Freeform 19">
            <a:extLst>
              <a:ext uri="{FF2B5EF4-FFF2-40B4-BE49-F238E27FC236}">
                <a16:creationId xmlns:a16="http://schemas.microsoft.com/office/drawing/2014/main"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grpSp>
        <p:nvGrpSpPr>
          <p:cNvPr id="13" name="Group 2">
            <a:extLst>
              <a:ext uri="{FF2B5EF4-FFF2-40B4-BE49-F238E27FC236}">
                <a16:creationId xmlns:a16="http://schemas.microsoft.com/office/drawing/2014/main"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5" name="TextBox 95">
              <a:extLst>
                <a:ext uri="{FF2B5EF4-FFF2-40B4-BE49-F238E27FC236}">
                  <a16:creationId xmlns:a16="http://schemas.microsoft.com/office/drawing/2014/main"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Không ngừng tiến bộ, đạt kết quả cao trong học tập:</a:t>
            </a:r>
            <a:r>
              <a:rPr lang="vi-VN" altLang="en-US" sz="2800">
                <a:solidFill>
                  <a:prstClr val="black"/>
                </a:solidFill>
                <a:latin typeface="#9Slide05 Brannboll Ny" panose="02000000000000000000" pitchFamily="2" charset="0"/>
              </a:rPr>
              <a:t> </a:t>
            </a:r>
          </a:p>
        </p:txBody>
      </p:sp>
      <p:grpSp>
        <p:nvGrpSpPr>
          <p:cNvPr id="17" name="Group 27">
            <a:extLst>
              <a:ext uri="{FF2B5EF4-FFF2-40B4-BE49-F238E27FC236}">
                <a16:creationId xmlns:a16="http://schemas.microsoft.com/office/drawing/2014/main"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9" name="TextBox 38">
              <a:extLst>
                <a:ext uri="{FF2B5EF4-FFF2-40B4-BE49-F238E27FC236}">
                  <a16:creationId xmlns:a16="http://schemas.microsoft.com/office/drawing/2014/main"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0" name="Group 25">
            <a:extLst>
              <a:ext uri="{FF2B5EF4-FFF2-40B4-BE49-F238E27FC236}">
                <a16:creationId xmlns:a16="http://schemas.microsoft.com/office/drawing/2014/main"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2" name="TextBox 44">
              <a:extLst>
                <a:ext uri="{FF2B5EF4-FFF2-40B4-BE49-F238E27FC236}">
                  <a16:creationId xmlns:a16="http://schemas.microsoft.com/office/drawing/2014/main"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3" name="Group 26">
            <a:extLst>
              <a:ext uri="{FF2B5EF4-FFF2-40B4-BE49-F238E27FC236}">
                <a16:creationId xmlns:a16="http://schemas.microsoft.com/office/drawing/2014/main"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5" name="TextBox 41">
              <a:extLst>
                <a:ext uri="{FF2B5EF4-FFF2-40B4-BE49-F238E27FC236}">
                  <a16:creationId xmlns:a16="http://schemas.microsoft.com/office/drawing/2014/main"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26" name="Freeform 60">
            <a:extLst>
              <a:ext uri="{FF2B5EF4-FFF2-40B4-BE49-F238E27FC236}">
                <a16:creationId xmlns:a16="http://schemas.microsoft.com/office/drawing/2014/main"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a:solidFill>
                <a:prstClr val="black"/>
              </a:solidFill>
              <a:latin typeface="#9Slide05 Brannboll Ny" panose="02000000000000000000" pitchFamily="2" charset="0"/>
              <a:cs typeface="Arial" panose="020B0604020202020204" pitchFamily="34" charset="0"/>
            </a:endParaRPr>
          </a:p>
        </p:txBody>
      </p:sp>
      <p:sp>
        <p:nvSpPr>
          <p:cNvPr id="27" name="TextBox 28">
            <a:extLst>
              <a:ext uri="{FF2B5EF4-FFF2-40B4-BE49-F238E27FC236}">
                <a16:creationId xmlns:a16="http://schemas.microsoft.com/office/drawing/2014/main"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Rèn luyện được tính tự lập, tự chù, ý chí kiên cường, bền bì;</a:t>
            </a:r>
            <a:endParaRPr lang="vi-VN" altLang="en-US" sz="2800">
              <a:solidFill>
                <a:prstClr val="black"/>
              </a:solidFill>
              <a:latin typeface="#9Slide05 Brannboll Ny" panose="02000000000000000000" pitchFamily="2"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a:solidFill>
                  <a:prstClr val="black"/>
                </a:solidFill>
                <a:latin typeface="#9Slide05 Brannboll Ny" panose="02000000000000000000" pitchFamily="2" charset="0"/>
              </a:rPr>
              <a:t>Thành công trong cuộc sống</a:t>
            </a:r>
            <a:r>
              <a:rPr lang="vi-VN" altLang="en-US" sz="2800">
                <a:solidFill>
                  <a:prstClr val="black"/>
                </a:solidFill>
                <a:latin typeface="#9Slide05 Brannboll Ny" panose="02000000000000000000" pitchFamily="2"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a:solidFill>
                  <a:prstClr val="black"/>
                </a:solidFill>
                <a:latin typeface="#9Slide05 Brannboll Ny" panose="02000000000000000000" pitchFamily="2" charset="0"/>
              </a:rPr>
              <a:t>Đ</a:t>
            </a:r>
            <a:r>
              <a:rPr lang="nl-NL" altLang="en-US" sz="2800">
                <a:solidFill>
                  <a:prstClr val="black"/>
                </a:solidFill>
                <a:latin typeface="#9Slide05 Brannboll Ny" panose="02000000000000000000" pitchFamily="2" charset="0"/>
              </a:rPr>
              <a:t>ược mọi người tin yêu, quý mến.</a:t>
            </a:r>
            <a:endParaRPr lang="vi-VN" altLang="en-US" sz="2800">
              <a:solidFill>
                <a:prstClr val="black"/>
              </a:solidFill>
              <a:latin typeface="#9Slide05 Brannboll Ny" panose="02000000000000000000" pitchFamily="2"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1771650" y="409576"/>
            <a:ext cx="5468599"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9Slide05 Brannboll Ny" panose="02000000000000000000" pitchFamily="2" charset="0"/>
                <a:ea typeface="SimSun" panose="02010600030101010101" pitchFamily="2" charset="-122"/>
              </a:rPr>
              <a:t>Ý </a:t>
            </a:r>
            <a:r>
              <a:rPr lang="en-US" altLang="zh-CN" sz="2800" b="1" dirty="0" err="1">
                <a:solidFill>
                  <a:srgbClr val="6600FF"/>
                </a:solidFill>
                <a:latin typeface="#9Slide05 Brannboll Ny" panose="02000000000000000000" pitchFamily="2" charset="0"/>
                <a:ea typeface="SimSun" panose="02010600030101010101" pitchFamily="2" charset="-122"/>
              </a:rPr>
              <a:t>nghĩa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của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học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tập</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tự</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giác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tích</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cực</a:t>
            </a:r>
            <a:endParaRPr lang="en-US" altLang="zh-CN" sz="2800" b="1" dirty="0">
              <a:solidFill>
                <a:srgbClr val="6600FF"/>
              </a:solidFill>
              <a:latin typeface="#9Slide05 Brannboll Ny" panose="02000000000000000000" pitchFamily="2"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3077762"/>
          </a:xfrm>
          <a:prstGeom prst="rect">
            <a:avLst/>
          </a:prstGeom>
          <a:noFill/>
          <a:ln>
            <a:noFill/>
          </a:ln>
        </p:spPr>
        <p:txBody>
          <a:bodyPr wrap="square" lIns="121917" tIns="60958" rIns="121917" bIns="60958" rtlCol="0">
            <a:spAutoFit/>
          </a:bodyPr>
          <a:lstStyle/>
          <a:p>
            <a:r>
              <a:rPr lang="nl-NL" sz="3200" dirty="0">
                <a:solidFill>
                  <a:srgbClr val="0070C0"/>
                </a:solidFill>
                <a:latin typeface="#9Slide05 Brannboll Ny" panose="02000000000000000000" pitchFamily="2" charset="0"/>
              </a:rPr>
              <a:t>Học tập tự giác, tích cực giúp chúng ta:</a:t>
            </a:r>
            <a:endParaRPr lang="en-US" sz="3200" dirty="0">
              <a:solidFill>
                <a:srgbClr val="0070C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-Không ngừng tiến bộ, đạt kết quả cao trong học tập:</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 Rèn luyện được tính tự lập, tự chù, ý chí kiên cường, bền bì;</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2333CDB-A883-CD1B-C417-30B07D674B12}"/>
              </a:ext>
            </a:extLst>
          </p:cNvPr>
          <p:cNvPicPr>
            <a:picLocks noChangeAspect="1"/>
          </p:cNvPicPr>
          <p:nvPr/>
        </p:nvPicPr>
        <p:blipFill>
          <a:blip r:embed="rId6"/>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7428270"/>
              </p:ext>
            </p:extLst>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Học sinh cần làm gì để rèn luyện tính tự giác, tích cực trong học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446365" y="1189941"/>
            <a:ext cx="679128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Học sinh cần làm gì để rèn luyện tính tự giác, tích cực trong học tập.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EF6FBCD-A4DD-07D9-59F3-915AEBB7C5DC}"/>
              </a:ext>
            </a:extLst>
          </p:cNvPr>
          <p:cNvPicPr>
            <a:picLocks noChangeAspect="1"/>
          </p:cNvPicPr>
          <p:nvPr/>
        </p:nvPicPr>
        <p:blipFill>
          <a:blip r:embed="rId7"/>
          <a:stretch>
            <a:fillRect/>
          </a:stretch>
        </p:blipFill>
        <p:spPr>
          <a:xfrm>
            <a:off x="10581833" y="29239"/>
            <a:ext cx="1542422" cy="1542422"/>
          </a:xfrm>
          <a:prstGeom prst="rect">
            <a:avLst/>
          </a:prstGeom>
        </p:spPr>
      </p:pic>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Thẩm thấu âm nhạc</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6"/>
          <a:stretch>
            <a:fillRect/>
          </a:stretch>
        </p:blipFill>
        <p:spPr>
          <a:xfrm>
            <a:off x="479232" y="1835533"/>
            <a:ext cx="7680776" cy="491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Hộp Văn bản 37">
            <a:extLst>
              <a:ext uri="{FF2B5EF4-FFF2-40B4-BE49-F238E27FC236}">
                <a16:creationId xmlns:a16="http://schemas.microsoft.com/office/drawing/2014/main" id="{6D0A940D-4811-1E30-82CA-638113511F2C}"/>
              </a:ext>
            </a:extLst>
          </p:cNvPr>
          <p:cNvSpPr txBox="1"/>
          <p:nvPr/>
        </p:nvSpPr>
        <p:spPr>
          <a:xfrm>
            <a:off x="8508802" y="3579779"/>
            <a:ext cx="3314932"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pic>
        <p:nvPicPr>
          <p:cNvPr id="4" name="Picture 3">
            <a:extLst>
              <a:ext uri="{FF2B5EF4-FFF2-40B4-BE49-F238E27FC236}">
                <a16:creationId xmlns:a16="http://schemas.microsoft.com/office/drawing/2014/main" id="{22B1E1E6-D275-11FB-850C-0E0FBB1AF7D7}"/>
              </a:ext>
            </a:extLst>
          </p:cNvPr>
          <p:cNvPicPr>
            <a:picLocks noChangeAspect="1"/>
          </p:cNvPicPr>
          <p:nvPr/>
        </p:nvPicPr>
        <p:blipFill>
          <a:blip r:embed="rId7"/>
          <a:stretch>
            <a:fillRect/>
          </a:stretch>
        </p:blipFill>
        <p:spPr>
          <a:xfrm>
            <a:off x="11030662" y="90723"/>
            <a:ext cx="1161338" cy="1161338"/>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fullScrn="1">
              <p:cMediaNode vol="80000">
                <p:cTn id="30" fill="hold" display="0">
                  <p:stCondLst>
                    <p:cond delay="indefinite"/>
                  </p:stCondLst>
                </p:cTn>
                <p:tgtEl>
                  <p:spTgt spid="3"/>
                </p:tgtEl>
              </p:cMediaNode>
            </p:video>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DE224-FD17-B650-511C-3062A4349455}"/>
              </a:ext>
            </a:extLst>
          </p:cNvPr>
          <p:cNvPicPr>
            <a:picLocks noChangeAspect="1"/>
          </p:cNvPicPr>
          <p:nvPr/>
        </p:nvPicPr>
        <p:blipFill>
          <a:blip r:embed="rId6"/>
          <a:stretch>
            <a:fillRect/>
          </a:stretch>
        </p:blipFill>
        <p:spPr>
          <a:xfrm>
            <a:off x="10436200" y="-94305"/>
            <a:ext cx="1755800" cy="1396105"/>
          </a:xfrm>
          <a:prstGeom prst="rect">
            <a:avLst/>
          </a:prstGeom>
        </p:spPr>
      </p:pic>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D6B8C873-EC01-C933-6028-E21637DDEBD1}"/>
              </a:ext>
            </a:extLst>
          </p:cNvPr>
          <p:cNvPicPr>
            <a:picLocks noChangeAspect="1"/>
          </p:cNvPicPr>
          <p:nvPr/>
        </p:nvPicPr>
        <p:blipFill>
          <a:blip r:embed="rId7"/>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4028379"/>
            <a:ext cx="7308069"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chemeClr val="tx1"/>
                </a:solidFill>
                <a:latin typeface="#9Slide05 Brannboll Ny" panose="02000000000000000000" pitchFamily="2" charset="0"/>
              </a:rPr>
              <a:t>giúp chúng ta có thêm kiến thức, mở rộng hiểu biết, gặt hái nhiều thành công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được</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mọi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người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tin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tưởng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tôn</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trọng</a:t>
            </a:r>
            <a:endPar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181167"/>
            <a:ext cx="8015613"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61665"/>
          </a:xfrm>
          <a:prstGeom prst="rect">
            <a:avLst/>
          </a:prstGeom>
          <a:noFill/>
          <a:ln>
            <a:noFill/>
          </a:ln>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Chúng</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ta </a:t>
            </a: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cần</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a:t>
            </a:r>
            <a:r>
              <a:rPr lang="vi-VN" sz="2400" dirty="0">
                <a:latin typeface="#9Slide05 Brannboll Ny" panose="02000000000000000000" pitchFamily="2" charset="0"/>
              </a:rPr>
              <a:t>phải rèn luyện tính tự giác, tích cực trong học tập;</a:t>
            </a:r>
            <a:endPar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675078" y="5977069"/>
            <a:ext cx="8402698" cy="830997"/>
          </a:xfrm>
          <a:prstGeom prst="rect">
            <a:avLst/>
          </a:prstGeom>
          <a:noFill/>
          <a:ln w="12700">
            <a:noFill/>
          </a:ln>
        </p:spPr>
        <p:txBody>
          <a:bodyPr wrap="square" rtlCol="0">
            <a:spAutoFit/>
          </a:bodyPr>
          <a:lstStyle/>
          <a:p>
            <a:pPr lvl="0" algn="just" defTabSz="457200">
              <a:defRPr/>
            </a:pPr>
            <a:r>
              <a:rPr lang="vi-VN" sz="2400" dirty="0">
                <a:latin typeface="#9Slide05 Brannboll Ny" panose="02000000000000000000" pitchFamily="2" charset="0"/>
              </a:rPr>
              <a:t>cần nhắc nhở và giúp đỡ những bạn chưa tự giác, tích cực trong học tập để cùng nhau tiến bộ.</a:t>
            </a:r>
          </a:p>
        </p:txBody>
      </p:sp>
      <p:grpSp>
        <p:nvGrpSpPr>
          <p:cNvPr id="48" name="Group 47"/>
          <p:cNvGrpSpPr/>
          <p:nvPr/>
        </p:nvGrpSpPr>
        <p:grpSpPr>
          <a:xfrm>
            <a:off x="4645929" y="3949811"/>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7" y="4874768"/>
            <a:ext cx="756007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góp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phần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làm</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cho</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mối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quan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hệ</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xã</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hội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trở</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nên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tốt</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đẹp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hơn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830997"/>
          </a:xfrm>
          <a:prstGeom prst="rect">
            <a:avLst/>
          </a:prstGeom>
          <a:noFill/>
          <a:ln>
            <a:noFill/>
          </a:ln>
        </p:spPr>
        <p:txBody>
          <a:bodyPr wrap="square" rtlCol="0">
            <a:spAutoFit/>
          </a:bodyPr>
          <a:lstStyle/>
          <a:p>
            <a:pPr lvl="0">
              <a:defRPr/>
            </a:pPr>
            <a:r>
              <a:rPr lang="nl-NL" sz="2400" dirty="0">
                <a:latin typeface="#9Slide05 Brannboll Ny" panose="02000000000000000000" pitchFamily="2"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3200" b="0" i="0" u="none" strike="noStrike" kern="1200" cap="none" spc="0" normalizeH="0" baseline="0" noProof="0" dirty="0">
              <a:ln>
                <a:noFill/>
              </a:ln>
              <a:solidFill>
                <a:srgbClr val="000000">
                  <a:lumMod val="85000"/>
                  <a:lumOff val="15000"/>
                </a:srgb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200329"/>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61665"/>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Có mục đích và động cơ học tập đúng đắn.</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183792" y="1696475"/>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Học tập tự giác, tích cực</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4048584" y="175111"/>
            <a:ext cx="7777835" cy="830997"/>
          </a:xfrm>
          <a:prstGeom prst="rect">
            <a:avLst/>
          </a:prstGeom>
          <a:noFill/>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259812" y="4208603"/>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403683"/>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2000"/>
                                        <p:tgtEl>
                                          <p:spTgt spid="42"/>
                                        </p:tgtEl>
                                      </p:cBhvr>
                                    </p:animEffect>
                                    <p:anim calcmode="lin" valueType="num">
                                      <p:cBhvr>
                                        <p:cTn id="69" dur="2000" fill="hold"/>
                                        <p:tgtEl>
                                          <p:spTgt spid="42"/>
                                        </p:tgtEl>
                                        <p:attrNameLst>
                                          <p:attrName>ppt_w</p:attrName>
                                        </p:attrNameLst>
                                      </p:cBhvr>
                                      <p:tavLst>
                                        <p:tav tm="0" fmla="#ppt_w*sin(2.5*pi*$)">
                                          <p:val>
                                            <p:fltVal val="0"/>
                                          </p:val>
                                        </p:tav>
                                        <p:tav tm="100000">
                                          <p:val>
                                            <p:fltVal val="1"/>
                                          </p:val>
                                        </p:tav>
                                      </p:tavLst>
                                    </p:anim>
                                    <p:anim calcmode="lin" valueType="num">
                                      <p:cBhvr>
                                        <p:cTn id="70" dur="2000" fill="hold"/>
                                        <p:tgtEl>
                                          <p:spTgt spid="42"/>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2000"/>
                                        <p:tgtEl>
                                          <p:spTgt spid="56"/>
                                        </p:tgtEl>
                                      </p:cBhvr>
                                    </p:animEffect>
                                    <p:anim calcmode="lin" valueType="num">
                                      <p:cBhvr>
                                        <p:cTn id="89" dur="2000" fill="hold"/>
                                        <p:tgtEl>
                                          <p:spTgt spid="56"/>
                                        </p:tgtEl>
                                        <p:attrNameLst>
                                          <p:attrName>ppt_w</p:attrName>
                                        </p:attrNameLst>
                                      </p:cBhvr>
                                      <p:tavLst>
                                        <p:tav tm="0" fmla="#ppt_w*sin(2.5*pi*$)">
                                          <p:val>
                                            <p:fltVal val="0"/>
                                          </p:val>
                                        </p:tav>
                                        <p:tav tm="100000">
                                          <p:val>
                                            <p:fltVal val="1"/>
                                          </p:val>
                                        </p:tav>
                                      </p:tavLst>
                                    </p:anim>
                                    <p:anim calcmode="lin" valueType="num">
                                      <p:cBhvr>
                                        <p:cTn id="90" dur="2000" fill="hold"/>
                                        <p:tgtEl>
                                          <p:spTgt spid="5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2000"/>
                                        <p:tgtEl>
                                          <p:spTgt spid="48"/>
                                        </p:tgtEl>
                                      </p:cBhvr>
                                    </p:animEffect>
                                    <p:anim calcmode="lin" valueType="num">
                                      <p:cBhvr>
                                        <p:cTn id="94" dur="2000" fill="hold"/>
                                        <p:tgtEl>
                                          <p:spTgt spid="48"/>
                                        </p:tgtEl>
                                        <p:attrNameLst>
                                          <p:attrName>ppt_w</p:attrName>
                                        </p:attrNameLst>
                                      </p:cBhvr>
                                      <p:tavLst>
                                        <p:tav tm="0" fmla="#ppt_w*sin(2.5*pi*$)">
                                          <p:val>
                                            <p:fltVal val="0"/>
                                          </p:val>
                                        </p:tav>
                                        <p:tav tm="100000">
                                          <p:val>
                                            <p:fltVal val="1"/>
                                          </p:val>
                                        </p:tav>
                                      </p:tavLst>
                                    </p:anim>
                                    <p:anim calcmode="lin" valueType="num">
                                      <p:cBhvr>
                                        <p:cTn id="95" dur="2000" fill="hold"/>
                                        <p:tgtEl>
                                          <p:spTgt spid="48"/>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fade">
                                      <p:cBhvr>
                                        <p:cTn id="108" dur="2000"/>
                                        <p:tgtEl>
                                          <p:spTgt spid="75"/>
                                        </p:tgtEl>
                                      </p:cBhvr>
                                    </p:animEffect>
                                    <p:anim calcmode="lin" valueType="num">
                                      <p:cBhvr>
                                        <p:cTn id="109" dur="2000" fill="hold"/>
                                        <p:tgtEl>
                                          <p:spTgt spid="75"/>
                                        </p:tgtEl>
                                        <p:attrNameLst>
                                          <p:attrName>ppt_w</p:attrName>
                                        </p:attrNameLst>
                                      </p:cBhvr>
                                      <p:tavLst>
                                        <p:tav tm="0" fmla="#ppt_w*sin(2.5*pi*$)">
                                          <p:val>
                                            <p:fltVal val="0"/>
                                          </p:val>
                                        </p:tav>
                                        <p:tav tm="100000">
                                          <p:val>
                                            <p:fltVal val="1"/>
                                          </p:val>
                                        </p:tav>
                                      </p:tavLst>
                                    </p:anim>
                                    <p:anim calcmode="lin" valueType="num">
                                      <p:cBhvr>
                                        <p:cTn id="110" dur="2000" fill="hold"/>
                                        <p:tgtEl>
                                          <p:spTgt spid="75"/>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2000"/>
                                        <p:tgtEl>
                                          <p:spTgt spid="52"/>
                                        </p:tgtEl>
                                      </p:cBhvr>
                                    </p:animEffect>
                                    <p:anim calcmode="lin" valueType="num">
                                      <p:cBhvr>
                                        <p:cTn id="114" dur="2000" fill="hold"/>
                                        <p:tgtEl>
                                          <p:spTgt spid="52"/>
                                        </p:tgtEl>
                                        <p:attrNameLst>
                                          <p:attrName>ppt_w</p:attrName>
                                        </p:attrNameLst>
                                      </p:cBhvr>
                                      <p:tavLst>
                                        <p:tav tm="0" fmla="#ppt_w*sin(2.5*pi*$)">
                                          <p:val>
                                            <p:fltVal val="0"/>
                                          </p:val>
                                        </p:tav>
                                        <p:tav tm="100000">
                                          <p:val>
                                            <p:fltVal val="1"/>
                                          </p:val>
                                        </p:tav>
                                      </p:tavLst>
                                    </p:anim>
                                    <p:anim calcmode="lin" valueType="num">
                                      <p:cBhvr>
                                        <p:cTn id="1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barn(inVertical)">
                                      <p:cBhvr>
                                        <p:cTn id="120" dur="500"/>
                                        <p:tgtEl>
                                          <p:spTgt spid="47"/>
                                        </p:tgtEl>
                                      </p:cBhvr>
                                    </p:animEffect>
                                  </p:childTnLst>
                                </p:cTn>
                              </p:par>
                              <p:par>
                                <p:cTn id="121" presetID="16" presetClass="entr" presetSubtype="21"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2000"/>
                                        <p:tgtEl>
                                          <p:spTgt spid="63"/>
                                        </p:tgtEl>
                                      </p:cBhvr>
                                    </p:animEffect>
                                    <p:anim calcmode="lin" valueType="num">
                                      <p:cBhvr>
                                        <p:cTn id="129" dur="2000" fill="hold"/>
                                        <p:tgtEl>
                                          <p:spTgt spid="63"/>
                                        </p:tgtEl>
                                        <p:attrNameLst>
                                          <p:attrName>ppt_w</p:attrName>
                                        </p:attrNameLst>
                                      </p:cBhvr>
                                      <p:tavLst>
                                        <p:tav tm="0" fmla="#ppt_w*sin(2.5*pi*$)">
                                          <p:val>
                                            <p:fltVal val="0"/>
                                          </p:val>
                                        </p:tav>
                                        <p:tav tm="100000">
                                          <p:val>
                                            <p:fltVal val="1"/>
                                          </p:val>
                                        </p:tav>
                                      </p:tavLst>
                                    </p:anim>
                                    <p:anim calcmode="lin" valueType="num">
                                      <p:cBhvr>
                                        <p:cTn id="130" dur="2000" fill="hold"/>
                                        <p:tgtEl>
                                          <p:spTgt spid="63"/>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anim calcmode="lin" valueType="num">
                                      <p:cBhvr>
                                        <p:cTn id="134" dur="2000" fill="hold"/>
                                        <p:tgtEl>
                                          <p:spTgt spid="60"/>
                                        </p:tgtEl>
                                        <p:attrNameLst>
                                          <p:attrName>ppt_w</p:attrName>
                                        </p:attrNameLst>
                                      </p:cBhvr>
                                      <p:tavLst>
                                        <p:tav tm="0" fmla="#ppt_w*sin(2.5*pi*$)">
                                          <p:val>
                                            <p:fltVal val="0"/>
                                          </p:val>
                                        </p:tav>
                                        <p:tav tm="100000">
                                          <p:val>
                                            <p:fltVal val="1"/>
                                          </p:val>
                                        </p:tav>
                                      </p:tavLst>
                                    </p:anim>
                                    <p:anim calcmode="lin" valueType="num">
                                      <p:cBhvr>
                                        <p:cTn id="135" dur="2000" fill="hold"/>
                                        <p:tgtEl>
                                          <p:spTgt spid="60"/>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2000"/>
                                        <p:tgtEl>
                                          <p:spTgt spid="76"/>
                                        </p:tgtEl>
                                      </p:cBhvr>
                                    </p:animEffect>
                                    <p:anim calcmode="lin" valueType="num">
                                      <p:cBhvr>
                                        <p:cTn id="139" dur="2000" fill="hold"/>
                                        <p:tgtEl>
                                          <p:spTgt spid="76"/>
                                        </p:tgtEl>
                                        <p:attrNameLst>
                                          <p:attrName>ppt_w</p:attrName>
                                        </p:attrNameLst>
                                      </p:cBhvr>
                                      <p:tavLst>
                                        <p:tav tm="0" fmla="#ppt_w*sin(2.5*pi*$)">
                                          <p:val>
                                            <p:fltVal val="0"/>
                                          </p:val>
                                        </p:tav>
                                        <p:tav tm="100000">
                                          <p:val>
                                            <p:fltVal val="1"/>
                                          </p:val>
                                        </p:tav>
                                      </p:tavLst>
                                    </p:anim>
                                    <p:anim calcmode="lin" valueType="num">
                                      <p:cBhvr>
                                        <p:cTn id="140" dur="2000" fill="hold"/>
                                        <p:tgtEl>
                                          <p:spTgt spid="76"/>
                                        </p:tgtEl>
                                        <p:attrNameLst>
                                          <p:attrName>ppt_h</p:attrName>
                                        </p:attrNameLst>
                                      </p:cBhvr>
                                      <p:tavLst>
                                        <p:tav tm="0">
                                          <p:val>
                                            <p:strVal val="#ppt_h"/>
                                          </p:val>
                                        </p:tav>
                                        <p:tav tm="100000">
                                          <p:val>
                                            <p:strVal val="#ppt_h"/>
                                          </p:val>
                                        </p:tav>
                                      </p:tavLst>
                                    </p:anim>
                                  </p:childTnLst>
                                </p:cTn>
                              </p:par>
                              <p:par>
                                <p:cTn id="141" presetID="45"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2000"/>
                                        <p:tgtEl>
                                          <p:spTgt spid="64"/>
                                        </p:tgtEl>
                                      </p:cBhvr>
                                    </p:animEffect>
                                    <p:anim calcmode="lin" valueType="num">
                                      <p:cBhvr>
                                        <p:cTn id="144" dur="2000" fill="hold"/>
                                        <p:tgtEl>
                                          <p:spTgt spid="64"/>
                                        </p:tgtEl>
                                        <p:attrNameLst>
                                          <p:attrName>ppt_w</p:attrName>
                                        </p:attrNameLst>
                                      </p:cBhvr>
                                      <p:tavLst>
                                        <p:tav tm="0" fmla="#ppt_w*sin(2.5*pi*$)">
                                          <p:val>
                                            <p:fltVal val="0"/>
                                          </p:val>
                                        </p:tav>
                                        <p:tav tm="100000">
                                          <p:val>
                                            <p:fltVal val="1"/>
                                          </p:val>
                                        </p:tav>
                                      </p:tavLst>
                                    </p:anim>
                                    <p:anim calcmode="lin" valueType="num">
                                      <p:cBhvr>
                                        <p:cTn id="145" dur="2000" fill="hold"/>
                                        <p:tgtEl>
                                          <p:spTgt spid="64"/>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2000"/>
                                        <p:tgtEl>
                                          <p:spTgt spid="77"/>
                                        </p:tgtEl>
                                      </p:cBhvr>
                                    </p:animEffect>
                                    <p:anim calcmode="lin" valueType="num">
                                      <p:cBhvr>
                                        <p:cTn id="149" dur="2000" fill="hold"/>
                                        <p:tgtEl>
                                          <p:spTgt spid="77"/>
                                        </p:tgtEl>
                                        <p:attrNameLst>
                                          <p:attrName>ppt_w</p:attrName>
                                        </p:attrNameLst>
                                      </p:cBhvr>
                                      <p:tavLst>
                                        <p:tav tm="0" fmla="#ppt_w*sin(2.5*pi*$)">
                                          <p:val>
                                            <p:fltVal val="0"/>
                                          </p:val>
                                        </p:tav>
                                        <p:tav tm="100000">
                                          <p:val>
                                            <p:fltVal val="1"/>
                                          </p:val>
                                        </p:tav>
                                      </p:tavLst>
                                    </p:anim>
                                    <p:anim calcmode="lin" valueType="num">
                                      <p:cBhvr>
                                        <p:cTn id="150" dur="2000" fill="hold"/>
                                        <p:tgtEl>
                                          <p:spTgt spid="77"/>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anim calcmode="lin" valueType="num">
                                      <p:cBhvr>
                                        <p:cTn id="154" dur="2000" fill="hold"/>
                                        <p:tgtEl>
                                          <p:spTgt spid="67"/>
                                        </p:tgtEl>
                                        <p:attrNameLst>
                                          <p:attrName>ppt_w</p:attrName>
                                        </p:attrNameLst>
                                      </p:cBhvr>
                                      <p:tavLst>
                                        <p:tav tm="0" fmla="#ppt_w*sin(2.5*pi*$)">
                                          <p:val>
                                            <p:fltVal val="0"/>
                                          </p:val>
                                        </p:tav>
                                        <p:tav tm="100000">
                                          <p:val>
                                            <p:fltVal val="1"/>
                                          </p:val>
                                        </p:tav>
                                      </p:tavLst>
                                    </p:anim>
                                    <p:anim calcmode="lin" valueType="num">
                                      <p:cBhvr>
                                        <p:cTn id="155"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8" name="TextBox 7">
            <a:extLst>
              <a:ext uri="{FF2B5EF4-FFF2-40B4-BE49-F238E27FC236}">
                <a16:creationId xmlns:a16="http://schemas.microsoft.com/office/drawing/2014/main" id="{737B679F-64EC-DCC1-A43C-A0EEF33E2A66}"/>
              </a:ext>
            </a:extLst>
          </p:cNvPr>
          <p:cNvSpPr txBox="1">
            <a:spLocks noChangeArrowheads="1"/>
          </p:cNvSpPr>
          <p:nvPr/>
        </p:nvSpPr>
        <p:spPr bwMode="auto">
          <a:xfrm>
            <a:off x="5587827" y="226768"/>
            <a:ext cx="5051033"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vi-VN" altLang="en-US" sz="4000" b="1" dirty="0">
                <a:solidFill>
                  <a:srgbClr val="FF0000"/>
                </a:solidFill>
                <a:latin typeface="#9Slide05 Brannboll Ny" panose="02000000000000000000" pitchFamily="2" charset="0"/>
                <a:cs typeface="Times New Roman" panose="02020603050405020304" pitchFamily="18" charset="0"/>
              </a:rPr>
              <a:t>Kĩ thuật khăn trải bàn</a:t>
            </a:r>
            <a:endParaRPr lang="en-US" altLang="en-US" sz="4000" dirty="0">
              <a:solidFill>
                <a:srgbClr val="FF0000"/>
              </a:solidFill>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915066"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3552" y="915411"/>
            <a:ext cx="4345249" cy="5871167"/>
            <a:chOff x="178536" y="837052"/>
            <a:chExt cx="4944487" cy="3999638"/>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178536" y="837052"/>
              <a:ext cx="4944487" cy="3959692"/>
              <a:chOff x="7831845" y="1678293"/>
              <a:chExt cx="4731899" cy="3789446"/>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831845" y="1678293"/>
                <a:ext cx="4731899" cy="38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2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2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2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2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2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sp>
        <p:nvSpPr>
          <p:cNvPr id="9" name="TextBox 8">
            <a:extLst>
              <a:ext uri="{FF2B5EF4-FFF2-40B4-BE49-F238E27FC236}">
                <a16:creationId xmlns:a16="http://schemas.microsoft.com/office/drawing/2014/main" id="{7EF6AC24-3DD9-5A97-7182-C4F5501D0D9C}"/>
              </a:ext>
            </a:extLst>
          </p:cNvPr>
          <p:cNvSpPr txBox="1"/>
          <p:nvPr/>
        </p:nvSpPr>
        <p:spPr>
          <a:xfrm>
            <a:off x="4358801" y="1004062"/>
            <a:ext cx="7364874" cy="5262979"/>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400" b="0" dirty="0">
                <a:solidFill>
                  <a:srgbClr val="000000"/>
                </a:solidFill>
                <a:effectLst/>
                <a:latin typeface="Open Sans" panose="020B0606030504020204" pitchFamily="34" charset="0"/>
              </a:rPr>
              <a:t>- </a:t>
            </a:r>
            <a:r>
              <a:rPr lang="vi-VN" sz="2400" b="0" dirty="0">
                <a:solidFill>
                  <a:srgbClr val="000000"/>
                </a:solidFill>
                <a:effectLst/>
                <a:latin typeface="#9Slide05 Brannboll Ny" panose="02000000000000000000" pitchFamily="2" charset="0"/>
              </a:rPr>
              <a:t>Tình huống a) Nếu là M, em sẽ không đi dự sinh nhật bạn mà sẽ ở nhà hoàn thành bài tập.</a:t>
            </a:r>
          </a:p>
          <a:p>
            <a:pPr algn="just"/>
            <a:r>
              <a:rPr lang="vi-VN" sz="2400" b="0" dirty="0">
                <a:solidFill>
                  <a:srgbClr val="000000"/>
                </a:solidFill>
                <a:effectLst/>
                <a:latin typeface="#9Slide05 Brannboll Ny" panose="02000000000000000000" pitchFamily="2"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400" b="0" dirty="0">
                <a:solidFill>
                  <a:srgbClr val="000000"/>
                </a:solidFill>
                <a:effectLst/>
                <a:latin typeface="#9Slide05 Brannboll Ny" panose="02000000000000000000" pitchFamily="2" charset="0"/>
              </a:rPr>
              <a:t>- Tình huống c) Nếu là bạn cùng lớp với C, em sẽ khuyên và động viên bạn tích cực giơ tay phát biểu suy nghĩ, ý kiến của mình, khi ấy mình sẽ hiểu bài hơn.</a:t>
            </a:r>
          </a:p>
          <a:p>
            <a:pPr algn="just"/>
            <a:r>
              <a:rPr lang="vi-VN" sz="2400" b="0" dirty="0">
                <a:solidFill>
                  <a:srgbClr val="000000"/>
                </a:solidFill>
                <a:effectLst/>
                <a:latin typeface="#9Slide05 Brannboll Ny" panose="02000000000000000000" pitchFamily="2"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2430A65E-2788-995F-7B16-306774FC516C}"/>
              </a:ext>
            </a:extLst>
          </p:cNvPr>
          <p:cNvPicPr>
            <a:picLocks noChangeAspect="1"/>
          </p:cNvPicPr>
          <p:nvPr/>
        </p:nvPicPr>
        <p:blipFill>
          <a:blip r:embed="rId7"/>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6E74ACB-9052-DD6E-4BDE-BC299F01E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D6A1EC07-42C2-15B0-DA95-D06D46C51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id="{7DBC5C06-5351-B300-3A47-8BDF104F4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id="{A1B96D88-30A3-D524-653C-71572A902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9178759" y="-686475"/>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id="{49F22A6F-27E2-D613-078B-A218B690126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6D04DD-BF75-4619-69F5-3FAE1C7BDCFD}"/>
              </a:ext>
            </a:extLst>
          </p:cNvPr>
          <p:cNvPicPr>
            <a:picLocks noChangeAspect="1"/>
          </p:cNvPicPr>
          <p:nvPr/>
        </p:nvPicPr>
        <p:blipFill>
          <a:blip r:embed="rId8"/>
          <a:stretch>
            <a:fillRect/>
          </a:stretch>
        </p:blipFill>
        <p:spPr>
          <a:xfrm>
            <a:off x="10626738" y="45338"/>
            <a:ext cx="1543610" cy="982184"/>
          </a:xfrm>
          <a:prstGeom prst="rect">
            <a:avLst/>
          </a:prstGeom>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4" name="Picture 19">
            <a:extLst>
              <a:ext uri="{FF2B5EF4-FFF2-40B4-BE49-F238E27FC236}">
                <a16:creationId xmlns:a16="http://schemas.microsoft.com/office/drawing/2014/main" id="{8584D91D-6F25-E8A8-6699-D8D316F2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40" y="2083342"/>
            <a:ext cx="11908703"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8B443-B853-8E8C-E917-28B03D7BA949}"/>
              </a:ext>
            </a:extLst>
          </p:cNvPr>
          <p:cNvPicPr>
            <a:picLocks noChangeAspect="1"/>
          </p:cNvPicPr>
          <p:nvPr/>
        </p:nvPicPr>
        <p:blipFill>
          <a:blip r:embed="rId5"/>
          <a:stretch>
            <a:fillRect/>
          </a:stretch>
        </p:blipFill>
        <p:spPr>
          <a:xfrm>
            <a:off x="11058127" y="155590"/>
            <a:ext cx="1140179" cy="1140179"/>
          </a:xfrm>
          <a:prstGeom prst="rect">
            <a:avLst/>
          </a:prstGeom>
        </p:spPr>
      </p:pic>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392905" y="2921107"/>
            <a:ext cx="87990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3</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Học tập tự giác, tích cực</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3"/>
          <a:stretch>
            <a:fillRect/>
          </a:stretch>
        </p:blipFill>
        <p:spPr>
          <a:xfrm>
            <a:off x="7320017" y="3917308"/>
            <a:ext cx="4261473" cy="2840982"/>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4"/>
          <a:stretch>
            <a:fillRect/>
          </a:stretch>
        </p:blipFill>
        <p:spPr>
          <a:xfrm>
            <a:off x="214827" y="2960581"/>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id="{3CDA8888-CC41-4A93-131C-49433D3CF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id="{331D963A-775A-80A0-F242-AB85AF518F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38288217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336884" y="1117887"/>
            <a:ext cx="6930190"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1: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5"/>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339889"/>
            <a:ext cx="5392737" cy="1107996"/>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1: </a:t>
            </a:r>
            <a:r>
              <a:rPr lang="en-US" altLang="en-US" sz="2200" dirty="0" err="1">
                <a:solidFill>
                  <a:prstClr val="black"/>
                </a:solidFill>
                <a:latin typeface="#9Slide05 Brannboll Ny" panose="02000000000000000000" pitchFamily="2" charset="0"/>
                <a:cs typeface="Arial" panose="020B0604020202020204" pitchFamily="34" charset="0"/>
              </a:rPr>
              <a:t>Các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với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luận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cách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quyết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để</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tìm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cho</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2: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đặt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thời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gian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ở </a:t>
            </a:r>
            <a:r>
              <a:rPr lang="en-US" altLang="en-US" sz="2200" dirty="0" err="1">
                <a:solidFill>
                  <a:prstClr val="black"/>
                </a:solidFill>
                <a:latin typeface="#9Slide05 Brannboll Ny" panose="02000000000000000000" pitchFamily="2" charset="0"/>
                <a:cs typeface="Arial" panose="020B0604020202020204" pitchFamily="34" charset="0"/>
              </a:rPr>
              <a:t>nhà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khi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đến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giờ</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a:latin typeface="#9Slide05 Brannboll Ny" panose="02000000000000000000" pitchFamily="2" charset="0"/>
                <a:cs typeface="Arial" panose="020B0604020202020204" pitchFamily="34" charset="0"/>
              </a:rPr>
              <a:t>Bức tranh 3: Bạn học sinh chủ động xem trước nội dung bài học mới để hiểu trước bài học hôm sau.</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a:solidFill>
                  <a:prstClr val="black"/>
                </a:solidFill>
                <a:latin typeface="#9Slide05 Brannboll Ny" panose="02000000000000000000" pitchFamily="2" charset="0"/>
                <a:cs typeface="Arial" panose="020B0604020202020204" pitchFamily="34" charset="0"/>
              </a:rPr>
              <a:t>Bức tranh 4: Các bạn học sinh rất tích cực phát biểu xây dựng bài.</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3201</TotalTime>
  <Words>2607</Words>
  <Application>Microsoft Office PowerPoint</Application>
  <PresentationFormat>Widescreen</PresentationFormat>
  <Paragraphs>174</Paragraphs>
  <Slides>29</Slides>
  <Notes>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29</vt:i4>
      </vt:variant>
    </vt:vector>
  </HeadingPairs>
  <TitlesOfParts>
    <vt:vector size="47" baseType="lpstr">
      <vt:lpstr>#9Slide05 Brannboll Ny</vt:lpstr>
      <vt:lpstr>#9Slide07 Marbelia Regular</vt:lpstr>
      <vt:lpstr>Arial</vt:lpstr>
      <vt:lpstr>Arial Unicode MS</vt:lpstr>
      <vt:lpstr>Calibri</vt:lpstr>
      <vt:lpstr>Calibri Light</vt:lpstr>
      <vt:lpstr>ITC Avant Garde Std Bk</vt:lpstr>
      <vt:lpstr>Open Sans</vt:lpstr>
      <vt:lpstr>Segoe UI bold</vt:lpstr>
      <vt:lpstr>Segoe UI Semilight</vt:lpstr>
      <vt:lpstr>SVN-Vanilla Daisy Pro</vt:lpstr>
      <vt:lpstr>Times New Roman</vt:lpstr>
      <vt:lpstr>Wingdings</vt:lpstr>
      <vt:lpstr>方正静蕾简体</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162</cp:revision>
  <dcterms:created xsi:type="dcterms:W3CDTF">2022-08-19T13:42:05Z</dcterms:created>
  <dcterms:modified xsi:type="dcterms:W3CDTF">2024-06-09T07:09:54Z</dcterms:modified>
</cp:coreProperties>
</file>