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263" r:id="rId4"/>
    <p:sldId id="258" r:id="rId5"/>
    <p:sldId id="259" r:id="rId6"/>
    <p:sldId id="296" r:id="rId7"/>
    <p:sldId id="273" r:id="rId8"/>
    <p:sldId id="260" r:id="rId9"/>
    <p:sldId id="364" r:id="rId10"/>
    <p:sldId id="346" r:id="rId11"/>
    <p:sldId id="330" r:id="rId12"/>
    <p:sldId id="347" r:id="rId13"/>
    <p:sldId id="365" r:id="rId14"/>
    <p:sldId id="261" r:id="rId15"/>
    <p:sldId id="356" r:id="rId16"/>
    <p:sldId id="366" r:id="rId17"/>
    <p:sldId id="367" r:id="rId18"/>
    <p:sldId id="368" r:id="rId19"/>
    <p:sldId id="369" r:id="rId20"/>
    <p:sldId id="333" r:id="rId21"/>
    <p:sldId id="335" r:id="rId22"/>
    <p:sldId id="340" r:id="rId23"/>
    <p:sldId id="357" r:id="rId24"/>
    <p:sldId id="358" r:id="rId25"/>
    <p:sldId id="359" r:id="rId26"/>
    <p:sldId id="360" r:id="rId27"/>
    <p:sldId id="288" r:id="rId28"/>
    <p:sldId id="362" r:id="rId29"/>
    <p:sldId id="291" r:id="rId30"/>
    <p:sldId id="334" r:id="rId31"/>
    <p:sldId id="294" r:id="rId32"/>
    <p:sldId id="292" r:id="rId33"/>
    <p:sldId id="370" r:id="rId34"/>
    <p:sldId id="271" r:id="rId35"/>
    <p:sldId id="272" r:id="rId36"/>
  </p:sldIdLst>
  <p:sldSz cx="18288000" cy="10287000"/>
  <p:notesSz cx="6858000" cy="9144000"/>
  <p:embeddedFontLst>
    <p:embeddedFont>
      <p:font typeface="Calibri Light" panose="020F0302020204030204" pitchFamily="34" charset="0"/>
      <p:regular r:id="rId38"/>
      <p: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mbria Math" panose="02040503050406030204" pitchFamily="18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37EAD-9BD6-4810-B272-9701D9558166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0B37C-24A9-4A70-837B-7BBCE928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1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73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99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52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90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93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4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06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25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03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7A3E7-939A-4CF6-9EF9-8A8C4D902BB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92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682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07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059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658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546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476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825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31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25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128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90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09/06/2024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99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1.wdp"/><Relationship Id="rId7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7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44200" y="6250814"/>
            <a:ext cx="8382585" cy="636028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685799" y="4610100"/>
            <a:ext cx="5867400" cy="6788419"/>
            <a:chOff x="-1122581" y="434117"/>
            <a:chExt cx="9436018" cy="11802602"/>
          </a:xfrm>
        </p:grpSpPr>
        <p:sp>
          <p:nvSpPr>
            <p:cNvPr id="5" name="Freeform 5"/>
            <p:cNvSpPr/>
            <p:nvPr/>
          </p:nvSpPr>
          <p:spPr>
            <a:xfrm>
              <a:off x="-1122581" y="2758407"/>
              <a:ext cx="9436018" cy="9478312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5882"/>
              </a:srgbClr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55422" y="3512837"/>
              <a:ext cx="7901700" cy="7937117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5882"/>
              </a:srgbClr>
            </a:solidFill>
          </p:spPr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170516" y="434117"/>
              <a:ext cx="7267699" cy="482393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28700" y="4111412"/>
              <a:ext cx="5133457" cy="617558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984755" y="434117"/>
              <a:ext cx="1005142" cy="1024349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3558" y="4964117"/>
              <a:ext cx="1005142" cy="102434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594612" y="5988465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594612" y="1458466"/>
              <a:ext cx="1005142" cy="1024349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535400" y="4764087"/>
            <a:ext cx="1005142" cy="1024349"/>
          </a:xfrm>
          <a:prstGeom prst="rect">
            <a:avLst/>
          </a:prstGeom>
        </p:spPr>
      </p:pic>
      <p:sp>
        <p:nvSpPr>
          <p:cNvPr id="17" name="TextBox 9"/>
          <p:cNvSpPr txBox="1"/>
          <p:nvPr/>
        </p:nvSpPr>
        <p:spPr>
          <a:xfrm>
            <a:off x="457200" y="673962"/>
            <a:ext cx="17373600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TRƯỜNG THCS HỒNG THÁI ĐÔNG</a:t>
            </a:r>
          </a:p>
          <a:p>
            <a:pPr algn="ctr">
              <a:lnSpc>
                <a:spcPct val="150000"/>
              </a:lnSpc>
            </a:pPr>
            <a:r>
              <a:rPr lang="en-US" sz="7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TỔ KHOA HỌC TỰ NHIÊN</a:t>
            </a:r>
            <a:endParaRPr lang="en-US" sz="7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73603" y="5997374"/>
            <a:ext cx="77899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2023-2024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18571" y="4198450"/>
            <a:ext cx="502571" cy="512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47881" y="917318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7097" y="7658100"/>
            <a:ext cx="1066206" cy="12397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75571" y="405143"/>
            <a:ext cx="502571" cy="5121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453023" y="2422272"/>
            <a:ext cx="502571" cy="51217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319742" y="2479353"/>
            <a:ext cx="15296750" cy="4566058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71508" y="2709042"/>
            <a:ext cx="14776373" cy="4110858"/>
            <a:chOff x="0" y="-38100"/>
            <a:chExt cx="3848257" cy="145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828691" y="3415078"/>
            <a:ext cx="12141272" cy="289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II. DIỆN TÍCH XUNG QUANH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 HÌNH CHÓP TAM GIÁC ĐỀU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564136" y="5720941"/>
            <a:ext cx="4257798" cy="4566059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44780" y="286229"/>
            <a:ext cx="2963234" cy="33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39547"/>
      </p:ext>
    </p:extLst>
  </p:cSld>
  <p:clrMapOvr>
    <a:masterClrMapping/>
  </p:clrMapOvr>
  <p:transition spd="med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175" y="9589843"/>
            <a:ext cx="539963" cy="5502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611600" y="372549"/>
            <a:ext cx="1338706" cy="1038526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pic>
        <p:nvPicPr>
          <p:cNvPr id="32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55974" y="8877300"/>
            <a:ext cx="1403426" cy="12543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6C260-366F-DE66-21F8-5BFB95B2CE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3374940"/>
            <a:ext cx="4876800" cy="58972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A68C2CD-23E4-81E1-02EF-3B4D687B7A2D}"/>
              </a:ext>
            </a:extLst>
          </p:cNvPr>
          <p:cNvSpPr txBox="1"/>
          <p:nvPr/>
        </p:nvSpPr>
        <p:spPr>
          <a:xfrm>
            <a:off x="1101817" y="3881548"/>
            <a:ext cx="9144000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SM, SN, SP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SAB, SBC, SCA (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5).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SM, SN, SP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S.ABC</a:t>
            </a:r>
            <a:endParaRPr lang="en-US" sz="4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06FD7E9-9C2D-024D-D2CB-E00BCF1AE090}"/>
              </a:ext>
            </a:extLst>
          </p:cNvPr>
          <p:cNvSpPr txBox="1"/>
          <p:nvPr/>
        </p:nvSpPr>
        <p:spPr>
          <a:xfrm>
            <a:off x="1117057" y="1133295"/>
            <a:ext cx="15627704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S.ABC.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SAB, SBC, SCA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S.ABC.</a:t>
            </a:r>
          </a:p>
        </p:txBody>
      </p:sp>
    </p:spTree>
    <p:extLst>
      <p:ext uri="{BB962C8B-B14F-4D97-AF65-F5344CB8AC3E}">
        <p14:creationId xmlns:p14="http://schemas.microsoft.com/office/powerpoint/2010/main" val="363377829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175" y="9589843"/>
            <a:ext cx="539963" cy="5502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611600" y="372549"/>
            <a:ext cx="1338706" cy="1038526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pic>
        <p:nvPicPr>
          <p:cNvPr id="32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55974" y="8877300"/>
            <a:ext cx="1403426" cy="12543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6C260-366F-DE66-21F8-5BFB95B2CE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172" y="1609963"/>
            <a:ext cx="6528414" cy="7894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68C2CD-23E4-81E1-02EF-3B4D687B7A2D}"/>
                  </a:ext>
                </a:extLst>
              </p:cNvPr>
              <p:cNvSpPr txBox="1"/>
              <p:nvPr/>
            </p:nvSpPr>
            <p:spPr>
              <a:xfrm>
                <a:off x="767618" y="4208924"/>
                <a:ext cx="9144000" cy="5625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Tức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m:oMathPara>
                </a14:m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nl-NL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𝑥𝑞</m:t>
                        </m:r>
                      </m:sub>
                    </m:sSub>
                  </m:oMath>
                </a14:m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xung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quanh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C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vi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đáy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d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chóp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68C2CD-23E4-81E1-02EF-3B4D687B7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18" y="4208924"/>
                <a:ext cx="9144000" cy="5625579"/>
              </a:xfrm>
              <a:prstGeom prst="rect">
                <a:avLst/>
              </a:prstGeom>
              <a:blipFill>
                <a:blip r:embed="rId7"/>
                <a:stretch>
                  <a:fillRect l="-2400" r="-2333" b="-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E367ADAF-F5CF-9FA9-E375-862944C900DD}"/>
              </a:ext>
            </a:extLst>
          </p:cNvPr>
          <p:cNvSpPr txBox="1"/>
          <p:nvPr/>
        </p:nvSpPr>
        <p:spPr>
          <a:xfrm>
            <a:off x="737138" y="1562704"/>
            <a:ext cx="12455084" cy="2019064"/>
          </a:xfrm>
          <a:prstGeom prst="roundRect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nửa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4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925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DC39A69B-C9B5-2082-24A9-F2699380DA37}"/>
              </a:ext>
            </a:extLst>
          </p:cNvPr>
          <p:cNvSpPr txBox="1"/>
          <p:nvPr/>
        </p:nvSpPr>
        <p:spPr>
          <a:xfrm>
            <a:off x="1295400" y="633717"/>
            <a:ext cx="11239334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			Cho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chóp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5 cm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8 cm.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xung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quanh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chóp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endParaRPr lang="en-US" sz="40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175" y="9589843"/>
            <a:ext cx="539963" cy="5502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611600" y="372549"/>
            <a:ext cx="1338706" cy="1038526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122160" y="695363"/>
            <a:ext cx="2839942" cy="810113"/>
            <a:chOff x="3235616" y="876300"/>
            <a:chExt cx="2839942" cy="1012641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3235616" y="876300"/>
              <a:ext cx="2839942" cy="1012641"/>
            </a:xfrm>
            <a:prstGeom prst="flowChartTermina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81412" y="987956"/>
              <a:ext cx="1864613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</a:p>
          </p:txBody>
        </p:sp>
      </p:grpSp>
      <p:sp>
        <p:nvSpPr>
          <p:cNvPr id="25" name="Oval Callout 24"/>
          <p:cNvSpPr/>
          <p:nvPr/>
        </p:nvSpPr>
        <p:spPr>
          <a:xfrm>
            <a:off x="737138" y="5089381"/>
            <a:ext cx="1618997" cy="843953"/>
          </a:xfrm>
          <a:prstGeom prst="wedgeEllipseCallout">
            <a:avLst>
              <a:gd name="adj1" fmla="val 25763"/>
              <a:gd name="adj2" fmla="val 7062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chemeClr val="tx1"/>
                </a:solidFill>
              </a:rPr>
              <a:t>Giải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32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55974" y="8877300"/>
            <a:ext cx="1403426" cy="125431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7CE2F3D-7E27-A5D3-479A-D59D3C1A9DCF}"/>
              </a:ext>
            </a:extLst>
          </p:cNvPr>
          <p:cNvGrpSpPr/>
          <p:nvPr/>
        </p:nvGrpSpPr>
        <p:grpSpPr>
          <a:xfrm>
            <a:off x="13510168" y="2458114"/>
            <a:ext cx="4288158" cy="5216378"/>
            <a:chOff x="3785936" y="1187115"/>
            <a:chExt cx="4620127" cy="505326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0E5F388-2DDA-C7A9-7B34-75F140148F22}"/>
                </a:ext>
              </a:extLst>
            </p:cNvPr>
            <p:cNvGrpSpPr/>
            <p:nvPr/>
          </p:nvGrpSpPr>
          <p:grpSpPr>
            <a:xfrm>
              <a:off x="3785936" y="1187115"/>
              <a:ext cx="4620127" cy="5053264"/>
              <a:chOff x="3785936" y="1187115"/>
              <a:chExt cx="4620127" cy="5053264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A9F09FEA-A2C3-5C17-9F54-7176A9DF4F87}"/>
                  </a:ext>
                </a:extLst>
              </p:cNvPr>
              <p:cNvGrpSpPr/>
              <p:nvPr/>
            </p:nvGrpSpPr>
            <p:grpSpPr>
              <a:xfrm>
                <a:off x="3785936" y="1187115"/>
                <a:ext cx="4620127" cy="5053264"/>
                <a:chOff x="3785936" y="1187115"/>
                <a:chExt cx="4620127" cy="5053264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70EA0115-B878-B4DD-1A29-E6149670ADE9}"/>
                    </a:ext>
                  </a:extLst>
                </p:cNvPr>
                <p:cNvGrpSpPr/>
                <p:nvPr/>
              </p:nvGrpSpPr>
              <p:grpSpPr>
                <a:xfrm>
                  <a:off x="3785936" y="1187115"/>
                  <a:ext cx="4620127" cy="5053264"/>
                  <a:chOff x="3785936" y="1187115"/>
                  <a:chExt cx="4620127" cy="5053264"/>
                </a:xfrm>
              </p:grpSpPr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C2BD9DF4-BC91-79E1-9C98-3BD2E8B6BF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785936" y="1187116"/>
                    <a:ext cx="1860884" cy="2550695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DA56151A-5B10-6D5B-E0E6-CD8B8FE55E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358073" y="1211180"/>
                    <a:ext cx="288747" cy="5029199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D318D007-256B-30B5-827C-6FF412DD52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46820" y="1187115"/>
                    <a:ext cx="2759243" cy="2550696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F3F114B3-BDB3-B0B2-E8ED-1F955931BC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46820" y="1211179"/>
                    <a:ext cx="1587501" cy="3372853"/>
                  </a:xfrm>
                  <a:prstGeom prst="line">
                    <a:avLst/>
                  </a:prstGeom>
                  <a:ln w="28575"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32BEEC5D-5818-617F-43C2-88913E4004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85936" y="3737811"/>
                  <a:ext cx="1572137" cy="250256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F2EAEE76-D314-0DA8-F235-8CDAF93BEF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58073" y="3737811"/>
                  <a:ext cx="3047990" cy="250256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953E00FE-ED34-D8B8-0D31-629E298CC2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85936" y="3737811"/>
                  <a:ext cx="4620127" cy="0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9041378-9A90-5AF4-7C9D-DB683DEB94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30210" y="4584032"/>
                <a:ext cx="126146" cy="19427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EB2B8E8-8911-D408-5492-8176935471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0210" y="4435642"/>
                <a:ext cx="201608" cy="12512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CD4130F-C0CC-6EFF-5F64-72C0B04CFA6D}"/>
                </a:ext>
              </a:extLst>
            </p:cNvPr>
            <p:cNvSpPr/>
            <p:nvPr/>
          </p:nvSpPr>
          <p:spPr>
            <a:xfrm rot="19198014">
              <a:off x="6266176" y="5048091"/>
              <a:ext cx="1454212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5 cm</a:t>
              </a:r>
              <a:endParaRPr lang="en-US" sz="300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B2C3E7D-F11E-FB05-6A30-AABBDC1AC707}"/>
                </a:ext>
              </a:extLst>
            </p:cNvPr>
            <p:cNvSpPr/>
            <p:nvPr/>
          </p:nvSpPr>
          <p:spPr>
            <a:xfrm rot="3578151">
              <a:off x="6001277" y="2641344"/>
              <a:ext cx="1454212" cy="596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8 cm</a:t>
              </a:r>
              <a:endParaRPr lang="en-US" sz="300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ED131A3-7E56-7039-E85F-5136813FB6A9}"/>
                  </a:ext>
                </a:extLst>
              </p:cNvPr>
              <p:cNvSpPr/>
              <p:nvPr/>
            </p:nvSpPr>
            <p:spPr>
              <a:xfrm>
                <a:off x="1874018" y="6492117"/>
                <a:ext cx="11621891" cy="2364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xung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chóp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en-US" sz="4000" baseline="-25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xq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(5 . 3) . 8 = 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60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(cm</a:t>
                </a:r>
                <a:r>
                  <a:rPr lang="en-US" sz="4000" baseline="30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ED131A3-7E56-7039-E85F-5136813FB6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018" y="6492117"/>
                <a:ext cx="11621891" cy="2364750"/>
              </a:xfrm>
              <a:prstGeom prst="rect">
                <a:avLst/>
              </a:prstGeom>
              <a:blipFill>
                <a:blip r:embed="rId6"/>
                <a:stretch>
                  <a:fillRect l="-1835" r="-839" b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5" grpId="0" animBg="1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381000" y="723900"/>
            <a:ext cx="17567808" cy="9322352"/>
          </a:xfrm>
          <a:custGeom>
            <a:avLst/>
            <a:gdLst/>
            <a:ahLst/>
            <a:cxnLst/>
            <a:rect l="l" t="t" r="r" b="b"/>
            <a:pathLst>
              <a:path w="3848257" h="1414874">
                <a:moveTo>
                  <a:pt x="0" y="0"/>
                </a:moveTo>
                <a:lnTo>
                  <a:pt x="3848257" y="0"/>
                </a:lnTo>
                <a:lnTo>
                  <a:pt x="3848257" y="1414874"/>
                </a:lnTo>
                <a:lnTo>
                  <a:pt x="0" y="1414874"/>
                </a:lnTo>
                <a:close/>
              </a:path>
            </a:pathLst>
          </a:custGeom>
          <a:solidFill>
            <a:srgbClr val="FFFFFF">
              <a:alpha val="28627"/>
            </a:srgbClr>
          </a:solidFill>
          <a:ln>
            <a:solidFill>
              <a:schemeClr val="tx2"/>
            </a:solidFill>
            <a:prstDash val="dash"/>
          </a:ln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4779" y="9248614"/>
            <a:ext cx="1005142" cy="10243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58" y="4351"/>
            <a:ext cx="1005142" cy="102434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202918" y="382889"/>
            <a:ext cx="3882163" cy="7848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5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</a:t>
            </a:r>
            <a:r>
              <a:rPr lang="en-US" sz="4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endParaRPr lang="en-US" sz="45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895152" y="345351"/>
            <a:ext cx="1071326" cy="11970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A43573-2699-8B5C-7779-E82933EC2149}"/>
              </a:ext>
            </a:extLst>
          </p:cNvPr>
          <p:cNvSpPr txBox="1"/>
          <p:nvPr/>
        </p:nvSpPr>
        <p:spPr>
          <a:xfrm>
            <a:off x="630504" y="1652556"/>
            <a:ext cx="17068799" cy="3080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cm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cm.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Callout 24">
            <a:extLst>
              <a:ext uri="{FF2B5EF4-FFF2-40B4-BE49-F238E27FC236}">
                <a16:creationId xmlns:a16="http://schemas.microsoft.com/office/drawing/2014/main" id="{E3ED19DB-9B4D-610E-E558-39BB75F1048C}"/>
              </a:ext>
            </a:extLst>
          </p:cNvPr>
          <p:cNvSpPr/>
          <p:nvPr/>
        </p:nvSpPr>
        <p:spPr>
          <a:xfrm>
            <a:off x="798073" y="5604907"/>
            <a:ext cx="1618997" cy="843953"/>
          </a:xfrm>
          <a:prstGeom prst="wedgeEllipseCallout">
            <a:avLst>
              <a:gd name="adj1" fmla="val 25763"/>
              <a:gd name="adj2" fmla="val 7062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chemeClr val="bg1"/>
                </a:solidFill>
              </a:rPr>
              <a:t>Giải</a:t>
            </a:r>
            <a:endParaRPr lang="en-US" sz="3800" b="1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E71911-7212-4CA8-62C2-30E65A6BA308}"/>
              </a:ext>
            </a:extLst>
          </p:cNvPr>
          <p:cNvGrpSpPr/>
          <p:nvPr/>
        </p:nvGrpSpPr>
        <p:grpSpPr>
          <a:xfrm>
            <a:off x="13463048" y="4009376"/>
            <a:ext cx="4288158" cy="5216378"/>
            <a:chOff x="3785936" y="1187115"/>
            <a:chExt cx="4620127" cy="505326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C958A00-CE1E-EAF3-B927-44B1EE19B966}"/>
                </a:ext>
              </a:extLst>
            </p:cNvPr>
            <p:cNvGrpSpPr/>
            <p:nvPr/>
          </p:nvGrpSpPr>
          <p:grpSpPr>
            <a:xfrm>
              <a:off x="3785936" y="1187115"/>
              <a:ext cx="4620127" cy="5053264"/>
              <a:chOff x="3785936" y="1187115"/>
              <a:chExt cx="4620127" cy="5053264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700CFA3-71FF-47BD-A707-8E496FD55348}"/>
                  </a:ext>
                </a:extLst>
              </p:cNvPr>
              <p:cNvGrpSpPr/>
              <p:nvPr/>
            </p:nvGrpSpPr>
            <p:grpSpPr>
              <a:xfrm>
                <a:off x="3785936" y="1187115"/>
                <a:ext cx="4620127" cy="5053264"/>
                <a:chOff x="3785936" y="1187115"/>
                <a:chExt cx="4620127" cy="5053264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3BD66084-9167-1A21-6567-C6E3F0CA86C5}"/>
                    </a:ext>
                  </a:extLst>
                </p:cNvPr>
                <p:cNvGrpSpPr/>
                <p:nvPr/>
              </p:nvGrpSpPr>
              <p:grpSpPr>
                <a:xfrm>
                  <a:off x="3785936" y="1187115"/>
                  <a:ext cx="4620127" cy="5053264"/>
                  <a:chOff x="3785936" y="1187115"/>
                  <a:chExt cx="4620127" cy="5053264"/>
                </a:xfrm>
              </p:grpSpPr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D770B605-B18C-3967-BD2C-8E923A0DE4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785936" y="1187116"/>
                    <a:ext cx="1860884" cy="2550695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CEA7A514-6B96-3AA4-5670-6F382683B9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358073" y="1211180"/>
                    <a:ext cx="288747" cy="5029199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CD1C144E-9F87-FDE8-5F2C-296B15475B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46820" y="1187115"/>
                    <a:ext cx="2759243" cy="2550696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E929B38C-7EF0-F10B-D807-2EB888E79A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46820" y="1211179"/>
                    <a:ext cx="1587501" cy="3372853"/>
                  </a:xfrm>
                  <a:prstGeom prst="line">
                    <a:avLst/>
                  </a:prstGeom>
                  <a:ln w="28575"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9F8BF917-D5AA-3BBF-0E1F-4ABF078F10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85936" y="3737811"/>
                  <a:ext cx="1572137" cy="250256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DCCBA1C2-A9EE-3A60-19DB-26D245DAE2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58073" y="3737811"/>
                  <a:ext cx="3047990" cy="250256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647146E2-98E5-1773-7747-71C0DE7488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85936" y="3737811"/>
                  <a:ext cx="4620127" cy="0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BA379F0-707F-0EE6-8951-35BE0D9E57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30210" y="4584032"/>
                <a:ext cx="126146" cy="19427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72D5122-9EC9-98A9-23C1-EFCB41A51A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0210" y="4435642"/>
                <a:ext cx="201608" cy="12512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50EBA15-BB6C-8278-BA5C-E21C9F9493A6}"/>
                </a:ext>
              </a:extLst>
            </p:cNvPr>
            <p:cNvSpPr/>
            <p:nvPr/>
          </p:nvSpPr>
          <p:spPr>
            <a:xfrm rot="19198014">
              <a:off x="6266176" y="5048091"/>
              <a:ext cx="1454212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5 cm</a:t>
              </a:r>
              <a:endParaRPr lang="en-US" sz="300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95DD91F-C32E-56E8-D75A-B787CAE96FD0}"/>
                </a:ext>
              </a:extLst>
            </p:cNvPr>
            <p:cNvSpPr/>
            <p:nvPr/>
          </p:nvSpPr>
          <p:spPr>
            <a:xfrm rot="3578151">
              <a:off x="6001277" y="2641344"/>
              <a:ext cx="1454212" cy="596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8 cm</a:t>
              </a:r>
              <a:endParaRPr lang="en-US" sz="300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F25551-A4C9-4494-EDC6-7AC9A29A401C}"/>
                  </a:ext>
                </a:extLst>
              </p:cNvPr>
              <p:cNvSpPr/>
              <p:nvPr/>
            </p:nvSpPr>
            <p:spPr>
              <a:xfrm>
                <a:off x="1934953" y="7007643"/>
                <a:ext cx="11621891" cy="2364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xung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chóp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en-US" sz="4000" baseline="-25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xq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(8 . 3) . 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10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120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(cm</a:t>
                </a:r>
                <a:r>
                  <a:rPr lang="en-US" sz="4000" baseline="30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F25551-A4C9-4494-EDC6-7AC9A29A40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953" y="7007643"/>
                <a:ext cx="11621891" cy="2364750"/>
              </a:xfrm>
              <a:prstGeom prst="rect">
                <a:avLst/>
              </a:prstGeom>
              <a:blipFill>
                <a:blip r:embed="rId4"/>
                <a:stretch>
                  <a:fillRect l="-1835" r="-839" b="-4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3502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18571" y="4198450"/>
            <a:ext cx="502571" cy="512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47881" y="917318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7097" y="7658100"/>
            <a:ext cx="1066206" cy="12397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75571" y="405143"/>
            <a:ext cx="502571" cy="5121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453023" y="2422272"/>
            <a:ext cx="502571" cy="51217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319742" y="2479353"/>
            <a:ext cx="15296750" cy="4566058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71508" y="2709042"/>
            <a:ext cx="14776373" cy="4110858"/>
            <a:chOff x="0" y="-38100"/>
            <a:chExt cx="3848257" cy="145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208090" y="3415078"/>
            <a:ext cx="11382475" cy="289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III. THỂ TÍCH CỦA HÌNH CHÓP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 GIÁC ĐỀU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564136" y="5720941"/>
            <a:ext cx="4257798" cy="4566059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44780" y="286229"/>
            <a:ext cx="2963234" cy="33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48757"/>
      </p:ext>
    </p:extLst>
  </p:cSld>
  <p:clrMapOvr>
    <a:masterClrMapping/>
  </p:clrMapOvr>
  <p:transition spd="med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175" y="9589843"/>
            <a:ext cx="539963" cy="5502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949294" y="155389"/>
            <a:ext cx="1110106" cy="903629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pic>
        <p:nvPicPr>
          <p:cNvPr id="32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55974" y="8877300"/>
            <a:ext cx="1403426" cy="125431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06FD7E9-9C2D-024D-D2CB-E00BCF1AE090}"/>
              </a:ext>
            </a:extLst>
          </p:cNvPr>
          <p:cNvSpPr txBox="1"/>
          <p:nvPr/>
        </p:nvSpPr>
        <p:spPr>
          <a:xfrm>
            <a:off x="995766" y="1276178"/>
            <a:ext cx="9139815" cy="3492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S.ABC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6.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dây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dọi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dọi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chạm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856954-DA8C-D1E1-ACE0-3F603D7A88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9684" y="1347033"/>
            <a:ext cx="6701828" cy="33509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444309-E90E-0CEA-113B-FF71A66F3762}"/>
              </a:ext>
            </a:extLst>
          </p:cNvPr>
          <p:cNvSpPr txBox="1"/>
          <p:nvPr/>
        </p:nvSpPr>
        <p:spPr>
          <a:xfrm>
            <a:off x="983832" y="6032301"/>
            <a:ext cx="91440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S.ABC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D22D8-7681-C0CE-818A-202546F3529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2" t="9415" b="22189"/>
          <a:stretch/>
        </p:blipFill>
        <p:spPr>
          <a:xfrm>
            <a:off x="11206566" y="5012227"/>
            <a:ext cx="5150079" cy="386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8618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175" y="9589843"/>
            <a:ext cx="539963" cy="5502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611600" y="372549"/>
            <a:ext cx="1338706" cy="1038526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pic>
        <p:nvPicPr>
          <p:cNvPr id="32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55974" y="8877300"/>
            <a:ext cx="1403426" cy="12543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6C260-366F-DE66-21F8-5BFB95B2CE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17722" y="1609963"/>
            <a:ext cx="5559314" cy="7894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68C2CD-23E4-81E1-02EF-3B4D687B7A2D}"/>
                  </a:ext>
                </a:extLst>
              </p:cNvPr>
              <p:cNvSpPr txBox="1"/>
              <p:nvPr/>
            </p:nvSpPr>
            <p:spPr>
              <a:xfrm>
                <a:off x="767618" y="4208924"/>
                <a:ext cx="10357582" cy="46368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Tức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</a:t>
                </a:r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V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S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đáy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h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chiều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cao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chóp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68C2CD-23E4-81E1-02EF-3B4D687B7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18" y="4208924"/>
                <a:ext cx="10357582" cy="4636847"/>
              </a:xfrm>
              <a:prstGeom prst="rect">
                <a:avLst/>
              </a:prstGeom>
              <a:blipFill>
                <a:blip r:embed="rId7"/>
                <a:stretch>
                  <a:fillRect l="-2119" r="-2060" b="-4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E367ADAF-F5CF-9FA9-E375-862944C900DD}"/>
              </a:ext>
            </a:extLst>
          </p:cNvPr>
          <p:cNvSpPr txBox="1"/>
          <p:nvPr/>
        </p:nvSpPr>
        <p:spPr>
          <a:xfrm>
            <a:off x="737138" y="1554191"/>
            <a:ext cx="12455084" cy="2036090"/>
          </a:xfrm>
          <a:prstGeom prst="roundRect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nl-NL" sz="40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 tích của hình chóp tam giác đều bằng một phần ba tích của diện tích đáy với chiều cao.</a:t>
            </a:r>
            <a:endParaRPr lang="en-US" sz="320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97290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DC39A69B-C9B5-2082-24A9-F2699380DA37}"/>
              </a:ext>
            </a:extLst>
          </p:cNvPr>
          <p:cNvSpPr txBox="1"/>
          <p:nvPr/>
        </p:nvSpPr>
        <p:spPr>
          <a:xfrm>
            <a:off x="1295400" y="633717"/>
            <a:ext cx="11125200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			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rubik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chóp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22,45 cm</a:t>
            </a:r>
            <a:r>
              <a:rPr lang="en-US" sz="4000" baseline="30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chiều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5,88 cm (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8).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rubik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175" y="9589843"/>
            <a:ext cx="539963" cy="5502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611600" y="372549"/>
            <a:ext cx="1338706" cy="1038526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122160" y="695363"/>
            <a:ext cx="2839942" cy="810113"/>
            <a:chOff x="3235616" y="876300"/>
            <a:chExt cx="2839942" cy="1012641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3235616" y="876300"/>
              <a:ext cx="2839942" cy="1012641"/>
            </a:xfrm>
            <a:prstGeom prst="flowChartTermina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81412" y="987956"/>
              <a:ext cx="1864613" cy="88485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</a:t>
              </a:r>
            </a:p>
          </p:txBody>
        </p:sp>
      </p:grpSp>
      <p:sp>
        <p:nvSpPr>
          <p:cNvPr id="25" name="Oval Callout 24"/>
          <p:cNvSpPr/>
          <p:nvPr/>
        </p:nvSpPr>
        <p:spPr>
          <a:xfrm>
            <a:off x="737138" y="5089381"/>
            <a:ext cx="1618997" cy="843953"/>
          </a:xfrm>
          <a:prstGeom prst="wedgeEllipseCallout">
            <a:avLst>
              <a:gd name="adj1" fmla="val 25763"/>
              <a:gd name="adj2" fmla="val 7062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chemeClr val="tx1"/>
                </a:solidFill>
              </a:rPr>
              <a:t>Giải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32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55974" y="8877300"/>
            <a:ext cx="1403426" cy="12543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CFB9248-7173-14A5-8AD6-73C36230867A}"/>
                  </a:ext>
                </a:extLst>
              </p:cNvPr>
              <p:cNvSpPr/>
              <p:nvPr/>
            </p:nvSpPr>
            <p:spPr>
              <a:xfrm>
                <a:off x="1949995" y="6382818"/>
                <a:ext cx="10139480" cy="2368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rubik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noProof="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noProof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noProof="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à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</a:t>
                </a:r>
                <a:r>
                  <a:rPr lang="en-US" sz="4000" noProof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22,45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5,88 = 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44,002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(cm</a:t>
                </a:r>
                <a:r>
                  <a:rPr lang="en-US" sz="4000" baseline="30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CFB9248-7173-14A5-8AD6-73C362308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995" y="6382818"/>
                <a:ext cx="10139480" cy="2368982"/>
              </a:xfrm>
              <a:prstGeom prst="rect">
                <a:avLst/>
              </a:prstGeom>
              <a:blipFill>
                <a:blip r:embed="rId6"/>
                <a:stretch>
                  <a:fillRect l="-2165" b="-3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2CE06D4-37AC-D2B5-AC27-A80CBB77A0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399" y="3666258"/>
            <a:ext cx="6200257" cy="498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36566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5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18571" y="4198450"/>
            <a:ext cx="502571" cy="512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47881" y="917318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7097" y="7658100"/>
            <a:ext cx="1066206" cy="12397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75571" y="405143"/>
            <a:ext cx="502571" cy="5121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453023" y="2422272"/>
            <a:ext cx="502571" cy="51217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3429000" y="2479353"/>
            <a:ext cx="11506200" cy="3886200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02110" y="2709042"/>
            <a:ext cx="10766401" cy="3364483"/>
            <a:chOff x="0" y="-38100"/>
            <a:chExt cx="3848257" cy="145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705600" y="3694207"/>
            <a:ext cx="4544834" cy="1306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kumimoji="0" lang="en-US" sz="60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TẬP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344400" y="5676900"/>
            <a:ext cx="4257798" cy="4566059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241686" y="1229188"/>
            <a:ext cx="2963234" cy="33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4890"/>
      </p:ext>
    </p:extLst>
  </p:cSld>
  <p:clrMapOvr>
    <a:masterClrMapping/>
  </p:clrMapOvr>
  <p:transition spd="med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668115" y="9563100"/>
            <a:ext cx="543685" cy="55407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5785690" y="200375"/>
            <a:ext cx="2380882" cy="1735390"/>
            <a:chOff x="13244258" y="-69469"/>
            <a:chExt cx="5574888" cy="4292904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48407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311433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814004" y="3199086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3244258" y="516526"/>
              <a:ext cx="1005142" cy="1024349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098884" y="331224"/>
            <a:ext cx="6727658" cy="1604541"/>
            <a:chOff x="1485900" y="1827798"/>
            <a:chExt cx="6727658" cy="1604541"/>
          </a:xfrm>
        </p:grpSpPr>
        <p:grpSp>
          <p:nvGrpSpPr>
            <p:cNvPr id="16" name="Group 15"/>
            <p:cNvGrpSpPr/>
            <p:nvPr/>
          </p:nvGrpSpPr>
          <p:grpSpPr>
            <a:xfrm>
              <a:off x="1485900" y="1827798"/>
              <a:ext cx="6727658" cy="1604541"/>
              <a:chOff x="1028700" y="1670038"/>
              <a:chExt cx="16011076" cy="6190486"/>
            </a:xfrm>
          </p:grpSpPr>
          <p:grpSp>
            <p:nvGrpSpPr>
              <p:cNvPr id="3" name="Group 3"/>
              <p:cNvGrpSpPr/>
              <p:nvPr/>
            </p:nvGrpSpPr>
            <p:grpSpPr>
              <a:xfrm>
                <a:off x="1028700" y="1670038"/>
                <a:ext cx="16011076" cy="6190486"/>
                <a:chOff x="0" y="-38100"/>
                <a:chExt cx="4043679" cy="1563438"/>
              </a:xfrm>
            </p:grpSpPr>
            <p:sp>
              <p:nvSpPr>
                <p:cNvPr id="4" name="Freeform 4"/>
                <p:cNvSpPr/>
                <p:nvPr/>
              </p:nvSpPr>
              <p:spPr>
                <a:xfrm>
                  <a:off x="72499" y="193890"/>
                  <a:ext cx="3971180" cy="133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9121" h="1678281">
                      <a:moveTo>
                        <a:pt x="0" y="0"/>
                      </a:moveTo>
                      <a:lnTo>
                        <a:pt x="4099121" y="0"/>
                      </a:lnTo>
                      <a:lnTo>
                        <a:pt x="4099121" y="1678281"/>
                      </a:lnTo>
                      <a:lnTo>
                        <a:pt x="0" y="1678281"/>
                      </a:lnTo>
                      <a:close/>
                    </a:path>
                  </a:pathLst>
                </a:custGeom>
                <a:solidFill>
                  <a:srgbClr val="FFFFFF">
                    <a:alpha val="19608"/>
                  </a:srgbClr>
                </a:solidFill>
              </p:spPr>
            </p:sp>
            <p:sp>
              <p:nvSpPr>
                <p:cNvPr id="5" name="TextBox 5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6" name="Group 6"/>
              <p:cNvGrpSpPr/>
              <p:nvPr/>
            </p:nvGrpSpPr>
            <p:grpSpPr>
              <a:xfrm>
                <a:off x="1515419" y="2156757"/>
                <a:ext cx="15237295" cy="5304890"/>
                <a:chOff x="0" y="-38100"/>
                <a:chExt cx="3848257" cy="1339777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159737"/>
                  <a:ext cx="3848257" cy="1141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57" h="1414874">
                      <a:moveTo>
                        <a:pt x="0" y="0"/>
                      </a:moveTo>
                      <a:lnTo>
                        <a:pt x="3848257" y="0"/>
                      </a:lnTo>
                      <a:lnTo>
                        <a:pt x="3848257" y="1414874"/>
                      </a:lnTo>
                      <a:lnTo>
                        <a:pt x="0" y="1414874"/>
                      </a:lnTo>
                      <a:close/>
                    </a:path>
                  </a:pathLst>
                </a:custGeom>
                <a:solidFill>
                  <a:srgbClr val="00B050">
                    <a:alpha val="28627"/>
                  </a:srgbClr>
                </a:solidFill>
                <a:ln>
                  <a:solidFill>
                    <a:srgbClr val="00B050"/>
                  </a:solidFill>
                </a:ln>
              </p:spPr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17" name="TextBox 2"/>
            <p:cNvSpPr txBox="1"/>
            <p:nvPr/>
          </p:nvSpPr>
          <p:spPr>
            <a:xfrm>
              <a:off x="2057400" y="2194724"/>
              <a:ext cx="5618686" cy="12054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379"/>
                </a:lnSpc>
              </a:pPr>
              <a:r>
                <a:rPr lang="en-US" sz="6500" b="1" spc="341" dirty="0"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1689" y="2377821"/>
            <a:ext cx="12264622" cy="45291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8CDFD1-332B-2C02-1946-10C2FA789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6255" y="7657941"/>
            <a:ext cx="3611301" cy="2031357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98AC4442-8003-8992-636E-C6BC87EC7E65}"/>
              </a:ext>
            </a:extLst>
          </p:cNvPr>
          <p:cNvSpPr/>
          <p:nvPr/>
        </p:nvSpPr>
        <p:spPr>
          <a:xfrm>
            <a:off x="3917986" y="7349027"/>
            <a:ext cx="13285630" cy="2164790"/>
          </a:xfrm>
          <a:prstGeom prst="cloudCallout">
            <a:avLst>
              <a:gd name="adj1" fmla="val -58373"/>
              <a:gd name="adj2" fmla="val 14688"/>
            </a:avLst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46299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195484" y="2400299"/>
            <a:ext cx="14608230" cy="303355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2195484" y="5993641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141284" y="81915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363200" y="81153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366482" y="5993642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7303" y="6311249"/>
            <a:ext cx="3824637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Tam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71604" y="6292959"/>
            <a:ext cx="4801314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Tam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5072" y="7997766"/>
            <a:ext cx="4189095" cy="1458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algn="just">
              <a:lnSpc>
                <a:spcPct val="250000"/>
              </a:lnSpc>
              <a:spcAft>
                <a:spcPts val="1200"/>
              </a:spcAft>
            </a:pPr>
            <a:r>
              <a:rPr lang="en-US" sz="4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Tam </a:t>
            </a:r>
            <a:r>
              <a:rPr lang="en-US" sz="4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endParaRPr lang="en-US" sz="43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65331" y="8343787"/>
            <a:ext cx="583838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Tam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endParaRPr lang="en-US" sz="40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05965" y="3332789"/>
            <a:ext cx="14084302" cy="101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500" b="1" dirty="0">
                <a:solidFill>
                  <a:schemeClr val="bg1"/>
                </a:solidFill>
                <a:ea typeface="Times New Roman" panose="02020603050405020304" pitchFamily="18" charset="0"/>
              </a:rPr>
              <a:t>Câu 1</a:t>
            </a:r>
            <a:r>
              <a:rPr lang="en-US" sz="4500" b="1" dirty="0">
                <a:solidFill>
                  <a:schemeClr val="bg1"/>
                </a:solidFill>
                <a:ea typeface="Times New Roman" panose="02020603050405020304" pitchFamily="18" charset="0"/>
              </a:rPr>
              <a:t>.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Hình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chóp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tam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giác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đều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có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mặt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bên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là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hình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gì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1114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2" grpId="0"/>
      <p:bldP spid="4" grpId="0"/>
      <p:bldP spid="5" grpId="0"/>
      <p:bldP spid="7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195484" y="1580275"/>
            <a:ext cx="14608230" cy="38535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2195484" y="5993641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141284" y="81915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363200" y="81153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366482" y="5993642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58721" y="6311249"/>
                <a:ext cx="2814932" cy="901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 (Body)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13 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40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</a:rPr>
                  <a:t>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721" y="6311249"/>
                <a:ext cx="2814932" cy="901401"/>
              </a:xfrm>
              <a:prstGeom prst="rect">
                <a:avLst/>
              </a:prstGeom>
              <a:blipFill>
                <a:blip r:embed="rId4"/>
                <a:stretch>
                  <a:fillRect l="-7792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432524" y="6311249"/>
                <a:ext cx="3036076" cy="901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 (Body)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15 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40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</a:rPr>
                  <a:t>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2524" y="6311249"/>
                <a:ext cx="3036076" cy="901401"/>
              </a:xfrm>
              <a:prstGeom prst="rect">
                <a:avLst/>
              </a:prstGeom>
              <a:blipFill>
                <a:blip r:embed="rId5"/>
                <a:stretch>
                  <a:fillRect l="-7014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64269" y="8191500"/>
                <a:ext cx="2882570" cy="1363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just">
                  <a:lnSpc>
                    <a:spcPct val="2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14 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40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</a:rPr>
                  <a:t> </a:t>
                </a:r>
                <a:endParaRPr lang="en-US" sz="4000" dirty="0">
                  <a:solidFill>
                    <a:schemeClr val="bg1"/>
                  </a:solidFill>
                  <a:latin typeface="Arial (Body)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269" y="8191500"/>
                <a:ext cx="2882570" cy="1363065"/>
              </a:xfrm>
              <a:prstGeom prst="rect">
                <a:avLst/>
              </a:prstGeom>
              <a:blipFill>
                <a:blip r:embed="rId6"/>
                <a:stretch>
                  <a:fillRect l="-6554" b="-18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573000" y="8534216"/>
                <a:ext cx="2667000" cy="901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latin typeface="Arial (Body)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16 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40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</a:rPr>
                  <a:t> </a:t>
                </a:r>
                <a:endParaRPr lang="en-US" sz="4000" dirty="0">
                  <a:solidFill>
                    <a:schemeClr val="bg1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0" y="8534216"/>
                <a:ext cx="2667000" cy="901401"/>
              </a:xfrm>
              <a:prstGeom prst="rect">
                <a:avLst/>
              </a:prstGeom>
              <a:blipFill>
                <a:blip r:embed="rId7"/>
                <a:stretch>
                  <a:fillRect l="-8238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11914" y="1922238"/>
                <a:ext cx="14084302" cy="3029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vi-VN" sz="4300" b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Câu</a:t>
                </a:r>
                <a:r>
                  <a:rPr lang="vi-VN" sz="4300" b="1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300" b="1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</a:rPr>
                  <a:t>2.</a:t>
                </a:r>
                <a:r>
                  <a:rPr lang="pt-BR" sz="4300" dirty="0">
                    <a:solidFill>
                      <a:schemeClr val="bg1"/>
                    </a:solidFill>
                    <a:latin typeface="Arial (Body)"/>
                    <a:ea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chóp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64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fr-FR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12cm.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chóp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</a:t>
                </a:r>
                <a:endParaRPr lang="en-US" sz="4300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914" y="1922238"/>
                <a:ext cx="14084302" cy="3029997"/>
              </a:xfrm>
              <a:prstGeom prst="rect">
                <a:avLst/>
              </a:prstGeom>
              <a:blipFill>
                <a:blip r:embed="rId8"/>
                <a:stretch>
                  <a:fillRect l="-1731" b="-8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871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2" grpId="0"/>
      <p:bldP spid="4" grpId="0"/>
      <p:bldP spid="5" grpId="0"/>
      <p:bldP spid="7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195484" y="1630481"/>
            <a:ext cx="14608230" cy="380337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2195484" y="5993641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141284" y="81915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363200" y="81153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366482" y="5993642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49383" y="6311249"/>
                <a:ext cx="2180469" cy="8204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500" dirty="0">
                    <a:solidFill>
                      <a:schemeClr val="bg1"/>
                    </a:solidFill>
                    <a:latin typeface="Arial (Body)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72 </m:t>
                    </m:r>
                    <m:r>
                      <a:rPr lang="nl-NL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fr-FR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383" y="6311249"/>
                <a:ext cx="2180469" cy="820481"/>
              </a:xfrm>
              <a:prstGeom prst="rect">
                <a:avLst/>
              </a:prstGeom>
              <a:blipFill>
                <a:blip r:embed="rId4"/>
                <a:stretch>
                  <a:fillRect l="-8101" b="-2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885193" y="6295223"/>
                <a:ext cx="5425329" cy="820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500" dirty="0">
                    <a:solidFill>
                      <a:schemeClr val="bg1"/>
                    </a:solidFill>
                    <a:latin typeface="Arial (Body)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36 </m:t>
                    </m:r>
                    <m:r>
                      <a:rPr lang="nl-NL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fr-FR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193" y="6295223"/>
                <a:ext cx="5425329" cy="820481"/>
              </a:xfrm>
              <a:prstGeom prst="rect">
                <a:avLst/>
              </a:prstGeom>
              <a:blipFill>
                <a:blip r:embed="rId5"/>
                <a:stretch>
                  <a:fillRect b="-26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18605" y="8080264"/>
                <a:ext cx="2242024" cy="1235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 lvl="0" algn="just">
                  <a:lnSpc>
                    <a:spcPct val="250000"/>
                  </a:lnSpc>
                  <a:spcAft>
                    <a:spcPts val="1200"/>
                  </a:spcAft>
                </a:pPr>
                <a:r>
                  <a:rPr lang="en-US" sz="35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64 </m:t>
                    </m:r>
                    <m:r>
                      <a:rPr lang="nl-NL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fr-FR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500" dirty="0">
                  <a:solidFill>
                    <a:schemeClr val="bg1"/>
                  </a:solidFill>
                  <a:latin typeface="Arial (Body)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605" y="8080264"/>
                <a:ext cx="2242024" cy="1235979"/>
              </a:xfrm>
              <a:prstGeom prst="rect">
                <a:avLst/>
              </a:prstGeom>
              <a:blipFill>
                <a:blip r:embed="rId6"/>
                <a:stretch>
                  <a:fillRect l="-6522" b="-17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513171" y="8495569"/>
                <a:ext cx="2347438" cy="820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500" dirty="0">
                    <a:solidFill>
                      <a:schemeClr val="bg1"/>
                    </a:solidFill>
                    <a:latin typeface="Arial (Body)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52 </m:t>
                    </m:r>
                    <m:r>
                      <a:rPr lang="nl-NL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fr-FR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bg1"/>
                  </a:solidFill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3171" y="8495569"/>
                <a:ext cx="2347438" cy="820674"/>
              </a:xfrm>
              <a:prstGeom prst="rect">
                <a:avLst/>
              </a:prstGeom>
              <a:blipFill>
                <a:blip r:embed="rId7"/>
                <a:stretch>
                  <a:fillRect l="-7792" b="-26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505964" y="2003763"/>
            <a:ext cx="14326552" cy="3080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500" b="1" dirty="0">
                <a:solidFill>
                  <a:schemeClr val="bg1"/>
                </a:solidFill>
                <a:ea typeface="Times New Roman" panose="02020603050405020304" pitchFamily="18" charset="0"/>
              </a:rPr>
              <a:t>Câu </a:t>
            </a:r>
            <a:r>
              <a:rPr lang="en-US" sz="4500" b="1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3.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cm,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 cm.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</a:t>
            </a:r>
            <a:endParaRPr lang="en-US" sz="45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8916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2" grpId="0"/>
      <p:bldP spid="4" grpId="0"/>
      <p:bldP spid="5" grpId="0"/>
      <p:bldP spid="7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195484" y="2400299"/>
            <a:ext cx="14608230" cy="303355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2195484" y="5993641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141284" y="81915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363200" y="81153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366482" y="5993642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48270" y="6311249"/>
                <a:ext cx="2582695" cy="901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270" y="6311249"/>
                <a:ext cx="2582695" cy="901593"/>
              </a:xfrm>
              <a:prstGeom prst="rect">
                <a:avLst/>
              </a:prstGeom>
              <a:blipFill>
                <a:blip r:embed="rId4"/>
                <a:stretch>
                  <a:fillRect l="-8255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744922" y="6002321"/>
                <a:ext cx="3877985" cy="1291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4922" y="6002321"/>
                <a:ext cx="3877985" cy="1291764"/>
              </a:xfrm>
              <a:prstGeom prst="rect">
                <a:avLst/>
              </a:prstGeom>
              <a:blipFill>
                <a:blip r:embed="rId5"/>
                <a:stretch>
                  <a:fillRect l="-5660" b="-8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75728" y="7524405"/>
                <a:ext cx="3200428" cy="2124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 lvl="0" algn="just">
                  <a:lnSpc>
                    <a:spcPct val="250000"/>
                  </a:lnSpc>
                  <a:spcAft>
                    <a:spcPts val="1200"/>
                  </a:spcAft>
                </a:pPr>
                <a:r>
                  <a:rPr lang="en-US" sz="43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fr-FR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fr-FR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4300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728" y="7524405"/>
                <a:ext cx="3200428" cy="2124108"/>
              </a:xfrm>
              <a:prstGeom prst="rect">
                <a:avLst/>
              </a:prstGeom>
              <a:blipFill>
                <a:blip r:embed="rId6"/>
                <a:stretch>
                  <a:fillRect l="-6476" b="-5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127923" y="8487536"/>
                <a:ext cx="3494984" cy="901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</m:t>
                    </m:r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7923" y="8487536"/>
                <a:ext cx="3494984" cy="901593"/>
              </a:xfrm>
              <a:prstGeom prst="rect">
                <a:avLst/>
              </a:prstGeom>
              <a:blipFill>
                <a:blip r:embed="rId7"/>
                <a:stretch>
                  <a:fillRect l="-6098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457448" y="2764224"/>
            <a:ext cx="14084302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45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Câu </a:t>
            </a:r>
            <a:r>
              <a:rPr lang="en-US" sz="4500" b="1" dirty="0">
                <a:solidFill>
                  <a:schemeClr val="bg1"/>
                </a:solidFill>
                <a:latin typeface="Arial (Body)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h,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S. Khi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endParaRPr lang="en-US" sz="45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75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2" grpId="0"/>
      <p:bldP spid="4" grpId="0"/>
      <p:bldP spid="5" grpId="0"/>
      <p:bldP spid="7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296523" y="483555"/>
            <a:ext cx="14608230" cy="245014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2296521" y="3482412"/>
            <a:ext cx="14608229" cy="127886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296520" y="5155209"/>
            <a:ext cx="14608228" cy="127886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2296521" y="8603773"/>
            <a:ext cx="14608227" cy="127886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2296520" y="6828006"/>
            <a:ext cx="14608228" cy="127886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3592020"/>
            <a:ext cx="11439923" cy="936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nửa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2760" y="7016640"/>
            <a:ext cx="1145516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chu vi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32760" y="4722138"/>
            <a:ext cx="11455162" cy="1493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250000"/>
              </a:lnSpc>
              <a:spcAft>
                <a:spcPts val="1200"/>
              </a:spcAft>
            </a:pPr>
            <a:r>
              <a:rPr lang="en-US" sz="4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nửa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chu vi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32759" y="8751480"/>
            <a:ext cx="1145516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chu vi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9400" y="733457"/>
            <a:ext cx="14297749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4500" b="1" dirty="0">
                <a:solidFill>
                  <a:schemeClr val="bg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Câu 5.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endParaRPr lang="en-US" sz="45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532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2" grpId="0"/>
      <p:bldP spid="4" grpId="0"/>
      <p:bldP spid="5" grpId="0"/>
      <p:bldP spid="7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339192" y="285816"/>
            <a:ext cx="17567808" cy="9760436"/>
            <a:chOff x="0" y="0"/>
            <a:chExt cx="3848257" cy="14148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4779" y="9248614"/>
            <a:ext cx="1005142" cy="10243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58" y="4351"/>
            <a:ext cx="1005142" cy="1024349"/>
          </a:xfrm>
          <a:prstGeom prst="rect">
            <a:avLst/>
          </a:prstGeom>
        </p:spPr>
      </p:pic>
      <p:pic>
        <p:nvPicPr>
          <p:cNvPr id="2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87800" y="459335"/>
            <a:ext cx="1071326" cy="1197012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371600" y="647700"/>
            <a:ext cx="5257800" cy="1066800"/>
            <a:chOff x="214647" y="190500"/>
            <a:chExt cx="11478326" cy="1066800"/>
          </a:xfrm>
        </p:grpSpPr>
        <p:sp>
          <p:nvSpPr>
            <p:cNvPr id="29" name="Rectangle 28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8331" y="220912"/>
              <a:ext cx="1043053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1. (SGK – tr.83)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241534" y="2078044"/>
            <a:ext cx="15697200" cy="1837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</a:rPr>
              <a:t>Trong các miếng bìa ở hình 9a, 9b, 9c, miếng bìa nào có thể gấp lại (theo các nét đứt) để được hình chóp tam giác đều?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16B3B9-2C9B-8437-7F1F-0E8491104A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4984" y="4627571"/>
            <a:ext cx="13930301" cy="47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857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339192" y="285816"/>
            <a:ext cx="17567808" cy="9760436"/>
            <a:chOff x="0" y="0"/>
            <a:chExt cx="3848257" cy="14148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4779" y="9248614"/>
            <a:ext cx="1005142" cy="10243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58" y="4351"/>
            <a:ext cx="1005142" cy="1024349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900363" y="4853144"/>
            <a:ext cx="1560257" cy="843953"/>
          </a:xfrm>
          <a:prstGeom prst="wedgeEllipseCallout">
            <a:avLst>
              <a:gd name="adj1" fmla="val 31912"/>
              <a:gd name="adj2" fmla="val 7062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87800" y="459335"/>
            <a:ext cx="1071326" cy="1197012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371600" y="647700"/>
            <a:ext cx="5257800" cy="1066800"/>
            <a:chOff x="214647" y="190500"/>
            <a:chExt cx="11478326" cy="1066800"/>
          </a:xfrm>
        </p:grpSpPr>
        <p:sp>
          <p:nvSpPr>
            <p:cNvPr id="29" name="Rectangle 28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8331" y="220912"/>
              <a:ext cx="1043053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1. (SGK – tr.83)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606900" y="6031261"/>
            <a:ext cx="15461900" cy="360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chóp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đáy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bên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 algn="just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 ta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tất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miếng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bìa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miếng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bìa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9a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thỏa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mãn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gấp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chóp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758BDA-EE9D-BFDB-A4B5-09A35421C8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1122" y="2117024"/>
            <a:ext cx="10385755" cy="350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545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5555577" y="266700"/>
            <a:ext cx="2580023" cy="2529303"/>
            <a:chOff x="15375571" y="405143"/>
            <a:chExt cx="2580023" cy="2529303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5375571" y="405143"/>
              <a:ext cx="502571" cy="512174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066800" y="1045957"/>
            <a:ext cx="5257800" cy="1066800"/>
            <a:chOff x="214647" y="190500"/>
            <a:chExt cx="11478326" cy="1066800"/>
          </a:xfrm>
        </p:grpSpPr>
        <p:sp>
          <p:nvSpPr>
            <p:cNvPr id="35" name="Rectangle 34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28331" y="220912"/>
              <a:ext cx="1043053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2. (SGK – tr.83)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0255" y="8281477"/>
            <a:ext cx="1920406" cy="18167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645BCE-7D5F-F914-C31E-6E72D05D4ACC}"/>
              </a:ext>
            </a:extLst>
          </p:cNvPr>
          <p:cNvSpPr txBox="1"/>
          <p:nvPr/>
        </p:nvSpPr>
        <p:spPr>
          <a:xfrm>
            <a:off x="1051560" y="2476043"/>
            <a:ext cx="16123014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chóp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P.QRS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4 cm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10 cm.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xung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quanh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chóp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endParaRPr lang="en-US" sz="40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Callout 24">
            <a:extLst>
              <a:ext uri="{FF2B5EF4-FFF2-40B4-BE49-F238E27FC236}">
                <a16:creationId xmlns:a16="http://schemas.microsoft.com/office/drawing/2014/main" id="{16470E1D-8CB2-93CF-32C1-14E7717C59E5}"/>
              </a:ext>
            </a:extLst>
          </p:cNvPr>
          <p:cNvSpPr/>
          <p:nvPr/>
        </p:nvSpPr>
        <p:spPr>
          <a:xfrm>
            <a:off x="743838" y="5532033"/>
            <a:ext cx="1618997" cy="843953"/>
          </a:xfrm>
          <a:prstGeom prst="wedgeEllipseCallout">
            <a:avLst>
              <a:gd name="adj1" fmla="val 25763"/>
              <a:gd name="adj2" fmla="val 7062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chemeClr val="tx1"/>
                </a:solidFill>
              </a:rPr>
              <a:t>Giải</a:t>
            </a:r>
            <a:endParaRPr lang="en-US" sz="3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0C8C356-9B16-0C50-3758-FB9A6EA58C0C}"/>
                  </a:ext>
                </a:extLst>
              </p:cNvPr>
              <p:cNvSpPr/>
              <p:nvPr/>
            </p:nvSpPr>
            <p:spPr>
              <a:xfrm>
                <a:off x="2362835" y="6739272"/>
                <a:ext cx="14811739" cy="2364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xung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chóp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P.QRS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en-US" sz="4000" baseline="-25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xq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(4 . 3) . 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10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60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(cm</a:t>
                </a:r>
                <a:r>
                  <a:rPr lang="en-US" sz="4000" baseline="30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0C8C356-9B16-0C50-3758-FB9A6EA58C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835" y="6739272"/>
                <a:ext cx="14811739" cy="2364750"/>
              </a:xfrm>
              <a:prstGeom prst="rect">
                <a:avLst/>
              </a:prstGeom>
              <a:blipFill>
                <a:blip r:embed="rId4"/>
                <a:stretch>
                  <a:fillRect l="-1482" b="-4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485169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18571" y="4198450"/>
            <a:ext cx="502571" cy="512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47881" y="917318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7097" y="7658100"/>
            <a:ext cx="1066206" cy="12397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75571" y="405143"/>
            <a:ext cx="502571" cy="5121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453023" y="2422272"/>
            <a:ext cx="502571" cy="51217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3429000" y="2479353"/>
            <a:ext cx="11506200" cy="3886200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02110" y="2709042"/>
            <a:ext cx="10766401" cy="3364483"/>
            <a:chOff x="0" y="-38100"/>
            <a:chExt cx="3848257" cy="145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833038" y="3694207"/>
            <a:ext cx="4289957" cy="1306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</a:t>
            </a:r>
            <a:r>
              <a:rPr kumimoji="0" lang="en-US" sz="60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DỤNG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344400" y="5676900"/>
            <a:ext cx="4257798" cy="4566059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241686" y="1229188"/>
            <a:ext cx="2963234" cy="33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84799"/>
      </p:ext>
    </p:extLst>
  </p:cSld>
  <p:clrMapOvr>
    <a:masterClrMapping/>
  </p:clrMapOvr>
  <p:transition spd="med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33400" y="988814"/>
            <a:ext cx="17144999" cy="7736086"/>
            <a:chOff x="2497534" y="2422272"/>
            <a:chExt cx="13292933" cy="5442455"/>
          </a:xfrm>
        </p:grpSpPr>
        <p:grpSp>
          <p:nvGrpSpPr>
            <p:cNvPr id="2" name="Group 2"/>
            <p:cNvGrpSpPr/>
            <p:nvPr/>
          </p:nvGrpSpPr>
          <p:grpSpPr>
            <a:xfrm>
              <a:off x="2497534" y="2422272"/>
              <a:ext cx="13292933" cy="5442455"/>
              <a:chOff x="0" y="0"/>
              <a:chExt cx="4099121" cy="1678281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099121" cy="1678281"/>
              </a:xfrm>
              <a:custGeom>
                <a:avLst/>
                <a:gdLst/>
                <a:ahLst/>
                <a:cxnLst/>
                <a:rect l="l" t="t" r="r" b="b"/>
                <a:pathLst>
                  <a:path w="4099121" h="1678281">
                    <a:moveTo>
                      <a:pt x="0" y="0"/>
                    </a:moveTo>
                    <a:lnTo>
                      <a:pt x="4099121" y="0"/>
                    </a:lnTo>
                    <a:lnTo>
                      <a:pt x="4099121" y="1678281"/>
                    </a:lnTo>
                    <a:lnTo>
                      <a:pt x="0" y="1678281"/>
                    </a:lnTo>
                    <a:close/>
                  </a:path>
                </a:pathLst>
              </a:custGeom>
              <a:solidFill>
                <a:srgbClr val="FFFFFF">
                  <a:alpha val="19608"/>
                </a:srgbClr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2896159" y="2820898"/>
              <a:ext cx="12479412" cy="4588258"/>
              <a:chOff x="0" y="0"/>
              <a:chExt cx="3848257" cy="141487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848257" cy="1414874"/>
              </a:xfrm>
              <a:custGeom>
                <a:avLst/>
                <a:gdLst/>
                <a:ahLst/>
                <a:cxnLst/>
                <a:rect l="l" t="t" r="r" b="b"/>
                <a:pathLst>
                  <a:path w="3848257" h="1414874">
                    <a:moveTo>
                      <a:pt x="0" y="0"/>
                    </a:moveTo>
                    <a:lnTo>
                      <a:pt x="3848257" y="0"/>
                    </a:lnTo>
                    <a:lnTo>
                      <a:pt x="3848257" y="1414874"/>
                    </a:lnTo>
                    <a:lnTo>
                      <a:pt x="0" y="1414874"/>
                    </a:lnTo>
                    <a:close/>
                  </a:path>
                </a:pathLst>
              </a:custGeom>
              <a:solidFill>
                <a:srgbClr val="FFFFFF">
                  <a:alpha val="28627"/>
                </a:srgbClr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46000"/>
          </a:blip>
          <a:srcRect t="1499" r="3630" b="1499"/>
          <a:stretch>
            <a:fillRect/>
          </a:stretch>
        </p:blipFill>
        <p:spPr>
          <a:xfrm>
            <a:off x="2497534" y="7877491"/>
            <a:ext cx="13293460" cy="130460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2682" y="6735349"/>
            <a:ext cx="3190250" cy="36393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6762" y="3689985"/>
            <a:ext cx="1066206" cy="123977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6078200" y="25694"/>
            <a:ext cx="2209800" cy="2298406"/>
            <a:chOff x="14322687" y="405143"/>
            <a:chExt cx="3632907" cy="430548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4322687" y="1429492"/>
              <a:ext cx="2936613" cy="3281132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6518571" y="4198450"/>
              <a:ext cx="502571" cy="512174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5375571" y="405143"/>
              <a:ext cx="502571" cy="512174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sp>
        <p:nvSpPr>
          <p:cNvPr id="19" name="TextBox 5"/>
          <p:cNvSpPr txBox="1"/>
          <p:nvPr/>
        </p:nvSpPr>
        <p:spPr>
          <a:xfrm>
            <a:off x="918420" y="1946667"/>
            <a:ext cx="16306800" cy="2717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vi-VN" sz="7000" b="1" spc="392" dirty="0">
                <a:solidFill>
                  <a:srgbClr val="FF0000"/>
                </a:solidFill>
                <a:latin typeface="Arial (Body)"/>
              </a:rPr>
              <a:t>CHƯƠNG I</a:t>
            </a:r>
            <a:r>
              <a:rPr lang="en-US" sz="7000" b="1" spc="392" dirty="0">
                <a:solidFill>
                  <a:srgbClr val="FF0000"/>
                </a:solidFill>
                <a:latin typeface="Arial (Body)"/>
              </a:rPr>
              <a:t>V</a:t>
            </a:r>
            <a:r>
              <a:rPr lang="vi-VN" sz="7000" b="1" spc="392" dirty="0">
                <a:solidFill>
                  <a:srgbClr val="FF0000"/>
                </a:solidFill>
                <a:latin typeface="Arial (Body)"/>
              </a:rPr>
              <a:t>.</a:t>
            </a:r>
            <a:r>
              <a:rPr lang="en-US" sz="7000" b="1" spc="392" dirty="0">
                <a:solidFill>
                  <a:srgbClr val="FF0000"/>
                </a:solidFill>
                <a:latin typeface="Arial (Body)"/>
              </a:rPr>
              <a:t> </a:t>
            </a:r>
          </a:p>
          <a:p>
            <a:pPr algn="ctr">
              <a:lnSpc>
                <a:spcPts val="11200"/>
              </a:lnSpc>
            </a:pPr>
            <a:r>
              <a:rPr lang="en-US" sz="7000" b="1" spc="392" dirty="0">
                <a:solidFill>
                  <a:srgbClr val="FF0000"/>
                </a:solidFill>
                <a:latin typeface="Arial (Body)"/>
                <a:cs typeface="Arial" panose="020B0604020202020204" pitchFamily="34" charset="0"/>
              </a:rPr>
              <a:t>HÌNH HỌC TRỰC QUAN</a:t>
            </a:r>
            <a:endParaRPr lang="vi-VN" sz="7000" b="1" spc="392" dirty="0">
              <a:solidFill>
                <a:srgbClr val="FF0000"/>
              </a:solidFill>
              <a:latin typeface="Arial (Body)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07534" y="4743946"/>
            <a:ext cx="15079641" cy="153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7000" b="1" kern="0" cap="all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1: HÌNH CHÓP TAM GIÁC ĐỀU </a:t>
            </a:r>
            <a:endParaRPr lang="en-US" sz="7000" b="1" kern="0" dirty="0">
              <a:solidFill>
                <a:srgbClr val="00B05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976699">
            <a:off x="16720239" y="8538483"/>
            <a:ext cx="1403434" cy="15680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4800" y="821326"/>
            <a:ext cx="502571" cy="51217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158240" y="830640"/>
            <a:ext cx="5257800" cy="1066800"/>
            <a:chOff x="214647" y="190500"/>
            <a:chExt cx="11478326" cy="1066800"/>
          </a:xfrm>
        </p:grpSpPr>
        <p:sp>
          <p:nvSpPr>
            <p:cNvPr id="19" name="Rectangle 18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28331" y="220912"/>
              <a:ext cx="1043053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3. (SGK – tr.83)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994235" y="2097375"/>
            <a:ext cx="16299529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cm</a:t>
            </a:r>
            <a:r>
              <a:rPr lang="en-US" sz="45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cm.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Oval Callout 21"/>
          <p:cNvSpPr/>
          <p:nvPr/>
        </p:nvSpPr>
        <p:spPr>
          <a:xfrm>
            <a:off x="8308017" y="4774461"/>
            <a:ext cx="1671964" cy="738077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535400" y="428421"/>
            <a:ext cx="1150262" cy="769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2DD6451-C821-EFA1-59D6-246044D75A70}"/>
                  </a:ext>
                </a:extLst>
              </p:cNvPr>
              <p:cNvSpPr/>
              <p:nvPr/>
            </p:nvSpPr>
            <p:spPr>
              <a:xfrm>
                <a:off x="1393540" y="6362700"/>
                <a:ext cx="12877800" cy="2634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45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5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kumimoji="0" lang="en-US" sz="45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5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5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5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kumimoji="0" lang="en-US" sz="45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5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chóp</a:t>
                </a:r>
                <a:r>
                  <a:rPr kumimoji="0" lang="en-US" sz="45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5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5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5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kumimoji="0" lang="en-US" sz="45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noProof="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500" noProof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noProof="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</a:t>
                </a:r>
                <a:r>
                  <a:rPr kumimoji="0" lang="en-US" sz="45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à</a:t>
                </a:r>
                <a:r>
                  <a:rPr kumimoji="0" lang="en-US" sz="45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4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4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</a:t>
                </a:r>
                <a:r>
                  <a:rPr lang="en-US" sz="45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15</a:t>
                </a: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</a:t>
                </a:r>
                <a:r>
                  <a:rPr lang="en-US" sz="45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8</a:t>
                </a: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:r>
                  <a:rPr lang="en-US" sz="45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40</a:t>
                </a: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(cm</a:t>
                </a:r>
                <a:r>
                  <a:rPr lang="en-US" sz="4500" baseline="30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2DD6451-C821-EFA1-59D6-246044D75A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540" y="6362700"/>
                <a:ext cx="12877800" cy="2634247"/>
              </a:xfrm>
              <a:prstGeom prst="rect">
                <a:avLst/>
              </a:prstGeom>
              <a:blipFill>
                <a:blip r:embed="rId6"/>
                <a:stretch>
                  <a:fillRect l="-1989" b="-4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0F5DE8E-D1BF-9D3C-D55D-E6469303A4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5360812"/>
            <a:ext cx="6853098" cy="385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3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60680" y="-112090"/>
            <a:ext cx="10979376" cy="10665790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rot="20326151">
            <a:off x="16835144" y="-312967"/>
            <a:ext cx="1743075" cy="1982157"/>
            <a:chOff x="15666918" y="850007"/>
            <a:chExt cx="1743075" cy="1982157"/>
          </a:xfrm>
        </p:grpSpPr>
        <p:pic>
          <p:nvPicPr>
            <p:cNvPr id="37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404851" y="1054660"/>
              <a:ext cx="1005142" cy="1024349"/>
            </a:xfrm>
            <a:prstGeom prst="rect">
              <a:avLst/>
            </a:prstGeom>
          </p:spPr>
        </p:pic>
        <p:pic>
          <p:nvPicPr>
            <p:cNvPr id="38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5666918" y="850007"/>
              <a:ext cx="502571" cy="512174"/>
            </a:xfrm>
            <a:prstGeom prst="rect">
              <a:avLst/>
            </a:prstGeom>
          </p:spPr>
        </p:pic>
        <p:pic>
          <p:nvPicPr>
            <p:cNvPr id="39" name="Picture 1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671463" y="2319990"/>
              <a:ext cx="502571" cy="512174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5931780" y="502200"/>
            <a:ext cx="5257800" cy="1066800"/>
            <a:chOff x="214647" y="190500"/>
            <a:chExt cx="11478326" cy="1066800"/>
          </a:xfrm>
        </p:grpSpPr>
        <p:sp>
          <p:nvSpPr>
            <p:cNvPr id="31" name="Rectangle 30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28331" y="220912"/>
              <a:ext cx="1043053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4. (SGK – tr.83)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5FC5757E-435A-C34F-7087-82E416C8E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599" y="8001546"/>
            <a:ext cx="2154485" cy="21301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8458" y="1676338"/>
            <a:ext cx="16428902" cy="1970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vi-VN" sz="4300" dirty="0">
                <a:solidFill>
                  <a:srgbClr val="000000"/>
                </a:solidFill>
              </a:rPr>
              <a:t>Một kho chứa có dạng hình chóp tam giác đều với độ dài cạnh đáy khoảng 12 m và độ dài trung đoạn khoảng 8 m (Hình 10). </a:t>
            </a:r>
            <a:endParaRPr lang="en-US" sz="43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1F5060-90DA-5796-1FD2-F3616C8345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57987" y="4153198"/>
            <a:ext cx="5813291" cy="49735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408D9F-0582-4F32-C163-90698CD8E94B}"/>
              </a:ext>
            </a:extLst>
          </p:cNvPr>
          <p:cNvSpPr txBox="1"/>
          <p:nvPr/>
        </p:nvSpPr>
        <p:spPr>
          <a:xfrm>
            <a:off x="848209" y="3647006"/>
            <a:ext cx="10637742" cy="5940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Người ta muốn sơn phủ bên ngoài cả ba mặt xung quanh của kho chứa đó và không sơn phủ phần làm cửa có diện tích là 5 m</a:t>
            </a:r>
            <a:r>
              <a:rPr kumimoji="0" lang="vi-VN" sz="43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2</a:t>
            </a: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. Biết rằng cứ mỗi mét vuông sơn cần trả 30 000 đồng. Cần phải trả bao nhiêu tiền để hoàn thành việc sơn phủ đó?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12626984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03925" y="-112090"/>
            <a:ext cx="12936131" cy="10665790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rot="20326151">
            <a:off x="16835144" y="-312967"/>
            <a:ext cx="1743075" cy="1982157"/>
            <a:chOff x="15666918" y="850007"/>
            <a:chExt cx="1743075" cy="1982157"/>
          </a:xfrm>
        </p:grpSpPr>
        <p:pic>
          <p:nvPicPr>
            <p:cNvPr id="37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6404851" y="1054660"/>
              <a:ext cx="1005142" cy="1024349"/>
            </a:xfrm>
            <a:prstGeom prst="rect">
              <a:avLst/>
            </a:prstGeom>
          </p:spPr>
        </p:pic>
        <p:pic>
          <p:nvPicPr>
            <p:cNvPr id="38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666918" y="850007"/>
              <a:ext cx="502571" cy="512174"/>
            </a:xfrm>
            <a:prstGeom prst="rect">
              <a:avLst/>
            </a:prstGeom>
          </p:spPr>
        </p:pic>
        <p:pic>
          <p:nvPicPr>
            <p:cNvPr id="39" name="Picture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6671463" y="2319990"/>
              <a:ext cx="502571" cy="512174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477019" y="723900"/>
            <a:ext cx="5257800" cy="1066800"/>
            <a:chOff x="214647" y="190500"/>
            <a:chExt cx="11478326" cy="1066800"/>
          </a:xfrm>
        </p:grpSpPr>
        <p:sp>
          <p:nvSpPr>
            <p:cNvPr id="31" name="Rectangle 30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28331" y="220912"/>
              <a:ext cx="1043053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4. (SGK – tr.83)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5FC5757E-435A-C34F-7087-82E416C8E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618" y="8408903"/>
            <a:ext cx="1742466" cy="1722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1F5060-90DA-5796-1FD2-F3616C834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628" y="3444432"/>
            <a:ext cx="5391938" cy="4613103"/>
          </a:xfrm>
          <a:prstGeom prst="rect">
            <a:avLst/>
          </a:prstGeom>
        </p:spPr>
      </p:pic>
      <p:sp>
        <p:nvSpPr>
          <p:cNvPr id="8" name="Oval Callout 29">
            <a:extLst>
              <a:ext uri="{FF2B5EF4-FFF2-40B4-BE49-F238E27FC236}">
                <a16:creationId xmlns:a16="http://schemas.microsoft.com/office/drawing/2014/main" id="{0C4BBC5D-2C43-2DC3-FDDC-AB247166D740}"/>
              </a:ext>
            </a:extLst>
          </p:cNvPr>
          <p:cNvSpPr/>
          <p:nvPr/>
        </p:nvSpPr>
        <p:spPr>
          <a:xfrm>
            <a:off x="6464404" y="723900"/>
            <a:ext cx="1671964" cy="782145"/>
          </a:xfrm>
          <a:prstGeom prst="wedgeEllipseCallout">
            <a:avLst>
              <a:gd name="adj1" fmla="val 22919"/>
              <a:gd name="adj2" fmla="val 8003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D737C2-A122-CDD6-5324-8E37500F5970}"/>
                  </a:ext>
                </a:extLst>
              </p:cNvPr>
              <p:cNvSpPr txBox="1"/>
              <p:nvPr/>
            </p:nvSpPr>
            <p:spPr>
              <a:xfrm>
                <a:off x="7056436" y="1878097"/>
                <a:ext cx="10329289" cy="7745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Diện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xung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quanh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kho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chứa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chóp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12.3</m:t>
                          </m:r>
                        </m:e>
                      </m:d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.8=144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Diện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cần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sơn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144 – 5 = 139 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),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tiền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cần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trả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hoàn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thành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việc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sơn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phủ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139 . 30 000 = 4 170 000 (đồ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𝑛𝑔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).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D737C2-A122-CDD6-5324-8E37500F5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436" y="1878097"/>
                <a:ext cx="10329289" cy="7745775"/>
              </a:xfrm>
              <a:prstGeom prst="rect">
                <a:avLst/>
              </a:prstGeom>
              <a:blipFill>
                <a:blip r:embed="rId6"/>
                <a:stretch>
                  <a:fillRect l="-1830" r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9085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6215" y="916780"/>
            <a:ext cx="1005142" cy="10243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602200" y="146093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714162" y="2049054"/>
            <a:ext cx="1005142" cy="10243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73400" y="352333"/>
            <a:ext cx="685800" cy="698905"/>
          </a:xfrm>
          <a:prstGeom prst="rect">
            <a:avLst/>
          </a:prstGeom>
        </p:spPr>
      </p:pic>
      <p:sp>
        <p:nvSpPr>
          <p:cNvPr id="16" name="TextBox 8"/>
          <p:cNvSpPr txBox="1"/>
          <p:nvPr/>
        </p:nvSpPr>
        <p:spPr>
          <a:xfrm>
            <a:off x="1981200" y="1312328"/>
            <a:ext cx="13935391" cy="102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5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81884" y="3400759"/>
            <a:ext cx="5372566" cy="4104941"/>
            <a:chOff x="942181" y="3749823"/>
            <a:chExt cx="5372566" cy="3465452"/>
          </a:xfrm>
        </p:grpSpPr>
        <p:sp>
          <p:nvSpPr>
            <p:cNvPr id="20" name="Freeform 4"/>
            <p:cNvSpPr/>
            <p:nvPr/>
          </p:nvSpPr>
          <p:spPr>
            <a:xfrm>
              <a:off x="942181" y="3749823"/>
              <a:ext cx="5372566" cy="3465452"/>
            </a:xfrm>
            <a:custGeom>
              <a:avLst/>
              <a:gdLst/>
              <a:ahLst/>
              <a:cxnLst/>
              <a:rect l="l" t="t" r="r" b="b"/>
              <a:pathLst>
                <a:path w="3160333" h="3074018">
                  <a:moveTo>
                    <a:pt x="3160333" y="3074018"/>
                  </a:moveTo>
                  <a:lnTo>
                    <a:pt x="0" y="3066398"/>
                  </a:lnTo>
                  <a:lnTo>
                    <a:pt x="0" y="1079377"/>
                  </a:lnTo>
                  <a:lnTo>
                    <a:pt x="17780" y="19050"/>
                  </a:lnTo>
                  <a:lnTo>
                    <a:pt x="1573825" y="0"/>
                  </a:lnTo>
                  <a:lnTo>
                    <a:pt x="3141283" y="5080"/>
                  </a:lnTo>
                  <a:close/>
                </a:path>
              </a:pathLst>
            </a:custGeom>
            <a:solidFill>
              <a:srgbClr val="FFF5DE"/>
            </a:solidFill>
          </p:spPr>
        </p:sp>
        <p:sp>
          <p:nvSpPr>
            <p:cNvPr id="19" name="Rectangle 18"/>
            <p:cNvSpPr/>
            <p:nvPr/>
          </p:nvSpPr>
          <p:spPr>
            <a:xfrm>
              <a:off x="1150467" y="4361453"/>
              <a:ext cx="4796230" cy="1357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35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35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69496" y="3350489"/>
            <a:ext cx="5372566" cy="4104942"/>
            <a:chOff x="6864388" y="3825355"/>
            <a:chExt cx="5372566" cy="4104942"/>
          </a:xfrm>
        </p:grpSpPr>
        <p:sp>
          <p:nvSpPr>
            <p:cNvPr id="25" name="Freeform 4"/>
            <p:cNvSpPr/>
            <p:nvPr/>
          </p:nvSpPr>
          <p:spPr>
            <a:xfrm>
              <a:off x="6864388" y="3825355"/>
              <a:ext cx="5372566" cy="4104942"/>
            </a:xfrm>
            <a:custGeom>
              <a:avLst/>
              <a:gdLst/>
              <a:ahLst/>
              <a:cxnLst/>
              <a:rect l="l" t="t" r="r" b="b"/>
              <a:pathLst>
                <a:path w="3160333" h="3074018">
                  <a:moveTo>
                    <a:pt x="3160333" y="3074018"/>
                  </a:moveTo>
                  <a:lnTo>
                    <a:pt x="0" y="3066398"/>
                  </a:lnTo>
                  <a:lnTo>
                    <a:pt x="0" y="1079377"/>
                  </a:lnTo>
                  <a:lnTo>
                    <a:pt x="17780" y="19050"/>
                  </a:lnTo>
                  <a:lnTo>
                    <a:pt x="1573825" y="0"/>
                  </a:lnTo>
                  <a:lnTo>
                    <a:pt x="3141283" y="5080"/>
                  </a:lnTo>
                  <a:close/>
                </a:path>
              </a:pathLst>
            </a:custGeom>
            <a:solidFill>
              <a:srgbClr val="FFF5DE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7349103" y="4814203"/>
              <a:ext cx="4360209" cy="1608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35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thành các bài tập trong SBT.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2445486" y="3400759"/>
            <a:ext cx="5372566" cy="4104941"/>
            <a:chOff x="12668443" y="3698727"/>
            <a:chExt cx="5372566" cy="3856157"/>
          </a:xfrm>
        </p:grpSpPr>
        <p:sp>
          <p:nvSpPr>
            <p:cNvPr id="30" name="Freeform 4"/>
            <p:cNvSpPr/>
            <p:nvPr/>
          </p:nvSpPr>
          <p:spPr>
            <a:xfrm>
              <a:off x="12668443" y="3698727"/>
              <a:ext cx="5372566" cy="3856157"/>
            </a:xfrm>
            <a:custGeom>
              <a:avLst/>
              <a:gdLst/>
              <a:ahLst/>
              <a:cxnLst/>
              <a:rect l="l" t="t" r="r" b="b"/>
              <a:pathLst>
                <a:path w="3160333" h="3074018">
                  <a:moveTo>
                    <a:pt x="3160333" y="3074018"/>
                  </a:moveTo>
                  <a:lnTo>
                    <a:pt x="0" y="3066398"/>
                  </a:lnTo>
                  <a:lnTo>
                    <a:pt x="0" y="1079377"/>
                  </a:lnTo>
                  <a:lnTo>
                    <a:pt x="17780" y="19050"/>
                  </a:lnTo>
                  <a:lnTo>
                    <a:pt x="1573825" y="0"/>
                  </a:lnTo>
                  <a:lnTo>
                    <a:pt x="3141283" y="5080"/>
                  </a:lnTo>
                  <a:close/>
                </a:path>
              </a:pathLst>
            </a:custGeom>
            <a:solidFill>
              <a:srgbClr val="FFF5DE"/>
            </a:solidFill>
          </p:spPr>
        </p:sp>
        <p:sp>
          <p:nvSpPr>
            <p:cNvPr id="29" name="Rectangle 28"/>
            <p:cNvSpPr/>
            <p:nvPr/>
          </p:nvSpPr>
          <p:spPr>
            <a:xfrm>
              <a:off x="12824659" y="4730931"/>
              <a:ext cx="5112460" cy="1510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35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bị trước </a:t>
              </a:r>
              <a:r>
                <a:rPr lang="en-US" sz="35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vi-VN" sz="35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 2. </a:t>
              </a:r>
              <a:r>
                <a:rPr lang="en-US" sz="35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Hình</a:t>
              </a:r>
              <a:r>
                <a:rPr lang="en-US" sz="35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5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chóp</a:t>
              </a:r>
              <a:r>
                <a:rPr lang="en-US" sz="35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5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tứ</a:t>
              </a:r>
              <a:r>
                <a:rPr lang="en-US" sz="35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5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giác</a:t>
              </a:r>
              <a:r>
                <a:rPr lang="en-US" sz="35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500" b="1" kern="0" dirty="0" err="1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đều</a:t>
              </a:r>
              <a:endParaRPr lang="pt-BR" sz="35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2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272134" y="6788150"/>
            <a:ext cx="8382585" cy="6360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386463"/>
            <a:ext cx="4114800" cy="456605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5597" y="5146689"/>
            <a:ext cx="1066206" cy="123977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5316200" y="100117"/>
            <a:ext cx="2755015" cy="3124200"/>
            <a:chOff x="14322687" y="405143"/>
            <a:chExt cx="3632907" cy="430548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4322687" y="1429492"/>
              <a:ext cx="3130336" cy="3281132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6518571" y="4198450"/>
              <a:ext cx="502571" cy="512174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375571" y="405143"/>
              <a:ext cx="502571" cy="512174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sp>
        <p:nvSpPr>
          <p:cNvPr id="18" name="TextBox 9"/>
          <p:cNvSpPr txBox="1"/>
          <p:nvPr/>
        </p:nvSpPr>
        <p:spPr>
          <a:xfrm>
            <a:off x="2457273" y="3009900"/>
            <a:ext cx="13487120" cy="3248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</p:spTree>
  </p:cSld>
  <p:clrMapOvr>
    <a:masterClrMapping/>
  </p:clrMapOvr>
  <p:transition spd="med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370337" y="6999513"/>
            <a:ext cx="5486400" cy="41628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9200" y="2679160"/>
            <a:ext cx="596921" cy="6083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311433" y="190500"/>
            <a:ext cx="750048" cy="76438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860249" y="8913865"/>
            <a:ext cx="1005142" cy="1024349"/>
          </a:xfrm>
          <a:prstGeom prst="rect">
            <a:avLst/>
          </a:prstGeom>
        </p:spPr>
      </p:pic>
      <p:grpSp>
        <p:nvGrpSpPr>
          <p:cNvPr id="26" name="Group 8"/>
          <p:cNvGrpSpPr/>
          <p:nvPr/>
        </p:nvGrpSpPr>
        <p:grpSpPr>
          <a:xfrm>
            <a:off x="2586018" y="3124649"/>
            <a:ext cx="1226808" cy="1226808"/>
            <a:chOff x="0" y="0"/>
            <a:chExt cx="1635744" cy="1635744"/>
          </a:xfrm>
        </p:grpSpPr>
        <p:grpSp>
          <p:nvGrpSpPr>
            <p:cNvPr id="27" name="Group 9"/>
            <p:cNvGrpSpPr>
              <a:grpSpLocks noChangeAspect="1"/>
            </p:cNvGrpSpPr>
            <p:nvPr/>
          </p:nvGrpSpPr>
          <p:grpSpPr>
            <a:xfrm>
              <a:off x="0" y="0"/>
              <a:ext cx="1635744" cy="1635744"/>
              <a:chOff x="0" y="0"/>
              <a:chExt cx="495300" cy="495300"/>
            </a:xfrm>
          </p:grpSpPr>
          <p:sp>
            <p:nvSpPr>
              <p:cNvPr id="29" name="Freeform 10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DA649"/>
              </a:solidFill>
            </p:spPr>
          </p:sp>
          <p:sp>
            <p:nvSpPr>
              <p:cNvPr id="30" name="Freeform 11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284353"/>
              </a:solidFill>
            </p:spPr>
          </p:sp>
        </p:grpSp>
        <p:sp>
          <p:nvSpPr>
            <p:cNvPr id="28" name="TextBox 12"/>
            <p:cNvSpPr txBox="1"/>
            <p:nvPr/>
          </p:nvSpPr>
          <p:spPr>
            <a:xfrm>
              <a:off x="383797" y="153700"/>
              <a:ext cx="868151" cy="1139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28"/>
                </a:lnSpc>
              </a:pPr>
              <a:r>
                <a:rPr lang="en-US" sz="5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3993608" y="3090001"/>
            <a:ext cx="5949834" cy="1020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500" b="1" dirty="0" err="1">
                <a:ea typeface="Times New Roman" panose="02020603050405020304" pitchFamily="18" charset="0"/>
              </a:rPr>
              <a:t>Hình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chóp</a:t>
            </a:r>
            <a:r>
              <a:rPr lang="en-US" sz="4500" b="1" dirty="0">
                <a:ea typeface="Times New Roman" panose="02020603050405020304" pitchFamily="18" charset="0"/>
              </a:rPr>
              <a:t> tam </a:t>
            </a:r>
            <a:r>
              <a:rPr lang="en-US" sz="4500" b="1" dirty="0" err="1">
                <a:ea typeface="Times New Roman" panose="02020603050405020304" pitchFamily="18" charset="0"/>
              </a:rPr>
              <a:t>giác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đều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endParaRPr lang="en-US" sz="4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2" name="Group 8"/>
          <p:cNvGrpSpPr/>
          <p:nvPr/>
        </p:nvGrpSpPr>
        <p:grpSpPr>
          <a:xfrm>
            <a:off x="2586018" y="5089829"/>
            <a:ext cx="1226808" cy="1226808"/>
            <a:chOff x="0" y="0"/>
            <a:chExt cx="1635744" cy="1635744"/>
          </a:xfrm>
        </p:grpSpPr>
        <p:grpSp>
          <p:nvGrpSpPr>
            <p:cNvPr id="33" name="Group 9"/>
            <p:cNvGrpSpPr>
              <a:grpSpLocks noChangeAspect="1"/>
            </p:cNvGrpSpPr>
            <p:nvPr/>
          </p:nvGrpSpPr>
          <p:grpSpPr>
            <a:xfrm>
              <a:off x="0" y="0"/>
              <a:ext cx="1635744" cy="1635744"/>
              <a:chOff x="0" y="0"/>
              <a:chExt cx="495300" cy="495300"/>
            </a:xfrm>
          </p:grpSpPr>
          <p:sp>
            <p:nvSpPr>
              <p:cNvPr id="35" name="Freeform 10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DA649"/>
              </a:solidFill>
            </p:spPr>
          </p:sp>
          <p:sp>
            <p:nvSpPr>
              <p:cNvPr id="36" name="Freeform 11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284353"/>
              </a:solidFill>
            </p:spPr>
          </p:sp>
        </p:grpSp>
        <p:sp>
          <p:nvSpPr>
            <p:cNvPr id="34" name="TextBox 12"/>
            <p:cNvSpPr txBox="1"/>
            <p:nvPr/>
          </p:nvSpPr>
          <p:spPr>
            <a:xfrm>
              <a:off x="383797" y="153700"/>
              <a:ext cx="868151" cy="1139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28"/>
                </a:lnSpc>
              </a:pPr>
              <a:r>
                <a:rPr lang="en-US" sz="5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3993608" y="5059921"/>
            <a:ext cx="11923392" cy="1020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500" b="1" dirty="0" err="1">
                <a:ea typeface="Times New Roman" panose="02020603050405020304" pitchFamily="18" charset="0"/>
              </a:rPr>
              <a:t>Diện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tích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xung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quanh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của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hình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chóp</a:t>
            </a:r>
            <a:r>
              <a:rPr lang="en-US" sz="4500" b="1" dirty="0">
                <a:ea typeface="Times New Roman" panose="02020603050405020304" pitchFamily="18" charset="0"/>
              </a:rPr>
              <a:t> tam </a:t>
            </a:r>
            <a:r>
              <a:rPr lang="en-US" sz="4500" b="1" dirty="0" err="1">
                <a:ea typeface="Times New Roman" panose="02020603050405020304" pitchFamily="18" charset="0"/>
              </a:rPr>
              <a:t>giác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đều</a:t>
            </a:r>
            <a:endParaRPr lang="en-US" sz="4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419600" y="491833"/>
            <a:ext cx="9706751" cy="1604541"/>
            <a:chOff x="1485900" y="1827798"/>
            <a:chExt cx="9706751" cy="1604541"/>
          </a:xfrm>
        </p:grpSpPr>
        <p:grpSp>
          <p:nvGrpSpPr>
            <p:cNvPr id="51" name="Group 50"/>
            <p:cNvGrpSpPr/>
            <p:nvPr/>
          </p:nvGrpSpPr>
          <p:grpSpPr>
            <a:xfrm>
              <a:off x="1485900" y="1827798"/>
              <a:ext cx="9706751" cy="1604541"/>
              <a:chOff x="1028700" y="1670038"/>
              <a:chExt cx="23100985" cy="6190486"/>
            </a:xfrm>
          </p:grpSpPr>
          <p:grpSp>
            <p:nvGrpSpPr>
              <p:cNvPr id="53" name="Group 3"/>
              <p:cNvGrpSpPr/>
              <p:nvPr/>
            </p:nvGrpSpPr>
            <p:grpSpPr>
              <a:xfrm>
                <a:off x="1028700" y="1670038"/>
                <a:ext cx="16011076" cy="6190486"/>
                <a:chOff x="0" y="-38100"/>
                <a:chExt cx="4043679" cy="1563438"/>
              </a:xfrm>
            </p:grpSpPr>
            <p:sp>
              <p:nvSpPr>
                <p:cNvPr id="57" name="Freeform 4"/>
                <p:cNvSpPr/>
                <p:nvPr/>
              </p:nvSpPr>
              <p:spPr>
                <a:xfrm>
                  <a:off x="72499" y="193890"/>
                  <a:ext cx="3971180" cy="133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9121" h="1678281">
                      <a:moveTo>
                        <a:pt x="0" y="0"/>
                      </a:moveTo>
                      <a:lnTo>
                        <a:pt x="4099121" y="0"/>
                      </a:lnTo>
                      <a:lnTo>
                        <a:pt x="4099121" y="1678281"/>
                      </a:lnTo>
                      <a:lnTo>
                        <a:pt x="0" y="1678281"/>
                      </a:lnTo>
                      <a:close/>
                    </a:path>
                  </a:pathLst>
                </a:custGeom>
                <a:solidFill>
                  <a:srgbClr val="FFFFFF">
                    <a:alpha val="19608"/>
                  </a:srgbClr>
                </a:solidFill>
              </p:spPr>
            </p:sp>
            <p:sp>
              <p:nvSpPr>
                <p:cNvPr id="58" name="TextBox 5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54" name="Group 6"/>
              <p:cNvGrpSpPr/>
              <p:nvPr/>
            </p:nvGrpSpPr>
            <p:grpSpPr>
              <a:xfrm>
                <a:off x="1515415" y="2156757"/>
                <a:ext cx="22614270" cy="5304890"/>
                <a:chOff x="-1" y="-38100"/>
                <a:chExt cx="5711350" cy="1339777"/>
              </a:xfrm>
            </p:grpSpPr>
            <p:sp>
              <p:nvSpPr>
                <p:cNvPr id="55" name="Freeform 7"/>
                <p:cNvSpPr/>
                <p:nvPr/>
              </p:nvSpPr>
              <p:spPr>
                <a:xfrm>
                  <a:off x="-1" y="159737"/>
                  <a:ext cx="5711350" cy="1141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57" h="1414874">
                      <a:moveTo>
                        <a:pt x="0" y="0"/>
                      </a:moveTo>
                      <a:lnTo>
                        <a:pt x="3848257" y="0"/>
                      </a:lnTo>
                      <a:lnTo>
                        <a:pt x="3848257" y="1414874"/>
                      </a:lnTo>
                      <a:lnTo>
                        <a:pt x="0" y="1414874"/>
                      </a:lnTo>
                      <a:close/>
                    </a:path>
                  </a:pathLst>
                </a:custGeom>
                <a:solidFill>
                  <a:srgbClr val="00B050">
                    <a:alpha val="28627"/>
                  </a:srgbClr>
                </a:solidFill>
                <a:ln>
                  <a:solidFill>
                    <a:srgbClr val="00B050"/>
                  </a:solidFill>
                </a:ln>
              </p:spPr>
            </p:sp>
            <p:sp>
              <p:nvSpPr>
                <p:cNvPr id="56" name="TextBox 8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52" name="TextBox 2"/>
            <p:cNvSpPr txBox="1"/>
            <p:nvPr/>
          </p:nvSpPr>
          <p:spPr>
            <a:xfrm>
              <a:off x="1949116" y="2161250"/>
              <a:ext cx="9135252" cy="12054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379"/>
                </a:lnSpc>
              </a:pPr>
              <a:r>
                <a:rPr lang="en-US" sz="6500" b="1" spc="341">
                  <a:latin typeface="Arial" panose="020B0604020202020204" pitchFamily="34" charset="0"/>
                  <a:cs typeface="Arial" panose="020B0604020202020204" pitchFamily="34" charset="0"/>
                </a:rPr>
                <a:t>NỘI DUNG BÀI HỌC</a:t>
              </a:r>
              <a:endParaRPr lang="en-US" sz="6500" b="1" spc="34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8">
            <a:extLst>
              <a:ext uri="{FF2B5EF4-FFF2-40B4-BE49-F238E27FC236}">
                <a16:creationId xmlns:a16="http://schemas.microsoft.com/office/drawing/2014/main" id="{7D6E49C6-5AA1-B405-5ACB-26963C6CA2CB}"/>
              </a:ext>
            </a:extLst>
          </p:cNvPr>
          <p:cNvGrpSpPr/>
          <p:nvPr/>
        </p:nvGrpSpPr>
        <p:grpSpPr>
          <a:xfrm>
            <a:off x="2586018" y="7230808"/>
            <a:ext cx="1226808" cy="1226808"/>
            <a:chOff x="0" y="0"/>
            <a:chExt cx="1635744" cy="1635744"/>
          </a:xfrm>
        </p:grpSpPr>
        <p:grpSp>
          <p:nvGrpSpPr>
            <p:cNvPr id="3" name="Group 9">
              <a:extLst>
                <a:ext uri="{FF2B5EF4-FFF2-40B4-BE49-F238E27FC236}">
                  <a16:creationId xmlns:a16="http://schemas.microsoft.com/office/drawing/2014/main" id="{DBD59492-81C1-470A-187B-7FB3F7F7B74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1635744" cy="1635744"/>
              <a:chOff x="0" y="0"/>
              <a:chExt cx="495300" cy="495300"/>
            </a:xfrm>
          </p:grpSpPr>
          <p:sp>
            <p:nvSpPr>
              <p:cNvPr id="5" name="Freeform 10">
                <a:extLst>
                  <a:ext uri="{FF2B5EF4-FFF2-40B4-BE49-F238E27FC236}">
                    <a16:creationId xmlns:a16="http://schemas.microsoft.com/office/drawing/2014/main" id="{49752AC5-DD31-E95B-DBDF-4FDA978E0069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DA649"/>
              </a:solidFill>
            </p:spPr>
          </p:sp>
          <p:sp>
            <p:nvSpPr>
              <p:cNvPr id="6" name="Freeform 11">
                <a:extLst>
                  <a:ext uri="{FF2B5EF4-FFF2-40B4-BE49-F238E27FC236}">
                    <a16:creationId xmlns:a16="http://schemas.microsoft.com/office/drawing/2014/main" id="{85658478-2C99-41EC-30B4-F0CB0A519BC5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284353"/>
              </a:solidFill>
            </p:spPr>
          </p:sp>
        </p:grpSp>
        <p:sp>
          <p:nvSpPr>
            <p:cNvPr id="4" name="TextBox 12">
              <a:extLst>
                <a:ext uri="{FF2B5EF4-FFF2-40B4-BE49-F238E27FC236}">
                  <a16:creationId xmlns:a16="http://schemas.microsoft.com/office/drawing/2014/main" id="{D6530B53-CAD9-43D9-00BB-9B8F692E3432}"/>
                </a:ext>
              </a:extLst>
            </p:cNvPr>
            <p:cNvSpPr txBox="1"/>
            <p:nvPr/>
          </p:nvSpPr>
          <p:spPr>
            <a:xfrm>
              <a:off x="383797" y="153700"/>
              <a:ext cx="868151" cy="1139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28"/>
                </a:lnSpc>
              </a:pPr>
              <a:r>
                <a:rPr lang="en-US" sz="5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7ADEE46-1237-790A-A0E1-BA84BAFB61E2}"/>
              </a:ext>
            </a:extLst>
          </p:cNvPr>
          <p:cNvSpPr/>
          <p:nvPr/>
        </p:nvSpPr>
        <p:spPr>
          <a:xfrm>
            <a:off x="3993608" y="7200900"/>
            <a:ext cx="8769517" cy="1020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500" b="1" dirty="0" err="1">
                <a:ea typeface="Times New Roman" panose="02020603050405020304" pitchFamily="18" charset="0"/>
              </a:rPr>
              <a:t>Thể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tích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của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hình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chóp</a:t>
            </a:r>
            <a:r>
              <a:rPr lang="en-US" sz="4500" b="1" dirty="0">
                <a:ea typeface="Times New Roman" panose="02020603050405020304" pitchFamily="18" charset="0"/>
              </a:rPr>
              <a:t> tam </a:t>
            </a:r>
            <a:r>
              <a:rPr lang="en-US" sz="4500" b="1" dirty="0" err="1">
                <a:ea typeface="Times New Roman" panose="02020603050405020304" pitchFamily="18" charset="0"/>
              </a:rPr>
              <a:t>giác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đều</a:t>
            </a:r>
            <a:endParaRPr lang="en-US" sz="4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18571" y="4198450"/>
            <a:ext cx="502571" cy="512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47881" y="917318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7097" y="7658100"/>
            <a:ext cx="1066206" cy="12397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75571" y="405143"/>
            <a:ext cx="502571" cy="5121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453023" y="2422272"/>
            <a:ext cx="502571" cy="51217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3429000" y="2479353"/>
            <a:ext cx="11506200" cy="3886200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02110" y="2709042"/>
            <a:ext cx="10766401" cy="3364483"/>
            <a:chOff x="0" y="-38100"/>
            <a:chExt cx="3848257" cy="145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680260" y="3752280"/>
            <a:ext cx="10927479" cy="1306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 HÌNH CHÓP TAM GIÁC ĐỀU</a:t>
            </a:r>
          </a:p>
        </p:txBody>
      </p:sp>
      <p:pic>
        <p:nvPicPr>
          <p:cNvPr id="2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344400" y="5676900"/>
            <a:ext cx="4257798" cy="4566059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241686" y="1229188"/>
            <a:ext cx="2963234" cy="33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00928"/>
      </p:ext>
    </p:extLst>
  </p:cSld>
  <p:clrMapOvr>
    <a:masterClrMapping/>
  </p:clrMapOvr>
  <p:transition spd="med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278272" y="1724464"/>
            <a:ext cx="10289146" cy="5246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</a:rPr>
              <a:t>	     </a:t>
            </a:r>
            <a:r>
              <a:rPr lang="vi-VN" sz="3800" dirty="0">
                <a:solidFill>
                  <a:srgbClr val="000000"/>
                </a:solidFill>
              </a:rPr>
              <a:t>Thực hiện các </a:t>
            </a:r>
            <a:r>
              <a:rPr lang="vi-VN" sz="3800" dirty="0" err="1">
                <a:solidFill>
                  <a:srgbClr val="000000"/>
                </a:solidFill>
              </a:rPr>
              <a:t>họat</a:t>
            </a:r>
            <a:r>
              <a:rPr lang="vi-VN" sz="3800" dirty="0">
                <a:solidFill>
                  <a:srgbClr val="000000"/>
                </a:solidFill>
              </a:rPr>
              <a:t> động sau: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</a:rPr>
              <a:t>a) Vẽ trên giấy (hay bìa mỏng) 4 hình tam giác với các cạnh và vị trí như ở Hình 2;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</a:rPr>
              <a:t>b) Cắt rời theo đường viền (màu đỏ), của hình vừa vẽ (phần tô màu) và gấp lại để được hình chóp tam giác đều như ở Hình 3;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51427" y="8166110"/>
            <a:ext cx="1005142" cy="102434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410200" y="495300"/>
            <a:ext cx="8973123" cy="757322"/>
            <a:chOff x="4214201" y="362967"/>
            <a:chExt cx="8973123" cy="757322"/>
          </a:xfrm>
        </p:grpSpPr>
        <p:sp>
          <p:nvSpPr>
            <p:cNvPr id="24" name="Rectangle 1"/>
            <p:cNvSpPr>
              <a:spLocks noChangeArrowheads="1"/>
            </p:cNvSpPr>
            <p:nvPr/>
          </p:nvSpPr>
          <p:spPr bwMode="auto">
            <a:xfrm>
              <a:off x="5739451" y="412403"/>
              <a:ext cx="7447873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 dirty="0" err="1">
                  <a:latin typeface="Arial" panose="020B0604020202020204" pitchFamily="34" charset="0"/>
                </a:rPr>
                <a:t>Hình</a:t>
              </a:r>
              <a:r>
                <a:rPr lang="en-US" altLang="en-US" sz="4000" b="1" dirty="0">
                  <a:latin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latin typeface="Arial" panose="020B0604020202020204" pitchFamily="34" charset="0"/>
                </a:rPr>
                <a:t>chóp</a:t>
              </a:r>
              <a:r>
                <a:rPr lang="en-US" altLang="en-US" sz="4000" b="1" dirty="0">
                  <a:latin typeface="Arial" panose="020B0604020202020204" pitchFamily="34" charset="0"/>
                </a:rPr>
                <a:t> tam </a:t>
              </a:r>
              <a:r>
                <a:rPr lang="en-US" altLang="en-US" sz="4000" b="1" dirty="0" err="1">
                  <a:latin typeface="Arial" panose="020B0604020202020204" pitchFamily="34" charset="0"/>
                </a:rPr>
                <a:t>giác</a:t>
              </a:r>
              <a:r>
                <a:rPr lang="en-US" altLang="en-US" sz="4000" b="1" dirty="0">
                  <a:latin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latin typeface="Arial" panose="020B0604020202020204" pitchFamily="34" charset="0"/>
                </a:rPr>
                <a:t>đều</a:t>
              </a:r>
              <a:r>
                <a:rPr lang="en-US" altLang="en-US" sz="4000" b="1" dirty="0">
                  <a:latin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latin typeface="Arial" panose="020B0604020202020204" pitchFamily="34" charset="0"/>
                </a:rPr>
                <a:t>là</a:t>
              </a:r>
              <a:r>
                <a:rPr lang="en-US" altLang="en-US" sz="4000" b="1" dirty="0">
                  <a:latin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latin typeface="Arial" panose="020B0604020202020204" pitchFamily="34" charset="0"/>
                </a:rPr>
                <a:t>gì</a:t>
              </a:r>
              <a:r>
                <a:rPr lang="en-US" altLang="en-US" sz="4000" b="1" dirty="0">
                  <a:latin typeface="Arial" panose="020B0604020202020204" pitchFamily="34" charset="0"/>
                </a:rPr>
                <a:t>?</a:t>
              </a:r>
              <a:endParaRPr kumimoji="0" lang="en-US" altLang="en-US" sz="4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5" name="Picture 2" descr="https://lh3.googleusercontent.com/i6URejbve4H9S8HiZpVVmUqRIa9ER3MOZtKM_5qVU9zjVfghITfgNq_A97ouNOVGxitXcnzrnl1hT0oMR9kIXTifZdhO-B16pNdBZasv94eXDnwH4ubyUbCJadTjBNYjkP7r9vo1aZgjEILox-AlCjSqVP1Lq4-6WVfE-2IgJxYYWHqU6rBm866tCsikVZQ5InshMbaJFQ=n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201" y="362967"/>
              <a:ext cx="1347583" cy="72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1323598" y="1888143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HĐ 1: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6928543" y="189538"/>
            <a:ext cx="1207057" cy="1220275"/>
            <a:chOff x="14542184" y="258876"/>
            <a:chExt cx="3413410" cy="4451748"/>
          </a:xfrm>
        </p:grpSpPr>
        <p:pic>
          <p:nvPicPr>
            <p:cNvPr id="30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4542184" y="1359354"/>
              <a:ext cx="2408418" cy="3281132"/>
            </a:xfrm>
            <a:prstGeom prst="rect">
              <a:avLst/>
            </a:prstGeom>
          </p:spPr>
        </p:pic>
        <p:pic>
          <p:nvPicPr>
            <p:cNvPr id="31" name="Picture 1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6518571" y="4198450"/>
              <a:ext cx="502571" cy="512174"/>
            </a:xfrm>
            <a:prstGeom prst="rect">
              <a:avLst/>
            </a:prstGeom>
          </p:spPr>
        </p:pic>
        <p:pic>
          <p:nvPicPr>
            <p:cNvPr id="32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375570" y="258876"/>
              <a:ext cx="575313" cy="586306"/>
            </a:xfrm>
            <a:prstGeom prst="rect">
              <a:avLst/>
            </a:prstGeom>
          </p:spPr>
        </p:pic>
        <p:pic>
          <p:nvPicPr>
            <p:cNvPr id="34" name="Picture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5FC5757E-435A-C34F-7087-82E416C8E6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8343900"/>
            <a:ext cx="2005243" cy="1839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7995BB-06A3-2E33-B4CC-2207A38BBC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66872" y="2383320"/>
            <a:ext cx="6351387" cy="37677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EDE8FD-E79D-7F0B-ADFE-F73E9FB22056}"/>
              </a:ext>
            </a:extLst>
          </p:cNvPr>
          <p:cNvSpPr txBox="1"/>
          <p:nvPr/>
        </p:nvSpPr>
        <p:spPr>
          <a:xfrm>
            <a:off x="1326808" y="6902060"/>
            <a:ext cx="16082754" cy="1738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c) Quan sát hình chóp tam giác đều ở Hình 3 và nêu số mặt, số cạnh của hình chóp tam giác đều đó.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EF5DE6-6DB4-61C9-BDFE-03440FFBA40A}"/>
              </a:ext>
            </a:extLst>
          </p:cNvPr>
          <p:cNvSpPr txBox="1"/>
          <p:nvPr/>
        </p:nvSpPr>
        <p:spPr>
          <a:xfrm>
            <a:off x="3348385" y="8833016"/>
            <a:ext cx="12039600" cy="861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nl-NL" sz="38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nl-NL" sz="3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38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nl-NL" sz="3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nl-NL" sz="3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nl-NL" sz="3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3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nl-NL" sz="3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nl-NL" sz="3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nl-NL" sz="3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3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nl-NL" sz="3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có 4 </a:t>
            </a:r>
            <a:r>
              <a:rPr lang="nl-NL" sz="3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nl-NL" sz="3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6 </a:t>
            </a:r>
            <a:r>
              <a:rPr lang="nl-NL" sz="3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nl-NL" sz="3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i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8088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7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45195" y="526477"/>
            <a:ext cx="1066206" cy="1239774"/>
          </a:xfrm>
          <a:prstGeom prst="rect">
            <a:avLst/>
          </a:prstGeom>
        </p:spPr>
      </p:pic>
      <p:pic>
        <p:nvPicPr>
          <p:cNvPr id="20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-1143000" y="8522269"/>
            <a:ext cx="4010987" cy="304333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274403" y="537580"/>
            <a:ext cx="9358187" cy="1456607"/>
            <a:chOff x="8239704" y="317787"/>
            <a:chExt cx="6074895" cy="1456607"/>
          </a:xfrm>
        </p:grpSpPr>
        <p:sp>
          <p:nvSpPr>
            <p:cNvPr id="22" name="Rounded Rectangle 21"/>
            <p:cNvSpPr/>
            <p:nvPr/>
          </p:nvSpPr>
          <p:spPr>
            <a:xfrm>
              <a:off x="8239704" y="317787"/>
              <a:ext cx="6074895" cy="1456607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375778" y="598096"/>
              <a:ext cx="5802746" cy="10156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chóp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tam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endParaRPr lang="en-US" sz="6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73397" y="7952488"/>
            <a:ext cx="2209803" cy="2323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C76A3E-9243-3EAD-63D3-34F469CCC5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7456" y="2474030"/>
            <a:ext cx="5771030" cy="72753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4253D28-F6F9-06C6-F838-36E592F58A91}"/>
              </a:ext>
            </a:extLst>
          </p:cNvPr>
          <p:cNvSpPr/>
          <p:nvPr/>
        </p:nvSpPr>
        <p:spPr>
          <a:xfrm>
            <a:off x="1133553" y="3282025"/>
            <a:ext cx="8229600" cy="4118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Quan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9B351F-618C-0DCA-1E05-BFFA0022B00A}"/>
              </a:ext>
            </a:extLst>
          </p:cNvPr>
          <p:cNvSpPr txBox="1"/>
          <p:nvPr/>
        </p:nvSpPr>
        <p:spPr>
          <a:xfrm>
            <a:off x="1077228" y="3543300"/>
            <a:ext cx="19082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45195" y="526477"/>
            <a:ext cx="1066206" cy="1239774"/>
          </a:xfrm>
          <a:prstGeom prst="rect">
            <a:avLst/>
          </a:prstGeom>
        </p:spPr>
      </p:pic>
      <p:pic>
        <p:nvPicPr>
          <p:cNvPr id="20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-1143000" y="8522269"/>
            <a:ext cx="4010987" cy="304333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274403" y="537580"/>
            <a:ext cx="9358187" cy="1456607"/>
            <a:chOff x="8239704" y="317787"/>
            <a:chExt cx="6074895" cy="1456607"/>
          </a:xfrm>
        </p:grpSpPr>
        <p:sp>
          <p:nvSpPr>
            <p:cNvPr id="22" name="Rounded Rectangle 21"/>
            <p:cNvSpPr/>
            <p:nvPr/>
          </p:nvSpPr>
          <p:spPr>
            <a:xfrm>
              <a:off x="8239704" y="317787"/>
              <a:ext cx="6074895" cy="1456607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375778" y="598096"/>
              <a:ext cx="5802746" cy="10156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chóp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tam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endParaRPr lang="en-US" sz="6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73397" y="7952488"/>
            <a:ext cx="2209803" cy="2323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C76A3E-9243-3EAD-63D3-34F469CCC5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00" y="2552343"/>
            <a:ext cx="5268405" cy="66417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7FEDC1-B0BA-D87A-C0AC-A6B8DE8EAB77}"/>
              </a:ext>
            </a:extLst>
          </p:cNvPr>
          <p:cNvSpPr txBox="1"/>
          <p:nvPr/>
        </p:nvSpPr>
        <p:spPr>
          <a:xfrm>
            <a:off x="685800" y="2582823"/>
            <a:ext cx="9753191" cy="5850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4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4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Ở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4, ta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chóp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S.ABC</a:t>
            </a:r>
            <a:endParaRPr lang="en-US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SAB, SBC, SCA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S.</a:t>
            </a:r>
            <a:endParaRPr lang="en-US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843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45195" y="526477"/>
            <a:ext cx="1066206" cy="1239774"/>
          </a:xfrm>
          <a:prstGeom prst="rect">
            <a:avLst/>
          </a:prstGeom>
        </p:spPr>
      </p:pic>
      <p:pic>
        <p:nvPicPr>
          <p:cNvPr id="20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-1143000" y="8522269"/>
            <a:ext cx="4010987" cy="304333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274403" y="537580"/>
            <a:ext cx="9358187" cy="1456607"/>
            <a:chOff x="8239704" y="317787"/>
            <a:chExt cx="6074895" cy="1456607"/>
          </a:xfrm>
        </p:grpSpPr>
        <p:sp>
          <p:nvSpPr>
            <p:cNvPr id="22" name="Rounded Rectangle 21"/>
            <p:cNvSpPr/>
            <p:nvPr/>
          </p:nvSpPr>
          <p:spPr>
            <a:xfrm>
              <a:off x="8239704" y="317787"/>
              <a:ext cx="6074895" cy="1456607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375778" y="598096"/>
              <a:ext cx="5802746" cy="10156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chóp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tam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endParaRPr lang="en-US" sz="6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73397" y="7952488"/>
            <a:ext cx="2209803" cy="2323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C76A3E-9243-3EAD-63D3-34F469CCC5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1893" y="2113861"/>
            <a:ext cx="5772454" cy="72771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A42040-9C12-BB86-46A1-69E064FCDD1D}"/>
              </a:ext>
            </a:extLst>
          </p:cNvPr>
          <p:cNvSpPr txBox="1"/>
          <p:nvPr/>
        </p:nvSpPr>
        <p:spPr>
          <a:xfrm>
            <a:off x="832014" y="3603211"/>
            <a:ext cx="10469880" cy="4298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AB, BC, CA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SA, SB, SC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S.ABC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31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3901</TotalTime>
  <Words>1162</Words>
  <Application>Microsoft Office PowerPoint</Application>
  <PresentationFormat>Custom</PresentationFormat>
  <Paragraphs>147</Paragraphs>
  <Slides>34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Calibri Light</vt:lpstr>
      <vt:lpstr>Calibri</vt:lpstr>
      <vt:lpstr>Arial (Body)</vt:lpstr>
      <vt:lpstr>Cambria Math</vt:lpstr>
      <vt:lpstr>Arial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Teal and Yellow Simple Order of Operations Presentation</dc:title>
  <dc:creator>Hà Ngân</dc:creator>
  <cp:lastModifiedBy>LUONG THI THU HUYEN</cp:lastModifiedBy>
  <cp:revision>107</cp:revision>
  <dcterms:created xsi:type="dcterms:W3CDTF">2006-08-16T00:00:00Z</dcterms:created>
  <dcterms:modified xsi:type="dcterms:W3CDTF">2024-06-09T09:59:19Z</dcterms:modified>
  <dc:identifier>DAFWAZhnXwQ</dc:identifier>
</cp:coreProperties>
</file>