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61" r:id="rId3"/>
    <p:sldId id="258" r:id="rId4"/>
    <p:sldId id="256" r:id="rId5"/>
    <p:sldId id="259" r:id="rId6"/>
    <p:sldId id="257" r:id="rId7"/>
    <p:sldId id="263" r:id="rId8"/>
    <p:sldId id="262" r:id="rId9"/>
    <p:sldId id="306" r:id="rId10"/>
    <p:sldId id="307" r:id="rId11"/>
    <p:sldId id="308" r:id="rId12"/>
    <p:sldId id="260" r:id="rId13"/>
    <p:sldId id="309" r:id="rId14"/>
    <p:sldId id="264" r:id="rId15"/>
    <p:sldId id="265" r:id="rId16"/>
    <p:sldId id="273" r:id="rId17"/>
    <p:sldId id="267" r:id="rId18"/>
    <p:sldId id="310" r:id="rId19"/>
    <p:sldId id="279" r:id="rId20"/>
    <p:sldId id="296" r:id="rId21"/>
    <p:sldId id="335" r:id="rId22"/>
    <p:sldId id="340" r:id="rId23"/>
    <p:sldId id="357" r:id="rId24"/>
    <p:sldId id="358" r:id="rId25"/>
    <p:sldId id="359" r:id="rId26"/>
    <p:sldId id="360" r:id="rId27"/>
    <p:sldId id="268" r:id="rId28"/>
    <p:sldId id="297" r:id="rId29"/>
    <p:sldId id="269" r:id="rId30"/>
    <p:sldId id="302" r:id="rId31"/>
    <p:sldId id="303" r:id="rId32"/>
    <p:sldId id="300" r:id="rId33"/>
    <p:sldId id="305" r:id="rId34"/>
    <p:sldId id="270" r:id="rId35"/>
    <p:sldId id="271" r:id="rId36"/>
  </p:sldIdLst>
  <p:sldSz cx="18288000" cy="10287000"/>
  <p:notesSz cx="6858000" cy="9144000"/>
  <p:embeddedFontLst>
    <p:embeddedFont>
      <p:font typeface="Calibri Light" panose="020F0302020204030204" pitchFamily="34" charset="0"/>
      <p:regular r:id="rId38"/>
      <p: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mbria Math" panose="02040503050406030204" pitchFamily="18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F33E0-4FAD-4F39-AC00-498044BA7432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1E232-A326-49E1-B713-ABA586F19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70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1E232-A326-49E1-B713-ABA586F195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1E232-A326-49E1-B713-ABA586F195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0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7A3E7-939A-4CF6-9EF9-8A8C4D902BB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92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725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507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71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730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055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051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571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88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879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146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95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020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3.png"/><Relationship Id="rId4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0.png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7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50.png"/><Relationship Id="rId4" Type="http://schemas.openxmlformats.org/officeDocument/2006/relationships/image" Target="../media/image340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1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0.png"/><Relationship Id="rId5" Type="http://schemas.openxmlformats.org/officeDocument/2006/relationships/image" Target="../media/image39.png"/><Relationship Id="rId4" Type="http://schemas.openxmlformats.org/officeDocument/2006/relationships/image" Target="../media/image3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1.wdp"/><Relationship Id="rId7" Type="http://schemas.openxmlformats.org/officeDocument/2006/relationships/image" Target="../media/image5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2.sv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16.sv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0.svg"/><Relationship Id="rId7" Type="http://schemas.openxmlformats.org/officeDocument/2006/relationships/image" Target="../media/image6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79.svg"/><Relationship Id="rId5" Type="http://schemas.openxmlformats.org/officeDocument/2006/relationships/image" Target="../media/image75.svg"/><Relationship Id="rId10" Type="http://schemas.openxmlformats.org/officeDocument/2006/relationships/image" Target="../media/image60.png"/><Relationship Id="rId4" Type="http://schemas.openxmlformats.org/officeDocument/2006/relationships/image" Target="../media/image58.png"/><Relationship Id="rId9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573001" y="4977102"/>
            <a:ext cx="5170702" cy="6574759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33319FC2-93A1-3088-5467-40B9E6857C16}"/>
              </a:ext>
            </a:extLst>
          </p:cNvPr>
          <p:cNvSpPr txBox="1"/>
          <p:nvPr/>
        </p:nvSpPr>
        <p:spPr>
          <a:xfrm>
            <a:off x="301323" y="1718723"/>
            <a:ext cx="16161355" cy="3334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 smtClean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THCS HỒNG THÁI ĐÔNG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u="none" dirty="0" smtClean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 KHOA HỌC TỰ NHIÊN</a:t>
            </a:r>
            <a:endParaRPr lang="en-US" sz="7500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88547" y="7981940"/>
            <a:ext cx="63141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2023-2024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05000" y="3598976"/>
            <a:ext cx="13944600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ct val="150000"/>
              </a:lnSpc>
              <a:spcBef>
                <a:spcPct val="0"/>
              </a:spcBef>
            </a:pPr>
            <a:r>
              <a:rPr lang="en-US" sz="6000" b="1" spc="391" dirty="0">
                <a:solidFill>
                  <a:srgbClr val="5D54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DIỆN TÍCH XUNG QUANH CỦA HÌNH CHÓP TỨ GIÁC ĐỀU</a:t>
            </a:r>
          </a:p>
        </p:txBody>
      </p:sp>
      <p:sp>
        <p:nvSpPr>
          <p:cNvPr id="5" name="Freeform 5"/>
          <p:cNvSpPr/>
          <p:nvPr/>
        </p:nvSpPr>
        <p:spPr>
          <a:xfrm>
            <a:off x="535756" y="7170520"/>
            <a:ext cx="2057400" cy="1815415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D12961-13CA-F658-F24F-63591CA74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27" y="5978287"/>
            <a:ext cx="7466457" cy="41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4074"/>
      </p:ext>
    </p:extLst>
  </p:cSld>
  <p:clrMapOvr>
    <a:masterClrMapping/>
  </p:clrMapOvr>
  <p:transition spd="med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359156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78628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156C12-0A6E-8E5E-0E4A-4D9299829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4623" y="3120902"/>
            <a:ext cx="5214533" cy="63681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02EB97-557D-C713-AFE4-EC4C5AC879D6}"/>
              </a:ext>
            </a:extLst>
          </p:cNvPr>
          <p:cNvSpPr txBox="1"/>
          <p:nvPr/>
        </p:nvSpPr>
        <p:spPr>
          <a:xfrm>
            <a:off x="1117012" y="4107997"/>
            <a:ext cx="9144000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SM, SN, SP, SQ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SAB, SBC, SCD, SDA (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15).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SM, SN, SP, SQ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S.ABCD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2C9D12-5CE1-4510-0271-F6B721497497}"/>
              </a:ext>
            </a:extLst>
          </p:cNvPr>
          <p:cNvSpPr txBox="1"/>
          <p:nvPr/>
        </p:nvSpPr>
        <p:spPr>
          <a:xfrm>
            <a:off x="1117057" y="1133295"/>
            <a:ext cx="15627704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S.ABCD.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SAB, SBC, SCD, SDA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S.ABCD.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359156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78628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1DFA41-641A-0438-F0DC-C4EADFD5E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5267" y="1837028"/>
            <a:ext cx="6464330" cy="78944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C94380-750A-03F0-84E6-51951FA82D10}"/>
                  </a:ext>
                </a:extLst>
              </p:cNvPr>
              <p:cNvSpPr txBox="1"/>
              <p:nvPr/>
            </p:nvSpPr>
            <p:spPr>
              <a:xfrm>
                <a:off x="1355932" y="3795215"/>
                <a:ext cx="9144000" cy="56255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Tức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nl-NL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nl-NL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nl-NL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nl-NL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nl-NL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a:rPr lang="nl-NL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nl-NL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a:rPr lang="nl-NL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</m:oMath>
                  </m:oMathPara>
                </a14:m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𝑥𝑞</m:t>
                        </m:r>
                      </m:sub>
                    </m:sSub>
                  </m:oMath>
                </a14:m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xung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quanh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C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vi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d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dài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trung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đoạn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chóp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tứ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C94380-750A-03F0-84E6-51951FA82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932" y="3795215"/>
                <a:ext cx="9144000" cy="5625579"/>
              </a:xfrm>
              <a:prstGeom prst="rect">
                <a:avLst/>
              </a:prstGeom>
              <a:blipFill>
                <a:blip r:embed="rId5"/>
                <a:stretch>
                  <a:fillRect l="-2333" r="-2400" b="-3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EA66175-3A4B-079D-62FD-7A3A2ACE3432}"/>
              </a:ext>
            </a:extLst>
          </p:cNvPr>
          <p:cNvSpPr txBox="1"/>
          <p:nvPr/>
        </p:nvSpPr>
        <p:spPr>
          <a:xfrm>
            <a:off x="1325452" y="1148995"/>
            <a:ext cx="12455084" cy="2019064"/>
          </a:xfrm>
          <a:prstGeom prst="roundRect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nửa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8995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028700" y="9835381"/>
            <a:ext cx="4714152" cy="451619"/>
            <a:chOff x="0" y="0"/>
            <a:chExt cx="1241587" cy="1189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9577AF-2E40-94D1-CB77-AF1F70A8506F}"/>
              </a:ext>
            </a:extLst>
          </p:cNvPr>
          <p:cNvGrpSpPr/>
          <p:nvPr/>
        </p:nvGrpSpPr>
        <p:grpSpPr>
          <a:xfrm>
            <a:off x="6477001" y="376282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24" name="Flowchart: Terminator 23">
              <a:extLst>
                <a:ext uri="{FF2B5EF4-FFF2-40B4-BE49-F238E27FC236}">
                  <a16:creationId xmlns:a16="http://schemas.microsoft.com/office/drawing/2014/main" id="{1E4BEE26-12EC-A920-0254-98C68C160CBB}"/>
                </a:ext>
              </a:extLst>
            </p:cNvPr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D0D2629-3528-A8B6-23B0-D43BA6A9CB6B}"/>
                </a:ext>
              </a:extLst>
            </p:cNvPr>
            <p:cNvSpPr/>
            <p:nvPr/>
          </p:nvSpPr>
          <p:spPr>
            <a:xfrm>
              <a:off x="2126502" y="987956"/>
              <a:ext cx="4974440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0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40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 (SGK – tr85)</a:t>
              </a:r>
            </a:p>
          </p:txBody>
        </p: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E0D61CFE-BCD5-2ACC-FFA0-21F1C554E8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40200" y="-621136"/>
            <a:ext cx="2067774" cy="2139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0D94A-D9E0-DA8E-256F-99B75FD48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7804" y="8267700"/>
            <a:ext cx="1786283" cy="1731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F315A1-6C03-028F-7693-B3DC1770B7CF}"/>
              </a:ext>
            </a:extLst>
          </p:cNvPr>
          <p:cNvSpPr txBox="1"/>
          <p:nvPr/>
        </p:nvSpPr>
        <p:spPr>
          <a:xfrm>
            <a:off x="1831398" y="1569794"/>
            <a:ext cx="14625203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chóp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đáy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6 cm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7 cm.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xung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chóp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endParaRPr lang="en-US" sz="4000" dirty="0">
              <a:solidFill>
                <a:schemeClr val="bg1"/>
              </a:solidFill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Callout 24">
            <a:extLst>
              <a:ext uri="{FF2B5EF4-FFF2-40B4-BE49-F238E27FC236}">
                <a16:creationId xmlns:a16="http://schemas.microsoft.com/office/drawing/2014/main" id="{5701F2D8-F5AD-8013-4A92-5B12F9B284D9}"/>
              </a:ext>
            </a:extLst>
          </p:cNvPr>
          <p:cNvSpPr/>
          <p:nvPr/>
        </p:nvSpPr>
        <p:spPr>
          <a:xfrm>
            <a:off x="952753" y="4721523"/>
            <a:ext cx="1618997" cy="843953"/>
          </a:xfrm>
          <a:prstGeom prst="wedgeEllipseCallout">
            <a:avLst>
              <a:gd name="adj1" fmla="val 25763"/>
              <a:gd name="adj2" fmla="val 7062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A9D41E9-7E8D-9B8D-53D7-986D9BEC153A}"/>
                  </a:ext>
                </a:extLst>
              </p:cNvPr>
              <p:cNvSpPr/>
              <p:nvPr/>
            </p:nvSpPr>
            <p:spPr>
              <a:xfrm>
                <a:off x="3725297" y="6314356"/>
                <a:ext cx="11621891" cy="23647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xung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chóp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tứ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</a:t>
                </a:r>
                <a:r>
                  <a:rPr lang="en-US" sz="4000" baseline="-25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xq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(6 . 4) . 7 = 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84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(cm</a:t>
                </a:r>
                <a:r>
                  <a:rPr lang="en-US" sz="4000" baseline="30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A9D41E9-7E8D-9B8D-53D7-986D9BEC15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5297" y="6314356"/>
                <a:ext cx="11621891" cy="2364750"/>
              </a:xfrm>
              <a:prstGeom prst="rect">
                <a:avLst/>
              </a:prstGeom>
              <a:blipFill>
                <a:blip r:embed="rId5"/>
                <a:stretch>
                  <a:fillRect l="-1835" b="-4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62000" y="876301"/>
            <a:ext cx="16764000" cy="8759116"/>
            <a:chOff x="0" y="0"/>
            <a:chExt cx="1775393" cy="20374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75393" cy="2037478"/>
            </a:xfrm>
            <a:custGeom>
              <a:avLst/>
              <a:gdLst/>
              <a:ahLst/>
              <a:cxnLst/>
              <a:rect l="l" t="t" r="r" b="b"/>
              <a:pathLst>
                <a:path w="1775393" h="2037478">
                  <a:moveTo>
                    <a:pt x="0" y="0"/>
                  </a:moveTo>
                  <a:lnTo>
                    <a:pt x="1775393" y="0"/>
                  </a:lnTo>
                  <a:lnTo>
                    <a:pt x="1775393" y="2037478"/>
                  </a:lnTo>
                  <a:lnTo>
                    <a:pt x="0" y="2037478"/>
                  </a:lnTo>
                  <a:close/>
                </a:path>
              </a:pathLst>
            </a:custGeom>
            <a:solidFill>
              <a:srgbClr val="FFF9E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971753" y="9835381"/>
            <a:ext cx="4714152" cy="451619"/>
            <a:chOff x="0" y="0"/>
            <a:chExt cx="1241587" cy="1189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41990" y="87110"/>
            <a:ext cx="688937" cy="1578382"/>
            <a:chOff x="0" y="0"/>
            <a:chExt cx="201331" cy="46125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257073" y="87110"/>
            <a:ext cx="688937" cy="1578382"/>
            <a:chOff x="0" y="0"/>
            <a:chExt cx="201331" cy="46125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5" name="Picture 6">
            <a:extLst>
              <a:ext uri="{FF2B5EF4-FFF2-40B4-BE49-F238E27FC236}">
                <a16:creationId xmlns:a16="http://schemas.microsoft.com/office/drawing/2014/main" id="{764A579F-A70A-1777-557F-8B854F82C7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65516" y="7459648"/>
            <a:ext cx="2530821" cy="21534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985805-B611-6204-96CA-80C2E73E9DE8}"/>
              </a:ext>
            </a:extLst>
          </p:cNvPr>
          <p:cNvSpPr/>
          <p:nvPr/>
        </p:nvSpPr>
        <p:spPr>
          <a:xfrm>
            <a:off x="7202918" y="382889"/>
            <a:ext cx="3882163" cy="7848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lang="en-US" sz="4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endParaRPr lang="en-US" sz="45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55446B-B07D-0B60-3D43-BC8F00FEA6F8}"/>
              </a:ext>
            </a:extLst>
          </p:cNvPr>
          <p:cNvSpPr txBox="1"/>
          <p:nvPr/>
        </p:nvSpPr>
        <p:spPr>
          <a:xfrm>
            <a:off x="1248170" y="1719867"/>
            <a:ext cx="15904896" cy="3080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cm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cm.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Callout 24">
            <a:extLst>
              <a:ext uri="{FF2B5EF4-FFF2-40B4-BE49-F238E27FC236}">
                <a16:creationId xmlns:a16="http://schemas.microsoft.com/office/drawing/2014/main" id="{6EED4836-929F-73E1-913C-F6A16722B904}"/>
              </a:ext>
            </a:extLst>
          </p:cNvPr>
          <p:cNvSpPr/>
          <p:nvPr/>
        </p:nvSpPr>
        <p:spPr>
          <a:xfrm>
            <a:off x="8334500" y="5352217"/>
            <a:ext cx="1618997" cy="843953"/>
          </a:xfrm>
          <a:prstGeom prst="wedgeEllipseCallout">
            <a:avLst>
              <a:gd name="adj1" fmla="val 25763"/>
              <a:gd name="adj2" fmla="val 7062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859447A-9298-64B7-098C-F5581062BC8E}"/>
                  </a:ext>
                </a:extLst>
              </p:cNvPr>
              <p:cNvSpPr/>
              <p:nvPr/>
            </p:nvSpPr>
            <p:spPr>
              <a:xfrm>
                <a:off x="3657600" y="6689582"/>
                <a:ext cx="11621891" cy="23647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xung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chóp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tứ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</a:t>
                </a:r>
                <a:r>
                  <a:rPr lang="en-US" sz="4000" baseline="-25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xq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(10 . 4) .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15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300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(cm</a:t>
                </a:r>
                <a:r>
                  <a:rPr lang="en-US" sz="40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859447A-9298-64B7-098C-F5581062BC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6689582"/>
                <a:ext cx="11621891" cy="2364750"/>
              </a:xfrm>
              <a:prstGeom prst="rect">
                <a:avLst/>
              </a:prstGeom>
              <a:blipFill>
                <a:blip r:embed="rId4"/>
                <a:stretch>
                  <a:fillRect l="-1836" b="-4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535756" y="7170520"/>
            <a:ext cx="2057400" cy="1815415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D12961-13CA-F658-F24F-63591CA74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27" y="5978287"/>
            <a:ext cx="7466457" cy="41998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9B1495-4404-365E-EBEC-2CE5D9C9AAA8}"/>
              </a:ext>
            </a:extLst>
          </p:cNvPr>
          <p:cNvSpPr txBox="1"/>
          <p:nvPr/>
        </p:nvSpPr>
        <p:spPr>
          <a:xfrm>
            <a:off x="1587316" y="3445236"/>
            <a:ext cx="12638461" cy="2691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6000" b="1" spc="391" dirty="0">
                <a:solidFill>
                  <a:srgbClr val="5D54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THỂ TÍCH CỦA HÌNH CHÓP TỨ GIÁC ĐỀU</a:t>
            </a:r>
          </a:p>
        </p:txBody>
      </p:sp>
    </p:spTree>
    <p:extLst>
      <p:ext uri="{BB962C8B-B14F-4D97-AF65-F5344CB8AC3E}">
        <p14:creationId xmlns:p14="http://schemas.microsoft.com/office/powerpoint/2010/main" val="4277711454"/>
      </p:ext>
    </p:extLst>
  </p:cSld>
  <p:clrMapOvr>
    <a:masterClrMapping/>
  </p:clrMapOvr>
  <p:transition spd="med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1118808" y="9820084"/>
            <a:ext cx="4714152" cy="451619"/>
            <a:chOff x="0" y="0"/>
            <a:chExt cx="1241587" cy="11894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3" name="Picture 5">
            <a:extLst>
              <a:ext uri="{FF2B5EF4-FFF2-40B4-BE49-F238E27FC236}">
                <a16:creationId xmlns:a16="http://schemas.microsoft.com/office/drawing/2014/main" id="{DF58405A-CA6A-938F-D28A-60295347D2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92135">
            <a:off x="385315" y="316592"/>
            <a:ext cx="1642268" cy="151909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2D8EFEF-497C-B37E-AE88-697033FF962E}"/>
              </a:ext>
            </a:extLst>
          </p:cNvPr>
          <p:cNvGrpSpPr/>
          <p:nvPr/>
        </p:nvGrpSpPr>
        <p:grpSpPr>
          <a:xfrm rot="4356270">
            <a:off x="16717773" y="8543666"/>
            <a:ext cx="1743075" cy="1982157"/>
            <a:chOff x="15666918" y="850007"/>
            <a:chExt cx="1743075" cy="1982157"/>
          </a:xfrm>
        </p:grpSpPr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id="{CF5CE70E-3739-6D4E-600F-253F705CA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6404851" y="1054660"/>
              <a:ext cx="1005142" cy="10243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D5607CF4-F003-AEB6-D0D7-FA619D2F9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666918" y="850007"/>
              <a:ext cx="502571" cy="512174"/>
            </a:xfrm>
            <a:prstGeom prst="rect">
              <a:avLst/>
            </a:prstGeom>
          </p:spPr>
        </p:pic>
        <p:pic>
          <p:nvPicPr>
            <p:cNvPr id="27" name="Picture 17">
              <a:extLst>
                <a:ext uri="{FF2B5EF4-FFF2-40B4-BE49-F238E27FC236}">
                  <a16:creationId xmlns:a16="http://schemas.microsoft.com/office/drawing/2014/main" id="{F02A25E1-3F73-A3E6-5E0E-A920F9CE9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6671463" y="2319990"/>
              <a:ext cx="502571" cy="51217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1A90241-375F-1E54-B0DE-486D711E36F1}"/>
              </a:ext>
            </a:extLst>
          </p:cNvPr>
          <p:cNvSpPr txBox="1"/>
          <p:nvPr/>
        </p:nvSpPr>
        <p:spPr>
          <a:xfrm>
            <a:off x="958848" y="1825723"/>
            <a:ext cx="9139815" cy="3492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S.ABCD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16.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dây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dọi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dọi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F5232-4BC2-4439-18A3-AA8AB67EA3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4413" y="1818103"/>
            <a:ext cx="6701828" cy="31598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D7B94E-6389-0D67-E364-30F571D1F6D0}"/>
              </a:ext>
            </a:extLst>
          </p:cNvPr>
          <p:cNvSpPr txBox="1"/>
          <p:nvPr/>
        </p:nvSpPr>
        <p:spPr>
          <a:xfrm>
            <a:off x="946914" y="6581846"/>
            <a:ext cx="91440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S.ABC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1B8786-826A-7F97-23DA-42D3D7A61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7" t="12836" r="706" b="18247"/>
          <a:stretch/>
        </p:blipFill>
        <p:spPr>
          <a:xfrm>
            <a:off x="10854413" y="5225685"/>
            <a:ext cx="5622634" cy="41458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1118808" y="9820084"/>
            <a:ext cx="4714152" cy="451619"/>
            <a:chOff x="0" y="0"/>
            <a:chExt cx="1241587" cy="11894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3" name="Picture 5">
            <a:extLst>
              <a:ext uri="{FF2B5EF4-FFF2-40B4-BE49-F238E27FC236}">
                <a16:creationId xmlns:a16="http://schemas.microsoft.com/office/drawing/2014/main" id="{DF58405A-CA6A-938F-D28A-60295347D2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92135">
            <a:off x="16463515" y="487974"/>
            <a:ext cx="1642268" cy="151909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2D8EFEF-497C-B37E-AE88-697033FF962E}"/>
              </a:ext>
            </a:extLst>
          </p:cNvPr>
          <p:cNvGrpSpPr/>
          <p:nvPr/>
        </p:nvGrpSpPr>
        <p:grpSpPr>
          <a:xfrm rot="4356270">
            <a:off x="16717773" y="8543666"/>
            <a:ext cx="1743075" cy="1982157"/>
            <a:chOff x="15666918" y="850007"/>
            <a:chExt cx="1743075" cy="1982157"/>
          </a:xfrm>
        </p:grpSpPr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id="{CF5CE70E-3739-6D4E-600F-253F705CA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6404851" y="1054660"/>
              <a:ext cx="1005142" cy="10243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D5607CF4-F003-AEB6-D0D7-FA619D2F9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666918" y="850007"/>
              <a:ext cx="502571" cy="512174"/>
            </a:xfrm>
            <a:prstGeom prst="rect">
              <a:avLst/>
            </a:prstGeom>
          </p:spPr>
        </p:pic>
        <p:pic>
          <p:nvPicPr>
            <p:cNvPr id="27" name="Picture 17">
              <a:extLst>
                <a:ext uri="{FF2B5EF4-FFF2-40B4-BE49-F238E27FC236}">
                  <a16:creationId xmlns:a16="http://schemas.microsoft.com/office/drawing/2014/main" id="{F02A25E1-3F73-A3E6-5E0E-A920F9CE9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6671463" y="2319990"/>
              <a:ext cx="502571" cy="512174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16CD81B-98FC-6F6D-CC89-A91638EC76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6800" y="3416135"/>
            <a:ext cx="4687703" cy="60610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A4F1F8-7385-9153-024F-42A6DE0BCC20}"/>
                  </a:ext>
                </a:extLst>
              </p:cNvPr>
              <p:cNvSpPr txBox="1"/>
              <p:nvPr/>
            </p:nvSpPr>
            <p:spPr>
              <a:xfrm>
                <a:off x="838200" y="3926590"/>
                <a:ext cx="10357582" cy="46368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Tức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</a:t>
                </a:r>
                <a:endParaRPr lang="en-US" sz="4000" kern="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000" i="1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𝑉</m:t>
                      </m:r>
                      <m:r>
                        <a:rPr lang="nl-NL" sz="4000" i="1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nl-NL" sz="4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sz="4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nl-NL" sz="4000" i="1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nl-NL" sz="4000" i="1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lang="nl-NL" sz="4000" i="1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a:rPr lang="nl-NL" sz="4000" i="1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a:rPr lang="nl-NL" sz="4000" i="1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en-US" sz="4000" kern="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V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S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h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cao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chóp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tứ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A4F1F8-7385-9153-024F-42A6DE0BC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926590"/>
                <a:ext cx="10357582" cy="4636847"/>
              </a:xfrm>
              <a:prstGeom prst="rect">
                <a:avLst/>
              </a:prstGeom>
              <a:blipFill>
                <a:blip r:embed="rId7"/>
                <a:stretch>
                  <a:fillRect l="-2119" r="-2060" b="-4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FEB822C-CD06-4CCA-8F56-6A2B38991845}"/>
              </a:ext>
            </a:extLst>
          </p:cNvPr>
          <p:cNvSpPr txBox="1"/>
          <p:nvPr/>
        </p:nvSpPr>
        <p:spPr>
          <a:xfrm>
            <a:off x="668558" y="925373"/>
            <a:ext cx="15257242" cy="2036090"/>
          </a:xfrm>
          <a:prstGeom prst="roundRect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cao.</a:t>
            </a:r>
            <a:endParaRPr lang="en-US" sz="3200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27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62000" y="865730"/>
            <a:ext cx="16764000" cy="8759116"/>
            <a:chOff x="0" y="0"/>
            <a:chExt cx="1775393" cy="20374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75393" cy="2037478"/>
            </a:xfrm>
            <a:custGeom>
              <a:avLst/>
              <a:gdLst/>
              <a:ahLst/>
              <a:cxnLst/>
              <a:rect l="l" t="t" r="r" b="b"/>
              <a:pathLst>
                <a:path w="1775393" h="2037478">
                  <a:moveTo>
                    <a:pt x="0" y="0"/>
                  </a:moveTo>
                  <a:lnTo>
                    <a:pt x="1775393" y="0"/>
                  </a:lnTo>
                  <a:lnTo>
                    <a:pt x="1775393" y="2037478"/>
                  </a:lnTo>
                  <a:lnTo>
                    <a:pt x="0" y="2037478"/>
                  </a:lnTo>
                  <a:close/>
                </a:path>
              </a:pathLst>
            </a:custGeom>
            <a:solidFill>
              <a:srgbClr val="FFF9E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971753" y="9835381"/>
            <a:ext cx="4714152" cy="451619"/>
            <a:chOff x="0" y="0"/>
            <a:chExt cx="1241587" cy="1189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41990" y="87110"/>
            <a:ext cx="688937" cy="1578382"/>
            <a:chOff x="0" y="0"/>
            <a:chExt cx="201331" cy="46125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257073" y="87110"/>
            <a:ext cx="688937" cy="1578382"/>
            <a:chOff x="0" y="0"/>
            <a:chExt cx="201331" cy="46125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62E9C55-3D23-DF4C-3E28-81EA0822CA74}"/>
              </a:ext>
            </a:extLst>
          </p:cNvPr>
          <p:cNvGrpSpPr/>
          <p:nvPr/>
        </p:nvGrpSpPr>
        <p:grpSpPr>
          <a:xfrm>
            <a:off x="5736291" y="419101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24" name="Flowchart: Terminator 23">
              <a:extLst>
                <a:ext uri="{FF2B5EF4-FFF2-40B4-BE49-F238E27FC236}">
                  <a16:creationId xmlns:a16="http://schemas.microsoft.com/office/drawing/2014/main" id="{7914AB08-1965-A324-36D6-50DF5E24D0DF}"/>
                </a:ext>
              </a:extLst>
            </p:cNvPr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984BEC3-57AC-3C15-0A10-2F112C7B7699}"/>
                </a:ext>
              </a:extLst>
            </p:cNvPr>
            <p:cNvSpPr/>
            <p:nvPr/>
          </p:nvSpPr>
          <p:spPr>
            <a:xfrm>
              <a:off x="2126502" y="987956"/>
              <a:ext cx="4974440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(SGK – tr86)</a:t>
              </a:r>
            </a:p>
          </p:txBody>
        </p:sp>
      </p:grpSp>
      <p:pic>
        <p:nvPicPr>
          <p:cNvPr id="35" name="Picture 6">
            <a:extLst>
              <a:ext uri="{FF2B5EF4-FFF2-40B4-BE49-F238E27FC236}">
                <a16:creationId xmlns:a16="http://schemas.microsoft.com/office/drawing/2014/main" id="{764A579F-A70A-1777-557F-8B854F82C7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08791" y="7633085"/>
            <a:ext cx="2785499" cy="237020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A29E5C2-9AEE-5561-BF66-BC75FDACC704}"/>
              </a:ext>
            </a:extLst>
          </p:cNvPr>
          <p:cNvSpPr txBox="1"/>
          <p:nvPr/>
        </p:nvSpPr>
        <p:spPr>
          <a:xfrm>
            <a:off x="1326428" y="1621302"/>
            <a:ext cx="15380883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rubik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chóp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đáy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khoảng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22,45 cm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khoảng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5,88 cm (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8).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rubik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Oval Callout 24">
            <a:extLst>
              <a:ext uri="{FF2B5EF4-FFF2-40B4-BE49-F238E27FC236}">
                <a16:creationId xmlns:a16="http://schemas.microsoft.com/office/drawing/2014/main" id="{A2C91EE4-10B4-1EDD-604E-18E7801A8AA3}"/>
              </a:ext>
            </a:extLst>
          </p:cNvPr>
          <p:cNvSpPr/>
          <p:nvPr/>
        </p:nvSpPr>
        <p:spPr>
          <a:xfrm>
            <a:off x="4599398" y="5073493"/>
            <a:ext cx="1618997" cy="843953"/>
          </a:xfrm>
          <a:prstGeom prst="wedgeEllipseCallout">
            <a:avLst>
              <a:gd name="adj1" fmla="val 25763"/>
              <a:gd name="adj2" fmla="val 7062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tx1"/>
                </a:solidFill>
              </a:rPr>
              <a:t>Giải</a:t>
            </a:r>
            <a:endParaRPr lang="en-US" sz="38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ECDE115-1BB4-EB9B-F792-1749B8DA8FD9}"/>
                  </a:ext>
                </a:extLst>
              </p:cNvPr>
              <p:cNvSpPr/>
              <p:nvPr/>
            </p:nvSpPr>
            <p:spPr>
              <a:xfrm>
                <a:off x="1380090" y="6586655"/>
                <a:ext cx="10139480" cy="23689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noProof="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000" noProof="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noProof="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8</a:t>
                </a:r>
                <a:r>
                  <a:rPr lang="en-US" sz="4000" baseline="30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9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:r>
                  <a:rPr lang="en-US" sz="4000" noProof="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192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(cm</a:t>
                </a:r>
                <a:r>
                  <a:rPr lang="en-US" sz="4000" baseline="30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ECDE115-1BB4-EB9B-F792-1749B8DA8F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090" y="6586655"/>
                <a:ext cx="10139480" cy="2368982"/>
              </a:xfrm>
              <a:prstGeom prst="rect">
                <a:avLst/>
              </a:prstGeom>
              <a:blipFill>
                <a:blip r:embed="rId4"/>
                <a:stretch>
                  <a:fillRect l="-2103" b="-3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>
            <a:extLst>
              <a:ext uri="{FF2B5EF4-FFF2-40B4-BE49-F238E27FC236}">
                <a16:creationId xmlns:a16="http://schemas.microsoft.com/office/drawing/2014/main" id="{4C6CAF0B-3FC6-5A2C-FBB0-B8CB1011C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3565" y="3826931"/>
            <a:ext cx="5772238" cy="529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1446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23695" y="4536539"/>
            <a:ext cx="5640610" cy="1213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ct val="150000"/>
              </a:lnSpc>
              <a:spcBef>
                <a:spcPct val="0"/>
              </a:spcBef>
            </a:pPr>
            <a:r>
              <a:rPr lang="en-US" sz="6000" b="1" spc="391" dirty="0">
                <a:solidFill>
                  <a:srgbClr val="5D54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5" name="Freeform 5"/>
          <p:cNvSpPr/>
          <p:nvPr/>
        </p:nvSpPr>
        <p:spPr>
          <a:xfrm>
            <a:off x="535756" y="7170520"/>
            <a:ext cx="2057400" cy="1815415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D12961-13CA-F658-F24F-63591CA74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27" y="5978287"/>
            <a:ext cx="7466457" cy="41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76431"/>
      </p:ext>
    </p:extLst>
  </p:cSld>
  <p:clrMapOvr>
    <a:masterClrMapping/>
  </p:clrMapOvr>
  <p:transition spd="med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5D546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221198" y="8876418"/>
            <a:ext cx="578245" cy="933873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068115" y="385652"/>
            <a:ext cx="6151769" cy="1463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40"/>
              </a:lnSpc>
            </a:pPr>
            <a:r>
              <a:rPr lang="en-US" sz="6000" b="1" spc="479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8" name="Freeform 8"/>
          <p:cNvSpPr/>
          <p:nvPr/>
        </p:nvSpPr>
        <p:spPr>
          <a:xfrm>
            <a:off x="16359156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78628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506F2C-4218-CECA-90D5-56D782A13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800" y="2577880"/>
            <a:ext cx="14935199" cy="41290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66D91A-30B0-75DC-A9CA-84EB20C1F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103" y="7520202"/>
            <a:ext cx="3611301" cy="2031357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C626B62A-C8E8-31E5-7760-BC21A913C75F}"/>
              </a:ext>
            </a:extLst>
          </p:cNvPr>
          <p:cNvSpPr/>
          <p:nvPr/>
        </p:nvSpPr>
        <p:spPr>
          <a:xfrm>
            <a:off x="3917986" y="7349027"/>
            <a:ext cx="13285630" cy="2164790"/>
          </a:xfrm>
          <a:prstGeom prst="cloudCallout">
            <a:avLst>
              <a:gd name="adj1" fmla="val -58373"/>
              <a:gd name="adj2" fmla="val 14688"/>
            </a:avLst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46299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95484" y="2400299"/>
            <a:ext cx="14608230" cy="303355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366482" y="599364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7303" y="6311249"/>
            <a:ext cx="3824637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071604" y="6292959"/>
            <a:ext cx="4801314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45072" y="7997766"/>
            <a:ext cx="4189095" cy="1458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Tam </a:t>
            </a:r>
            <a:r>
              <a:rPr kumimoji="0" lang="en-US" sz="4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65331" y="8343787"/>
            <a:ext cx="583838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05965" y="3332789"/>
            <a:ext cx="14084302" cy="1019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 1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chóp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tứ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giác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đều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mặt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bên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gì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11148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5" grpId="0" animBg="1"/>
      <p:bldP spid="2" grpId="0"/>
      <p:bldP spid="4" grpId="0"/>
      <p:bldP spid="5" grpId="0"/>
      <p:bldP spid="7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95484" y="1580275"/>
            <a:ext cx="14608230" cy="385357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366482" y="599364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58721" y="6311249"/>
                <a:ext cx="2814932" cy="901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13 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pt-B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Times New Roman" panose="02020603050405020304" pitchFamily="18" charset="0"/>
                    <a:cs typeface="+mn-cs"/>
                  </a:rPr>
                  <a:t> 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721" y="6311249"/>
                <a:ext cx="2814932" cy="901401"/>
              </a:xfrm>
              <a:prstGeom prst="rect">
                <a:avLst/>
              </a:prstGeom>
              <a:blipFill>
                <a:blip r:embed="rId4"/>
                <a:stretch>
                  <a:fillRect l="-7792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432524" y="6311249"/>
                <a:ext cx="3036076" cy="901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15 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pt-B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Times New Roman" panose="02020603050405020304" pitchFamily="18" charset="0"/>
                    <a:cs typeface="+mn-cs"/>
                  </a:rPr>
                  <a:t> 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2524" y="6311249"/>
                <a:ext cx="3036076" cy="901401"/>
              </a:xfrm>
              <a:prstGeom prst="rect">
                <a:avLst/>
              </a:prstGeom>
              <a:blipFill>
                <a:blip r:embed="rId5"/>
                <a:stretch>
                  <a:fillRect l="-7014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064269" y="8191500"/>
                <a:ext cx="2882570" cy="13630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14 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pt-B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Times New Roman" panose="02020603050405020304" pitchFamily="18" charset="0"/>
                    <a:cs typeface="+mn-cs"/>
                  </a:rPr>
                  <a:t> 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(Body)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269" y="8191500"/>
                <a:ext cx="2882570" cy="1363065"/>
              </a:xfrm>
              <a:prstGeom prst="rect">
                <a:avLst/>
              </a:prstGeom>
              <a:blipFill>
                <a:blip r:embed="rId6"/>
                <a:stretch>
                  <a:fillRect l="-6554" b="-18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573000" y="8534216"/>
                <a:ext cx="2667000" cy="901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16 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pt-B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Times New Roman" panose="02020603050405020304" pitchFamily="18" charset="0"/>
                    <a:cs typeface="+mn-cs"/>
                  </a:rPr>
                  <a:t> 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(Body)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00" y="8534216"/>
                <a:ext cx="2667000" cy="901401"/>
              </a:xfrm>
              <a:prstGeom prst="rect">
                <a:avLst/>
              </a:prstGeom>
              <a:blipFill>
                <a:blip r:embed="rId7"/>
                <a:stretch>
                  <a:fillRect l="-8238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611914" y="1922238"/>
                <a:ext cx="14084302" cy="3029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Câu</a:t>
                </a:r>
                <a:r>
                  <a:rPr kumimoji="0" lang="vi-VN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Times New Roman" panose="02020603050405020304" pitchFamily="18" charset="0"/>
                    <a:cs typeface="+mn-cs"/>
                  </a:rPr>
                  <a:t>2.</a:t>
                </a:r>
                <a:r>
                  <a:rPr kumimoji="0" lang="pt-BR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Arial" panose="020B0604020202020204" pitchFamily="34" charset="0"/>
                    <a:cs typeface="+mn-cs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chóp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fr-FR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4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8 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kumimoji="0" lang="fr-FR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cao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cm. </a:t>
                </a:r>
                <a:r>
                  <a:rPr lang="fr-FR" sz="4400" noProof="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fr-FR" sz="4400" noProof="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noProof="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đáy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chóp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1914" y="1922238"/>
                <a:ext cx="14084302" cy="3029997"/>
              </a:xfrm>
              <a:prstGeom prst="rect">
                <a:avLst/>
              </a:prstGeom>
              <a:blipFill>
                <a:blip r:embed="rId8"/>
                <a:stretch>
                  <a:fillRect l="-1731" b="-8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18718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5" grpId="0" animBg="1"/>
      <p:bldP spid="2" grpId="0"/>
      <p:bldP spid="4" grpId="0"/>
      <p:bldP spid="5" grpId="0"/>
      <p:bldP spid="7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95484" y="1630481"/>
            <a:ext cx="14608230" cy="380337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366482" y="599364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249383" y="6311249"/>
                <a:ext cx="2180469" cy="8204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72 </m:t>
                    </m:r>
                    <m:r>
                      <a:rPr kumimoji="0" lang="nl-NL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nl-NL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kumimoji="0" lang="fr-FR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383" y="6311249"/>
                <a:ext cx="2180469" cy="820481"/>
              </a:xfrm>
              <a:prstGeom prst="rect">
                <a:avLst/>
              </a:prstGeom>
              <a:blipFill>
                <a:blip r:embed="rId4"/>
                <a:stretch>
                  <a:fillRect l="-8101" b="-2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885193" y="6295223"/>
                <a:ext cx="5425329" cy="8204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36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36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nl-NL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nl-NL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kumimoji="0" lang="fr-FR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5193" y="6295223"/>
                <a:ext cx="5425329" cy="820481"/>
              </a:xfrm>
              <a:prstGeom prst="rect">
                <a:avLst/>
              </a:prstGeom>
              <a:blipFill>
                <a:blip r:embed="rId5"/>
                <a:stretch>
                  <a:fillRect b="-26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218605" y="8080264"/>
                <a:ext cx="2242024" cy="12359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64 </m:t>
                    </m:r>
                    <m:r>
                      <a:rPr kumimoji="0" lang="nl-NL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nl-NL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kumimoji="0" lang="fr-FR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(Body)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8605" y="8080264"/>
                <a:ext cx="2242024" cy="1235979"/>
              </a:xfrm>
              <a:prstGeom prst="rect">
                <a:avLst/>
              </a:prstGeom>
              <a:blipFill>
                <a:blip r:embed="rId6"/>
                <a:stretch>
                  <a:fillRect l="-6522" b="-17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513171" y="8495569"/>
                <a:ext cx="2347438" cy="8206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52 </m:t>
                    </m:r>
                    <m:r>
                      <a:rPr kumimoji="0" lang="nl-NL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nl-NL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kumimoji="0" lang="fr-FR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3171" y="8495569"/>
                <a:ext cx="2347438" cy="820674"/>
              </a:xfrm>
              <a:prstGeom prst="rect">
                <a:avLst/>
              </a:prstGeom>
              <a:blipFill>
                <a:blip r:embed="rId7"/>
                <a:stretch>
                  <a:fillRect l="-7792" b="-26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2505964" y="2003763"/>
            <a:ext cx="14326552" cy="3080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3.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 cm,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cm.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8916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5" grpId="0" animBg="1"/>
      <p:bldP spid="2" grpId="0"/>
      <p:bldP spid="4" grpId="0"/>
      <p:bldP spid="5" grpId="0"/>
      <p:bldP spid="7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95484" y="2400299"/>
            <a:ext cx="14608230" cy="303355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366482" y="599364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48270" y="6311249"/>
                <a:ext cx="2582695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270" y="6311249"/>
                <a:ext cx="2582695" cy="901593"/>
              </a:xfrm>
              <a:prstGeom prst="rect">
                <a:avLst/>
              </a:prstGeom>
              <a:blipFill>
                <a:blip r:embed="rId4"/>
                <a:stretch>
                  <a:fillRect l="-8255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744922" y="6002321"/>
                <a:ext cx="3877985" cy="12917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fr-FR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fr-FR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44922" y="6002321"/>
                <a:ext cx="3877985" cy="1291764"/>
              </a:xfrm>
              <a:prstGeom prst="rect">
                <a:avLst/>
              </a:prstGeom>
              <a:blipFill>
                <a:blip r:embed="rId5"/>
                <a:stretch>
                  <a:fillRect l="-5660" b="-8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775728" y="7524405"/>
                <a:ext cx="3200428" cy="2124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kumimoji="0" lang="fr-FR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fr-FR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fr-FR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kumimoji="0" lang="fr-FR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fr-FR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728" y="7524405"/>
                <a:ext cx="3200428" cy="2124108"/>
              </a:xfrm>
              <a:prstGeom prst="rect">
                <a:avLst/>
              </a:prstGeom>
              <a:blipFill>
                <a:blip r:embed="rId6"/>
                <a:stretch>
                  <a:fillRect l="-6476" b="-5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127923" y="8487536"/>
                <a:ext cx="3494984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=3.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7923" y="8487536"/>
                <a:ext cx="3494984" cy="901593"/>
              </a:xfrm>
              <a:prstGeom prst="rect">
                <a:avLst/>
              </a:prstGeom>
              <a:blipFill>
                <a:blip r:embed="rId7"/>
                <a:stretch>
                  <a:fillRect l="-6098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2457448" y="2764224"/>
            <a:ext cx="14084302" cy="204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h,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 Khi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8756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5" grpId="0" animBg="1"/>
      <p:bldP spid="2" grpId="0"/>
      <p:bldP spid="4" grpId="0"/>
      <p:bldP spid="5" grpId="0"/>
      <p:bldP spid="7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3" name="Flowchart: Terminator 6">
            <a:extLst>
              <a:ext uri="{FF2B5EF4-FFF2-40B4-BE49-F238E27FC236}">
                <a16:creationId xmlns:a16="http://schemas.microsoft.com/office/drawing/2014/main" id="{0AE55AA7-C823-74CD-2D81-0ED496EC8AF3}"/>
              </a:ext>
            </a:extLst>
          </p:cNvPr>
          <p:cNvSpPr/>
          <p:nvPr/>
        </p:nvSpPr>
        <p:spPr>
          <a:xfrm>
            <a:off x="2195484" y="1714501"/>
            <a:ext cx="14608230" cy="371935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lowchart: Terminator 6">
            <a:extLst>
              <a:ext uri="{FF2B5EF4-FFF2-40B4-BE49-F238E27FC236}">
                <a16:creationId xmlns:a16="http://schemas.microsoft.com/office/drawing/2014/main" id="{E676D0F3-EA5A-9087-B8C0-8ECC73D1F8DE}"/>
              </a:ext>
            </a:extLst>
          </p:cNvPr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lowchart: Terminator 6">
            <a:extLst>
              <a:ext uri="{FF2B5EF4-FFF2-40B4-BE49-F238E27FC236}">
                <a16:creationId xmlns:a16="http://schemas.microsoft.com/office/drawing/2014/main" id="{1FEE1FF1-EF5B-60DA-9454-B8E23CC11DD2}"/>
              </a:ext>
            </a:extLst>
          </p:cNvPr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lowchart: Terminator 6">
            <a:extLst>
              <a:ext uri="{FF2B5EF4-FFF2-40B4-BE49-F238E27FC236}">
                <a16:creationId xmlns:a16="http://schemas.microsoft.com/office/drawing/2014/main" id="{643CB485-AC22-3778-FEF5-38181A694832}"/>
              </a:ext>
            </a:extLst>
          </p:cNvPr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lowchart: Terminator 6">
            <a:extLst>
              <a:ext uri="{FF2B5EF4-FFF2-40B4-BE49-F238E27FC236}">
                <a16:creationId xmlns:a16="http://schemas.microsoft.com/office/drawing/2014/main" id="{D01184F6-C1DE-09AF-A875-7E9AD1E431DF}"/>
              </a:ext>
            </a:extLst>
          </p:cNvPr>
          <p:cNvSpPr/>
          <p:nvPr/>
        </p:nvSpPr>
        <p:spPr>
          <a:xfrm>
            <a:off x="10366482" y="599364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F899552-59C9-C042-F8D4-A75D6425981D}"/>
                  </a:ext>
                </a:extLst>
              </p:cNvPr>
              <p:cNvSpPr/>
              <p:nvPr/>
            </p:nvSpPr>
            <p:spPr>
              <a:xfrm>
                <a:off x="4398909" y="6311249"/>
                <a:ext cx="1881412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F899552-59C9-C042-F8D4-A75D64259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8909" y="6311249"/>
                <a:ext cx="1881412" cy="901593"/>
              </a:xfrm>
              <a:prstGeom prst="rect">
                <a:avLst/>
              </a:prstGeom>
              <a:blipFill>
                <a:blip r:embed="rId4"/>
                <a:stretch>
                  <a:fillRect l="-11688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4E5BC43-224F-785C-9F3A-2E26C41A76A7}"/>
                  </a:ext>
                </a:extLst>
              </p:cNvPr>
              <p:cNvSpPr/>
              <p:nvPr/>
            </p:nvSpPr>
            <p:spPr>
              <a:xfrm>
                <a:off x="12582194" y="6254611"/>
                <a:ext cx="2031325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6 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4E5BC43-224F-785C-9F3A-2E26C41A76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2194" y="6254611"/>
                <a:ext cx="2031325" cy="901593"/>
              </a:xfrm>
              <a:prstGeom prst="rect">
                <a:avLst/>
              </a:prstGeom>
              <a:blipFill>
                <a:blip r:embed="rId5"/>
                <a:stretch>
                  <a:fillRect l="-10511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E493B89-D0AE-5F4D-4B74-E3C288C67CF9}"/>
                  </a:ext>
                </a:extLst>
              </p:cNvPr>
              <p:cNvSpPr/>
              <p:nvPr/>
            </p:nvSpPr>
            <p:spPr>
              <a:xfrm>
                <a:off x="4340017" y="7952920"/>
                <a:ext cx="2071849" cy="145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5 </m:t>
                    </m:r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E493B89-D0AE-5F4D-4B74-E3C288C67C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0017" y="7952920"/>
                <a:ext cx="2071849" cy="1458541"/>
              </a:xfrm>
              <a:prstGeom prst="rect">
                <a:avLst/>
              </a:prstGeom>
              <a:blipFill>
                <a:blip r:embed="rId6"/>
                <a:stretch>
                  <a:fillRect l="-10294" b="-19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111AAAA-D92A-9B78-350D-17C4BF42BA2C}"/>
                  </a:ext>
                </a:extLst>
              </p:cNvPr>
              <p:cNvSpPr/>
              <p:nvPr/>
            </p:nvSpPr>
            <p:spPr>
              <a:xfrm>
                <a:off x="12575219" y="8487536"/>
                <a:ext cx="2045277" cy="923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111AAAA-D92A-9B78-350D-17C4BF42BA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5219" y="8487536"/>
                <a:ext cx="2045277" cy="923925"/>
              </a:xfrm>
              <a:prstGeom prst="rect">
                <a:avLst/>
              </a:prstGeom>
              <a:blipFill>
                <a:blip r:embed="rId7"/>
                <a:stretch>
                  <a:fillRect l="-1074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0ED4732-54D8-A591-91D0-D68F24A82DD1}"/>
                  </a:ext>
                </a:extLst>
              </p:cNvPr>
              <p:cNvSpPr/>
              <p:nvPr/>
            </p:nvSpPr>
            <p:spPr>
              <a:xfrm>
                <a:off x="2457448" y="2023116"/>
                <a:ext cx="14084302" cy="2947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Câu </a:t>
                </a:r>
                <a:r>
                  <a:rPr lang="en-US" sz="4300" b="1" dirty="0">
                    <a:solidFill>
                      <a:prstClr val="white"/>
                    </a:solidFill>
                    <a:latin typeface="Arial (Body)"/>
                    <a:ea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chóp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xung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quanh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4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84 </m:t>
                    </m:r>
                    <m:r>
                      <a:rPr lang="en-US" sz="4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fr-FR" sz="4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trung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cm.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đáy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chóp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0ED4732-54D8-A591-91D0-D68F24A82D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7448" y="2023116"/>
                <a:ext cx="14084302" cy="2947410"/>
              </a:xfrm>
              <a:prstGeom prst="rect">
                <a:avLst/>
              </a:prstGeom>
              <a:blipFill>
                <a:blip r:embed="rId8"/>
                <a:stretch>
                  <a:fillRect l="-1688" r="-1688" b="-8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9653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BEF68221-F9B7-5240-BBA5-32678DAD59AC}"/>
              </a:ext>
            </a:extLst>
          </p:cNvPr>
          <p:cNvGrpSpPr/>
          <p:nvPr/>
        </p:nvGrpSpPr>
        <p:grpSpPr>
          <a:xfrm>
            <a:off x="838200" y="876852"/>
            <a:ext cx="5257800" cy="1066800"/>
            <a:chOff x="214647" y="190500"/>
            <a:chExt cx="11478326" cy="10668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E59EEE7-8C32-30AC-0D8D-58C60E796FD0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8B44E9-D53F-3609-FAF0-FCF21B76008B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87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13">
            <a:extLst>
              <a:ext uri="{FF2B5EF4-FFF2-40B4-BE49-F238E27FC236}">
                <a16:creationId xmlns:a16="http://schemas.microsoft.com/office/drawing/2014/main" id="{78A410F7-6DF3-6D33-CD15-10D56DBAA1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219200" y="7429500"/>
            <a:ext cx="2001977" cy="2589815"/>
          </a:xfrm>
          <a:prstGeom prst="rect">
            <a:avLst/>
          </a:prstGeom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03B8AFF3-21E3-B308-35E9-4CBB7FF30F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20226" y="58911"/>
            <a:ext cx="2067774" cy="2139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0DF64D-5528-9A30-BB6C-2832C0AF3488}"/>
              </a:ext>
            </a:extLst>
          </p:cNvPr>
          <p:cNvSpPr/>
          <p:nvPr/>
        </p:nvSpPr>
        <p:spPr>
          <a:xfrm>
            <a:off x="807718" y="2552700"/>
            <a:ext cx="6575065" cy="459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bg1"/>
                </a:solidFill>
                <a:latin typeface="Arial (Body)"/>
              </a:rPr>
              <a:t>Trong các miếng bìa ở hình </a:t>
            </a:r>
            <a:r>
              <a:rPr lang="en-US" sz="4000" dirty="0">
                <a:solidFill>
                  <a:schemeClr val="bg1"/>
                </a:solidFill>
                <a:latin typeface="Arial (Body)"/>
              </a:rPr>
              <a:t>1</a:t>
            </a:r>
            <a:r>
              <a:rPr lang="vi-VN" sz="4000" dirty="0">
                <a:solidFill>
                  <a:schemeClr val="bg1"/>
                </a:solidFill>
                <a:latin typeface="Arial (Body)"/>
              </a:rPr>
              <a:t>9a, </a:t>
            </a:r>
            <a:r>
              <a:rPr lang="en-US" sz="4000" dirty="0">
                <a:solidFill>
                  <a:schemeClr val="bg1"/>
                </a:solidFill>
                <a:latin typeface="Arial (Body)"/>
              </a:rPr>
              <a:t>1</a:t>
            </a:r>
            <a:r>
              <a:rPr lang="vi-VN" sz="4000" dirty="0">
                <a:solidFill>
                  <a:schemeClr val="bg1"/>
                </a:solidFill>
                <a:latin typeface="Arial (Body)"/>
              </a:rPr>
              <a:t>9b, </a:t>
            </a:r>
            <a:r>
              <a:rPr lang="en-US" sz="4000" dirty="0">
                <a:solidFill>
                  <a:schemeClr val="bg1"/>
                </a:solidFill>
                <a:latin typeface="Arial (Body)"/>
              </a:rPr>
              <a:t>1</a:t>
            </a:r>
            <a:r>
              <a:rPr lang="vi-VN" sz="4000" dirty="0">
                <a:solidFill>
                  <a:schemeClr val="bg1"/>
                </a:solidFill>
                <a:latin typeface="Arial (Body)"/>
              </a:rPr>
              <a:t>9c,</a:t>
            </a:r>
            <a:r>
              <a:rPr lang="en-US" sz="4000" dirty="0">
                <a:solidFill>
                  <a:schemeClr val="bg1"/>
                </a:solidFill>
                <a:latin typeface="Arial (Body)"/>
              </a:rPr>
              <a:t> 19d, 19e</a:t>
            </a:r>
            <a:r>
              <a:rPr lang="vi-VN" sz="4000" dirty="0">
                <a:solidFill>
                  <a:schemeClr val="bg1"/>
                </a:solidFill>
                <a:latin typeface="Arial (Body)"/>
              </a:rPr>
              <a:t> miếng bìa nào có thể gấp lại (theo các nét đứt) để được hình chóp t</a:t>
            </a:r>
            <a:r>
              <a:rPr lang="en-US" sz="4000" dirty="0">
                <a:solidFill>
                  <a:schemeClr val="bg1"/>
                </a:solidFill>
                <a:latin typeface="Arial (Body)"/>
              </a:rPr>
              <a:t>ứ</a:t>
            </a:r>
            <a:r>
              <a:rPr lang="vi-VN" sz="4000" dirty="0">
                <a:solidFill>
                  <a:schemeClr val="bg1"/>
                </a:solidFill>
                <a:latin typeface="Arial (Body)"/>
              </a:rPr>
              <a:t> giác đều?</a:t>
            </a:r>
            <a:endParaRPr lang="en-US" sz="4000" dirty="0">
              <a:solidFill>
                <a:schemeClr val="bg1"/>
              </a:solidFill>
              <a:latin typeface="Arial (Body)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532414-201D-F814-1050-8B23DE05D0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6313" y="2563412"/>
            <a:ext cx="9067800" cy="6430860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BEF68221-F9B7-5240-BBA5-32678DAD59AC}"/>
              </a:ext>
            </a:extLst>
          </p:cNvPr>
          <p:cNvGrpSpPr/>
          <p:nvPr/>
        </p:nvGrpSpPr>
        <p:grpSpPr>
          <a:xfrm>
            <a:off x="838200" y="876852"/>
            <a:ext cx="5257800" cy="1066800"/>
            <a:chOff x="214647" y="190500"/>
            <a:chExt cx="11478326" cy="10668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E59EEE7-8C32-30AC-0D8D-58C60E796FD0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8B44E9-D53F-3609-FAF0-FCF21B76008B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87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6">
            <a:extLst>
              <a:ext uri="{FF2B5EF4-FFF2-40B4-BE49-F238E27FC236}">
                <a16:creationId xmlns:a16="http://schemas.microsoft.com/office/drawing/2014/main" id="{6CADC4F2-7028-369B-68AD-D65B452051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20226" y="58911"/>
            <a:ext cx="2067774" cy="2139999"/>
          </a:xfrm>
          <a:prstGeom prst="rect">
            <a:avLst/>
          </a:prstGeom>
        </p:spPr>
      </p:pic>
      <p:sp>
        <p:nvSpPr>
          <p:cNvPr id="3" name="Oval Callout 19">
            <a:extLst>
              <a:ext uri="{FF2B5EF4-FFF2-40B4-BE49-F238E27FC236}">
                <a16:creationId xmlns:a16="http://schemas.microsoft.com/office/drawing/2014/main" id="{3E349B14-46D2-A88B-F945-639484D03138}"/>
              </a:ext>
            </a:extLst>
          </p:cNvPr>
          <p:cNvSpPr/>
          <p:nvPr/>
        </p:nvSpPr>
        <p:spPr>
          <a:xfrm>
            <a:off x="13285073" y="956313"/>
            <a:ext cx="1560257" cy="843953"/>
          </a:xfrm>
          <a:prstGeom prst="wedgeEllipseCallout">
            <a:avLst>
              <a:gd name="adj1" fmla="val -16438"/>
              <a:gd name="adj2" fmla="val 8687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23C176-98ED-54D1-708C-77F869A4AC39}"/>
              </a:ext>
            </a:extLst>
          </p:cNvPr>
          <p:cNvSpPr/>
          <p:nvPr/>
        </p:nvSpPr>
        <p:spPr>
          <a:xfrm>
            <a:off x="685800" y="2462317"/>
            <a:ext cx="9857644" cy="5362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chóp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tứ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đáy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bên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tam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0480" marR="30480"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19 ta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thấy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miếng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bìa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miếng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bìa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19c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thỏa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mãn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gấp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chóp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tứ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DA8EE8-B982-2FF9-ED17-93355C5AF0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5844" y="2933700"/>
            <a:ext cx="6753956" cy="4789888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0CB767A8-B973-675E-5D39-35F2F4AF65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70560" y="7943564"/>
            <a:ext cx="1546453" cy="200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339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B82B0CC-F403-41B2-85A8-1E022C90945A}"/>
              </a:ext>
            </a:extLst>
          </p:cNvPr>
          <p:cNvGrpSpPr/>
          <p:nvPr/>
        </p:nvGrpSpPr>
        <p:grpSpPr>
          <a:xfrm>
            <a:off x="2057400" y="807720"/>
            <a:ext cx="5257800" cy="1066800"/>
            <a:chOff x="214647" y="190500"/>
            <a:chExt cx="11478326" cy="1066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197B-FACE-9B5B-46F0-1A3A771ED85A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27C401-FA52-A0C7-5E96-D06E62798F6D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87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7">
            <a:extLst>
              <a:ext uri="{FF2B5EF4-FFF2-40B4-BE49-F238E27FC236}">
                <a16:creationId xmlns:a16="http://schemas.microsoft.com/office/drawing/2014/main" id="{22454BD1-8BAE-FE05-2897-08B9A7CEA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5322" y="800100"/>
            <a:ext cx="1132820" cy="20907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385A07-C4C3-4179-743D-8CFAA426C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0" y="5763214"/>
            <a:ext cx="1902117" cy="3907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EB5285-920C-BB70-6970-D3C0B258F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99354">
            <a:off x="-566855" y="8605189"/>
            <a:ext cx="1702353" cy="16638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1579EE-8AB8-6489-BC89-FFACF0D046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467" y="400950"/>
            <a:ext cx="3229182" cy="18164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897317-387C-0343-692B-87DD1E317A51}"/>
              </a:ext>
            </a:extLst>
          </p:cNvPr>
          <p:cNvSpPr txBox="1"/>
          <p:nvPr/>
        </p:nvSpPr>
        <p:spPr>
          <a:xfrm>
            <a:off x="1051560" y="2476043"/>
            <a:ext cx="16123014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chóp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A.BCD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đáy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7 cm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10 cm.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xung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chóp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endParaRPr lang="en-US" sz="40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Callout 24">
            <a:extLst>
              <a:ext uri="{FF2B5EF4-FFF2-40B4-BE49-F238E27FC236}">
                <a16:creationId xmlns:a16="http://schemas.microsoft.com/office/drawing/2014/main" id="{1A9645EB-A8E4-BB7B-4684-9CAFBD3B2185}"/>
              </a:ext>
            </a:extLst>
          </p:cNvPr>
          <p:cNvSpPr/>
          <p:nvPr/>
        </p:nvSpPr>
        <p:spPr>
          <a:xfrm>
            <a:off x="743838" y="5532033"/>
            <a:ext cx="1618997" cy="843953"/>
          </a:xfrm>
          <a:prstGeom prst="wedgeEllipseCallout">
            <a:avLst>
              <a:gd name="adj1" fmla="val 25763"/>
              <a:gd name="adj2" fmla="val 7062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FD4FF39-4295-1B48-9800-20A5AE474A0A}"/>
                  </a:ext>
                </a:extLst>
              </p:cNvPr>
              <p:cNvSpPr/>
              <p:nvPr/>
            </p:nvSpPr>
            <p:spPr>
              <a:xfrm>
                <a:off x="2362835" y="6739272"/>
                <a:ext cx="14811739" cy="23647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xung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chóp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tứ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A.BCD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</a:t>
                </a:r>
                <a:r>
                  <a:rPr lang="en-US" sz="4000" baseline="-25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xq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(7 .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.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10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140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(cm</a:t>
                </a:r>
                <a:r>
                  <a:rPr lang="en-US" sz="40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FD4FF39-4295-1B48-9800-20A5AE474A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835" y="6739272"/>
                <a:ext cx="14811739" cy="2364750"/>
              </a:xfrm>
              <a:prstGeom prst="rect">
                <a:avLst/>
              </a:prstGeom>
              <a:blipFill>
                <a:blip r:embed="rId7"/>
                <a:stretch>
                  <a:fillRect l="-1482" b="-4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95647" y="4536539"/>
            <a:ext cx="4496705" cy="1213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6000" b="1" spc="391" dirty="0">
                <a:solidFill>
                  <a:srgbClr val="5D54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5" name="Freeform 5"/>
          <p:cNvSpPr/>
          <p:nvPr/>
        </p:nvSpPr>
        <p:spPr>
          <a:xfrm>
            <a:off x="535756" y="7170520"/>
            <a:ext cx="2057400" cy="1815415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D12961-13CA-F658-F24F-63591CA74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27" y="5978287"/>
            <a:ext cx="7466457" cy="41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45201"/>
      </p:ext>
    </p:extLst>
  </p:cSld>
  <p:clrMapOvr>
    <a:masterClrMapping/>
  </p:clrMapOvr>
  <p:transition spd="med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4944" y="6115243"/>
            <a:ext cx="19996956" cy="4962169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4377" y="876977"/>
            <a:ext cx="17563623" cy="7521210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699" y="1203825"/>
            <a:ext cx="16762615" cy="6867513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706055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94974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163799" y="6354450"/>
            <a:ext cx="2868763" cy="6470683"/>
          </a:xfrm>
          <a:custGeom>
            <a:avLst/>
            <a:gdLst/>
            <a:ahLst/>
            <a:cxnLst/>
            <a:rect l="l" t="t" r="r" b="b"/>
            <a:pathLst>
              <a:path w="5176765" h="11621309">
                <a:moveTo>
                  <a:pt x="5176764" y="0"/>
                </a:moveTo>
                <a:lnTo>
                  <a:pt x="0" y="0"/>
                </a:lnTo>
                <a:lnTo>
                  <a:pt x="0" y="11621309"/>
                </a:lnTo>
                <a:lnTo>
                  <a:pt x="5176764" y="11621309"/>
                </a:lnTo>
                <a:lnTo>
                  <a:pt x="5176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2036164" y="7855925"/>
            <a:ext cx="2882561" cy="351258"/>
            <a:chOff x="0" y="0"/>
            <a:chExt cx="759193" cy="925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974598" y="465131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4184900" y="9047760"/>
            <a:ext cx="12723450" cy="6916930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0" y="6243964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BE5D24E6-0F3E-D1E5-4085-2CF6F79B7990}"/>
              </a:ext>
            </a:extLst>
          </p:cNvPr>
          <p:cNvSpPr txBox="1"/>
          <p:nvPr/>
        </p:nvSpPr>
        <p:spPr>
          <a:xfrm>
            <a:off x="639775" y="2563197"/>
            <a:ext cx="17563623" cy="3121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8000" b="1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CHÓP TỨ GIÁC ĐỀU 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BEF68221-F9B7-5240-BBA5-32678DAD59AC}"/>
              </a:ext>
            </a:extLst>
          </p:cNvPr>
          <p:cNvGrpSpPr/>
          <p:nvPr/>
        </p:nvGrpSpPr>
        <p:grpSpPr>
          <a:xfrm>
            <a:off x="6510423" y="723900"/>
            <a:ext cx="5257800" cy="1066800"/>
            <a:chOff x="214647" y="190500"/>
            <a:chExt cx="11478326" cy="10668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E59EEE7-8C32-30AC-0D8D-58C60E796FD0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8B44E9-D53F-3609-FAF0-FCF21B76008B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87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6">
            <a:extLst>
              <a:ext uri="{FF2B5EF4-FFF2-40B4-BE49-F238E27FC236}">
                <a16:creationId xmlns:a16="http://schemas.microsoft.com/office/drawing/2014/main" id="{03B8AFF3-21E3-B308-35E9-4CBB7FF30F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33400" y="-563320"/>
            <a:ext cx="2067774" cy="2139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CFFC6F-3CF7-B872-6F46-3D0C76A8D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5900" y="6872501"/>
            <a:ext cx="2717727" cy="26342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C10442-0837-5795-E623-6DA5B710AAE6}"/>
              </a:ext>
            </a:extLst>
          </p:cNvPr>
          <p:cNvSpPr/>
          <p:nvPr/>
        </p:nvSpPr>
        <p:spPr>
          <a:xfrm>
            <a:off x="994235" y="2097375"/>
            <a:ext cx="16299529" cy="204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cm</a:t>
            </a:r>
            <a:r>
              <a:rPr lang="en-US" sz="45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cm.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Oval Callout 21">
            <a:extLst>
              <a:ext uri="{FF2B5EF4-FFF2-40B4-BE49-F238E27FC236}">
                <a16:creationId xmlns:a16="http://schemas.microsoft.com/office/drawing/2014/main" id="{C072C97F-22D2-5B9E-906B-172EFCD58F12}"/>
              </a:ext>
            </a:extLst>
          </p:cNvPr>
          <p:cNvSpPr/>
          <p:nvPr/>
        </p:nvSpPr>
        <p:spPr>
          <a:xfrm>
            <a:off x="8298664" y="4881727"/>
            <a:ext cx="1671964" cy="738077"/>
          </a:xfrm>
          <a:prstGeom prst="wedgeEllipseCallout">
            <a:avLst>
              <a:gd name="adj1" fmla="val -38607"/>
              <a:gd name="adj2" fmla="val 74889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4BE803D-1699-FA63-21E4-A9B5EBA7732D}"/>
                  </a:ext>
                </a:extLst>
              </p:cNvPr>
              <p:cNvSpPr/>
              <p:nvPr/>
            </p:nvSpPr>
            <p:spPr>
              <a:xfrm>
                <a:off x="1393540" y="6362700"/>
                <a:ext cx="12877800" cy="26342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chóp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tứ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noProof="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500" noProof="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noProof="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à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4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</a:t>
                </a:r>
                <a:r>
                  <a:rPr lang="en-US" sz="45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15</a:t>
                </a:r>
                <a:r>
                  <a:rPr lang="en-US" sz="4500" baseline="30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</a:t>
                </a:r>
                <a:r>
                  <a:rPr lang="en-US" sz="45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8</a:t>
                </a: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:r>
                  <a:rPr lang="en-US" sz="4500" noProof="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60</a:t>
                </a:r>
                <a:r>
                  <a:rPr lang="en-US" sz="45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0</a:t>
                </a: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(cm</a:t>
                </a:r>
                <a:r>
                  <a:rPr lang="en-US" sz="4500" baseline="30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4BE803D-1699-FA63-21E4-A9B5EBA773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540" y="6362700"/>
                <a:ext cx="12877800" cy="2634247"/>
              </a:xfrm>
              <a:prstGeom prst="rect">
                <a:avLst/>
              </a:prstGeom>
              <a:blipFill>
                <a:blip r:embed="rId5"/>
                <a:stretch>
                  <a:fillRect l="-1989" b="-4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564907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B82B0CC-F403-41B2-85A8-1E022C90945A}"/>
              </a:ext>
            </a:extLst>
          </p:cNvPr>
          <p:cNvGrpSpPr/>
          <p:nvPr/>
        </p:nvGrpSpPr>
        <p:grpSpPr>
          <a:xfrm>
            <a:off x="1143000" y="829132"/>
            <a:ext cx="5257800" cy="1066800"/>
            <a:chOff x="214647" y="190500"/>
            <a:chExt cx="11478326" cy="1066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197B-FACE-9B5B-46F0-1A3A771ED85A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27C401-FA52-A0C7-5E96-D06E62798F6D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87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7">
            <a:extLst>
              <a:ext uri="{FF2B5EF4-FFF2-40B4-BE49-F238E27FC236}">
                <a16:creationId xmlns:a16="http://schemas.microsoft.com/office/drawing/2014/main" id="{22454BD1-8BAE-FE05-2897-08B9A7CEA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82089" y="-216256"/>
            <a:ext cx="1132820" cy="2090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EB5285-920C-BB70-6970-D3C0B258F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99354">
            <a:off x="-566855" y="8605189"/>
            <a:ext cx="1702353" cy="16638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1579EE-8AB8-6489-BC89-FFACF0D046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09094" y="302755"/>
            <a:ext cx="2794248" cy="15717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E54567-30CE-E00C-3278-D3653D492C67}"/>
              </a:ext>
            </a:extLst>
          </p:cNvPr>
          <p:cNvSpPr/>
          <p:nvPr/>
        </p:nvSpPr>
        <p:spPr>
          <a:xfrm>
            <a:off x="995268" y="2007414"/>
            <a:ext cx="16428902" cy="1842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che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giếng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trời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dạng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chóp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tứ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đều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độ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đáy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khoảng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2,2 m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độ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khoảng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2,8 m (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20).</a:t>
            </a:r>
            <a:endParaRPr lang="en-US" sz="4000" dirty="0">
              <a:effectLst/>
              <a:latin typeface="Arial (Body)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AB36FA-620F-460B-59DF-05DE1E0D85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7400" y="4068988"/>
            <a:ext cx="6153797" cy="4508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415F9B-03F6-F6EA-4F4D-D8AE5625848C}"/>
              </a:ext>
            </a:extLst>
          </p:cNvPr>
          <p:cNvSpPr txBox="1"/>
          <p:nvPr/>
        </p:nvSpPr>
        <p:spPr>
          <a:xfrm>
            <a:off x="975019" y="3978082"/>
            <a:ext cx="8321381" cy="4609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0" i="0" dirty="0">
                <a:solidFill>
                  <a:srgbClr val="000000"/>
                </a:solidFill>
                <a:effectLst/>
              </a:rPr>
              <a:t>Cần phải trả bao nhiêu tiền để làm mái che giếng trời đó? Biết rằng giá để làm mỗi mét vuông mái che được tính là 1 800 000 đồng (bao gồm tiền vật liệu và tiền công).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957392-2649-73C2-9867-61B34866B0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80368" y="6102213"/>
            <a:ext cx="4450466" cy="44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846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B82B0CC-F403-41B2-85A8-1E022C90945A}"/>
              </a:ext>
            </a:extLst>
          </p:cNvPr>
          <p:cNvGrpSpPr/>
          <p:nvPr/>
        </p:nvGrpSpPr>
        <p:grpSpPr>
          <a:xfrm>
            <a:off x="1143000" y="829132"/>
            <a:ext cx="5257800" cy="1066800"/>
            <a:chOff x="214647" y="190500"/>
            <a:chExt cx="11478326" cy="1066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197B-FACE-9B5B-46F0-1A3A771ED85A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27C401-FA52-A0C7-5E96-D06E62798F6D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4. (SGK – tr.53)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7">
            <a:extLst>
              <a:ext uri="{FF2B5EF4-FFF2-40B4-BE49-F238E27FC236}">
                <a16:creationId xmlns:a16="http://schemas.microsoft.com/office/drawing/2014/main" id="{22454BD1-8BAE-FE05-2897-08B9A7CEA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82089" y="-216256"/>
            <a:ext cx="1132820" cy="2090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EB5285-920C-BB70-6970-D3C0B258F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99354">
            <a:off x="-566855" y="8605189"/>
            <a:ext cx="1702353" cy="16638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1579EE-8AB8-6489-BC89-FFACF0D046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09094" y="302755"/>
            <a:ext cx="2794248" cy="1571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999FD3-85A3-5C7E-DCAE-D5647D2A2E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3613" y="3763232"/>
            <a:ext cx="5391938" cy="3950529"/>
          </a:xfrm>
          <a:prstGeom prst="rect">
            <a:avLst/>
          </a:prstGeom>
        </p:spPr>
      </p:pic>
      <p:sp>
        <p:nvSpPr>
          <p:cNvPr id="7" name="Oval Callout 29">
            <a:extLst>
              <a:ext uri="{FF2B5EF4-FFF2-40B4-BE49-F238E27FC236}">
                <a16:creationId xmlns:a16="http://schemas.microsoft.com/office/drawing/2014/main" id="{EF75789C-ADA8-0508-FB68-0FAC6AF4412B}"/>
              </a:ext>
            </a:extLst>
          </p:cNvPr>
          <p:cNvSpPr/>
          <p:nvPr/>
        </p:nvSpPr>
        <p:spPr>
          <a:xfrm>
            <a:off x="11642200" y="1504859"/>
            <a:ext cx="1671964" cy="782145"/>
          </a:xfrm>
          <a:prstGeom prst="wedgeEllipseCallout">
            <a:avLst>
              <a:gd name="adj1" fmla="val 22919"/>
              <a:gd name="adj2" fmla="val 8003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CDC728-52E2-8F27-9D20-0F018A8F18A3}"/>
                  </a:ext>
                </a:extLst>
              </p:cNvPr>
              <p:cNvSpPr txBox="1"/>
              <p:nvPr/>
            </p:nvSpPr>
            <p:spPr>
              <a:xfrm>
                <a:off x="7313538" y="2768573"/>
                <a:ext cx="10329289" cy="66685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Diện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tích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xung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quanh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mái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che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giếng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trời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dạng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chóp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tứ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giác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đều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là: </a:t>
                </a:r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2,2.4</m:t>
                          </m:r>
                        </m:e>
                      </m:d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.2,8=12,32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tiền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cần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phải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trả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(bao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gồm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tiền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vật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liệu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tiền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công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để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làm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mái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che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giếng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trời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12,32 . 1 800 000 = 22 176 000 (đồ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𝑛𝑔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).</m:t>
                      </m:r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CDC728-52E2-8F27-9D20-0F018A8F1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3538" y="2768573"/>
                <a:ext cx="10329289" cy="6668557"/>
              </a:xfrm>
              <a:prstGeom prst="rect">
                <a:avLst/>
              </a:prstGeom>
              <a:blipFill>
                <a:blip r:embed="rId7"/>
                <a:stretch>
                  <a:fillRect l="-1830" r="-1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A957392-2649-73C2-9867-61B34866B0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84321" y="6138064"/>
            <a:ext cx="3749233" cy="374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478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5484230"/>
            <a:ext cx="19196414" cy="5202784"/>
            <a:chOff x="0" y="0"/>
            <a:chExt cx="5055846" cy="13702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5846" cy="1370281"/>
            </a:xfrm>
            <a:custGeom>
              <a:avLst/>
              <a:gdLst/>
              <a:ahLst/>
              <a:cxnLst/>
              <a:rect l="l" t="t" r="r" b="b"/>
              <a:pathLst>
                <a:path w="5055846" h="1370281">
                  <a:moveTo>
                    <a:pt x="0" y="0"/>
                  </a:moveTo>
                  <a:lnTo>
                    <a:pt x="5055846" y="0"/>
                  </a:lnTo>
                  <a:lnTo>
                    <a:pt x="5055846" y="1370281"/>
                  </a:lnTo>
                  <a:lnTo>
                    <a:pt x="0" y="1370281"/>
                  </a:lnTo>
                  <a:close/>
                </a:path>
              </a:pathLst>
            </a:custGeom>
            <a:solidFill>
              <a:srgbClr val="FCF4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93041" y="484238"/>
            <a:ext cx="16534923" cy="9318523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3879" y="0"/>
                  </a:moveTo>
                  <a:lnTo>
                    <a:pt x="4753232" y="0"/>
                  </a:lnTo>
                  <a:cubicBezTo>
                    <a:pt x="4759566" y="0"/>
                    <a:pt x="4765639" y="2516"/>
                    <a:pt x="4770117" y="6994"/>
                  </a:cubicBezTo>
                  <a:cubicBezTo>
                    <a:pt x="4774596" y="11472"/>
                    <a:pt x="4777112" y="17546"/>
                    <a:pt x="4777112" y="23879"/>
                  </a:cubicBezTo>
                  <a:lnTo>
                    <a:pt x="4777112" y="2668339"/>
                  </a:lnTo>
                  <a:cubicBezTo>
                    <a:pt x="4777112" y="2681527"/>
                    <a:pt x="4766421" y="2692218"/>
                    <a:pt x="4753232" y="2692218"/>
                  </a:cubicBezTo>
                  <a:lnTo>
                    <a:pt x="23879" y="2692218"/>
                  </a:lnTo>
                  <a:cubicBezTo>
                    <a:pt x="10691" y="2692218"/>
                    <a:pt x="0" y="2681527"/>
                    <a:pt x="0" y="2668339"/>
                  </a:cubicBezTo>
                  <a:lnTo>
                    <a:pt x="0" y="23879"/>
                  </a:lnTo>
                  <a:cubicBezTo>
                    <a:pt x="0" y="10691"/>
                    <a:pt x="10691" y="0"/>
                    <a:pt x="23879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70087" y="889193"/>
            <a:ext cx="15780831" cy="8508615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5020" y="0"/>
                  </a:moveTo>
                  <a:lnTo>
                    <a:pt x="4534226" y="0"/>
                  </a:lnTo>
                  <a:cubicBezTo>
                    <a:pt x="4540862" y="0"/>
                    <a:pt x="4547226" y="2636"/>
                    <a:pt x="4551918" y="7328"/>
                  </a:cubicBezTo>
                  <a:cubicBezTo>
                    <a:pt x="4556611" y="12020"/>
                    <a:pt x="4559247" y="18384"/>
                    <a:pt x="4559247" y="25020"/>
                  </a:cubicBezTo>
                  <a:lnTo>
                    <a:pt x="4559247" y="2433207"/>
                  </a:lnTo>
                  <a:cubicBezTo>
                    <a:pt x="4559247" y="2439843"/>
                    <a:pt x="4556611" y="2446207"/>
                    <a:pt x="4551918" y="2450899"/>
                  </a:cubicBezTo>
                  <a:cubicBezTo>
                    <a:pt x="4547226" y="2455591"/>
                    <a:pt x="4540862" y="2458227"/>
                    <a:pt x="4534226" y="2458227"/>
                  </a:cubicBezTo>
                  <a:lnTo>
                    <a:pt x="25020" y="2458227"/>
                  </a:lnTo>
                  <a:cubicBezTo>
                    <a:pt x="18384" y="2458227"/>
                    <a:pt x="12020" y="2455591"/>
                    <a:pt x="7328" y="2450899"/>
                  </a:cubicBezTo>
                  <a:cubicBezTo>
                    <a:pt x="2636" y="2446207"/>
                    <a:pt x="0" y="2439843"/>
                    <a:pt x="0" y="2433207"/>
                  </a:cubicBezTo>
                  <a:lnTo>
                    <a:pt x="0" y="25020"/>
                  </a:lnTo>
                  <a:cubicBezTo>
                    <a:pt x="0" y="18384"/>
                    <a:pt x="2636" y="12020"/>
                    <a:pt x="7328" y="7328"/>
                  </a:cubicBezTo>
                  <a:cubicBezTo>
                    <a:pt x="12020" y="2636"/>
                    <a:pt x="18384" y="0"/>
                    <a:pt x="25020" y="0"/>
                  </a:cubicBezTo>
                  <a:close/>
                </a:path>
              </a:pathLst>
            </a:custGeom>
            <a:solidFill>
              <a:srgbClr val="5D546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Google Shape;7771;p33">
            <a:extLst>
              <a:ext uri="{FF2B5EF4-FFF2-40B4-BE49-F238E27FC236}">
                <a16:creationId xmlns:a16="http://schemas.microsoft.com/office/drawing/2014/main" id="{8822F7B5-F438-5011-9E44-7B450E7FCBD0}"/>
              </a:ext>
            </a:extLst>
          </p:cNvPr>
          <p:cNvSpPr txBox="1">
            <a:spLocks/>
          </p:cNvSpPr>
          <p:nvPr/>
        </p:nvSpPr>
        <p:spPr>
          <a:xfrm>
            <a:off x="4114800" y="139577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en-US" sz="7500" b="1" kern="0" dirty="0">
                <a:solidFill>
                  <a:srgbClr val="FFFF00"/>
                </a:solidFill>
                <a:latin typeface="Arial" panose="020B0604020202020204" pitchFamily="34" charset="0"/>
              </a:rPr>
              <a:t>HƯỚNG DẪN VỀ NHÀ</a:t>
            </a:r>
            <a:endParaRPr lang="vi-VN" sz="7500" b="1" kern="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5069F7D-F730-525E-14B1-A2AA2C48CD91}"/>
              </a:ext>
            </a:extLst>
          </p:cNvPr>
          <p:cNvGrpSpPr/>
          <p:nvPr/>
        </p:nvGrpSpPr>
        <p:grpSpPr>
          <a:xfrm>
            <a:off x="1524000" y="3467100"/>
            <a:ext cx="4607783" cy="4001156"/>
            <a:chOff x="1066801" y="3771900"/>
            <a:chExt cx="5130550" cy="3699159"/>
          </a:xfrm>
        </p:grpSpPr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335A6B0E-5B1B-415A-1486-4912308880F0}"/>
                </a:ext>
              </a:extLst>
            </p:cNvPr>
            <p:cNvGrpSpPr/>
            <p:nvPr/>
          </p:nvGrpSpPr>
          <p:grpSpPr>
            <a:xfrm>
              <a:off x="1066801" y="3771900"/>
              <a:ext cx="5130550" cy="3699159"/>
              <a:chOff x="0" y="0"/>
              <a:chExt cx="6038063" cy="6076340"/>
            </a:xfrm>
          </p:grpSpPr>
          <p:sp>
            <p:nvSpPr>
              <p:cNvPr id="28" name="Freeform 5">
                <a:extLst>
                  <a:ext uri="{FF2B5EF4-FFF2-40B4-BE49-F238E27FC236}">
                    <a16:creationId xmlns:a16="http://schemas.microsoft.com/office/drawing/2014/main" id="{DB4BA2D5-4A47-9859-9C56-02E3533D4423}"/>
                  </a:ext>
                </a:extLst>
              </p:cNvPr>
              <p:cNvSpPr/>
              <p:nvPr/>
            </p:nvSpPr>
            <p:spPr>
              <a:xfrm>
                <a:off x="31750" y="31750"/>
                <a:ext cx="5974562" cy="6012840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29" name="Freeform 6">
                <a:extLst>
                  <a:ext uri="{FF2B5EF4-FFF2-40B4-BE49-F238E27FC236}">
                    <a16:creationId xmlns:a16="http://schemas.microsoft.com/office/drawing/2014/main" id="{FF8C57A5-75E2-AC24-6B7B-755628FBC7F6}"/>
                  </a:ext>
                </a:extLst>
              </p:cNvPr>
              <p:cNvSpPr/>
              <p:nvPr/>
            </p:nvSpPr>
            <p:spPr>
              <a:xfrm>
                <a:off x="0" y="0"/>
                <a:ext cx="603806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7F1416A-C399-014F-9477-1757A226BB0F}"/>
                </a:ext>
              </a:extLst>
            </p:cNvPr>
            <p:cNvSpPr/>
            <p:nvPr/>
          </p:nvSpPr>
          <p:spPr>
            <a:xfrm>
              <a:off x="1110465" y="4659449"/>
              <a:ext cx="5059907" cy="1687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bài.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D106EB7-F335-3EDC-8B76-C442E3E9C97D}"/>
              </a:ext>
            </a:extLst>
          </p:cNvPr>
          <p:cNvGrpSpPr/>
          <p:nvPr/>
        </p:nvGrpSpPr>
        <p:grpSpPr>
          <a:xfrm>
            <a:off x="6426558" y="3467100"/>
            <a:ext cx="5028208" cy="4022172"/>
            <a:chOff x="6494020" y="3791229"/>
            <a:chExt cx="5130550" cy="3699159"/>
          </a:xfrm>
        </p:grpSpPr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D1C9929A-0065-FC0A-0459-5779C1428546}"/>
                </a:ext>
              </a:extLst>
            </p:cNvPr>
            <p:cNvGrpSpPr/>
            <p:nvPr/>
          </p:nvGrpSpPr>
          <p:grpSpPr>
            <a:xfrm>
              <a:off x="6494020" y="3791229"/>
              <a:ext cx="5130550" cy="3699159"/>
              <a:chOff x="0" y="0"/>
              <a:chExt cx="6038063" cy="6076340"/>
            </a:xfrm>
          </p:grpSpPr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AF6C4D57-5F67-D008-AC3A-521C86E02E97}"/>
                  </a:ext>
                </a:extLst>
              </p:cNvPr>
              <p:cNvSpPr/>
              <p:nvPr/>
            </p:nvSpPr>
            <p:spPr>
              <a:xfrm>
                <a:off x="31750" y="31750"/>
                <a:ext cx="5974562" cy="6012840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4" name="Freeform 6">
                <a:extLst>
                  <a:ext uri="{FF2B5EF4-FFF2-40B4-BE49-F238E27FC236}">
                    <a16:creationId xmlns:a16="http://schemas.microsoft.com/office/drawing/2014/main" id="{B7509FFD-371B-C55E-6838-AEDAC768D97A}"/>
                  </a:ext>
                </a:extLst>
              </p:cNvPr>
              <p:cNvSpPr/>
              <p:nvPr/>
            </p:nvSpPr>
            <p:spPr>
              <a:xfrm>
                <a:off x="0" y="0"/>
                <a:ext cx="603806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01D921-FD46-4254-5F34-EB3B77263E6B}"/>
                </a:ext>
              </a:extLst>
            </p:cNvPr>
            <p:cNvSpPr/>
            <p:nvPr/>
          </p:nvSpPr>
          <p:spPr>
            <a:xfrm>
              <a:off x="6741438" y="4730860"/>
              <a:ext cx="4635711" cy="1819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thành  </a:t>
              </a:r>
            </a:p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tập trong SBT.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39C86B6-FB73-54B1-6DD9-BA0FAFEE9E21}"/>
              </a:ext>
            </a:extLst>
          </p:cNvPr>
          <p:cNvGrpSpPr/>
          <p:nvPr/>
        </p:nvGrpSpPr>
        <p:grpSpPr>
          <a:xfrm>
            <a:off x="11857020" y="3467100"/>
            <a:ext cx="5045653" cy="3980613"/>
            <a:chOff x="7884276" y="4765793"/>
            <a:chExt cx="5931033" cy="3980613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8124E42F-33B4-57B5-8C8E-E240FF29381D}"/>
                </a:ext>
              </a:extLst>
            </p:cNvPr>
            <p:cNvSpPr/>
            <p:nvPr/>
          </p:nvSpPr>
          <p:spPr>
            <a:xfrm>
              <a:off x="7884276" y="4765793"/>
              <a:ext cx="5880890" cy="3980613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rgbClr val="FBF6F3"/>
            </a:solidFill>
          </p:spPr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5B1F831-C9A1-8015-4A67-B7B8A0D750AE}"/>
                </a:ext>
              </a:extLst>
            </p:cNvPr>
            <p:cNvSpPr/>
            <p:nvPr/>
          </p:nvSpPr>
          <p:spPr>
            <a:xfrm>
              <a:off x="7904783" y="5841445"/>
              <a:ext cx="5910526" cy="17382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800" kern="0" dirty="0">
                  <a:solidFill>
                    <a:prstClr val="black"/>
                  </a:solidFill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Chuẩn bị </a:t>
              </a:r>
              <a:r>
                <a:rPr lang="en-US" sz="3800" kern="0" dirty="0" err="1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trước</a:t>
              </a:r>
              <a:r>
                <a:rPr lang="en-US" sz="3800" kern="0" dirty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vi-VN" sz="3800" b="1" kern="0" dirty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Bài </a:t>
              </a:r>
              <a:r>
                <a:rPr lang="en-US" sz="3800" b="1" kern="0" dirty="0" err="1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ôn</a:t>
              </a:r>
              <a:r>
                <a:rPr lang="en-US" sz="3800" b="1" kern="0" dirty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800" b="1" kern="0" dirty="0" err="1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tập</a:t>
              </a:r>
              <a:r>
                <a:rPr lang="en-US" sz="3800" b="1" kern="0" dirty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800" b="1" kern="0" dirty="0" err="1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chương</a:t>
              </a:r>
              <a:r>
                <a:rPr lang="en-US" sz="3800" b="1" kern="0" dirty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IV</a:t>
              </a:r>
              <a:endParaRPr lang="pt-BR" sz="3800" b="1" kern="0" dirty="0">
                <a:solidFill>
                  <a:prstClr val="black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8" name="Picture 7">
            <a:extLst>
              <a:ext uri="{FF2B5EF4-FFF2-40B4-BE49-F238E27FC236}">
                <a16:creationId xmlns:a16="http://schemas.microsoft.com/office/drawing/2014/main" id="{ED7638F1-77E4-A953-0871-EC25E2C33B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52934" y="6667500"/>
            <a:ext cx="1632613" cy="3350511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6806" y="7824284"/>
            <a:ext cx="21082525" cy="4983142"/>
          </a:xfrm>
          <a:custGeom>
            <a:avLst/>
            <a:gdLst/>
            <a:ahLst/>
            <a:cxnLst/>
            <a:rect l="l" t="t" r="r" b="b"/>
            <a:pathLst>
              <a:path w="21082525" h="4983142">
                <a:moveTo>
                  <a:pt x="0" y="0"/>
                </a:moveTo>
                <a:lnTo>
                  <a:pt x="21082525" y="0"/>
                </a:lnTo>
                <a:lnTo>
                  <a:pt x="21082525" y="4983142"/>
                </a:lnTo>
                <a:lnTo>
                  <a:pt x="0" y="49831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478000" y="5639010"/>
            <a:ext cx="2781300" cy="7823746"/>
          </a:xfrm>
          <a:custGeom>
            <a:avLst/>
            <a:gdLst/>
            <a:ahLst/>
            <a:cxnLst/>
            <a:rect l="l" t="t" r="r" b="b"/>
            <a:pathLst>
              <a:path w="3977686" h="11276944">
                <a:moveTo>
                  <a:pt x="0" y="0"/>
                </a:moveTo>
                <a:lnTo>
                  <a:pt x="3977686" y="0"/>
                </a:lnTo>
                <a:lnTo>
                  <a:pt x="3977686" y="11276944"/>
                </a:lnTo>
                <a:lnTo>
                  <a:pt x="0" y="11276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54954" y="972792"/>
            <a:ext cx="4617032" cy="2426041"/>
          </a:xfrm>
          <a:custGeom>
            <a:avLst/>
            <a:gdLst/>
            <a:ahLst/>
            <a:cxnLst/>
            <a:rect l="l" t="t" r="r" b="b"/>
            <a:pathLst>
              <a:path w="4617032" h="2426041">
                <a:moveTo>
                  <a:pt x="0" y="0"/>
                </a:moveTo>
                <a:lnTo>
                  <a:pt x="4617032" y="0"/>
                </a:lnTo>
                <a:lnTo>
                  <a:pt x="4617032" y="2426040"/>
                </a:lnTo>
                <a:lnTo>
                  <a:pt x="0" y="2426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93250" y="6500718"/>
            <a:ext cx="2599250" cy="3309230"/>
          </a:xfrm>
          <a:custGeom>
            <a:avLst/>
            <a:gdLst/>
            <a:ahLst/>
            <a:cxnLst/>
            <a:rect l="l" t="t" r="r" b="b"/>
            <a:pathLst>
              <a:path w="2599250" h="3309230">
                <a:moveTo>
                  <a:pt x="0" y="0"/>
                </a:moveTo>
                <a:lnTo>
                  <a:pt x="2599250" y="0"/>
                </a:lnTo>
                <a:lnTo>
                  <a:pt x="2599250" y="3309231"/>
                </a:lnTo>
                <a:lnTo>
                  <a:pt x="0" y="3309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718470" y="128412"/>
            <a:ext cx="3673394" cy="4114800"/>
          </a:xfrm>
          <a:custGeom>
            <a:avLst/>
            <a:gdLst/>
            <a:ahLst/>
            <a:cxnLst/>
            <a:rect l="l" t="t" r="r" b="b"/>
            <a:pathLst>
              <a:path w="3673394" h="4114800">
                <a:moveTo>
                  <a:pt x="0" y="0"/>
                </a:moveTo>
                <a:lnTo>
                  <a:pt x="3673395" y="0"/>
                </a:lnTo>
                <a:lnTo>
                  <a:pt x="3673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D9CD519-62D5-93AB-35BD-B0ABDFB9772E}"/>
              </a:ext>
            </a:extLst>
          </p:cNvPr>
          <p:cNvSpPr txBox="1"/>
          <p:nvPr/>
        </p:nvSpPr>
        <p:spPr>
          <a:xfrm>
            <a:off x="1243404" y="2502574"/>
            <a:ext cx="15801192" cy="3136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THÚC, 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</a:t>
            </a:r>
            <a:endParaRPr lang="en-US" sz="7500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441500" y="3358321"/>
            <a:ext cx="4275484" cy="323076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3" name="Freeform 13"/>
          <p:cNvSpPr/>
          <p:nvPr/>
        </p:nvSpPr>
        <p:spPr>
          <a:xfrm flipH="1">
            <a:off x="15240000" y="8543304"/>
            <a:ext cx="2861636" cy="2789963"/>
          </a:xfrm>
          <a:custGeom>
            <a:avLst/>
            <a:gdLst/>
            <a:ahLst/>
            <a:cxnLst/>
            <a:rect l="l" t="t" r="r" b="b"/>
            <a:pathLst>
              <a:path w="5312535" h="4114800">
                <a:moveTo>
                  <a:pt x="0" y="0"/>
                </a:moveTo>
                <a:lnTo>
                  <a:pt x="5312535" y="0"/>
                </a:lnTo>
                <a:lnTo>
                  <a:pt x="5312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890893" y="7429500"/>
            <a:ext cx="866042" cy="1901061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0" y="0"/>
                </a:lnTo>
                <a:lnTo>
                  <a:pt x="1279550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824414" y="1275852"/>
            <a:ext cx="8639172" cy="1446188"/>
          </a:xfrm>
          <a:prstGeom prst="roundRect">
            <a:avLst>
              <a:gd name="adj" fmla="val 2326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spc="399" dirty="0">
                <a:solidFill>
                  <a:srgbClr val="5D54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2E58360-2FF5-9C72-9291-6325D569705F}"/>
              </a:ext>
            </a:extLst>
          </p:cNvPr>
          <p:cNvSpPr/>
          <p:nvPr/>
        </p:nvSpPr>
        <p:spPr>
          <a:xfrm>
            <a:off x="2499245" y="3231528"/>
            <a:ext cx="1168917" cy="1143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EA606FF-3A67-96E6-4E57-193669C06F5D}"/>
              </a:ext>
            </a:extLst>
          </p:cNvPr>
          <p:cNvSpPr/>
          <p:nvPr/>
        </p:nvSpPr>
        <p:spPr>
          <a:xfrm>
            <a:off x="2499243" y="5180492"/>
            <a:ext cx="1168917" cy="1143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D6BC3E-1919-6193-CFF9-2950A269D9A5}"/>
              </a:ext>
            </a:extLst>
          </p:cNvPr>
          <p:cNvSpPr/>
          <p:nvPr/>
        </p:nvSpPr>
        <p:spPr>
          <a:xfrm>
            <a:off x="2499243" y="7335593"/>
            <a:ext cx="1168917" cy="1143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2F5199-8661-6556-7A1A-42AA45DC09DC}"/>
              </a:ext>
            </a:extLst>
          </p:cNvPr>
          <p:cNvSpPr/>
          <p:nvPr/>
        </p:nvSpPr>
        <p:spPr>
          <a:xfrm>
            <a:off x="3993608" y="3090001"/>
            <a:ext cx="5573962" cy="1020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500" b="1" dirty="0" err="1">
                <a:ea typeface="Times New Roman" panose="02020603050405020304" pitchFamily="18" charset="0"/>
              </a:rPr>
              <a:t>Hình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chóp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tứ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giác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đều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endParaRPr lang="en-US" sz="4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1F5625-058D-7400-0A9E-C18343BC9396}"/>
              </a:ext>
            </a:extLst>
          </p:cNvPr>
          <p:cNvSpPr/>
          <p:nvPr/>
        </p:nvSpPr>
        <p:spPr>
          <a:xfrm>
            <a:off x="3993608" y="5059921"/>
            <a:ext cx="11453713" cy="1020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500" b="1" dirty="0" err="1">
                <a:ea typeface="Times New Roman" panose="02020603050405020304" pitchFamily="18" charset="0"/>
              </a:rPr>
              <a:t>Diện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tích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xung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quanh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của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hình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chóp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tứ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giác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đều</a:t>
            </a:r>
            <a:endParaRPr lang="en-US" sz="4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2DFE37-6EB3-3664-3A25-6CF149217095}"/>
              </a:ext>
            </a:extLst>
          </p:cNvPr>
          <p:cNvSpPr/>
          <p:nvPr/>
        </p:nvSpPr>
        <p:spPr>
          <a:xfrm>
            <a:off x="3993608" y="7200900"/>
            <a:ext cx="8393644" cy="1020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500" b="1" dirty="0" err="1">
                <a:ea typeface="Times New Roman" panose="02020603050405020304" pitchFamily="18" charset="0"/>
              </a:rPr>
              <a:t>Thể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tích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của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hình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chóp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tứ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giác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đều</a:t>
            </a:r>
            <a:endParaRPr lang="en-US" sz="4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7" grpId="0" animBg="1"/>
      <p:bldP spid="2" grpId="0" animBg="1"/>
      <p:bldP spid="3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05000" y="3830573"/>
            <a:ext cx="11586020" cy="1213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ct val="150000"/>
              </a:lnSpc>
              <a:spcBef>
                <a:spcPct val="0"/>
              </a:spcBef>
            </a:pPr>
            <a:r>
              <a:rPr lang="en-US" sz="6000" b="1" spc="391" dirty="0">
                <a:solidFill>
                  <a:srgbClr val="5D54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HÌNH CHÓP TỨ GIÁC ĐỀU</a:t>
            </a:r>
          </a:p>
        </p:txBody>
      </p:sp>
      <p:sp>
        <p:nvSpPr>
          <p:cNvPr id="5" name="Freeform 5"/>
          <p:cNvSpPr/>
          <p:nvPr/>
        </p:nvSpPr>
        <p:spPr>
          <a:xfrm>
            <a:off x="535756" y="7170520"/>
            <a:ext cx="2057400" cy="1815415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D12961-13CA-F658-F24F-63591CA74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27" y="5978287"/>
            <a:ext cx="7466457" cy="4199882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1971753" y="9835381"/>
            <a:ext cx="4714152" cy="451619"/>
            <a:chOff x="0" y="0"/>
            <a:chExt cx="1241587" cy="1189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342F04E-4719-DAC6-9DF8-E63BACBCEF79}"/>
              </a:ext>
            </a:extLst>
          </p:cNvPr>
          <p:cNvSpPr/>
          <p:nvPr/>
        </p:nvSpPr>
        <p:spPr>
          <a:xfrm>
            <a:off x="1278272" y="1724464"/>
            <a:ext cx="10289146" cy="5246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</a:t>
            </a:r>
            <a:r>
              <a:rPr lang="vi-VN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các </a:t>
            </a:r>
            <a:r>
              <a:rPr lang="vi-VN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họat</a:t>
            </a:r>
            <a:r>
              <a:rPr lang="vi-VN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động sau:</a:t>
            </a:r>
          </a:p>
          <a:p>
            <a:pPr algn="just">
              <a:lnSpc>
                <a:spcPct val="150000"/>
              </a:lnSpc>
            </a:pPr>
            <a:r>
              <a:rPr lang="vi-VN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Vẽ trên giấy (hay bìa mỏng) 4 hình tam giác với các cạnh và vị trí như ở Hình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  <a:r>
              <a:rPr lang="vi-VN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vi-VN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Cắt rời theo đường viền (màu đỏ), của hình vừa vẽ (phần tô màu) và gấp lại để được hình chóp tam giác đều như ở Hình 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3;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8FCD2D-2EBD-403A-75D2-03D4E221C9D5}"/>
              </a:ext>
            </a:extLst>
          </p:cNvPr>
          <p:cNvGrpSpPr/>
          <p:nvPr/>
        </p:nvGrpSpPr>
        <p:grpSpPr>
          <a:xfrm>
            <a:off x="5410200" y="495300"/>
            <a:ext cx="8602829" cy="757322"/>
            <a:chOff x="4214201" y="362967"/>
            <a:chExt cx="8602829" cy="757322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91A88E3-DBBA-EE4C-19CB-84E46C57E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9451" y="412403"/>
              <a:ext cx="7077579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Hình</a:t>
              </a:r>
              <a:r>
                <a:rPr lang="en-US" altLang="en-US" sz="4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chóp</a:t>
              </a:r>
              <a:r>
                <a:rPr lang="en-US" altLang="en-US" sz="4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tứ</a:t>
              </a:r>
              <a:r>
                <a:rPr lang="en-US" altLang="en-US" sz="4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giác</a:t>
              </a:r>
              <a:r>
                <a:rPr lang="en-US" altLang="en-US" sz="4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đều</a:t>
              </a:r>
              <a:r>
                <a:rPr lang="en-US" altLang="en-US" sz="4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là</a:t>
              </a:r>
              <a:r>
                <a:rPr lang="en-US" altLang="en-US" sz="4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gì</a:t>
              </a:r>
              <a:r>
                <a:rPr lang="en-US" altLang="en-US" sz="4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?</a:t>
              </a:r>
              <a:endPara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5" name="Picture 2" descr="https://lh3.googleusercontent.com/i6URejbve4H9S8HiZpVVmUqRIa9ER3MOZtKM_5qVU9zjVfghITfgNq_A97ouNOVGxitXcnzrnl1hT0oMR9kIXTifZdhO-B16pNdBZasv94eXDnwH4ubyUbCJadTjBNYjkP7r9vo1aZgjEILox-AlCjSqVP1Lq4-6WVfE-2IgJxYYWHqU6rBm866tCsikVZQ5InshMbaJFQ=nw">
              <a:extLst>
                <a:ext uri="{FF2B5EF4-FFF2-40B4-BE49-F238E27FC236}">
                  <a16:creationId xmlns:a16="http://schemas.microsoft.com/office/drawing/2014/main" id="{326E6AE1-BA6C-96B3-98E9-2CB631965B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4201" y="362967"/>
              <a:ext cx="1347583" cy="724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3EDB37C-CA45-445F-E8D9-B6EF14BC1C52}"/>
              </a:ext>
            </a:extLst>
          </p:cNvPr>
          <p:cNvSpPr txBox="1"/>
          <p:nvPr/>
        </p:nvSpPr>
        <p:spPr>
          <a:xfrm>
            <a:off x="1323598" y="1888143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7AF392-B03A-CB9E-A94C-9E8A103EA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71753" y="2098167"/>
            <a:ext cx="5559757" cy="4046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9D61EF-021B-6719-4C83-A074895D05F4}"/>
              </a:ext>
            </a:extLst>
          </p:cNvPr>
          <p:cNvSpPr txBox="1"/>
          <p:nvPr/>
        </p:nvSpPr>
        <p:spPr>
          <a:xfrm>
            <a:off x="1326808" y="6902060"/>
            <a:ext cx="16082754" cy="1738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c) Quan sát hình chóp tam giác đều ở Hình 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và nêu số mặt, số cạnh của hình chóp tam giác đều đó.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950FA8-7D0C-0308-0C0A-6E35726346FB}"/>
              </a:ext>
            </a:extLst>
          </p:cNvPr>
          <p:cNvSpPr txBox="1"/>
          <p:nvPr/>
        </p:nvSpPr>
        <p:spPr>
          <a:xfrm>
            <a:off x="3348385" y="8833016"/>
            <a:ext cx="12039600" cy="861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nl-NL" sz="3800" b="1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nl-NL" sz="3800" b="1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b="1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nl-NL" sz="3800" b="1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38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nl-NL" sz="38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nl-NL" sz="38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nl-NL" sz="38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nl-NL" sz="38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nl-NL" sz="38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5 </a:t>
            </a:r>
            <a:r>
              <a:rPr lang="nl-NL" sz="38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nl-NL" sz="38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8 </a:t>
            </a:r>
            <a:r>
              <a:rPr lang="nl-NL" sz="38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nl-NL" sz="38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i="1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800101"/>
            <a:ext cx="17145000" cy="9035280"/>
            <a:chOff x="0" y="0"/>
            <a:chExt cx="2170275" cy="1966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0275" cy="1966268"/>
            </a:xfrm>
            <a:custGeom>
              <a:avLst/>
              <a:gdLst/>
              <a:ahLst/>
              <a:cxnLst/>
              <a:rect l="l" t="t" r="r" b="b"/>
              <a:pathLst>
                <a:path w="2170275" h="1966268">
                  <a:moveTo>
                    <a:pt x="0" y="0"/>
                  </a:moveTo>
                  <a:lnTo>
                    <a:pt x="2170275" y="0"/>
                  </a:lnTo>
                  <a:lnTo>
                    <a:pt x="2170275" y="1966268"/>
                  </a:lnTo>
                  <a:lnTo>
                    <a:pt x="0" y="1966268"/>
                  </a:lnTo>
                  <a:close/>
                </a:path>
              </a:pathLst>
            </a:custGeom>
            <a:solidFill>
              <a:srgbClr val="FFF9E8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01520" y="9835381"/>
            <a:ext cx="4714152" cy="451619"/>
            <a:chOff x="0" y="0"/>
            <a:chExt cx="1241587" cy="1189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0649" y="7620"/>
            <a:ext cx="764428" cy="1751335"/>
            <a:chOff x="0" y="0"/>
            <a:chExt cx="201331" cy="4612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532972" y="7620"/>
            <a:ext cx="764428" cy="1751335"/>
            <a:chOff x="0" y="0"/>
            <a:chExt cx="201331" cy="46125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1143445-8D9C-AC33-4674-898AF0F0B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8121" y="1758955"/>
            <a:ext cx="5668634" cy="72753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D6FFEE2-9433-76E8-FC73-C2D43F4045FE}"/>
              </a:ext>
            </a:extLst>
          </p:cNvPr>
          <p:cNvSpPr/>
          <p:nvPr/>
        </p:nvSpPr>
        <p:spPr>
          <a:xfrm>
            <a:off x="1133553" y="3282025"/>
            <a:ext cx="8229600" cy="4118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Quan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2330CB-840D-5413-30FF-B8D3D135A49B}"/>
              </a:ext>
            </a:extLst>
          </p:cNvPr>
          <p:cNvSpPr txBox="1"/>
          <p:nvPr/>
        </p:nvSpPr>
        <p:spPr>
          <a:xfrm>
            <a:off x="1077228" y="3543300"/>
            <a:ext cx="19082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500" b="1" dirty="0">
                <a:latin typeface="Arial" panose="020B0604020202020204" pitchFamily="34" charset="0"/>
                <a:cs typeface="Arial" panose="020B0604020202020204" pitchFamily="34" charset="0"/>
              </a:rPr>
              <a:t>HĐ 2: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800101"/>
            <a:ext cx="17145000" cy="9035280"/>
            <a:chOff x="0" y="0"/>
            <a:chExt cx="2170275" cy="1966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0275" cy="1966268"/>
            </a:xfrm>
            <a:custGeom>
              <a:avLst/>
              <a:gdLst/>
              <a:ahLst/>
              <a:cxnLst/>
              <a:rect l="l" t="t" r="r" b="b"/>
              <a:pathLst>
                <a:path w="2170275" h="1966268">
                  <a:moveTo>
                    <a:pt x="0" y="0"/>
                  </a:moveTo>
                  <a:lnTo>
                    <a:pt x="2170275" y="0"/>
                  </a:lnTo>
                  <a:lnTo>
                    <a:pt x="2170275" y="1966268"/>
                  </a:lnTo>
                  <a:lnTo>
                    <a:pt x="0" y="1966268"/>
                  </a:lnTo>
                  <a:close/>
                </a:path>
              </a:pathLst>
            </a:custGeom>
            <a:solidFill>
              <a:srgbClr val="FFF9E8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01520" y="9835381"/>
            <a:ext cx="4714152" cy="451619"/>
            <a:chOff x="0" y="0"/>
            <a:chExt cx="1241587" cy="1189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0649" y="7620"/>
            <a:ext cx="764428" cy="1751335"/>
            <a:chOff x="0" y="0"/>
            <a:chExt cx="201331" cy="4612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532972" y="7620"/>
            <a:ext cx="764428" cy="1751335"/>
            <a:chOff x="0" y="0"/>
            <a:chExt cx="201331" cy="46125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1143445-8D9C-AC33-4674-898AF0F0B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426" y="1865516"/>
            <a:ext cx="5668634" cy="7275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F725FA-2931-41AD-5A97-47E93402CBF2}"/>
              </a:ext>
            </a:extLst>
          </p:cNvPr>
          <p:cNvSpPr txBox="1"/>
          <p:nvPr/>
        </p:nvSpPr>
        <p:spPr>
          <a:xfrm>
            <a:off x="1104442" y="2399217"/>
            <a:ext cx="9753191" cy="5850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4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Ở </a:t>
            </a:r>
            <a:r>
              <a:rPr lang="en-US" sz="4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4, ta </a:t>
            </a:r>
            <a:r>
              <a:rPr lang="en-US" sz="4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S.ABCD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ABCD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SAB, SBC, SCD, SDA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9462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800101"/>
            <a:ext cx="17145000" cy="9035280"/>
            <a:chOff x="0" y="0"/>
            <a:chExt cx="2170275" cy="1966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0275" cy="1966268"/>
            </a:xfrm>
            <a:custGeom>
              <a:avLst/>
              <a:gdLst/>
              <a:ahLst/>
              <a:cxnLst/>
              <a:rect l="l" t="t" r="r" b="b"/>
              <a:pathLst>
                <a:path w="2170275" h="1966268">
                  <a:moveTo>
                    <a:pt x="0" y="0"/>
                  </a:moveTo>
                  <a:lnTo>
                    <a:pt x="2170275" y="0"/>
                  </a:lnTo>
                  <a:lnTo>
                    <a:pt x="2170275" y="1966268"/>
                  </a:lnTo>
                  <a:lnTo>
                    <a:pt x="0" y="1966268"/>
                  </a:lnTo>
                  <a:close/>
                </a:path>
              </a:pathLst>
            </a:custGeom>
            <a:solidFill>
              <a:srgbClr val="FFF9E8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01520" y="9835381"/>
            <a:ext cx="4714152" cy="451619"/>
            <a:chOff x="0" y="0"/>
            <a:chExt cx="1241587" cy="1189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0649" y="7620"/>
            <a:ext cx="764428" cy="1751335"/>
            <a:chOff x="0" y="0"/>
            <a:chExt cx="201331" cy="4612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532972" y="7620"/>
            <a:ext cx="764428" cy="1751335"/>
            <a:chOff x="0" y="0"/>
            <a:chExt cx="201331" cy="46125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1143445-8D9C-AC33-4674-898AF0F0B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15466" y="1934030"/>
            <a:ext cx="5668634" cy="72753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6A5438-7F2B-00A4-C1BC-5853A4060743}"/>
              </a:ext>
            </a:extLst>
          </p:cNvPr>
          <p:cNvSpPr txBox="1"/>
          <p:nvPr/>
        </p:nvSpPr>
        <p:spPr>
          <a:xfrm>
            <a:off x="1337665" y="2563981"/>
            <a:ext cx="9635135" cy="6375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AB, BC, CD, DA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SA, SB, SC, SC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S.ABCD</a:t>
            </a: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1551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1209</Words>
  <Application>Microsoft Office PowerPoint</Application>
  <PresentationFormat>Custom</PresentationFormat>
  <Paragraphs>130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Calibri Light</vt:lpstr>
      <vt:lpstr>Calibri</vt:lpstr>
      <vt:lpstr>Cambria Math</vt:lpstr>
      <vt:lpstr>Arial (Body)</vt:lpstr>
      <vt:lpstr>Arial</vt:lpstr>
      <vt:lpstr>Kavoon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Minnie Play</dc:title>
  <dc:creator>tuyết nguyễn thị ánh</dc:creator>
  <cp:lastModifiedBy>LUONG THI THU HUYEN</cp:lastModifiedBy>
  <cp:revision>8</cp:revision>
  <dcterms:created xsi:type="dcterms:W3CDTF">2006-08-16T00:00:00Z</dcterms:created>
  <dcterms:modified xsi:type="dcterms:W3CDTF">2024-06-09T10:00:18Z</dcterms:modified>
  <dc:identifier>DAFn2NoZm4w</dc:identifier>
</cp:coreProperties>
</file>