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42"/>
  </p:notesMasterIdLst>
  <p:sldIdLst>
    <p:sldId id="291" r:id="rId5"/>
    <p:sldId id="257" r:id="rId6"/>
    <p:sldId id="371" r:id="rId7"/>
    <p:sldId id="256" r:id="rId8"/>
    <p:sldId id="258" r:id="rId9"/>
    <p:sldId id="259" r:id="rId10"/>
    <p:sldId id="357" r:id="rId11"/>
    <p:sldId id="356" r:id="rId12"/>
    <p:sldId id="263" r:id="rId13"/>
    <p:sldId id="373" r:id="rId14"/>
    <p:sldId id="374" r:id="rId15"/>
    <p:sldId id="267" r:id="rId16"/>
    <p:sldId id="375" r:id="rId17"/>
    <p:sldId id="303" r:id="rId18"/>
    <p:sldId id="317" r:id="rId19"/>
    <p:sldId id="360" r:id="rId20"/>
    <p:sldId id="361" r:id="rId21"/>
    <p:sldId id="268" r:id="rId22"/>
    <p:sldId id="270" r:id="rId23"/>
    <p:sldId id="308" r:id="rId24"/>
    <p:sldId id="309" r:id="rId25"/>
    <p:sldId id="311" r:id="rId26"/>
    <p:sldId id="310" r:id="rId27"/>
    <p:sldId id="314" r:id="rId28"/>
    <p:sldId id="313" r:id="rId29"/>
    <p:sldId id="312" r:id="rId30"/>
    <p:sldId id="376" r:id="rId31"/>
    <p:sldId id="284" r:id="rId32"/>
    <p:sldId id="377" r:id="rId33"/>
    <p:sldId id="315" r:id="rId34"/>
    <p:sldId id="285" r:id="rId35"/>
    <p:sldId id="378" r:id="rId36"/>
    <p:sldId id="379" r:id="rId37"/>
    <p:sldId id="286" r:id="rId38"/>
    <p:sldId id="367" r:id="rId39"/>
    <p:sldId id="289" r:id="rId40"/>
    <p:sldId id="287"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Cambria Math" panose="02040503050406030204" pitchFamily="18" charset="0"/>
      <p:regular r:id="rId47"/>
    </p:embeddedFont>
    <p:embeddedFont>
      <p:font typeface="Russo One" panose="020B0604020202020204" charset="0"/>
      <p:regular r:id="rId48"/>
    </p:embeddedFont>
    <p:embeddedFont>
      <p:font typeface="DM Sans" panose="020B0604020202020204" charset="0"/>
      <p:regular r:id="rId49"/>
      <p:bold r:id="rId50"/>
      <p:italic r:id="rId51"/>
      <p:boldItalic r:id="rId52"/>
    </p:embeddedFont>
    <p:embeddedFont>
      <p:font typeface="Bebas Neue" panose="020B0604020202020204" charset="0"/>
      <p:regular r:id="rId53"/>
    </p:embeddedFont>
    <p:embeddedFont>
      <p:font typeface="Open Sans" panose="020B0604020202020204" charset="0"/>
      <p:regular r:id="rId54"/>
      <p:bold r:id="rId55"/>
      <p:italic r:id="rId56"/>
      <p:boldItalic r:id="rId57"/>
    </p:embeddedFont>
    <p:embeddedFont>
      <p:font typeface="Didact Gothic" panose="020B0604020202020204" charset="0"/>
      <p:regular r:id="rId58"/>
    </p:embeddedFont>
    <p:embeddedFont>
      <p:font typeface="Roboto Condensed Light" panose="020B0604020202020204" charset="0"/>
      <p:regular r:id="rId59"/>
      <p:italic r:id="rId60"/>
    </p:embeddedFont>
    <p:embeddedFont>
      <p:font typeface="Calibri Light" panose="020F0302020204030204" pitchFamily="34" charset="0"/>
      <p:regular r:id="rId61"/>
      <p: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yết nguyễn thị ánh" initials="tn" lastIdx="1" clrIdx="0">
    <p:extLst>
      <p:ext uri="{19B8F6BF-5375-455C-9EA6-DF929625EA0E}">
        <p15:presenceInfo xmlns:p15="http://schemas.microsoft.com/office/powerpoint/2012/main" userId="a6fbc05945fbe6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CFF"/>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34" autoAdjust="0"/>
    <p:restoredTop sz="94660"/>
  </p:normalViewPr>
  <p:slideViewPr>
    <p:cSldViewPr snapToGrid="0">
      <p:cViewPr varScale="1">
        <p:scale>
          <a:sx n="84" d="100"/>
          <a:sy n="84" d="100"/>
        </p:scale>
        <p:origin x="7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25T23:02:43.761" idx="1">
    <p:pos x="5760" y="58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6695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46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31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831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659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684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566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7866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0441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96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1668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95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xmlns=""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xmlns=""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7" r:id="rId6"/>
    <p:sldLayoutId id="2147483658" r:id="rId7"/>
    <p:sldLayoutId id="2147483659" r:id="rId8"/>
    <p:sldLayoutId id="2147483661" r:id="rId9"/>
    <p:sldLayoutId id="2147483662" r:id="rId10"/>
    <p:sldLayoutId id="2147483664" r:id="rId11"/>
    <p:sldLayoutId id="2147483671" r:id="rId12"/>
    <p:sldLayoutId id="2147483672" r:id="rId13"/>
    <p:sldLayoutId id="2147483673" r:id="rId14"/>
    <p:sldLayoutId id="2147483674" r:id="rId15"/>
    <p:sldLayoutId id="214748367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6/9/2024</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5" Type="http://schemas.openxmlformats.org/officeDocument/2006/relationships/comments" Target="../comments/commen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6.svg"/><Relationship Id="rId26" Type="http://schemas.openxmlformats.org/officeDocument/2006/relationships/image" Target="../media/image44.png"/><Relationship Id="rId39" Type="http://schemas.openxmlformats.org/officeDocument/2006/relationships/image" Target="../media/image51.png"/><Relationship Id="rId21" Type="http://schemas.openxmlformats.org/officeDocument/2006/relationships/image" Target="../media/image41.png"/><Relationship Id="rId34" Type="http://schemas.openxmlformats.org/officeDocument/2006/relationships/image" Target="../media/image62.svg"/><Relationship Id="rId42" Type="http://schemas.openxmlformats.org/officeDocument/2006/relationships/image" Target="../media/image70.svg"/><Relationship Id="rId47" Type="http://schemas.openxmlformats.org/officeDocument/2006/relationships/image" Target="../media/image55.png"/><Relationship Id="rId7"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44.svg"/><Relationship Id="rId29"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34.svg"/><Relationship Id="rId11" Type="http://schemas.openxmlformats.org/officeDocument/2006/relationships/image" Target="../media/image36.png"/><Relationship Id="rId24" Type="http://schemas.openxmlformats.org/officeDocument/2006/relationships/image" Target="../media/image52.svg"/><Relationship Id="rId32" Type="http://schemas.openxmlformats.org/officeDocument/2006/relationships/image" Target="../media/image47.png"/><Relationship Id="rId37" Type="http://schemas.openxmlformats.org/officeDocument/2006/relationships/image" Target="../media/image50.png"/><Relationship Id="rId40" Type="http://schemas.openxmlformats.org/officeDocument/2006/relationships/image" Target="../media/image68.svg"/><Relationship Id="rId45" Type="http://schemas.openxmlformats.org/officeDocument/2006/relationships/image" Target="../media/image54.png"/><Relationship Id="rId5" Type="http://schemas.openxmlformats.org/officeDocument/2006/relationships/image" Target="../media/image33.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5.png"/><Relationship Id="rId36" Type="http://schemas.openxmlformats.org/officeDocument/2006/relationships/image" Target="../media/image64.svg"/><Relationship Id="rId10" Type="http://schemas.openxmlformats.org/officeDocument/2006/relationships/image" Target="../media/image38.svg"/><Relationship Id="rId19" Type="http://schemas.openxmlformats.org/officeDocument/2006/relationships/image" Target="../media/image40.png"/><Relationship Id="rId31" Type="http://schemas.openxmlformats.org/officeDocument/2006/relationships/image" Target="../media/image59.svg"/><Relationship Id="rId44" Type="http://schemas.openxmlformats.org/officeDocument/2006/relationships/image" Target="../media/image72.svg"/><Relationship Id="rId4" Type="http://schemas.openxmlformats.org/officeDocument/2006/relationships/image" Target="../media/image32.jpg"/><Relationship Id="rId9" Type="http://schemas.openxmlformats.org/officeDocument/2006/relationships/image" Target="../media/image35.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svg"/><Relationship Id="rId30" Type="http://schemas.openxmlformats.org/officeDocument/2006/relationships/image" Target="../media/image46.png"/><Relationship Id="rId35" Type="http://schemas.openxmlformats.org/officeDocument/2006/relationships/image" Target="../media/image49.png"/><Relationship Id="rId43" Type="http://schemas.openxmlformats.org/officeDocument/2006/relationships/image" Target="../media/image53.png"/><Relationship Id="rId8" Type="http://schemas.openxmlformats.org/officeDocument/2006/relationships/image" Target="../media/image36.svg"/><Relationship Id="rId3" Type="http://schemas.openxmlformats.org/officeDocument/2006/relationships/slideLayout" Target="../slideLayouts/slideLayout17.xml"/><Relationship Id="rId12" Type="http://schemas.openxmlformats.org/officeDocument/2006/relationships/image" Target="../media/image40.svg"/><Relationship Id="rId17" Type="http://schemas.openxmlformats.org/officeDocument/2006/relationships/image" Target="../media/image39.png"/><Relationship Id="rId25" Type="http://schemas.openxmlformats.org/officeDocument/2006/relationships/image" Target="../media/image43.png"/><Relationship Id="rId33" Type="http://schemas.openxmlformats.org/officeDocument/2006/relationships/image" Target="../media/image48.png"/><Relationship Id="rId38" Type="http://schemas.openxmlformats.org/officeDocument/2006/relationships/image" Target="../media/image66.svg"/><Relationship Id="rId46" Type="http://schemas.openxmlformats.org/officeDocument/2006/relationships/image" Target="../media/image74.svg"/><Relationship Id="rId20" Type="http://schemas.openxmlformats.org/officeDocument/2006/relationships/image" Target="../media/image48.svg"/><Relationship Id="rId41"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18" Type="http://schemas.openxmlformats.org/officeDocument/2006/relationships/slide" Target="slide25.xml"/><Relationship Id="rId3" Type="http://schemas.openxmlformats.org/officeDocument/2006/relationships/slideLayout" Target="../slideLayouts/slideLayout28.xml"/><Relationship Id="rId21" Type="http://schemas.openxmlformats.org/officeDocument/2006/relationships/image" Target="../media/image63.png"/><Relationship Id="rId7" Type="http://schemas.openxmlformats.org/officeDocument/2006/relationships/image" Target="../media/image79.svg"/><Relationship Id="rId12" Type="http://schemas.openxmlformats.org/officeDocument/2006/relationships/slide" Target="slide22.xml"/><Relationship Id="rId17" Type="http://schemas.openxmlformats.org/officeDocument/2006/relationships/image" Target="../media/image61.png"/><Relationship Id="rId2" Type="http://schemas.openxmlformats.org/officeDocument/2006/relationships/audio" Target="../media/media1.mp3"/><Relationship Id="rId16" Type="http://schemas.openxmlformats.org/officeDocument/2006/relationships/slide" Target="slide26.xml"/><Relationship Id="rId20" Type="http://schemas.openxmlformats.org/officeDocument/2006/relationships/slide" Target="slide24.xml"/><Relationship Id="rId1" Type="http://schemas.microsoft.com/office/2007/relationships/media" Target="../media/media1.mp3"/><Relationship Id="rId6" Type="http://schemas.openxmlformats.org/officeDocument/2006/relationships/image" Target="../media/image57.png"/><Relationship Id="rId11" Type="http://schemas.openxmlformats.org/officeDocument/2006/relationships/slide" Target="slide30.xml"/><Relationship Id="rId5" Type="http://schemas.openxmlformats.org/officeDocument/2006/relationships/image" Target="../media/image77.svg"/><Relationship Id="rId15" Type="http://schemas.openxmlformats.org/officeDocument/2006/relationships/image" Target="../media/image60.png"/><Relationship Id="rId10" Type="http://schemas.openxmlformats.org/officeDocument/2006/relationships/image" Target="../media/image81.svg"/><Relationship Id="rId19"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58.png"/><Relationship Id="rId14" Type="http://schemas.openxmlformats.org/officeDocument/2006/relationships/slide" Target="slide23.xml"/></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64.png"/><Relationship Id="rId3" Type="http://schemas.openxmlformats.org/officeDocument/2006/relationships/image" Target="../media/image79.svg"/><Relationship Id="rId7" Type="http://schemas.openxmlformats.org/officeDocument/2006/relationships/image" Target="../media/image88.png"/><Relationship Id="rId12" Type="http://schemas.openxmlformats.org/officeDocument/2006/relationships/slide" Target="slide21.xml"/><Relationship Id="rId2" Type="http://schemas.openxmlformats.org/officeDocument/2006/relationships/image" Target="../media/image57.png"/><Relationship Id="rId1" Type="http://schemas.openxmlformats.org/officeDocument/2006/relationships/slideLayout" Target="../slideLayouts/slideLayout39.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50.svg"/><Relationship Id="rId10" Type="http://schemas.openxmlformats.org/officeDocument/2006/relationships/image" Target="../media/image91.png"/><Relationship Id="rId4" Type="http://schemas.openxmlformats.org/officeDocument/2006/relationships/image" Target="../media/image41.png"/><Relationship Id="rId9" Type="http://schemas.openxmlformats.org/officeDocument/2006/relationships/image" Target="../media/image90.pn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79.svg"/><Relationship Id="rId7" Type="http://schemas.openxmlformats.org/officeDocument/2006/relationships/image" Target="../media/image64.png"/><Relationship Id="rId12" Type="http://schemas.openxmlformats.org/officeDocument/2006/relationships/image" Target="../media/image99.png"/><Relationship Id="rId2" Type="http://schemas.openxmlformats.org/officeDocument/2006/relationships/image" Target="../media/image57.png"/><Relationship Id="rId1" Type="http://schemas.openxmlformats.org/officeDocument/2006/relationships/slideLayout" Target="../slideLayouts/slideLayout39.xml"/><Relationship Id="rId6" Type="http://schemas.openxmlformats.org/officeDocument/2006/relationships/slide" Target="slide21.xml"/><Relationship Id="rId11" Type="http://schemas.openxmlformats.org/officeDocument/2006/relationships/image" Target="../media/image98.png"/><Relationship Id="rId5" Type="http://schemas.openxmlformats.org/officeDocument/2006/relationships/image" Target="../media/image50.svg"/><Relationship Id="rId10" Type="http://schemas.openxmlformats.org/officeDocument/2006/relationships/image" Target="../media/image97.png"/><Relationship Id="rId4" Type="http://schemas.openxmlformats.org/officeDocument/2006/relationships/image" Target="../media/image41.png"/><Relationship Id="rId9" Type="http://schemas.openxmlformats.org/officeDocument/2006/relationships/image" Target="../media/image96.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64.png"/><Relationship Id="rId3" Type="http://schemas.openxmlformats.org/officeDocument/2006/relationships/image" Target="../media/image79.svg"/><Relationship Id="rId7" Type="http://schemas.openxmlformats.org/officeDocument/2006/relationships/image" Target="../media/image103.png"/><Relationship Id="rId12" Type="http://schemas.openxmlformats.org/officeDocument/2006/relationships/slide" Target="slide21.xml"/><Relationship Id="rId2" Type="http://schemas.openxmlformats.org/officeDocument/2006/relationships/image" Target="../media/image57.png"/><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50.svg"/><Relationship Id="rId10" Type="http://schemas.openxmlformats.org/officeDocument/2006/relationships/image" Target="../media/image106.png"/><Relationship Id="rId4" Type="http://schemas.openxmlformats.org/officeDocument/2006/relationships/image" Target="../media/image41.png"/><Relationship Id="rId9" Type="http://schemas.openxmlformats.org/officeDocument/2006/relationships/image" Target="../media/image105.png"/><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79.svg"/><Relationship Id="rId7" Type="http://schemas.openxmlformats.org/officeDocument/2006/relationships/image" Target="../media/image64.png"/><Relationship Id="rId12" Type="http://schemas.openxmlformats.org/officeDocument/2006/relationships/image" Target="../media/image113.png"/><Relationship Id="rId2" Type="http://schemas.openxmlformats.org/officeDocument/2006/relationships/image" Target="../media/image57.png"/><Relationship Id="rId1" Type="http://schemas.openxmlformats.org/officeDocument/2006/relationships/slideLayout" Target="../slideLayouts/slideLayout39.xml"/><Relationship Id="rId6" Type="http://schemas.openxmlformats.org/officeDocument/2006/relationships/slide" Target="slide21.xml"/><Relationship Id="rId11" Type="http://schemas.openxmlformats.org/officeDocument/2006/relationships/image" Target="../media/image112.png"/><Relationship Id="rId5" Type="http://schemas.openxmlformats.org/officeDocument/2006/relationships/image" Target="../media/image50.svg"/><Relationship Id="rId10" Type="http://schemas.openxmlformats.org/officeDocument/2006/relationships/image" Target="../media/image111.png"/><Relationship Id="rId4" Type="http://schemas.openxmlformats.org/officeDocument/2006/relationships/image" Target="../media/image41.png"/><Relationship Id="rId9" Type="http://schemas.openxmlformats.org/officeDocument/2006/relationships/image" Target="../media/image110.png"/><Relationship Id="rId1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20.png"/><Relationship Id="rId3" Type="http://schemas.openxmlformats.org/officeDocument/2006/relationships/image" Target="../media/image57.png"/><Relationship Id="rId7" Type="http://schemas.openxmlformats.org/officeDocument/2006/relationships/slide" Target="slide21.xml"/><Relationship Id="rId12"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50.svg"/><Relationship Id="rId11" Type="http://schemas.openxmlformats.org/officeDocument/2006/relationships/image" Target="../media/image118.png"/><Relationship Id="rId5" Type="http://schemas.openxmlformats.org/officeDocument/2006/relationships/image" Target="../media/image41.png"/><Relationship Id="rId15" Type="http://schemas.openxmlformats.org/officeDocument/2006/relationships/image" Target="../media/image69.png"/><Relationship Id="rId10" Type="http://schemas.openxmlformats.org/officeDocument/2006/relationships/image" Target="../media/image117.png"/><Relationship Id="rId4" Type="http://schemas.openxmlformats.org/officeDocument/2006/relationships/image" Target="../media/image79.svg"/><Relationship Id="rId9" Type="http://schemas.openxmlformats.org/officeDocument/2006/relationships/image" Target="../media/image116.png"/><Relationship Id="rId14" Type="http://schemas.openxmlformats.org/officeDocument/2006/relationships/image" Target="../media/image1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127.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136.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4"/>
          <p:cNvSpPr txBox="1">
            <a:spLocks noGrp="1"/>
          </p:cNvSpPr>
          <p:nvPr>
            <p:ph type="title"/>
          </p:nvPr>
        </p:nvSpPr>
        <p:spPr>
          <a:xfrm>
            <a:off x="200229" y="548880"/>
            <a:ext cx="8469222"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smtClean="0">
                <a:latin typeface="+mj-lt"/>
              </a:rPr>
              <a:t>TRƯỜNG THCS HỒNG THÁI ĐÔNG</a:t>
            </a:r>
            <a:br>
              <a:rPr lang="en-US" sz="3500" b="1" dirty="0" smtClean="0">
                <a:latin typeface="+mj-lt"/>
              </a:rPr>
            </a:br>
            <a:r>
              <a:rPr lang="en-US" sz="3500" b="1" dirty="0" smtClean="0">
                <a:latin typeface="+mj-lt"/>
              </a:rPr>
              <a:t>TỔ KHOA HỌC TỰ NHIÊN</a:t>
            </a:r>
            <a:endParaRPr sz="3500" b="1" dirty="0">
              <a:latin typeface="+mj-lt"/>
            </a:endParaRPr>
          </a:p>
        </p:txBody>
      </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306185D2-2EE2-1F8F-6C44-AE117AD31B19}"/>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54821" y="3199467"/>
            <a:ext cx="5535298" cy="1200329"/>
          </a:xfrm>
          <a:prstGeom prst="rect">
            <a:avLst/>
          </a:prstGeom>
        </p:spPr>
        <p:txBody>
          <a:bodyPr wrap="square">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Giáo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viên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Lương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Thị</a:t>
            </a:r>
            <a:r>
              <a:rPr lang="en-US" sz="2400" b="1" dirty="0" smtClean="0">
                <a:solidFill>
                  <a:srgbClr val="FF0000"/>
                </a:solidFill>
                <a:latin typeface="Times New Roman" panose="02020603050405020304" pitchFamily="18" charset="0"/>
                <a:cs typeface="Times New Roman" panose="02020603050405020304" pitchFamily="18" charset="0"/>
              </a:rPr>
              <a:t> Thu </a:t>
            </a:r>
            <a:r>
              <a:rPr lang="en-US" sz="2400" b="1" dirty="0" err="1" smtClean="0">
                <a:solidFill>
                  <a:srgbClr val="FF0000"/>
                </a:solidFill>
                <a:latin typeface="Times New Roman" panose="02020603050405020304" pitchFamily="18" charset="0"/>
                <a:cs typeface="Times New Roman" panose="02020603050405020304" pitchFamily="18" charset="0"/>
              </a:rPr>
              <a:t>Huyền</a:t>
            </a:r>
            <a:endParaRPr lang="en-US" sz="2400" b="1" dirty="0">
              <a:solidFill>
                <a:srgbClr val="FF0000"/>
              </a:solidFill>
              <a:latin typeface="Times New Roman" panose="02020603050405020304" pitchFamily="18" charset="0"/>
              <a:cs typeface="Times New Roman" panose="02020603050405020304" pitchFamily="18" charset="0"/>
            </a:endParaRPr>
          </a:p>
          <a:p>
            <a:pPr algn="ct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2023-2024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772496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580762" y="273759"/>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B3646C-4415-48AB-0F6F-44752C85B375}"/>
                  </a:ext>
                </a:extLst>
              </p:cNvPr>
              <p:cNvSpPr txBox="1"/>
              <p:nvPr/>
            </p:nvSpPr>
            <p:spPr>
              <a:xfrm>
                <a:off x="412081" y="444366"/>
                <a:ext cx="5002130" cy="3020827"/>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a:t>
                </a:r>
                <a:endParaRPr lang="pt-BR" sz="1800" kern="100" dirty="0">
                  <a:latin typeface="+mj-lt"/>
                  <a:ea typeface="Times New Roman" panose="02020603050405020304" pitchFamily="18"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Từ đó tính được độ dài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Theo cách làm trên, nêu công thức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b)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khi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5</m:t>
                        </m:r>
                      </m:den>
                    </m:f>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=18 </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𝑚</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412081" y="444366"/>
                <a:ext cx="5002130" cy="3020827"/>
              </a:xfrm>
              <a:prstGeom prst="rect">
                <a:avLst/>
              </a:prstGeom>
              <a:blipFill>
                <a:blip r:embed="rId3"/>
                <a:stretch>
                  <a:fillRect l="-1098" b="-40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D6A6A24-F687-9931-8348-2370205A0C02}"/>
              </a:ext>
            </a:extLst>
          </p:cNvPr>
          <p:cNvPicPr>
            <a:picLocks noChangeAspect="1"/>
          </p:cNvPicPr>
          <p:nvPr/>
        </p:nvPicPr>
        <p:blipFill>
          <a:blip r:embed="rId4"/>
          <a:stretch>
            <a:fillRect/>
          </a:stretch>
        </p:blipFill>
        <p:spPr>
          <a:xfrm>
            <a:off x="5555872" y="1818013"/>
            <a:ext cx="2636130" cy="1800183"/>
          </a:xfrm>
          <a:prstGeom prst="rect">
            <a:avLst/>
          </a:prstGeom>
        </p:spPr>
      </p:pic>
      <p:pic>
        <p:nvPicPr>
          <p:cNvPr id="4" name="Picture 3">
            <a:extLst>
              <a:ext uri="{FF2B5EF4-FFF2-40B4-BE49-F238E27FC236}">
                <a16:creationId xmlns:a16="http://schemas.microsoft.com/office/drawing/2014/main" id="{1BC66F66-5046-C1D3-4999-53D29E3781EF}"/>
              </a:ext>
            </a:extLst>
          </p:cNvPr>
          <p:cNvPicPr>
            <a:picLocks noChangeAspect="1"/>
          </p:cNvPicPr>
          <p:nvPr/>
        </p:nvPicPr>
        <p:blipFill>
          <a:blip r:embed="rId5"/>
          <a:stretch>
            <a:fillRect/>
          </a:stretch>
        </p:blipFill>
        <p:spPr>
          <a:xfrm>
            <a:off x="5632283" y="277538"/>
            <a:ext cx="2636129" cy="1204260"/>
          </a:xfrm>
          <a:prstGeom prst="rect">
            <a:avLst/>
          </a:prstGeom>
        </p:spPr>
      </p:pic>
      <p:sp>
        <p:nvSpPr>
          <p:cNvPr id="5" name="Oval Callout 29">
            <a:extLst>
              <a:ext uri="{FF2B5EF4-FFF2-40B4-BE49-F238E27FC236}">
                <a16:creationId xmlns:a16="http://schemas.microsoft.com/office/drawing/2014/main" id="{B2BACE6B-E2CA-C31C-58A4-3756BDBAF31B}"/>
              </a:ext>
            </a:extLst>
          </p:cNvPr>
          <p:cNvSpPr/>
          <p:nvPr/>
        </p:nvSpPr>
        <p:spPr>
          <a:xfrm>
            <a:off x="580762" y="354947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29C15B-56B2-E881-AA17-1387EE6954E0}"/>
                  </a:ext>
                </a:extLst>
              </p:cNvPr>
              <p:cNvSpPr txBox="1"/>
              <p:nvPr/>
            </p:nvSpPr>
            <p:spPr>
              <a:xfrm>
                <a:off x="1487523" y="3646335"/>
                <a:ext cx="7385197" cy="1345240"/>
              </a:xfrm>
              <a:prstGeom prst="rect">
                <a:avLst/>
              </a:prstGeom>
              <a:noFill/>
            </p:spPr>
            <p:txBody>
              <a:bodyPr wrap="square">
                <a:spAutoFit/>
              </a:bodyPr>
              <a:lstStyle/>
              <a:p>
                <a:pPr algn="just">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Xét tam giác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800" kern="100" dirty="0">
                    <a:effectLst/>
                    <a:latin typeface="+mj-lt"/>
                    <a:ea typeface="Times New Roman" panose="02020603050405020304" pitchFamily="18" charset="0"/>
                    <a:cs typeface="Times New Roman" panose="02020603050405020304" pitchFamily="18" charset="0"/>
                  </a:rPr>
                  <a:t>, ta có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oMath>
                </a14:m>
                <a:r>
                  <a:rPr lang="pt-BR" sz="1800" kern="100" dirty="0">
                    <a:effectLst/>
                    <a:latin typeface="+mj-lt"/>
                    <a:ea typeface="Times New Roman" panose="02020603050405020304" pitchFamily="18" charset="0"/>
                    <a:cs typeface="Times New Roman" panose="02020603050405020304" pitchFamily="18" charset="0"/>
                  </a:rPr>
                  <a:t> nên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oMath>
                </a14:m>
                <a:r>
                  <a:rPr lang="pt-BR" sz="1800" kern="100" dirty="0">
                    <a:effectLst/>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pt-BR" sz="1800" kern="100" dirty="0">
                    <a:effectLst/>
                    <a:latin typeface="+mj-lt"/>
                    <a:ea typeface="Times New Roman" panose="02020603050405020304" pitchFamily="18" charset="0"/>
                    <a:cs typeface="Times New Roman" panose="02020603050405020304" pitchFamily="18" charset="0"/>
                  </a:rPr>
                  <a:t> (định lí Thalès đảo)</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Suy ra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oMath>
                </a14:m>
                <a:r>
                  <a:rPr lang="pt-BR" sz="1800" kern="100" dirty="0">
                    <a:effectLst/>
                    <a:latin typeface="+mj-lt"/>
                    <a:ea typeface="Times New Roman" panose="02020603050405020304" pitchFamily="18" charset="0"/>
                    <a:cs typeface="Times New Roman" panose="02020603050405020304" pitchFamily="18" charset="0"/>
                  </a:rPr>
                  <a:t> (hệ quả của định lí Thalès). Do đó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den>
                    </m:f>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429C15B-56B2-E881-AA17-1387EE6954E0}"/>
                  </a:ext>
                </a:extLst>
              </p:cNvPr>
              <p:cNvSpPr txBox="1">
                <a:spLocks noRot="1" noChangeAspect="1" noMove="1" noResize="1" noEditPoints="1" noAdjustHandles="1" noChangeArrowheads="1" noChangeShapeType="1" noTextEdit="1"/>
              </p:cNvSpPr>
              <p:nvPr/>
            </p:nvSpPr>
            <p:spPr>
              <a:xfrm>
                <a:off x="1487523" y="3646335"/>
                <a:ext cx="7385197" cy="1345240"/>
              </a:xfrm>
              <a:prstGeom prst="rect">
                <a:avLst/>
              </a:prstGeom>
              <a:blipFill>
                <a:blip r:embed="rId6"/>
                <a:stretch>
                  <a:fillRect l="-661" b="-1357"/>
                </a:stretch>
              </a:blipFill>
            </p:spPr>
            <p:txBody>
              <a:bodyPr/>
              <a:lstStyle/>
              <a:p>
                <a:r>
                  <a:rPr lang="en-US">
                    <a:noFill/>
                  </a:rPr>
                  <a:t> </a:t>
                </a:r>
              </a:p>
            </p:txBody>
          </p:sp>
        </mc:Fallback>
      </mc:AlternateContent>
    </p:spTree>
    <p:extLst>
      <p:ext uri="{BB962C8B-B14F-4D97-AF65-F5344CB8AC3E}">
        <p14:creationId xmlns:p14="http://schemas.microsoft.com/office/powerpoint/2010/main" val="605774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580762" y="273759"/>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B3646C-4415-48AB-0F6F-44752C85B375}"/>
                  </a:ext>
                </a:extLst>
              </p:cNvPr>
              <p:cNvSpPr txBox="1"/>
              <p:nvPr/>
            </p:nvSpPr>
            <p:spPr>
              <a:xfrm>
                <a:off x="412081" y="444366"/>
                <a:ext cx="5002130" cy="3020827"/>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a:t>
                </a:r>
                <a:endParaRPr lang="pt-BR" sz="1800" kern="100" dirty="0">
                  <a:latin typeface="+mj-lt"/>
                  <a:ea typeface="Times New Roman" panose="02020603050405020304" pitchFamily="18"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Từ đó tính được độ dài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Theo cách làm trên, nêu công thức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b)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khi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5</m:t>
                        </m:r>
                      </m:den>
                    </m:f>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=18 </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𝑚</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412081" y="444366"/>
                <a:ext cx="5002130" cy="3020827"/>
              </a:xfrm>
              <a:prstGeom prst="rect">
                <a:avLst/>
              </a:prstGeom>
              <a:blipFill>
                <a:blip r:embed="rId3"/>
                <a:stretch>
                  <a:fillRect l="-1098" b="-40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D6A6A24-F687-9931-8348-2370205A0C02}"/>
              </a:ext>
            </a:extLst>
          </p:cNvPr>
          <p:cNvPicPr>
            <a:picLocks noChangeAspect="1"/>
          </p:cNvPicPr>
          <p:nvPr/>
        </p:nvPicPr>
        <p:blipFill>
          <a:blip r:embed="rId4"/>
          <a:stretch>
            <a:fillRect/>
          </a:stretch>
        </p:blipFill>
        <p:spPr>
          <a:xfrm>
            <a:off x="5555872" y="1818013"/>
            <a:ext cx="2636130" cy="1800183"/>
          </a:xfrm>
          <a:prstGeom prst="rect">
            <a:avLst/>
          </a:prstGeom>
        </p:spPr>
      </p:pic>
      <p:pic>
        <p:nvPicPr>
          <p:cNvPr id="4" name="Picture 3">
            <a:extLst>
              <a:ext uri="{FF2B5EF4-FFF2-40B4-BE49-F238E27FC236}">
                <a16:creationId xmlns:a16="http://schemas.microsoft.com/office/drawing/2014/main" id="{1BC66F66-5046-C1D3-4999-53D29E3781EF}"/>
              </a:ext>
            </a:extLst>
          </p:cNvPr>
          <p:cNvPicPr>
            <a:picLocks noChangeAspect="1"/>
          </p:cNvPicPr>
          <p:nvPr/>
        </p:nvPicPr>
        <p:blipFill>
          <a:blip r:embed="rId5"/>
          <a:stretch>
            <a:fillRect/>
          </a:stretch>
        </p:blipFill>
        <p:spPr>
          <a:xfrm>
            <a:off x="5632283" y="277538"/>
            <a:ext cx="2636129" cy="1204260"/>
          </a:xfrm>
          <a:prstGeom prst="rect">
            <a:avLst/>
          </a:prstGeom>
        </p:spPr>
      </p:pic>
      <p:sp>
        <p:nvSpPr>
          <p:cNvPr id="5" name="Oval Callout 29">
            <a:extLst>
              <a:ext uri="{FF2B5EF4-FFF2-40B4-BE49-F238E27FC236}">
                <a16:creationId xmlns:a16="http://schemas.microsoft.com/office/drawing/2014/main" id="{B2BACE6B-E2CA-C31C-58A4-3756BDBAF31B}"/>
              </a:ext>
            </a:extLst>
          </p:cNvPr>
          <p:cNvSpPr/>
          <p:nvPr/>
        </p:nvSpPr>
        <p:spPr>
          <a:xfrm>
            <a:off x="580762" y="354947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29C15B-56B2-E881-AA17-1387EE6954E0}"/>
                  </a:ext>
                </a:extLst>
              </p:cNvPr>
              <p:cNvSpPr txBox="1"/>
              <p:nvPr/>
            </p:nvSpPr>
            <p:spPr>
              <a:xfrm>
                <a:off x="1487523" y="3646335"/>
                <a:ext cx="7385197" cy="1265283"/>
              </a:xfrm>
              <a:prstGeom prst="rect">
                <a:avLst/>
              </a:prstGeom>
              <a:noFill/>
            </p:spPr>
            <p:txBody>
              <a:bodyPr wrap="square">
                <a:spAutoFit/>
              </a:bodyPr>
              <a:lstStyle/>
              <a:p>
                <a:pPr>
                  <a:lnSpc>
                    <a:spcPct val="150000"/>
                  </a:lnSpc>
                  <a:spcAft>
                    <a:spcPts val="800"/>
                  </a:spcAft>
                </a:pPr>
                <a:r>
                  <a:rPr lang="pt-BR" sz="2000" kern="100" dirty="0">
                    <a:latin typeface="+mj-lt"/>
                    <a:ea typeface="Times New Roman" panose="02020603050405020304" pitchFamily="18" charset="0"/>
                    <a:cs typeface="Times New Roman" panose="02020603050405020304" pitchFamily="18" charset="0"/>
                  </a:rPr>
                  <a:t>b) Do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𝐴𝑀</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5</m:t>
                        </m:r>
                      </m:den>
                    </m:f>
                  </m:oMath>
                </a14:m>
                <a:r>
                  <a:rPr lang="pt-BR" sz="2000" kern="100" dirty="0">
                    <a:latin typeface="+mj-lt"/>
                    <a:ea typeface="Times New Roman" panose="02020603050405020304" pitchFamily="18" charset="0"/>
                    <a:cs typeface="Times New Roman" panose="02020603050405020304" pitchFamily="18" charset="0"/>
                  </a:rPr>
                  <a:t> nên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𝐴𝐵</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𝐴𝑀</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pt-BR" sz="2000" kern="100" dirty="0">
                    <a:latin typeface="+mj-lt"/>
                    <a:ea typeface="Times New Roman" panose="02020603050405020304" pitchFamily="18" charset="0"/>
                    <a:cs typeface="Times New Roman" panose="02020603050405020304" pitchFamily="18" charset="0"/>
                  </a:rPr>
                  <a:t>. Suy ra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𝐵𝐶</m:t>
                    </m:r>
                    <m:r>
                      <a:rPr lang="pt-BR" sz="2000" i="1" kern="100">
                        <a:latin typeface="Cambria Math" panose="02040503050406030204" pitchFamily="18" charset="0"/>
                        <a:ea typeface="Times New Roman" panose="02020603050405020304" pitchFamily="18" charset="0"/>
                        <a:cs typeface="Arial" panose="020B0604020202020204" pitchFamily="34" charset="0"/>
                      </a:rPr>
                      <m:t>=5 . </m:t>
                    </m:r>
                    <m:r>
                      <a:rPr lang="pt-BR" sz="2000" i="1" kern="100">
                        <a:latin typeface="Cambria Math" panose="02040503050406030204" pitchFamily="18" charset="0"/>
                        <a:ea typeface="Times New Roman" panose="02020603050405020304" pitchFamily="18" charset="0"/>
                        <a:cs typeface="Arial" panose="020B0604020202020204" pitchFamily="34" charset="0"/>
                      </a:rPr>
                      <m:t>𝑀𝑁</m:t>
                    </m:r>
                    <m:r>
                      <a:rPr lang="pt-BR" sz="2000" i="1" kern="100">
                        <a:latin typeface="Cambria Math" panose="02040503050406030204" pitchFamily="18" charset="0"/>
                        <a:ea typeface="Times New Roman" panose="02020603050405020304" pitchFamily="18" charset="0"/>
                        <a:cs typeface="Arial" panose="020B0604020202020204" pitchFamily="34" charset="0"/>
                      </a:rPr>
                      <m:t>=5 . 18=90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mj-lt"/>
                    <a:ea typeface="Times New Roman" panose="02020603050405020304" pitchFamily="18" charset="0"/>
                    <a:cs typeface="Times New Roman" panose="02020603050405020304" pitchFamily="18" charset="0"/>
                  </a:rPr>
                  <a:t>Vậy khoảng cách giữa hai vị trí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2000" kern="100" dirty="0">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2000" kern="100" dirty="0">
                    <a:latin typeface="+mj-lt"/>
                    <a:ea typeface="Times New Roman" panose="02020603050405020304" pitchFamily="18" charset="0"/>
                    <a:cs typeface="Times New Roman" panose="02020603050405020304" pitchFamily="18" charset="0"/>
                  </a:rPr>
                  <a:t>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90 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429C15B-56B2-E881-AA17-1387EE6954E0}"/>
                  </a:ext>
                </a:extLst>
              </p:cNvPr>
              <p:cNvSpPr txBox="1">
                <a:spLocks noRot="1" noChangeAspect="1" noMove="1" noResize="1" noEditPoints="1" noAdjustHandles="1" noChangeArrowheads="1" noChangeShapeType="1" noTextEdit="1"/>
              </p:cNvSpPr>
              <p:nvPr/>
            </p:nvSpPr>
            <p:spPr>
              <a:xfrm>
                <a:off x="1487523" y="3646335"/>
                <a:ext cx="7385197" cy="1265283"/>
              </a:xfrm>
              <a:prstGeom prst="rect">
                <a:avLst/>
              </a:prstGeom>
              <a:blipFill>
                <a:blip r:embed="rId6"/>
                <a:stretch>
                  <a:fillRect l="-826" b="-7692"/>
                </a:stretch>
              </a:blipFill>
            </p:spPr>
            <p:txBody>
              <a:bodyPr/>
              <a:lstStyle/>
              <a:p>
                <a:r>
                  <a:rPr lang="en-US">
                    <a:noFill/>
                  </a:rPr>
                  <a:t> </a:t>
                </a:r>
              </a:p>
            </p:txBody>
          </p:sp>
        </mc:Fallback>
      </mc:AlternateContent>
    </p:spTree>
    <p:extLst>
      <p:ext uri="{BB962C8B-B14F-4D97-AF65-F5344CB8AC3E}">
        <p14:creationId xmlns:p14="http://schemas.microsoft.com/office/powerpoint/2010/main" val="26689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 name="Group 7">
            <a:extLst>
              <a:ext uri="{FF2B5EF4-FFF2-40B4-BE49-F238E27FC236}">
                <a16:creationId xmlns:a16="http://schemas.microsoft.com/office/drawing/2014/main" id="{1551C6C9-FFE1-7F0D-172C-2A5ACE1C0430}"/>
              </a:ext>
            </a:extLst>
          </p:cNvPr>
          <p:cNvGrpSpPr/>
          <p:nvPr/>
        </p:nvGrpSpPr>
        <p:grpSpPr>
          <a:xfrm>
            <a:off x="834597" y="555808"/>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2" name="TextBox 1">
            <a:extLst>
              <a:ext uri="{FF2B5EF4-FFF2-40B4-BE49-F238E27FC236}">
                <a16:creationId xmlns:a16="http://schemas.microsoft.com/office/drawing/2014/main" id="{1DCC09F5-0FFF-FB9C-2D0C-F789432E18EE}"/>
              </a:ext>
            </a:extLst>
          </p:cNvPr>
          <p:cNvSpPr txBox="1"/>
          <p:nvPr/>
        </p:nvSpPr>
        <p:spPr>
          <a:xfrm>
            <a:off x="834597" y="665798"/>
            <a:ext cx="4074287" cy="3690177"/>
          </a:xfrm>
          <a:prstGeom prst="rect">
            <a:avLst/>
          </a:prstGeom>
          <a:noFill/>
        </p:spPr>
        <p:txBody>
          <a:bodyPr wrap="square">
            <a:spAutoFit/>
          </a:bodyPr>
          <a:lstStyle/>
          <a:p>
            <a:pPr>
              <a:lnSpc>
                <a:spcPct val="200000"/>
              </a:lnSpc>
              <a:spcAft>
                <a:spcPts val="800"/>
              </a:spcAft>
            </a:pPr>
            <a:r>
              <a:rPr lang="en-US" sz="2000" kern="1200" dirty="0">
                <a:solidFill>
                  <a:prstClr val="black"/>
                </a:solidFill>
                <a:latin typeface="+mj-lt"/>
                <a:ea typeface="+mn-ea"/>
                <a:cs typeface="Arial" panose="020B0604020202020204" pitchFamily="34" charset="0"/>
              </a:rPr>
              <a:t>		     </a:t>
            </a:r>
            <a:r>
              <a:rPr lang="pt-BR" sz="2000" kern="100" dirty="0">
                <a:latin typeface="+mj-lt"/>
                <a:ea typeface="Times New Roman" panose="02020603050405020304" pitchFamily="18" charset="0"/>
                <a:cs typeface="Times New Roman" panose="02020603050405020304" pitchFamily="18" charset="0"/>
              </a:rPr>
              <a:t>Bạn Loan đặt một cái que lên bàn cờ vua như ở Hình 20. Bạn ấy nói rằng: Không sử dụng thước đo, có thể chia cái que đó thành ba phần bằng nhau. Em hãy giải thích tại sao.</a:t>
            </a:r>
            <a:endParaRPr lang="en-US" sz="2000" kern="100" dirty="0">
              <a:latin typeface="+mj-lt"/>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3"/>
          <a:stretch>
            <a:fillRect/>
          </a:stretch>
        </p:blipFill>
        <p:spPr>
          <a:xfrm>
            <a:off x="7164780" y="4093287"/>
            <a:ext cx="1777486" cy="999835"/>
          </a:xfrm>
          <a:prstGeom prst="rect">
            <a:avLst/>
          </a:prstGeom>
        </p:spPr>
      </p:pic>
      <p:pic>
        <p:nvPicPr>
          <p:cNvPr id="4" name="Picture 3">
            <a:extLst>
              <a:ext uri="{FF2B5EF4-FFF2-40B4-BE49-F238E27FC236}">
                <a16:creationId xmlns:a16="http://schemas.microsoft.com/office/drawing/2014/main" id="{8E708EBF-4037-7342-8DEA-C6014B239BEC}"/>
              </a:ext>
            </a:extLst>
          </p:cNvPr>
          <p:cNvPicPr>
            <a:picLocks noChangeAspect="1"/>
          </p:cNvPicPr>
          <p:nvPr/>
        </p:nvPicPr>
        <p:blipFill>
          <a:blip r:embed="rId4"/>
          <a:stretch>
            <a:fillRect/>
          </a:stretch>
        </p:blipFill>
        <p:spPr>
          <a:xfrm>
            <a:off x="5310649" y="920708"/>
            <a:ext cx="2485813" cy="2949385"/>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3"/>
          <a:stretch>
            <a:fillRect/>
          </a:stretch>
        </p:blipFill>
        <p:spPr>
          <a:xfrm>
            <a:off x="7683639" y="4152837"/>
            <a:ext cx="1777486" cy="999835"/>
          </a:xfrm>
          <a:prstGeom prst="rect">
            <a:avLst/>
          </a:prstGeom>
        </p:spPr>
      </p:pic>
      <p:sp>
        <p:nvSpPr>
          <p:cNvPr id="11" name="Oval Callout 29">
            <a:extLst>
              <a:ext uri="{FF2B5EF4-FFF2-40B4-BE49-F238E27FC236}">
                <a16:creationId xmlns:a16="http://schemas.microsoft.com/office/drawing/2014/main" id="{4C60D48F-A3F4-4DF8-FF3D-DC7DFADB9163}"/>
              </a:ext>
            </a:extLst>
          </p:cNvPr>
          <p:cNvSpPr/>
          <p:nvPr/>
        </p:nvSpPr>
        <p:spPr>
          <a:xfrm>
            <a:off x="206649" y="267237"/>
            <a:ext cx="972752" cy="425555"/>
          </a:xfrm>
          <a:prstGeom prst="wedgeEllipseCallout">
            <a:avLst>
              <a:gd name="adj1" fmla="val 31092"/>
              <a:gd name="adj2" fmla="val 8626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6FE5A17-F80F-B50E-89CF-8FF99E759BC2}"/>
                  </a:ext>
                </a:extLst>
              </p:cNvPr>
              <p:cNvSpPr txBox="1"/>
              <p:nvPr/>
            </p:nvSpPr>
            <p:spPr>
              <a:xfrm>
                <a:off x="428598" y="949962"/>
                <a:ext cx="8286803" cy="1507785"/>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Giả sử bàn cờ vua được mô tả bởi bảng ô vuông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8×8</m:t>
                    </m:r>
                  </m:oMath>
                </a14:m>
                <a:r>
                  <a:rPr lang="vi-VN" sz="1900" dirty="0">
                    <a:latin typeface="+mn-lt"/>
                    <a:ea typeface="Times New Roman" panose="02020603050405020304" pitchFamily="18" charset="0"/>
                    <a:cs typeface="Times New Roman" panose="02020603050405020304" pitchFamily="18" charset="0"/>
                  </a:rPr>
                  <a:t> như hình vẽ dưới. Cái que là đoạn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𝑀𝑄</m:t>
                    </m:r>
                  </m:oMath>
                </a14:m>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Xét các điểm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𝑁</m:t>
                    </m:r>
                    <m:r>
                      <a:rPr lang="vi-VN" sz="1900" i="1">
                        <a:latin typeface="Cambria Math" panose="02040503050406030204" pitchFamily="18" charset="0"/>
                        <a:ea typeface="Times New Roman" panose="02020603050405020304" pitchFamily="18" charset="0"/>
                        <a:cs typeface="Times New Roman" panose="02020603050405020304" pitchFamily="18" charset="0"/>
                      </a:rPr>
                      <m:t>, </m:t>
                    </m:r>
                    <m:r>
                      <a:rPr lang="vi-VN" sz="1900" i="1">
                        <a:latin typeface="Cambria Math" panose="02040503050406030204" pitchFamily="18" charset="0"/>
                        <a:ea typeface="Times New Roman" panose="02020603050405020304" pitchFamily="18" charset="0"/>
                        <a:cs typeface="Times New Roman" panose="02020603050405020304" pitchFamily="18" charset="0"/>
                      </a:rPr>
                      <m:t>𝑃</m:t>
                    </m:r>
                  </m:oMath>
                </a14:m>
                <a:r>
                  <a:rPr lang="vi-VN" sz="1900" dirty="0">
                    <a:latin typeface="+mn-lt"/>
                    <a:ea typeface="Times New Roman" panose="02020603050405020304" pitchFamily="18" charset="0"/>
                    <a:cs typeface="Times New Roman" panose="02020603050405020304" pitchFamily="18" charset="0"/>
                  </a:rPr>
                  <a:t> vừa thuộc đoạn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𝑀𝑄</m:t>
                    </m:r>
                  </m:oMath>
                </a14:m>
                <a:r>
                  <a:rPr lang="vi-VN" sz="1900" dirty="0">
                    <a:latin typeface="+mn-lt"/>
                    <a:ea typeface="Times New Roman" panose="02020603050405020304" pitchFamily="18" charset="0"/>
                    <a:cs typeface="Times New Roman" panose="02020603050405020304" pitchFamily="18" charset="0"/>
                  </a:rPr>
                  <a:t> vừa thuộc các đường lưới ô vuông.</a:t>
                </a:r>
                <a:endParaRPr lang="en-US" sz="1900" dirty="0">
                  <a:latin typeface="+mn-lt"/>
                  <a:ea typeface="Arial" panose="020B060402020202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6FE5A17-F80F-B50E-89CF-8FF99E759BC2}"/>
                  </a:ext>
                </a:extLst>
              </p:cNvPr>
              <p:cNvSpPr txBox="1">
                <a:spLocks noRot="1" noChangeAspect="1" noMove="1" noResize="1" noEditPoints="1" noAdjustHandles="1" noChangeArrowheads="1" noChangeShapeType="1" noTextEdit="1"/>
              </p:cNvSpPr>
              <p:nvPr/>
            </p:nvSpPr>
            <p:spPr>
              <a:xfrm>
                <a:off x="428598" y="949962"/>
                <a:ext cx="8286803" cy="1507785"/>
              </a:xfrm>
              <a:prstGeom prst="rect">
                <a:avLst/>
              </a:prstGeom>
              <a:blipFill>
                <a:blip r:embed="rId4"/>
                <a:stretch>
                  <a:fillRect l="-662" r="-662" b="-6073"/>
                </a:stretch>
              </a:blipFill>
            </p:spPr>
            <p:txBody>
              <a:bodyPr/>
              <a:lstStyle/>
              <a:p>
                <a:r>
                  <a:rPr lang="en-US">
                    <a:noFill/>
                  </a:rPr>
                  <a:t> </a:t>
                </a:r>
              </a:p>
            </p:txBody>
          </p:sp>
        </mc:Fallback>
      </mc:AlternateContent>
      <p:pic>
        <p:nvPicPr>
          <p:cNvPr id="5" name="Picture 4" descr="A graph paper with a triangle&#10;&#10;Description automatically generated">
            <a:extLst>
              <a:ext uri="{FF2B5EF4-FFF2-40B4-BE49-F238E27FC236}">
                <a16:creationId xmlns:a16="http://schemas.microsoft.com/office/drawing/2014/main" id="{AF150D7C-6D63-4103-1BA7-6681FA64716D}"/>
              </a:ext>
            </a:extLst>
          </p:cNvPr>
          <p:cNvPicPr>
            <a:picLocks noChangeAspect="1"/>
          </p:cNvPicPr>
          <p:nvPr/>
        </p:nvPicPr>
        <p:blipFill>
          <a:blip r:embed="rId5"/>
          <a:stretch>
            <a:fillRect/>
          </a:stretch>
        </p:blipFill>
        <p:spPr>
          <a:xfrm>
            <a:off x="5282114" y="2603931"/>
            <a:ext cx="2208564" cy="221803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3FB99D-E417-CD50-B6BF-782A4190391D}"/>
                  </a:ext>
                </a:extLst>
              </p:cNvPr>
              <p:cNvSpPr txBox="1"/>
              <p:nvPr/>
            </p:nvSpPr>
            <p:spPr>
              <a:xfrm>
                <a:off x="428598" y="2603931"/>
                <a:ext cx="4143402" cy="1946367"/>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Gọi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𝐼</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𝐻</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𝐾</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hình chiếu của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𝑁</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𝑄</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lên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𝑀𝐻</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(xem hình </a:t>
                </a:r>
                <a:r>
                  <a:rPr lang="en-US" sz="1900" dirty="0" err="1">
                    <a:latin typeface="Arial" panose="020B0604020202020204" pitchFamily="34" charset="0"/>
                    <a:ea typeface="Times New Roman" panose="02020603050405020304" pitchFamily="18" charset="0"/>
                    <a:cs typeface="Times New Roman" panose="02020603050405020304" pitchFamily="18" charset="0"/>
                  </a:rPr>
                  <a:t>bên</a:t>
                </a: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9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Từ đó theo hệ quả định lí </a:t>
                </a:r>
                <a:r>
                  <a:rPr kumimoji="0" lang="vi-VN" sz="19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Thalès</a:t>
                </a: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có: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𝑀𝑁</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𝑁𝑃</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𝑃𝑄</m:t>
                    </m:r>
                  </m:oMath>
                </a14:m>
                <a:endParaRPr lang="en-US" dirty="0"/>
              </a:p>
            </p:txBody>
          </p:sp>
        </mc:Choice>
        <mc:Fallback xmlns="">
          <p:sp>
            <p:nvSpPr>
              <p:cNvPr id="7" name="TextBox 6">
                <a:extLst>
                  <a:ext uri="{FF2B5EF4-FFF2-40B4-BE49-F238E27FC236}">
                    <a16:creationId xmlns:a16="http://schemas.microsoft.com/office/drawing/2014/main" id="{993FB99D-E417-CD50-B6BF-782A4190391D}"/>
                  </a:ext>
                </a:extLst>
              </p:cNvPr>
              <p:cNvSpPr txBox="1">
                <a:spLocks noRot="1" noChangeAspect="1" noMove="1" noResize="1" noEditPoints="1" noAdjustHandles="1" noChangeArrowheads="1" noChangeShapeType="1" noTextEdit="1"/>
              </p:cNvSpPr>
              <p:nvPr/>
            </p:nvSpPr>
            <p:spPr>
              <a:xfrm>
                <a:off x="428598" y="2603931"/>
                <a:ext cx="4143402" cy="1946367"/>
              </a:xfrm>
              <a:prstGeom prst="rect">
                <a:avLst/>
              </a:prstGeom>
              <a:blipFill>
                <a:blip r:embed="rId6"/>
                <a:stretch>
                  <a:fillRect l="-1324" r="-1324" b="-1567"/>
                </a:stretch>
              </a:blipFill>
            </p:spPr>
            <p:txBody>
              <a:bodyPr/>
              <a:lstStyle/>
              <a:p>
                <a:r>
                  <a:rPr lang="en-US">
                    <a:noFill/>
                  </a:rPr>
                  <a:t> </a:t>
                </a:r>
              </a:p>
            </p:txBody>
          </p:sp>
        </mc:Fallback>
      </mc:AlternateContent>
    </p:spTree>
    <p:extLst>
      <p:ext uri="{BB962C8B-B14F-4D97-AF65-F5344CB8AC3E}">
        <p14:creationId xmlns:p14="http://schemas.microsoft.com/office/powerpoint/2010/main" val="41824900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186196" y="2415336"/>
            <a:ext cx="6771607"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ƯỚC LƯỢNG CHIỀU CAO</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2"/>
          <a:stretch>
            <a:fillRect/>
          </a:stretch>
        </p:blipFill>
        <p:spPr>
          <a:xfrm>
            <a:off x="7315199" y="4061946"/>
            <a:ext cx="1922762" cy="1081554"/>
          </a:xfrm>
          <a:prstGeom prst="rect">
            <a:avLst/>
          </a:prstGeom>
        </p:spPr>
      </p:pic>
      <p:sp>
        <p:nvSpPr>
          <p:cNvPr id="2" name="TextBox 1">
            <a:extLst>
              <a:ext uri="{FF2B5EF4-FFF2-40B4-BE49-F238E27FC236}">
                <a16:creationId xmlns:a16="http://schemas.microsoft.com/office/drawing/2014/main" id="{D485AED5-C7CA-0660-AF48-7B24D2EE2EDE}"/>
              </a:ext>
            </a:extLst>
          </p:cNvPr>
          <p:cNvSpPr txBox="1"/>
          <p:nvPr/>
        </p:nvSpPr>
        <p:spPr>
          <a:xfrm>
            <a:off x="495002" y="451184"/>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3</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9702B01-4F40-F2E8-189E-9DEB567681B9}"/>
                  </a:ext>
                </a:extLst>
              </p:cNvPr>
              <p:cNvSpPr txBox="1"/>
              <p:nvPr/>
            </p:nvSpPr>
            <p:spPr>
              <a:xfrm>
                <a:off x="592791" y="568293"/>
                <a:ext cx="5110172" cy="3992375"/>
              </a:xfrm>
              <a:prstGeom prst="rect">
                <a:avLst/>
              </a:prstGeom>
              <a:noFill/>
            </p:spPr>
            <p:txBody>
              <a:bodyPr wrap="square">
                <a:spAutoFit/>
              </a:bodyPr>
              <a:lstStyle/>
              <a:p>
                <a:pPr>
                  <a:lnSpc>
                    <a:spcPct val="150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		Để ước lượng chiều cao của cột cờ trong sân trường, bạn Huy dựng ở sân trường (theo phương thẳng đứng) một cọc có chiều cao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2 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đặt xa chân cột cờ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15 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Sau khi bạn Huy lùi ra xa cách cọc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0,8 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thì nhìn thấy đầu cọc và đỉnh cột cờ cùng nằm trên một đường thẳng. Hỏi chiều cao của cột cờ là bao nhiêu mét? Biết rằng khoảng cách từ chân đến mắt bạn Huy là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1,6 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592791" y="568293"/>
                <a:ext cx="5110172" cy="3992375"/>
              </a:xfrm>
              <a:prstGeom prst="rect">
                <a:avLst/>
              </a:prstGeom>
              <a:blipFill>
                <a:blip r:embed="rId3"/>
                <a:stretch>
                  <a:fillRect l="-1073" r="-2265" b="-137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3D555FE-C2F5-ED48-3237-12A734E77A1E}"/>
              </a:ext>
            </a:extLst>
          </p:cNvPr>
          <p:cNvPicPr>
            <a:picLocks noChangeAspect="1"/>
          </p:cNvPicPr>
          <p:nvPr/>
        </p:nvPicPr>
        <p:blipFill>
          <a:blip r:embed="rId4"/>
          <a:stretch>
            <a:fillRect/>
          </a:stretch>
        </p:blipFill>
        <p:spPr>
          <a:xfrm>
            <a:off x="5702963" y="1452901"/>
            <a:ext cx="2777921" cy="2223158"/>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57E7A2-E1E2-316A-60AF-AEEA31608CC4}"/>
              </a:ext>
            </a:extLst>
          </p:cNvPr>
          <p:cNvGrpSpPr/>
          <p:nvPr/>
        </p:nvGrpSpPr>
        <p:grpSpPr>
          <a:xfrm>
            <a:off x="3900960" y="306341"/>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3"/>
          <a:stretch>
            <a:fillRect/>
          </a:stretch>
        </p:blipFill>
        <p:spPr>
          <a:xfrm>
            <a:off x="7312595" y="3860640"/>
            <a:ext cx="2280640" cy="128286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4657F55-1A06-92D9-D505-F5B7BC5E39D0}"/>
                  </a:ext>
                </a:extLst>
              </p:cNvPr>
              <p:cNvSpPr txBox="1"/>
              <p:nvPr/>
            </p:nvSpPr>
            <p:spPr>
              <a:xfrm>
                <a:off x="344775" y="974754"/>
                <a:ext cx="5961185" cy="1792478"/>
              </a:xfrm>
              <a:prstGeom prst="rect">
                <a:avLst/>
              </a:prstGeom>
              <a:noFill/>
            </p:spPr>
            <p:txBody>
              <a:bodyPr wrap="square">
                <a:spAutoFit/>
              </a:bodyPr>
              <a:lstStyle/>
              <a:p>
                <a:pPr>
                  <a:lnSpc>
                    <a:spcPct val="150000"/>
                  </a:lnSpc>
                  <a:spcAft>
                    <a:spcPts val="800"/>
                  </a:spcAft>
                </a:pPr>
                <a:r>
                  <a:rPr lang="pt-BR" sz="1900" kern="100" dirty="0">
                    <a:latin typeface="+mj-lt"/>
                    <a:ea typeface="Times New Roman" panose="02020603050405020304" pitchFamily="18" charset="0"/>
                    <a:cs typeface="Times New Roman" panose="02020603050405020304" pitchFamily="18" charset="0"/>
                  </a:rPr>
                  <a:t>Giả sử các đoạn thẳng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𝐶𝐷</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𝐸𝐹</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mj-lt"/>
                    <a:ea typeface="Times New Roman" panose="02020603050405020304" pitchFamily="18" charset="0"/>
                    <a:cs typeface="Times New Roman" panose="02020603050405020304" pitchFamily="18" charset="0"/>
                  </a:rPr>
                  <a:t> lần lượt biểu thị cho vị trí của cột cờ, cọc và vị trị đứng của bạn Huy, trong đó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mj-lt"/>
                    <a:ea typeface="Times New Roman" panose="02020603050405020304" pitchFamily="18" charset="0"/>
                    <a:cs typeface="Times New Roman" panose="02020603050405020304" pitchFamily="18" charset="0"/>
                  </a:rPr>
                  <a:t> chỉ vị trí mắt của bạn ấy. Ta có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r>
                      <a:rPr lang="pt-BR" sz="1900" i="1" kern="100">
                        <a:latin typeface="Cambria Math" panose="02040503050406030204" pitchFamily="18" charset="0"/>
                        <a:ea typeface="Times New Roman" panose="02020603050405020304" pitchFamily="18" charset="0"/>
                        <a:cs typeface="Arial" panose="020B0604020202020204" pitchFamily="34" charset="0"/>
                      </a:rPr>
                      <m:t>=1,6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𝐴𝐸</m:t>
                    </m:r>
                    <m:r>
                      <a:rPr lang="pt-BR" sz="1900" i="1" kern="100">
                        <a:latin typeface="Cambria Math" panose="02040503050406030204" pitchFamily="18" charset="0"/>
                        <a:ea typeface="Times New Roman" panose="02020603050405020304" pitchFamily="18" charset="0"/>
                        <a:cs typeface="Arial" panose="020B0604020202020204" pitchFamily="34" charset="0"/>
                      </a:rPr>
                      <m:t>=0,8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𝐸𝐶</m:t>
                    </m:r>
                    <m:r>
                      <a:rPr lang="pt-BR" sz="1900" i="1" kern="100">
                        <a:latin typeface="Cambria Math" panose="02040503050406030204" pitchFamily="18" charset="0"/>
                        <a:ea typeface="Times New Roman" panose="02020603050405020304" pitchFamily="18" charset="0"/>
                        <a:cs typeface="Arial" panose="020B0604020202020204" pitchFamily="34" charset="0"/>
                      </a:rPr>
                      <m:t>=15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𝐸𝐹</m:t>
                    </m:r>
                    <m:r>
                      <a:rPr lang="pt-BR" sz="1900" i="1" kern="100">
                        <a:latin typeface="Cambria Math" panose="02040503050406030204" pitchFamily="18" charset="0"/>
                        <a:ea typeface="Times New Roman" panose="02020603050405020304" pitchFamily="18" charset="0"/>
                        <a:cs typeface="Arial" panose="020B0604020202020204" pitchFamily="34" charset="0"/>
                      </a:rPr>
                      <m:t>=2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1900" kern="100" dirty="0">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44657F55-1A06-92D9-D505-F5B7BC5E39D0}"/>
                  </a:ext>
                </a:extLst>
              </p:cNvPr>
              <p:cNvSpPr txBox="1">
                <a:spLocks noRot="1" noChangeAspect="1" noMove="1" noResize="1" noEditPoints="1" noAdjustHandles="1" noChangeArrowheads="1" noChangeShapeType="1" noTextEdit="1"/>
              </p:cNvSpPr>
              <p:nvPr/>
            </p:nvSpPr>
            <p:spPr>
              <a:xfrm>
                <a:off x="344775" y="974754"/>
                <a:ext cx="5961185" cy="1792478"/>
              </a:xfrm>
              <a:prstGeom prst="rect">
                <a:avLst/>
              </a:prstGeom>
              <a:blipFill>
                <a:blip r:embed="rId4"/>
                <a:stretch>
                  <a:fillRect l="-1024" r="-3071" b="-476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99A090D-6C7B-7E07-21C2-1AB996F6E00F}"/>
              </a:ext>
            </a:extLst>
          </p:cNvPr>
          <p:cNvPicPr>
            <a:picLocks noChangeAspect="1"/>
          </p:cNvPicPr>
          <p:nvPr/>
        </p:nvPicPr>
        <p:blipFill rotWithShape="1">
          <a:blip r:embed="rId5"/>
          <a:srcRect l="-945" t="-1353" r="-671" b="-832"/>
          <a:stretch/>
        </p:blipFill>
        <p:spPr bwMode="auto">
          <a:xfrm>
            <a:off x="6305960" y="1024664"/>
            <a:ext cx="2493265" cy="178217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A9DA74A-E856-777B-4E6A-8A2D22BEE502}"/>
                  </a:ext>
                </a:extLst>
              </p:cNvPr>
              <p:cNvSpPr txBox="1"/>
              <p:nvPr/>
            </p:nvSpPr>
            <p:spPr>
              <a:xfrm>
                <a:off x="1020611" y="2925431"/>
                <a:ext cx="5760698" cy="2086533"/>
              </a:xfrm>
              <a:prstGeom prst="rect">
                <a:avLst/>
              </a:prstGeom>
              <a:noFill/>
            </p:spPr>
            <p:txBody>
              <a:bodyPr wrap="square">
                <a:spAutoFit/>
              </a:bodyPr>
              <a:lstStyle/>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19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900" i="1" kern="100">
                            <a:latin typeface="Cambria Math" panose="02040503050406030204" pitchFamily="18" charset="0"/>
                            <a:ea typeface="Times New Roman" panose="02020603050405020304" pitchFamily="18" charset="0"/>
                            <a:cs typeface="Arial" panose="020B0604020202020204" pitchFamily="34" charset="0"/>
                          </a:rPr>
                          <m:t>𝐵𝐴𝐶</m:t>
                        </m:r>
                      </m:e>
                    </m:acc>
                    <m:r>
                      <a:rPr lang="pt-BR" sz="19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19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900" i="1" kern="100">
                            <a:latin typeface="Cambria Math" panose="02040503050406030204" pitchFamily="18" charset="0"/>
                            <a:ea typeface="Times New Roman" panose="02020603050405020304" pitchFamily="18" charset="0"/>
                            <a:cs typeface="Arial" panose="020B0604020202020204" pitchFamily="34" charset="0"/>
                          </a:rPr>
                          <m:t>𝐼𝐸𝐶</m:t>
                        </m:r>
                      </m:e>
                    </m:acc>
                    <m:r>
                      <a:rPr lang="pt-BR" sz="19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900" i="1" kern="100">
                            <a:latin typeface="Cambria Math" panose="02040503050406030204" pitchFamily="18" charset="0"/>
                            <a:ea typeface="Times New Roman" panose="02020603050405020304" pitchFamily="18" charset="0"/>
                            <a:cs typeface="Arial" panose="020B0604020202020204" pitchFamily="34" charset="0"/>
                          </a:rPr>
                          <m:t>90</m:t>
                        </m:r>
                      </m:e>
                      <m:sup>
                        <m:r>
                          <a:rPr lang="pt-BR" sz="19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𝐸𝐶</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𝐴𝐶</m:t>
                        </m:r>
                      </m:den>
                    </m:f>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(hệ quả của định lí Thalès)</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1,6</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15</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15+0,8</m:t>
                        </m:r>
                      </m:den>
                    </m:f>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1,6.15</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15,8</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120</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79</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r>
                      <a:rPr lang="pt-BR" sz="19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9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1900" kern="100" dirty="0">
                    <a:latin typeface="Arial" panose="020B0604020202020204" pitchFamily="34" charset="0"/>
                    <a:ea typeface="Times New Roman" panose="02020603050405020304" pitchFamily="18" charset="0"/>
                    <a:cs typeface="Times New Roman" panose="02020603050405020304" pitchFamily="18" charset="0"/>
                  </a:rPr>
                  <a:t> </a:t>
                </a:r>
                <a:r>
                  <a:rPr lang="en-US" sz="19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𝐼𝐹</m:t>
                    </m:r>
                    <m:r>
                      <a:rPr lang="en-US" sz="1900" i="1" kern="100">
                        <a:latin typeface="Cambria Math" panose="02040503050406030204" pitchFamily="18" charset="0"/>
                        <a:ea typeface="Times New Roman" panose="02020603050405020304" pitchFamily="18" charset="0"/>
                        <a:cs typeface="Arial" panose="020B0604020202020204" pitchFamily="34" charset="0"/>
                      </a:rPr>
                      <m:t>=</m:t>
                    </m:r>
                    <m:r>
                      <a:rPr lang="pt-BR" sz="1900" i="1" kern="100">
                        <a:latin typeface="Cambria Math" panose="02040503050406030204" pitchFamily="18" charset="0"/>
                        <a:ea typeface="Times New Roman" panose="02020603050405020304" pitchFamily="18" charset="0"/>
                        <a:cs typeface="Arial" panose="020B0604020202020204" pitchFamily="34" charset="0"/>
                      </a:rPr>
                      <m:t>𝐸𝐹</m:t>
                    </m:r>
                    <m:r>
                      <a:rPr lang="en-US" sz="1900" i="1" kern="100">
                        <a:latin typeface="Cambria Math" panose="02040503050406030204" pitchFamily="18" charset="0"/>
                        <a:ea typeface="Times New Roman" panose="02020603050405020304" pitchFamily="18" charset="0"/>
                        <a:cs typeface="Arial" panose="020B0604020202020204" pitchFamily="34" charset="0"/>
                      </a:rPr>
                      <m:t>−</m:t>
                    </m:r>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r>
                      <a:rPr lang="en-US" sz="1900" i="1" kern="100">
                        <a:latin typeface="Cambria Math" panose="02040503050406030204" pitchFamily="18" charset="0"/>
                        <a:ea typeface="Times New Roman" panose="02020603050405020304" pitchFamily="18" charset="0"/>
                        <a:cs typeface="Arial" panose="020B0604020202020204" pitchFamily="34" charset="0"/>
                      </a:rPr>
                      <m:t>=2−</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1900" i="1" kern="100">
                            <a:latin typeface="Cambria Math" panose="02040503050406030204" pitchFamily="18" charset="0"/>
                            <a:ea typeface="Times New Roman" panose="02020603050405020304" pitchFamily="18" charset="0"/>
                            <a:cs typeface="Arial" panose="020B0604020202020204" pitchFamily="34" charset="0"/>
                          </a:rPr>
                          <m:t>120</m:t>
                        </m:r>
                      </m:num>
                      <m:den>
                        <m:r>
                          <a:rPr lang="en-US" sz="1900" i="1" kern="100">
                            <a:latin typeface="Cambria Math" panose="02040503050406030204" pitchFamily="18" charset="0"/>
                            <a:ea typeface="Times New Roman" panose="02020603050405020304" pitchFamily="18" charset="0"/>
                            <a:cs typeface="Arial" panose="020B0604020202020204" pitchFamily="34" charset="0"/>
                          </a:rPr>
                          <m:t>79</m:t>
                        </m:r>
                      </m:den>
                    </m:f>
                    <m:r>
                      <a:rPr lang="en-US"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1900" i="1" kern="100">
                            <a:latin typeface="Cambria Math" panose="02040503050406030204" pitchFamily="18" charset="0"/>
                            <a:ea typeface="Times New Roman" panose="02020603050405020304" pitchFamily="18" charset="0"/>
                            <a:cs typeface="Arial" panose="020B0604020202020204" pitchFamily="34" charset="0"/>
                          </a:rPr>
                          <m:t>38</m:t>
                        </m:r>
                      </m:num>
                      <m:den>
                        <m:r>
                          <a:rPr lang="en-US" sz="1900" i="1" kern="100">
                            <a:latin typeface="Cambria Math" panose="02040503050406030204" pitchFamily="18" charset="0"/>
                            <a:ea typeface="Times New Roman" panose="02020603050405020304" pitchFamily="18" charset="0"/>
                            <a:cs typeface="Arial" panose="020B0604020202020204" pitchFamily="34" charset="0"/>
                          </a:rPr>
                          <m:t>79</m:t>
                        </m:r>
                      </m:den>
                    </m:f>
                    <m:r>
                      <a:rPr lang="en-US" sz="1900" i="1" kern="100">
                        <a:latin typeface="Cambria Math" panose="02040503050406030204" pitchFamily="18" charset="0"/>
                        <a:ea typeface="Times New Roman" panose="02020603050405020304" pitchFamily="18" charset="0"/>
                        <a:cs typeface="Arial" panose="020B0604020202020204" pitchFamily="34" charset="0"/>
                      </a:rPr>
                      <m:t> (</m:t>
                    </m:r>
                    <m:r>
                      <a:rPr lang="en-US" sz="1900" i="1" kern="100">
                        <a:latin typeface="Cambria Math" panose="02040503050406030204" pitchFamily="18" charset="0"/>
                        <a:ea typeface="Times New Roman" panose="02020603050405020304" pitchFamily="18" charset="0"/>
                        <a:cs typeface="Arial" panose="020B0604020202020204" pitchFamily="34" charset="0"/>
                      </a:rPr>
                      <m:t>𝑚</m:t>
                    </m:r>
                    <m:r>
                      <a:rPr lang="en-US" sz="19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A9DA74A-E856-777B-4E6A-8A2D22BEE502}"/>
                  </a:ext>
                </a:extLst>
              </p:cNvPr>
              <p:cNvSpPr txBox="1">
                <a:spLocks noRot="1" noChangeAspect="1" noMove="1" noResize="1" noEditPoints="1" noAdjustHandles="1" noChangeArrowheads="1" noChangeShapeType="1" noTextEdit="1"/>
              </p:cNvSpPr>
              <p:nvPr/>
            </p:nvSpPr>
            <p:spPr>
              <a:xfrm>
                <a:off x="1020611" y="2925431"/>
                <a:ext cx="5760698" cy="2086533"/>
              </a:xfrm>
              <a:prstGeom prst="rect">
                <a:avLst/>
              </a:prstGeom>
              <a:blipFill>
                <a:blip r:embed="rId6"/>
                <a:stretch>
                  <a:fillRect l="-952" t="-2047" b="-877"/>
                </a:stretch>
              </a:blipFill>
            </p:spPr>
            <p:txBody>
              <a:bodyPr/>
              <a:lstStyle/>
              <a:p>
                <a:r>
                  <a:rPr lang="en-US">
                    <a:noFill/>
                  </a:rPr>
                  <a:t> </a:t>
                </a:r>
              </a:p>
            </p:txBody>
          </p:sp>
        </mc:Fallback>
      </mc:AlternateContent>
    </p:spTree>
    <p:extLst>
      <p:ext uri="{BB962C8B-B14F-4D97-AF65-F5344CB8AC3E}">
        <p14:creationId xmlns:p14="http://schemas.microsoft.com/office/powerpoint/2010/main" val="2800818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57E7A2-E1E2-316A-60AF-AEEA31608CC4}"/>
              </a:ext>
            </a:extLst>
          </p:cNvPr>
          <p:cNvGrpSpPr/>
          <p:nvPr/>
        </p:nvGrpSpPr>
        <p:grpSpPr>
          <a:xfrm>
            <a:off x="3900960" y="370543"/>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3"/>
          <a:stretch>
            <a:fillRect/>
          </a:stretch>
        </p:blipFill>
        <p:spPr>
          <a:xfrm>
            <a:off x="7312595" y="3860640"/>
            <a:ext cx="2280640" cy="128286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A9DA74A-E856-777B-4E6A-8A2D22BEE502}"/>
                  </a:ext>
                </a:extLst>
              </p:cNvPr>
              <p:cNvSpPr txBox="1"/>
              <p:nvPr/>
            </p:nvSpPr>
            <p:spPr>
              <a:xfrm>
                <a:off x="1235045" y="1022228"/>
                <a:ext cx="6592100" cy="3865354"/>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Mặt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do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𝐸𝐼</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Thalès</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𝐵𝐼</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𝐴𝐸</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15,8</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0,8</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79</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en-US" sz="2000" i="1" kern="100">
                            <a:latin typeface="Cambria Math" panose="02040503050406030204" pitchFamily="18" charset="0"/>
                            <a:ea typeface="Times New Roman" panose="02020603050405020304" pitchFamily="18" charset="0"/>
                            <a:cs typeface="Arial" panose="020B0604020202020204" pitchFamily="34" charset="0"/>
                          </a:rPr>
                          <m:t>𝐴𝐸𝐹</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en-US" sz="2000" i="1" kern="100">
                            <a:latin typeface="Cambria Math" panose="02040503050406030204" pitchFamily="18" charset="0"/>
                            <a:ea typeface="Times New Roman" panose="02020603050405020304" pitchFamily="18" charset="0"/>
                            <a:cs typeface="Arial" panose="020B0604020202020204" pitchFamily="34" charset="0"/>
                          </a:rPr>
                          <m:t>𝐴𝐶𝐷</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90</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nên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𝐸𝐹</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𝐵𝐼</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(hệ quả của định lí Thalès). </a:t>
                </a: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𝐵𝐼</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38</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79</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79</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=9,5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Vậy chiều cao của cột cờ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9,5 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A9DA74A-E856-777B-4E6A-8A2D22BEE502}"/>
                  </a:ext>
                </a:extLst>
              </p:cNvPr>
              <p:cNvSpPr txBox="1">
                <a:spLocks noRot="1" noChangeAspect="1" noMove="1" noResize="1" noEditPoints="1" noAdjustHandles="1" noChangeArrowheads="1" noChangeShapeType="1" noTextEdit="1"/>
              </p:cNvSpPr>
              <p:nvPr/>
            </p:nvSpPr>
            <p:spPr>
              <a:xfrm>
                <a:off x="1235045" y="1022228"/>
                <a:ext cx="6592100" cy="3865354"/>
              </a:xfrm>
              <a:prstGeom prst="rect">
                <a:avLst/>
              </a:prstGeom>
              <a:blipFill>
                <a:blip r:embed="rId4"/>
                <a:stretch>
                  <a:fillRect l="-1018" r="-2128" b="-1735"/>
                </a:stretch>
              </a:blipFill>
            </p:spPr>
            <p:txBody>
              <a:bodyPr/>
              <a:lstStyle/>
              <a:p>
                <a:r>
                  <a:rPr lang="en-US">
                    <a:noFill/>
                  </a:rPr>
                  <a:t> </a:t>
                </a:r>
              </a:p>
            </p:txBody>
          </p:sp>
        </mc:Fallback>
      </mc:AlternateContent>
    </p:spTree>
    <p:extLst>
      <p:ext uri="{BB962C8B-B14F-4D97-AF65-F5344CB8AC3E}">
        <p14:creationId xmlns:p14="http://schemas.microsoft.com/office/powerpoint/2010/main" val="14998468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2115821-B39D-3F76-E13E-EE214B6A4953}"/>
                  </a:ext>
                </a:extLst>
              </p:cNvPr>
              <p:cNvSpPr txBox="1"/>
              <p:nvPr/>
            </p:nvSpPr>
            <p:spPr>
              <a:xfrm>
                <a:off x="805584" y="368514"/>
                <a:ext cx="7478820" cy="1843518"/>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Người</a:t>
                </a:r>
                <a:r>
                  <a:rPr lang="en-US" sz="2000" kern="1200" dirty="0">
                    <a:solidFill>
                      <a:prstClr val="black"/>
                    </a:solidFill>
                    <a:latin typeface="+mj-lt"/>
                    <a:ea typeface="+mn-ea"/>
                    <a:cs typeface="Arial" panose="020B0604020202020204" pitchFamily="34" charset="0"/>
                  </a:rPr>
                  <a:t> ta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bóng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một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cây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được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ở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23. </a:t>
                </a:r>
                <a:r>
                  <a:rPr lang="en-US" sz="2000" kern="1200" dirty="0" err="1">
                    <a:solidFill>
                      <a:prstClr val="black"/>
                    </a:solidFill>
                    <a:latin typeface="+mj-lt"/>
                    <a:ea typeface="+mn-ea"/>
                    <a:cs typeface="Arial" panose="020B0604020202020204" pitchFamily="34" charset="0"/>
                  </a:rPr>
                  <a:t>Giả</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sử</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tia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nắng</a:t>
                </a:r>
                <a:r>
                  <a:rPr lang="en-US" sz="2000" kern="1200" dirty="0">
                    <a:solidFill>
                      <a:prstClr val="black"/>
                    </a:solidFill>
                    <a:latin typeface="+mj-lt"/>
                    <a:ea typeface="+mn-ea"/>
                    <a:cs typeface="Arial" panose="020B0604020202020204" pitchFamily="34" charset="0"/>
                  </a:rPr>
                  <a:t> song </a:t>
                </a:r>
                <a:r>
                  <a:rPr lang="en-US" sz="2000" kern="1200" dirty="0" err="1">
                    <a:solidFill>
                      <a:prstClr val="black"/>
                    </a:solidFill>
                    <a:latin typeface="+mj-lt"/>
                    <a:ea typeface="+mn-ea"/>
                    <a:cs typeface="Arial" panose="020B0604020202020204" pitchFamily="34" charset="0"/>
                  </a:rPr>
                  <a:t>song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với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hãy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độ</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cao</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m:t>
                    </m:r>
                  </m:oMath>
                </a14:m>
                <a:endParaRPr lang="en-US" sz="2000" kern="1200" dirty="0">
                  <a:solidFill>
                    <a:prstClr val="black"/>
                  </a:solidFill>
                  <a:latin typeface="+mj-lt"/>
                  <a:ea typeface="+mn-ea"/>
                  <a:cs typeface="Arial" panose="020B0604020202020204" pitchFamily="34" charset="0"/>
                </a:endParaRPr>
              </a:p>
            </p:txBody>
          </p:sp>
        </mc:Choice>
        <mc:Fallback xmlns="">
          <p:sp>
            <p:nvSpPr>
              <p:cNvPr id="10" name="TextBox 9">
                <a:extLst>
                  <a:ext uri="{FF2B5EF4-FFF2-40B4-BE49-F238E27FC236}">
                    <a16:creationId xmlns:a16="http://schemas.microsoft.com/office/drawing/2014/main" id="{42115821-B39D-3F76-E13E-EE214B6A4953}"/>
                  </a:ext>
                </a:extLst>
              </p:cNvPr>
              <p:cNvSpPr txBox="1">
                <a:spLocks noRot="1" noChangeAspect="1" noMove="1" noResize="1" noEditPoints="1" noAdjustHandles="1" noChangeArrowheads="1" noChangeShapeType="1" noTextEdit="1"/>
              </p:cNvSpPr>
              <p:nvPr/>
            </p:nvSpPr>
            <p:spPr>
              <a:xfrm>
                <a:off x="805584" y="368514"/>
                <a:ext cx="7478820" cy="1843518"/>
              </a:xfrm>
              <a:prstGeom prst="rect">
                <a:avLst/>
              </a:prstGeom>
              <a:blipFill>
                <a:blip r:embed="rId3"/>
                <a:stretch>
                  <a:fillRect l="-815" r="-896" b="-4950"/>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5BE77AF7-7A34-6B99-D7AC-C8531E58F2B4}"/>
              </a:ext>
            </a:extLst>
          </p:cNvPr>
          <p:cNvGrpSpPr/>
          <p:nvPr/>
        </p:nvGrpSpPr>
        <p:grpSpPr>
          <a:xfrm>
            <a:off x="805584" y="368808"/>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2" name="Oval Callout 29">
            <a:extLst>
              <a:ext uri="{FF2B5EF4-FFF2-40B4-BE49-F238E27FC236}">
                <a16:creationId xmlns:a16="http://schemas.microsoft.com/office/drawing/2014/main" id="{62A63DE5-0745-5BFC-297D-FEBEC0661335}"/>
              </a:ext>
            </a:extLst>
          </p:cNvPr>
          <p:cNvSpPr/>
          <p:nvPr/>
        </p:nvSpPr>
        <p:spPr>
          <a:xfrm>
            <a:off x="7502592" y="1935897"/>
            <a:ext cx="972752" cy="425555"/>
          </a:xfrm>
          <a:prstGeom prst="wedgeEllipseCallout">
            <a:avLst>
              <a:gd name="adj1" fmla="val -21403"/>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222AC1-0F7B-325E-3272-09126F7A80CC}"/>
                  </a:ext>
                </a:extLst>
              </p:cNvPr>
              <p:cNvSpPr txBox="1"/>
              <p:nvPr/>
            </p:nvSpPr>
            <p:spPr>
              <a:xfrm>
                <a:off x="753476" y="2782048"/>
                <a:ext cx="4127363" cy="1654877"/>
              </a:xfrm>
              <a:prstGeom prst="rect">
                <a:avLst/>
              </a:prstGeom>
              <a:noFill/>
            </p:spPr>
            <p:txBody>
              <a:bodyPr wrap="square">
                <a:spAutoFit/>
              </a:bodyPr>
              <a:lstStyle/>
              <a:p>
                <a:pPr algn="just">
                  <a:lnSpc>
                    <a:spcPct val="150000"/>
                  </a:lnSpc>
                  <a:spcBef>
                    <a:spcPts val="600"/>
                  </a:spcBef>
                  <a:spcAft>
                    <a:spcPts val="600"/>
                  </a:spcAft>
                </a:pPr>
                <a:r>
                  <a:rPr lang="vi-VN" sz="2000" dirty="0">
                    <a:latin typeface="+mn-lt"/>
                    <a:ea typeface="Arial" panose="020B0604020202020204" pitchFamily="34" charset="0"/>
                    <a:cs typeface="Times New Roman" panose="02020603050405020304" pitchFamily="18" charset="0"/>
                  </a:rPr>
                  <a:t>Vì các tia nắng song </a:t>
                </a:r>
                <a:r>
                  <a:rPr lang="vi-VN" sz="2000" dirty="0" err="1">
                    <a:latin typeface="+mn-lt"/>
                    <a:ea typeface="Arial" panose="020B0604020202020204" pitchFamily="34" charset="0"/>
                    <a:cs typeface="Times New Roman" panose="02020603050405020304" pitchFamily="18" charset="0"/>
                  </a:rPr>
                  <a:t>song</a:t>
                </a:r>
                <a:r>
                  <a:rPr lang="vi-VN" sz="2000" dirty="0">
                    <a:latin typeface="+mn-lt"/>
                    <a:ea typeface="Arial" panose="020B0604020202020204" pitchFamily="34" charset="0"/>
                    <a:cs typeface="Times New Roman" panose="02020603050405020304" pitchFamily="18" charset="0"/>
                  </a:rPr>
                  <a:t> với nhau (giả thiết) nên ta có thỉ lệ: </a:t>
                </a:r>
                <a14:m>
                  <m:oMath xmlns:m="http://schemas.openxmlformats.org/officeDocument/2006/math">
                    <m:f>
                      <m:fPr>
                        <m:ctrlPr>
                          <a:rPr lang="en-US" sz="2000" i="1" dirty="0" smtClean="0">
                            <a:latin typeface="Cambria Math" panose="02040503050406030204" pitchFamily="18" charset="0"/>
                            <a:ea typeface="Arial" panose="020B0604020202020204" pitchFamily="34" charset="0"/>
                            <a:cs typeface="Times New Roman" panose="02020603050405020304" pitchFamily="18" charset="0"/>
                          </a:rPr>
                        </m:ctrlPr>
                      </m:fPr>
                      <m:num>
                        <m:r>
                          <a:rPr lang="vi-VN" sz="2000" i="1" dirty="0" smtClean="0">
                            <a:latin typeface="Cambria Math" panose="02040503050406030204" pitchFamily="18" charset="0"/>
                            <a:ea typeface="Arial" panose="020B0604020202020204" pitchFamily="34" charset="0"/>
                            <a:cs typeface="Times New Roman" panose="02020603050405020304" pitchFamily="18" charset="0"/>
                          </a:rPr>
                          <m:t>0,9</m:t>
                        </m:r>
                      </m:num>
                      <m:den>
                        <m:r>
                          <a:rPr lang="vi-VN" sz="2000" i="1" dirty="0" smtClean="0">
                            <a:latin typeface="Cambria Math" panose="02040503050406030204" pitchFamily="18" charset="0"/>
                            <a:ea typeface="Arial" panose="020B0604020202020204" pitchFamily="34" charset="0"/>
                            <a:cs typeface="Times New Roman" panose="02020603050405020304" pitchFamily="18" charset="0"/>
                          </a:rPr>
                          <m:t>𝑥</m:t>
                        </m:r>
                      </m:den>
                    </m:f>
                    <m:r>
                      <a:rPr lang="vi-VN" sz="2000" i="1" dirty="0"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2000" i="1" dirty="0" smtClean="0">
                            <a:latin typeface="Cambria Math" panose="02040503050406030204" pitchFamily="18" charset="0"/>
                            <a:ea typeface="Arial" panose="020B0604020202020204" pitchFamily="34" charset="0"/>
                            <a:cs typeface="Times New Roman" panose="02020603050405020304" pitchFamily="18" charset="0"/>
                          </a:rPr>
                        </m:ctrlPr>
                      </m:fPr>
                      <m:num>
                        <m:r>
                          <a:rPr lang="vi-VN" sz="2000" i="1" dirty="0" smtClean="0">
                            <a:latin typeface="Cambria Math" panose="02040503050406030204" pitchFamily="18" charset="0"/>
                            <a:ea typeface="Arial" panose="020B0604020202020204" pitchFamily="34" charset="0"/>
                            <a:cs typeface="Times New Roman" panose="02020603050405020304" pitchFamily="18" charset="0"/>
                          </a:rPr>
                          <m:t>1,5</m:t>
                        </m:r>
                      </m:num>
                      <m:den>
                        <m:r>
                          <a:rPr lang="vi-VN" sz="2000" i="1" dirty="0">
                            <a:latin typeface="Cambria Math" panose="02040503050406030204" pitchFamily="18" charset="0"/>
                            <a:ea typeface="Arial" panose="020B0604020202020204" pitchFamily="34" charset="0"/>
                            <a:cs typeface="Times New Roman" panose="02020603050405020304" pitchFamily="18" charset="0"/>
                          </a:rPr>
                          <m:t>2</m:t>
                        </m:r>
                      </m:den>
                    </m:f>
                    <m:r>
                      <a:rPr lang="en-US" sz="2000" b="0" i="1" dirty="0" smtClean="0">
                        <a:latin typeface="Cambria Math" panose="02040503050406030204" pitchFamily="18" charset="0"/>
                        <a:ea typeface="Times New Roman" panose="02020603050405020304" pitchFamily="18" charset="0"/>
                        <a:cs typeface="Times New Roman" panose="02020603050405020304" pitchFamily="18" charset="0"/>
                      </a:rPr>
                      <m:t>⇒</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 </m:t>
                    </m:r>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dirty="0">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dirty="0">
                            <a:latin typeface="Cambria Math" panose="02040503050406030204" pitchFamily="18" charset="0"/>
                            <a:ea typeface="Times New Roman" panose="02020603050405020304" pitchFamily="18" charset="0"/>
                            <a:cs typeface="Times New Roman" panose="02020603050405020304" pitchFamily="18" charset="0"/>
                          </a:rPr>
                          <m:t>0,9 . 2</m:t>
                        </m:r>
                      </m:num>
                      <m:den>
                        <m:r>
                          <a:rPr lang="vi-VN" sz="2000" i="1" dirty="0">
                            <a:latin typeface="Cambria Math" panose="02040503050406030204" pitchFamily="18" charset="0"/>
                            <a:ea typeface="Times New Roman" panose="02020603050405020304" pitchFamily="18" charset="0"/>
                            <a:cs typeface="Times New Roman" panose="02020603050405020304" pitchFamily="18" charset="0"/>
                          </a:rPr>
                          <m:t>1,5</m:t>
                        </m:r>
                      </m:den>
                    </m:f>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=1,2</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 (</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𝑚</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dirty="0">
                  <a:latin typeface="+mn-lt"/>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7222AC1-0F7B-325E-3272-09126F7A80CC}"/>
                  </a:ext>
                </a:extLst>
              </p:cNvPr>
              <p:cNvSpPr txBox="1">
                <a:spLocks noRot="1" noChangeAspect="1" noMove="1" noResize="1" noEditPoints="1" noAdjustHandles="1" noChangeArrowheads="1" noChangeShapeType="1" noTextEdit="1"/>
              </p:cNvSpPr>
              <p:nvPr/>
            </p:nvSpPr>
            <p:spPr>
              <a:xfrm>
                <a:off x="753476" y="2782048"/>
                <a:ext cx="4127363" cy="1654877"/>
              </a:xfrm>
              <a:prstGeom prst="rect">
                <a:avLst/>
              </a:prstGeom>
              <a:blipFill>
                <a:blip r:embed="rId4"/>
                <a:stretch>
                  <a:fillRect l="-1625" r="-147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FD96F1B-D9C9-B29B-1B0C-7E45306FBBD7}"/>
              </a:ext>
            </a:extLst>
          </p:cNvPr>
          <p:cNvPicPr>
            <a:picLocks noChangeAspect="1"/>
          </p:cNvPicPr>
          <p:nvPr/>
        </p:nvPicPr>
        <p:blipFill>
          <a:blip r:embed="rId5"/>
          <a:stretch>
            <a:fillRect/>
          </a:stretch>
        </p:blipFill>
        <p:spPr>
          <a:xfrm>
            <a:off x="5255199" y="2782048"/>
            <a:ext cx="2733769" cy="1915498"/>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8" y="131143"/>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5" name="TextBox 4">
            <a:extLst>
              <a:ext uri="{FF2B5EF4-FFF2-40B4-BE49-F238E27FC236}">
                <a16:creationId xmlns:a16="http://schemas.microsoft.com/office/drawing/2014/main" id="{AFE6D4B4-92D1-0B53-82DC-CB3B5003305C}"/>
              </a:ext>
            </a:extLst>
          </p:cNvPr>
          <p:cNvSpPr txBox="1"/>
          <p:nvPr/>
        </p:nvSpPr>
        <p:spPr>
          <a:xfrm>
            <a:off x="306805" y="795989"/>
            <a:ext cx="8530388" cy="2350965"/>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Calibri" panose="020F0502020204030204" pitchFamily="34" charset="0"/>
                <a:cs typeface="Times New Roman" panose="02020603050405020304" pitchFamily="18" charset="0"/>
              </a:rPr>
              <a:t>Từ</a:t>
            </a:r>
            <a:r>
              <a:rPr lang="en-US" sz="2000" kern="100" dirty="0">
                <a:latin typeface="Arial" panose="020B0604020202020204" pitchFamily="34" charset="0"/>
                <a:ea typeface="Calibri" panose="020F0502020204030204" pitchFamily="34" charset="0"/>
                <a:cs typeface="Times New Roman" panose="02020603050405020304" pitchFamily="18" charset="0"/>
              </a:rPr>
              <a:t> xa </a:t>
            </a:r>
            <a:r>
              <a:rPr lang="en-US" sz="2000" kern="100" dirty="0" err="1">
                <a:latin typeface="Arial" panose="020B0604020202020204" pitchFamily="34" charset="0"/>
                <a:ea typeface="Calibri" panose="020F0502020204030204" pitchFamily="34" charset="0"/>
                <a:cs typeface="Times New Roman" panose="02020603050405020304" pitchFamily="18" charset="0"/>
              </a:rPr>
              <a:t>xưa</a:t>
            </a:r>
            <a:r>
              <a:rPr lang="en-US" sz="2000" kern="100" dirty="0">
                <a:latin typeface="Arial" panose="020B0604020202020204" pitchFamily="34" charset="0"/>
                <a:ea typeface="Calibri" panose="020F0502020204030204" pitchFamily="34" charset="0"/>
                <a:cs typeface="Times New Roman" panose="02020603050405020304" pitchFamily="18" charset="0"/>
              </a:rPr>
              <a:t>, con </a:t>
            </a:r>
            <a:r>
              <a:rPr lang="en-US" sz="2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muốn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tìm</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hiểu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về</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chẳng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hạn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kính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mỗi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hành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tinh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đó</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bao </a:t>
            </a:r>
            <a:r>
              <a:rPr lang="en-US" sz="2000" kern="100" dirty="0" err="1">
                <a:latin typeface="Arial" panose="020B0604020202020204" pitchFamily="34" charset="0"/>
                <a:ea typeface="Calibri" panose="020F0502020204030204" pitchFamily="34" charset="0"/>
                <a:cs typeface="Times New Roman" panose="02020603050405020304" pitchFamily="18" charset="0"/>
              </a:rPr>
              <a:t>nhiêu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Khoảng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cách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từ</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đến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bao </a:t>
            </a:r>
            <a:r>
              <a:rPr lang="en-US" sz="2000" kern="100" dirty="0" err="1">
                <a:latin typeface="Arial" panose="020B0604020202020204" pitchFamily="34" charset="0"/>
                <a:ea typeface="Calibri" panose="020F0502020204030204" pitchFamily="34" charset="0"/>
                <a:cs typeface="Times New Roman" panose="02020603050405020304" pitchFamily="18" charset="0"/>
              </a:rPr>
              <a:t>nhiêu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vào</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hiện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tượng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Nhật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thực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Nguyệt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thực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các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toán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học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thiên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văn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học</a:t>
            </a:r>
            <a:r>
              <a:rPr lang="en-US" sz="2000" kern="100" dirty="0">
                <a:latin typeface="Arial" panose="020B0604020202020204" pitchFamily="34" charset="0"/>
                <a:ea typeface="Calibri" panose="020F0502020204030204" pitchFamily="34" charset="0"/>
                <a:cs typeface="Times New Roman" panose="02020603050405020304" pitchFamily="18" charset="0"/>
              </a:rPr>
              <a:t> Hy </a:t>
            </a:r>
            <a:r>
              <a:rPr lang="en-US" sz="2000" kern="100" dirty="0" err="1">
                <a:latin typeface="Arial" panose="020B0604020202020204" pitchFamily="34" charset="0"/>
                <a:ea typeface="Calibri" panose="020F0502020204030204" pitchFamily="34" charset="0"/>
                <a:cs typeface="Times New Roman" panose="02020603050405020304" pitchFamily="18" charset="0"/>
              </a:rPr>
              <a:t>Lạp</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cổ</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đưa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ra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câu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cho</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những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vấn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đề</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trên</a:t>
            </a:r>
            <a:r>
              <a:rPr lang="en-US" sz="2000" kern="100" dirty="0">
                <a:latin typeface="Arial" panose="020B0604020202020204" pitchFamily="34" charset="0"/>
                <a:ea typeface="Calibri" panose="020F0502020204030204" pitchFamily="34"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D27676BE-B16D-23CE-21AD-A5D4ACA8DC31}"/>
              </a:ext>
            </a:extLst>
          </p:cNvPr>
          <p:cNvPicPr>
            <a:picLocks noChangeAspect="1"/>
          </p:cNvPicPr>
          <p:nvPr/>
        </p:nvPicPr>
        <p:blipFill rotWithShape="1">
          <a:blip r:embed="rId3"/>
          <a:srcRect l="447" r="-157"/>
          <a:stretch/>
        </p:blipFill>
        <p:spPr>
          <a:xfrm>
            <a:off x="1224749" y="3146954"/>
            <a:ext cx="6694500" cy="176444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xmlns=""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xmlns=""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F1CCB88D-330E-9357-FC67-CE0F8569CA40}"/>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𝑥</m:t>
                    </m:r>
                    <m:r>
                      <a:rPr lang="en-US" sz="2000" b="0" i="1" noProof="1" smtClean="0">
                        <a:solidFill>
                          <a:srgbClr val="000000"/>
                        </a:solidFill>
                        <a:latin typeface="Cambria Math" panose="02040503050406030204" pitchFamily="18" charset="0"/>
                        <a:cs typeface="Arial" panose="020B0604020202020204" pitchFamily="34" charset="0"/>
                      </a:rPr>
                      <m:t>=60 </m:t>
                    </m:r>
                    <m:r>
                      <a:rPr lang="en-US" sz="2000" b="0" i="1" noProof="1" smtClean="0">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F1CCB88D-330E-9357-FC67-CE0F8569CA40}"/>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C021E7C-DE10-A5AE-8906-3ACD28F9B06E}"/>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=70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C021E7C-DE10-A5AE-8906-3ACD28F9B06E}"/>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16AEA46C-EE9D-0531-8515-E1C00CE450EF}"/>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=50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16AEA46C-EE9D-0531-8515-E1C00CE450EF}"/>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3E686EAD-4B57-BAF0-F69F-70232861D618}"/>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=80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3E686EAD-4B57-BAF0-F69F-70232861D618}"/>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EB878F17-D87F-F7DE-4236-E0D9CFCBBBC8}"/>
                  </a:ext>
                </a:extLst>
              </p:cNvPr>
              <p:cNvSpPr/>
              <p:nvPr/>
            </p:nvSpPr>
            <p:spPr>
              <a:xfrm>
                <a:off x="543289" y="3202268"/>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=60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EB878F17-D87F-F7DE-4236-E0D9CFCBBBC8}"/>
                  </a:ext>
                </a:extLst>
              </p:cNvPr>
              <p:cNvSpPr>
                <a:spLocks noRot="1" noChangeAspect="1" noMove="1" noResize="1" noEditPoints="1" noAdjustHandles="1" noChangeArrowheads="1" noChangeShapeType="1" noTextEdit="1"/>
              </p:cNvSpPr>
              <p:nvPr/>
            </p:nvSpPr>
            <p:spPr>
              <a:xfrm>
                <a:off x="543289" y="3202268"/>
                <a:ext cx="1772245" cy="853576"/>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4B7F846-0F89-B31E-A5C2-4CBD63E51289}"/>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1800" b="1" kern="1200" noProof="1">
                    <a:solidFill>
                      <a:schemeClr val="bg1">
                        <a:lumMod val="10000"/>
                      </a:schemeClr>
                    </a:solidFill>
                    <a:latin typeface="Arial (Body)"/>
                    <a:cs typeface="Arial" panose="020B0604020202020204" pitchFamily="34" charset="0"/>
                  </a:rPr>
                  <a:t>Câu hỏi</a:t>
                </a:r>
                <a:r>
                  <a:rPr lang="en-US" sz="1800" b="1" kern="1200" noProof="1">
                    <a:solidFill>
                      <a:schemeClr val="bg1">
                        <a:lumMod val="10000"/>
                      </a:schemeClr>
                    </a:solidFill>
                    <a:latin typeface="Arial (Body)"/>
                    <a:cs typeface="Arial" panose="020B0604020202020204" pitchFamily="34" charset="0"/>
                  </a:rPr>
                  <a:t> 1</a:t>
                </a:r>
                <a:r>
                  <a:rPr lang="en-US" sz="1800" kern="1200" noProof="1">
                    <a:solidFill>
                      <a:schemeClr val="bg1">
                        <a:lumMod val="10000"/>
                      </a:schemeClr>
                    </a:solidFill>
                    <a:latin typeface="Arial (Body)"/>
                    <a:cs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Người</a:t>
                </a:r>
                <a:r>
                  <a:rPr lang="fr-FR" sz="1800" dirty="0">
                    <a:solidFill>
                      <a:schemeClr val="bg1">
                        <a:lumMod val="10000"/>
                      </a:schemeClr>
                    </a:solidFill>
                    <a:latin typeface="Arial (Body)"/>
                    <a:ea typeface="Arial" panose="020B0604020202020204" pitchFamily="34" charset="0"/>
                  </a:rPr>
                  <a:t> ta </a:t>
                </a:r>
                <a:r>
                  <a:rPr lang="fr-FR" sz="1800" dirty="0" err="1">
                    <a:solidFill>
                      <a:schemeClr val="bg1">
                        <a:lumMod val="10000"/>
                      </a:schemeClr>
                    </a:solidFill>
                    <a:latin typeface="Arial (Body)"/>
                    <a:ea typeface="Arial" panose="020B0604020202020204" pitchFamily="34" charset="0"/>
                  </a:rPr>
                  <a:t>tiến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hành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đo</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đạc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các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yếu</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tố</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cần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thiết</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để</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tính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chiều</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rộng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của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một</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khúc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mà</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cần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phải</a:t>
                </a:r>
                <a:r>
                  <a:rPr lang="fr-FR" sz="1800" dirty="0">
                    <a:solidFill>
                      <a:schemeClr val="bg1">
                        <a:lumMod val="10000"/>
                      </a:schemeClr>
                    </a:solidFill>
                    <a:latin typeface="Arial (Body)"/>
                    <a:ea typeface="Arial" panose="020B0604020202020204" pitchFamily="34" charset="0"/>
                  </a:rPr>
                  <a:t> sang </a:t>
                </a:r>
                <a:r>
                  <a:rPr lang="fr-FR" sz="1800" dirty="0" err="1">
                    <a:solidFill>
                      <a:schemeClr val="bg1">
                        <a:lumMod val="10000"/>
                      </a:schemeClr>
                    </a:solidFill>
                    <a:latin typeface="Arial (Body)"/>
                    <a:ea typeface="Arial" panose="020B0604020202020204" pitchFamily="34" charset="0"/>
                  </a:rPr>
                  <a:t>bờ</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bên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kia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hình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vẽ</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bên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Biết</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m:t>
                    </m:r>
                    <m:sSup>
                      <m:sSupPr>
                        <m:ctrlPr>
                          <a:rPr lang="en-US" sz="1800" i="1">
                            <a:solidFill>
                              <a:schemeClr val="bg1">
                                <a:lumMod val="10000"/>
                              </a:schemeClr>
                            </a:solidFill>
                            <a:latin typeface="Cambria Math" panose="02040503050406030204" pitchFamily="18" charset="0"/>
                            <a:cs typeface="Times New Roman" panose="02020603050405020304" pitchFamily="18" charset="0"/>
                          </a:rPr>
                        </m:ctrlPr>
                      </m:sSupPr>
                      <m:e>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m:t>
                        </m:r>
                      </m:e>
                      <m: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m:t>
                        </m:r>
                      </m:sup>
                    </m:s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=20</m:t>
                    </m:r>
                  </m:oMath>
                </a14:m>
                <a:r>
                  <a:rPr lang="fr-FR" sz="1800" dirty="0">
                    <a:solidFill>
                      <a:schemeClr val="bg1">
                        <a:lumMod val="10000"/>
                      </a:schemeClr>
                    </a:solidFill>
                    <a:latin typeface="Arial (Body)"/>
                    <a:ea typeface="Arial" panose="020B0604020202020204" pitchFamily="34" charset="0"/>
                  </a:rPr>
                  <a:t>m, </a:t>
                </a:r>
                <a14:m>
                  <m:oMath xmlns:m="http://schemas.openxmlformats.org/officeDocument/2006/math">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𝐵𝐶</m:t>
                    </m:r>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=30</m:t>
                    </m:r>
                  </m:oMath>
                </a14:m>
                <a:r>
                  <a:rPr lang="fr-FR" sz="1800" dirty="0">
                    <a:solidFill>
                      <a:schemeClr val="bg1">
                        <a:lumMod val="10000"/>
                      </a:schemeClr>
                    </a:solidFill>
                    <a:latin typeface="Arial (Body)"/>
                    <a:ea typeface="Arial" panose="020B0604020202020204" pitchFamily="34" charset="0"/>
                  </a:rPr>
                  <a:t>m </a:t>
                </a:r>
                <a:r>
                  <a:rPr lang="fr-FR" sz="1800" dirty="0" err="1">
                    <a:solidFill>
                      <a:schemeClr val="bg1">
                        <a:lumMod val="10000"/>
                      </a:schemeClr>
                    </a:solidFill>
                    <a:latin typeface="Arial (Body)"/>
                    <a:ea typeface="Arial" panose="020B0604020202020204" pitchFamily="34" charset="0"/>
                  </a:rPr>
                  <a:t>và</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sSup>
                      <m:sSupPr>
                        <m:ctrlPr>
                          <a:rPr lang="en-US" sz="1800" i="1">
                            <a:solidFill>
                              <a:schemeClr val="bg1">
                                <a:lumMod val="10000"/>
                              </a:schemeClr>
                            </a:solidFill>
                            <a:latin typeface="Cambria Math" panose="02040503050406030204" pitchFamily="18" charset="0"/>
                            <a:cs typeface="Times New Roman" panose="02020603050405020304" pitchFamily="18" charset="0"/>
                          </a:rPr>
                        </m:ctrlPr>
                      </m:sSupPr>
                      <m:e>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m:t>
                        </m:r>
                      </m:e>
                      <m: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m:t>
                        </m:r>
                      </m:sup>
                    </m:s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𝐶</m:t>
                    </m:r>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=40</m:t>
                    </m:r>
                  </m:oMath>
                </a14:m>
                <a:r>
                  <a:rPr lang="fr-FR" sz="1800" dirty="0">
                    <a:solidFill>
                      <a:schemeClr val="bg1">
                        <a:lumMod val="10000"/>
                      </a:schemeClr>
                    </a:solidFill>
                    <a:latin typeface="Arial (Body)"/>
                    <a:ea typeface="Arial" panose="020B0604020202020204" pitchFamily="34" charset="0"/>
                  </a:rPr>
                  <a:t>m. </a:t>
                </a:r>
                <a:r>
                  <a:rPr lang="fr-FR" sz="1800" dirty="0" err="1">
                    <a:solidFill>
                      <a:schemeClr val="bg1">
                        <a:lumMod val="10000"/>
                      </a:schemeClr>
                    </a:solidFill>
                    <a:latin typeface="Arial (Body)"/>
                    <a:ea typeface="Arial" panose="020B0604020202020204" pitchFamily="34" charset="0"/>
                  </a:rPr>
                  <a:t>Tính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độ</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rộng</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𝑥</m:t>
                    </m:r>
                  </m:oMath>
                </a14:m>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của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khúc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a:t>
                </a:r>
                <a:endParaRPr lang="vi-VN" sz="1800" kern="1200" noProof="1">
                  <a:solidFill>
                    <a:schemeClr val="bg1">
                      <a:lumMod val="10000"/>
                    </a:schemeClr>
                  </a:solidFill>
                  <a:latin typeface="Arial (Body)"/>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74B7F846-0F89-B31E-A5C2-4CBD63E51289}"/>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1"/>
                <a:stretch>
                  <a:fillRect b="-524"/>
                </a:stretch>
              </a:blipFill>
              <a:ln>
                <a:noFill/>
              </a:ln>
            </p:spPr>
            <p:txBody>
              <a:bodyPr/>
              <a:lstStyle/>
              <a:p>
                <a:r>
                  <a:rPr lang="en-US">
                    <a:noFill/>
                  </a:rPr>
                  <a:t> </a:t>
                </a:r>
              </a:p>
            </p:txBody>
          </p:sp>
        </mc:Fallback>
      </mc:AlternateContent>
      <p:pic>
        <p:nvPicPr>
          <p:cNvPr id="3" name="Picture 2">
            <a:hlinkClick r:id="rId12"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13"/>
          <a:stretch>
            <a:fillRect/>
          </a:stretch>
        </p:blipFill>
        <p:spPr>
          <a:xfrm>
            <a:off x="8039100" y="4124608"/>
            <a:ext cx="1259445" cy="1026335"/>
          </a:xfrm>
          <a:prstGeom prst="rect">
            <a:avLst/>
          </a:prstGeom>
        </p:spPr>
      </p:pic>
      <p:pic>
        <p:nvPicPr>
          <p:cNvPr id="4" name="Picture 3" descr="A drawing of a tree and a triangle&#10;&#10;Description automatically generated">
            <a:extLst>
              <a:ext uri="{FF2B5EF4-FFF2-40B4-BE49-F238E27FC236}">
                <a16:creationId xmlns:a16="http://schemas.microsoft.com/office/drawing/2014/main" id="{D574FC2D-D5F8-6FB7-743B-7B33D47C7E7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99140" y="449509"/>
            <a:ext cx="2469682" cy="2327501"/>
          </a:xfrm>
          <a:prstGeom prst="rect">
            <a:avLst/>
          </a:prstGeom>
          <a:noFill/>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E8041B1-64AD-A8A2-0085-9F53DAB1DA50}"/>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220 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E8041B1-64AD-A8A2-0085-9F53DAB1DA50}"/>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1">
                <a:extLst>
                  <a:ext uri="{FF2B5EF4-FFF2-40B4-BE49-F238E27FC236}">
                    <a16:creationId xmlns:a16="http://schemas.microsoft.com/office/drawing/2014/main" id="{98DDB4DB-DB82-F0E2-541D-D99178E6FD0E}"/>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155 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1">
                <a:extLst>
                  <a:ext uri="{FF2B5EF4-FFF2-40B4-BE49-F238E27FC236}">
                    <a16:creationId xmlns:a16="http://schemas.microsoft.com/office/drawing/2014/main" id="{98DDB4DB-DB82-F0E2-541D-D99178E6FD0E}"/>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2">
                <a:extLst>
                  <a:ext uri="{FF2B5EF4-FFF2-40B4-BE49-F238E27FC236}">
                    <a16:creationId xmlns:a16="http://schemas.microsoft.com/office/drawing/2014/main" id="{1DD107FC-ABF5-9216-8AD7-F854B9893123}"/>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300 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2">
                <a:extLst>
                  <a:ext uri="{FF2B5EF4-FFF2-40B4-BE49-F238E27FC236}">
                    <a16:creationId xmlns:a16="http://schemas.microsoft.com/office/drawing/2014/main" id="{1DD107FC-ABF5-9216-8AD7-F854B9893123}"/>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3">
                <a:extLst>
                  <a:ext uri="{FF2B5EF4-FFF2-40B4-BE49-F238E27FC236}">
                    <a16:creationId xmlns:a16="http://schemas.microsoft.com/office/drawing/2014/main" id="{A54AF0C5-8462-2D01-16F3-E602B43132AD}"/>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225 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3">
                <a:extLst>
                  <a:ext uri="{FF2B5EF4-FFF2-40B4-BE49-F238E27FC236}">
                    <a16:creationId xmlns:a16="http://schemas.microsoft.com/office/drawing/2014/main" id="{A54AF0C5-8462-2D01-16F3-E602B43132AD}"/>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đúng">
                <a:extLst>
                  <a:ext uri="{FF2B5EF4-FFF2-40B4-BE49-F238E27FC236}">
                    <a16:creationId xmlns:a16="http://schemas.microsoft.com/office/drawing/2014/main" id="{880C201E-E789-9F3F-4E43-AD74219E957A}"/>
                  </a:ext>
                </a:extLst>
              </p:cNvPr>
              <p:cNvSpPr/>
              <p:nvPr/>
            </p:nvSpPr>
            <p:spPr>
              <a:xfrm>
                <a:off x="6975785" y="3238830"/>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225 </m:t>
                    </m:r>
                    <m:r>
                      <a:rPr lang="en-US" sz="2000" i="1" kern="1200" noProof="1">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cs typeface="Arial" panose="020B0604020202020204" pitchFamily="34" charset="0"/>
                </a:endParaRPr>
              </a:p>
            </p:txBody>
          </p:sp>
        </mc:Choice>
        <mc:Fallback xmlns="">
          <p:sp>
            <p:nvSpPr>
              <p:cNvPr id="13" name="Đáp án đúng">
                <a:extLst>
                  <a:ext uri="{FF2B5EF4-FFF2-40B4-BE49-F238E27FC236}">
                    <a16:creationId xmlns:a16="http://schemas.microsoft.com/office/drawing/2014/main" id="{880C201E-E789-9F3F-4E43-AD74219E957A}"/>
                  </a:ext>
                </a:extLst>
              </p:cNvPr>
              <p:cNvSpPr>
                <a:spLocks noRot="1" noChangeAspect="1" noMove="1" noResize="1" noEditPoints="1" noAdjustHandles="1" noChangeArrowheads="1" noChangeShapeType="1" noTextEdit="1"/>
              </p:cNvSpPr>
              <p:nvPr/>
            </p:nvSpPr>
            <p:spPr>
              <a:xfrm>
                <a:off x="6975785" y="3238830"/>
                <a:ext cx="1772245" cy="853576"/>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F800D2F7-26F4-A893-D709-68F17DF80C76}"/>
                  </a:ext>
                </a:extLst>
              </p:cNvPr>
              <p:cNvSpPr/>
              <p:nvPr/>
            </p:nvSpPr>
            <p:spPr>
              <a:xfrm>
                <a:off x="288676" y="449508"/>
                <a:ext cx="5414291" cy="2522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1800" b="1" kern="1200" noProof="1">
                    <a:solidFill>
                      <a:schemeClr val="bg1">
                        <a:lumMod val="10000"/>
                      </a:schemeClr>
                    </a:solidFill>
                    <a:latin typeface="Arial (Body)"/>
                    <a:cs typeface="Arial" panose="020B0604020202020204" pitchFamily="34" charset="0"/>
                  </a:rPr>
                  <a:t>Câu hỏi</a:t>
                </a:r>
                <a:r>
                  <a:rPr lang="en-US" sz="1800" b="1" kern="1200" noProof="1">
                    <a:solidFill>
                      <a:schemeClr val="bg1">
                        <a:lumMod val="10000"/>
                      </a:schemeClr>
                    </a:solidFill>
                    <a:latin typeface="Arial (Body)"/>
                    <a:cs typeface="Arial" panose="020B0604020202020204" pitchFamily="34" charset="0"/>
                  </a:rPr>
                  <a:t> 2</a:t>
                </a:r>
                <a:r>
                  <a:rPr lang="en-US" sz="1800" kern="1200" noProof="1">
                    <a:solidFill>
                      <a:schemeClr val="bg1">
                        <a:lumMod val="10000"/>
                      </a:schemeClr>
                    </a:solidFill>
                    <a:latin typeface="Arial (Body)"/>
                    <a:cs typeface="Arial" panose="020B0604020202020204" pitchFamily="34" charset="0"/>
                  </a:rPr>
                  <a:t>: </a:t>
                </a:r>
                <a:r>
                  <a:rPr lang="pl-PL" sz="1800" dirty="0">
                    <a:solidFill>
                      <a:schemeClr val="bg1">
                        <a:lumMod val="10000"/>
                      </a:schemeClr>
                    </a:solidFill>
                    <a:latin typeface="Arial (Body)"/>
                    <a:ea typeface="Arial" panose="020B0604020202020204" pitchFamily="34" charset="0"/>
                  </a:rPr>
                  <a:t>Người ta dùng máy ảnh để chụp một người có chiều  cao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𝐴𝐵</m:t>
                    </m:r>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=1,5 </m:t>
                    </m:r>
                  </m:oMath>
                </a14:m>
                <a:r>
                  <a:rPr lang="pl-PL" sz="1800" dirty="0">
                    <a:solidFill>
                      <a:schemeClr val="bg1">
                        <a:lumMod val="10000"/>
                      </a:schemeClr>
                    </a:solidFill>
                    <a:latin typeface="Arial (Body)"/>
                    <a:ea typeface="Arial" panose="020B0604020202020204" pitchFamily="34" charset="0"/>
                  </a:rPr>
                  <a:t>m (như hình vẽ). Sau khi rửa phim thấy ảnh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𝐶𝐷</m:t>
                    </m:r>
                  </m:oMath>
                </a14:m>
                <a:r>
                  <a:rPr lang="pl-PL" sz="1800" dirty="0">
                    <a:solidFill>
                      <a:schemeClr val="bg1">
                        <a:lumMod val="10000"/>
                      </a:schemeClr>
                    </a:solidFill>
                    <a:latin typeface="Arial (Body)"/>
                    <a:ea typeface="Arial" panose="020B0604020202020204" pitchFamily="34" charset="0"/>
                  </a:rPr>
                  <a:t> cao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4</m:t>
                    </m:r>
                  </m:oMath>
                </a14:m>
                <a:r>
                  <a:rPr lang="pl-PL" sz="1800" dirty="0">
                    <a:solidFill>
                      <a:schemeClr val="bg1">
                        <a:lumMod val="10000"/>
                      </a:schemeClr>
                    </a:solidFill>
                    <a:latin typeface="Arial (Body)"/>
                    <a:ea typeface="Arial" panose="020B0604020202020204" pitchFamily="34" charset="0"/>
                  </a:rPr>
                  <a:t> cm. Biết khoảng cách từ phim đến vật kính của máy ảnh lúc chụp là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𝐸𝐷</m:t>
                    </m:r>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=6 </m:t>
                    </m:r>
                  </m:oMath>
                </a14:m>
                <a:r>
                  <a:rPr lang="pl-PL" sz="1800" dirty="0">
                    <a:solidFill>
                      <a:schemeClr val="bg1">
                        <a:lumMod val="10000"/>
                      </a:schemeClr>
                    </a:solidFill>
                    <a:latin typeface="Arial (Body)"/>
                    <a:ea typeface="Arial" panose="020B0604020202020204" pitchFamily="34" charset="0"/>
                  </a:rPr>
                  <a:t>cm. Hỏi người đó đứng cách vật kính máy ảnh một đoạn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𝐵𝐸</m:t>
                    </m:r>
                  </m:oMath>
                </a14:m>
                <a:r>
                  <a:rPr lang="pl-PL" sz="1800" dirty="0">
                    <a:solidFill>
                      <a:schemeClr val="bg1">
                        <a:lumMod val="10000"/>
                      </a:schemeClr>
                    </a:solidFill>
                    <a:latin typeface="Arial (Body)"/>
                    <a:ea typeface="Arial" panose="020B0604020202020204" pitchFamily="34" charset="0"/>
                  </a:rPr>
                  <a:t> bao nhiêu cm ?</a:t>
                </a:r>
                <a:r>
                  <a:rPr lang="fr-FR" sz="1800" dirty="0">
                    <a:solidFill>
                      <a:schemeClr val="bg1">
                        <a:lumMod val="10000"/>
                      </a:schemeClr>
                    </a:solidFill>
                    <a:latin typeface="Arial (Body)"/>
                    <a:ea typeface="Arial" panose="020B0604020202020204" pitchFamily="34" charset="0"/>
                  </a:rPr>
                  <a:t> </a:t>
                </a:r>
                <a:endParaRPr lang="vi-VN" sz="1800" kern="1200" noProof="1">
                  <a:solidFill>
                    <a:schemeClr val="bg1">
                      <a:lumMod val="10000"/>
                    </a:schemeClr>
                  </a:solidFill>
                  <a:latin typeface="Arial (Body)"/>
                  <a:cs typeface="Arial" panose="020B0604020202020204" pitchFamily="34" charset="0"/>
                </a:endParaRPr>
              </a:p>
            </p:txBody>
          </p:sp>
        </mc:Choice>
        <mc:Fallback xmlns="">
          <p:sp>
            <p:nvSpPr>
              <p:cNvPr id="14" name="Rectangle: Rounded Corners 13">
                <a:extLst>
                  <a:ext uri="{FF2B5EF4-FFF2-40B4-BE49-F238E27FC236}">
                    <a16:creationId xmlns:a16="http://schemas.microsoft.com/office/drawing/2014/main" id="{F800D2F7-26F4-A893-D709-68F17DF80C76}"/>
                  </a:ext>
                </a:extLst>
              </p:cNvPr>
              <p:cNvSpPr>
                <a:spLocks noRot="1" noChangeAspect="1" noMove="1" noResize="1" noEditPoints="1" noAdjustHandles="1" noChangeArrowheads="1" noChangeShapeType="1" noTextEdit="1"/>
              </p:cNvSpPr>
              <p:nvPr/>
            </p:nvSpPr>
            <p:spPr>
              <a:xfrm>
                <a:off x="288676" y="449508"/>
                <a:ext cx="5414291" cy="2522291"/>
              </a:xfrm>
              <a:prstGeom prst="roundRect">
                <a:avLst/>
              </a:prstGeom>
              <a:blipFill>
                <a:blip r:embed="rId13"/>
                <a:stretch>
                  <a:fillRect b="-3874"/>
                </a:stretch>
              </a:blipFill>
              <a:ln>
                <a:noFill/>
              </a:ln>
            </p:spPr>
            <p:txBody>
              <a:bodyPr/>
              <a:lstStyle/>
              <a:p>
                <a:r>
                  <a:rPr lang="en-US">
                    <a:noFill/>
                  </a:rPr>
                  <a:t> </a:t>
                </a:r>
              </a:p>
            </p:txBody>
          </p:sp>
        </mc:Fallback>
      </mc:AlternateContent>
      <p:pic>
        <p:nvPicPr>
          <p:cNvPr id="16" name="Picture 15" descr="A black background with a white bow tie and red dotted lines&#10;&#10;Description automatically generated">
            <a:extLst>
              <a:ext uri="{FF2B5EF4-FFF2-40B4-BE49-F238E27FC236}">
                <a16:creationId xmlns:a16="http://schemas.microsoft.com/office/drawing/2014/main" id="{06637C65-A841-811C-BB53-5F2E0C88E6C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02967" y="596505"/>
            <a:ext cx="3218815" cy="2072640"/>
          </a:xfrm>
          <a:prstGeom prst="rect">
            <a:avLst/>
          </a:prstGeom>
          <a:noFill/>
        </p:spPr>
      </p:pic>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4" name="Đáp án đúng">
                <a:extLst>
                  <a:ext uri="{FF2B5EF4-FFF2-40B4-BE49-F238E27FC236}">
                    <a16:creationId xmlns:a16="http://schemas.microsoft.com/office/drawing/2014/main" id="{28ABAEFE-9317-BD77-C8B2-0CDEA20099B8}"/>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7 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đúng">
                <a:extLst>
                  <a:ext uri="{FF2B5EF4-FFF2-40B4-BE49-F238E27FC236}">
                    <a16:creationId xmlns:a16="http://schemas.microsoft.com/office/drawing/2014/main" id="{28ABAEFE-9317-BD77-C8B2-0CDEA20099B8}"/>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1">
                <a:extLst>
                  <a:ext uri="{FF2B5EF4-FFF2-40B4-BE49-F238E27FC236}">
                    <a16:creationId xmlns:a16="http://schemas.microsoft.com/office/drawing/2014/main" id="{D34F6279-958A-3989-9070-686A88325803}"/>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1">
                <a:extLst>
                  <a:ext uri="{FF2B5EF4-FFF2-40B4-BE49-F238E27FC236}">
                    <a16:creationId xmlns:a16="http://schemas.microsoft.com/office/drawing/2014/main" id="{D34F6279-958A-3989-9070-686A88325803}"/>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2">
                <a:extLst>
                  <a:ext uri="{FF2B5EF4-FFF2-40B4-BE49-F238E27FC236}">
                    <a16:creationId xmlns:a16="http://schemas.microsoft.com/office/drawing/2014/main" id="{8599C185-FC7B-938B-05F2-075559ADB3FB}"/>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9 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2">
                <a:extLst>
                  <a:ext uri="{FF2B5EF4-FFF2-40B4-BE49-F238E27FC236}">
                    <a16:creationId xmlns:a16="http://schemas.microsoft.com/office/drawing/2014/main" id="{8599C185-FC7B-938B-05F2-075559ADB3FB}"/>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3">
                <a:extLst>
                  <a:ext uri="{FF2B5EF4-FFF2-40B4-BE49-F238E27FC236}">
                    <a16:creationId xmlns:a16="http://schemas.microsoft.com/office/drawing/2014/main" id="{BB1E16CB-0515-32DC-D9B4-98AE79DD1758}"/>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10 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3">
                <a:extLst>
                  <a:ext uri="{FF2B5EF4-FFF2-40B4-BE49-F238E27FC236}">
                    <a16:creationId xmlns:a16="http://schemas.microsoft.com/office/drawing/2014/main" id="{BB1E16CB-0515-32DC-D9B4-98AE79DD1758}"/>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id="{558F537E-755C-F993-10FF-8D0C92250CC6}"/>
                  </a:ext>
                </a:extLst>
              </p:cNvPr>
              <p:cNvSpPr/>
              <p:nvPr/>
            </p:nvSpPr>
            <p:spPr>
              <a:xfrm>
                <a:off x="4838243" y="3202268"/>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9 </m:t>
                    </m:r>
                    <m:r>
                      <a:rPr lang="en-US" sz="2000" i="1" kern="1200" noProof="1">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8" name="Đáp án đúng">
                <a:extLst>
                  <a:ext uri="{FF2B5EF4-FFF2-40B4-BE49-F238E27FC236}">
                    <a16:creationId xmlns:a16="http://schemas.microsoft.com/office/drawing/2014/main" id="{558F537E-755C-F993-10FF-8D0C92250CC6}"/>
                  </a:ext>
                </a:extLst>
              </p:cNvPr>
              <p:cNvSpPr>
                <a:spLocks noRot="1" noChangeAspect="1" noMove="1" noResize="1" noEditPoints="1" noAdjustHandles="1" noChangeArrowheads="1" noChangeShapeType="1" noTextEdit="1"/>
              </p:cNvSpPr>
              <p:nvPr/>
            </p:nvSpPr>
            <p:spPr>
              <a:xfrm>
                <a:off x="4838243" y="3202268"/>
                <a:ext cx="1772245" cy="853576"/>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505BEC46-10A6-E478-64E4-2A72B85DA19D}"/>
                  </a:ext>
                </a:extLst>
              </p:cNvPr>
              <p:cNvSpPr/>
              <p:nvPr/>
            </p:nvSpPr>
            <p:spPr>
              <a:xfrm>
                <a:off x="455977" y="636819"/>
                <a:ext cx="5711196" cy="207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vi-VN" sz="1900" b="1" kern="1200" noProof="1">
                    <a:solidFill>
                      <a:schemeClr val="bg1">
                        <a:lumMod val="10000"/>
                      </a:schemeClr>
                    </a:solidFill>
                    <a:latin typeface="Arial (Body)"/>
                    <a:cs typeface="Arial" panose="020B0604020202020204" pitchFamily="34" charset="0"/>
                  </a:rPr>
                  <a:t>Câu hỏi</a:t>
                </a:r>
                <a:r>
                  <a:rPr lang="en-US" sz="1900" b="1" kern="1200" noProof="1">
                    <a:solidFill>
                      <a:schemeClr val="bg1">
                        <a:lumMod val="10000"/>
                      </a:schemeClr>
                    </a:solidFill>
                    <a:latin typeface="Arial (Body)"/>
                    <a:cs typeface="Arial" panose="020B0604020202020204" pitchFamily="34" charset="0"/>
                  </a:rPr>
                  <a:t> 3</a:t>
                </a:r>
                <a:r>
                  <a:rPr lang="en-US" sz="1900" kern="1200" noProof="1">
                    <a:solidFill>
                      <a:schemeClr val="bg1">
                        <a:lumMod val="10000"/>
                      </a:schemeClr>
                    </a:solidFill>
                    <a:latin typeface="Arial (Body)"/>
                    <a:cs typeface="Arial" panose="020B0604020202020204" pitchFamily="34" charset="0"/>
                  </a:rPr>
                  <a:t>: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Bóng (</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của một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cột điện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𝑀𝐾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trên mặt đất dài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6</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m. Cùng lúc đó một cột đèn giao thông (</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𝐷𝐸</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cao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3</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m có bóng (</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𝐴𝐸</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dài 2m. Tính chiều cao của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cột điện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𝑀𝐾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endParaRPr lang="en-US" sz="1900" dirty="0">
                  <a:solidFill>
                    <a:schemeClr val="bg1">
                      <a:lumMod val="10000"/>
                    </a:schemeClr>
                  </a:solidFill>
                  <a:latin typeface="Arial (Body)"/>
                  <a:ea typeface="Times New Roman" panose="02020603050405020304" pitchFamily="18" charset="0"/>
                </a:endParaRPr>
              </a:p>
              <a:p>
                <a:pPr algn="ctr" defTabSz="685835">
                  <a:lnSpc>
                    <a:spcPct val="150000"/>
                  </a:lnSpc>
                  <a:buClrTx/>
                </a:pPr>
                <a:endParaRPr lang="vi-VN" sz="1900" kern="1200" noProof="1">
                  <a:solidFill>
                    <a:schemeClr val="bg1">
                      <a:lumMod val="10000"/>
                    </a:schemeClr>
                  </a:solidFill>
                  <a:latin typeface="Arial (Body)"/>
                  <a:cs typeface="Arial" panose="020B0604020202020204" pitchFamily="34" charset="0"/>
                </a:endParaRPr>
              </a:p>
            </p:txBody>
          </p:sp>
        </mc:Choice>
        <mc:Fallback xmlns="">
          <p:sp>
            <p:nvSpPr>
              <p:cNvPr id="9" name="Rectangle: Rounded Corners 8">
                <a:extLst>
                  <a:ext uri="{FF2B5EF4-FFF2-40B4-BE49-F238E27FC236}">
                    <a16:creationId xmlns:a16="http://schemas.microsoft.com/office/drawing/2014/main" id="{505BEC46-10A6-E478-64E4-2A72B85DA19D}"/>
                  </a:ext>
                </a:extLst>
              </p:cNvPr>
              <p:cNvSpPr>
                <a:spLocks noRot="1" noChangeAspect="1" noMove="1" noResize="1" noEditPoints="1" noAdjustHandles="1" noChangeArrowheads="1" noChangeShapeType="1" noTextEdit="1"/>
              </p:cNvSpPr>
              <p:nvPr/>
            </p:nvSpPr>
            <p:spPr>
              <a:xfrm>
                <a:off x="455977" y="636819"/>
                <a:ext cx="5711196" cy="2078784"/>
              </a:xfrm>
              <a:prstGeom prst="roundRect">
                <a:avLst/>
              </a:prstGeom>
              <a:blipFill>
                <a:blip r:embed="rId11"/>
                <a:stretch>
                  <a:fillRect t="-2346"/>
                </a:stretch>
              </a:blipFill>
              <a:ln>
                <a:noFill/>
              </a:ln>
            </p:spPr>
            <p:txBody>
              <a:bodyPr/>
              <a:lstStyle/>
              <a:p>
                <a:r>
                  <a:rPr lang="en-US">
                    <a:noFill/>
                  </a:rPr>
                  <a:t> </a:t>
                </a:r>
              </a:p>
            </p:txBody>
          </p:sp>
        </mc:Fallback>
      </mc:AlternateContent>
      <p:pic>
        <p:nvPicPr>
          <p:cNvPr id="17" name="Picture 16">
            <a:hlinkClick r:id="rId12" action="ppaction://hlinksldjump"/>
            <a:extLst>
              <a:ext uri="{FF2B5EF4-FFF2-40B4-BE49-F238E27FC236}">
                <a16:creationId xmlns:a16="http://schemas.microsoft.com/office/drawing/2014/main" id="{5140C665-BF72-7E28-8C2B-98FC62590E69}"/>
              </a:ext>
            </a:extLst>
          </p:cNvPr>
          <p:cNvPicPr>
            <a:picLocks noChangeAspect="1"/>
          </p:cNvPicPr>
          <p:nvPr/>
        </p:nvPicPr>
        <p:blipFill>
          <a:blip r:embed="rId13"/>
          <a:stretch>
            <a:fillRect/>
          </a:stretch>
        </p:blipFill>
        <p:spPr>
          <a:xfrm>
            <a:off x="8039100" y="4124608"/>
            <a:ext cx="1259445" cy="1026335"/>
          </a:xfrm>
          <a:prstGeom prst="rect">
            <a:avLst/>
          </a:prstGeom>
        </p:spPr>
      </p:pic>
      <p:pic>
        <p:nvPicPr>
          <p:cNvPr id="18" name="Picture 17" descr="A screenshot of a computer game&#10;&#10;Description automatically generated">
            <a:extLst>
              <a:ext uri="{FF2B5EF4-FFF2-40B4-BE49-F238E27FC236}">
                <a16:creationId xmlns:a16="http://schemas.microsoft.com/office/drawing/2014/main" id="{E918ADB7-DDFD-E272-4470-FB38590CA06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68317" y="287706"/>
            <a:ext cx="2272028" cy="2874193"/>
          </a:xfrm>
          <a:prstGeom prst="rect">
            <a:avLst/>
          </a:prstGeom>
          <a:noFill/>
        </p:spPr>
      </p:pic>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p:pic>
        <p:nvPicPr>
          <p:cNvPr id="3" name="Picture 2">
            <a:hlinkClick r:id="rId6"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7"/>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4" name="Đáp án đúng">
                <a:extLst>
                  <a:ext uri="{FF2B5EF4-FFF2-40B4-BE49-F238E27FC236}">
                    <a16:creationId xmlns:a16="http://schemas.microsoft.com/office/drawing/2014/main" id="{E1803A51-DF34-7078-83BE-70C9710E5E5B}"/>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đúng">
                <a:extLst>
                  <a:ext uri="{FF2B5EF4-FFF2-40B4-BE49-F238E27FC236}">
                    <a16:creationId xmlns:a16="http://schemas.microsoft.com/office/drawing/2014/main" id="{E1803A51-DF34-7078-83BE-70C9710E5E5B}"/>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1">
                <a:extLst>
                  <a:ext uri="{FF2B5EF4-FFF2-40B4-BE49-F238E27FC236}">
                    <a16:creationId xmlns:a16="http://schemas.microsoft.com/office/drawing/2014/main" id="{31EC9BE5-26CE-0B8A-63FA-B50FD11E35F6}"/>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1">
                <a:extLst>
                  <a:ext uri="{FF2B5EF4-FFF2-40B4-BE49-F238E27FC236}">
                    <a16:creationId xmlns:a16="http://schemas.microsoft.com/office/drawing/2014/main" id="{31EC9BE5-26CE-0B8A-63FA-B50FD11E35F6}"/>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2">
                <a:extLst>
                  <a:ext uri="{FF2B5EF4-FFF2-40B4-BE49-F238E27FC236}">
                    <a16:creationId xmlns:a16="http://schemas.microsoft.com/office/drawing/2014/main" id="{3FDBCEF6-B6C1-5D6C-1834-E01BA7460DDF}"/>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14 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2">
                <a:extLst>
                  <a:ext uri="{FF2B5EF4-FFF2-40B4-BE49-F238E27FC236}">
                    <a16:creationId xmlns:a16="http://schemas.microsoft.com/office/drawing/2014/main" id="{3FDBCEF6-B6C1-5D6C-1834-E01BA7460DDF}"/>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3">
                <a:extLst>
                  <a:ext uri="{FF2B5EF4-FFF2-40B4-BE49-F238E27FC236}">
                    <a16:creationId xmlns:a16="http://schemas.microsoft.com/office/drawing/2014/main" id="{2CA2A4D2-12F4-9D2B-C61D-5EBC1CE659F4}"/>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20 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3">
                <a:extLst>
                  <a:ext uri="{FF2B5EF4-FFF2-40B4-BE49-F238E27FC236}">
                    <a16:creationId xmlns:a16="http://schemas.microsoft.com/office/drawing/2014/main" id="{2CA2A4D2-12F4-9D2B-C61D-5EBC1CE659F4}"/>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id="{CA7FEC9C-4957-4239-E76A-5A727E4C08EA}"/>
                  </a:ext>
                </a:extLst>
              </p:cNvPr>
              <p:cNvSpPr/>
              <p:nvPr/>
            </p:nvSpPr>
            <p:spPr>
              <a:xfrm>
                <a:off x="539688" y="3219916"/>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12 </m:t>
                    </m:r>
                    <m:r>
                      <a:rPr lang="en-US" sz="2000" i="1" kern="1200" noProof="1">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8" name="Đáp án đúng">
                <a:extLst>
                  <a:ext uri="{FF2B5EF4-FFF2-40B4-BE49-F238E27FC236}">
                    <a16:creationId xmlns:a16="http://schemas.microsoft.com/office/drawing/2014/main" id="{CA7FEC9C-4957-4239-E76A-5A727E4C08EA}"/>
                  </a:ext>
                </a:extLst>
              </p:cNvPr>
              <p:cNvSpPr>
                <a:spLocks noRot="1" noChangeAspect="1" noMove="1" noResize="1" noEditPoints="1" noAdjustHandles="1" noChangeArrowheads="1" noChangeShapeType="1" noTextEdit="1"/>
              </p:cNvSpPr>
              <p:nvPr/>
            </p:nvSpPr>
            <p:spPr>
              <a:xfrm>
                <a:off x="539688" y="3219916"/>
                <a:ext cx="1772245" cy="853576"/>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A2562045-F1AB-56D4-DB85-07FBC6752D2F}"/>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pt-BR" sz="1800" b="1" dirty="0">
                    <a:solidFill>
                      <a:schemeClr val="bg1">
                        <a:lumMod val="10000"/>
                      </a:schemeClr>
                    </a:solidFill>
                    <a:latin typeface="Arial (Body)"/>
                    <a:ea typeface="Times New Roman" panose="02020603050405020304" pitchFamily="18" charset="0"/>
                    <a:cs typeface="Times New Roman" panose="02020603050405020304" pitchFamily="18" charset="0"/>
                  </a:rPr>
                  <a:t>Câu hỏi 4: </a:t>
                </a:r>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Để đo chiều cao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của một cột cờ, người ta cắm một cái cọc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𝐸𝐷</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có chiều cao 2m vuông góc với mặt đất. Đặt vị trí quan sát tại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𝐵</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biết khoảng cách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𝐵𝐸</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là 1,5m và khoảng cách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là 9m. Tính chiều cao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của cột cờ.</a:t>
                </a:r>
                <a:endParaRPr lang="en-US" sz="1600" dirty="0">
                  <a:solidFill>
                    <a:schemeClr val="bg1">
                      <a:lumMod val="10000"/>
                    </a:schemeClr>
                  </a:solidFill>
                  <a:latin typeface="Arial (Body)"/>
                  <a:ea typeface="Times New Roman" panose="02020603050405020304" pitchFamily="18" charset="0"/>
                </a:endParaRPr>
              </a:p>
            </p:txBody>
          </p:sp>
        </mc:Choice>
        <mc:Fallback xmlns="">
          <p:sp>
            <p:nvSpPr>
              <p:cNvPr id="9" name="Rectangle: Rounded Corners 8">
                <a:extLst>
                  <a:ext uri="{FF2B5EF4-FFF2-40B4-BE49-F238E27FC236}">
                    <a16:creationId xmlns:a16="http://schemas.microsoft.com/office/drawing/2014/main" id="{A2562045-F1AB-56D4-DB85-07FBC6752D2F}"/>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3"/>
                <a:stretch>
                  <a:fillRect/>
                </a:stretch>
              </a:blipFill>
              <a:ln>
                <a:noFill/>
              </a:ln>
            </p:spPr>
            <p:txBody>
              <a:bodyPr/>
              <a:lstStyle/>
              <a:p>
                <a:r>
                  <a:rPr lang="en-US">
                    <a:noFill/>
                  </a:rPr>
                  <a:t> </a:t>
                </a:r>
              </a:p>
            </p:txBody>
          </p:sp>
        </mc:Fallback>
      </mc:AlternateContent>
      <p:pic>
        <p:nvPicPr>
          <p:cNvPr id="17" name="Picture 16" descr="A flag on a pole&#10;&#10;Description automatically generated">
            <a:extLst>
              <a:ext uri="{FF2B5EF4-FFF2-40B4-BE49-F238E27FC236}">
                <a16:creationId xmlns:a16="http://schemas.microsoft.com/office/drawing/2014/main" id="{767FCDF2-8356-9E0E-DB01-8270F41163F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52339" y="336048"/>
            <a:ext cx="2683510" cy="2463800"/>
          </a:xfrm>
          <a:prstGeom prst="rect">
            <a:avLst/>
          </a:prstGeom>
          <a:noFill/>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88" y="3515286"/>
            <a:ext cx="2314221" cy="1643097"/>
          </a:xfrm>
          <a:prstGeom prst="rect">
            <a:avLst/>
          </a:prstGeom>
        </p:spPr>
      </p:pic>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5" name="Đáp án đúng">
                <a:extLst>
                  <a:ext uri="{FF2B5EF4-FFF2-40B4-BE49-F238E27FC236}">
                    <a16:creationId xmlns:a16="http://schemas.microsoft.com/office/drawing/2014/main" id="{A3D5ACD2-5BE9-0299-4F0F-1B2F5224B5E9}"/>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5 </m:t>
                    </m:r>
                    <m:r>
                      <a:rPr lang="en-US" sz="2000" b="0" i="1" noProof="1" smtClean="0">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đúng">
                <a:extLst>
                  <a:ext uri="{FF2B5EF4-FFF2-40B4-BE49-F238E27FC236}">
                    <a16:creationId xmlns:a16="http://schemas.microsoft.com/office/drawing/2014/main" id="{A3D5ACD2-5BE9-0299-4F0F-1B2F5224B5E9}"/>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35014800-C8CD-B3B5-95A4-216DBA46F4B2}"/>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5,2</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35014800-C8CD-B3B5-95A4-216DBA46F4B2}"/>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2">
                <a:extLst>
                  <a:ext uri="{FF2B5EF4-FFF2-40B4-BE49-F238E27FC236}">
                    <a16:creationId xmlns:a16="http://schemas.microsoft.com/office/drawing/2014/main" id="{D8DE76A0-D790-F437-111A-097CF7694D85}"/>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5,4</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2">
                <a:extLst>
                  <a:ext uri="{FF2B5EF4-FFF2-40B4-BE49-F238E27FC236}">
                    <a16:creationId xmlns:a16="http://schemas.microsoft.com/office/drawing/2014/main" id="{D8DE76A0-D790-F437-111A-097CF7694D85}"/>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sai 3">
                <a:extLst>
                  <a:ext uri="{FF2B5EF4-FFF2-40B4-BE49-F238E27FC236}">
                    <a16:creationId xmlns:a16="http://schemas.microsoft.com/office/drawing/2014/main" id="{917A6A00-7533-6DAE-E5F2-F4F34F637026}"/>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5,6</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8" name="Đáp án sai 3">
                <a:extLst>
                  <a:ext uri="{FF2B5EF4-FFF2-40B4-BE49-F238E27FC236}">
                    <a16:creationId xmlns:a16="http://schemas.microsoft.com/office/drawing/2014/main" id="{917A6A00-7533-6DAE-E5F2-F4F34F637026}"/>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12A06C02-3CC6-3AB9-3057-CB4627F5C386}"/>
                  </a:ext>
                </a:extLst>
              </p:cNvPr>
              <p:cNvSpPr/>
              <p:nvPr/>
            </p:nvSpPr>
            <p:spPr>
              <a:xfrm>
                <a:off x="2688966" y="3225765"/>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5,2 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12A06C02-3CC6-3AB9-3057-CB4627F5C386}"/>
                  </a:ext>
                </a:extLst>
              </p:cNvPr>
              <p:cNvSpPr>
                <a:spLocks noRot="1" noChangeAspect="1" noMove="1" noResize="1" noEditPoints="1" noAdjustHandles="1" noChangeArrowheads="1" noChangeShapeType="1" noTextEdit="1"/>
              </p:cNvSpPr>
              <p:nvPr/>
            </p:nvSpPr>
            <p:spPr>
              <a:xfrm>
                <a:off x="2688966" y="3225765"/>
                <a:ext cx="1772245" cy="853576"/>
              </a:xfrm>
              <a:prstGeom prst="round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C555D25C-6B8C-0F50-9457-1F5F870BCFC2}"/>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vi-VN" sz="2000" b="1" kern="1200" noProof="1">
                    <a:solidFill>
                      <a:schemeClr val="bg1">
                        <a:lumMod val="10000"/>
                      </a:schemeClr>
                    </a:solidFill>
                    <a:latin typeface="Arial (Body)"/>
                    <a:cs typeface="Arial" panose="020B0604020202020204" pitchFamily="34" charset="0"/>
                  </a:rPr>
                  <a:t>Câu hỏi</a:t>
                </a:r>
                <a:r>
                  <a:rPr lang="en-US" sz="2000" b="1" kern="1200" noProof="1">
                    <a:solidFill>
                      <a:schemeClr val="bg1">
                        <a:lumMod val="10000"/>
                      </a:schemeClr>
                    </a:solidFill>
                    <a:latin typeface="Arial (Body)"/>
                    <a:cs typeface="Arial" panose="020B0604020202020204" pitchFamily="34" charset="0"/>
                  </a:rPr>
                  <a:t> 5</a:t>
                </a:r>
                <a:r>
                  <a:rPr lang="en-US" sz="2000" kern="1200" noProof="1">
                    <a:solidFill>
                      <a:schemeClr val="bg1">
                        <a:lumMod val="10000"/>
                      </a:schemeClr>
                    </a:solidFill>
                    <a:latin typeface="Arial (Body)"/>
                    <a:cs typeface="Arial" panose="020B0604020202020204" pitchFamily="34" charset="0"/>
                  </a:rPr>
                  <a:t>: </a:t>
                </a:r>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Tính chiều cao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 của ngôi nhà. Biết cái cây có chiều cao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𝐸𝐷</m:t>
                    </m:r>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 và khoảng cách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𝐴𝐸</m:t>
                    </m:r>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=4</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𝐸𝐶</m:t>
                    </m:r>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=2,5</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a:t>
                </a:r>
                <a:endParaRPr lang="en-US" sz="2000" dirty="0">
                  <a:solidFill>
                    <a:schemeClr val="bg1">
                      <a:lumMod val="10000"/>
                    </a:schemeClr>
                  </a:solidFill>
                  <a:latin typeface="Arial (Body)"/>
                  <a:ea typeface="Times New Roman" panose="02020603050405020304" pitchFamily="18" charset="0"/>
                </a:endParaRPr>
              </a:p>
              <a:p>
                <a:pPr algn="ctr" defTabSz="685835">
                  <a:lnSpc>
                    <a:spcPct val="150000"/>
                  </a:lnSpc>
                  <a:buClrTx/>
                </a:pPr>
                <a:endParaRPr lang="vi-VN" sz="2000" kern="1200" noProof="1">
                  <a:solidFill>
                    <a:schemeClr val="bg1">
                      <a:lumMod val="10000"/>
                    </a:schemeClr>
                  </a:solidFill>
                  <a:latin typeface="Arial (Body)"/>
                  <a:cs typeface="Arial" panose="020B0604020202020204" pitchFamily="34" charset="0"/>
                </a:endParaRPr>
              </a:p>
            </p:txBody>
          </p:sp>
        </mc:Choice>
        <mc:Fallback xmlns="">
          <p:sp>
            <p:nvSpPr>
              <p:cNvPr id="10" name="Rectangle: Rounded Corners 9">
                <a:extLst>
                  <a:ext uri="{FF2B5EF4-FFF2-40B4-BE49-F238E27FC236}">
                    <a16:creationId xmlns:a16="http://schemas.microsoft.com/office/drawing/2014/main" id="{C555D25C-6B8C-0F50-9457-1F5F870BCFC2}"/>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4"/>
                <a:stretch>
                  <a:fillRect/>
                </a:stretch>
              </a:blipFill>
              <a:ln>
                <a:noFill/>
              </a:ln>
            </p:spPr>
            <p:txBody>
              <a:bodyPr/>
              <a:lstStyle/>
              <a:p>
                <a:r>
                  <a:rPr lang="en-US">
                    <a:noFill/>
                  </a:rPr>
                  <a:t> </a:t>
                </a:r>
              </a:p>
            </p:txBody>
          </p:sp>
        </mc:Fallback>
      </mc:AlternateContent>
      <p:pic>
        <p:nvPicPr>
          <p:cNvPr id="18" name="Picture 17" descr="A house with a triangle and a tree&#10;&#10;Description automatically generated">
            <a:extLst>
              <a:ext uri="{FF2B5EF4-FFF2-40B4-BE49-F238E27FC236}">
                <a16:creationId xmlns:a16="http://schemas.microsoft.com/office/drawing/2014/main" id="{CA924DB5-1659-AC89-43CC-5B3E938011B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903133" y="732832"/>
            <a:ext cx="2910205" cy="1760855"/>
          </a:xfrm>
          <a:prstGeom prst="rect">
            <a:avLst/>
          </a:prstGeom>
          <a:noFill/>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6DE896-59E1-FE9A-AE89-00D657C2757E}"/>
                  </a:ext>
                </a:extLst>
              </p:cNvPr>
              <p:cNvSpPr txBox="1"/>
              <p:nvPr/>
            </p:nvSpPr>
            <p:spPr>
              <a:xfrm>
                <a:off x="196829" y="377734"/>
                <a:ext cx="7840266" cy="1799467"/>
              </a:xfrm>
              <a:prstGeom prst="rect">
                <a:avLst/>
              </a:prstGeom>
              <a:noFill/>
            </p:spPr>
            <p:txBody>
              <a:bodyPr wrap="square">
                <a:spAutoFit/>
              </a:bodyPr>
              <a:lstStyle/>
              <a:p>
                <a:pPr>
                  <a:lnSpc>
                    <a:spcPct val="150000"/>
                  </a:lnSpc>
                  <a:spcAft>
                    <a:spcPts val="800"/>
                  </a:spcAft>
                </a:pPr>
                <a:r>
                  <a:rPr lang="en-US" sz="1900" kern="1200" dirty="0">
                    <a:solidFill>
                      <a:prstClr val="black"/>
                    </a:solidFill>
                    <a:latin typeface="+mj-lt"/>
                    <a:ea typeface="+mn-ea"/>
                    <a:cs typeface="Arial" panose="020B0604020202020204" pitchFamily="34" charset="0"/>
                  </a:rPr>
                  <a:t>			     </a:t>
                </a:r>
                <a:r>
                  <a:rPr lang="pt-BR" sz="1900" kern="100" dirty="0">
                    <a:latin typeface="Arial" panose="020B0604020202020204" pitchFamily="34" charset="0"/>
                    <a:ea typeface="Times New Roman" panose="02020603050405020304" pitchFamily="18" charset="0"/>
                    <a:cs typeface="Times New Roman" panose="02020603050405020304" pitchFamily="18" charset="0"/>
                  </a:rPr>
                  <a:t>Để đo khoảng cách giữa hai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trong đó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không tới được, người ta tiến hành chọn các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𝐷</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𝐸</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như ở Hình 24 và đo được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𝐴𝐶</m:t>
                    </m:r>
                    <m:r>
                      <a:rPr lang="pt-BR" sz="1900" i="1" kern="100">
                        <a:latin typeface="Cambria Math" panose="02040503050406030204" pitchFamily="18" charset="0"/>
                        <a:ea typeface="Times New Roman" panose="02020603050405020304" pitchFamily="18" charset="0"/>
                        <a:cs typeface="Arial" panose="020B0604020202020204" pitchFamily="34" charset="0"/>
                      </a:rPr>
                      <m:t>=50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𝐶𝐷</m:t>
                    </m:r>
                    <m:r>
                      <a:rPr lang="pt-BR" sz="1900" i="1" kern="100">
                        <a:latin typeface="Cambria Math" panose="02040503050406030204" pitchFamily="18" charset="0"/>
                        <a:ea typeface="Times New Roman" panose="02020603050405020304" pitchFamily="18" charset="0"/>
                        <a:cs typeface="Arial" panose="020B0604020202020204" pitchFamily="34" charset="0"/>
                      </a:rPr>
                      <m:t>=20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𝐷𝐸</m:t>
                    </m:r>
                    <m:r>
                      <a:rPr lang="pt-BR" sz="1900" i="1" kern="100">
                        <a:latin typeface="Cambria Math" panose="02040503050406030204" pitchFamily="18" charset="0"/>
                        <a:ea typeface="Times New Roman" panose="02020603050405020304" pitchFamily="18" charset="0"/>
                        <a:cs typeface="Arial" panose="020B0604020202020204" pitchFamily="34" charset="0"/>
                      </a:rPr>
                      <m:t>=18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Hỏi khoảng cách giữa hai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là bao nhiêu?</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196829" y="377734"/>
                <a:ext cx="7840266" cy="1799467"/>
              </a:xfrm>
              <a:prstGeom prst="rect">
                <a:avLst/>
              </a:prstGeom>
              <a:blipFill>
                <a:blip r:embed="rId3"/>
                <a:stretch>
                  <a:fillRect l="-700" b="-440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236F127-3368-50AF-E3EA-DE2AF01178DF}"/>
              </a:ext>
            </a:extLst>
          </p:cNvPr>
          <p:cNvSpPr txBox="1"/>
          <p:nvPr/>
        </p:nvSpPr>
        <p:spPr>
          <a:xfrm>
            <a:off x="305233" y="311945"/>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60</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196829" y="2348392"/>
                <a:ext cx="6844357" cy="2441438"/>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Ta thấy:</a:t>
                </a:r>
                <a:r>
                  <a:rPr lang="en-US" sz="1900" dirty="0">
                    <a:latin typeface="+mn-lt"/>
                    <a:ea typeface="Calibri" panose="020F0502020204030204" pitchFamily="34" charset="0"/>
                    <a:cs typeface="Times New Roman" panose="02020603050405020304" pitchFamily="18" charset="0"/>
                  </a:rPr>
                  <a:t> </a:t>
                </a:r>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𝐷𝐸</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dirty="0">
                    <a:latin typeface="+mn-lt"/>
                    <a:ea typeface="Calibri" panose="020F0502020204030204" pitchFamily="34" charset="0"/>
                    <a:cs typeface="Times New Roman" panose="02020603050405020304" pitchFamily="18" charset="0"/>
                  </a:rPr>
                  <a:t> vì cùng vuông góc với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𝐴𝐶</m:t>
                    </m:r>
                  </m:oMath>
                </a14:m>
                <a:endParaRPr lang="vi-VN" sz="1900" dirty="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Xét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𝐶𝐴𝐵</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𝐷𝐸</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dirty="0">
                    <a:latin typeface="+mn-lt"/>
                    <a:ea typeface="Calibri" panose="020F0502020204030204" pitchFamily="34" charset="0"/>
                    <a:cs typeface="Times New Roman" panose="02020603050405020304" pitchFamily="18" charset="0"/>
                  </a:rPr>
                  <a:t>, áp dụng hệ quả định lí </a:t>
                </a:r>
                <a:r>
                  <a:rPr lang="vi-VN" sz="1900" dirty="0" err="1">
                    <a:latin typeface="+mn-lt"/>
                    <a:ea typeface="Calibri" panose="020F0502020204030204" pitchFamily="34" charset="0"/>
                    <a:cs typeface="Times New Roman" panose="02020603050405020304" pitchFamily="18" charset="0"/>
                  </a:rPr>
                  <a:t>Thalès</a:t>
                </a:r>
                <a:r>
                  <a:rPr lang="vi-VN" sz="1900" dirty="0">
                    <a:latin typeface="+mn-lt"/>
                    <a:ea typeface="Calibri" panose="020F0502020204030204" pitchFamily="34" charset="0"/>
                    <a:cs typeface="Times New Roman" panose="02020603050405020304" pitchFamily="18" charset="0"/>
                  </a:rPr>
                  <a:t> ta có:</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r>
                          <a:rPr lang="vi-VN" sz="1900" i="1">
                            <a:latin typeface="Cambria Math" panose="02040503050406030204" pitchFamily="18" charset="0"/>
                            <a:ea typeface="Calibri" panose="020F0502020204030204" pitchFamily="34" charset="0"/>
                            <a:cs typeface="Times New Roman" panose="02020603050405020304" pitchFamily="18" charset="0"/>
                          </a:rPr>
                          <m:t>𝐶𝐴</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𝐷𝐸</m:t>
                        </m:r>
                      </m:num>
                      <m:den>
                        <m:r>
                          <a:rPr lang="vi-VN" sz="1900" i="1">
                            <a:latin typeface="Cambria Math" panose="02040503050406030204" pitchFamily="18" charset="0"/>
                            <a:ea typeface="Calibri" panose="020F0502020204030204" pitchFamily="34" charset="0"/>
                            <a:cs typeface="Times New Roman" panose="02020603050405020304" pitchFamily="18" charset="0"/>
                          </a:rPr>
                          <m:t>𝐴𝐵</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20</m:t>
                        </m:r>
                      </m:num>
                      <m:den>
                        <m:r>
                          <a:rPr lang="vi-VN" sz="1900" i="1">
                            <a:latin typeface="Cambria Math" panose="02040503050406030204" pitchFamily="18" charset="0"/>
                            <a:ea typeface="Calibri" panose="020F0502020204030204" pitchFamily="34" charset="0"/>
                            <a:cs typeface="Times New Roman" panose="02020603050405020304" pitchFamily="18" charset="0"/>
                          </a:rPr>
                          <m:t>50</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18</m:t>
                        </m:r>
                      </m:num>
                      <m:den>
                        <m:r>
                          <a:rPr lang="vi-VN" sz="1900" i="1">
                            <a:latin typeface="Cambria Math" panose="02040503050406030204" pitchFamily="18" charset="0"/>
                            <a:ea typeface="Calibri" panose="020F0502020204030204" pitchFamily="34" charset="0"/>
                            <a:cs typeface="Times New Roman" panose="02020603050405020304" pitchFamily="18" charset="0"/>
                          </a:rPr>
                          <m:t>𝐴𝐵</m:t>
                        </m:r>
                      </m:den>
                    </m:f>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𝐴𝐵</m:t>
                    </m:r>
                    <m:r>
                      <a:rPr lang="vi-VN" sz="1900" i="1">
                        <a:latin typeface="Cambria Math" panose="02040503050406030204" pitchFamily="18" charset="0"/>
                        <a:ea typeface="Calibri" panose="020F0502020204030204" pitchFamily="34" charset="0"/>
                        <a:cs typeface="Times New Roman" panose="02020603050405020304" pitchFamily="18" charset="0"/>
                      </a:rPr>
                      <m:t>=50 . 18 :20=45</m:t>
                    </m:r>
                  </m:oMath>
                </a14:m>
                <a:r>
                  <a:rPr lang="vi-VN" sz="1900" dirty="0">
                    <a:latin typeface="+mn-lt"/>
                    <a:ea typeface="Calibri" panose="020F0502020204030204" pitchFamily="34" charset="0"/>
                    <a:cs typeface="Times New Roman" panose="02020603050405020304" pitchFamily="18" charset="0"/>
                  </a:rPr>
                  <a:t> m</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Vậy khoảng cách giữa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m:t>
                    </m:r>
                  </m:oMath>
                </a14:m>
                <a:r>
                  <a:rPr lang="vi-VN" sz="1900" dirty="0">
                    <a:latin typeface="+mn-lt"/>
                    <a:ea typeface="Calibri" panose="020F0502020204030204" pitchFamily="34" charset="0"/>
                    <a:cs typeface="Times New Roman" panose="02020603050405020304" pitchFamily="18" charset="0"/>
                  </a:rPr>
                  <a:t> và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dirty="0">
                    <a:latin typeface="+mn-lt"/>
                    <a:ea typeface="Calibri" panose="020F0502020204030204" pitchFamily="34" charset="0"/>
                    <a:cs typeface="Times New Roman" panose="02020603050405020304" pitchFamily="18" charset="0"/>
                  </a:rPr>
                  <a:t> là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45</m:t>
                    </m:r>
                  </m:oMath>
                </a14:m>
                <a:r>
                  <a:rPr lang="vi-VN" sz="1900" dirty="0">
                    <a:latin typeface="+mn-lt"/>
                    <a:ea typeface="Calibri" panose="020F0502020204030204" pitchFamily="34" charset="0"/>
                    <a:cs typeface="Times New Roman" panose="02020603050405020304" pitchFamily="18" charset="0"/>
                  </a:rPr>
                  <a:t>m</a:t>
                </a:r>
                <a:endParaRPr lang="en-US" sz="1900" dirty="0">
                  <a:latin typeface="+mn-lt"/>
                  <a:ea typeface="Arial" panose="020B060402020202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196829" y="2348392"/>
                <a:ext cx="6844357" cy="2441438"/>
              </a:xfrm>
              <a:prstGeom prst="rect">
                <a:avLst/>
              </a:prstGeom>
              <a:blipFill>
                <a:blip r:embed="rId4"/>
                <a:stretch>
                  <a:fillRect l="-801" b="-3242"/>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7683066" y="1655530"/>
            <a:ext cx="972752" cy="364371"/>
          </a:xfrm>
          <a:prstGeom prst="wedgeEllipseCallout">
            <a:avLst>
              <a:gd name="adj1" fmla="val -39329"/>
              <a:gd name="adj2" fmla="val 7592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pic>
        <p:nvPicPr>
          <p:cNvPr id="6" name="Picture 5">
            <a:extLst>
              <a:ext uri="{FF2B5EF4-FFF2-40B4-BE49-F238E27FC236}">
                <a16:creationId xmlns:a16="http://schemas.microsoft.com/office/drawing/2014/main" id="{11FA77E7-B001-641B-2F1F-3347B9D718BD}"/>
              </a:ext>
            </a:extLst>
          </p:cNvPr>
          <p:cNvPicPr>
            <a:picLocks noChangeAspect="1"/>
          </p:cNvPicPr>
          <p:nvPr/>
        </p:nvPicPr>
        <p:blipFill>
          <a:blip r:embed="rId5"/>
          <a:stretch>
            <a:fillRect/>
          </a:stretch>
        </p:blipFill>
        <p:spPr>
          <a:xfrm>
            <a:off x="6793519" y="2348392"/>
            <a:ext cx="2153652" cy="2112947"/>
          </a:xfrm>
          <a:prstGeom prst="rect">
            <a:avLst/>
          </a:prstGeom>
        </p:spPr>
      </p:pic>
    </p:spTree>
    <p:extLst>
      <p:ext uri="{BB962C8B-B14F-4D97-AF65-F5344CB8AC3E}">
        <p14:creationId xmlns:p14="http://schemas.microsoft.com/office/powerpoint/2010/main" val="40596423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2"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3"/>
          <a:stretch>
            <a:fillRect/>
          </a:stretch>
        </p:blipFill>
        <p:spPr>
          <a:xfrm>
            <a:off x="7002380" y="3588607"/>
            <a:ext cx="2764254" cy="1554893"/>
          </a:xfrm>
          <a:prstGeom prst="rect">
            <a:avLst/>
          </a:prstGeom>
        </p:spPr>
      </p:pic>
      <p:sp>
        <p:nvSpPr>
          <p:cNvPr id="4" name="TextBox 3">
            <a:extLst>
              <a:ext uri="{FF2B5EF4-FFF2-40B4-BE49-F238E27FC236}">
                <a16:creationId xmlns:a16="http://schemas.microsoft.com/office/drawing/2014/main" id="{3E9D38DA-B346-B729-7C1E-405415974930}"/>
              </a:ext>
            </a:extLst>
          </p:cNvPr>
          <p:cNvSpPr txBox="1"/>
          <p:nvPr/>
        </p:nvSpPr>
        <p:spPr>
          <a:xfrm>
            <a:off x="582505" y="31681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grpSp>
        <p:nvGrpSpPr>
          <p:cNvPr id="12" name="Group 11">
            <a:extLst>
              <a:ext uri="{FF2B5EF4-FFF2-40B4-BE49-F238E27FC236}">
                <a16:creationId xmlns:a16="http://schemas.microsoft.com/office/drawing/2014/main" id="{07136144-107A-5613-0316-641F53D48493}"/>
              </a:ext>
            </a:extLst>
          </p:cNvPr>
          <p:cNvGrpSpPr/>
          <p:nvPr/>
        </p:nvGrpSpPr>
        <p:grpSpPr>
          <a:xfrm>
            <a:off x="489773" y="416810"/>
            <a:ext cx="8221519" cy="4287499"/>
            <a:chOff x="489774" y="461609"/>
            <a:chExt cx="8164452" cy="424270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6657EA-8DB0-4F62-C955-9669EE0B3E14}"/>
                    </a:ext>
                  </a:extLst>
                </p:cNvPr>
                <p:cNvSpPr txBox="1"/>
                <p:nvPr/>
              </p:nvSpPr>
              <p:spPr>
                <a:xfrm>
                  <a:off x="489774" y="461609"/>
                  <a:ext cx="6151658" cy="2238049"/>
                </a:xfrm>
                <a:prstGeom prst="rect">
                  <a:avLst/>
                </a:prstGeom>
                <a:noFill/>
              </p:spPr>
              <p:txBody>
                <a:bodyPr wrap="square">
                  <a:spAutoFit/>
                </a:bodyPr>
                <a:lstStyle/>
                <a:p>
                  <a:pPr>
                    <a:lnSpc>
                      <a:spcPct val="150000"/>
                    </a:lnSpc>
                    <a:spcAft>
                      <a:spcPts val="800"/>
                    </a:spcAft>
                  </a:pPr>
                  <a:r>
                    <a:rPr lang="en-US" sz="1900" dirty="0">
                      <a:latin typeface="+mn-lt"/>
                    </a:rPr>
                    <a:t>			     </a:t>
                  </a:r>
                  <a:r>
                    <a:rPr lang="pt-BR" sz="1900" kern="100" dirty="0">
                      <a:latin typeface="Arial" panose="020B0604020202020204" pitchFamily="34" charset="0"/>
                      <a:ea typeface="Times New Roman" panose="02020603050405020304" pitchFamily="18" charset="0"/>
                      <a:cs typeface="Times New Roman" panose="02020603050405020304" pitchFamily="18" charset="0"/>
                    </a:rPr>
                    <a:t>Có thể gián tiếp đo chiều cao của một bức tường khá cao bằng dụng cụ đơn giản được không? Hình 25 thể hiện cách đo chiều cao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của một bức tường bằng các dụng cụ đơn giản gồm: hai cọc thẳng đứng (cọc 1 cố định; cọc 2 có thể di </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B6657EA-8DB0-4F62-C955-9669EE0B3E14}"/>
                    </a:ext>
                  </a:extLst>
                </p:cNvPr>
                <p:cNvSpPr txBox="1">
                  <a:spLocks noRot="1" noChangeAspect="1" noMove="1" noResize="1" noEditPoints="1" noAdjustHandles="1" noChangeArrowheads="1" noChangeShapeType="1" noTextEdit="1"/>
                </p:cNvSpPr>
                <p:nvPr/>
              </p:nvSpPr>
              <p:spPr>
                <a:xfrm>
                  <a:off x="489774" y="461609"/>
                  <a:ext cx="6151658" cy="2238049"/>
                </a:xfrm>
                <a:prstGeom prst="rect">
                  <a:avLst/>
                </a:prstGeom>
                <a:blipFill>
                  <a:blip r:embed="rId4"/>
                  <a:stretch>
                    <a:fillRect l="-885" r="-1770" b="-21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7F5EF-9D76-552E-E4F1-68C6F1C5DA57}"/>
                    </a:ext>
                  </a:extLst>
                </p:cNvPr>
                <p:cNvSpPr txBox="1"/>
                <p:nvPr/>
              </p:nvSpPr>
              <p:spPr>
                <a:xfrm>
                  <a:off x="489774" y="2699658"/>
                  <a:ext cx="8164452" cy="20046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động được) và sợi dây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𝐹𝐶</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Cọc 1 có chiều cao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𝐷𝐾</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h</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Các khoảng cách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𝑎</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𝐷𝐶</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𝑏</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đo được bằng thước dây thông dụng.</a:t>
                  </a: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Em hãy cho biết người ta tiến hành đo đạc như thế nào?</a:t>
                  </a: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Tính</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chiều</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cao</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𝐴𝐵</m:t>
                      </m:r>
                    </m:oMath>
                  </a14:m>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theo</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h</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𝑎</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𝑏</m:t>
                      </m:r>
                    </m:oMath>
                  </a14:m>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3" name="TextBox 2">
                  <a:extLst>
                    <a:ext uri="{FF2B5EF4-FFF2-40B4-BE49-F238E27FC236}">
                      <a16:creationId xmlns:a16="http://schemas.microsoft.com/office/drawing/2014/main" id="{7CA7F5EF-9D76-552E-E4F1-68C6F1C5DA57}"/>
                    </a:ext>
                  </a:extLst>
                </p:cNvPr>
                <p:cNvSpPr txBox="1">
                  <a:spLocks noRot="1" noChangeAspect="1" noMove="1" noResize="1" noEditPoints="1" noAdjustHandles="1" noChangeArrowheads="1" noChangeShapeType="1" noTextEdit="1"/>
                </p:cNvSpPr>
                <p:nvPr/>
              </p:nvSpPr>
              <p:spPr>
                <a:xfrm>
                  <a:off x="489774" y="2699658"/>
                  <a:ext cx="8164452" cy="2004651"/>
                </a:xfrm>
                <a:prstGeom prst="rect">
                  <a:avLst/>
                </a:prstGeom>
                <a:blipFill>
                  <a:blip r:embed="rId5"/>
                  <a:stretch>
                    <a:fillRect l="-667" b="-2703"/>
                  </a:stretch>
                </a:blipFill>
              </p:spPr>
              <p:txBody>
                <a:bodyPr/>
                <a:lstStyle/>
                <a:p>
                  <a:r>
                    <a:rPr lang="en-US">
                      <a:noFill/>
                    </a:rPr>
                    <a:t> </a:t>
                  </a:r>
                </a:p>
              </p:txBody>
            </p:sp>
          </mc:Fallback>
        </mc:AlternateContent>
      </p:grpSp>
      <p:pic>
        <p:nvPicPr>
          <p:cNvPr id="10" name="Picture 9">
            <a:extLst>
              <a:ext uri="{FF2B5EF4-FFF2-40B4-BE49-F238E27FC236}">
                <a16:creationId xmlns:a16="http://schemas.microsoft.com/office/drawing/2014/main" id="{5B354ABB-6BDC-02A9-E2D4-DAD96B8A789A}"/>
              </a:ext>
            </a:extLst>
          </p:cNvPr>
          <p:cNvPicPr>
            <a:picLocks noChangeAspect="1"/>
          </p:cNvPicPr>
          <p:nvPr/>
        </p:nvPicPr>
        <p:blipFill>
          <a:blip r:embed="rId6"/>
          <a:stretch>
            <a:fillRect/>
          </a:stretch>
        </p:blipFill>
        <p:spPr>
          <a:xfrm>
            <a:off x="6469109" y="416810"/>
            <a:ext cx="2103124" cy="215494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7" name="Oval Callout 29">
            <a:extLst>
              <a:ext uri="{FF2B5EF4-FFF2-40B4-BE49-F238E27FC236}">
                <a16:creationId xmlns:a16="http://schemas.microsoft.com/office/drawing/2014/main" id="{4AEB4DEA-4B95-7420-F185-ABBC9A763E71}"/>
              </a:ext>
            </a:extLst>
          </p:cNvPr>
          <p:cNvSpPr/>
          <p:nvPr/>
        </p:nvSpPr>
        <p:spPr>
          <a:xfrm>
            <a:off x="315196" y="343405"/>
            <a:ext cx="972752" cy="364371"/>
          </a:xfrm>
          <a:prstGeom prst="wedgeEllipseCallout">
            <a:avLst>
              <a:gd name="adj1" fmla="val 35563"/>
              <a:gd name="adj2" fmla="val 95076"/>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315196" y="836451"/>
                <a:ext cx="6286259" cy="3972562"/>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a) Vì cọc 2 di động được nên di chuyển cọc 2 sao cho cọc 2 trùng với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Tức là: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𝐹</m:t>
                    </m:r>
                    <m:r>
                      <a:rPr lang="vi-VN" sz="1900" i="1">
                        <a:latin typeface="Cambria Math" panose="02040503050406030204" pitchFamily="18" charset="0"/>
                        <a:ea typeface="Times New Roman" panose="02020603050405020304" pitchFamily="18" charset="0"/>
                        <a:cs typeface="Times New Roman" panose="02020603050405020304" pitchFamily="18" charset="0"/>
                      </a:rPr>
                      <m:t>≡</m:t>
                    </m:r>
                    <m:r>
                      <a:rPr lang="vi-VN" sz="1900" i="1">
                        <a:latin typeface="Cambria Math" panose="02040503050406030204" pitchFamily="18" charset="0"/>
                        <a:ea typeface="Times New Roman" panose="02020603050405020304" pitchFamily="18" charset="0"/>
                        <a:cs typeface="Times New Roman" panose="02020603050405020304" pitchFamily="18" charset="0"/>
                      </a:rPr>
                      <m:t>𝐴</m:t>
                    </m:r>
                    <m:r>
                      <a:rPr lang="vi-VN" sz="1900" i="1">
                        <a:latin typeface="Cambria Math" panose="02040503050406030204" pitchFamily="18" charset="0"/>
                        <a:ea typeface="Times New Roman" panose="02020603050405020304" pitchFamily="18" charset="0"/>
                        <a:cs typeface="Times New Roman" panose="02020603050405020304" pitchFamily="18" charset="0"/>
                      </a:rPr>
                      <m:t>;</m:t>
                    </m:r>
                    <m:r>
                      <a:rPr lang="vi-VN" sz="1900" i="1">
                        <a:latin typeface="Cambria Math" panose="02040503050406030204" pitchFamily="18" charset="0"/>
                        <a:ea typeface="Times New Roman" panose="02020603050405020304" pitchFamily="18" charset="0"/>
                        <a:cs typeface="Times New Roman" panose="02020603050405020304" pitchFamily="18" charset="0"/>
                      </a:rPr>
                      <m:t>𝐸</m:t>
                    </m:r>
                    <m:r>
                      <a:rPr lang="vi-VN" sz="1900" i="1">
                        <a:latin typeface="Cambria Math" panose="02040503050406030204" pitchFamily="18" charset="0"/>
                        <a:ea typeface="Times New Roman" panose="02020603050405020304" pitchFamily="18" charset="0"/>
                        <a:cs typeface="Times New Roman" panose="02020603050405020304" pitchFamily="18" charset="0"/>
                      </a:rPr>
                      <m:t>≡</m:t>
                    </m:r>
                    <m:r>
                      <a:rPr lang="vi-VN" sz="1900" i="1">
                        <a:latin typeface="Cambria Math" panose="02040503050406030204" pitchFamily="18" charset="0"/>
                        <a:ea typeface="Times New Roman" panose="02020603050405020304" pitchFamily="18" charset="0"/>
                        <a:cs typeface="Times New Roman" panose="02020603050405020304" pitchFamily="18" charset="0"/>
                      </a:rPr>
                      <m:t>𝐵</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Lúc này cọc 1 song </a:t>
                </a:r>
                <a:r>
                  <a:rPr lang="vi-VN" sz="1900" dirty="0" err="1">
                    <a:latin typeface="+mn-lt"/>
                    <a:ea typeface="Times New Roman" panose="02020603050405020304" pitchFamily="18" charset="0"/>
                    <a:cs typeface="Times New Roman" panose="02020603050405020304" pitchFamily="18" charset="0"/>
                  </a:rPr>
                  <a:t>song</a:t>
                </a:r>
                <a:r>
                  <a:rPr lang="vi-VN" sz="1900" dirty="0">
                    <a:latin typeface="+mn-lt"/>
                    <a:ea typeface="Times New Roman" panose="02020603050405020304" pitchFamily="18" charset="0"/>
                    <a:cs typeface="Times New Roman" panose="02020603050405020304" pitchFamily="18" charset="0"/>
                  </a:rPr>
                  <a:t> với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 Do đó, ta có tỉ lệ giữa cọc 1 và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 bằng với tỉ lệ giữa khoảng cách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𝐷𝐶</m:t>
                    </m:r>
                  </m:oMath>
                </a14:m>
                <a:r>
                  <a:rPr lang="vi-VN" sz="1900" dirty="0">
                    <a:latin typeface="+mn-lt"/>
                    <a:ea typeface="Times New Roman" panose="02020603050405020304" pitchFamily="18" charset="0"/>
                    <a:cs typeface="Times New Roman" panose="02020603050405020304" pitchFamily="18" charset="0"/>
                  </a:rPr>
                  <a:t> và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Times New Roman" panose="02020603050405020304" pitchFamily="18"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 </a:t>
                </a:r>
                <a:r>
                  <a:rPr lang="vi-VN" sz="2000" dirty="0">
                    <a:latin typeface="+mn-lt"/>
                    <a:ea typeface="Times New Roman" panose="02020603050405020304" pitchFamily="18" charset="0"/>
                    <a:cs typeface="Times New Roman" panose="02020603050405020304" pitchFamily="18" charset="0"/>
                  </a:rPr>
                  <a:t>Từ đó ta tính được chiều cao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2000" dirty="0">
                    <a:latin typeface="+mn-lt"/>
                    <a:ea typeface="Times New Roman" panose="02020603050405020304" pitchFamily="18" charset="0"/>
                    <a:cs typeface="Times New Roman" panose="02020603050405020304" pitchFamily="18" charset="0"/>
                  </a:rPr>
                  <a:t> của bức tường.</a:t>
                </a:r>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𝐷𝐾</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𝐷𝐶</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𝐵𝐶</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h</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𝑏</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𝑎</m:t>
                        </m:r>
                      </m:den>
                    </m:f>
                  </m:oMath>
                </a14:m>
                <a:r>
                  <a:rPr lang="vi-VN" sz="2000" dirty="0">
                    <a:latin typeface="+mn-lt"/>
                    <a:ea typeface="Times New Roman" panose="02020603050405020304" pitchFamily="18" charset="0"/>
                    <a:cs typeface="Times New Roman" panose="02020603050405020304" pitchFamily="18" charset="0"/>
                  </a:rPr>
                  <a:t> =&gt;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𝑎</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vi-VN" sz="2000" i="1">
                            <a:latin typeface="Cambria Math" panose="02040503050406030204" pitchFamily="18" charset="0"/>
                            <a:ea typeface="Times New Roman" panose="02020603050405020304" pitchFamily="18" charset="0"/>
                            <a:cs typeface="Times New Roman" panose="02020603050405020304" pitchFamily="18" charset="0"/>
                          </a:rPr>
                          <m:t>h</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vi-VN" sz="2000" dirty="0">
                    <a:latin typeface="+mn-lt"/>
                    <a:ea typeface="Times New Roman" panose="02020603050405020304" pitchFamily="18" charset="0"/>
                    <a:cs typeface="Times New Roman" panose="02020603050405020304" pitchFamily="18" charset="0"/>
                  </a:rPr>
                  <a:t>  </a:t>
                </a:r>
                <a:endParaRPr lang="en-US" sz="2000" dirty="0">
                  <a:latin typeface="+mn-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315196" y="836451"/>
                <a:ext cx="6286259" cy="3972562"/>
              </a:xfrm>
              <a:prstGeom prst="rect">
                <a:avLst/>
              </a:prstGeom>
              <a:blipFill>
                <a:blip r:embed="rId3"/>
                <a:stretch>
                  <a:fillRect l="-1067" r="-873" b="-15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4"/>
          <a:stretch>
            <a:fillRect/>
          </a:stretch>
        </p:blipFill>
        <p:spPr>
          <a:xfrm>
            <a:off x="6779194" y="3593084"/>
            <a:ext cx="3131820" cy="1761649"/>
          </a:xfrm>
          <a:prstGeom prst="rect">
            <a:avLst/>
          </a:prstGeom>
        </p:spPr>
      </p:pic>
      <p:pic>
        <p:nvPicPr>
          <p:cNvPr id="2" name="Picture 1">
            <a:extLst>
              <a:ext uri="{FF2B5EF4-FFF2-40B4-BE49-F238E27FC236}">
                <a16:creationId xmlns:a16="http://schemas.microsoft.com/office/drawing/2014/main" id="{28D925E4-D799-130E-4E11-FB02FB59FED3}"/>
              </a:ext>
            </a:extLst>
          </p:cNvPr>
          <p:cNvPicPr>
            <a:picLocks noChangeAspect="1"/>
          </p:cNvPicPr>
          <p:nvPr/>
        </p:nvPicPr>
        <p:blipFill>
          <a:blip r:embed="rId5"/>
          <a:stretch>
            <a:fillRect/>
          </a:stretch>
        </p:blipFill>
        <p:spPr>
          <a:xfrm>
            <a:off x="6725680" y="836451"/>
            <a:ext cx="2103124" cy="2154940"/>
          </a:xfrm>
          <a:prstGeom prst="rect">
            <a:avLst/>
          </a:prstGeom>
        </p:spPr>
      </p:pic>
    </p:spTree>
    <p:extLst>
      <p:ext uri="{BB962C8B-B14F-4D97-AF65-F5344CB8AC3E}">
        <p14:creationId xmlns:p14="http://schemas.microsoft.com/office/powerpoint/2010/main" val="231006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up)">
                                      <p:cBhvr>
                                        <p:cTn id="15" dur="500"/>
                                        <p:tgtEl>
                                          <p:spTgt spid="9">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up)">
                                      <p:cBhvr>
                                        <p:cTn id="18" dur="500"/>
                                        <p:tgtEl>
                                          <p:spTgt spid="9">
                                            <p:txEl>
                                              <p:pRg st="2" end="2"/>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up)">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pic>
        <p:nvPicPr>
          <p:cNvPr id="12" name="Picture 11">
            <a:extLst>
              <a:ext uri="{FF2B5EF4-FFF2-40B4-BE49-F238E27FC236}">
                <a16:creationId xmlns:a16="http://schemas.microsoft.com/office/drawing/2014/main" id="{0DA3853D-AAB3-1F06-9923-2DAD80329763}"/>
              </a:ext>
            </a:extLst>
          </p:cNvPr>
          <p:cNvPicPr>
            <a:picLocks noChangeAspect="1"/>
          </p:cNvPicPr>
          <p:nvPr/>
        </p:nvPicPr>
        <p:blipFill>
          <a:blip r:embed="rId3"/>
          <a:stretch>
            <a:fillRect/>
          </a:stretch>
        </p:blipFill>
        <p:spPr>
          <a:xfrm>
            <a:off x="6982691" y="3555157"/>
            <a:ext cx="2983230" cy="1678067"/>
          </a:xfrm>
          <a:prstGeom prst="rect">
            <a:avLst/>
          </a:prstGeom>
        </p:spPr>
      </p:pic>
      <p:sp>
        <p:nvSpPr>
          <p:cNvPr id="13" name="Thought Bubble: Cloud 12">
            <a:extLst>
              <a:ext uri="{FF2B5EF4-FFF2-40B4-BE49-F238E27FC236}">
                <a16:creationId xmlns:a16="http://schemas.microsoft.com/office/drawing/2014/main" id="{4CE7323E-1B2C-BF4A-B8C9-961ABEE6F3D5}"/>
              </a:ext>
            </a:extLst>
          </p:cNvPr>
          <p:cNvSpPr/>
          <p:nvPr/>
        </p:nvSpPr>
        <p:spPr>
          <a:xfrm>
            <a:off x="517359" y="3019926"/>
            <a:ext cx="7339262" cy="1973179"/>
          </a:xfrm>
          <a:prstGeom prst="cloudCallout">
            <a:avLst>
              <a:gd name="adj1" fmla="val 52342"/>
              <a:gd name="adj2" fmla="val 26654"/>
            </a:avLst>
          </a:prstGeom>
          <a:solidFill>
            <a:srgbClr val="FFE4B9"/>
          </a:solidFill>
        </p:spPr>
        <p:style>
          <a:lnRef idx="3">
            <a:schemeClr val="lt1"/>
          </a:lnRef>
          <a:fillRef idx="1">
            <a:schemeClr val="accent2"/>
          </a:fillRef>
          <a:effectRef idx="1">
            <a:schemeClr val="accent2"/>
          </a:effectRef>
          <a:fontRef idx="minor">
            <a:schemeClr val="lt1"/>
          </a:fontRef>
        </p:style>
        <p:txBody>
          <a:bodyPr rtlCol="0" anchor="ctr"/>
          <a:lstStyle/>
          <a:p>
            <a:pPr>
              <a:lnSpc>
                <a:spcPct val="150000"/>
              </a:lnSpc>
              <a:spcAft>
                <a:spcPts val="800"/>
              </a:spcAft>
            </a:pP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Vào</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thời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điểm</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xảy</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ra</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Nhật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thực</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Nguyệt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thực</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đường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kính</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của</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Trời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và</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Trăng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có</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tỉ</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lệ</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khoảng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cách</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từ</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Trái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Đất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đến</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Trời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và</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đến</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Trăng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hay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không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a:t>
            </a:r>
            <a:endParaRPr lang="en-US" sz="1900" kern="100" dirty="0">
              <a:solidFill>
                <a:schemeClr val="bg1">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D27676BE-B16D-23CE-21AD-A5D4ACA8DC31}"/>
              </a:ext>
            </a:extLst>
          </p:cNvPr>
          <p:cNvPicPr>
            <a:picLocks noChangeAspect="1"/>
          </p:cNvPicPr>
          <p:nvPr/>
        </p:nvPicPr>
        <p:blipFill rotWithShape="1">
          <a:blip r:embed="rId4"/>
          <a:srcRect l="3321" t="-728" r="-428" b="728"/>
          <a:stretch/>
        </p:blipFill>
        <p:spPr>
          <a:xfrm>
            <a:off x="1256995" y="1123055"/>
            <a:ext cx="6630010" cy="1794267"/>
          </a:xfrm>
          <a:prstGeom prst="rect">
            <a:avLst/>
          </a:prstGeom>
        </p:spPr>
      </p:pic>
    </p:spTree>
    <p:extLst>
      <p:ext uri="{BB962C8B-B14F-4D97-AF65-F5344CB8AC3E}">
        <p14:creationId xmlns:p14="http://schemas.microsoft.com/office/powerpoint/2010/main" val="3161971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3091875" y="302705"/>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915D12E-E4DE-993B-B1EB-D4CA77EA5339}"/>
                  </a:ext>
                </a:extLst>
              </p:cNvPr>
              <p:cNvSpPr txBox="1"/>
              <p:nvPr/>
            </p:nvSpPr>
            <p:spPr>
              <a:xfrm>
                <a:off x="581185" y="1165236"/>
                <a:ext cx="5122491" cy="2350965"/>
              </a:xfrm>
              <a:prstGeom prst="rect">
                <a:avLst/>
              </a:prstGeom>
              <a:noFill/>
            </p:spPr>
            <p:txBody>
              <a:bodyPr wrap="square">
                <a:spAutoFit/>
              </a:bodyPr>
              <a:lstStyle/>
              <a:p>
                <a:pPr>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Trong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26,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𝐷𝐷</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giàn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gỗ</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song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song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dài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𝐴𝐵</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𝐵𝐶</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𝐶𝐷</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tỉ</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lệ</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dài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𝐷</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915D12E-E4DE-993B-B1EB-D4CA77EA5339}"/>
                  </a:ext>
                </a:extLst>
              </p:cNvPr>
              <p:cNvSpPr txBox="1">
                <a:spLocks noRot="1" noChangeAspect="1" noMove="1" noResize="1" noEditPoints="1" noAdjustHandles="1" noChangeArrowheads="1" noChangeShapeType="1" noTextEdit="1"/>
              </p:cNvSpPr>
              <p:nvPr/>
            </p:nvSpPr>
            <p:spPr>
              <a:xfrm>
                <a:off x="581185" y="1165236"/>
                <a:ext cx="5122491" cy="2350965"/>
              </a:xfrm>
              <a:prstGeom prst="rect">
                <a:avLst/>
              </a:prstGeom>
              <a:blipFill>
                <a:blip r:embed="rId3"/>
                <a:stretch>
                  <a:fillRect l="-1189" r="-119" b="-336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4"/>
          <a:stretch>
            <a:fillRect/>
          </a:stretch>
        </p:blipFill>
        <p:spPr>
          <a:xfrm>
            <a:off x="2267794" y="3966896"/>
            <a:ext cx="1749271" cy="983965"/>
          </a:xfrm>
          <a:prstGeom prst="rect">
            <a:avLst/>
          </a:prstGeom>
        </p:spPr>
      </p:pic>
      <p:pic>
        <p:nvPicPr>
          <p:cNvPr id="1026" name="Picture 2">
            <a:extLst>
              <a:ext uri="{FF2B5EF4-FFF2-40B4-BE49-F238E27FC236}">
                <a16:creationId xmlns:a16="http://schemas.microsoft.com/office/drawing/2014/main" id="{CF93B95D-FDA1-26D3-9634-0D33AA7D486E}"/>
              </a:ext>
            </a:extLst>
          </p:cNvPr>
          <p:cNvPicPr>
            <a:picLocks noChangeAspect="1" noChangeArrowheads="1"/>
          </p:cNvPicPr>
          <p:nvPr/>
        </p:nvPicPr>
        <p:blipFill>
          <a:blip r:embed="rId5"/>
          <a:srcRect/>
          <a:stretch/>
        </p:blipFill>
        <p:spPr bwMode="auto">
          <a:xfrm>
            <a:off x="5746310" y="1165236"/>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9" name="Oval Callout 29">
            <a:extLst>
              <a:ext uri="{FF2B5EF4-FFF2-40B4-BE49-F238E27FC236}">
                <a16:creationId xmlns:a16="http://schemas.microsoft.com/office/drawing/2014/main" id="{8403E817-5DBE-61DD-2D36-DB531CC5AC27}"/>
              </a:ext>
            </a:extLst>
          </p:cNvPr>
          <p:cNvSpPr/>
          <p:nvPr/>
        </p:nvSpPr>
        <p:spPr>
          <a:xfrm>
            <a:off x="531404" y="359840"/>
            <a:ext cx="972752" cy="364371"/>
          </a:xfrm>
          <a:prstGeom prst="wedgeEllipseCallout">
            <a:avLst>
              <a:gd name="adj1" fmla="val 27277"/>
              <a:gd name="adj2" fmla="val 9243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9E9EE4-F0E8-C72B-F4B3-BDCD034C0358}"/>
                  </a:ext>
                </a:extLst>
              </p:cNvPr>
              <p:cNvSpPr txBox="1"/>
              <p:nvPr/>
            </p:nvSpPr>
            <p:spPr>
              <a:xfrm>
                <a:off x="531404" y="1143438"/>
                <a:ext cx="5374447" cy="3286541"/>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Bài tập 2 (SGK – tr.57) cho ta kết quả: Đường thẳng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của hình thang thì định ra trên hai cạnh bên các đoạn thẳng tỉ lệ.</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Áp dụng vào bài tập này ta có:</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 Hình thang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𝐵𝐵</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nên: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𝐴𝐵</m:t>
                        </m:r>
                      </m:num>
                      <m:den>
                        <m:r>
                          <a:rPr lang="vi-VN" sz="1900" i="1">
                            <a:latin typeface="Cambria Math" panose="02040503050406030204" pitchFamily="18" charset="0"/>
                            <a:ea typeface="Calibri" panose="020F0502020204030204" pitchFamily="34" charset="0"/>
                            <a:cs typeface="Times New Roman" panose="02020603050405020304" pitchFamily="18" charset="0"/>
                          </a:rPr>
                          <m:t>𝐵𝐶</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hay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(1)</a:t>
                </a:r>
                <a:endParaRPr lang="en-US" sz="1900" dirty="0">
                  <a:latin typeface="+mn-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89E9EE4-F0E8-C72B-F4B3-BDCD034C0358}"/>
                  </a:ext>
                </a:extLst>
              </p:cNvPr>
              <p:cNvSpPr txBox="1">
                <a:spLocks noRot="1" noChangeAspect="1" noMove="1" noResize="1" noEditPoints="1" noAdjustHandles="1" noChangeArrowheads="1" noChangeShapeType="1" noTextEdit="1"/>
              </p:cNvSpPr>
              <p:nvPr/>
            </p:nvSpPr>
            <p:spPr>
              <a:xfrm>
                <a:off x="531404" y="1143438"/>
                <a:ext cx="5374447" cy="3286541"/>
              </a:xfrm>
              <a:prstGeom prst="rect">
                <a:avLst/>
              </a:prstGeom>
              <a:blipFill>
                <a:blip r:embed="rId3"/>
                <a:stretch>
                  <a:fillRect l="-1020" r="-1134" b="-18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AF17F28-5EA7-FA44-5633-136FA9FEAC6C}"/>
              </a:ext>
            </a:extLst>
          </p:cNvPr>
          <p:cNvPicPr>
            <a:picLocks noChangeAspect="1"/>
          </p:cNvPicPr>
          <p:nvPr/>
        </p:nvPicPr>
        <p:blipFill>
          <a:blip r:embed="rId4"/>
          <a:stretch>
            <a:fillRect/>
          </a:stretch>
        </p:blipFill>
        <p:spPr>
          <a:xfrm>
            <a:off x="7688180" y="181271"/>
            <a:ext cx="1749271" cy="983965"/>
          </a:xfrm>
          <a:prstGeom prst="rect">
            <a:avLst/>
          </a:prstGeom>
        </p:spPr>
      </p:pic>
      <p:pic>
        <p:nvPicPr>
          <p:cNvPr id="5" name="Picture 2">
            <a:extLst>
              <a:ext uri="{FF2B5EF4-FFF2-40B4-BE49-F238E27FC236}">
                <a16:creationId xmlns:a16="http://schemas.microsoft.com/office/drawing/2014/main" id="{5C2E39F3-020E-AC0D-E517-B6A52DDCE698}"/>
              </a:ext>
            </a:extLst>
          </p:cNvPr>
          <p:cNvPicPr>
            <a:picLocks noChangeAspect="1" noChangeArrowheads="1"/>
          </p:cNvPicPr>
          <p:nvPr/>
        </p:nvPicPr>
        <p:blipFill>
          <a:blip r:embed="rId5"/>
          <a:srcRect/>
          <a:stretch/>
        </p:blipFill>
        <p:spPr bwMode="auto">
          <a:xfrm>
            <a:off x="5905851" y="1285552"/>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4120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9" name="Oval Callout 29">
            <a:extLst>
              <a:ext uri="{FF2B5EF4-FFF2-40B4-BE49-F238E27FC236}">
                <a16:creationId xmlns:a16="http://schemas.microsoft.com/office/drawing/2014/main" id="{8403E817-5DBE-61DD-2D36-DB531CC5AC27}"/>
              </a:ext>
            </a:extLst>
          </p:cNvPr>
          <p:cNvSpPr/>
          <p:nvPr/>
        </p:nvSpPr>
        <p:spPr>
          <a:xfrm>
            <a:off x="531404" y="359840"/>
            <a:ext cx="972752" cy="364371"/>
          </a:xfrm>
          <a:prstGeom prst="wedgeEllipseCallout">
            <a:avLst>
              <a:gd name="adj1" fmla="val 27277"/>
              <a:gd name="adj2" fmla="val 9243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9E9EE4-F0E8-C72B-F4B3-BDCD034C0358}"/>
                  </a:ext>
                </a:extLst>
              </p:cNvPr>
              <p:cNvSpPr txBox="1"/>
              <p:nvPr/>
            </p:nvSpPr>
            <p:spPr>
              <a:xfrm>
                <a:off x="876487" y="1081015"/>
                <a:ext cx="4531884" cy="2491644"/>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 Hình thang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𝐵𝐵</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𝐷</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𝐷</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nên: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r>
                          <a:rPr lang="vi-VN" sz="1900" i="1">
                            <a:latin typeface="Cambria Math" panose="02040503050406030204" pitchFamily="18" charset="0"/>
                            <a:ea typeface="Calibri" panose="020F0502020204030204" pitchFamily="34" charset="0"/>
                            <a:cs typeface="Times New Roman" panose="02020603050405020304" pitchFamily="18" charset="0"/>
                          </a:rPr>
                          <m:t>𝐶𝐷</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𝐷</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hay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(2)</a:t>
                </a:r>
                <a:endParaRPr lang="en-US" sz="1900" dirty="0">
                  <a:latin typeface="+mn-lt"/>
                  <a:ea typeface="Arial" panose="020B0604020202020204" pitchFamily="34" charset="0"/>
                  <a:cs typeface="Times New Roman" panose="02020603050405020304" pitchFamily="18" charset="0"/>
                </a:endParaRPr>
              </a:p>
              <a:p>
                <a:pPr>
                  <a:lnSpc>
                    <a:spcPct val="150000"/>
                  </a:lnSpc>
                </a:pPr>
                <a:r>
                  <a:rPr lang="vi-VN" sz="1900" dirty="0">
                    <a:latin typeface="+mn-lt"/>
                    <a:ea typeface="Calibri" panose="020F0502020204030204" pitchFamily="34" charset="0"/>
                  </a:rPr>
                  <a:t>Từ (1)(2) suy ra: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𝐷</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1900" kern="100" dirty="0">
                  <a:latin typeface="+mn-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89E9EE4-F0E8-C72B-F4B3-BDCD034C0358}"/>
                  </a:ext>
                </a:extLst>
              </p:cNvPr>
              <p:cNvSpPr txBox="1">
                <a:spLocks noRot="1" noChangeAspect="1" noMove="1" noResize="1" noEditPoints="1" noAdjustHandles="1" noChangeArrowheads="1" noChangeShapeType="1" noTextEdit="1"/>
              </p:cNvSpPr>
              <p:nvPr/>
            </p:nvSpPr>
            <p:spPr>
              <a:xfrm>
                <a:off x="876487" y="1081015"/>
                <a:ext cx="4531884" cy="2491644"/>
              </a:xfrm>
              <a:prstGeom prst="rect">
                <a:avLst/>
              </a:prstGeom>
              <a:blipFill>
                <a:blip r:embed="rId3"/>
                <a:stretch>
                  <a:fillRect l="-1346" r="-135" b="-48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AF17F28-5EA7-FA44-5633-136FA9FEAC6C}"/>
              </a:ext>
            </a:extLst>
          </p:cNvPr>
          <p:cNvPicPr>
            <a:picLocks noChangeAspect="1"/>
          </p:cNvPicPr>
          <p:nvPr/>
        </p:nvPicPr>
        <p:blipFill>
          <a:blip r:embed="rId4"/>
          <a:stretch>
            <a:fillRect/>
          </a:stretch>
        </p:blipFill>
        <p:spPr>
          <a:xfrm>
            <a:off x="2267794" y="3966896"/>
            <a:ext cx="1749271" cy="983965"/>
          </a:xfrm>
          <a:prstGeom prst="rect">
            <a:avLst/>
          </a:prstGeom>
        </p:spPr>
      </p:pic>
      <p:pic>
        <p:nvPicPr>
          <p:cNvPr id="5" name="Picture 2">
            <a:extLst>
              <a:ext uri="{FF2B5EF4-FFF2-40B4-BE49-F238E27FC236}">
                <a16:creationId xmlns:a16="http://schemas.microsoft.com/office/drawing/2014/main" id="{5C2E39F3-020E-AC0D-E517-B6A52DDCE698}"/>
              </a:ext>
            </a:extLst>
          </p:cNvPr>
          <p:cNvPicPr>
            <a:picLocks noChangeAspect="1" noChangeArrowheads="1"/>
          </p:cNvPicPr>
          <p:nvPr/>
        </p:nvPicPr>
        <p:blipFill>
          <a:blip r:embed="rId5"/>
          <a:srcRect/>
          <a:stretch/>
        </p:blipFill>
        <p:spPr bwMode="auto">
          <a:xfrm>
            <a:off x="5746310" y="1165236"/>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7895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ED010F-9E70-203D-A306-0E33F5F49518}"/>
                  </a:ext>
                </a:extLst>
              </p:cNvPr>
              <p:cNvSpPr txBox="1"/>
              <p:nvPr/>
            </p:nvSpPr>
            <p:spPr>
              <a:xfrm>
                <a:off x="551171" y="414555"/>
                <a:ext cx="8436418" cy="872034"/>
              </a:xfrm>
              <a:prstGeom prst="rect">
                <a:avLst/>
              </a:prstGeom>
              <a:noFill/>
            </p:spPr>
            <p:txBody>
              <a:bodyPr wrap="square">
                <a:spAutoFit/>
              </a:bodyPr>
              <a:lstStyle/>
              <a:p>
                <a:pPr>
                  <a:lnSpc>
                    <a:spcPct val="150000"/>
                  </a:lnSpc>
                  <a:spcAft>
                    <a:spcPts val="800"/>
                  </a:spcAft>
                </a:pPr>
                <a:r>
                  <a:rPr lang="en-US" sz="1800" dirty="0">
                    <a:latin typeface="+mj-lt"/>
                  </a:rPr>
                  <a:t>			     </a:t>
                </a:r>
                <a:r>
                  <a:rPr lang="en-US" sz="1800" kern="100" dirty="0">
                    <a:latin typeface="+mj-lt"/>
                    <a:ea typeface="Times New Roman" panose="02020603050405020304" pitchFamily="18" charset="0"/>
                    <a:cs typeface="Times New Roman" panose="02020603050405020304" pitchFamily="18" charset="0"/>
                  </a:rPr>
                  <a:t>Anh </a:t>
                </a:r>
                <a:r>
                  <a:rPr lang="en-US" sz="1800" kern="100" dirty="0" err="1">
                    <a:latin typeface="+mj-lt"/>
                    <a:ea typeface="Times New Roman" panose="02020603050405020304" pitchFamily="18" charset="0"/>
                    <a:cs typeface="Times New Roman" panose="02020603050405020304" pitchFamily="18" charset="0"/>
                  </a:rPr>
                  <a:t>Thiện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chị</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Lương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đứng</a:t>
                </a:r>
                <a:r>
                  <a:rPr lang="en-US" sz="1800" kern="100" dirty="0">
                    <a:latin typeface="+mj-lt"/>
                    <a:ea typeface="Times New Roman" panose="02020603050405020304" pitchFamily="18" charset="0"/>
                    <a:cs typeface="Times New Roman" panose="02020603050405020304" pitchFamily="18" charset="0"/>
                  </a:rPr>
                  <a:t> ở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phía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bờ</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sông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muốn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ước</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lượng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khoảng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cách</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giữa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vị</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trí</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𝐴</m:t>
                    </m:r>
                    <m:r>
                      <a:rPr lang="en-US" sz="1800" i="1" kern="100">
                        <a:latin typeface="Cambria Math" panose="02040503050406030204" pitchFamily="18" charset="0"/>
                        <a:ea typeface="Times New Roman" panose="02020603050405020304" pitchFamily="18" charset="0"/>
                        <a:cs typeface="Arial" panose="020B0604020202020204" pitchFamily="34" charset="0"/>
                      </a:rPr>
                      <m:t>, </m:t>
                    </m:r>
                    <m:r>
                      <a:rPr lang="en-US" sz="1800" i="1" kern="100">
                        <a:latin typeface="Cambria Math" panose="02040503050406030204" pitchFamily="18" charset="0"/>
                        <a:ea typeface="Times New Roman" panose="02020603050405020304" pitchFamily="18" charset="0"/>
                        <a:cs typeface="Arial" panose="020B0604020202020204" pitchFamily="34" charset="0"/>
                      </a:rPr>
                      <m:t>𝐵</m:t>
                    </m:r>
                  </m:oMath>
                </a14:m>
                <a:r>
                  <a:rPr lang="en-US" sz="1800" kern="100" dirty="0">
                    <a:latin typeface="+mj-lt"/>
                    <a:ea typeface="Times New Roman" panose="02020603050405020304" pitchFamily="18" charset="0"/>
                    <a:cs typeface="Times New Roman" panose="02020603050405020304" pitchFamily="18" charset="0"/>
                  </a:rPr>
                  <a:t> ở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bên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bờ</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sông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Hình</a:t>
                </a:r>
                <a:r>
                  <a:rPr lang="en-US" sz="1800" kern="100" dirty="0">
                    <a:latin typeface="+mj-lt"/>
                    <a:ea typeface="Times New Roman" panose="02020603050405020304" pitchFamily="18" charset="0"/>
                    <a:cs typeface="Times New Roman" panose="02020603050405020304" pitchFamily="18" charset="0"/>
                  </a:rPr>
                  <a:t> 27)</a:t>
                </a:r>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7ED010F-9E70-203D-A306-0E33F5F49518}"/>
                  </a:ext>
                </a:extLst>
              </p:cNvPr>
              <p:cNvSpPr txBox="1">
                <a:spLocks noRot="1" noChangeAspect="1" noMove="1" noResize="1" noEditPoints="1" noAdjustHandles="1" noChangeArrowheads="1" noChangeShapeType="1" noTextEdit="1"/>
              </p:cNvSpPr>
              <p:nvPr/>
            </p:nvSpPr>
            <p:spPr>
              <a:xfrm>
                <a:off x="551171" y="414555"/>
                <a:ext cx="8436418" cy="872034"/>
              </a:xfrm>
              <a:prstGeom prst="rect">
                <a:avLst/>
              </a:prstGeom>
              <a:blipFill>
                <a:blip r:embed="rId3"/>
                <a:stretch>
                  <a:fillRect l="-578" b="-10490"/>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7466ACEB-5B02-896E-2B76-7086502326E1}"/>
              </a:ext>
            </a:extLst>
          </p:cNvPr>
          <p:cNvPicPr>
            <a:picLocks noChangeAspect="1"/>
          </p:cNvPicPr>
          <p:nvPr/>
        </p:nvPicPr>
        <p:blipFill>
          <a:blip r:embed="rId4"/>
          <a:srcRect/>
          <a:stretch/>
        </p:blipFill>
        <p:spPr bwMode="auto">
          <a:xfrm>
            <a:off x="5441281" y="1967528"/>
            <a:ext cx="3151548" cy="2411966"/>
          </a:xfrm>
          <a:prstGeom prst="rect">
            <a:avLst/>
          </a:prstGeom>
          <a:noFill/>
          <a:ln>
            <a:noFill/>
          </a:ln>
        </p:spPr>
      </p:pic>
      <p:sp>
        <p:nvSpPr>
          <p:cNvPr id="4" name="TextBox 3">
            <a:extLst>
              <a:ext uri="{FF2B5EF4-FFF2-40B4-BE49-F238E27FC236}">
                <a16:creationId xmlns:a16="http://schemas.microsoft.com/office/drawing/2014/main" id="{17C5BC72-C1CC-97EC-6913-DD11C5ACD37F}"/>
              </a:ext>
            </a:extLst>
          </p:cNvPr>
          <p:cNvSpPr txBox="1"/>
          <p:nvPr/>
        </p:nvSpPr>
        <p:spPr>
          <a:xfrm>
            <a:off x="551171" y="31203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C7B4CD5-4C5B-FB6F-9454-11279D6D263B}"/>
                  </a:ext>
                </a:extLst>
              </p:cNvPr>
              <p:cNvSpPr txBox="1"/>
              <p:nvPr/>
            </p:nvSpPr>
            <p:spPr>
              <a:xfrm>
                <a:off x="551171" y="1286589"/>
                <a:ext cx="5199924" cy="368677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Anh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chọn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ở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trên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bờ</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sông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sao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thẳng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hàng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và</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=4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a:t>
                </a:r>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Tiếp</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theo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anh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xác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định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Lương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xác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định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𝐸</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sao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𝐸</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thẳng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hàng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đồng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thời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acc>
                      <m:accPr>
                        <m: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acc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𝐵𝐴𝐸</m:t>
                        </m:r>
                      </m:e>
                    </m:acc>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acc>
                      <m:accPr>
                        <m: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acc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𝐵𝐶𝐷</m:t>
                        </m:r>
                      </m:e>
                    </m:acc>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sSup>
                      <m:sSup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p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90</m:t>
                        </m:r>
                      </m:e>
                      <m:sup>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𝑜</m:t>
                        </m:r>
                      </m:sup>
                    </m:sSup>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Anh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𝐶𝐷</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=2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Lương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𝐴𝐸</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=12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Hãy</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tính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khoảng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cách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giữa</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hai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và</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6" name="TextBox 5">
                <a:extLst>
                  <a:ext uri="{FF2B5EF4-FFF2-40B4-BE49-F238E27FC236}">
                    <a16:creationId xmlns:a16="http://schemas.microsoft.com/office/drawing/2014/main" id="{DC7B4CD5-4C5B-FB6F-9454-11279D6D263B}"/>
                  </a:ext>
                </a:extLst>
              </p:cNvPr>
              <p:cNvSpPr txBox="1">
                <a:spLocks noRot="1" noChangeAspect="1" noMove="1" noResize="1" noEditPoints="1" noAdjustHandles="1" noChangeArrowheads="1" noChangeShapeType="1" noTextEdit="1"/>
              </p:cNvSpPr>
              <p:nvPr/>
            </p:nvSpPr>
            <p:spPr>
              <a:xfrm>
                <a:off x="551171" y="1286589"/>
                <a:ext cx="5199924" cy="3686778"/>
              </a:xfrm>
              <a:prstGeom prst="rect">
                <a:avLst/>
              </a:prstGeom>
              <a:blipFill>
                <a:blip r:embed="rId5"/>
                <a:stretch>
                  <a:fillRect l="-938" b="-1653"/>
                </a:stretch>
              </a:blipFill>
            </p:spPr>
            <p:txBody>
              <a:bodyPr/>
              <a:lstStyle/>
              <a:p>
                <a:r>
                  <a:rPr lang="en-US">
                    <a:noFill/>
                  </a:rPr>
                  <a:t> </a:t>
                </a:r>
              </a:p>
            </p:txBody>
          </p:sp>
        </mc:Fallback>
      </mc:AlternateContent>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7" name="Oval Callout 29">
            <a:extLst>
              <a:ext uri="{FF2B5EF4-FFF2-40B4-BE49-F238E27FC236}">
                <a16:creationId xmlns:a16="http://schemas.microsoft.com/office/drawing/2014/main" id="{D006F744-FB39-AE9A-6D3D-590AA95A0AE7}"/>
              </a:ext>
            </a:extLst>
          </p:cNvPr>
          <p:cNvSpPr/>
          <p:nvPr/>
        </p:nvSpPr>
        <p:spPr>
          <a:xfrm>
            <a:off x="4085624" y="44869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428576" y="1191461"/>
                <a:ext cx="5009698" cy="3336234"/>
              </a:xfrm>
              <a:prstGeom prst="rect">
                <a:avLst/>
              </a:prstGeom>
              <a:noFill/>
            </p:spPr>
            <p:txBody>
              <a:bodyPr wrap="square">
                <a:spAutoFit/>
              </a:bodyPr>
              <a:lstStyle/>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Ta có: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𝐴𝐸</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𝐴𝐶</m:t>
                    </m:r>
                  </m:oMath>
                </a14:m>
                <a:r>
                  <a:rPr lang="vi-VN" sz="2000" dirty="0">
                    <a:latin typeface="+mn-lt"/>
                    <a:ea typeface="Calibri" panose="020F0502020204030204" pitchFamily="34" charset="0"/>
                    <a:cs typeface="Times New Roman" panose="02020603050405020304" pitchFamily="18" charset="0"/>
                  </a:rPr>
                  <a:t> và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𝐶𝐷</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𝐴𝐶</m:t>
                    </m:r>
                  </m:oMath>
                </a14:m>
                <a:r>
                  <a:rPr lang="vi-VN" sz="2000" dirty="0">
                    <a:latin typeface="+mn-lt"/>
                    <a:ea typeface="Calibri" panose="020F0502020204030204" pitchFamily="34" charset="0"/>
                    <a:cs typeface="Times New Roman" panose="02020603050405020304" pitchFamily="18" charset="0"/>
                  </a:rPr>
                  <a:t> =&gt;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𝐴𝐸</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𝐶𝐷</m:t>
                    </m:r>
                  </m:oMath>
                </a14:m>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Xét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𝐴𝐵𝐸</m:t>
                    </m:r>
                  </m:oMath>
                </a14:m>
                <a:r>
                  <a:rPr lang="vi-VN" sz="2000" dirty="0">
                    <a:latin typeface="+mn-lt"/>
                    <a:ea typeface="Calibri" panose="020F0502020204030204" pitchFamily="34" charset="0"/>
                    <a:cs typeface="Times New Roman" panose="02020603050405020304" pitchFamily="18" charset="0"/>
                  </a:rPr>
                  <a:t> với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𝐴𝐸</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𝐶𝐷</m:t>
                    </m:r>
                  </m:oMath>
                </a14:m>
                <a:r>
                  <a:rPr lang="vi-VN" sz="2000" dirty="0">
                    <a:latin typeface="+mn-lt"/>
                    <a:ea typeface="Calibri" panose="020F0502020204030204" pitchFamily="34" charset="0"/>
                    <a:cs typeface="Times New Roman" panose="02020603050405020304" pitchFamily="18" charset="0"/>
                  </a:rPr>
                  <a:t>, ta có: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𝐴𝐵</m:t>
                        </m:r>
                      </m:num>
                      <m:den>
                        <m:r>
                          <a:rPr lang="vi-VN" sz="2000" i="1">
                            <a:latin typeface="Cambria Math" panose="02040503050406030204" pitchFamily="18" charset="0"/>
                            <a:ea typeface="Calibri" panose="020F0502020204030204" pitchFamily="34" charset="0"/>
                            <a:cs typeface="Times New Roman" panose="02020603050405020304" pitchFamily="18" charset="0"/>
                          </a:rPr>
                          <m:t>𝐵𝐶</m:t>
                        </m:r>
                      </m:den>
                    </m:f>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𝐴𝐸</m:t>
                        </m:r>
                      </m:num>
                      <m:den>
                        <m:r>
                          <a:rPr lang="vi-VN" sz="2000" i="1">
                            <a:latin typeface="Cambria Math" panose="02040503050406030204" pitchFamily="18" charset="0"/>
                            <a:ea typeface="Calibri" panose="020F0502020204030204" pitchFamily="34" charset="0"/>
                            <a:cs typeface="Times New Roman" panose="02020603050405020304" pitchFamily="18" charset="0"/>
                          </a:rPr>
                          <m:t>𝐶𝐷</m:t>
                        </m:r>
                      </m:den>
                    </m:f>
                  </m:oMath>
                </a14:m>
                <a:r>
                  <a:rPr lang="vi-VN" sz="2000" dirty="0">
                    <a:latin typeface="+mn-lt"/>
                    <a:ea typeface="Calibri" panose="020F0502020204030204" pitchFamily="34" charset="0"/>
                    <a:cs typeface="Times New Roman" panose="02020603050405020304" pitchFamily="18" charset="0"/>
                  </a:rPr>
                  <a:t> (hệ quả định lí </a:t>
                </a:r>
                <a:r>
                  <a:rPr lang="vi-VN" sz="2000" dirty="0" err="1">
                    <a:latin typeface="+mn-lt"/>
                    <a:ea typeface="Calibri" panose="020F0502020204030204" pitchFamily="34" charset="0"/>
                    <a:cs typeface="Times New Roman" panose="02020603050405020304" pitchFamily="18" charset="0"/>
                  </a:rPr>
                  <a:t>Thalès</a:t>
                </a:r>
                <a:r>
                  <a:rPr lang="vi-VN" sz="2000" dirty="0">
                    <a:latin typeface="+mn-lt"/>
                    <a:ea typeface="Calibri" panose="020F0502020204030204" pitchFamily="34" charset="0"/>
                    <a:cs typeface="Times New Roman" panose="02020603050405020304" pitchFamily="18" charset="0"/>
                  </a:rPr>
                  <a:t>) </a:t>
                </a:r>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2000" i="1" dirty="0"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𝐴𝐵</m:t>
                          </m:r>
                        </m:num>
                        <m:den>
                          <m:r>
                            <a:rPr lang="vi-VN" sz="2000" i="1">
                              <a:latin typeface="Cambria Math" panose="02040503050406030204" pitchFamily="18" charset="0"/>
                              <a:ea typeface="Calibri" panose="020F0502020204030204" pitchFamily="34" charset="0"/>
                              <a:cs typeface="Times New Roman" panose="02020603050405020304" pitchFamily="18" charset="0"/>
                            </a:rPr>
                            <m:t>4</m:t>
                          </m:r>
                        </m:den>
                      </m:f>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12</m:t>
                          </m:r>
                        </m:num>
                        <m:den>
                          <m:r>
                            <a:rPr lang="vi-VN" sz="2000" i="1">
                              <a:latin typeface="Cambria Math" panose="02040503050406030204" pitchFamily="18" charset="0"/>
                              <a:ea typeface="Calibri" panose="020F0502020204030204" pitchFamily="34" charset="0"/>
                              <a:cs typeface="Times New Roman" panose="02020603050405020304" pitchFamily="18" charset="0"/>
                            </a:rPr>
                            <m:t>2</m:t>
                          </m:r>
                        </m:den>
                      </m:f>
                      <m:r>
                        <a:rPr lang="vi-VN" sz="2000" i="1" dirty="0" smtClean="0">
                          <a:latin typeface="Cambria Math" panose="02040503050406030204" pitchFamily="18" charset="0"/>
                          <a:ea typeface="Calibri" panose="020F0502020204030204" pitchFamily="34" charset="0"/>
                          <a:cs typeface="Times New Roman" panose="02020603050405020304" pitchFamily="18" charset="0"/>
                        </a:rPr>
                        <m:t> ⇒ </m:t>
                      </m:r>
                      <m:r>
                        <a:rPr lang="vi-VN" sz="2000" i="1">
                          <a:latin typeface="Cambria Math" panose="02040503050406030204" pitchFamily="18" charset="0"/>
                          <a:ea typeface="Calibri" panose="020F0502020204030204" pitchFamily="34" charset="0"/>
                          <a:cs typeface="Times New Roman" panose="02020603050405020304" pitchFamily="18" charset="0"/>
                        </a:rPr>
                        <m:t>𝐴𝐵</m:t>
                      </m:r>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12.4</m:t>
                          </m:r>
                        </m:num>
                        <m:den>
                          <m:r>
                            <a:rPr lang="vi-VN" sz="2000" i="1">
                              <a:latin typeface="Cambria Math" panose="02040503050406030204" pitchFamily="18" charset="0"/>
                              <a:ea typeface="Calibri" panose="020F0502020204030204" pitchFamily="34" charset="0"/>
                              <a:cs typeface="Times New Roman" panose="02020603050405020304" pitchFamily="18" charset="0"/>
                            </a:rPr>
                            <m:t>2</m:t>
                          </m:r>
                        </m:den>
                      </m:f>
                      <m:r>
                        <a:rPr lang="vi-VN" sz="2000" i="1">
                          <a:latin typeface="Cambria Math" panose="02040503050406030204" pitchFamily="18" charset="0"/>
                          <a:ea typeface="Calibri" panose="020F0502020204030204" pitchFamily="34" charset="0"/>
                          <a:cs typeface="Times New Roman" panose="02020603050405020304" pitchFamily="18" charset="0"/>
                        </a:rPr>
                        <m:t>=24</m:t>
                      </m:r>
                      <m:r>
                        <a:rPr lang="vi-VN" sz="2000" i="1" dirty="0" smtClean="0">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Vậy khoảng cách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2000" dirty="0">
                    <a:latin typeface="+mn-lt"/>
                    <a:ea typeface="Calibri" panose="020F0502020204030204" pitchFamily="34" charset="0"/>
                    <a:cs typeface="Times New Roman" panose="02020603050405020304" pitchFamily="18" charset="0"/>
                  </a:rPr>
                  <a:t> là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24</m:t>
                    </m:r>
                  </m:oMath>
                </a14:m>
                <a:r>
                  <a:rPr lang="vi-VN" sz="2000" dirty="0">
                    <a:latin typeface="+mn-lt"/>
                    <a:ea typeface="Calibri" panose="020F0502020204030204" pitchFamily="34" charset="0"/>
                    <a:cs typeface="Times New Roman" panose="02020603050405020304" pitchFamily="18" charset="0"/>
                  </a:rPr>
                  <a:t>m.</a:t>
                </a:r>
                <a:endParaRPr lang="en-US" sz="2000" dirty="0">
                  <a:latin typeface="+mn-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428576" y="1191461"/>
                <a:ext cx="5009698" cy="3336234"/>
              </a:xfrm>
              <a:prstGeom prst="rect">
                <a:avLst/>
              </a:prstGeom>
              <a:blipFill>
                <a:blip r:embed="rId3"/>
                <a:stretch>
                  <a:fillRect l="-1217" r="-1338" b="-237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7466ACEB-5B02-896E-2B76-7086502326E1}"/>
              </a:ext>
            </a:extLst>
          </p:cNvPr>
          <p:cNvPicPr>
            <a:picLocks noChangeAspect="1"/>
          </p:cNvPicPr>
          <p:nvPr/>
        </p:nvPicPr>
        <p:blipFill>
          <a:blip r:embed="rId4"/>
          <a:srcRect/>
          <a:stretch/>
        </p:blipFill>
        <p:spPr bwMode="auto">
          <a:xfrm>
            <a:off x="5570621" y="1712642"/>
            <a:ext cx="2997244" cy="2293873"/>
          </a:xfrm>
          <a:prstGeom prst="rect">
            <a:avLst/>
          </a:prstGeom>
          <a:noFill/>
          <a:ln>
            <a:noFill/>
          </a:ln>
        </p:spPr>
      </p:pic>
    </p:spTree>
    <p:extLst>
      <p:ext uri="{BB962C8B-B14F-4D97-AF65-F5344CB8AC3E}">
        <p14:creationId xmlns:p14="http://schemas.microsoft.com/office/powerpoint/2010/main" val="39401436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72034"/>
              </a:xfrm>
              <a:prstGeom prst="rect">
                <a:avLst/>
              </a:prstGeom>
            </p:spPr>
            <p:txBody>
              <a:bodyPr wrap="square">
                <a:spAutoFit/>
              </a:bodyPr>
              <a:lstStyle/>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các bài tập trong SBT</a:t>
                </a:r>
                <a:r>
                  <a:rPr lang="pt-BR" sz="18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1287532"/>
              </a:xfrm>
              <a:prstGeom prst="rect">
                <a:avLst/>
              </a:prstGeom>
            </p:spPr>
            <p:txBody>
              <a:bodyPr wrap="square">
                <a:spAutoFit/>
              </a:bodyPr>
              <a:lstStyle/>
              <a:p>
                <a:pPr algn="ctr">
                  <a:lnSpc>
                    <a:spcPct val="150000"/>
                  </a:lnSpc>
                  <a:buClr>
                    <a:srgbClr val="000000"/>
                  </a:buClr>
                  <a:buFont typeface="Arial"/>
                  <a:buNone/>
                </a:pPr>
                <a:r>
                  <a:rPr lang="pt-BR" sz="1800" kern="0" dirty="0">
                    <a:latin typeface="Arial"/>
                    <a:ea typeface="Calibri" panose="020F0502020204030204" pitchFamily="34" charset="0"/>
                    <a:cs typeface="Times New Roman" panose="02020603050405020304" pitchFamily="18" charset="0"/>
                    <a:sym typeface="Arial"/>
                  </a:rPr>
                  <a:t>Chuẩn b</a:t>
                </a:r>
                <a:r>
                  <a:rPr lang="pt-BR" sz="1800" dirty="0">
                    <a:ea typeface="Calibri" panose="020F0502020204030204" pitchFamily="34" charset="0"/>
                    <a:cs typeface="Times New Roman" panose="02020603050405020304" pitchFamily="18" charset="0"/>
                  </a:rPr>
                  <a:t>ị trước </a:t>
                </a:r>
              </a:p>
              <a:p>
                <a:pPr algn="ctr">
                  <a:lnSpc>
                    <a:spcPct val="150000"/>
                  </a:lnSpc>
                  <a:buClr>
                    <a:srgbClr val="000000"/>
                  </a:buClr>
                  <a:buFont typeface="Arial"/>
                  <a:buNone/>
                </a:pPr>
                <a:r>
                  <a:rPr lang="pt-BR" sz="1800" b="1" dirty="0">
                    <a:ea typeface="Calibri" panose="020F0502020204030204" pitchFamily="34" charset="0"/>
                    <a:cs typeface="Times New Roman" panose="02020603050405020304" pitchFamily="18" charset="0"/>
                  </a:rPr>
                  <a:t>“Bài 3: Đường trung bình của tam giác”</a:t>
                </a:r>
                <a:endParaRPr lang="pt-BR" sz="1800" b="1" kern="0" dirty="0">
                  <a:latin typeface="Arial"/>
                  <a:ea typeface="Calibri" panose="020F0502020204030204" pitchFamily="34" charset="0"/>
                  <a:cs typeface="Times New Roman" panose="02020603050405020304" pitchFamily="18" charset="0"/>
                  <a:sym typeface="Arial"/>
                </a:endParaRP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517358" y="1725930"/>
            <a:ext cx="8109284"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2: ỨNG DỤNG CỦA ĐỊNH LÍ THALÈS TRONG TAM GIÁC</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3494483" y="1903991"/>
            <a:ext cx="4073379"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Ước</a:t>
            </a:r>
            <a:r>
              <a:rPr lang="en-US" sz="2600" dirty="0">
                <a:latin typeface="+mj-lt"/>
              </a:rPr>
              <a:t> </a:t>
            </a:r>
            <a:r>
              <a:rPr lang="en-US" sz="2600" dirty="0" err="1">
                <a:latin typeface="+mj-lt"/>
              </a:rPr>
              <a:t>lượng</a:t>
            </a:r>
            <a:r>
              <a:rPr lang="en-US" sz="2600" dirty="0">
                <a:latin typeface="+mj-lt"/>
              </a:rPr>
              <a:t> </a:t>
            </a:r>
            <a:r>
              <a:rPr lang="en-US" sz="2600" dirty="0" err="1">
                <a:latin typeface="+mj-lt"/>
              </a:rPr>
              <a:t>khoảng</a:t>
            </a:r>
            <a:r>
              <a:rPr lang="en-US" sz="2600" dirty="0">
                <a:latin typeface="+mj-lt"/>
              </a:rPr>
              <a:t> </a:t>
            </a:r>
            <a:r>
              <a:rPr lang="en-US" sz="2600" dirty="0" err="1">
                <a:latin typeface="+mj-lt"/>
              </a:rPr>
              <a:t>cách</a:t>
            </a:r>
            <a:endParaRPr sz="2600" dirty="0">
              <a:latin typeface="+mj-lt"/>
            </a:endParaRPr>
          </a:p>
        </p:txBody>
      </p:sp>
      <p:sp>
        <p:nvSpPr>
          <p:cNvPr id="793" name="Google Shape;793;p35"/>
          <p:cNvSpPr txBox="1">
            <a:spLocks noGrp="1"/>
          </p:cNvSpPr>
          <p:nvPr>
            <p:ph type="title" idx="13"/>
          </p:nvPr>
        </p:nvSpPr>
        <p:spPr>
          <a:xfrm>
            <a:off x="2540520" y="1783691"/>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I</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3494484" y="3036650"/>
            <a:ext cx="344070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lvl="0" indent="0"/>
            <a:r>
              <a:rPr lang="en-US" sz="2600" dirty="0" err="1">
                <a:latin typeface="+mj-lt"/>
              </a:rPr>
              <a:t>Ước</a:t>
            </a:r>
            <a:r>
              <a:rPr lang="en-US" sz="2600" dirty="0">
                <a:latin typeface="+mj-lt"/>
              </a:rPr>
              <a:t> </a:t>
            </a:r>
            <a:r>
              <a:rPr lang="en-US" sz="2600" dirty="0" err="1">
                <a:latin typeface="+mj-lt"/>
              </a:rPr>
              <a:t>lượng</a:t>
            </a:r>
            <a:r>
              <a:rPr lang="en-US" sz="2600" dirty="0">
                <a:latin typeface="+mj-lt"/>
              </a:rPr>
              <a:t> </a:t>
            </a:r>
            <a:r>
              <a:rPr lang="en-US" sz="2600" dirty="0" err="1">
                <a:latin typeface="+mj-lt"/>
              </a:rPr>
              <a:t>chiều</a:t>
            </a:r>
            <a:r>
              <a:rPr lang="en-US" sz="2600" dirty="0">
                <a:latin typeface="+mj-lt"/>
              </a:rPr>
              <a:t> </a:t>
            </a:r>
            <a:r>
              <a:rPr lang="en-US" sz="2600" dirty="0" err="1">
                <a:latin typeface="+mj-lt"/>
              </a:rPr>
              <a:t>cao</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2540520" y="2916350"/>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II</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ƯỚC LƯỢNG KHOẢNG CÁCH</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373290" y="1295806"/>
                <a:ext cx="8397420" cy="1427635"/>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2000" kern="100" dirty="0">
                    <a:latin typeface="Arial" panose="020B0604020202020204" pitchFamily="34" charset="0"/>
                    <a:ea typeface="Calibri" panose="020F0502020204030204" pitchFamily="34" charset="0"/>
                    <a:cs typeface="Times New Roman" panose="02020603050405020304" pitchFamily="18" charset="0"/>
                  </a:rPr>
                  <a:t> 17 </a:t>
                </a:r>
                <a:r>
                  <a:rPr lang="en-US" sz="2000" kern="100" dirty="0" err="1">
                    <a:latin typeface="Arial" panose="020B0604020202020204" pitchFamily="34" charset="0"/>
                    <a:ea typeface="Calibri" panose="020F0502020204030204" pitchFamily="34" charset="0"/>
                    <a:cs typeface="Times New Roman" panose="02020603050405020304" pitchFamily="18" charset="0"/>
                  </a:rPr>
                  <a:t>mô</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vị</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trí</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tương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đối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xảy</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ra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hiện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tượng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Nhật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thực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Gọi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khoảng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cách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từ</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đến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Calibri" panose="020F0502020204030204" pitchFamily="34" charset="0"/>
                            <a:cs typeface="Arial" panose="020B0604020202020204" pitchFamily="34" charset="0"/>
                          </a:rPr>
                        </m:ctrlPr>
                      </m:sSubPr>
                      <m:e>
                        <m:r>
                          <a:rPr lang="en-US" sz="2000" i="1" kern="100">
                            <a:latin typeface="Cambria Math" panose="02040503050406030204" pitchFamily="18" charset="0"/>
                            <a:ea typeface="Calibri" panose="020F0502020204030204" pitchFamily="34" charset="0"/>
                            <a:cs typeface="Arial" panose="020B0604020202020204" pitchFamily="34" charset="0"/>
                          </a:rPr>
                          <m:t>𝑑</m:t>
                        </m:r>
                      </m:e>
                      <m:sub>
                        <m:r>
                          <a:rPr lang="en-US" sz="2000" i="1" kern="100">
                            <a:latin typeface="Cambria Math" panose="02040503050406030204" pitchFamily="18" charset="0"/>
                            <a:ea typeface="Calibri" panose="020F0502020204030204" pitchFamily="34" charset="0"/>
                            <a:cs typeface="Arial" panose="020B0604020202020204" pitchFamily="34" charset="0"/>
                          </a:rPr>
                          <m:t>𝑆</m:t>
                        </m:r>
                      </m:sub>
                    </m:sSub>
                    <m:r>
                      <a:rPr lang="en-US" sz="2000" i="1"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𝐸𝑆</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𝑑</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𝑚</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𝐸𝑀</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373290" y="1295806"/>
                <a:ext cx="8397420" cy="1427635"/>
              </a:xfrm>
              <a:prstGeom prst="rect">
                <a:avLst/>
              </a:prstGeom>
              <a:blipFill>
                <a:blip r:embed="rId3"/>
                <a:stretch>
                  <a:fillRect l="-726" b="-641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85AFB338-E412-0783-BD09-44D789D47DEF}"/>
              </a:ext>
            </a:extLst>
          </p:cNvPr>
          <p:cNvGrpSpPr/>
          <p:nvPr/>
        </p:nvGrpSpPr>
        <p:grpSpPr>
          <a:xfrm>
            <a:off x="3206056" y="228095"/>
            <a:ext cx="5360865" cy="400110"/>
            <a:chOff x="4770114" y="1084302"/>
            <a:chExt cx="5360865" cy="400110"/>
          </a:xfrm>
        </p:grpSpPr>
        <p:sp>
          <p:nvSpPr>
            <p:cNvPr id="10" name="Rectangle 1">
              <a:extLst>
                <a:ext uri="{FF2B5EF4-FFF2-40B4-BE49-F238E27FC236}">
                  <a16:creationId xmlns:a16="http://schemas.microsoft.com/office/drawing/2014/main" id="{7999A1E3-75D9-B8D1-3336-4F9E8D6D74F0}"/>
                </a:ext>
              </a:extLst>
            </p:cNvPr>
            <p:cNvSpPr>
              <a:spLocks noChangeArrowheads="1"/>
            </p:cNvSpPr>
            <p:nvPr/>
          </p:nvSpPr>
          <p:spPr bwMode="auto">
            <a:xfrm>
              <a:off x="5134098" y="1084302"/>
              <a:ext cx="49968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đôi</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1" i="1" u="none" strike="noStrike" cap="none" normalizeH="0" baseline="0" dirty="0" err="1">
                  <a:ln>
                    <a:noFill/>
                  </a:ln>
                  <a:effectLst/>
                  <a:latin typeface="Arial" panose="020B0604020202020204" pitchFamily="34" charset="0"/>
                  <a:cs typeface="Arial" panose="020B0604020202020204" pitchFamily="34" charset="0"/>
                </a:rPr>
                <a:t>Ví</a:t>
              </a:r>
              <a:r>
                <a:rPr lang="en-US" altLang="en-US" sz="2000" b="1" i="1" dirty="0">
                  <a:latin typeface="Arial" panose="020B0604020202020204" pitchFamily="34" charset="0"/>
                  <a:cs typeface="Arial" panose="020B0604020202020204" pitchFamily="34" charset="0"/>
                </a:rPr>
                <a:t> </a:t>
              </a:r>
              <a:r>
                <a:rPr lang="en-US" altLang="en-US" sz="2000" b="1" i="1" dirty="0" err="1">
                  <a:latin typeface="Arial" panose="020B0604020202020204" pitchFamily="34" charset="0"/>
                  <a:cs typeface="Arial" panose="020B0604020202020204" pitchFamily="34" charset="0"/>
                </a:rPr>
                <a:t>dụ</a:t>
              </a:r>
              <a:r>
                <a:rPr lang="en-US" altLang="en-US" sz="2000" b="1" i="1" dirty="0">
                  <a:latin typeface="Arial" panose="020B0604020202020204" pitchFamily="34" charset="0"/>
                  <a:cs typeface="Arial" panose="020B0604020202020204" pitchFamily="34" charset="0"/>
                </a:rPr>
                <a:t> 1</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85235B07-7CB0-E384-3550-48D22122494B}"/>
                </a:ext>
              </a:extLst>
            </p:cNvPr>
            <p:cNvPicPr>
              <a:picLocks noChangeAspect="1"/>
            </p:cNvPicPr>
            <p:nvPr/>
          </p:nvPicPr>
          <p:blipFill>
            <a:blip r:embed="rId4"/>
            <a:stretch>
              <a:fillRect/>
            </a:stretch>
          </p:blipFill>
          <p:spPr>
            <a:xfrm>
              <a:off x="4770114" y="1132700"/>
              <a:ext cx="563298" cy="303314"/>
            </a:xfrm>
            <a:prstGeom prst="rect">
              <a:avLst/>
            </a:prstGeom>
          </p:spPr>
        </p:pic>
      </p:grpSp>
      <p:pic>
        <p:nvPicPr>
          <p:cNvPr id="6" name="Picture 5">
            <a:extLst>
              <a:ext uri="{FF2B5EF4-FFF2-40B4-BE49-F238E27FC236}">
                <a16:creationId xmlns:a16="http://schemas.microsoft.com/office/drawing/2014/main" id="{F514F17C-E11C-BAA5-7547-E658C8564D67}"/>
              </a:ext>
            </a:extLst>
          </p:cNvPr>
          <p:cNvPicPr>
            <a:picLocks noChangeAspect="1"/>
          </p:cNvPicPr>
          <p:nvPr/>
        </p:nvPicPr>
        <p:blipFill>
          <a:blip r:embed="rId5"/>
          <a:stretch>
            <a:fillRect/>
          </a:stretch>
        </p:blipFill>
        <p:spPr>
          <a:xfrm>
            <a:off x="4984544" y="2723441"/>
            <a:ext cx="3694286" cy="194009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5D58C74-8089-7320-0958-5D1393C1625A}"/>
                  </a:ext>
                </a:extLst>
              </p:cNvPr>
              <p:cNvSpPr txBox="1"/>
              <p:nvPr/>
            </p:nvSpPr>
            <p:spPr>
              <a:xfrm>
                <a:off x="373290" y="2817530"/>
                <a:ext cx="4572000" cy="1678280"/>
              </a:xfrm>
              <a:prstGeom prst="rect">
                <a:avLst/>
              </a:prstGeom>
              <a:noFill/>
            </p:spPr>
            <p:txBody>
              <a:bodyPr wrap="square">
                <a:spAutoFit/>
              </a:bodyPr>
              <a:lstStyle/>
              <a:p>
                <a:pPr>
                  <a:lnSpc>
                    <a:spcPct val="150000"/>
                  </a:lnSpc>
                </a:pP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Gọi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bán</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kính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của</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Mặt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Trời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Mặt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Trăng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lần</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lượt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là</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𝑆𝐻</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𝑀𝐼</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Chứng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minh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f>
                      <m:f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f>
                      <m:f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𝑑</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𝑑</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oMath>
                </a14:m>
                <a:endParaRPr lang="en-US" dirty="0"/>
              </a:p>
            </p:txBody>
          </p:sp>
        </mc:Choice>
        <mc:Fallback xmlns="">
          <p:sp>
            <p:nvSpPr>
              <p:cNvPr id="15" name="TextBox 14">
                <a:extLst>
                  <a:ext uri="{FF2B5EF4-FFF2-40B4-BE49-F238E27FC236}">
                    <a16:creationId xmlns:a16="http://schemas.microsoft.com/office/drawing/2014/main" id="{45D58C74-8089-7320-0958-5D1393C1625A}"/>
                  </a:ext>
                </a:extLst>
              </p:cNvPr>
              <p:cNvSpPr txBox="1">
                <a:spLocks noRot="1" noChangeAspect="1" noMove="1" noResize="1" noEditPoints="1" noAdjustHandles="1" noChangeArrowheads="1" noChangeShapeType="1" noTextEdit="1"/>
              </p:cNvSpPr>
              <p:nvPr/>
            </p:nvSpPr>
            <p:spPr>
              <a:xfrm>
                <a:off x="373290" y="2817530"/>
                <a:ext cx="4572000" cy="1678280"/>
              </a:xfrm>
              <a:prstGeom prst="rect">
                <a:avLst/>
              </a:prstGeom>
              <a:blipFill>
                <a:blip r:embed="rId6"/>
                <a:stretch>
                  <a:fillRect l="-133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A1BF92C7-1EB1-FBCB-6794-84F48BCB1F47}"/>
              </a:ext>
            </a:extLst>
          </p:cNvPr>
          <p:cNvSpPr txBox="1"/>
          <p:nvPr/>
        </p:nvSpPr>
        <p:spPr>
          <a:xfrm>
            <a:off x="713109" y="730814"/>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a:t>
            </a:r>
            <a:endParaRPr lang="en-US" sz="2200" kern="1200" dirty="0">
              <a:solidFill>
                <a:prstClr val="black"/>
              </a:solidFill>
              <a:latin typeface="+mj-lt"/>
              <a:ea typeface="+mn-ea"/>
              <a:cs typeface="Arial" panose="020B0604020202020204" pitchFamily="34" charset="0"/>
            </a:endParaRPr>
          </a:p>
        </p:txBody>
      </p:sp>
    </p:spTree>
    <p:extLst>
      <p:ext uri="{BB962C8B-B14F-4D97-AF65-F5344CB8AC3E}">
        <p14:creationId xmlns:p14="http://schemas.microsoft.com/office/powerpoint/2010/main" val="19991333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5" name="Group 4">
            <a:extLst>
              <a:ext uri="{FF2B5EF4-FFF2-40B4-BE49-F238E27FC236}">
                <a16:creationId xmlns:a16="http://schemas.microsoft.com/office/drawing/2014/main" id="{847A56E1-C1D6-5BB6-FD8A-15C3EEE36357}"/>
              </a:ext>
            </a:extLst>
          </p:cNvPr>
          <p:cNvGrpSpPr/>
          <p:nvPr/>
        </p:nvGrpSpPr>
        <p:grpSpPr>
          <a:xfrm>
            <a:off x="3925871" y="489257"/>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519699" y="1387908"/>
                <a:ext cx="8104599" cy="1050865"/>
              </a:xfrm>
              <a:prstGeom prst="rect">
                <a:avLst/>
              </a:prstGeom>
              <a:noFill/>
            </p:spPr>
            <p:txBody>
              <a:bodyPr wrap="square">
                <a:spAutoFit/>
              </a:bodyPr>
              <a:lstStyle/>
              <a:p>
                <a:pPr>
                  <a:lnSpc>
                    <a:spcPct val="107000"/>
                  </a:lnSpc>
                  <a:spcAft>
                    <a:spcPts val="800"/>
                  </a:spcAft>
                </a:pPr>
                <a:r>
                  <a:rPr lang="pt-BR" sz="2000" kern="100" dirty="0">
                    <a:latin typeface="+mj-lt"/>
                    <a:ea typeface="Times New Roman" panose="02020603050405020304" pitchFamily="18" charset="0"/>
                    <a:cs typeface="Times New Roman" panose="02020603050405020304" pitchFamily="18" charset="0"/>
                  </a:rPr>
                  <a:t>Xét tam giác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𝐸𝐻𝑆</m:t>
                    </m:r>
                  </m:oMath>
                </a14:m>
                <a:r>
                  <a:rPr lang="pt-BR" sz="2000" kern="100" dirty="0">
                    <a:latin typeface="+mj-lt"/>
                    <a:ea typeface="Times New Roman" panose="02020603050405020304" pitchFamily="18" charset="0"/>
                    <a:cs typeface="Times New Roman" panose="02020603050405020304" pitchFamily="18" charset="0"/>
                  </a:rPr>
                  <a:t>, ta có </a:t>
                </a:r>
                <a14:m>
                  <m:oMath xmlns:m="http://schemas.openxmlformats.org/officeDocument/2006/math">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2000" i="1" kern="100">
                            <a:latin typeface="Cambria Math" panose="02040503050406030204" pitchFamily="18" charset="0"/>
                            <a:ea typeface="Times New Roman" panose="02020603050405020304" pitchFamily="18" charset="0"/>
                            <a:cs typeface="Arial" panose="020B0604020202020204" pitchFamily="34" charset="0"/>
                          </a:rPr>
                          <m:t>𝐸𝐼𝑀</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2000" i="1" kern="100">
                            <a:latin typeface="Cambria Math" panose="02040503050406030204" pitchFamily="18" charset="0"/>
                            <a:ea typeface="Times New Roman" panose="02020603050405020304" pitchFamily="18" charset="0"/>
                            <a:cs typeface="Arial" panose="020B0604020202020204" pitchFamily="34" charset="0"/>
                          </a:rPr>
                          <m:t>𝐸𝐻𝑆</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90</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2000" kern="100" dirty="0">
                    <a:latin typeface="+mj-lt"/>
                    <a:ea typeface="Times New Roman" panose="02020603050405020304" pitchFamily="18" charset="0"/>
                    <a:cs typeface="Times New Roman" panose="02020603050405020304" pitchFamily="18" charset="0"/>
                  </a:rPr>
                  <a:t> nên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𝑀𝐼</m:t>
                    </m:r>
                  </m:oMath>
                </a14:m>
                <a:r>
                  <a:rPr lang="pt-BR" sz="2000" kern="100" dirty="0">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𝑆𝐻</m:t>
                    </m:r>
                  </m:oMath>
                </a14:m>
                <a:r>
                  <a:rPr lang="pt-BR"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pt-BR" sz="2000" kern="100" dirty="0">
                    <a:latin typeface="+mj-lt"/>
                    <a:ea typeface="Times New Roman" panose="02020603050405020304" pitchFamily="18" charset="0"/>
                    <a:cs typeface="Times New Roman" panose="02020603050405020304" pitchFamily="18" charset="0"/>
                  </a:rPr>
                  <a:t>Do đó, áp dụng hệ quả của định lí Thalès, ta có: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𝑀𝐼</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𝑆𝐻</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𝐸𝑀</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𝐸𝑆</m:t>
                        </m:r>
                      </m:den>
                    </m:f>
                  </m:oMath>
                </a14:m>
                <a:r>
                  <a:rPr lang="pt-BR" sz="2000" kern="100" dirty="0">
                    <a:latin typeface="+mj-lt"/>
                    <a:ea typeface="Times New Roman" panose="02020603050405020304" pitchFamily="18" charset="0"/>
                    <a:cs typeface="Times New Roman" panose="02020603050405020304" pitchFamily="18" charset="0"/>
                  </a:rPr>
                  <a:t>. Vậy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𝑅</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𝑚</m:t>
                            </m:r>
                          </m:sub>
                        </m:sSub>
                      </m:num>
                      <m:den>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𝑅</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𝑆</m:t>
                            </m:r>
                          </m:sub>
                        </m:sSub>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𝑑</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𝑚</m:t>
                            </m:r>
                          </m:sub>
                        </m:sSub>
                      </m:num>
                      <m:den>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𝑑</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𝑆</m:t>
                            </m:r>
                          </m:sub>
                        </m:sSub>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519699" y="1387908"/>
                <a:ext cx="8104599" cy="1050865"/>
              </a:xfrm>
              <a:prstGeom prst="rect">
                <a:avLst/>
              </a:prstGeom>
              <a:blipFill>
                <a:blip r:embed="rId4"/>
                <a:stretch>
                  <a:fillRect l="-752" t="-3488"/>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5"/>
          <a:srcRect l="26375" r="25583"/>
          <a:stretch/>
        </p:blipFill>
        <p:spPr>
          <a:xfrm>
            <a:off x="7904747" y="3794569"/>
            <a:ext cx="1193322" cy="1397191"/>
          </a:xfrm>
          <a:prstGeom prst="rect">
            <a:avLst/>
          </a:prstGeom>
        </p:spPr>
      </p:pic>
      <p:sp>
        <p:nvSpPr>
          <p:cNvPr id="8" name="TextBox 7">
            <a:extLst>
              <a:ext uri="{FF2B5EF4-FFF2-40B4-BE49-F238E27FC236}">
                <a16:creationId xmlns:a16="http://schemas.microsoft.com/office/drawing/2014/main" id="{2663FF56-3B69-7D58-A48C-86E6B2268BEB}"/>
              </a:ext>
            </a:extLst>
          </p:cNvPr>
          <p:cNvSpPr txBox="1"/>
          <p:nvPr/>
        </p:nvSpPr>
        <p:spPr>
          <a:xfrm>
            <a:off x="519699" y="2521319"/>
            <a:ext cx="7385048" cy="1889300"/>
          </a:xfrm>
          <a:prstGeom prst="rect">
            <a:avLst/>
          </a:prstGeom>
          <a:noFill/>
        </p:spPr>
        <p:txBody>
          <a:bodyPr wrap="square">
            <a:spAutoFit/>
          </a:bodyPr>
          <a:lstStyle/>
          <a:p>
            <a:pPr>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Các nhà toán học và thiên văn học Hy Lạp cổ đại đã sử dụng hệ thức trên và một số hệ th</a:t>
            </a:r>
            <a:r>
              <a:rPr lang="pt-BR" sz="2000" kern="100" dirty="0">
                <a:latin typeface="Arial" panose="020B0604020202020204" pitchFamily="34" charset="0"/>
                <a:ea typeface="Times New Roman" panose="02020603050405020304" pitchFamily="18" charset="0"/>
                <a:cs typeface="Times New Roman" panose="02020603050405020304" pitchFamily="18" charset="0"/>
              </a:rPr>
              <a:t>ức</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có được từ hiện tượng Nguyệt thực để ước lượng bán kính của Mặt Trời, Trái Đất, Mặt Trăng cũng như khoảng cách từ Trái Đất đến Mặt Trăng và Mặt Trời.</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5900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713109" y="730814"/>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B3646C-4415-48AB-0F6F-44752C85B375}"/>
                  </a:ext>
                </a:extLst>
              </p:cNvPr>
              <p:cNvSpPr txBox="1"/>
              <p:nvPr/>
            </p:nvSpPr>
            <p:spPr>
              <a:xfrm>
                <a:off x="544428" y="901421"/>
                <a:ext cx="5495425" cy="3340658"/>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Để đo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như ở Hình 18 mà không thể đo trực tiếp, người ta có thể làm như sau (Hình 19):</a:t>
                </a:r>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Chọn điểm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m:t>
                    </m:r>
                  </m:oMath>
                </a14:m>
                <a:r>
                  <a:rPr lang="pt-BR" sz="1800" kern="100" dirty="0">
                    <a:effectLst/>
                    <a:latin typeface="+mj-lt"/>
                    <a:ea typeface="Times New Roman" panose="02020603050405020304" pitchFamily="18" charset="0"/>
                    <a:cs typeface="Times New Roman" panose="02020603050405020304" pitchFamily="18" charset="0"/>
                  </a:rPr>
                  <a:t> ở vị trí thích hợp và đo khoảng cách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Xác định các điểm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𝑁</m:t>
                    </m:r>
                  </m:oMath>
                </a14:m>
                <a:r>
                  <a:rPr lang="pt-BR" sz="1800" kern="100" dirty="0">
                    <a:effectLst/>
                    <a:latin typeface="+mj-lt"/>
                    <a:ea typeface="Times New Roman" panose="02020603050405020304" pitchFamily="18" charset="0"/>
                    <a:cs typeface="Times New Roman" panose="02020603050405020304" pitchFamily="18" charset="0"/>
                  </a:rPr>
                  <a:t> lần lượt thuộc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pt-BR" sz="1800" kern="100" dirty="0">
                    <a:effectLst/>
                    <a:latin typeface="+mj-lt"/>
                    <a:ea typeface="Times New Roman" panose="02020603050405020304" pitchFamily="18" charset="0"/>
                    <a:cs typeface="Times New Roman" panose="02020603050405020304" pitchFamily="18" charset="0"/>
                  </a:rPr>
                  <a:t> sao cho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oMath>
                </a14:m>
                <a:r>
                  <a:rPr lang="pt-BR" sz="1800" kern="100" dirty="0">
                    <a:effectLst/>
                    <a:latin typeface="+mj-lt"/>
                    <a:ea typeface="Times New Roman" panose="02020603050405020304" pitchFamily="18" charset="0"/>
                    <a:cs typeface="Times New Roman" panose="02020603050405020304" pitchFamily="18" charset="0"/>
                  </a:rPr>
                  <a:t>. Đo độ dài các đoạn thẳng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544428" y="901421"/>
                <a:ext cx="5495425" cy="3340658"/>
              </a:xfrm>
              <a:prstGeom prst="rect">
                <a:avLst/>
              </a:prstGeom>
              <a:blipFill>
                <a:blip r:embed="rId3"/>
                <a:stretch>
                  <a:fillRect l="-887" r="-1774" b="-18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9F94044-20AA-A590-9058-68D34DDA6799}"/>
              </a:ext>
            </a:extLst>
          </p:cNvPr>
          <p:cNvPicPr>
            <a:picLocks noChangeAspect="1"/>
          </p:cNvPicPr>
          <p:nvPr/>
        </p:nvPicPr>
        <p:blipFill>
          <a:blip r:embed="rId4"/>
          <a:stretch>
            <a:fillRect/>
          </a:stretch>
        </p:blipFill>
        <p:spPr>
          <a:xfrm>
            <a:off x="5963442" y="2684693"/>
            <a:ext cx="2636130" cy="1800183"/>
          </a:xfrm>
          <a:prstGeom prst="rect">
            <a:avLst/>
          </a:prstGeom>
        </p:spPr>
      </p:pic>
      <p:pic>
        <p:nvPicPr>
          <p:cNvPr id="7" name="Picture 6">
            <a:extLst>
              <a:ext uri="{FF2B5EF4-FFF2-40B4-BE49-F238E27FC236}">
                <a16:creationId xmlns:a16="http://schemas.microsoft.com/office/drawing/2014/main" id="{C690C4BB-588A-50C9-B288-42129F364D80}"/>
              </a:ext>
            </a:extLst>
          </p:cNvPr>
          <p:cNvPicPr>
            <a:picLocks noChangeAspect="1"/>
          </p:cNvPicPr>
          <p:nvPr/>
        </p:nvPicPr>
        <p:blipFill>
          <a:blip r:embed="rId5"/>
          <a:stretch>
            <a:fillRect/>
          </a:stretch>
        </p:blipFill>
        <p:spPr>
          <a:xfrm>
            <a:off x="6039853" y="1144218"/>
            <a:ext cx="2636129" cy="120426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7890</TotalTime>
  <Words>1303</Words>
  <Application>Microsoft Office PowerPoint</Application>
  <PresentationFormat>On-screen Show (16:9)</PresentationFormat>
  <Paragraphs>151</Paragraphs>
  <Slides>37</Slides>
  <Notes>28</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37</vt:i4>
      </vt:variant>
    </vt:vector>
  </HeadingPairs>
  <TitlesOfParts>
    <vt:vector size="53" baseType="lpstr">
      <vt:lpstr>Times New Roman</vt:lpstr>
      <vt:lpstr>Arial (Body)</vt:lpstr>
      <vt:lpstr>Calibri</vt:lpstr>
      <vt:lpstr>Cambria Math</vt:lpstr>
      <vt:lpstr>Russo One</vt:lpstr>
      <vt:lpstr>DM Sans</vt:lpstr>
      <vt:lpstr>Arial</vt:lpstr>
      <vt:lpstr>Bebas Neue</vt:lpstr>
      <vt:lpstr>Open Sans</vt:lpstr>
      <vt:lpstr>Didact Gothic</vt:lpstr>
      <vt:lpstr>Roboto Condensed Light</vt:lpstr>
      <vt:lpstr>Calibri Light</vt:lpstr>
      <vt:lpstr>Navigating the Digital World Safely and Responsibly Workshop by Slidesgo</vt:lpstr>
      <vt:lpstr>3_Office Theme</vt:lpstr>
      <vt:lpstr>1_Office Theme</vt:lpstr>
      <vt:lpstr>2_Office Theme</vt:lpstr>
      <vt:lpstr>TRƯỜNG THCS HỒNG THÁI ĐÔNG TỔ KHOA HỌC TỰ NHIÊN</vt:lpstr>
      <vt:lpstr>PowerPoint Presentation</vt:lpstr>
      <vt:lpstr>PowerPoint Presentation</vt:lpstr>
      <vt:lpstr>PowerPoint Presentation</vt:lpstr>
      <vt:lpstr>NỘI DUNG BÀI HỌC</vt:lpstr>
      <vt:lpstr>ƯỚC LƯỢNG KHOẢNG CÁCH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ƯỚC LƯỢNG CHIỀU CAO</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LUONG THI THU HUYEN</cp:lastModifiedBy>
  <cp:revision>23</cp:revision>
  <dcterms:modified xsi:type="dcterms:W3CDTF">2024-06-09T10:02:52Z</dcterms:modified>
</cp:coreProperties>
</file>