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50" r:id="rId2"/>
    <p:sldId id="256" r:id="rId3"/>
    <p:sldId id="349" r:id="rId4"/>
    <p:sldId id="259" r:id="rId5"/>
    <p:sldId id="418" r:id="rId6"/>
    <p:sldId id="351" r:id="rId7"/>
    <p:sldId id="352" r:id="rId8"/>
    <p:sldId id="419" r:id="rId9"/>
    <p:sldId id="274" r:id="rId10"/>
    <p:sldId id="416" r:id="rId11"/>
    <p:sldId id="41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26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7BE5A9-498B-4633-8CE3-AAFD21DFA362}" type="datetimeFigureOut">
              <a:rPr lang="en-US" smtClean="0"/>
              <a:t>11-Jun-24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39E508-B13A-4E64-B188-5E61114F1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624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EDC8F-66D3-4616-9B06-B802E294DE8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11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E52DF4B-7B3E-40B4-858C-046A922B45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046DD9F-A0A8-4294-AC7E-5F785C2C2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DAFA475-570C-4069-8FE5-A9A59EE55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11-Jun-24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9FFE367-024F-40F7-9944-A26CC81B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C72819-F17A-43AB-B738-75CEC99CC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83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1A7C358-FCA3-4BC2-832A-15F6D21E6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76EA7C9-C2A2-46C0-89AD-1502D2641B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46BF522-FB77-45FB-9CCC-373DEDDCE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11-Jun-24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C7FBFF1-AED6-4D28-ADCE-39993A4F6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D16E441-2098-4352-A2AE-35FD3ECE3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85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17DB0838-0E9D-435C-AB8F-7A8F9FBA0B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6EE049E-12CE-4B95-B0CF-DD0348E0B3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66983DE-50F6-4666-AF51-B5ADD9D54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11-Jun-24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577A4C3-4D6B-4D05-8948-DEAB90528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556916A-85A0-454C-B967-DCCEF74B2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25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9B2C3B6-4B4F-4174-9C9D-CBB0F7DBD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34DF5DA-D91E-4FA0-910E-B5A5611D9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1476777-83AD-41DE-BDDE-42E2F835A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11-Jun-24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9608E42-F32B-4ADF-84B5-DC745EED0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FF3CD7-5B94-4C14-9987-00861F8DA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224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819FE8-B9B6-4E13-B7D6-00F452405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3E82FB9-C7AA-4EB4-85C2-641F1A324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E489D25-E522-486B-A557-9514FCE82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11-Jun-24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0CA760-61AA-41C9-9CDC-F7FC2E365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4BEE9C4-9A09-4D31-9F4B-657DCA61E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34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4007686-8DC2-47C6-8501-4F1604A1B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1528772-C768-4850-81ED-979F9EF408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391E956-291E-4E85-8A3E-F8EDC6D625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9553D6E-8224-42AC-B96A-EE46CAA08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11-Jun-24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CD7ED64-0B32-4775-8F70-60CE83D08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0B34154-95F4-419E-9534-5DF34FCC9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74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110054-61A6-4131-A174-B10986E5A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BEB836E-36F9-485E-918E-327E4CE912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E9F80B5-A304-4B46-B825-959264FAC7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FE572504-7889-4B3F-ACB1-5575103265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1880568-FFFE-4F0B-ADB9-513340D805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8F56345-6878-405A-ABB4-C1B24DE66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11-Jun-24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B2FF8F2-A0D2-4F09-894C-0A2BDCFAE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8C4D7EDD-75E8-46F4-9DC5-5C5D47B07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366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49D4BED-1C0E-4610-B684-A9DD3569D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3E55D6B6-A9CA-43E2-A6AB-C98B022D4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11-Jun-24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1CB2210-02D0-4FF8-81FC-777B470ED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F9DB1D5-004C-4879-8AC5-3C2D7068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585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FD32A9D1-B4E4-49C0-B0CA-A1ABA5A33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11-Jun-24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F5B8069C-F67A-4561-B11C-6CF410DD9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EDD1604-DF69-4F69-ADB4-BE3E29C87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58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875EE95-C86A-40E1-88F0-E8D830D19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CC2CD07-BB70-4FDD-AA69-B51B54401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3EE0E82-5A79-46F8-837F-193E54A25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5512EF-3CB1-4031-9442-A827D237A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11-Jun-24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4C34921-4CAE-42AA-B70F-B746FD5C3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121170E-D527-4B56-9C96-6EA3BCD26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06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51FDD-88C4-469C-A94B-D7B50C1F3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849A95F-72D3-48B8-9CF8-901589521D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0FFC0E0-0CFF-4FC9-810C-FE4EB16DF6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F73F545-6157-4C93-9186-4116535E6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11-Jun-24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B42738F-6ACB-4782-82FA-8F48A1993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5967C33-93E8-411A-93BC-CC7781583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50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6DE47DED-D1E0-4F9F-BBE7-C37901426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378F988-4053-4B25-BAC9-A83747336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D782DAD-9491-40D0-B96E-B4495C6524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4ABB4-3F74-4274-89C6-0D9CF71A6ACE}" type="datetimeFigureOut">
              <a:rPr lang="en-US" smtClean="0"/>
              <a:t>11-Jun-24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461EDF-7517-45D8-B962-E11B592D18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EEE916F-B7F1-4341-82A7-C1A951841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483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ordwall.net/resource/31634105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2264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87A1C6A0-D24F-44FE-B7BD-4616B4900E22}"/>
              </a:ext>
            </a:extLst>
          </p:cNvPr>
          <p:cNvSpPr/>
          <p:nvPr/>
        </p:nvSpPr>
        <p:spPr>
          <a:xfrm>
            <a:off x="6629400" y="266700"/>
            <a:ext cx="3638550" cy="876300"/>
          </a:xfrm>
          <a:prstGeom prst="roundRect">
            <a:avLst>
              <a:gd name="adj" fmla="val 29167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2A15300-0719-4BCD-BE8F-40B3A86C0598}"/>
              </a:ext>
            </a:extLst>
          </p:cNvPr>
          <p:cNvSpPr txBox="1"/>
          <p:nvPr/>
        </p:nvSpPr>
        <p:spPr>
          <a:xfrm>
            <a:off x="4572001" y="1289388"/>
            <a:ext cx="7619999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2800" dirty="0">
                <a:solidFill>
                  <a:schemeClr val="bg1"/>
                </a:solidFill>
              </a:rPr>
              <a:t>Review: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- Prepositions of place and movement.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- Advice on what to do in a disaster.  </a:t>
            </a:r>
          </a:p>
          <a:p>
            <a:pPr marL="571500" indent="-571500">
              <a:buFontTx/>
              <a:buChar char="-"/>
            </a:pPr>
            <a:r>
              <a:rPr lang="en-US" sz="2800" dirty="0">
                <a:solidFill>
                  <a:schemeClr val="bg1"/>
                </a:solidFill>
              </a:rPr>
              <a:t>Do the exercises on page 23 WB.</a:t>
            </a:r>
          </a:p>
          <a:p>
            <a:pPr marL="571500" indent="-571500">
              <a:buFontTx/>
              <a:buChar char="-"/>
            </a:pPr>
            <a:r>
              <a:rPr lang="en-US" sz="2800" dirty="0">
                <a:solidFill>
                  <a:schemeClr val="bg1"/>
                </a:solidFill>
              </a:rPr>
              <a:t>Do the exercises in </a:t>
            </a:r>
            <a:r>
              <a:rPr lang="en-US" sz="2800" b="1" dirty="0" err="1">
                <a:solidFill>
                  <a:schemeClr val="bg1"/>
                </a:solidFill>
              </a:rPr>
              <a:t>Tiếng</a:t>
            </a:r>
            <a:r>
              <a:rPr lang="en-US" sz="2800" b="1" dirty="0">
                <a:solidFill>
                  <a:schemeClr val="bg1"/>
                </a:solidFill>
              </a:rPr>
              <a:t> Anh 8 </a:t>
            </a:r>
            <a:r>
              <a:rPr lang="en-US" sz="2800" b="1" dirty="0" err="1">
                <a:solidFill>
                  <a:schemeClr val="bg1"/>
                </a:solidFill>
              </a:rPr>
              <a:t>i</a:t>
            </a:r>
            <a:r>
              <a:rPr lang="en-US" sz="2800" b="1" dirty="0">
                <a:solidFill>
                  <a:schemeClr val="bg1"/>
                </a:solidFill>
              </a:rPr>
              <a:t>-Learn Smart World Notebook</a:t>
            </a:r>
            <a:r>
              <a:rPr lang="en-US" sz="2800" dirty="0">
                <a:solidFill>
                  <a:schemeClr val="bg1"/>
                </a:solidFill>
              </a:rPr>
              <a:t> on pages 33.</a:t>
            </a:r>
          </a:p>
          <a:p>
            <a:pPr marL="571500" indent="-571500">
              <a:buFontTx/>
              <a:buChar char="-"/>
            </a:pPr>
            <a:r>
              <a:rPr lang="en-US" sz="2800" dirty="0">
                <a:solidFill>
                  <a:schemeClr val="bg1"/>
                </a:solidFill>
              </a:rPr>
              <a:t>Prepare the next lesson (pages 42-43, SB)</a:t>
            </a:r>
          </a:p>
        </p:txBody>
      </p:sp>
    </p:spTree>
    <p:extLst>
      <p:ext uri="{BB962C8B-B14F-4D97-AF65-F5344CB8AC3E}">
        <p14:creationId xmlns:p14="http://schemas.microsoft.com/office/powerpoint/2010/main" val="780722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977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hlinkClick r:id="rId2"/>
            <a:extLst>
              <a:ext uri="{FF2B5EF4-FFF2-40B4-BE49-F238E27FC236}">
                <a16:creationId xmlns:a16="http://schemas.microsoft.com/office/drawing/2014/main" id="{CC921A91-B9D0-4508-8F53-DC50DB13DA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211" y="1853648"/>
            <a:ext cx="6409856" cy="3396840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2B595C3D-7BE3-4454-9DF7-9814301231C2}"/>
              </a:ext>
            </a:extLst>
          </p:cNvPr>
          <p:cNvSpPr/>
          <p:nvPr/>
        </p:nvSpPr>
        <p:spPr>
          <a:xfrm rot="4238378">
            <a:off x="4766392" y="3411629"/>
            <a:ext cx="889537" cy="1172942"/>
          </a:xfrm>
          <a:custGeom>
            <a:avLst/>
            <a:gdLst/>
            <a:ahLst/>
            <a:cxnLst/>
            <a:rect l="l" t="t" r="r" b="b"/>
            <a:pathLst>
              <a:path w="3404997" h="4114800">
                <a:moveTo>
                  <a:pt x="0" y="0"/>
                </a:moveTo>
                <a:lnTo>
                  <a:pt x="3404997" y="0"/>
                </a:lnTo>
                <a:lnTo>
                  <a:pt x="34049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C13B9EE-1DA1-4381-A404-12029489B340}"/>
              </a:ext>
            </a:extLst>
          </p:cNvPr>
          <p:cNvSpPr txBox="1"/>
          <p:nvPr/>
        </p:nvSpPr>
        <p:spPr>
          <a:xfrm>
            <a:off x="400050" y="3501509"/>
            <a:ext cx="44577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ONLINE GAME </a:t>
            </a:r>
            <a:endParaRPr lang="en-US" sz="4000" dirty="0">
              <a:latin typeface=".VnBlack" panose="020B7200000000000000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071CCB2-6283-49B6-85DF-2CF1401D4D80}"/>
              </a:ext>
            </a:extLst>
          </p:cNvPr>
          <p:cNvSpPr txBox="1"/>
          <p:nvPr/>
        </p:nvSpPr>
        <p:spPr>
          <a:xfrm>
            <a:off x="1514475" y="253484"/>
            <a:ext cx="90773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Look at the picture and choose the correct words.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211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A39091-969E-4373-B714-8F44BDED342F}"/>
              </a:ext>
            </a:extLst>
          </p:cNvPr>
          <p:cNvSpPr/>
          <p:nvPr/>
        </p:nvSpPr>
        <p:spPr>
          <a:xfrm>
            <a:off x="812801" y="2174241"/>
            <a:ext cx="5164199" cy="247443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b="1" dirty="0">
              <a:solidFill>
                <a:schemeClr val="tx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  </a:t>
            </a:r>
            <a:r>
              <a:rPr lang="en-US" sz="5800" b="1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LESSON 2</a:t>
            </a:r>
            <a:endParaRPr lang="en-US" sz="5800" b="1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22CC5540-88DF-4A9E-81EE-669110F32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54352" y="1401987"/>
            <a:ext cx="4324849" cy="13509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871C71-D0E2-4614-8FEF-8B704EC16BBC}"/>
              </a:ext>
            </a:extLst>
          </p:cNvPr>
          <p:cNvSpPr txBox="1"/>
          <p:nvPr/>
        </p:nvSpPr>
        <p:spPr>
          <a:xfrm>
            <a:off x="8106338" y="1815860"/>
            <a:ext cx="3506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PRONUNCIATION</a:t>
            </a:r>
          </a:p>
        </p:txBody>
      </p:sp>
      <p:pic>
        <p:nvPicPr>
          <p:cNvPr id="11" name="Picture 17">
            <a:extLst>
              <a:ext uri="{FF2B5EF4-FFF2-40B4-BE49-F238E27FC236}">
                <a16:creationId xmlns:a16="http://schemas.microsoft.com/office/drawing/2014/main" id="{6408DC38-B82B-4542-8AE0-C6966B8271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367685">
            <a:off x="4071817" y="2155172"/>
            <a:ext cx="2528997" cy="795484"/>
          </a:xfrm>
          <a:prstGeom prst="rect">
            <a:avLst/>
          </a:prstGeom>
        </p:spPr>
      </p:pic>
      <p:pic>
        <p:nvPicPr>
          <p:cNvPr id="8" name="Picture 23">
            <a:extLst>
              <a:ext uri="{FF2B5EF4-FFF2-40B4-BE49-F238E27FC236}">
                <a16:creationId xmlns:a16="http://schemas.microsoft.com/office/drawing/2014/main" id="{26B333B8-A98D-403D-B7DE-81701FB409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410514" y="1709044"/>
            <a:ext cx="695824" cy="695824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CD88B625-C043-426B-8101-F2D8A63A38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54352" y="3673066"/>
            <a:ext cx="4324849" cy="13509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80FA9D-1277-4B0D-9480-B7D9C26D4F3F}"/>
              </a:ext>
            </a:extLst>
          </p:cNvPr>
          <p:cNvSpPr txBox="1"/>
          <p:nvPr/>
        </p:nvSpPr>
        <p:spPr>
          <a:xfrm>
            <a:off x="8392160" y="4036411"/>
            <a:ext cx="3506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SPEAKING</a:t>
            </a:r>
          </a:p>
        </p:txBody>
      </p:sp>
      <p:pic>
        <p:nvPicPr>
          <p:cNvPr id="13" name="Picture 21">
            <a:extLst>
              <a:ext uri="{FF2B5EF4-FFF2-40B4-BE49-F238E27FC236}">
                <a16:creationId xmlns:a16="http://schemas.microsoft.com/office/drawing/2014/main" id="{BAAB0C05-5EE8-416B-B13E-F6CBACF6A8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505520" y="4036410"/>
            <a:ext cx="549762" cy="54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14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>
            <a:extLst>
              <a:ext uri="{FF2B5EF4-FFF2-40B4-BE49-F238E27FC236}">
                <a16:creationId xmlns:a16="http://schemas.microsoft.com/office/drawing/2014/main" id="{A5A9ABFF-1104-42B7-833D-824FE64B07D7}"/>
              </a:ext>
            </a:extLst>
          </p:cNvPr>
          <p:cNvGrpSpPr/>
          <p:nvPr/>
        </p:nvGrpSpPr>
        <p:grpSpPr>
          <a:xfrm>
            <a:off x="942975" y="709612"/>
            <a:ext cx="9353550" cy="5543550"/>
            <a:chOff x="1876425" y="204787"/>
            <a:chExt cx="9353550" cy="5543550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D5E782E4-83F9-482E-866A-9A9C8A4581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62" t="-583" r="25327" b="583"/>
            <a:stretch/>
          </p:blipFill>
          <p:spPr>
            <a:xfrm>
              <a:off x="1928813" y="204787"/>
              <a:ext cx="8129588" cy="3267075"/>
            </a:xfrm>
            <a:prstGeom prst="rect">
              <a:avLst/>
            </a:prstGeom>
          </p:spPr>
        </p:pic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1FA58BD7-2395-4F7A-961F-78786E380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066925" y="3614737"/>
              <a:ext cx="8858250" cy="1285875"/>
            </a:xfrm>
            <a:prstGeom prst="rect">
              <a:avLst/>
            </a:prstGeom>
          </p:spPr>
        </p:pic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2D194A4C-CD06-476C-BFE4-4477ACC2D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876425" y="5205412"/>
              <a:ext cx="9353550" cy="542925"/>
            </a:xfrm>
            <a:prstGeom prst="rect">
              <a:avLst/>
            </a:prstGeom>
          </p:spPr>
        </p:pic>
      </p:grpSp>
      <p:pic>
        <p:nvPicPr>
          <p:cNvPr id="6" name="CD1 TRACK 47">
            <a:hlinkClick r:id="" action="ppaction://media"/>
            <a:extLst>
              <a:ext uri="{FF2B5EF4-FFF2-40B4-BE49-F238E27FC236}">
                <a16:creationId xmlns:a16="http://schemas.microsoft.com/office/drawing/2014/main" id="{AFBA50C2-9AF0-4FBC-8613-F1480F026D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394326" y="3201328"/>
            <a:ext cx="406400" cy="406400"/>
          </a:xfrm>
          <a:prstGeom prst="rect">
            <a:avLst/>
          </a:prstGeom>
        </p:spPr>
      </p:pic>
      <p:pic>
        <p:nvPicPr>
          <p:cNvPr id="9" name="CD1 TRACK 48">
            <a:hlinkClick r:id="" action="ppaction://media"/>
            <a:extLst>
              <a:ext uri="{FF2B5EF4-FFF2-40B4-BE49-F238E27FC236}">
                <a16:creationId xmlns:a16="http://schemas.microsoft.com/office/drawing/2014/main" id="{554A0086-BF5E-4902-A493-3234BAF6DB5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89182" y="4115336"/>
            <a:ext cx="406400" cy="406400"/>
          </a:xfrm>
          <a:prstGeom prst="rect">
            <a:avLst/>
          </a:prstGeom>
        </p:spPr>
      </p:pic>
      <p:cxnSp>
        <p:nvCxnSpPr>
          <p:cNvPr id="10" name="Straight Connector 18">
            <a:extLst>
              <a:ext uri="{FF2B5EF4-FFF2-40B4-BE49-F238E27FC236}">
                <a16:creationId xmlns:a16="http://schemas.microsoft.com/office/drawing/2014/main" id="{9406E296-5C51-4499-95C9-56C6CFBED3E5}"/>
              </a:ext>
            </a:extLst>
          </p:cNvPr>
          <p:cNvCxnSpPr>
            <a:cxnSpLocks/>
          </p:cNvCxnSpPr>
          <p:nvPr/>
        </p:nvCxnSpPr>
        <p:spPr>
          <a:xfrm>
            <a:off x="1178895" y="5170862"/>
            <a:ext cx="52314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975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CB7EE49-5852-480C-B92D-58C16687BE93}"/>
              </a:ext>
            </a:extLst>
          </p:cNvPr>
          <p:cNvSpPr txBox="1"/>
          <p:nvPr/>
        </p:nvSpPr>
        <p:spPr>
          <a:xfrm>
            <a:off x="2057400" y="419099"/>
            <a:ext cx="5781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the videos and work in pair to discuss about the safety plan for disasters. </a:t>
            </a:r>
          </a:p>
        </p:txBody>
      </p:sp>
      <p:pic>
        <p:nvPicPr>
          <p:cNvPr id="5" name="Disaster Dodgers- Introduction to Emergency Planning">
            <a:hlinkClick r:id="" action="ppaction://media"/>
            <a:extLst>
              <a:ext uri="{FF2B5EF4-FFF2-40B4-BE49-F238E27FC236}">
                <a16:creationId xmlns:a16="http://schemas.microsoft.com/office/drawing/2014/main" id="{D30AD596-8C09-4F2B-907C-FB92540040B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2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1209" y="1022349"/>
            <a:ext cx="9657715" cy="543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47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7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2B39755D-AB77-413F-9A98-78D345263E1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55900" y="323850"/>
            <a:ext cx="9773596" cy="634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567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20E671FB-9841-4AC8-994D-BD286C0FC58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2513" y="271462"/>
            <a:ext cx="10072688" cy="625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8372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663CBA9F-053D-47BE-96AF-C8D10CF0E131}"/>
              </a:ext>
            </a:extLst>
          </p:cNvPr>
          <p:cNvSpPr/>
          <p:nvPr/>
        </p:nvSpPr>
        <p:spPr>
          <a:xfrm>
            <a:off x="981075" y="2762250"/>
            <a:ext cx="2647950" cy="11049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 emergency plan</a:t>
            </a: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1CFD254E-C648-4FD9-972C-31C73276B664}"/>
              </a:ext>
            </a:extLst>
          </p:cNvPr>
          <p:cNvSpPr/>
          <p:nvPr/>
        </p:nvSpPr>
        <p:spPr>
          <a:xfrm>
            <a:off x="2814909" y="334972"/>
            <a:ext cx="1585642" cy="719485"/>
          </a:xfrm>
          <a:custGeom>
            <a:avLst/>
            <a:gdLst/>
            <a:ahLst/>
            <a:cxnLst/>
            <a:rect l="l" t="t" r="r" b="b"/>
            <a:pathLst>
              <a:path w="3313119" h="1503328">
                <a:moveTo>
                  <a:pt x="0" y="0"/>
                </a:moveTo>
                <a:lnTo>
                  <a:pt x="3313119" y="0"/>
                </a:lnTo>
                <a:lnTo>
                  <a:pt x="3313119" y="1503328"/>
                </a:lnTo>
                <a:lnTo>
                  <a:pt x="0" y="15033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C8FDCEBE-8B2F-444E-932C-4DCF9184FC69}"/>
              </a:ext>
            </a:extLst>
          </p:cNvPr>
          <p:cNvSpPr/>
          <p:nvPr/>
        </p:nvSpPr>
        <p:spPr>
          <a:xfrm>
            <a:off x="4940975" y="133350"/>
            <a:ext cx="4745950" cy="6349096"/>
          </a:xfrm>
          <a:custGeom>
            <a:avLst/>
            <a:gdLst/>
            <a:ahLst/>
            <a:cxnLst/>
            <a:rect l="l" t="t" r="r" b="b"/>
            <a:pathLst>
              <a:path w="5592027" h="7480972">
                <a:moveTo>
                  <a:pt x="0" y="0"/>
                </a:moveTo>
                <a:lnTo>
                  <a:pt x="5592026" y="0"/>
                </a:lnTo>
                <a:lnTo>
                  <a:pt x="5592026" y="7480972"/>
                </a:lnTo>
                <a:lnTo>
                  <a:pt x="0" y="7480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448B97E7-6E9D-4387-A9EB-9BB65FF1E29B}"/>
              </a:ext>
            </a:extLst>
          </p:cNvPr>
          <p:cNvSpPr txBox="1"/>
          <p:nvPr/>
        </p:nvSpPr>
        <p:spPr>
          <a:xfrm>
            <a:off x="5391150" y="1520308"/>
            <a:ext cx="3381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effectLst/>
                <a:latin typeface="Söhne"/>
              </a:rPr>
              <a:t>Gather Important Information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:</a:t>
            </a:r>
            <a:endParaRPr lang="en-US" dirty="0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C0BCFC4-082D-4515-A93B-B8ED21323A2A}"/>
              </a:ext>
            </a:extLst>
          </p:cNvPr>
          <p:cNvSpPr txBox="1"/>
          <p:nvPr/>
        </p:nvSpPr>
        <p:spPr>
          <a:xfrm>
            <a:off x="5362575" y="2225158"/>
            <a:ext cx="2781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effectLst/>
                <a:latin typeface="Söhne"/>
              </a:rPr>
              <a:t>Communication Plan</a:t>
            </a:r>
            <a:endParaRPr lang="en-US" dirty="0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55282493-0EFD-42E1-8AD5-2FE5EC6E821B}"/>
              </a:ext>
            </a:extLst>
          </p:cNvPr>
          <p:cNvSpPr txBox="1"/>
          <p:nvPr/>
        </p:nvSpPr>
        <p:spPr>
          <a:xfrm>
            <a:off x="5334000" y="2834759"/>
            <a:ext cx="26574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Söhne"/>
              </a:rPr>
              <a:t>Escape</a:t>
            </a:r>
            <a:r>
              <a:rPr lang="en-US" b="1" i="0" dirty="0">
                <a:effectLst/>
                <a:latin typeface="Söhne"/>
              </a:rPr>
              <a:t> Plan</a:t>
            </a:r>
            <a:endParaRPr lang="en-US" dirty="0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46A8E99F-3676-4B9B-BA75-E88E8DA5CB28}"/>
              </a:ext>
            </a:extLst>
          </p:cNvPr>
          <p:cNvSpPr txBox="1"/>
          <p:nvPr/>
        </p:nvSpPr>
        <p:spPr>
          <a:xfrm>
            <a:off x="5334000" y="3444359"/>
            <a:ext cx="31527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Söhne"/>
              </a:rPr>
              <a:t>Prepare emergency kit</a:t>
            </a:r>
            <a:endParaRPr lang="en-US" dirty="0"/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F259D8D8-0A0D-4161-8BCF-AD2FA55A3CE6}"/>
              </a:ext>
            </a:extLst>
          </p:cNvPr>
          <p:cNvSpPr txBox="1"/>
          <p:nvPr/>
        </p:nvSpPr>
        <p:spPr>
          <a:xfrm>
            <a:off x="5400675" y="4025384"/>
            <a:ext cx="3162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Söhne"/>
              </a:rPr>
              <a:t>Stay informed</a:t>
            </a:r>
            <a:endParaRPr lang="en-US" dirty="0"/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C7B7E561-C64D-4A7D-96B7-BCBDF231B058}"/>
              </a:ext>
            </a:extLst>
          </p:cNvPr>
          <p:cNvSpPr txBox="1"/>
          <p:nvPr/>
        </p:nvSpPr>
        <p:spPr>
          <a:xfrm>
            <a:off x="5334000" y="4549258"/>
            <a:ext cx="3295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Söhne"/>
              </a:rPr>
              <a:t>Emergency contact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21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61949" y="1288287"/>
            <a:ext cx="11163301" cy="5017263"/>
            <a:chOff x="70954" y="91439"/>
            <a:chExt cx="12137736" cy="6711697"/>
          </a:xfrm>
        </p:grpSpPr>
        <p:sp>
          <p:nvSpPr>
            <p:cNvPr id="16" name="Google Shape;906;p36"/>
            <p:cNvSpPr/>
            <p:nvPr/>
          </p:nvSpPr>
          <p:spPr>
            <a:xfrm>
              <a:off x="5486400" y="10972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Google Shape;906;p36"/>
            <p:cNvSpPr/>
            <p:nvPr/>
          </p:nvSpPr>
          <p:spPr>
            <a:xfrm>
              <a:off x="143020" y="10836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" name="Google Shape;907;p36"/>
            <p:cNvSpPr/>
            <p:nvPr/>
          </p:nvSpPr>
          <p:spPr>
            <a:xfrm>
              <a:off x="5533570" y="117512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19" name="Google Shape;907;p36"/>
            <p:cNvSpPr/>
            <p:nvPr/>
          </p:nvSpPr>
          <p:spPr>
            <a:xfrm>
              <a:off x="70954" y="126656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21" name="Google Shape;910;p36"/>
            <p:cNvSpPr/>
            <p:nvPr/>
          </p:nvSpPr>
          <p:spPr>
            <a:xfrm>
              <a:off x="731520" y="5943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" name="Google Shape;912;p36"/>
            <p:cNvSpPr/>
            <p:nvPr/>
          </p:nvSpPr>
          <p:spPr>
            <a:xfrm>
              <a:off x="731520" y="11430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" name="Google Shape;914;p36"/>
            <p:cNvSpPr/>
            <p:nvPr/>
          </p:nvSpPr>
          <p:spPr>
            <a:xfrm>
              <a:off x="731520" y="16916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" name="Google Shape;918;p36"/>
            <p:cNvSpPr/>
            <p:nvPr/>
          </p:nvSpPr>
          <p:spPr>
            <a:xfrm>
              <a:off x="731520" y="27889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" name="Google Shape;921;p36"/>
            <p:cNvSpPr/>
            <p:nvPr/>
          </p:nvSpPr>
          <p:spPr>
            <a:xfrm>
              <a:off x="731520" y="33375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" name="Google Shape;923;p36"/>
            <p:cNvSpPr/>
            <p:nvPr/>
          </p:nvSpPr>
          <p:spPr>
            <a:xfrm>
              <a:off x="731520" y="38862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" name="Google Shape;925;p36"/>
            <p:cNvSpPr/>
            <p:nvPr/>
          </p:nvSpPr>
          <p:spPr>
            <a:xfrm>
              <a:off x="731520" y="44348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9" name="Google Shape;914;p36"/>
            <p:cNvSpPr/>
            <p:nvPr/>
          </p:nvSpPr>
          <p:spPr>
            <a:xfrm>
              <a:off x="731520" y="22402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0" name="Google Shape;914;p36"/>
            <p:cNvSpPr/>
            <p:nvPr/>
          </p:nvSpPr>
          <p:spPr>
            <a:xfrm>
              <a:off x="731520" y="49834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1" name="Google Shape;914;p36"/>
            <p:cNvSpPr/>
            <p:nvPr/>
          </p:nvSpPr>
          <p:spPr>
            <a:xfrm>
              <a:off x="731520" y="55321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2" name="Google Shape;914;p36"/>
            <p:cNvSpPr/>
            <p:nvPr/>
          </p:nvSpPr>
          <p:spPr>
            <a:xfrm>
              <a:off x="731520" y="60807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4" name="Google Shape;914;p36"/>
            <p:cNvSpPr/>
            <p:nvPr/>
          </p:nvSpPr>
          <p:spPr>
            <a:xfrm>
              <a:off x="731520" y="66294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5" name="Google Shape;910;p36"/>
            <p:cNvSpPr/>
            <p:nvPr/>
          </p:nvSpPr>
          <p:spPr>
            <a:xfrm rot="5400000">
              <a:off x="-1966284" y="3419855"/>
              <a:ext cx="6675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1343075" y="1014239"/>
            <a:ext cx="1058524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/>
            <a:r>
              <a:rPr lang="en-US" sz="3600" b="1" i="1" u="sng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Unit 4</a:t>
            </a:r>
            <a:endParaRPr lang="en-US" sz="3600" b="1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algn="ctr" defTabSz="914446"/>
            <a:r>
              <a:rPr lang="en-US" sz="28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DISASTERS</a:t>
            </a:r>
          </a:p>
          <a:p>
            <a:pPr defTabSz="914446"/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     Lesson 6: </a:t>
            </a:r>
            <a:r>
              <a:rPr lang="en-US" sz="28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Pronunciation &amp; Speaking</a:t>
            </a:r>
          </a:p>
          <a:p>
            <a:pPr defTabSz="914446"/>
            <a:endParaRPr lang="en-US" sz="3600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25BF8287-D7AE-4CE2-8C90-1DF901C4D3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AB606CD-D414-4AED-8110-41B39374CE1C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/>
            <a:r>
              <a:rPr lang="en-US" sz="2400" b="1">
                <a:solidFill>
                  <a:prstClr val="black"/>
                </a:solidFill>
                <a:latin typeface="Contastia"/>
              </a:rPr>
              <a:t>   Ms Phương </a:t>
            </a:r>
          </a:p>
          <a:p>
            <a:pPr defTabSz="914446"/>
            <a:r>
              <a:rPr lang="en-US" sz="2400" b="1">
                <a:solidFill>
                  <a:prstClr val="black"/>
                </a:solidFill>
                <a:latin typeface="Contastia"/>
              </a:rPr>
              <a:t>Zalo: 0966765064</a:t>
            </a:r>
          </a:p>
        </p:txBody>
      </p:sp>
      <p:sp>
        <p:nvSpPr>
          <p:cNvPr id="37" name="Rectangle: Rounded Corners 3">
            <a:extLst>
              <a:ext uri="{FF2B5EF4-FFF2-40B4-BE49-F238E27FC236}">
                <a16:creationId xmlns:a16="http://schemas.microsoft.com/office/drawing/2014/main" id="{615F507B-9B63-40E6-BA94-A41DD6D81E7C}"/>
              </a:ext>
            </a:extLst>
          </p:cNvPr>
          <p:cNvSpPr/>
          <p:nvPr/>
        </p:nvSpPr>
        <p:spPr>
          <a:xfrm>
            <a:off x="3759200" y="301622"/>
            <a:ext cx="4673600" cy="863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4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WARP-UP</a:t>
            </a: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3F16A79A-4668-4382-9829-ACE67A663ED4}"/>
              </a:ext>
            </a:extLst>
          </p:cNvPr>
          <p:cNvSpPr txBox="1"/>
          <p:nvPr/>
        </p:nvSpPr>
        <p:spPr>
          <a:xfrm>
            <a:off x="1669255" y="2556986"/>
            <a:ext cx="9484519" cy="20453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96875" marR="0" lvl="0" indent="-171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Practice sentence stress </a:t>
            </a:r>
          </a:p>
          <a:p>
            <a:pPr marL="396875" marR="0" lvl="0" indent="-1714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Give advice on what to do in a disaster, using: </a:t>
            </a:r>
            <a:br>
              <a:rPr lang="en-US" sz="28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- prepositions of place and movement </a:t>
            </a:r>
            <a:br>
              <a:rPr lang="en-US" sz="28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- conversation skill - Working through tasks in groups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412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157</Words>
  <Application>Microsoft Office PowerPoint</Application>
  <PresentationFormat>Widescreen</PresentationFormat>
  <Paragraphs>29</Paragraphs>
  <Slides>11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.VnBlack</vt:lpstr>
      <vt:lpstr>Arial</vt:lpstr>
      <vt:lpstr>Calibri</vt:lpstr>
      <vt:lpstr>Calibri Light</vt:lpstr>
      <vt:lpstr>Constantia</vt:lpstr>
      <vt:lpstr>Contastia</vt:lpstr>
      <vt:lpstr>HL Brush 1BK</vt:lpstr>
      <vt:lpstr>Söhne</vt:lpstr>
      <vt:lpstr>Times New Roman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user822</dc:creator>
  <cp:lastModifiedBy>Admin</cp:lastModifiedBy>
  <cp:revision>11</cp:revision>
  <dcterms:created xsi:type="dcterms:W3CDTF">2023-06-03T09:47:28Z</dcterms:created>
  <dcterms:modified xsi:type="dcterms:W3CDTF">2024-06-11T14:56:48Z</dcterms:modified>
</cp:coreProperties>
</file>