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66" r:id="rId2"/>
    <p:sldId id="269" r:id="rId3"/>
    <p:sldId id="256" r:id="rId4"/>
    <p:sldId id="268" r:id="rId5"/>
    <p:sldId id="270" r:id="rId6"/>
    <p:sldId id="271" r:id="rId7"/>
    <p:sldId id="272" r:id="rId8"/>
    <p:sldId id="273" r:id="rId9"/>
    <p:sldId id="274" r:id="rId10"/>
    <p:sldId id="275" r:id="rId11"/>
    <p:sldId id="276" r:id="rId12"/>
    <p:sldId id="277" r:id="rId13"/>
    <p:sldId id="278" r:id="rId14"/>
    <p:sldId id="279" r:id="rId15"/>
    <p:sldId id="280" r:id="rId16"/>
    <p:sldId id="282" r:id="rId17"/>
    <p:sldId id="283" r:id="rId18"/>
    <p:sldId id="281" r:id="rId19"/>
    <p:sldId id="284" r:id="rId20"/>
    <p:sldId id="285" r:id="rId21"/>
    <p:sldId id="286" r:id="rId22"/>
    <p:sldId id="295" r:id="rId23"/>
    <p:sldId id="296" r:id="rId24"/>
    <p:sldId id="297" r:id="rId25"/>
    <p:sldId id="298" r:id="rId26"/>
    <p:sldId id="299" r:id="rId27"/>
    <p:sldId id="300" r:id="rId28"/>
    <p:sldId id="287" r:id="rId29"/>
    <p:sldId id="289" r:id="rId30"/>
    <p:sldId id="264" r:id="rId31"/>
    <p:sldId id="288" r:id="rId32"/>
    <p:sldId id="292" r:id="rId33"/>
    <p:sldId id="290" r:id="rId34"/>
    <p:sldId id="293" r:id="rId35"/>
    <p:sldId id="260" r:id="rId36"/>
    <p:sldId id="294" r:id="rId37"/>
  </p:sldIdLst>
  <p:sldSz cx="18288000" cy="10287000"/>
  <p:notesSz cx="6858000" cy="9144000"/>
  <p:embeddedFontLst>
    <p:embeddedFont>
      <p:font typeface="Barlow" panose="020B0604020202020204" charset="0"/>
      <p:regular r:id="rId39"/>
      <p:bold r:id="rId40"/>
      <p:italic r:id="rId41"/>
      <p:boldItalic r:id="rId42"/>
    </p:embeddedFont>
    <p:embeddedFont>
      <p:font typeface="Amasis MT Pro Black" panose="020B0604020202020204" charset="0"/>
      <p:bold r:id="rId43"/>
      <p:boldItalic r:id="rId44"/>
    </p:embeddedFont>
    <p:embeddedFont>
      <p:font typeface="Calibri" panose="020F050202020403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7F9CC14-0C8D-45CA-B746-9DD6CEC51AC5}">
          <p14:sldIdLst>
            <p14:sldId id="266"/>
            <p14:sldId id="269"/>
            <p14:sldId id="256"/>
            <p14:sldId id="268"/>
            <p14:sldId id="270"/>
            <p14:sldId id="271"/>
            <p14:sldId id="272"/>
            <p14:sldId id="273"/>
            <p14:sldId id="274"/>
            <p14:sldId id="275"/>
            <p14:sldId id="276"/>
            <p14:sldId id="277"/>
            <p14:sldId id="278"/>
            <p14:sldId id="279"/>
            <p14:sldId id="280"/>
            <p14:sldId id="282"/>
            <p14:sldId id="283"/>
            <p14:sldId id="281"/>
            <p14:sldId id="284"/>
            <p14:sldId id="285"/>
            <p14:sldId id="286"/>
            <p14:sldId id="295"/>
            <p14:sldId id="296"/>
            <p14:sldId id="297"/>
            <p14:sldId id="298"/>
            <p14:sldId id="299"/>
            <p14:sldId id="300"/>
            <p14:sldId id="287"/>
            <p14:sldId id="289"/>
            <p14:sldId id="264"/>
            <p14:sldId id="288"/>
            <p14:sldId id="292"/>
            <p14:sldId id="290"/>
            <p14:sldId id="293"/>
            <p14:sldId id="260"/>
            <p14:sldId id="2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272D"/>
    <a:srgbClr val="375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9" d="100"/>
          <a:sy n="49" d="100"/>
        </p:scale>
        <p:origin x="576"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B7CCD0-CE71-4587-977A-CEBC60D8E241}" type="datetimeFigureOut">
              <a:rPr lang="en-US" smtClean="0"/>
              <a:t>6/9/2024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C01F4-DEA2-46B0-8A48-047280DE046F}" type="slidenum">
              <a:rPr lang="en-US" smtClean="0"/>
              <a:t>‹#›</a:t>
            </a:fld>
            <a:endParaRPr lang="en-US"/>
          </a:p>
        </p:txBody>
      </p:sp>
    </p:spTree>
    <p:extLst>
      <p:ext uri="{BB962C8B-B14F-4D97-AF65-F5344CB8AC3E}">
        <p14:creationId xmlns:p14="http://schemas.microsoft.com/office/powerpoint/2010/main" val="2909834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C01F4-DEA2-46B0-8A48-047280DE046F}" type="slidenum">
              <a:rPr lang="en-US" smtClean="0"/>
              <a:t>31</a:t>
            </a:fld>
            <a:endParaRPr lang="en-US"/>
          </a:p>
        </p:txBody>
      </p:sp>
    </p:spTree>
    <p:extLst>
      <p:ext uri="{BB962C8B-B14F-4D97-AF65-F5344CB8AC3E}">
        <p14:creationId xmlns:p14="http://schemas.microsoft.com/office/powerpoint/2010/main" val="3178874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C01F4-DEA2-46B0-8A48-047280DE046F}" type="slidenum">
              <a:rPr lang="en-US" smtClean="0"/>
              <a:t>33</a:t>
            </a:fld>
            <a:endParaRPr lang="en-US"/>
          </a:p>
        </p:txBody>
      </p:sp>
    </p:spTree>
    <p:extLst>
      <p:ext uri="{BB962C8B-B14F-4D97-AF65-F5344CB8AC3E}">
        <p14:creationId xmlns:p14="http://schemas.microsoft.com/office/powerpoint/2010/main" val="844091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8.sv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25.sv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3.svg"/><Relationship Id="rId4" Type="http://schemas.openxmlformats.org/officeDocument/2006/relationships/image" Target="../media/image41.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1.svg"/><Relationship Id="rId7" Type="http://schemas.openxmlformats.org/officeDocument/2006/relationships/image" Target="../media/image48.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3.svg"/><Relationship Id="rId10" Type="http://schemas.openxmlformats.org/officeDocument/2006/relationships/image" Target="../media/image58.svg"/><Relationship Id="rId4" Type="http://schemas.openxmlformats.org/officeDocument/2006/relationships/image" Target="../media/image41.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8.sv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1.svg"/><Relationship Id="rId7"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8.sv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1.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38.png"/><Relationship Id="rId4" Type="http://schemas.openxmlformats.org/officeDocument/2006/relationships/image" Target="../media/image51.svg"/></Relationships>
</file>

<file path=ppt/slides/_rels/slide2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0.svg"/><Relationship Id="rId7" Type="http://schemas.openxmlformats.org/officeDocument/2006/relationships/image" Target="../media/image6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8.sv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3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40.png"/><Relationship Id="rId7"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38.png"/><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25.svg"/></Relationships>
</file>

<file path=ppt/slides/_rels/slide3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40.png"/><Relationship Id="rId7"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38.png"/><Relationship Id="rId4" Type="http://schemas.openxmlformats.org/officeDocument/2006/relationships/image" Target="../media/image51.svg"/></Relationships>
</file>

<file path=ppt/slides/_rels/slide3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8.sv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9.sv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0.sv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flipV="1">
            <a:off x="1295400" y="1709737"/>
            <a:ext cx="16844067" cy="7086600"/>
          </a:xfrm>
          <a:custGeom>
            <a:avLst/>
            <a:gdLst/>
            <a:ahLst/>
            <a:cxnLst/>
            <a:rect l="l" t="t" r="r" b="b"/>
            <a:pathLst>
              <a:path w="13368021" h="6132580">
                <a:moveTo>
                  <a:pt x="0" y="6132580"/>
                </a:moveTo>
                <a:lnTo>
                  <a:pt x="13368022" y="6132580"/>
                </a:lnTo>
                <a:lnTo>
                  <a:pt x="13368022" y="0"/>
                </a:lnTo>
                <a:lnTo>
                  <a:pt x="0" y="0"/>
                </a:lnTo>
                <a:lnTo>
                  <a:pt x="0" y="613258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1487286" y="6671033"/>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1135729" y="5967918"/>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rot="-10800000">
            <a:off x="16504314" y="3444764"/>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rot="-10800000">
            <a:off x="17129328" y="4421335"/>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flipH="1" flipV="1">
            <a:off x="14504304" y="-1476832"/>
            <a:ext cx="4649043" cy="4602552"/>
          </a:xfrm>
          <a:custGeom>
            <a:avLst/>
            <a:gdLst/>
            <a:ahLst/>
            <a:cxnLst/>
            <a:rect l="l" t="t" r="r" b="b"/>
            <a:pathLst>
              <a:path w="4649043" h="4602552">
                <a:moveTo>
                  <a:pt x="4649043" y="4602552"/>
                </a:moveTo>
                <a:lnTo>
                  <a:pt x="0" y="4602552"/>
                </a:lnTo>
                <a:lnTo>
                  <a:pt x="0" y="0"/>
                </a:lnTo>
                <a:lnTo>
                  <a:pt x="4649043" y="0"/>
                </a:lnTo>
                <a:lnTo>
                  <a:pt x="4649043" y="4602552"/>
                </a:lnTo>
                <a:close/>
              </a:path>
            </a:pathLst>
          </a:custGeom>
          <a:blipFill>
            <a:blip r:embed="rId6"/>
            <a:stretch>
              <a:fillRect/>
            </a:stretch>
          </a:blipFill>
        </p:spPr>
        <p:txBody>
          <a:bodyPr/>
          <a:lstStyle/>
          <a:p>
            <a:endParaRPr lang="en-US"/>
          </a:p>
        </p:txBody>
      </p:sp>
      <p:sp>
        <p:nvSpPr>
          <p:cNvPr id="12" name="Freeform 12"/>
          <p:cNvSpPr/>
          <p:nvPr/>
        </p:nvSpPr>
        <p:spPr>
          <a:xfrm rot="1134612">
            <a:off x="-815178" y="8196678"/>
            <a:ext cx="3450974" cy="3373327"/>
          </a:xfrm>
          <a:custGeom>
            <a:avLst/>
            <a:gdLst/>
            <a:ahLst/>
            <a:cxnLst/>
            <a:rect l="l" t="t" r="r" b="b"/>
            <a:pathLst>
              <a:path w="3450974" h="3373327">
                <a:moveTo>
                  <a:pt x="0" y="0"/>
                </a:moveTo>
                <a:lnTo>
                  <a:pt x="3450974" y="0"/>
                </a:lnTo>
                <a:lnTo>
                  <a:pt x="3450974" y="3373327"/>
                </a:lnTo>
                <a:lnTo>
                  <a:pt x="0" y="3373327"/>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2307312" y="2989682"/>
            <a:ext cx="13889978" cy="3709926"/>
          </a:xfrm>
          <a:prstGeom prst="rect">
            <a:avLst/>
          </a:prstGeom>
        </p:spPr>
        <p:txBody>
          <a:bodyPr wrap="square" lIns="0" tIns="0" rIns="0" bIns="0" rtlCol="0" anchor="t">
            <a:spAutoFit/>
          </a:bodyPr>
          <a:lstStyle/>
          <a:p>
            <a:pPr marL="0" lvl="0" indent="0" algn="ctr">
              <a:lnSpc>
                <a:spcPct val="150000"/>
              </a:lnSpc>
              <a:spcBef>
                <a:spcPct val="0"/>
              </a:spcBef>
            </a:pPr>
            <a:r>
              <a:rPr lang="en-US" sz="8565" b="1" u="none">
                <a:solidFill>
                  <a:srgbClr val="C1272D"/>
                </a:solidFill>
                <a:latin typeface="Arial" panose="020B0604020202020204" pitchFamily="34" charset="0"/>
                <a:cs typeface="Arial" panose="020B0604020202020204" pitchFamily="34" charset="0"/>
              </a:rPr>
              <a:t>CHÀO MỪNG CÁC EM ĐẾN VỚI TIẾT HỌC MỚI!</a:t>
            </a:r>
          </a:p>
        </p:txBody>
      </p:sp>
      <p:sp>
        <p:nvSpPr>
          <p:cNvPr id="15" name="Freeform 15"/>
          <p:cNvSpPr/>
          <p:nvPr/>
        </p:nvSpPr>
        <p:spPr>
          <a:xfrm rot="-1928021" flipV="1">
            <a:off x="-118089" y="-951933"/>
            <a:ext cx="1830821" cy="3351618"/>
          </a:xfrm>
          <a:custGeom>
            <a:avLst/>
            <a:gdLst/>
            <a:ahLst/>
            <a:cxnLst/>
            <a:rect l="l" t="t" r="r" b="b"/>
            <a:pathLst>
              <a:path w="1830821" h="3351618">
                <a:moveTo>
                  <a:pt x="0" y="3351618"/>
                </a:moveTo>
                <a:lnTo>
                  <a:pt x="1830821" y="3351618"/>
                </a:lnTo>
                <a:lnTo>
                  <a:pt x="1830821" y="0"/>
                </a:lnTo>
                <a:lnTo>
                  <a:pt x="0" y="0"/>
                </a:lnTo>
                <a:lnTo>
                  <a:pt x="0" y="3351618"/>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Freeform 16"/>
          <p:cNvSpPr/>
          <p:nvPr/>
        </p:nvSpPr>
        <p:spPr>
          <a:xfrm rot="-1928021" flipH="1">
            <a:off x="16575268" y="7887315"/>
            <a:ext cx="1830821" cy="3351618"/>
          </a:xfrm>
          <a:custGeom>
            <a:avLst/>
            <a:gdLst/>
            <a:ahLst/>
            <a:cxnLst/>
            <a:rect l="l" t="t" r="r" b="b"/>
            <a:pathLst>
              <a:path w="1830821" h="3351618">
                <a:moveTo>
                  <a:pt x="1830821" y="0"/>
                </a:moveTo>
                <a:lnTo>
                  <a:pt x="0" y="0"/>
                </a:lnTo>
                <a:lnTo>
                  <a:pt x="0" y="3351618"/>
                </a:lnTo>
                <a:lnTo>
                  <a:pt x="1830821" y="3351618"/>
                </a:lnTo>
                <a:lnTo>
                  <a:pt x="1830821"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8001261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B42561-276A-86D8-76CC-D784C723C0CA}"/>
              </a:ext>
            </a:extLst>
          </p:cNvPr>
          <p:cNvSpPr txBox="1"/>
          <p:nvPr/>
        </p:nvSpPr>
        <p:spPr>
          <a:xfrm>
            <a:off x="3848100" y="658907"/>
            <a:ext cx="105918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LỊCH SỬ PHÁT TRIỂN CỦA ÁO DÀI </a:t>
            </a:r>
          </a:p>
        </p:txBody>
      </p:sp>
      <p:grpSp>
        <p:nvGrpSpPr>
          <p:cNvPr id="17" name="Group 16">
            <a:extLst>
              <a:ext uri="{FF2B5EF4-FFF2-40B4-BE49-F238E27FC236}">
                <a16:creationId xmlns:a16="http://schemas.microsoft.com/office/drawing/2014/main" id="{849FAA71-1E5A-7DAC-5EC1-0A17DAC04EE1}"/>
              </a:ext>
            </a:extLst>
          </p:cNvPr>
          <p:cNvGrpSpPr/>
          <p:nvPr/>
        </p:nvGrpSpPr>
        <p:grpSpPr>
          <a:xfrm>
            <a:off x="1714500" y="2400300"/>
            <a:ext cx="14211300" cy="4415090"/>
            <a:chOff x="9925050" y="2252410"/>
            <a:chExt cx="8743950" cy="6650860"/>
          </a:xfrm>
        </p:grpSpPr>
        <p:sp>
          <p:nvSpPr>
            <p:cNvPr id="13" name="TextBox 12">
              <a:extLst>
                <a:ext uri="{FF2B5EF4-FFF2-40B4-BE49-F238E27FC236}">
                  <a16:creationId xmlns:a16="http://schemas.microsoft.com/office/drawing/2014/main" id="{AF8DC5BE-EE9D-8BCD-46BD-471BC4E6362B}"/>
                </a:ext>
              </a:extLst>
            </p:cNvPr>
            <p:cNvSpPr txBox="1"/>
            <p:nvPr/>
          </p:nvSpPr>
          <p:spPr>
            <a:xfrm>
              <a:off x="9925050" y="2252410"/>
              <a:ext cx="8743950" cy="6650860"/>
            </a:xfrm>
            <a:prstGeom prst="rect">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dirty="0"/>
                <a:t>Áo dài từ lâu đã là trang phục truyền thống và là nét văn hóa đặc trưng của dân tộc Việt Nam. </a:t>
              </a:r>
              <a:endParaRPr lang="en-US" sz="3600" dirty="0"/>
            </a:p>
            <a:p>
              <a:pPr marL="571500" indent="-571500" algn="just">
                <a:lnSpc>
                  <a:spcPct val="150000"/>
                </a:lnSpc>
                <a:buFont typeface="Arial" panose="020B0604020202020204" pitchFamily="34" charset="0"/>
                <a:buChar char="•"/>
              </a:pPr>
              <a:r>
                <a:rPr lang="vi-VN" sz="3600" dirty="0"/>
                <a:t>Trải qua từng thời kì phát triển của lịch sử, áo dài luôn không ngừng biến đổi nhưng vẫn đảm bảo tôn được vẻ đẹp dịu dàng truyền thống của người phụ nữ Việt.</a:t>
              </a:r>
              <a:endParaRPr lang="en-US" sz="3600" dirty="0"/>
            </a:p>
          </p:txBody>
        </p:sp>
        <p:cxnSp>
          <p:nvCxnSpPr>
            <p:cNvPr id="15" name="Straight Connector 14">
              <a:extLst>
                <a:ext uri="{FF2B5EF4-FFF2-40B4-BE49-F238E27FC236}">
                  <a16:creationId xmlns:a16="http://schemas.microsoft.com/office/drawing/2014/main" id="{AA89235B-2A5F-961F-CBB6-AB188C9D0C92}"/>
                </a:ext>
              </a:extLst>
            </p:cNvPr>
            <p:cNvCxnSpPr/>
            <p:nvPr/>
          </p:nvCxnSpPr>
          <p:spPr>
            <a:xfrm>
              <a:off x="9925050" y="2400300"/>
              <a:ext cx="8743950" cy="0"/>
            </a:xfrm>
            <a:prstGeom prst="line">
              <a:avLst/>
            </a:prstGeom>
            <a:ln>
              <a:solidFill>
                <a:srgbClr val="C1272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7E6F7BF-73D2-6113-B3E8-9FD0A33F8BA9}"/>
                </a:ext>
              </a:extLst>
            </p:cNvPr>
            <p:cNvCxnSpPr/>
            <p:nvPr/>
          </p:nvCxnSpPr>
          <p:spPr>
            <a:xfrm>
              <a:off x="9925050" y="8801100"/>
              <a:ext cx="8743950" cy="0"/>
            </a:xfrm>
            <a:prstGeom prst="line">
              <a:avLst/>
            </a:prstGeom>
            <a:ln>
              <a:solidFill>
                <a:srgbClr val="C1272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3735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FFB995C-B7CE-AAAA-EF32-20B0F8D654B8}"/>
              </a:ext>
            </a:extLst>
          </p:cNvPr>
          <p:cNvGrpSpPr/>
          <p:nvPr/>
        </p:nvGrpSpPr>
        <p:grpSpPr>
          <a:xfrm>
            <a:off x="568410" y="3366075"/>
            <a:ext cx="8036356" cy="6882825"/>
            <a:chOff x="568410" y="3366075"/>
            <a:chExt cx="8036356" cy="6882825"/>
          </a:xfrm>
        </p:grpSpPr>
        <p:pic>
          <p:nvPicPr>
            <p:cNvPr id="6" name="Picture 5">
              <a:extLst>
                <a:ext uri="{FF2B5EF4-FFF2-40B4-BE49-F238E27FC236}">
                  <a16:creationId xmlns:a16="http://schemas.microsoft.com/office/drawing/2014/main" id="{E6F66263-D6CC-ED49-56EE-017E59C0BD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10" y="3366077"/>
              <a:ext cx="3995552" cy="61531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7">
              <a:extLst>
                <a:ext uri="{FF2B5EF4-FFF2-40B4-BE49-F238E27FC236}">
                  <a16:creationId xmlns:a16="http://schemas.microsoft.com/office/drawing/2014/main" id="{3B5A9EB3-8804-26F8-52AE-0ED0B813F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366075"/>
              <a:ext cx="3880366" cy="615315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TextBox 11">
              <a:extLst>
                <a:ext uri="{FF2B5EF4-FFF2-40B4-BE49-F238E27FC236}">
                  <a16:creationId xmlns:a16="http://schemas.microsoft.com/office/drawing/2014/main" id="{8C173944-5605-B241-9BFD-84005AC62E97}"/>
                </a:ext>
              </a:extLst>
            </p:cNvPr>
            <p:cNvSpPr txBox="1"/>
            <p:nvPr/>
          </p:nvSpPr>
          <p:spPr>
            <a:xfrm>
              <a:off x="2286000" y="9664125"/>
              <a:ext cx="3995552"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giao lĩnh </a:t>
              </a:r>
            </a:p>
          </p:txBody>
        </p:sp>
      </p:grpSp>
      <p:sp>
        <p:nvSpPr>
          <p:cNvPr id="4" name="TextBox 3">
            <a:extLst>
              <a:ext uri="{FF2B5EF4-FFF2-40B4-BE49-F238E27FC236}">
                <a16:creationId xmlns:a16="http://schemas.microsoft.com/office/drawing/2014/main" id="{948F22CE-5C0A-F514-BC93-BC71A083057C}"/>
              </a:ext>
            </a:extLst>
          </p:cNvPr>
          <p:cNvSpPr txBox="1"/>
          <p:nvPr/>
        </p:nvSpPr>
        <p:spPr>
          <a:xfrm>
            <a:off x="304800" y="419100"/>
            <a:ext cx="9144000" cy="2761395"/>
          </a:xfrm>
          <a:prstGeom prst="wedgeRoundRectCallout">
            <a:avLst/>
          </a:prstGeom>
          <a:solidFill>
            <a:schemeClr val="bg1"/>
          </a:solidFill>
          <a:ln>
            <a:solidFill>
              <a:srgbClr val="C1272D"/>
            </a:solidFill>
          </a:ln>
        </p:spPr>
        <p:txBody>
          <a:bodyPr wrap="square">
            <a:spAutoFit/>
          </a:bodyPr>
          <a:lstStyle/>
          <a:p>
            <a:pPr algn="just">
              <a:lnSpc>
                <a:spcPct val="150000"/>
              </a:lnSpc>
            </a:pPr>
            <a:r>
              <a:rPr lang="vi-VN" sz="3600"/>
              <a:t>Sự xuất hiện của áo dài bắt nguồn từ áo giao lĩnh (năm 1744) – là kiểu dáng sơ khai nhất của áo dài Việt Nam.</a:t>
            </a:r>
            <a:endParaRPr lang="en-US" sz="3600"/>
          </a:p>
        </p:txBody>
      </p:sp>
      <p:grpSp>
        <p:nvGrpSpPr>
          <p:cNvPr id="22" name="Group 21">
            <a:extLst>
              <a:ext uri="{FF2B5EF4-FFF2-40B4-BE49-F238E27FC236}">
                <a16:creationId xmlns:a16="http://schemas.microsoft.com/office/drawing/2014/main" id="{59719E0C-E3FF-866A-FFE8-367B6660D1B5}"/>
              </a:ext>
            </a:extLst>
          </p:cNvPr>
          <p:cNvGrpSpPr/>
          <p:nvPr/>
        </p:nvGrpSpPr>
        <p:grpSpPr>
          <a:xfrm>
            <a:off x="11125200" y="-748569"/>
            <a:ext cx="5438775" cy="7571901"/>
            <a:chOff x="11530012" y="-243426"/>
            <a:chExt cx="5438775" cy="7571901"/>
          </a:xfrm>
        </p:grpSpPr>
        <p:pic>
          <p:nvPicPr>
            <p:cNvPr id="19" name="Picture 18">
              <a:extLst>
                <a:ext uri="{FF2B5EF4-FFF2-40B4-BE49-F238E27FC236}">
                  <a16:creationId xmlns:a16="http://schemas.microsoft.com/office/drawing/2014/main" id="{FD5F4A62-C014-CED4-9A2E-2B42A60E6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3400" y="-243426"/>
              <a:ext cx="4572000" cy="684784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1" name="TextBox 20">
              <a:extLst>
                <a:ext uri="{FF2B5EF4-FFF2-40B4-BE49-F238E27FC236}">
                  <a16:creationId xmlns:a16="http://schemas.microsoft.com/office/drawing/2014/main" id="{6CCAB680-7F4F-7D29-B23A-214D60B5A096}"/>
                </a:ext>
              </a:extLst>
            </p:cNvPr>
            <p:cNvSpPr txBox="1"/>
            <p:nvPr/>
          </p:nvSpPr>
          <p:spPr>
            <a:xfrm>
              <a:off x="11530012" y="6743700"/>
              <a:ext cx="5438775" cy="584775"/>
            </a:xfrm>
            <a:prstGeom prst="rect">
              <a:avLst/>
            </a:prstGeom>
            <a:noFill/>
          </p:spPr>
          <p:txBody>
            <a:bodyPr wrap="square">
              <a:spAutoFit/>
            </a:bodyPr>
            <a:lstStyle/>
            <a:p>
              <a:pPr algn="ctr"/>
              <a:r>
                <a:rPr lang="en-US" sz="3200" i="1">
                  <a:solidFill>
                    <a:srgbClr val="002060"/>
                  </a:solidFill>
                  <a:latin typeface="Arial" panose="020B0604020202020204" pitchFamily="34" charset="0"/>
                  <a:cs typeface="Arial" panose="020B0604020202020204" pitchFamily="34" charset="0"/>
                </a:rPr>
                <a:t>Áo dài tứ thân (thế kỉ 17)</a:t>
              </a:r>
            </a:p>
          </p:txBody>
        </p:sp>
      </p:grpSp>
      <p:sp>
        <p:nvSpPr>
          <p:cNvPr id="24" name="TextBox 23">
            <a:extLst>
              <a:ext uri="{FF2B5EF4-FFF2-40B4-BE49-F238E27FC236}">
                <a16:creationId xmlns:a16="http://schemas.microsoft.com/office/drawing/2014/main" id="{205426B8-5CA1-9D23-CFC7-09475C8BA6E3}"/>
              </a:ext>
            </a:extLst>
          </p:cNvPr>
          <p:cNvSpPr txBox="1"/>
          <p:nvPr/>
        </p:nvSpPr>
        <p:spPr>
          <a:xfrm>
            <a:off x="9448800" y="6743700"/>
            <a:ext cx="8763000" cy="3326873"/>
          </a:xfrm>
          <a:prstGeom prst="rect">
            <a:avLst/>
          </a:prstGeom>
          <a:noFill/>
        </p:spPr>
        <p:txBody>
          <a:bodyPr wrap="square">
            <a:spAutoFit/>
          </a:bodyPr>
          <a:lstStyle/>
          <a:p>
            <a:pPr algn="just">
              <a:lnSpc>
                <a:spcPct val="150000"/>
              </a:lnSpc>
            </a:pPr>
            <a:r>
              <a:rPr lang="vi-VN" sz="3500"/>
              <a:t>Để tiện hơn trong lao động sản xuất của người phụ nữ, chiếc áo giao lĩnh được may rời 2 tà trước để buộc vào với nhau, hai tà sau may liền lại thành vạt áo.</a:t>
            </a:r>
            <a:endParaRPr lang="en-US" sz="3500"/>
          </a:p>
        </p:txBody>
      </p:sp>
    </p:spTree>
    <p:extLst>
      <p:ext uri="{BB962C8B-B14F-4D97-AF65-F5344CB8AC3E}">
        <p14:creationId xmlns:p14="http://schemas.microsoft.com/office/powerpoint/2010/main" val="3863009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E9132A-63CB-4514-3DC7-80297D6582EB}"/>
              </a:ext>
            </a:extLst>
          </p:cNvPr>
          <p:cNvGrpSpPr/>
          <p:nvPr/>
        </p:nvGrpSpPr>
        <p:grpSpPr>
          <a:xfrm>
            <a:off x="914400" y="276225"/>
            <a:ext cx="9067800" cy="7153782"/>
            <a:chOff x="1143000" y="2728405"/>
            <a:chExt cx="9067800" cy="7153782"/>
          </a:xfrm>
        </p:grpSpPr>
        <p:pic>
          <p:nvPicPr>
            <p:cNvPr id="3" name="Picture 2">
              <a:extLst>
                <a:ext uri="{FF2B5EF4-FFF2-40B4-BE49-F238E27FC236}">
                  <a16:creationId xmlns:a16="http://schemas.microsoft.com/office/drawing/2014/main" id="{12546091-EA53-EC11-40C7-9E3B79DD1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728405"/>
              <a:ext cx="9067800" cy="63474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TextBox 4">
              <a:extLst>
                <a:ext uri="{FF2B5EF4-FFF2-40B4-BE49-F238E27FC236}">
                  <a16:creationId xmlns:a16="http://schemas.microsoft.com/office/drawing/2014/main" id="{3A4E43D8-6702-4F01-4895-36D5AC9AE514}"/>
                </a:ext>
              </a:extLst>
            </p:cNvPr>
            <p:cNvSpPr txBox="1"/>
            <p:nvPr/>
          </p:nvSpPr>
          <p:spPr>
            <a:xfrm>
              <a:off x="2590800" y="9297412"/>
              <a:ext cx="6096000" cy="584775"/>
            </a:xfrm>
            <a:prstGeom prst="rect">
              <a:avLst/>
            </a:prstGeom>
            <a:noFill/>
          </p:spPr>
          <p:txBody>
            <a:bodyPr wrap="square" rtlCol="0">
              <a:spAutoFit/>
            </a:bodyPr>
            <a:lstStyle/>
            <a:p>
              <a:r>
                <a:rPr lang="en-US" sz="3200" i="1">
                  <a:solidFill>
                    <a:srgbClr val="002060"/>
                  </a:solidFill>
                  <a:latin typeface="Arial" panose="020B0604020202020204" pitchFamily="34" charset="0"/>
                  <a:cs typeface="Arial" panose="020B0604020202020204" pitchFamily="34" charset="0"/>
                </a:rPr>
                <a:t>Áo ngũ thân thời Vua Gia Long </a:t>
              </a:r>
            </a:p>
          </p:txBody>
        </p:sp>
      </p:grpSp>
      <p:sp>
        <p:nvSpPr>
          <p:cNvPr id="9" name="TextBox 8">
            <a:extLst>
              <a:ext uri="{FF2B5EF4-FFF2-40B4-BE49-F238E27FC236}">
                <a16:creationId xmlns:a16="http://schemas.microsoft.com/office/drawing/2014/main" id="{0A32B548-FC3C-AF9E-06CD-875FD038E7E6}"/>
              </a:ext>
            </a:extLst>
          </p:cNvPr>
          <p:cNvSpPr txBox="1"/>
          <p:nvPr/>
        </p:nvSpPr>
        <p:spPr>
          <a:xfrm>
            <a:off x="381000" y="7591173"/>
            <a:ext cx="10515600" cy="2429127"/>
          </a:xfrm>
          <a:prstGeom prst="rect">
            <a:avLst/>
          </a:prstGeom>
          <a:noFill/>
        </p:spPr>
        <p:txBody>
          <a:bodyPr wrap="square">
            <a:spAutoFit/>
          </a:bodyPr>
          <a:lstStyle/>
          <a:p>
            <a:pPr algn="just">
              <a:lnSpc>
                <a:spcPct val="150000"/>
              </a:lnSpc>
            </a:pPr>
            <a:r>
              <a:rPr lang="vi-VN" sz="3500"/>
              <a:t>Trên cơ sở áo tứ thân, đến thời vua Gia Long áo ngũ thân xuất hiện. Một tà nhỏ</a:t>
            </a:r>
            <a:r>
              <a:rPr lang="en-US" sz="3500"/>
              <a:t> </a:t>
            </a:r>
            <a:r>
              <a:rPr lang="en-US" sz="3500">
                <a:latin typeface="Arial" panose="020B0604020202020204" pitchFamily="34" charset="0"/>
                <a:cs typeface="Arial" panose="020B0604020202020204" pitchFamily="34" charset="0"/>
              </a:rPr>
              <a:t>được may thêm</a:t>
            </a:r>
            <a:r>
              <a:rPr lang="vi-VN" sz="3500">
                <a:latin typeface="Arial" panose="020B0604020202020204" pitchFamily="34" charset="0"/>
                <a:cs typeface="Arial" panose="020B0604020202020204" pitchFamily="34" charset="0"/>
              </a:rPr>
              <a:t> </a:t>
            </a:r>
            <a:r>
              <a:rPr lang="vi-VN" sz="3500"/>
              <a:t>để tượng trưng cho địa vị của người mặc trong xã hội.</a:t>
            </a:r>
            <a:endParaRPr lang="en-US" sz="3500"/>
          </a:p>
        </p:txBody>
      </p:sp>
      <p:grpSp>
        <p:nvGrpSpPr>
          <p:cNvPr id="15" name="Group 14">
            <a:extLst>
              <a:ext uri="{FF2B5EF4-FFF2-40B4-BE49-F238E27FC236}">
                <a16:creationId xmlns:a16="http://schemas.microsoft.com/office/drawing/2014/main" id="{E9096CB0-6A04-FF45-FB4E-B67E81536CA4}"/>
              </a:ext>
            </a:extLst>
          </p:cNvPr>
          <p:cNvGrpSpPr/>
          <p:nvPr/>
        </p:nvGrpSpPr>
        <p:grpSpPr>
          <a:xfrm>
            <a:off x="11963400" y="3177512"/>
            <a:ext cx="5105400" cy="7109488"/>
            <a:chOff x="12115800" y="3114587"/>
            <a:chExt cx="5105400" cy="7109488"/>
          </a:xfrm>
        </p:grpSpPr>
        <p:pic>
          <p:nvPicPr>
            <p:cNvPr id="11" name="Picture 10">
              <a:extLst>
                <a:ext uri="{FF2B5EF4-FFF2-40B4-BE49-F238E27FC236}">
                  <a16:creationId xmlns:a16="http://schemas.microsoft.com/office/drawing/2014/main" id="{209003C2-2657-1754-0A89-F9F1B0845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15800" y="3114587"/>
              <a:ext cx="5105400" cy="64485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TextBox 12">
              <a:extLst>
                <a:ext uri="{FF2B5EF4-FFF2-40B4-BE49-F238E27FC236}">
                  <a16:creationId xmlns:a16="http://schemas.microsoft.com/office/drawing/2014/main" id="{C4490ECF-09ED-964E-0AE8-43854B03D179}"/>
                </a:ext>
              </a:extLst>
            </p:cNvPr>
            <p:cNvSpPr txBox="1"/>
            <p:nvPr/>
          </p:nvSpPr>
          <p:spPr>
            <a:xfrm>
              <a:off x="13030200" y="9639300"/>
              <a:ext cx="3733800"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dài Lemur </a:t>
              </a:r>
            </a:p>
          </p:txBody>
        </p:sp>
      </p:grpSp>
      <p:sp>
        <p:nvSpPr>
          <p:cNvPr id="17" name="TextBox 16">
            <a:extLst>
              <a:ext uri="{FF2B5EF4-FFF2-40B4-BE49-F238E27FC236}">
                <a16:creationId xmlns:a16="http://schemas.microsoft.com/office/drawing/2014/main" id="{4C6296CB-D614-9C6D-6C22-AC5BC6E077F3}"/>
              </a:ext>
            </a:extLst>
          </p:cNvPr>
          <p:cNvSpPr txBox="1"/>
          <p:nvPr/>
        </p:nvSpPr>
        <p:spPr>
          <a:xfrm>
            <a:off x="10591800" y="276225"/>
            <a:ext cx="7162800" cy="2687544"/>
          </a:xfrm>
          <a:prstGeom prst="wedgeRoundRectCallout">
            <a:avLst/>
          </a:prstGeom>
          <a:solidFill>
            <a:schemeClr val="bg1"/>
          </a:solidFill>
          <a:ln>
            <a:solidFill>
              <a:srgbClr val="C1272D"/>
            </a:solidFill>
          </a:ln>
        </p:spPr>
        <p:txBody>
          <a:bodyPr wrap="square">
            <a:spAutoFit/>
          </a:bodyPr>
          <a:lstStyle/>
          <a:p>
            <a:pPr algn="just">
              <a:lnSpc>
                <a:spcPct val="150000"/>
              </a:lnSpc>
            </a:pPr>
            <a:r>
              <a:rPr lang="vi-VN" sz="3500"/>
              <a:t>Kiểu áo này được cải biến từ áo ngũ thân do họa sĩ Cát Tường sáng tạo vào năm 1939</a:t>
            </a:r>
            <a:r>
              <a:rPr lang="en-US" sz="3500"/>
              <a:t>.</a:t>
            </a:r>
          </a:p>
        </p:txBody>
      </p:sp>
    </p:spTree>
    <p:extLst>
      <p:ext uri="{BB962C8B-B14F-4D97-AF65-F5344CB8AC3E}">
        <p14:creationId xmlns:p14="http://schemas.microsoft.com/office/powerpoint/2010/main" val="359092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A32B548-FC3C-AF9E-06CD-875FD038E7E6}"/>
              </a:ext>
            </a:extLst>
          </p:cNvPr>
          <p:cNvSpPr txBox="1"/>
          <p:nvPr/>
        </p:nvSpPr>
        <p:spPr>
          <a:xfrm>
            <a:off x="228600" y="7231248"/>
            <a:ext cx="10058400" cy="2429127"/>
          </a:xfrm>
          <a:prstGeom prst="rect">
            <a:avLst/>
          </a:prstGeom>
          <a:noFill/>
        </p:spPr>
        <p:txBody>
          <a:bodyPr wrap="square">
            <a:spAutoFit/>
          </a:bodyPr>
          <a:lstStyle/>
          <a:p>
            <a:pPr algn="just">
              <a:lnSpc>
                <a:spcPct val="150000"/>
              </a:lnSpc>
            </a:pPr>
            <a:r>
              <a:rPr lang="vi-VN" sz="3500"/>
              <a:t>Thu gọn kích thước áo dài để ôm khít thân hình người phụ nữ Việt Nam, đẩy cầu vai, kéo dài tà áo chạm đất và đem đến nhiều màu sắc mới mẻ. </a:t>
            </a:r>
            <a:endParaRPr lang="en-US" sz="3500"/>
          </a:p>
        </p:txBody>
      </p:sp>
      <p:grpSp>
        <p:nvGrpSpPr>
          <p:cNvPr id="15" name="Group 14">
            <a:extLst>
              <a:ext uri="{FF2B5EF4-FFF2-40B4-BE49-F238E27FC236}">
                <a16:creationId xmlns:a16="http://schemas.microsoft.com/office/drawing/2014/main" id="{E9096CB0-6A04-FF45-FB4E-B67E81536CA4}"/>
              </a:ext>
            </a:extLst>
          </p:cNvPr>
          <p:cNvGrpSpPr/>
          <p:nvPr/>
        </p:nvGrpSpPr>
        <p:grpSpPr>
          <a:xfrm>
            <a:off x="11430000" y="2893413"/>
            <a:ext cx="4703129" cy="7109488"/>
            <a:chOff x="12316935" y="3114587"/>
            <a:chExt cx="4703129" cy="7109488"/>
          </a:xfrm>
        </p:grpSpPr>
        <p:pic>
          <p:nvPicPr>
            <p:cNvPr id="11" name="Picture 10">
              <a:extLst>
                <a:ext uri="{FF2B5EF4-FFF2-40B4-BE49-F238E27FC236}">
                  <a16:creationId xmlns:a16="http://schemas.microsoft.com/office/drawing/2014/main" id="{209003C2-2657-1754-0A89-F9F1B08456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316935" y="3114587"/>
              <a:ext cx="4703129" cy="64485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TextBox 12">
              <a:extLst>
                <a:ext uri="{FF2B5EF4-FFF2-40B4-BE49-F238E27FC236}">
                  <a16:creationId xmlns:a16="http://schemas.microsoft.com/office/drawing/2014/main" id="{C4490ECF-09ED-964E-0AE8-43854B03D179}"/>
                </a:ext>
              </a:extLst>
            </p:cNvPr>
            <p:cNvSpPr txBox="1"/>
            <p:nvPr/>
          </p:nvSpPr>
          <p:spPr>
            <a:xfrm>
              <a:off x="13030200" y="9639300"/>
              <a:ext cx="3733800"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dài Raglan</a:t>
              </a:r>
            </a:p>
          </p:txBody>
        </p:sp>
      </p:grpSp>
      <p:grpSp>
        <p:nvGrpSpPr>
          <p:cNvPr id="8" name="Group 7">
            <a:extLst>
              <a:ext uri="{FF2B5EF4-FFF2-40B4-BE49-F238E27FC236}">
                <a16:creationId xmlns:a16="http://schemas.microsoft.com/office/drawing/2014/main" id="{8FF33AC2-8227-4F9D-F929-06A540925C0C}"/>
              </a:ext>
            </a:extLst>
          </p:cNvPr>
          <p:cNvGrpSpPr/>
          <p:nvPr/>
        </p:nvGrpSpPr>
        <p:grpSpPr>
          <a:xfrm>
            <a:off x="2286000" y="56137"/>
            <a:ext cx="4839409" cy="7284162"/>
            <a:chOff x="2286000" y="56137"/>
            <a:chExt cx="4839409" cy="7284162"/>
          </a:xfrm>
        </p:grpSpPr>
        <p:pic>
          <p:nvPicPr>
            <p:cNvPr id="6" name="Picture 5">
              <a:extLst>
                <a:ext uri="{FF2B5EF4-FFF2-40B4-BE49-F238E27FC236}">
                  <a16:creationId xmlns:a16="http://schemas.microsoft.com/office/drawing/2014/main" id="{D5F8C9A3-3E56-AF92-00D1-9099C78E7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6137"/>
              <a:ext cx="4839409" cy="64485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TextBox 6">
              <a:extLst>
                <a:ext uri="{FF2B5EF4-FFF2-40B4-BE49-F238E27FC236}">
                  <a16:creationId xmlns:a16="http://schemas.microsoft.com/office/drawing/2014/main" id="{801BE92C-6BD3-02C0-3E5B-68439817E110}"/>
                </a:ext>
              </a:extLst>
            </p:cNvPr>
            <p:cNvSpPr txBox="1"/>
            <p:nvPr/>
          </p:nvSpPr>
          <p:spPr>
            <a:xfrm>
              <a:off x="2838804" y="6755524"/>
              <a:ext cx="3733800" cy="584775"/>
            </a:xfrm>
            <a:prstGeom prst="rect">
              <a:avLst/>
            </a:prstGeom>
            <a:noFill/>
          </p:spPr>
          <p:txBody>
            <a:bodyPr wrap="square" rtlCol="0">
              <a:spAutoFit/>
            </a:bodyPr>
            <a:lstStyle/>
            <a:p>
              <a:pPr algn="ctr"/>
              <a:r>
                <a:rPr lang="en-US" sz="3200" i="1">
                  <a:solidFill>
                    <a:srgbClr val="002060"/>
                  </a:solidFill>
                  <a:latin typeface="Arial" panose="020B0604020202020204" pitchFamily="34" charset="0"/>
                  <a:cs typeface="Arial" panose="020B0604020202020204" pitchFamily="34" charset="0"/>
                </a:rPr>
                <a:t>Áo dài Lê Phổ </a:t>
              </a:r>
            </a:p>
          </p:txBody>
        </p:sp>
      </p:grpSp>
      <p:sp>
        <p:nvSpPr>
          <p:cNvPr id="12" name="TextBox 11">
            <a:extLst>
              <a:ext uri="{FF2B5EF4-FFF2-40B4-BE49-F238E27FC236}">
                <a16:creationId xmlns:a16="http://schemas.microsoft.com/office/drawing/2014/main" id="{33B2F949-0A56-79AD-DC10-6F16431B3D27}"/>
              </a:ext>
            </a:extLst>
          </p:cNvPr>
          <p:cNvSpPr txBox="1"/>
          <p:nvPr/>
        </p:nvSpPr>
        <p:spPr>
          <a:xfrm>
            <a:off x="8534400" y="269811"/>
            <a:ext cx="9144000" cy="2416239"/>
          </a:xfrm>
          <a:prstGeom prst="rect">
            <a:avLst/>
          </a:prstGeom>
          <a:noFill/>
        </p:spPr>
        <p:txBody>
          <a:bodyPr wrap="square">
            <a:spAutoFit/>
          </a:bodyPr>
          <a:lstStyle/>
          <a:p>
            <a:pPr algn="just">
              <a:lnSpc>
                <a:spcPct val="150000"/>
              </a:lnSpc>
            </a:pPr>
            <a:r>
              <a:rPr lang="en-US" sz="3500">
                <a:latin typeface="Arial" panose="020B0604020202020204" pitchFamily="34" charset="0"/>
                <a:cs typeface="Arial" panose="020B0604020202020204" pitchFamily="34" charset="0"/>
              </a:rPr>
              <a:t>Áo dài Raglan còn gọi là áo dài giắc lăng, xuất hiện vào năm 1960 do nhà may Dung ở Đakao, Sài Gòn sáng tạo ra.</a:t>
            </a:r>
          </a:p>
        </p:txBody>
      </p:sp>
    </p:spTree>
    <p:extLst>
      <p:ext uri="{BB962C8B-B14F-4D97-AF65-F5344CB8AC3E}">
        <p14:creationId xmlns:p14="http://schemas.microsoft.com/office/powerpoint/2010/main" val="825263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3B2F949-0A56-79AD-DC10-6F16431B3D27}"/>
              </a:ext>
            </a:extLst>
          </p:cNvPr>
          <p:cNvSpPr txBox="1"/>
          <p:nvPr/>
        </p:nvSpPr>
        <p:spPr>
          <a:xfrm>
            <a:off x="11201400" y="703726"/>
            <a:ext cx="6096000" cy="8879547"/>
          </a:xfrm>
          <a:prstGeom prst="rect">
            <a:avLst/>
          </a:prstGeom>
          <a:solidFill>
            <a:schemeClr val="bg1"/>
          </a:solidFill>
        </p:spPr>
        <p:txBody>
          <a:bodyPr wrap="square">
            <a:spAutoFit/>
          </a:bodyPr>
          <a:lstStyle/>
          <a:p>
            <a:pPr marL="457200" indent="-457200" algn="just">
              <a:lnSpc>
                <a:spcPct val="150000"/>
              </a:lnSpc>
              <a:buFont typeface="Arial" panose="020B0604020202020204" pitchFamily="34" charset="0"/>
              <a:buChar char="•"/>
            </a:pPr>
            <a:r>
              <a:rPr lang="en-US" sz="3500">
                <a:latin typeface="Arial" panose="020B0604020202020204" pitchFamily="34" charset="0"/>
                <a:cs typeface="Arial" panose="020B0604020202020204" pitchFamily="34" charset="0"/>
              </a:rPr>
              <a:t>Á</a:t>
            </a:r>
            <a:r>
              <a:rPr lang="vi-VN" sz="3500">
                <a:latin typeface="Arial" panose="020B0604020202020204" pitchFamily="34" charset="0"/>
                <a:cs typeface="Arial" panose="020B0604020202020204" pitchFamily="34" charset="0"/>
              </a:rPr>
              <a:t>o dài Việt Nam qua các thời kỳ có sự biến đổi với nhiều kiểu dáng, chất liệu từ hiện đại đến phá cách. </a:t>
            </a:r>
            <a:endParaRPr lang="en-US" sz="350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500">
                <a:latin typeface="Arial" panose="020B0604020202020204" pitchFamily="34" charset="0"/>
                <a:cs typeface="Arial" panose="020B0604020202020204" pitchFamily="34" charset="0"/>
              </a:rPr>
              <a:t>Áo dài còn được biến chuyển thành áo cưới, áo cách tân… </a:t>
            </a:r>
            <a:endParaRPr lang="en-US" sz="3500">
              <a:latin typeface="Arial" panose="020B0604020202020204" pitchFamily="34" charset="0"/>
              <a:cs typeface="Arial" panose="020B0604020202020204" pitchFamily="34" charset="0"/>
            </a:endParaRPr>
          </a:p>
          <a:p>
            <a:pPr algn="just">
              <a:lnSpc>
                <a:spcPct val="150000"/>
              </a:lnSpc>
            </a:pPr>
            <a:r>
              <a:rPr lang="en-US" sz="3500">
                <a:latin typeface="Arial" panose="020B0604020202020204" pitchFamily="34" charset="0"/>
                <a:cs typeface="Arial" panose="020B0604020202020204" pitchFamily="34" charset="0"/>
                <a:sym typeface="Wingdings" panose="05000000000000000000" pitchFamily="2" charset="2"/>
              </a:rPr>
              <a:t> </a:t>
            </a:r>
            <a:r>
              <a:rPr lang="vi-VN" sz="3500">
                <a:latin typeface="Arial" panose="020B0604020202020204" pitchFamily="34" charset="0"/>
                <a:cs typeface="Arial" panose="020B0604020202020204" pitchFamily="34" charset="0"/>
              </a:rPr>
              <a:t>Vẫn giữ được nét uyển chuyển, gợi cảm, kín đáo mà không trang phục nào mang lại được.</a:t>
            </a:r>
            <a:endParaRPr lang="en-US" sz="3500">
              <a:latin typeface="Arial" panose="020B0604020202020204" pitchFamily="34" charset="0"/>
              <a:cs typeface="Arial" panose="020B0604020202020204" pitchFamily="34" charset="0"/>
            </a:endParaRPr>
          </a:p>
        </p:txBody>
      </p:sp>
      <p:pic>
        <p:nvPicPr>
          <p:cNvPr id="3074" name="Picture 2" descr="GD26O365 - Sét bộ áo dài lụa hoa trắng">
            <a:extLst>
              <a:ext uri="{FF2B5EF4-FFF2-40B4-BE49-F238E27FC236}">
                <a16:creationId xmlns:a16="http://schemas.microsoft.com/office/drawing/2014/main" id="{D3274E2A-A736-EAD4-F760-6E885214B6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04"/>
          <a:stretch/>
        </p:blipFill>
        <p:spPr bwMode="auto">
          <a:xfrm>
            <a:off x="171450" y="269811"/>
            <a:ext cx="4857750" cy="72311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9 Bước May Áo Dài Truyền Thống Đơn Giản Thực Hiện Tại Nhà">
            <a:extLst>
              <a:ext uri="{FF2B5EF4-FFF2-40B4-BE49-F238E27FC236}">
                <a16:creationId xmlns:a16="http://schemas.microsoft.com/office/drawing/2014/main" id="{EAF34D45-D2A6-1C90-9492-828FE4324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686050"/>
            <a:ext cx="4982007" cy="74768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4B2EF6E-EF89-851E-8A07-FFE57075FD3B}"/>
              </a:ext>
            </a:extLst>
          </p:cNvPr>
          <p:cNvSpPr/>
          <p:nvPr/>
        </p:nvSpPr>
        <p:spPr>
          <a:xfrm>
            <a:off x="-228600" y="6972300"/>
            <a:ext cx="10515600" cy="990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i="1">
                <a:solidFill>
                  <a:srgbClr val="002060"/>
                </a:solidFill>
                <a:latin typeface="Arial" panose="020B0604020202020204" pitchFamily="34" charset="0"/>
                <a:cs typeface="Arial" panose="020B0604020202020204" pitchFamily="34" charset="0"/>
              </a:rPr>
              <a:t>Áo dài truyền thống hiện đại (1970 – nay) </a:t>
            </a:r>
          </a:p>
        </p:txBody>
      </p:sp>
    </p:spTree>
    <p:extLst>
      <p:ext uri="{BB962C8B-B14F-4D97-AF65-F5344CB8AC3E}">
        <p14:creationId xmlns:p14="http://schemas.microsoft.com/office/powerpoint/2010/main" val="4083252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wipe(left)">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12D9A07-872B-BD12-645D-2FA14B8B4A06}"/>
              </a:ext>
            </a:extLst>
          </p:cNvPr>
          <p:cNvGrpSpPr/>
          <p:nvPr/>
        </p:nvGrpSpPr>
        <p:grpSpPr>
          <a:xfrm>
            <a:off x="228600" y="0"/>
            <a:ext cx="10562527" cy="10086976"/>
            <a:chOff x="228600" y="0"/>
            <a:chExt cx="10562527" cy="10086976"/>
          </a:xfrm>
        </p:grpSpPr>
        <p:pic>
          <p:nvPicPr>
            <p:cNvPr id="8" name="Picture 7">
              <a:extLst>
                <a:ext uri="{FF2B5EF4-FFF2-40B4-BE49-F238E27FC236}">
                  <a16:creationId xmlns:a16="http://schemas.microsoft.com/office/drawing/2014/main" id="{5AE93979-577D-7B9F-F023-0D43F645E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0"/>
              <a:ext cx="5533327" cy="85582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a:extLst>
                <a:ext uri="{FF2B5EF4-FFF2-40B4-BE49-F238E27FC236}">
                  <a16:creationId xmlns:a16="http://schemas.microsoft.com/office/drawing/2014/main" id="{4BD96189-4E41-9792-4033-28334E03C8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57187"/>
              <a:ext cx="4521994" cy="602932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a:extLst>
                <a:ext uri="{FF2B5EF4-FFF2-40B4-BE49-F238E27FC236}">
                  <a16:creationId xmlns:a16="http://schemas.microsoft.com/office/drawing/2014/main" id="{5F96BB4A-6CEE-990F-21F8-B01A96474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7153" y="4533900"/>
              <a:ext cx="4167412" cy="55530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sp>
        <p:nvSpPr>
          <p:cNvPr id="10" name="TextBox 9">
            <a:extLst>
              <a:ext uri="{FF2B5EF4-FFF2-40B4-BE49-F238E27FC236}">
                <a16:creationId xmlns:a16="http://schemas.microsoft.com/office/drawing/2014/main" id="{DBDB2DE3-D37D-7249-80C0-7F1AC7D11779}"/>
              </a:ext>
            </a:extLst>
          </p:cNvPr>
          <p:cNvSpPr txBox="1"/>
          <p:nvPr/>
        </p:nvSpPr>
        <p:spPr>
          <a:xfrm>
            <a:off x="11044237" y="2587019"/>
            <a:ext cx="7010400" cy="784830"/>
          </a:xfrm>
          <a:prstGeom prst="rect">
            <a:avLst/>
          </a:prstGeom>
          <a:noFill/>
        </p:spPr>
        <p:txBody>
          <a:bodyPr wrap="square" rtlCol="0">
            <a:spAutoFit/>
          </a:bodyPr>
          <a:lstStyle/>
          <a:p>
            <a:pPr algn="ctr"/>
            <a:r>
              <a:rPr lang="en-US" sz="4500" b="1">
                <a:latin typeface="Arial" panose="020B0604020202020204" pitchFamily="34" charset="0"/>
                <a:cs typeface="Arial" panose="020B0604020202020204" pitchFamily="34" charset="0"/>
              </a:rPr>
              <a:t>HỌA TIẾT TRÊN ÁO DÀI </a:t>
            </a:r>
          </a:p>
        </p:txBody>
      </p:sp>
      <p:sp>
        <p:nvSpPr>
          <p:cNvPr id="11" name="TextBox 10">
            <a:extLst>
              <a:ext uri="{FF2B5EF4-FFF2-40B4-BE49-F238E27FC236}">
                <a16:creationId xmlns:a16="http://schemas.microsoft.com/office/drawing/2014/main" id="{C4D38005-79D3-8B62-5ECA-252041E1B4A3}"/>
              </a:ext>
            </a:extLst>
          </p:cNvPr>
          <p:cNvSpPr txBox="1"/>
          <p:nvPr/>
        </p:nvSpPr>
        <p:spPr>
          <a:xfrm>
            <a:off x="11293570" y="3634768"/>
            <a:ext cx="6553200" cy="414466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Rất đa dạng.</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Những hoa văn mang tính biểu tượng dân tộc.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hoa văn, hoạ tiết của đồng bào các dân tộc ít người</a:t>
            </a:r>
            <a:r>
              <a:rPr lang="en-US" sz="36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66048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9" name="Freeform 9"/>
          <p:cNvSpPr/>
          <p:nvPr/>
        </p:nvSpPr>
        <p:spPr>
          <a:xfrm>
            <a:off x="3442124" y="733067"/>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2483527" y="733067"/>
            <a:ext cx="13320947" cy="853054"/>
          </a:xfrm>
          <a:prstGeom prst="rect">
            <a:avLst/>
          </a:prstGeom>
        </p:spPr>
        <p:txBody>
          <a:bodyPr lIns="0" tIns="0" rIns="0" bIns="0" rtlCol="0" anchor="t">
            <a:spAutoFit/>
          </a:bodyPr>
          <a:lstStyle/>
          <a:p>
            <a:pPr marL="0" lvl="0" indent="0" algn="ctr">
              <a:lnSpc>
                <a:spcPts val="7200"/>
              </a:lnSpc>
              <a:spcBef>
                <a:spcPct val="0"/>
              </a:spcBef>
            </a:pPr>
            <a:r>
              <a:rPr lang="en-US" sz="5500" b="1" u="none">
                <a:solidFill>
                  <a:srgbClr val="C1272D"/>
                </a:solidFill>
                <a:latin typeface="Arial" panose="020B0604020202020204" pitchFamily="34" charset="0"/>
                <a:cs typeface="Arial" panose="020B0604020202020204" pitchFamily="34" charset="0"/>
              </a:rPr>
              <a:t>KẾT LUẬN </a:t>
            </a:r>
          </a:p>
        </p:txBody>
      </p:sp>
      <p:sp>
        <p:nvSpPr>
          <p:cNvPr id="11" name="Freeform 11"/>
          <p:cNvSpPr/>
          <p:nvPr/>
        </p:nvSpPr>
        <p:spPr>
          <a:xfrm>
            <a:off x="2802802" y="1413705"/>
            <a:ext cx="743666" cy="743666"/>
          </a:xfrm>
          <a:custGeom>
            <a:avLst/>
            <a:gdLst/>
            <a:ahLst/>
            <a:cxnLst/>
            <a:rect l="l" t="t" r="r" b="b"/>
            <a:pathLst>
              <a:path w="743666" h="743666">
                <a:moveTo>
                  <a:pt x="0" y="0"/>
                </a:moveTo>
                <a:lnTo>
                  <a:pt x="743666" y="0"/>
                </a:lnTo>
                <a:lnTo>
                  <a:pt x="743666" y="743667"/>
                </a:lnTo>
                <a:lnTo>
                  <a:pt x="0" y="7436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0" name="Freeform 20"/>
          <p:cNvSpPr/>
          <p:nvPr/>
        </p:nvSpPr>
        <p:spPr>
          <a:xfrm>
            <a:off x="-391412" y="8841618"/>
            <a:ext cx="3194214" cy="2890763"/>
          </a:xfrm>
          <a:custGeom>
            <a:avLst/>
            <a:gdLst/>
            <a:ahLst/>
            <a:cxnLst/>
            <a:rect l="l" t="t" r="r" b="b"/>
            <a:pathLst>
              <a:path w="3194214" h="2890763">
                <a:moveTo>
                  <a:pt x="0" y="0"/>
                </a:moveTo>
                <a:lnTo>
                  <a:pt x="3194214" y="0"/>
                </a:lnTo>
                <a:lnTo>
                  <a:pt x="3194214" y="2890764"/>
                </a:lnTo>
                <a:lnTo>
                  <a:pt x="0" y="28907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Freeform 21"/>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7" name="Freeform 27"/>
          <p:cNvSpPr/>
          <p:nvPr/>
        </p:nvSpPr>
        <p:spPr>
          <a:xfrm rot="-1990540">
            <a:off x="-957501" y="-878901"/>
            <a:ext cx="2780397" cy="2866388"/>
          </a:xfrm>
          <a:custGeom>
            <a:avLst/>
            <a:gdLst/>
            <a:ahLst/>
            <a:cxnLst/>
            <a:rect l="l" t="t" r="r" b="b"/>
            <a:pathLst>
              <a:path w="2780397" h="2866388">
                <a:moveTo>
                  <a:pt x="0" y="0"/>
                </a:moveTo>
                <a:lnTo>
                  <a:pt x="2780397" y="0"/>
                </a:lnTo>
                <a:lnTo>
                  <a:pt x="2780397" y="2866389"/>
                </a:lnTo>
                <a:lnTo>
                  <a:pt x="0" y="2866389"/>
                </a:lnTo>
                <a:lnTo>
                  <a:pt x="0" y="0"/>
                </a:lnTo>
                <a:close/>
              </a:path>
            </a:pathLst>
          </a:custGeom>
          <a:blipFill>
            <a:blip r:embed="rId6"/>
            <a:stretch>
              <a:fillRect/>
            </a:stretch>
          </a:blipFill>
        </p:spPr>
        <p:txBody>
          <a:bodyPr/>
          <a:lstStyle/>
          <a:p>
            <a:endParaRPr lang="en-US"/>
          </a:p>
        </p:txBody>
      </p:sp>
      <p:sp>
        <p:nvSpPr>
          <p:cNvPr id="28" name="Freeform 28"/>
          <p:cNvSpPr/>
          <p:nvPr/>
        </p:nvSpPr>
        <p:spPr>
          <a:xfrm rot="-1990540" flipH="1" flipV="1">
            <a:off x="16414745" y="8448981"/>
            <a:ext cx="2780397" cy="2866388"/>
          </a:xfrm>
          <a:custGeom>
            <a:avLst/>
            <a:gdLst/>
            <a:ahLst/>
            <a:cxnLst/>
            <a:rect l="l" t="t" r="r" b="b"/>
            <a:pathLst>
              <a:path w="2780397" h="2866388">
                <a:moveTo>
                  <a:pt x="2780397" y="2866389"/>
                </a:moveTo>
                <a:lnTo>
                  <a:pt x="0" y="2866389"/>
                </a:lnTo>
                <a:lnTo>
                  <a:pt x="0" y="0"/>
                </a:lnTo>
                <a:lnTo>
                  <a:pt x="2780397" y="0"/>
                </a:lnTo>
                <a:lnTo>
                  <a:pt x="2780397" y="2866389"/>
                </a:lnTo>
                <a:close/>
              </a:path>
            </a:pathLst>
          </a:custGeom>
          <a:blipFill>
            <a:blip r:embed="rId6"/>
            <a:stretch>
              <a:fillRect/>
            </a:stretch>
          </a:blipFill>
        </p:spPr>
        <p:txBody>
          <a:bodyPr/>
          <a:lstStyle/>
          <a:p>
            <a:endParaRPr lang="en-US"/>
          </a:p>
        </p:txBody>
      </p:sp>
      <p:sp>
        <p:nvSpPr>
          <p:cNvPr id="30" name="TextBox 29">
            <a:extLst>
              <a:ext uri="{FF2B5EF4-FFF2-40B4-BE49-F238E27FC236}">
                <a16:creationId xmlns:a16="http://schemas.microsoft.com/office/drawing/2014/main" id="{0B08DA58-47BF-6FB3-5486-D1EE6F1247F9}"/>
              </a:ext>
            </a:extLst>
          </p:cNvPr>
          <p:cNvSpPr txBox="1"/>
          <p:nvPr/>
        </p:nvSpPr>
        <p:spPr>
          <a:xfrm>
            <a:off x="1262252" y="1865387"/>
            <a:ext cx="15763496" cy="7771290"/>
          </a:xfrm>
          <a:prstGeom prst="roundRect">
            <a:avLst>
              <a:gd name="adj" fmla="val 7643"/>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a:t>Áo dài là trang phục truyền thống của người Việt Nam và được thế giới biết đến. Áo dài được cách tân từ áo tứ thân, với tên gọi áo ngũ thân dành cho cả nam và nữ.</a:t>
            </a:r>
          </a:p>
          <a:p>
            <a:pPr marL="571500" indent="-571500" algn="just">
              <a:lnSpc>
                <a:spcPct val="150000"/>
              </a:lnSpc>
              <a:buFont typeface="Arial" panose="020B0604020202020204" pitchFamily="34" charset="0"/>
              <a:buChar char="•"/>
            </a:pPr>
            <a:r>
              <a:rPr lang="vi-VN" sz="3600"/>
              <a:t>Ngày nay áo dài được thiết kế đa dạng với nhiều chất liệu, màu sắc, họa tiết hiện đại và sáng tạo.</a:t>
            </a:r>
          </a:p>
          <a:p>
            <a:pPr marL="571500" indent="-571500" algn="just">
              <a:lnSpc>
                <a:spcPct val="150000"/>
              </a:lnSpc>
              <a:buFont typeface="Arial" panose="020B0604020202020204" pitchFamily="34" charset="0"/>
              <a:buChar char="•"/>
            </a:pPr>
            <a:r>
              <a:rPr lang="vi-VN" sz="3600"/>
              <a:t>Áo dài được sử dụng rộng rãi trong các dịp lễ, Tết, sự kiện,… </a:t>
            </a:r>
            <a:endParaRPr lang="en-US" sz="3600"/>
          </a:p>
          <a:p>
            <a:pPr algn="just">
              <a:lnSpc>
                <a:spcPct val="150000"/>
              </a:lnSpc>
            </a:pPr>
            <a:r>
              <a:rPr lang="en-US" sz="3600">
                <a:sym typeface="Wingdings" panose="05000000000000000000" pitchFamily="2" charset="2"/>
              </a:rPr>
              <a:t> </a:t>
            </a:r>
            <a:r>
              <a:rPr lang="vi-VN" sz="3600"/>
              <a:t>Vì vậy để thiết kế được trang phục áo dài, cần chú ý đến đặc điểm vùng miền để chọn lựa chất liệu phù hợp, tùy theo từng lứa tuổi và giới tính sẽ có những kiểu dáng, màu sắc và cách trang trí khác nhau cho phù hợp.</a:t>
            </a:r>
            <a:endParaRPr lang="en-US" sz="3600"/>
          </a:p>
        </p:txBody>
      </p:sp>
    </p:spTree>
    <p:extLst>
      <p:ext uri="{BB962C8B-B14F-4D97-AF65-F5344CB8AC3E}">
        <p14:creationId xmlns:p14="http://schemas.microsoft.com/office/powerpoint/2010/main" val="2514849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1976041"/>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013866" y="3471742"/>
            <a:ext cx="14129865" cy="1315040"/>
          </a:xfrm>
          <a:prstGeom prst="rect">
            <a:avLst/>
          </a:prstGeom>
        </p:spPr>
        <p:txBody>
          <a:bodyPr lIns="0" tIns="0" rIns="0" bIns="0" rtlCol="0" anchor="t">
            <a:spAutoFit/>
          </a:bodyPr>
          <a:lstStyle/>
          <a:p>
            <a:pPr marL="0" lvl="0" indent="0" algn="ctr">
              <a:lnSpc>
                <a:spcPct val="150000"/>
              </a:lnSpc>
              <a:spcBef>
                <a:spcPct val="0"/>
              </a:spcBef>
            </a:pPr>
            <a:r>
              <a:rPr lang="en-US" sz="6500" b="1" u="none" dirty="0" smtClean="0">
                <a:solidFill>
                  <a:srgbClr val="000000"/>
                </a:solidFill>
                <a:latin typeface="Arial" panose="020B0604020202020204" pitchFamily="34" charset="0"/>
                <a:cs typeface="Arial" panose="020B0604020202020204" pitchFamily="34" charset="0"/>
              </a:rPr>
              <a:t>2</a:t>
            </a:r>
            <a:r>
              <a:rPr lang="en-US" sz="6500" b="1" u="none" dirty="0">
                <a:solidFill>
                  <a:srgbClr val="000000"/>
                </a:solidFill>
                <a:latin typeface="Arial" panose="020B0604020202020204" pitchFamily="34" charset="0"/>
                <a:cs typeface="Arial" panose="020B0604020202020204" pitchFamily="34" charset="0"/>
              </a:rPr>
              <a:t>. </a:t>
            </a:r>
            <a:r>
              <a:rPr lang="en-US" sz="6500" b="1" u="none" dirty="0" smtClean="0">
                <a:solidFill>
                  <a:srgbClr val="000000"/>
                </a:solidFill>
                <a:latin typeface="Arial" panose="020B0604020202020204" pitchFamily="34" charset="0"/>
                <a:cs typeface="Arial" panose="020B0604020202020204" pitchFamily="34" charset="0"/>
              </a:rPr>
              <a:t>S</a:t>
            </a:r>
            <a:r>
              <a:rPr lang="en-US" sz="6500" b="1" dirty="0" smtClean="0">
                <a:solidFill>
                  <a:srgbClr val="000000"/>
                </a:solidFill>
                <a:latin typeface="Arial" panose="020B0604020202020204" pitchFamily="34" charset="0"/>
                <a:cs typeface="Arial" panose="020B0604020202020204" pitchFamily="34" charset="0"/>
              </a:rPr>
              <a:t>ÁNG </a:t>
            </a:r>
            <a:r>
              <a:rPr lang="en-US" sz="6500" b="1" dirty="0">
                <a:solidFill>
                  <a:srgbClr val="000000"/>
                </a:solidFill>
                <a:latin typeface="Arial" panose="020B0604020202020204" pitchFamily="34" charset="0"/>
                <a:cs typeface="Arial" panose="020B0604020202020204" pitchFamily="34" charset="0"/>
              </a:rPr>
              <a:t>TẠO </a:t>
            </a:r>
            <a:endParaRPr lang="en-US" sz="6500" b="1" u="none" dirty="0">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267578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46333F-77E1-9F36-5B09-EDF5A6F09E67}"/>
              </a:ext>
            </a:extLst>
          </p:cNvPr>
          <p:cNvSpPr txBox="1"/>
          <p:nvPr/>
        </p:nvSpPr>
        <p:spPr>
          <a:xfrm>
            <a:off x="3476896" y="676035"/>
            <a:ext cx="10969056" cy="2041456"/>
          </a:xfrm>
          <a:prstGeom prst="rect">
            <a:avLst/>
          </a:prstGeom>
          <a:noFill/>
        </p:spPr>
        <p:txBody>
          <a:bodyPr wrap="square" rtlCol="0">
            <a:spAutoFit/>
          </a:bodyPr>
          <a:lstStyle/>
          <a:p>
            <a:pPr algn="ctr">
              <a:lnSpc>
                <a:spcPct val="150000"/>
              </a:lnSpc>
            </a:pPr>
            <a:r>
              <a:rPr lang="en-US" sz="4500" b="1">
                <a:solidFill>
                  <a:schemeClr val="accent2">
                    <a:lumMod val="50000"/>
                  </a:schemeClr>
                </a:solidFill>
                <a:latin typeface="Arial" panose="020B0604020202020204" pitchFamily="34" charset="0"/>
                <a:cs typeface="Arial" panose="020B0604020202020204" pitchFamily="34" charset="0"/>
              </a:rPr>
              <a:t>Quan sát các bước tìm ý tưởng cho sản phẩm mĩ thuật </a:t>
            </a:r>
          </a:p>
        </p:txBody>
      </p:sp>
      <p:grpSp>
        <p:nvGrpSpPr>
          <p:cNvPr id="3" name="Group 2">
            <a:extLst>
              <a:ext uri="{FF2B5EF4-FFF2-40B4-BE49-F238E27FC236}">
                <a16:creationId xmlns:a16="http://schemas.microsoft.com/office/drawing/2014/main" id="{07F92222-8580-226E-6567-580B2DAB9140}"/>
              </a:ext>
            </a:extLst>
          </p:cNvPr>
          <p:cNvGrpSpPr/>
          <p:nvPr/>
        </p:nvGrpSpPr>
        <p:grpSpPr>
          <a:xfrm>
            <a:off x="942462" y="3663738"/>
            <a:ext cx="5059344" cy="4267200"/>
            <a:chOff x="1600200" y="3314700"/>
            <a:chExt cx="5059344" cy="4267200"/>
          </a:xfrm>
        </p:grpSpPr>
        <p:sp>
          <p:nvSpPr>
            <p:cNvPr id="5" name="Rectangle: Rounded Corners 4">
              <a:extLst>
                <a:ext uri="{FF2B5EF4-FFF2-40B4-BE49-F238E27FC236}">
                  <a16:creationId xmlns:a16="http://schemas.microsoft.com/office/drawing/2014/main" id="{4D8C63FA-7E3C-DA57-F500-6D2ED671CCE4}"/>
                </a:ext>
              </a:extLst>
            </p:cNvPr>
            <p:cNvSpPr/>
            <p:nvPr/>
          </p:nvSpPr>
          <p:spPr>
            <a:xfrm>
              <a:off x="1600200" y="3314700"/>
              <a:ext cx="4038600" cy="4267200"/>
            </a:xfrm>
            <a:prstGeom prst="roundRect">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66052A8-5E18-F373-A576-4390A7206BE6}"/>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495B2DF5-2794-D766-4052-BAC1F1388811}"/>
                </a:ext>
              </a:extLst>
            </p:cNvPr>
            <p:cNvSpPr/>
            <p:nvPr/>
          </p:nvSpPr>
          <p:spPr>
            <a:xfrm>
              <a:off x="1799798" y="4991100"/>
              <a:ext cx="431049" cy="914400"/>
            </a:xfrm>
            <a:prstGeom prst="homePlate">
              <a:avLst>
                <a:gd name="adj" fmla="val 25893"/>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2DCDCED6-3D3E-8616-74F5-3D222124A4B4}"/>
                </a:ext>
              </a:extLst>
            </p:cNvPr>
            <p:cNvSpPr/>
            <p:nvPr/>
          </p:nvSpPr>
          <p:spPr>
            <a:xfrm>
              <a:off x="5598840" y="4991100"/>
              <a:ext cx="1060704" cy="914400"/>
            </a:xfrm>
            <a:prstGeom prst="hexagon">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p>
          </p:txBody>
        </p:sp>
        <p:sp>
          <p:nvSpPr>
            <p:cNvPr id="14" name="TextBox 13">
              <a:extLst>
                <a:ext uri="{FF2B5EF4-FFF2-40B4-BE49-F238E27FC236}">
                  <a16:creationId xmlns:a16="http://schemas.microsoft.com/office/drawing/2014/main" id="{5C2BF6C7-BE60-322E-EF6A-96D4AD1706D1}"/>
                </a:ext>
              </a:extLst>
            </p:cNvPr>
            <p:cNvSpPr txBox="1"/>
            <p:nvPr/>
          </p:nvSpPr>
          <p:spPr>
            <a:xfrm>
              <a:off x="2133066" y="4792675"/>
              <a:ext cx="38100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nội dung, chủ đề </a:t>
              </a:r>
            </a:p>
          </p:txBody>
        </p:sp>
      </p:grpSp>
      <p:grpSp>
        <p:nvGrpSpPr>
          <p:cNvPr id="15" name="Group 14">
            <a:extLst>
              <a:ext uri="{FF2B5EF4-FFF2-40B4-BE49-F238E27FC236}">
                <a16:creationId xmlns:a16="http://schemas.microsoft.com/office/drawing/2014/main" id="{C2102DAF-0B3A-D15D-3B54-E1141F9A5F08}"/>
              </a:ext>
            </a:extLst>
          </p:cNvPr>
          <p:cNvGrpSpPr/>
          <p:nvPr/>
        </p:nvGrpSpPr>
        <p:grpSpPr>
          <a:xfrm>
            <a:off x="6701415" y="3601734"/>
            <a:ext cx="5059344" cy="4267200"/>
            <a:chOff x="1600200" y="3314700"/>
            <a:chExt cx="5059344" cy="4267200"/>
          </a:xfrm>
        </p:grpSpPr>
        <p:sp>
          <p:nvSpPr>
            <p:cNvPr id="16" name="Rectangle: Rounded Corners 15">
              <a:extLst>
                <a:ext uri="{FF2B5EF4-FFF2-40B4-BE49-F238E27FC236}">
                  <a16:creationId xmlns:a16="http://schemas.microsoft.com/office/drawing/2014/main" id="{2B37D94C-454E-FC0D-ABCE-157A7CA960A4}"/>
                </a:ext>
              </a:extLst>
            </p:cNvPr>
            <p:cNvSpPr/>
            <p:nvPr/>
          </p:nvSpPr>
          <p:spPr>
            <a:xfrm>
              <a:off x="1600200" y="3314700"/>
              <a:ext cx="4038600" cy="426720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CEF8526-E835-AF87-C55D-C09B89D1C364}"/>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Pentagon 17">
              <a:extLst>
                <a:ext uri="{FF2B5EF4-FFF2-40B4-BE49-F238E27FC236}">
                  <a16:creationId xmlns:a16="http://schemas.microsoft.com/office/drawing/2014/main" id="{42808352-30C2-58FF-4E2F-F3261EA0DA20}"/>
                </a:ext>
              </a:extLst>
            </p:cNvPr>
            <p:cNvSpPr/>
            <p:nvPr/>
          </p:nvSpPr>
          <p:spPr>
            <a:xfrm>
              <a:off x="1813526" y="4991100"/>
              <a:ext cx="431049" cy="914400"/>
            </a:xfrm>
            <a:prstGeom prst="homePlate">
              <a:avLst>
                <a:gd name="adj" fmla="val 25893"/>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4659BF64-1F24-B615-9DC1-668D8B5C64FD}"/>
                </a:ext>
              </a:extLst>
            </p:cNvPr>
            <p:cNvSpPr/>
            <p:nvPr/>
          </p:nvSpPr>
          <p:spPr>
            <a:xfrm>
              <a:off x="5598840" y="4991100"/>
              <a:ext cx="1060704" cy="914400"/>
            </a:xfrm>
            <a:prstGeom prst="hexag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p>
          </p:txBody>
        </p:sp>
        <p:sp>
          <p:nvSpPr>
            <p:cNvPr id="20" name="TextBox 19">
              <a:extLst>
                <a:ext uri="{FF2B5EF4-FFF2-40B4-BE49-F238E27FC236}">
                  <a16:creationId xmlns:a16="http://schemas.microsoft.com/office/drawing/2014/main" id="{735A5AF1-6841-0091-5375-CFC0FFD6A21C}"/>
                </a:ext>
              </a:extLst>
            </p:cNvPr>
            <p:cNvSpPr txBox="1"/>
            <p:nvPr/>
          </p:nvSpPr>
          <p:spPr>
            <a:xfrm>
              <a:off x="2134041" y="3612508"/>
              <a:ext cx="3810000" cy="367158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Chọn hình tượng/ họa tiết trang trí chính/ trọng tâm </a:t>
              </a:r>
            </a:p>
          </p:txBody>
        </p:sp>
      </p:grpSp>
      <p:grpSp>
        <p:nvGrpSpPr>
          <p:cNvPr id="21" name="Group 20">
            <a:extLst>
              <a:ext uri="{FF2B5EF4-FFF2-40B4-BE49-F238E27FC236}">
                <a16:creationId xmlns:a16="http://schemas.microsoft.com/office/drawing/2014/main" id="{E966C246-D69D-AE20-52F9-50F6BBCCE8F6}"/>
              </a:ext>
            </a:extLst>
          </p:cNvPr>
          <p:cNvGrpSpPr/>
          <p:nvPr/>
        </p:nvGrpSpPr>
        <p:grpSpPr>
          <a:xfrm>
            <a:off x="12382516" y="3369763"/>
            <a:ext cx="5059344" cy="4267200"/>
            <a:chOff x="1600200" y="3314700"/>
            <a:chExt cx="5059344" cy="4267200"/>
          </a:xfrm>
        </p:grpSpPr>
        <p:sp>
          <p:nvSpPr>
            <p:cNvPr id="22" name="Rectangle: Rounded Corners 21">
              <a:extLst>
                <a:ext uri="{FF2B5EF4-FFF2-40B4-BE49-F238E27FC236}">
                  <a16:creationId xmlns:a16="http://schemas.microsoft.com/office/drawing/2014/main" id="{0A313313-B278-D377-3E2C-FF5E3E7E0117}"/>
                </a:ext>
              </a:extLst>
            </p:cNvPr>
            <p:cNvSpPr/>
            <p:nvPr/>
          </p:nvSpPr>
          <p:spPr>
            <a:xfrm>
              <a:off x="1600200" y="3314700"/>
              <a:ext cx="4038600" cy="426720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020915B-CA8C-CEE3-4D2C-E1B7821C705B}"/>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Pentagon 23">
              <a:extLst>
                <a:ext uri="{FF2B5EF4-FFF2-40B4-BE49-F238E27FC236}">
                  <a16:creationId xmlns:a16="http://schemas.microsoft.com/office/drawing/2014/main" id="{0883ADCE-7CE5-A1C8-A967-4F21917CC419}"/>
                </a:ext>
              </a:extLst>
            </p:cNvPr>
            <p:cNvSpPr/>
            <p:nvPr/>
          </p:nvSpPr>
          <p:spPr>
            <a:xfrm>
              <a:off x="1854951" y="4991100"/>
              <a:ext cx="431049" cy="914400"/>
            </a:xfrm>
            <a:prstGeom prst="homePlate">
              <a:avLst>
                <a:gd name="adj" fmla="val 2589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D9140660-1498-33BE-C5F7-1554A3A22A91}"/>
                </a:ext>
              </a:extLst>
            </p:cNvPr>
            <p:cNvSpPr/>
            <p:nvPr/>
          </p:nvSpPr>
          <p:spPr>
            <a:xfrm>
              <a:off x="5598840" y="4991100"/>
              <a:ext cx="1060704" cy="914400"/>
            </a:xfrm>
            <a:prstGeom prst="hexagon">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p>
          </p:txBody>
        </p:sp>
        <p:sp>
          <p:nvSpPr>
            <p:cNvPr id="26" name="TextBox 25">
              <a:extLst>
                <a:ext uri="{FF2B5EF4-FFF2-40B4-BE49-F238E27FC236}">
                  <a16:creationId xmlns:a16="http://schemas.microsoft.com/office/drawing/2014/main" id="{5317C98F-DCF0-0AE7-6B19-EDE4E76111D7}"/>
                </a:ext>
              </a:extLst>
            </p:cNvPr>
            <p:cNvSpPr txBox="1"/>
            <p:nvPr/>
          </p:nvSpPr>
          <p:spPr>
            <a:xfrm>
              <a:off x="2122575" y="4228313"/>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phương pháp thực hành </a:t>
              </a:r>
            </a:p>
          </p:txBody>
        </p:sp>
      </p:grpSp>
      <p:sp>
        <p:nvSpPr>
          <p:cNvPr id="27" name="Freeform 9">
            <a:extLst>
              <a:ext uri="{FF2B5EF4-FFF2-40B4-BE49-F238E27FC236}">
                <a16:creationId xmlns:a16="http://schemas.microsoft.com/office/drawing/2014/main" id="{669DA322-1B33-52C2-CF23-62938586AC47}"/>
              </a:ext>
            </a:extLst>
          </p:cNvPr>
          <p:cNvSpPr/>
          <p:nvPr/>
        </p:nvSpPr>
        <p:spPr>
          <a:xfrm>
            <a:off x="16205375" y="8630164"/>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8" name="Freeform 11">
            <a:extLst>
              <a:ext uri="{FF2B5EF4-FFF2-40B4-BE49-F238E27FC236}">
                <a16:creationId xmlns:a16="http://schemas.microsoft.com/office/drawing/2014/main" id="{85C53C03-8C77-6BEC-37C7-430BEEBFDE90}"/>
              </a:ext>
            </a:extLst>
          </p:cNvPr>
          <p:cNvSpPr/>
          <p:nvPr/>
        </p:nvSpPr>
        <p:spPr>
          <a:xfrm>
            <a:off x="214752" y="8530689"/>
            <a:ext cx="1260576" cy="1784886"/>
          </a:xfrm>
          <a:custGeom>
            <a:avLst/>
            <a:gdLst/>
            <a:ahLst/>
            <a:cxnLst/>
            <a:rect l="l" t="t" r="r" b="b"/>
            <a:pathLst>
              <a:path w="2906078" h="4114800">
                <a:moveTo>
                  <a:pt x="0" y="0"/>
                </a:moveTo>
                <a:lnTo>
                  <a:pt x="2906078" y="0"/>
                </a:lnTo>
                <a:lnTo>
                  <a:pt x="290607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1" name="Freeform 7">
            <a:extLst>
              <a:ext uri="{FF2B5EF4-FFF2-40B4-BE49-F238E27FC236}">
                <a16:creationId xmlns:a16="http://schemas.microsoft.com/office/drawing/2014/main" id="{E8B362BC-E6E4-4260-A4F9-EC94FB4146A9}"/>
              </a:ext>
            </a:extLst>
          </p:cNvPr>
          <p:cNvSpPr/>
          <p:nvPr/>
        </p:nvSpPr>
        <p:spPr>
          <a:xfrm rot="-1019105" flipV="1">
            <a:off x="-538757" y="-627017"/>
            <a:ext cx="2580939" cy="2756677"/>
          </a:xfrm>
          <a:custGeom>
            <a:avLst/>
            <a:gdLst/>
            <a:ahLst/>
            <a:cxnLst/>
            <a:rect l="l" t="t" r="r" b="b"/>
            <a:pathLst>
              <a:path w="2580939" h="2756677">
                <a:moveTo>
                  <a:pt x="0" y="2756677"/>
                </a:moveTo>
                <a:lnTo>
                  <a:pt x="2580939" y="2756677"/>
                </a:lnTo>
                <a:lnTo>
                  <a:pt x="2580939" y="0"/>
                </a:lnTo>
                <a:lnTo>
                  <a:pt x="0" y="0"/>
                </a:lnTo>
                <a:lnTo>
                  <a:pt x="0" y="2756677"/>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585104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669DA322-1B33-52C2-CF23-62938586AC47}"/>
              </a:ext>
            </a:extLst>
          </p:cNvPr>
          <p:cNvSpPr/>
          <p:nvPr/>
        </p:nvSpPr>
        <p:spPr>
          <a:xfrm>
            <a:off x="16205375" y="8630164"/>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8" name="Freeform 11">
            <a:extLst>
              <a:ext uri="{FF2B5EF4-FFF2-40B4-BE49-F238E27FC236}">
                <a16:creationId xmlns:a16="http://schemas.microsoft.com/office/drawing/2014/main" id="{85C53C03-8C77-6BEC-37C7-430BEEBFDE90}"/>
              </a:ext>
            </a:extLst>
          </p:cNvPr>
          <p:cNvSpPr/>
          <p:nvPr/>
        </p:nvSpPr>
        <p:spPr>
          <a:xfrm>
            <a:off x="214752" y="8530689"/>
            <a:ext cx="1260576" cy="1784886"/>
          </a:xfrm>
          <a:custGeom>
            <a:avLst/>
            <a:gdLst/>
            <a:ahLst/>
            <a:cxnLst/>
            <a:rect l="l" t="t" r="r" b="b"/>
            <a:pathLst>
              <a:path w="2906078" h="4114800">
                <a:moveTo>
                  <a:pt x="0" y="0"/>
                </a:moveTo>
                <a:lnTo>
                  <a:pt x="2906078" y="0"/>
                </a:lnTo>
                <a:lnTo>
                  <a:pt x="290607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FD492D2-6A14-0D90-3C21-937618FCDED3}"/>
              </a:ext>
            </a:extLst>
          </p:cNvPr>
          <p:cNvPicPr>
            <a:picLocks noChangeAspect="1"/>
          </p:cNvPicPr>
          <p:nvPr/>
        </p:nvPicPr>
        <p:blipFill rotWithShape="1">
          <a:blip r:embed="rId8">
            <a:extLst>
              <a:ext uri="{28A0092B-C50C-407E-A947-70E740481C1C}">
                <a14:useLocalDpi xmlns:a14="http://schemas.microsoft.com/office/drawing/2010/main" val="0"/>
              </a:ext>
            </a:extLst>
          </a:blip>
          <a:srcRect l="67992"/>
          <a:stretch/>
        </p:blipFill>
        <p:spPr>
          <a:xfrm>
            <a:off x="12420600" y="2228334"/>
            <a:ext cx="4936653" cy="7647421"/>
          </a:xfrm>
          <a:prstGeom prst="rect">
            <a:avLst/>
          </a:prstGeom>
        </p:spPr>
      </p:pic>
      <p:pic>
        <p:nvPicPr>
          <p:cNvPr id="10" name="Picture 9">
            <a:extLst>
              <a:ext uri="{FF2B5EF4-FFF2-40B4-BE49-F238E27FC236}">
                <a16:creationId xmlns:a16="http://schemas.microsoft.com/office/drawing/2014/main" id="{FEA0C208-D1AD-87F0-DC77-259D8A3D7D86}"/>
              </a:ext>
            </a:extLst>
          </p:cNvPr>
          <p:cNvPicPr>
            <a:picLocks noChangeAspect="1"/>
          </p:cNvPicPr>
          <p:nvPr/>
        </p:nvPicPr>
        <p:blipFill rotWithShape="1">
          <a:blip r:embed="rId8">
            <a:extLst>
              <a:ext uri="{28A0092B-C50C-407E-A947-70E740481C1C}">
                <a14:useLocalDpi xmlns:a14="http://schemas.microsoft.com/office/drawing/2010/main" val="0"/>
              </a:ext>
            </a:extLst>
          </a:blip>
          <a:srcRect t="26890" r="33076" b="2412"/>
          <a:stretch/>
        </p:blipFill>
        <p:spPr>
          <a:xfrm>
            <a:off x="754439" y="3921439"/>
            <a:ext cx="11367648" cy="5954316"/>
          </a:xfrm>
          <a:prstGeom prst="rect">
            <a:avLst/>
          </a:prstGeom>
        </p:spPr>
      </p:pic>
      <p:sp>
        <p:nvSpPr>
          <p:cNvPr id="11" name="TextBox 10">
            <a:extLst>
              <a:ext uri="{FF2B5EF4-FFF2-40B4-BE49-F238E27FC236}">
                <a16:creationId xmlns:a16="http://schemas.microsoft.com/office/drawing/2014/main" id="{D8B42687-AB15-4821-2E08-6FB7094B83DC}"/>
              </a:ext>
            </a:extLst>
          </p:cNvPr>
          <p:cNvSpPr txBox="1"/>
          <p:nvPr/>
        </p:nvSpPr>
        <p:spPr>
          <a:xfrm>
            <a:off x="845040" y="554985"/>
            <a:ext cx="8686800" cy="707886"/>
          </a:xfrm>
          <a:prstGeom prst="rect">
            <a:avLst/>
          </a:prstGeom>
          <a:noFill/>
        </p:spPr>
        <p:txBody>
          <a:bodyPr wrap="square" rtlCol="0">
            <a:spAutoFit/>
          </a:bodyPr>
          <a:lstStyle/>
          <a:p>
            <a:r>
              <a:rPr lang="en-US" sz="4000" b="1" i="1" dirty="0">
                <a:solidFill>
                  <a:srgbClr val="002060"/>
                </a:solidFill>
                <a:latin typeface="Arial" panose="020B0604020202020204" pitchFamily="34" charset="0"/>
                <a:cs typeface="Arial" panose="020B0604020202020204" pitchFamily="34" charset="0"/>
              </a:rPr>
              <a:t>Quan </a:t>
            </a:r>
            <a:r>
              <a:rPr lang="en-US" sz="4000" b="1" i="1" dirty="0" err="1">
                <a:solidFill>
                  <a:srgbClr val="002060"/>
                </a:solidFill>
                <a:latin typeface="Arial" panose="020B0604020202020204" pitchFamily="34" charset="0"/>
                <a:cs typeface="Arial" panose="020B0604020202020204" pitchFamily="34" charset="0"/>
              </a:rPr>
              <a:t>sát</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hình</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ảnh</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và</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cho</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biết</a:t>
            </a:r>
            <a:r>
              <a:rPr lang="en-US" sz="4000" b="1" i="1" dirty="0">
                <a:solidFill>
                  <a:srgbClr val="002060"/>
                </a:solidFill>
                <a:latin typeface="Arial" panose="020B0604020202020204" pitchFamily="34" charset="0"/>
                <a:cs typeface="Arial" panose="020B0604020202020204" pitchFamily="34" charset="0"/>
              </a:rPr>
              <a:t>: </a:t>
            </a:r>
          </a:p>
        </p:txBody>
      </p:sp>
      <p:grpSp>
        <p:nvGrpSpPr>
          <p:cNvPr id="34" name="Group 33">
            <a:extLst>
              <a:ext uri="{FF2B5EF4-FFF2-40B4-BE49-F238E27FC236}">
                <a16:creationId xmlns:a16="http://schemas.microsoft.com/office/drawing/2014/main" id="{3FA2AF6F-939B-82B2-5E99-924875421AE0}"/>
              </a:ext>
            </a:extLst>
          </p:cNvPr>
          <p:cNvGrpSpPr/>
          <p:nvPr/>
        </p:nvGrpSpPr>
        <p:grpSpPr>
          <a:xfrm>
            <a:off x="403280" y="1485900"/>
            <a:ext cx="11563654" cy="1938992"/>
            <a:chOff x="591734" y="1522453"/>
            <a:chExt cx="11563654" cy="1938992"/>
          </a:xfrm>
        </p:grpSpPr>
        <p:sp>
          <p:nvSpPr>
            <p:cNvPr id="30" name="TextBox 29">
              <a:extLst>
                <a:ext uri="{FF2B5EF4-FFF2-40B4-BE49-F238E27FC236}">
                  <a16:creationId xmlns:a16="http://schemas.microsoft.com/office/drawing/2014/main" id="{7BF80866-2F2F-EC6D-2C24-A407E4D41C48}"/>
                </a:ext>
              </a:extLst>
            </p:cNvPr>
            <p:cNvSpPr txBox="1"/>
            <p:nvPr/>
          </p:nvSpPr>
          <p:spPr>
            <a:xfrm>
              <a:off x="2394227" y="1522453"/>
              <a:ext cx="9761161" cy="1938992"/>
            </a:xfrm>
            <a:prstGeom prst="rect">
              <a:avLst/>
            </a:prstGeom>
            <a:noFill/>
          </p:spPr>
          <p:txBody>
            <a:bodyPr wrap="square">
              <a:spAutoFit/>
            </a:bodyPr>
            <a:lstStyle/>
            <a:p>
              <a:pPr algn="just">
                <a:lnSpc>
                  <a:spcPct val="150000"/>
                </a:lnSpc>
              </a:pPr>
              <a:r>
                <a:rPr lang="vi-VN" sz="4000" dirty="0"/>
                <a:t>Trình bày </a:t>
              </a:r>
              <a:r>
                <a:rPr lang="en-US" sz="4000" dirty="0" err="1" smtClean="0"/>
                <a:t>cách</a:t>
              </a:r>
              <a:r>
                <a:rPr lang="en-US" sz="4000" dirty="0" smtClean="0"/>
                <a:t> </a:t>
              </a:r>
              <a:r>
                <a:rPr lang="en-US" sz="4000" dirty="0" err="1" smtClean="0"/>
                <a:t>thực</a:t>
              </a:r>
              <a:r>
                <a:rPr lang="en-US" sz="4000" dirty="0" smtClean="0"/>
                <a:t> </a:t>
              </a:r>
              <a:r>
                <a:rPr lang="en-US" sz="4000" dirty="0" err="1" smtClean="0"/>
                <a:t>hành</a:t>
              </a:r>
              <a:r>
                <a:rPr lang="vi-VN" sz="4000" dirty="0" smtClean="0"/>
                <a:t> </a:t>
              </a:r>
              <a:r>
                <a:rPr lang="vi-VN" sz="4000" dirty="0"/>
                <a:t>tạo hình trang phục áo dài.</a:t>
              </a:r>
              <a:endParaRPr lang="en-US" sz="4000" dirty="0"/>
            </a:p>
          </p:txBody>
        </p:sp>
        <p:sp>
          <p:nvSpPr>
            <p:cNvPr id="33" name="Freeform 5">
              <a:extLst>
                <a:ext uri="{FF2B5EF4-FFF2-40B4-BE49-F238E27FC236}">
                  <a16:creationId xmlns:a16="http://schemas.microsoft.com/office/drawing/2014/main" id="{33BDEC53-169D-93CA-048B-C006EAE5575F}"/>
                </a:ext>
              </a:extLst>
            </p:cNvPr>
            <p:cNvSpPr/>
            <p:nvPr/>
          </p:nvSpPr>
          <p:spPr>
            <a:xfrm>
              <a:off x="591734" y="1824778"/>
              <a:ext cx="1537281" cy="153728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grpSp>
    </p:spTree>
    <p:extLst>
      <p:ext uri="{BB962C8B-B14F-4D97-AF65-F5344CB8AC3E}">
        <p14:creationId xmlns:p14="http://schemas.microsoft.com/office/powerpoint/2010/main" val="1702133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7" name="Freeform 20">
            <a:extLst>
              <a:ext uri="{FF2B5EF4-FFF2-40B4-BE49-F238E27FC236}">
                <a16:creationId xmlns:a16="http://schemas.microsoft.com/office/drawing/2014/main" id="{F1E95D28-D8CB-8AA7-89BB-70CBD74CBCDA}"/>
              </a:ext>
            </a:extLst>
          </p:cNvPr>
          <p:cNvSpPr/>
          <p:nvPr/>
        </p:nvSpPr>
        <p:spPr>
          <a:xfrm>
            <a:off x="412023" y="154653"/>
            <a:ext cx="494956" cy="49495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8" name="Freeform 21">
            <a:extLst>
              <a:ext uri="{FF2B5EF4-FFF2-40B4-BE49-F238E27FC236}">
                <a16:creationId xmlns:a16="http://schemas.microsoft.com/office/drawing/2014/main" id="{BCA661F1-382A-7AF3-0DC6-BBEB45EFDBA1}"/>
              </a:ext>
            </a:extLst>
          </p:cNvPr>
          <p:cNvSpPr/>
          <p:nvPr/>
        </p:nvSpPr>
        <p:spPr>
          <a:xfrm>
            <a:off x="940317" y="9029700"/>
            <a:ext cx="494956" cy="49495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9" name="Freeform 22">
            <a:extLst>
              <a:ext uri="{FF2B5EF4-FFF2-40B4-BE49-F238E27FC236}">
                <a16:creationId xmlns:a16="http://schemas.microsoft.com/office/drawing/2014/main" id="{716A857A-2D47-2FD1-C14B-E6C7F7655513}"/>
              </a:ext>
            </a:extLst>
          </p:cNvPr>
          <p:cNvSpPr/>
          <p:nvPr/>
        </p:nvSpPr>
        <p:spPr>
          <a:xfrm>
            <a:off x="15392400" y="9277178"/>
            <a:ext cx="494956" cy="49495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0" name="Freeform 23">
            <a:extLst>
              <a:ext uri="{FF2B5EF4-FFF2-40B4-BE49-F238E27FC236}">
                <a16:creationId xmlns:a16="http://schemas.microsoft.com/office/drawing/2014/main" id="{3761E79C-224C-AFAF-FE90-692F5DD5242F}"/>
              </a:ext>
            </a:extLst>
          </p:cNvPr>
          <p:cNvSpPr/>
          <p:nvPr/>
        </p:nvSpPr>
        <p:spPr>
          <a:xfrm>
            <a:off x="17176868" y="321486"/>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1" name="Freeform 24">
            <a:extLst>
              <a:ext uri="{FF2B5EF4-FFF2-40B4-BE49-F238E27FC236}">
                <a16:creationId xmlns:a16="http://schemas.microsoft.com/office/drawing/2014/main" id="{AF7FC9D1-E19B-2404-BE74-F0A419DBBDF7}"/>
              </a:ext>
            </a:extLst>
          </p:cNvPr>
          <p:cNvSpPr/>
          <p:nvPr/>
        </p:nvSpPr>
        <p:spPr>
          <a:xfrm>
            <a:off x="633429" y="678184"/>
            <a:ext cx="635011" cy="1162491"/>
          </a:xfrm>
          <a:custGeom>
            <a:avLst/>
            <a:gdLst/>
            <a:ahLst/>
            <a:cxnLst/>
            <a:rect l="l" t="t" r="r" b="b"/>
            <a:pathLst>
              <a:path w="985834" h="1804731">
                <a:moveTo>
                  <a:pt x="0" y="0"/>
                </a:moveTo>
                <a:lnTo>
                  <a:pt x="985834" y="0"/>
                </a:lnTo>
                <a:lnTo>
                  <a:pt x="985834" y="1804730"/>
                </a:lnTo>
                <a:lnTo>
                  <a:pt x="0" y="18047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2" name="Freeform 24">
            <a:extLst>
              <a:ext uri="{FF2B5EF4-FFF2-40B4-BE49-F238E27FC236}">
                <a16:creationId xmlns:a16="http://schemas.microsoft.com/office/drawing/2014/main" id="{3EF98359-CE6E-66BC-C855-CEE86087F7F2}"/>
              </a:ext>
            </a:extLst>
          </p:cNvPr>
          <p:cNvSpPr/>
          <p:nvPr/>
        </p:nvSpPr>
        <p:spPr>
          <a:xfrm flipH="1">
            <a:off x="17010033" y="8597395"/>
            <a:ext cx="675300" cy="1198275"/>
          </a:xfrm>
          <a:custGeom>
            <a:avLst/>
            <a:gdLst/>
            <a:ahLst/>
            <a:cxnLst/>
            <a:rect l="l" t="t" r="r" b="b"/>
            <a:pathLst>
              <a:path w="985834" h="1804731">
                <a:moveTo>
                  <a:pt x="0" y="0"/>
                </a:moveTo>
                <a:lnTo>
                  <a:pt x="985834" y="0"/>
                </a:lnTo>
                <a:lnTo>
                  <a:pt x="985834" y="1804730"/>
                </a:lnTo>
                <a:lnTo>
                  <a:pt x="0" y="18047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1241FB6E-2DEC-7423-E6CA-25A33725DEAC}"/>
              </a:ext>
            </a:extLst>
          </p:cNvPr>
          <p:cNvSpPr txBox="1"/>
          <p:nvPr/>
        </p:nvSpPr>
        <p:spPr>
          <a:xfrm>
            <a:off x="3810000" y="678184"/>
            <a:ext cx="10668000" cy="1169551"/>
          </a:xfrm>
          <a:prstGeom prst="rect">
            <a:avLst/>
          </a:prstGeom>
          <a:solidFill>
            <a:schemeClr val="bg1"/>
          </a:solidFill>
        </p:spPr>
        <p:txBody>
          <a:bodyPr wrap="square" rtlCol="0">
            <a:spAutoFit/>
          </a:bodyPr>
          <a:lstStyle/>
          <a:p>
            <a:pPr algn="ctr"/>
            <a:r>
              <a:rPr lang="en-US" sz="7000" b="1">
                <a:solidFill>
                  <a:schemeClr val="accent2">
                    <a:lumMod val="75000"/>
                  </a:schemeClr>
                </a:solidFill>
                <a:latin typeface="Arial" panose="020B0604020202020204" pitchFamily="34" charset="0"/>
                <a:cs typeface="Arial" panose="020B0604020202020204" pitchFamily="34" charset="0"/>
              </a:rPr>
              <a:t>KHỞI ĐỘNG </a:t>
            </a:r>
          </a:p>
        </p:txBody>
      </p:sp>
      <p:grpSp>
        <p:nvGrpSpPr>
          <p:cNvPr id="38" name="Group 37">
            <a:extLst>
              <a:ext uri="{FF2B5EF4-FFF2-40B4-BE49-F238E27FC236}">
                <a16:creationId xmlns:a16="http://schemas.microsoft.com/office/drawing/2014/main" id="{9486D302-506B-1402-9A15-7F01DF688437}"/>
              </a:ext>
            </a:extLst>
          </p:cNvPr>
          <p:cNvGrpSpPr/>
          <p:nvPr/>
        </p:nvGrpSpPr>
        <p:grpSpPr>
          <a:xfrm>
            <a:off x="940318" y="3110183"/>
            <a:ext cx="7822683" cy="6508158"/>
            <a:chOff x="940318" y="3110183"/>
            <a:chExt cx="7822683" cy="6508158"/>
          </a:xfrm>
        </p:grpSpPr>
        <p:pic>
          <p:nvPicPr>
            <p:cNvPr id="34" name="Picture 33">
              <a:extLst>
                <a:ext uri="{FF2B5EF4-FFF2-40B4-BE49-F238E27FC236}">
                  <a16:creationId xmlns:a16="http://schemas.microsoft.com/office/drawing/2014/main" id="{76422FBC-92C0-D0C9-731F-30EAA396CE75}"/>
                </a:ext>
              </a:extLst>
            </p:cNvPr>
            <p:cNvPicPr>
              <a:picLocks noChangeAspect="1"/>
            </p:cNvPicPr>
            <p:nvPr/>
          </p:nvPicPr>
          <p:blipFill rotWithShape="1">
            <a:blip r:embed="rId6"/>
            <a:srcRect r="50000" b="50000"/>
            <a:stretch/>
          </p:blipFill>
          <p:spPr>
            <a:xfrm>
              <a:off x="940319" y="3110183"/>
              <a:ext cx="3497220" cy="28502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5" name="Picture 34">
              <a:extLst>
                <a:ext uri="{FF2B5EF4-FFF2-40B4-BE49-F238E27FC236}">
                  <a16:creationId xmlns:a16="http://schemas.microsoft.com/office/drawing/2014/main" id="{82805D61-4E47-E0ED-537E-4A87E27A399A}"/>
                </a:ext>
              </a:extLst>
            </p:cNvPr>
            <p:cNvPicPr>
              <a:picLocks noChangeAspect="1"/>
            </p:cNvPicPr>
            <p:nvPr/>
          </p:nvPicPr>
          <p:blipFill rotWithShape="1">
            <a:blip r:embed="rId6"/>
            <a:srcRect l="50355" r="-355" b="50000"/>
            <a:stretch/>
          </p:blipFill>
          <p:spPr>
            <a:xfrm>
              <a:off x="5265781" y="3110183"/>
              <a:ext cx="3497220" cy="28502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6" name="Picture 35">
              <a:extLst>
                <a:ext uri="{FF2B5EF4-FFF2-40B4-BE49-F238E27FC236}">
                  <a16:creationId xmlns:a16="http://schemas.microsoft.com/office/drawing/2014/main" id="{29A72419-5CD1-05C2-1EC6-EE9E29DE9123}"/>
                </a:ext>
              </a:extLst>
            </p:cNvPr>
            <p:cNvPicPr>
              <a:picLocks noChangeAspect="1"/>
            </p:cNvPicPr>
            <p:nvPr/>
          </p:nvPicPr>
          <p:blipFill rotWithShape="1">
            <a:blip r:embed="rId6"/>
            <a:srcRect t="50000" r="50000"/>
            <a:stretch/>
          </p:blipFill>
          <p:spPr>
            <a:xfrm>
              <a:off x="940318" y="6768067"/>
              <a:ext cx="3497220" cy="28502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7" name="Picture 36">
              <a:extLst>
                <a:ext uri="{FF2B5EF4-FFF2-40B4-BE49-F238E27FC236}">
                  <a16:creationId xmlns:a16="http://schemas.microsoft.com/office/drawing/2014/main" id="{D6F7EAA6-7B18-73CD-0682-1467B5EE1834}"/>
                </a:ext>
              </a:extLst>
            </p:cNvPr>
            <p:cNvPicPr>
              <a:picLocks noChangeAspect="1"/>
            </p:cNvPicPr>
            <p:nvPr/>
          </p:nvPicPr>
          <p:blipFill rotWithShape="1">
            <a:blip r:embed="rId6"/>
            <a:srcRect l="49822" t="49712" r="178" b="288"/>
            <a:stretch/>
          </p:blipFill>
          <p:spPr>
            <a:xfrm>
              <a:off x="5265780" y="6768067"/>
              <a:ext cx="3497220" cy="28502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39" name="TextBox 38">
            <a:extLst>
              <a:ext uri="{FF2B5EF4-FFF2-40B4-BE49-F238E27FC236}">
                <a16:creationId xmlns:a16="http://schemas.microsoft.com/office/drawing/2014/main" id="{5EEF7228-DCDE-DDC6-37D7-EAB8740B6A89}"/>
              </a:ext>
            </a:extLst>
          </p:cNvPr>
          <p:cNvSpPr txBox="1"/>
          <p:nvPr/>
        </p:nvSpPr>
        <p:spPr>
          <a:xfrm>
            <a:off x="3619500" y="2121486"/>
            <a:ext cx="110490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Thực hiện trò chơi “Tiếp sức ghép hình” </a:t>
            </a:r>
          </a:p>
        </p:txBody>
      </p:sp>
      <p:sp>
        <p:nvSpPr>
          <p:cNvPr id="40" name="Speech Bubble: Rectangle with Corners Rounded 39">
            <a:extLst>
              <a:ext uri="{FF2B5EF4-FFF2-40B4-BE49-F238E27FC236}">
                <a16:creationId xmlns:a16="http://schemas.microsoft.com/office/drawing/2014/main" id="{5AEA046C-85CF-1197-4B78-C17239943D6D}"/>
              </a:ext>
            </a:extLst>
          </p:cNvPr>
          <p:cNvSpPr/>
          <p:nvPr/>
        </p:nvSpPr>
        <p:spPr>
          <a:xfrm>
            <a:off x="9868533" y="3609500"/>
            <a:ext cx="7626933" cy="1851640"/>
          </a:xfrm>
          <a:prstGeom prst="wedgeRoundRectCallout">
            <a:avLst>
              <a:gd name="adj1" fmla="val -58486"/>
              <a:gd name="adj2" fmla="val 33036"/>
              <a:gd name="adj3" fmla="val 16667"/>
            </a:avLst>
          </a:prstGeom>
          <a:solidFill>
            <a:schemeClr val="bg1"/>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Chia lớp thành 3 đội chơi tiếp sức ghép hình.</a:t>
            </a:r>
            <a:endParaRPr lang="en-US" sz="3600">
              <a:solidFill>
                <a:schemeClr val="tx1"/>
              </a:solidFill>
            </a:endParaRPr>
          </a:p>
        </p:txBody>
      </p:sp>
      <p:sp>
        <p:nvSpPr>
          <p:cNvPr id="41" name="Speech Bubble: Rectangle with Corners Rounded 40">
            <a:extLst>
              <a:ext uri="{FF2B5EF4-FFF2-40B4-BE49-F238E27FC236}">
                <a16:creationId xmlns:a16="http://schemas.microsoft.com/office/drawing/2014/main" id="{64493112-7327-9982-B648-4174C6F61DFE}"/>
              </a:ext>
            </a:extLst>
          </p:cNvPr>
          <p:cNvSpPr/>
          <p:nvPr/>
        </p:nvSpPr>
        <p:spPr>
          <a:xfrm>
            <a:off x="9878058" y="6023530"/>
            <a:ext cx="7626933" cy="3253648"/>
          </a:xfrm>
          <a:prstGeom prst="wedgeRoundRectCallout">
            <a:avLst>
              <a:gd name="adj1" fmla="val -58486"/>
              <a:gd name="adj2" fmla="val 33036"/>
              <a:gd name="adj3" fmla="val 16667"/>
            </a:avLst>
          </a:prstGeom>
          <a:solidFill>
            <a:schemeClr val="bg1"/>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Sử dụng mảnh ghép để tạo thành bộ trang phục hoàn chỉnh và giới thiệu về bộ trang phục của đội mình</a:t>
            </a:r>
            <a:r>
              <a:rPr lang="en-US" sz="3600">
                <a:solidFill>
                  <a:schemeClr val="tx1"/>
                </a:solidFill>
              </a:rPr>
              <a:t> </a:t>
            </a:r>
            <a:r>
              <a:rPr lang="en-US" sz="3600">
                <a:solidFill>
                  <a:schemeClr val="tx1"/>
                </a:solidFill>
                <a:latin typeface="Arial" panose="020B0604020202020204" pitchFamily="34" charset="0"/>
                <a:cs typeface="Arial" panose="020B0604020202020204" pitchFamily="34" charset="0"/>
              </a:rPr>
              <a:t>trong 2 phút. </a:t>
            </a:r>
          </a:p>
        </p:txBody>
      </p:sp>
    </p:spTree>
    <p:extLst>
      <p:ext uri="{BB962C8B-B14F-4D97-AF65-F5344CB8AC3E}">
        <p14:creationId xmlns:p14="http://schemas.microsoft.com/office/powerpoint/2010/main" val="254971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randombar(horizontal)">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right)">
                                      <p:cBhvr>
                                        <p:cTn id="21" dur="500"/>
                                        <p:tgtEl>
                                          <p:spTgt spid="40"/>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right)">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9" grpId="0"/>
      <p:bldP spid="40" grpId="0" animBg="1"/>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E365DB5-90AC-B809-433E-52A9A87E1EE8}"/>
              </a:ext>
            </a:extLst>
          </p:cNvPr>
          <p:cNvCxnSpPr/>
          <p:nvPr/>
        </p:nvCxnSpPr>
        <p:spPr>
          <a:xfrm>
            <a:off x="-533400" y="4305300"/>
            <a:ext cx="19050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FD492D2-6A14-0D90-3C21-937618FCDED3}"/>
              </a:ext>
            </a:extLst>
          </p:cNvPr>
          <p:cNvPicPr>
            <a:picLocks noChangeAspect="1"/>
          </p:cNvPicPr>
          <p:nvPr/>
        </p:nvPicPr>
        <p:blipFill rotWithShape="1">
          <a:blip r:embed="rId6">
            <a:extLst>
              <a:ext uri="{28A0092B-C50C-407E-A947-70E740481C1C}">
                <a14:useLocalDpi xmlns:a14="http://schemas.microsoft.com/office/drawing/2010/main" val="0"/>
              </a:ext>
            </a:extLst>
          </a:blip>
          <a:srcRect l="67992" r="1131" b="11242"/>
          <a:stretch/>
        </p:blipFill>
        <p:spPr>
          <a:xfrm>
            <a:off x="14173199" y="2095502"/>
            <a:ext cx="3474987" cy="4953000"/>
          </a:xfrm>
          <a:prstGeom prst="rect">
            <a:avLst/>
          </a:prstGeom>
        </p:spPr>
      </p:pic>
      <p:pic>
        <p:nvPicPr>
          <p:cNvPr id="10" name="Picture 9">
            <a:extLst>
              <a:ext uri="{FF2B5EF4-FFF2-40B4-BE49-F238E27FC236}">
                <a16:creationId xmlns:a16="http://schemas.microsoft.com/office/drawing/2014/main" id="{FEA0C208-D1AD-87F0-DC77-259D8A3D7D86}"/>
              </a:ext>
            </a:extLst>
          </p:cNvPr>
          <p:cNvPicPr>
            <a:picLocks noChangeAspect="1"/>
          </p:cNvPicPr>
          <p:nvPr/>
        </p:nvPicPr>
        <p:blipFill rotWithShape="1">
          <a:blip r:embed="rId6">
            <a:extLst>
              <a:ext uri="{28A0092B-C50C-407E-A947-70E740481C1C}">
                <a14:useLocalDpi xmlns:a14="http://schemas.microsoft.com/office/drawing/2010/main" val="0"/>
              </a:ext>
            </a:extLst>
          </a:blip>
          <a:srcRect l="1318" t="28700" r="78591" b="12491"/>
          <a:stretch/>
        </p:blipFill>
        <p:spPr>
          <a:xfrm>
            <a:off x="978680" y="2095501"/>
            <a:ext cx="3412654" cy="4953000"/>
          </a:xfrm>
          <a:prstGeom prst="rect">
            <a:avLst/>
          </a:prstGeom>
        </p:spPr>
      </p:pic>
      <p:pic>
        <p:nvPicPr>
          <p:cNvPr id="2" name="Picture 1">
            <a:extLst>
              <a:ext uri="{FF2B5EF4-FFF2-40B4-BE49-F238E27FC236}">
                <a16:creationId xmlns:a16="http://schemas.microsoft.com/office/drawing/2014/main" id="{CBEC81E2-C499-9F26-DCDB-C9487A405083}"/>
              </a:ext>
            </a:extLst>
          </p:cNvPr>
          <p:cNvPicPr>
            <a:picLocks noChangeAspect="1"/>
          </p:cNvPicPr>
          <p:nvPr/>
        </p:nvPicPr>
        <p:blipFill rotWithShape="1">
          <a:blip r:embed="rId6">
            <a:extLst>
              <a:ext uri="{28A0092B-C50C-407E-A947-70E740481C1C}">
                <a14:useLocalDpi xmlns:a14="http://schemas.microsoft.com/office/drawing/2010/main" val="0"/>
              </a:ext>
            </a:extLst>
          </a:blip>
          <a:srcRect l="23532" t="28771" r="56377" b="12420"/>
          <a:stretch/>
        </p:blipFill>
        <p:spPr>
          <a:xfrm>
            <a:off x="5219985" y="2114551"/>
            <a:ext cx="3412654" cy="4953000"/>
          </a:xfrm>
          <a:prstGeom prst="rect">
            <a:avLst/>
          </a:prstGeom>
        </p:spPr>
      </p:pic>
      <p:pic>
        <p:nvPicPr>
          <p:cNvPr id="3" name="Picture 2">
            <a:extLst>
              <a:ext uri="{FF2B5EF4-FFF2-40B4-BE49-F238E27FC236}">
                <a16:creationId xmlns:a16="http://schemas.microsoft.com/office/drawing/2014/main" id="{4D440B1D-6C9E-1DF7-7ED0-29A585674DF4}"/>
              </a:ext>
            </a:extLst>
          </p:cNvPr>
          <p:cNvPicPr>
            <a:picLocks noChangeAspect="1"/>
          </p:cNvPicPr>
          <p:nvPr/>
        </p:nvPicPr>
        <p:blipFill rotWithShape="1">
          <a:blip r:embed="rId6">
            <a:extLst>
              <a:ext uri="{28A0092B-C50C-407E-A947-70E740481C1C}">
                <a14:useLocalDpi xmlns:a14="http://schemas.microsoft.com/office/drawing/2010/main" val="0"/>
              </a:ext>
            </a:extLst>
          </a:blip>
          <a:srcRect l="46178" t="28669" r="33731" b="12522"/>
          <a:stretch/>
        </p:blipFill>
        <p:spPr>
          <a:xfrm>
            <a:off x="9903375" y="2114551"/>
            <a:ext cx="3412654" cy="4953000"/>
          </a:xfrm>
          <a:prstGeom prst="rect">
            <a:avLst/>
          </a:prstGeom>
        </p:spPr>
      </p:pic>
      <p:sp>
        <p:nvSpPr>
          <p:cNvPr id="7" name="TextBox 6">
            <a:extLst>
              <a:ext uri="{FF2B5EF4-FFF2-40B4-BE49-F238E27FC236}">
                <a16:creationId xmlns:a16="http://schemas.microsoft.com/office/drawing/2014/main" id="{C4FA7982-81D5-BED7-C517-B8608DD3381C}"/>
              </a:ext>
            </a:extLst>
          </p:cNvPr>
          <p:cNvSpPr txBox="1"/>
          <p:nvPr/>
        </p:nvSpPr>
        <p:spPr>
          <a:xfrm>
            <a:off x="4391334" y="641049"/>
            <a:ext cx="8915400" cy="784830"/>
          </a:xfrm>
          <a:prstGeom prst="rect">
            <a:avLst/>
          </a:prstGeom>
          <a:noFill/>
        </p:spPr>
        <p:txBody>
          <a:bodyPr wrap="square" rtlCol="0">
            <a:spAutoFit/>
          </a:bodyPr>
          <a:lstStyle/>
          <a:p>
            <a:pPr algn="ctr"/>
            <a:r>
              <a:rPr lang="en-US" sz="4500" b="1">
                <a:solidFill>
                  <a:schemeClr val="accent2">
                    <a:lumMod val="50000"/>
                  </a:schemeClr>
                </a:solidFill>
                <a:latin typeface="Arial" panose="020B0604020202020204" pitchFamily="34" charset="0"/>
                <a:cs typeface="Arial" panose="020B0604020202020204" pitchFamily="34" charset="0"/>
              </a:rPr>
              <a:t>CÁC BƯỚC THỰC HIỆN </a:t>
            </a:r>
          </a:p>
        </p:txBody>
      </p:sp>
      <p:sp>
        <p:nvSpPr>
          <p:cNvPr id="9" name="TextBox 8">
            <a:extLst>
              <a:ext uri="{FF2B5EF4-FFF2-40B4-BE49-F238E27FC236}">
                <a16:creationId xmlns:a16="http://schemas.microsoft.com/office/drawing/2014/main" id="{ED8578AC-3D05-D135-C253-7D32597EE70D}"/>
              </a:ext>
            </a:extLst>
          </p:cNvPr>
          <p:cNvSpPr txBox="1"/>
          <p:nvPr/>
        </p:nvSpPr>
        <p:spPr>
          <a:xfrm>
            <a:off x="533400" y="7415600"/>
            <a:ext cx="4031377" cy="2429127"/>
          </a:xfrm>
          <a:prstGeom prst="rect">
            <a:avLst/>
          </a:prstGeom>
          <a:noFill/>
        </p:spPr>
        <p:txBody>
          <a:bodyPr wrap="square">
            <a:spAutoFit/>
          </a:bodyPr>
          <a:lstStyle/>
          <a:p>
            <a:pPr algn="ctr">
              <a:lnSpc>
                <a:spcPct val="150000"/>
              </a:lnSpc>
            </a:pPr>
            <a:r>
              <a:rPr lang="vi-VN" sz="3500" b="1"/>
              <a:t>Bước 1: </a:t>
            </a:r>
            <a:r>
              <a:rPr lang="vi-VN" sz="3500"/>
              <a:t>Vẽ hình áo dài theo các số đo đã chọn.</a:t>
            </a:r>
            <a:endParaRPr lang="en-US" sz="3500"/>
          </a:p>
        </p:txBody>
      </p:sp>
      <p:sp>
        <p:nvSpPr>
          <p:cNvPr id="12" name="TextBox 11">
            <a:extLst>
              <a:ext uri="{FF2B5EF4-FFF2-40B4-BE49-F238E27FC236}">
                <a16:creationId xmlns:a16="http://schemas.microsoft.com/office/drawing/2014/main" id="{EE457B3F-71FD-496A-1C80-68D036FF699D}"/>
              </a:ext>
            </a:extLst>
          </p:cNvPr>
          <p:cNvSpPr txBox="1"/>
          <p:nvPr/>
        </p:nvSpPr>
        <p:spPr>
          <a:xfrm>
            <a:off x="4910623" y="7408137"/>
            <a:ext cx="4031377" cy="1621213"/>
          </a:xfrm>
          <a:prstGeom prst="rect">
            <a:avLst/>
          </a:prstGeom>
          <a:noFill/>
        </p:spPr>
        <p:txBody>
          <a:bodyPr wrap="square">
            <a:spAutoFit/>
          </a:bodyPr>
          <a:lstStyle/>
          <a:p>
            <a:pPr algn="ctr">
              <a:lnSpc>
                <a:spcPct val="150000"/>
              </a:lnSpc>
            </a:pPr>
            <a:r>
              <a:rPr lang="vi-VN" sz="3500" b="1"/>
              <a:t>Bước </a:t>
            </a:r>
            <a:r>
              <a:rPr lang="en-US" sz="3500" b="1">
                <a:latin typeface="Arial" panose="020B0604020202020204" pitchFamily="34" charset="0"/>
                <a:cs typeface="Arial" panose="020B0604020202020204" pitchFamily="34" charset="0"/>
              </a:rPr>
              <a:t>2</a:t>
            </a:r>
            <a:r>
              <a:rPr lang="vi-VN" sz="3500" b="1"/>
              <a:t>: </a:t>
            </a:r>
            <a:r>
              <a:rPr lang="vi-VN" sz="3500"/>
              <a:t>Vẽ bố cục họa tiết trang trí.</a:t>
            </a:r>
            <a:endParaRPr lang="en-US" sz="3500"/>
          </a:p>
        </p:txBody>
      </p:sp>
      <p:sp>
        <p:nvSpPr>
          <p:cNvPr id="13" name="TextBox 12">
            <a:extLst>
              <a:ext uri="{FF2B5EF4-FFF2-40B4-BE49-F238E27FC236}">
                <a16:creationId xmlns:a16="http://schemas.microsoft.com/office/drawing/2014/main" id="{EC7B4EA4-D3D0-5757-9FE1-C95ACFADA0EF}"/>
              </a:ext>
            </a:extLst>
          </p:cNvPr>
          <p:cNvSpPr txBox="1"/>
          <p:nvPr/>
        </p:nvSpPr>
        <p:spPr>
          <a:xfrm>
            <a:off x="9594013" y="7415600"/>
            <a:ext cx="4031377" cy="1621213"/>
          </a:xfrm>
          <a:prstGeom prst="rect">
            <a:avLst/>
          </a:prstGeom>
          <a:noFill/>
        </p:spPr>
        <p:txBody>
          <a:bodyPr wrap="square">
            <a:spAutoFit/>
          </a:bodyPr>
          <a:lstStyle/>
          <a:p>
            <a:pPr algn="ctr">
              <a:lnSpc>
                <a:spcPct val="150000"/>
              </a:lnSpc>
            </a:pPr>
            <a:r>
              <a:rPr lang="vi-VN" sz="3500" b="1"/>
              <a:t>Bước </a:t>
            </a:r>
            <a:r>
              <a:rPr lang="en-US" sz="3500" b="1">
                <a:latin typeface="Arial" panose="020B0604020202020204" pitchFamily="34" charset="0"/>
                <a:cs typeface="Arial" panose="020B0604020202020204" pitchFamily="34" charset="0"/>
              </a:rPr>
              <a:t>3</a:t>
            </a:r>
            <a:r>
              <a:rPr lang="vi-VN" sz="3500" b="1"/>
              <a:t>: </a:t>
            </a:r>
            <a:r>
              <a:rPr lang="vi-VN" sz="3500"/>
              <a:t>Vẽ các mảng màu lớn.</a:t>
            </a:r>
            <a:endParaRPr lang="en-US" sz="3500"/>
          </a:p>
        </p:txBody>
      </p:sp>
      <p:sp>
        <p:nvSpPr>
          <p:cNvPr id="14" name="TextBox 13">
            <a:extLst>
              <a:ext uri="{FF2B5EF4-FFF2-40B4-BE49-F238E27FC236}">
                <a16:creationId xmlns:a16="http://schemas.microsoft.com/office/drawing/2014/main" id="{93647767-D3F8-C9A6-AAFA-DA0ACEA4F6E2}"/>
              </a:ext>
            </a:extLst>
          </p:cNvPr>
          <p:cNvSpPr txBox="1"/>
          <p:nvPr/>
        </p:nvSpPr>
        <p:spPr>
          <a:xfrm>
            <a:off x="13895003" y="7385356"/>
            <a:ext cx="4031377" cy="2429127"/>
          </a:xfrm>
          <a:prstGeom prst="rect">
            <a:avLst/>
          </a:prstGeom>
          <a:noFill/>
        </p:spPr>
        <p:txBody>
          <a:bodyPr wrap="square">
            <a:spAutoFit/>
          </a:bodyPr>
          <a:lstStyle/>
          <a:p>
            <a:pPr algn="ctr">
              <a:lnSpc>
                <a:spcPct val="150000"/>
              </a:lnSpc>
            </a:pPr>
            <a:r>
              <a:rPr lang="vi-VN" sz="3500" b="1"/>
              <a:t>Bước </a:t>
            </a:r>
            <a:r>
              <a:rPr lang="en-US" sz="3500" b="1">
                <a:latin typeface="Arial" panose="020B0604020202020204" pitchFamily="34" charset="0"/>
                <a:cs typeface="Arial" panose="020B0604020202020204" pitchFamily="34" charset="0"/>
              </a:rPr>
              <a:t>4</a:t>
            </a:r>
            <a:r>
              <a:rPr lang="vi-VN" sz="3500" b="1"/>
              <a:t>: </a:t>
            </a:r>
            <a:r>
              <a:rPr lang="vi-VN" sz="3500"/>
              <a:t>Vẽ màu họa tiết và hoàn thiện sản phẩm.</a:t>
            </a:r>
            <a:endParaRPr lang="en-US" sz="3500"/>
          </a:p>
        </p:txBody>
      </p:sp>
    </p:spTree>
    <p:extLst>
      <p:ext uri="{BB962C8B-B14F-4D97-AF65-F5344CB8AC3E}">
        <p14:creationId xmlns:p14="http://schemas.microsoft.com/office/powerpoint/2010/main" val="3267051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BB3E7C97-BADA-ACC0-2F4A-C594EEE83EE7}"/>
              </a:ext>
            </a:extLst>
          </p:cNvPr>
          <p:cNvSpPr txBox="1"/>
          <p:nvPr/>
        </p:nvSpPr>
        <p:spPr>
          <a:xfrm>
            <a:off x="4229100" y="571500"/>
            <a:ext cx="9829800" cy="784830"/>
          </a:xfrm>
          <a:prstGeom prst="rect">
            <a:avLst/>
          </a:prstGeom>
          <a:noFill/>
        </p:spPr>
        <p:txBody>
          <a:bodyPr wrap="square" rtlCol="0">
            <a:spAutoFit/>
          </a:bodyPr>
          <a:lstStyle/>
          <a:p>
            <a:pPr algn="ctr"/>
            <a:r>
              <a:rPr lang="en-US" sz="4500" b="1">
                <a:solidFill>
                  <a:srgbClr val="C00000"/>
                </a:solidFill>
                <a:latin typeface="Arial" panose="020B0604020202020204" pitchFamily="34" charset="0"/>
                <a:cs typeface="Arial" panose="020B0604020202020204" pitchFamily="34" charset="0"/>
              </a:rPr>
              <a:t>QUAN SÁT MỘT SỐ MẪU ÁO DÀI </a:t>
            </a:r>
          </a:p>
        </p:txBody>
      </p:sp>
      <p:pic>
        <p:nvPicPr>
          <p:cNvPr id="4098" name="Picture 2" descr="SUMMER GARDEN - DIỆN ÁO DÀI SÀNH ĐIỆU VỚI SẮC MÀU ÁO DÀI &quot;CÔ BA SÀI GÒN&quot; -  ƯU ĐÃI DỊP KHAI TRƯỜNG">
            <a:extLst>
              <a:ext uri="{FF2B5EF4-FFF2-40B4-BE49-F238E27FC236}">
                <a16:creationId xmlns:a16="http://schemas.microsoft.com/office/drawing/2014/main" id="{F9EFD877-5149-11E4-0E26-526A0078B4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33" y="2400300"/>
            <a:ext cx="5224453" cy="7836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72340DD-DE78-3D9F-80A9-94F2C9FB9525}"/>
              </a:ext>
            </a:extLst>
          </p:cNvPr>
          <p:cNvPicPr>
            <a:picLocks noChangeAspect="1"/>
          </p:cNvPicPr>
          <p:nvPr/>
        </p:nvPicPr>
        <p:blipFill>
          <a:blip r:embed="rId7"/>
          <a:stretch>
            <a:fillRect/>
          </a:stretch>
        </p:blipFill>
        <p:spPr>
          <a:xfrm>
            <a:off x="6172200" y="2366962"/>
            <a:ext cx="5299686" cy="8179580"/>
          </a:xfrm>
          <a:prstGeom prst="rect">
            <a:avLst/>
          </a:prstGeom>
        </p:spPr>
      </p:pic>
      <p:pic>
        <p:nvPicPr>
          <p:cNvPr id="11" name="Picture 10">
            <a:extLst>
              <a:ext uri="{FF2B5EF4-FFF2-40B4-BE49-F238E27FC236}">
                <a16:creationId xmlns:a16="http://schemas.microsoft.com/office/drawing/2014/main" id="{B0B5F002-3F60-3F67-70D2-E99FBB6B6871}"/>
              </a:ext>
            </a:extLst>
          </p:cNvPr>
          <p:cNvPicPr>
            <a:picLocks noChangeAspect="1"/>
          </p:cNvPicPr>
          <p:nvPr/>
        </p:nvPicPr>
        <p:blipFill rotWithShape="1">
          <a:blip r:embed="rId8"/>
          <a:srcRect t="6865"/>
          <a:stretch/>
        </p:blipFill>
        <p:spPr>
          <a:xfrm>
            <a:off x="11658600" y="2400300"/>
            <a:ext cx="5996624" cy="8387768"/>
          </a:xfrm>
          <a:prstGeom prst="rect">
            <a:avLst/>
          </a:prstGeom>
        </p:spPr>
      </p:pic>
    </p:spTree>
    <p:extLst>
      <p:ext uri="{BB962C8B-B14F-4D97-AF65-F5344CB8AC3E}">
        <p14:creationId xmlns:p14="http://schemas.microsoft.com/office/powerpoint/2010/main" val="166083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 Mẫu Vẽ Áo Dài Hoạ Tiết Thời Trần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95300"/>
            <a:ext cx="6192808" cy="97917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924800" y="495300"/>
            <a:ext cx="3200400" cy="9166430"/>
          </a:xfrm>
          <a:prstGeom prst="rect">
            <a:avLst/>
          </a:prstGeom>
        </p:spPr>
      </p:pic>
      <p:pic>
        <p:nvPicPr>
          <p:cNvPr id="3" name="Picture 2"/>
          <p:cNvPicPr>
            <a:picLocks noChangeAspect="1"/>
          </p:cNvPicPr>
          <p:nvPr/>
        </p:nvPicPr>
        <p:blipFill>
          <a:blip r:embed="rId4"/>
          <a:stretch>
            <a:fillRect/>
          </a:stretch>
        </p:blipFill>
        <p:spPr>
          <a:xfrm>
            <a:off x="12877800" y="532352"/>
            <a:ext cx="3886200" cy="9434178"/>
          </a:xfrm>
          <a:prstGeom prst="rect">
            <a:avLst/>
          </a:prstGeom>
        </p:spPr>
      </p:pic>
    </p:spTree>
    <p:extLst>
      <p:ext uri="{BB962C8B-B14F-4D97-AF65-F5344CB8AC3E}">
        <p14:creationId xmlns:p14="http://schemas.microsoft.com/office/powerpoint/2010/main" val="12969277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4494450" y="1664020"/>
            <a:ext cx="5373530" cy="6868642"/>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438110" y="1446062"/>
            <a:ext cx="3846830" cy="7693660"/>
          </a:xfrm>
          <a:prstGeom prst="rect">
            <a:avLst/>
          </a:prstGeom>
        </p:spPr>
      </p:pic>
      <p:pic>
        <p:nvPicPr>
          <p:cNvPr id="4" name="Picture 3"/>
          <p:cNvPicPr>
            <a:picLocks noChangeAspect="1"/>
          </p:cNvPicPr>
          <p:nvPr/>
        </p:nvPicPr>
        <p:blipFill>
          <a:blip r:embed="rId6"/>
          <a:stretch>
            <a:fillRect/>
          </a:stretch>
        </p:blipFill>
        <p:spPr>
          <a:xfrm>
            <a:off x="14935200" y="965520"/>
            <a:ext cx="2964784" cy="8186100"/>
          </a:xfrm>
          <a:prstGeom prst="rect">
            <a:avLst/>
          </a:prstGeom>
        </p:spPr>
      </p:pic>
      <p:pic>
        <p:nvPicPr>
          <p:cNvPr id="7" name="Picture 6"/>
          <p:cNvPicPr>
            <a:picLocks noChangeAspect="1"/>
          </p:cNvPicPr>
          <p:nvPr/>
        </p:nvPicPr>
        <p:blipFill>
          <a:blip r:embed="rId7"/>
          <a:stretch>
            <a:fillRect/>
          </a:stretch>
        </p:blipFill>
        <p:spPr>
          <a:xfrm>
            <a:off x="10287000" y="1446062"/>
            <a:ext cx="4009857" cy="7086600"/>
          </a:xfrm>
          <a:prstGeom prst="rect">
            <a:avLst/>
          </a:prstGeom>
        </p:spPr>
      </p:pic>
    </p:spTree>
    <p:extLst>
      <p:ext uri="{BB962C8B-B14F-4D97-AF65-F5344CB8AC3E}">
        <p14:creationId xmlns:p14="http://schemas.microsoft.com/office/powerpoint/2010/main" val="34392820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8799" y="322056"/>
            <a:ext cx="4899127" cy="9646628"/>
          </a:xfrm>
          <a:prstGeom prst="rect">
            <a:avLst/>
          </a:prstGeom>
        </p:spPr>
      </p:pic>
      <p:pic>
        <p:nvPicPr>
          <p:cNvPr id="4" name="Picture 3"/>
          <p:cNvPicPr>
            <a:picLocks noChangeAspect="1"/>
          </p:cNvPicPr>
          <p:nvPr/>
        </p:nvPicPr>
        <p:blipFill>
          <a:blip r:embed="rId3"/>
          <a:stretch>
            <a:fillRect/>
          </a:stretch>
        </p:blipFill>
        <p:spPr>
          <a:xfrm>
            <a:off x="9753600" y="256278"/>
            <a:ext cx="3439308" cy="9646628"/>
          </a:xfrm>
          <a:prstGeom prst="rect">
            <a:avLst/>
          </a:prstGeom>
        </p:spPr>
      </p:pic>
      <p:pic>
        <p:nvPicPr>
          <p:cNvPr id="5" name="Picture 4"/>
          <p:cNvPicPr>
            <a:picLocks noChangeAspect="1"/>
          </p:cNvPicPr>
          <p:nvPr/>
        </p:nvPicPr>
        <p:blipFill>
          <a:blip r:embed="rId4"/>
          <a:stretch>
            <a:fillRect/>
          </a:stretch>
        </p:blipFill>
        <p:spPr>
          <a:xfrm>
            <a:off x="13487400" y="256278"/>
            <a:ext cx="4499924" cy="9778184"/>
          </a:xfrm>
          <a:prstGeom prst="rect">
            <a:avLst/>
          </a:prstGeom>
        </p:spPr>
      </p:pic>
      <p:pic>
        <p:nvPicPr>
          <p:cNvPr id="6" name="Picture 5"/>
          <p:cNvPicPr>
            <a:picLocks noChangeAspect="1"/>
          </p:cNvPicPr>
          <p:nvPr/>
        </p:nvPicPr>
        <p:blipFill>
          <a:blip r:embed="rId5"/>
          <a:stretch>
            <a:fillRect/>
          </a:stretch>
        </p:blipFill>
        <p:spPr>
          <a:xfrm>
            <a:off x="5444680" y="322056"/>
            <a:ext cx="3937940" cy="9646628"/>
          </a:xfrm>
          <a:prstGeom prst="rect">
            <a:avLst/>
          </a:prstGeom>
        </p:spPr>
      </p:pic>
    </p:spTree>
    <p:extLst>
      <p:ext uri="{BB962C8B-B14F-4D97-AF65-F5344CB8AC3E}">
        <p14:creationId xmlns:p14="http://schemas.microsoft.com/office/powerpoint/2010/main" val="5539062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372600" y="579003"/>
            <a:ext cx="6852589" cy="9136785"/>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86000" y="579003"/>
            <a:ext cx="6781800" cy="9042400"/>
          </a:xfrm>
          <a:prstGeom prst="rect">
            <a:avLst/>
          </a:prstGeom>
        </p:spPr>
      </p:pic>
    </p:spTree>
    <p:extLst>
      <p:ext uri="{BB962C8B-B14F-4D97-AF65-F5344CB8AC3E}">
        <p14:creationId xmlns:p14="http://schemas.microsoft.com/office/powerpoint/2010/main" val="1452639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734800" y="800100"/>
            <a:ext cx="6019800" cy="8026400"/>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099734" y="-513388"/>
            <a:ext cx="8026400" cy="10701867"/>
          </a:xfrm>
          <a:prstGeom prst="rect">
            <a:avLst/>
          </a:prstGeom>
        </p:spPr>
      </p:pic>
    </p:spTree>
    <p:extLst>
      <p:ext uri="{BB962C8B-B14F-4D97-AF65-F5344CB8AC3E}">
        <p14:creationId xmlns:p14="http://schemas.microsoft.com/office/powerpoint/2010/main" val="3808460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892B01-5F05-1AD0-1126-8D49A2D0122D}"/>
              </a:ext>
            </a:extLst>
          </p:cNvPr>
          <p:cNvSpPr txBox="1"/>
          <p:nvPr/>
        </p:nvSpPr>
        <p:spPr>
          <a:xfrm>
            <a:off x="375453" y="342900"/>
            <a:ext cx="17830800" cy="707886"/>
          </a:xfrm>
          <a:prstGeom prst="rect">
            <a:avLst/>
          </a:prstGeom>
          <a:noFill/>
        </p:spPr>
        <p:txBody>
          <a:bodyPr wrap="square" rtlCol="0">
            <a:spAutoFit/>
          </a:bodyPr>
          <a:lstStyle/>
          <a:p>
            <a:pPr algn="ctr"/>
            <a:r>
              <a:rPr lang="en-US" sz="4000" b="1" dirty="0" smtClean="0">
                <a:latin typeface="Arial" panose="020B0604020202020204" pitchFamily="34" charset="0"/>
                <a:cs typeface="Arial" panose="020B0604020202020204" pitchFamily="34" charset="0"/>
              </a:rPr>
              <a:t>Video </a:t>
            </a:r>
            <a:r>
              <a:rPr lang="en-US" sz="4000" b="1" dirty="0" err="1" smtClean="0">
                <a:latin typeface="Arial" panose="020B0604020202020204" pitchFamily="34" charset="0"/>
                <a:cs typeface="Arial" panose="020B0604020202020204" pitchFamily="34" charset="0"/>
              </a:rPr>
              <a:t>hướng</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dẫn</a:t>
            </a:r>
            <a:r>
              <a:rPr lang="en-US" sz="4000" b="1" dirty="0" smtClean="0">
                <a:latin typeface="Arial" panose="020B0604020202020204" pitchFamily="34" charset="0"/>
                <a:cs typeface="Arial" panose="020B0604020202020204" pitchFamily="34" charset="0"/>
              </a:rPr>
              <a:t>:</a:t>
            </a:r>
            <a:endParaRPr lang="en-US" sz="4000" b="1" dirty="0" smtClean="0">
              <a:latin typeface="Arial" panose="020B0604020202020204" pitchFamily="34" charset="0"/>
              <a:cs typeface="Arial" panose="020B0604020202020204" pitchFamily="34" charset="0"/>
            </a:endParaRPr>
          </a:p>
        </p:txBody>
      </p:sp>
      <p:pic>
        <p:nvPicPr>
          <p:cNvPr id="3" name="Thiết kế tạo mẫu trang phục_Nam - Vẽ Thời Trang_Trang Phục Yêu Thích -Vẽ đồng phục học sinh - KCart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4600" y="1611496"/>
            <a:ext cx="13286105" cy="7467600"/>
          </a:xfrm>
          <a:prstGeom prst="rect">
            <a:avLst/>
          </a:prstGeom>
        </p:spPr>
      </p:pic>
      <p:sp>
        <p:nvSpPr>
          <p:cNvPr id="4" name="TextBox 3">
            <a:extLst>
              <a:ext uri="{FF2B5EF4-FFF2-40B4-BE49-F238E27FC236}">
                <a16:creationId xmlns:a16="http://schemas.microsoft.com/office/drawing/2014/main" id="{DC892B01-5F05-1AD0-1126-8D49A2D0122D}"/>
              </a:ext>
            </a:extLst>
          </p:cNvPr>
          <p:cNvSpPr txBox="1"/>
          <p:nvPr/>
        </p:nvSpPr>
        <p:spPr>
          <a:xfrm>
            <a:off x="4038600" y="9639806"/>
            <a:ext cx="10797702" cy="523220"/>
          </a:xfrm>
          <a:prstGeom prst="rect">
            <a:avLst/>
          </a:prstGeom>
          <a:noFill/>
        </p:spPr>
        <p:txBody>
          <a:bodyPr wrap="square" rtlCol="0">
            <a:spAutoFit/>
          </a:bodyPr>
          <a:lstStyle/>
          <a:p>
            <a:pPr algn="ctr"/>
            <a:r>
              <a:rPr lang="en-US" sz="2800" i="1" dirty="0" err="1" smtClean="0">
                <a:solidFill>
                  <a:schemeClr val="accent6">
                    <a:lumMod val="50000"/>
                  </a:schemeClr>
                </a:solidFill>
                <a:latin typeface="Arial" panose="020B0604020202020204" pitchFamily="34" charset="0"/>
                <a:cs typeface="Arial" panose="020B0604020202020204" pitchFamily="34" charset="0"/>
              </a:rPr>
              <a:t>Nguồn</a:t>
            </a:r>
            <a:r>
              <a:rPr lang="en-US" sz="2800" i="1" dirty="0" smtClean="0">
                <a:solidFill>
                  <a:schemeClr val="accent6">
                    <a:lumMod val="50000"/>
                  </a:schemeClr>
                </a:solidFill>
                <a:latin typeface="Arial" panose="020B0604020202020204" pitchFamily="34" charset="0"/>
                <a:cs typeface="Arial" panose="020B0604020202020204" pitchFamily="34" charset="0"/>
              </a:rPr>
              <a:t> </a:t>
            </a:r>
            <a:r>
              <a:rPr lang="en-US" sz="2800" i="1" dirty="0" smtClean="0">
                <a:solidFill>
                  <a:schemeClr val="accent6">
                    <a:lumMod val="50000"/>
                  </a:schemeClr>
                </a:solidFill>
                <a:latin typeface="Arial" panose="020B0604020202020204" pitchFamily="34" charset="0"/>
                <a:cs typeface="Arial" panose="020B0604020202020204" pitchFamily="34" charset="0"/>
              </a:rPr>
              <a:t>internet: https</a:t>
            </a:r>
            <a:r>
              <a:rPr lang="en-US" sz="2800" i="1" dirty="0">
                <a:solidFill>
                  <a:schemeClr val="accent6">
                    <a:lumMod val="50000"/>
                  </a:schemeClr>
                </a:solidFill>
                <a:latin typeface="Arial" panose="020B0604020202020204" pitchFamily="34" charset="0"/>
                <a:cs typeface="Arial" panose="020B0604020202020204" pitchFamily="34" charset="0"/>
              </a:rPr>
              <a:t>://www.youtube.com/watch?v=p6ylA1O15k8</a:t>
            </a:r>
          </a:p>
        </p:txBody>
      </p:sp>
    </p:spTree>
    <p:extLst>
      <p:ext uri="{BB962C8B-B14F-4D97-AF65-F5344CB8AC3E}">
        <p14:creationId xmlns:p14="http://schemas.microsoft.com/office/powerpoint/2010/main" val="57205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p:cMediaNode vol="80000">
                <p:cTn id="18" fill="hold" display="0">
                  <p:stCondLst>
                    <p:cond delay="indefinite"/>
                  </p:stCondLst>
                </p:cTn>
                <p:tgtEl>
                  <p:spTgt spid="3"/>
                </p:tgtEl>
              </p:cMediaNode>
            </p:video>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122" name="Picture 2" descr="501+ Mẫu áo dài Hoa Nhí Đẹp Đú Trends ngất ngây 2023 - Áo Dài NiNi">
            <a:extLst>
              <a:ext uri="{FF2B5EF4-FFF2-40B4-BE49-F238E27FC236}">
                <a16:creationId xmlns:a16="http://schemas.microsoft.com/office/drawing/2014/main" id="{A7991EBF-1DA3-D843-ADB9-025B94839C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999"/>
          <a:stretch/>
        </p:blipFill>
        <p:spPr bwMode="auto">
          <a:xfrm>
            <a:off x="10891838" y="-181737"/>
            <a:ext cx="7396162" cy="10650473"/>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063C0681-E033-3C7B-C3B2-E12250B9DD2B}"/>
              </a:ext>
            </a:extLst>
          </p:cNvPr>
          <p:cNvGrpSpPr/>
          <p:nvPr/>
        </p:nvGrpSpPr>
        <p:grpSpPr>
          <a:xfrm>
            <a:off x="685800" y="2095500"/>
            <a:ext cx="11201400" cy="7391400"/>
            <a:chOff x="1219200" y="2400300"/>
            <a:chExt cx="11201400" cy="7391400"/>
          </a:xfrm>
        </p:grpSpPr>
        <p:sp>
          <p:nvSpPr>
            <p:cNvPr id="2" name="Rectangle: Rounded Corners 1">
              <a:extLst>
                <a:ext uri="{FF2B5EF4-FFF2-40B4-BE49-F238E27FC236}">
                  <a16:creationId xmlns:a16="http://schemas.microsoft.com/office/drawing/2014/main" id="{38DAF51A-4971-45C4-3824-0877C713AA40}"/>
                </a:ext>
              </a:extLst>
            </p:cNvPr>
            <p:cNvSpPr/>
            <p:nvPr/>
          </p:nvSpPr>
          <p:spPr>
            <a:xfrm>
              <a:off x="1219200" y="2400300"/>
              <a:ext cx="11201400" cy="73914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903B67A-A35F-D9DF-5171-A1442BDC2681}"/>
                </a:ext>
              </a:extLst>
            </p:cNvPr>
            <p:cNvSpPr txBox="1"/>
            <p:nvPr/>
          </p:nvSpPr>
          <p:spPr>
            <a:xfrm>
              <a:off x="1562100" y="3192673"/>
              <a:ext cx="10515600"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Để thiết kế và may đo một bộ áo dài, cần có các số đo như: rộng vai, vòng cổ, vòng ngực, độ dài tay áo,... để may áo, vòng bụng, vòng hông, đùi, độ dài của chân,... để may quần.</a:t>
              </a:r>
            </a:p>
            <a:p>
              <a:pPr marL="571500" indent="-571500" algn="just">
                <a:lnSpc>
                  <a:spcPct val="150000"/>
                </a:lnSpc>
                <a:buFont typeface="Arial" panose="020B0604020202020204" pitchFamily="34" charset="0"/>
                <a:buChar char="•"/>
              </a:pPr>
              <a:r>
                <a:rPr lang="vi-VN" sz="3600"/>
                <a:t>Tuỳ thuộc vào kiểu dáng và đối tượng người lớn hay trẻ em để sắp xếp và lựa chọn hoạ tiết, màu sắc trang phục áo dài cho phù hợp.</a:t>
              </a:r>
            </a:p>
          </p:txBody>
        </p:sp>
      </p:grpSp>
      <p:sp>
        <p:nvSpPr>
          <p:cNvPr id="7" name="TextBox 6">
            <a:extLst>
              <a:ext uri="{FF2B5EF4-FFF2-40B4-BE49-F238E27FC236}">
                <a16:creationId xmlns:a16="http://schemas.microsoft.com/office/drawing/2014/main" id="{DC892B01-5F05-1AD0-1126-8D49A2D0122D}"/>
              </a:ext>
            </a:extLst>
          </p:cNvPr>
          <p:cNvSpPr txBox="1"/>
          <p:nvPr/>
        </p:nvSpPr>
        <p:spPr>
          <a:xfrm>
            <a:off x="3390900" y="878098"/>
            <a:ext cx="5791200" cy="861774"/>
          </a:xfrm>
          <a:prstGeom prst="rect">
            <a:avLst/>
          </a:prstGeom>
          <a:noFill/>
        </p:spPr>
        <p:txBody>
          <a:bodyPr wrap="square" rtlCol="0">
            <a:spAutoFit/>
          </a:bodyPr>
          <a:lstStyle/>
          <a:p>
            <a:pPr algn="ctr"/>
            <a:r>
              <a:rPr lang="en-US" sz="5000" b="1" dirty="0">
                <a:solidFill>
                  <a:schemeClr val="accent6">
                    <a:lumMod val="50000"/>
                  </a:schemeClr>
                </a:solidFill>
                <a:latin typeface="Arial" panose="020B0604020202020204" pitchFamily="34" charset="0"/>
                <a:cs typeface="Arial" panose="020B0604020202020204" pitchFamily="34" charset="0"/>
              </a:rPr>
              <a:t>LƯU Ý </a:t>
            </a:r>
          </a:p>
        </p:txBody>
      </p:sp>
    </p:spTree>
    <p:extLst>
      <p:ext uri="{BB962C8B-B14F-4D97-AF65-F5344CB8AC3E}">
        <p14:creationId xmlns:p14="http://schemas.microsoft.com/office/powerpoint/2010/main" val="4293938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9" name="Freeform 9"/>
          <p:cNvSpPr/>
          <p:nvPr/>
        </p:nvSpPr>
        <p:spPr>
          <a:xfrm>
            <a:off x="3442124" y="733067"/>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2418669" y="1305283"/>
            <a:ext cx="9022673" cy="853054"/>
          </a:xfrm>
          <a:prstGeom prst="rect">
            <a:avLst/>
          </a:prstGeom>
        </p:spPr>
        <p:txBody>
          <a:bodyPr wrap="square" lIns="0" tIns="0" rIns="0" bIns="0" rtlCol="0" anchor="t">
            <a:spAutoFit/>
          </a:bodyPr>
          <a:lstStyle/>
          <a:p>
            <a:pPr marL="0" lvl="0" indent="0" algn="ctr">
              <a:lnSpc>
                <a:spcPts val="7200"/>
              </a:lnSpc>
              <a:spcBef>
                <a:spcPct val="0"/>
              </a:spcBef>
            </a:pPr>
            <a:r>
              <a:rPr lang="en-US" sz="5500" b="1" u="none">
                <a:solidFill>
                  <a:srgbClr val="C1272D"/>
                </a:solidFill>
                <a:latin typeface="Arial" panose="020B0604020202020204" pitchFamily="34" charset="0"/>
                <a:cs typeface="Arial" panose="020B0604020202020204" pitchFamily="34" charset="0"/>
              </a:rPr>
              <a:t>KẾT LUẬN </a:t>
            </a:r>
          </a:p>
        </p:txBody>
      </p:sp>
      <p:sp>
        <p:nvSpPr>
          <p:cNvPr id="11" name="Freeform 11"/>
          <p:cNvSpPr/>
          <p:nvPr/>
        </p:nvSpPr>
        <p:spPr>
          <a:xfrm>
            <a:off x="2802802" y="1413705"/>
            <a:ext cx="743666" cy="743666"/>
          </a:xfrm>
          <a:custGeom>
            <a:avLst/>
            <a:gdLst/>
            <a:ahLst/>
            <a:cxnLst/>
            <a:rect l="l" t="t" r="r" b="b"/>
            <a:pathLst>
              <a:path w="743666" h="743666">
                <a:moveTo>
                  <a:pt x="0" y="0"/>
                </a:moveTo>
                <a:lnTo>
                  <a:pt x="743666" y="0"/>
                </a:lnTo>
                <a:lnTo>
                  <a:pt x="743666" y="743667"/>
                </a:lnTo>
                <a:lnTo>
                  <a:pt x="0" y="7436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0" name="Freeform 20"/>
          <p:cNvSpPr/>
          <p:nvPr/>
        </p:nvSpPr>
        <p:spPr>
          <a:xfrm>
            <a:off x="-391412" y="8841618"/>
            <a:ext cx="3194214" cy="2890763"/>
          </a:xfrm>
          <a:custGeom>
            <a:avLst/>
            <a:gdLst/>
            <a:ahLst/>
            <a:cxnLst/>
            <a:rect l="l" t="t" r="r" b="b"/>
            <a:pathLst>
              <a:path w="3194214" h="2890763">
                <a:moveTo>
                  <a:pt x="0" y="0"/>
                </a:moveTo>
                <a:lnTo>
                  <a:pt x="3194214" y="0"/>
                </a:lnTo>
                <a:lnTo>
                  <a:pt x="3194214" y="2890764"/>
                </a:lnTo>
                <a:lnTo>
                  <a:pt x="0" y="28907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Freeform 21"/>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7" name="Freeform 27"/>
          <p:cNvSpPr/>
          <p:nvPr/>
        </p:nvSpPr>
        <p:spPr>
          <a:xfrm rot="-1990540">
            <a:off x="-957501" y="-878901"/>
            <a:ext cx="2780397" cy="2866388"/>
          </a:xfrm>
          <a:custGeom>
            <a:avLst/>
            <a:gdLst/>
            <a:ahLst/>
            <a:cxnLst/>
            <a:rect l="l" t="t" r="r" b="b"/>
            <a:pathLst>
              <a:path w="2780397" h="2866388">
                <a:moveTo>
                  <a:pt x="0" y="0"/>
                </a:moveTo>
                <a:lnTo>
                  <a:pt x="2780397" y="0"/>
                </a:lnTo>
                <a:lnTo>
                  <a:pt x="2780397" y="2866389"/>
                </a:lnTo>
                <a:lnTo>
                  <a:pt x="0" y="2866389"/>
                </a:lnTo>
                <a:lnTo>
                  <a:pt x="0" y="0"/>
                </a:lnTo>
                <a:close/>
              </a:path>
            </a:pathLst>
          </a:custGeom>
          <a:blipFill>
            <a:blip r:embed="rId6"/>
            <a:stretch>
              <a:fillRect/>
            </a:stretch>
          </a:blipFill>
        </p:spPr>
        <p:txBody>
          <a:bodyPr/>
          <a:lstStyle/>
          <a:p>
            <a:endParaRPr lang="en-US"/>
          </a:p>
        </p:txBody>
      </p:sp>
      <p:sp>
        <p:nvSpPr>
          <p:cNvPr id="28" name="Freeform 28"/>
          <p:cNvSpPr/>
          <p:nvPr/>
        </p:nvSpPr>
        <p:spPr>
          <a:xfrm rot="-1990540" flipH="1" flipV="1">
            <a:off x="16414745" y="8448981"/>
            <a:ext cx="2780397" cy="2866388"/>
          </a:xfrm>
          <a:custGeom>
            <a:avLst/>
            <a:gdLst/>
            <a:ahLst/>
            <a:cxnLst/>
            <a:rect l="l" t="t" r="r" b="b"/>
            <a:pathLst>
              <a:path w="2780397" h="2866388">
                <a:moveTo>
                  <a:pt x="2780397" y="2866389"/>
                </a:moveTo>
                <a:lnTo>
                  <a:pt x="0" y="2866389"/>
                </a:lnTo>
                <a:lnTo>
                  <a:pt x="0" y="0"/>
                </a:lnTo>
                <a:lnTo>
                  <a:pt x="2780397" y="0"/>
                </a:lnTo>
                <a:lnTo>
                  <a:pt x="2780397" y="2866389"/>
                </a:lnTo>
                <a:close/>
              </a:path>
            </a:pathLst>
          </a:custGeom>
          <a:blipFill>
            <a:blip r:embed="rId6"/>
            <a:stretch>
              <a:fillRect/>
            </a:stretch>
          </a:blipFill>
        </p:spPr>
        <p:txBody>
          <a:bodyPr/>
          <a:lstStyle/>
          <a:p>
            <a:endParaRPr lang="en-US"/>
          </a:p>
        </p:txBody>
      </p:sp>
      <p:sp>
        <p:nvSpPr>
          <p:cNvPr id="30" name="TextBox 29">
            <a:extLst>
              <a:ext uri="{FF2B5EF4-FFF2-40B4-BE49-F238E27FC236}">
                <a16:creationId xmlns:a16="http://schemas.microsoft.com/office/drawing/2014/main" id="{0B08DA58-47BF-6FB3-5486-D1EE6F1247F9}"/>
              </a:ext>
            </a:extLst>
          </p:cNvPr>
          <p:cNvSpPr txBox="1"/>
          <p:nvPr/>
        </p:nvSpPr>
        <p:spPr>
          <a:xfrm>
            <a:off x="1219200" y="2383848"/>
            <a:ext cx="11421613" cy="6894427"/>
          </a:xfrm>
          <a:prstGeom prst="roundRect">
            <a:avLst>
              <a:gd name="adj" fmla="val 7643"/>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a:t>Có thể lựa chọn họa tiết trang trí của các trang phục dân tộc khác nhau để thực hành thiết kế và trang trí cho sản phẩm.</a:t>
            </a:r>
          </a:p>
          <a:p>
            <a:pPr marL="571500" indent="-571500" algn="just">
              <a:lnSpc>
                <a:spcPct val="150000"/>
              </a:lnSpc>
              <a:buFont typeface="Arial" panose="020B0604020202020204" pitchFamily="34" charset="0"/>
              <a:buChar char="•"/>
            </a:pPr>
            <a:r>
              <a:rPr lang="vi-VN" sz="3600"/>
              <a:t>Trước khi thực hành cần xác định trang phục theo dân tộc mình yêu thích, sử dụng đa dạng các chất liệu để thiết kế và tạo hình cho phù hợp. </a:t>
            </a:r>
            <a:endParaRPr lang="en-US" sz="3600"/>
          </a:p>
          <a:p>
            <a:pPr marL="571500" indent="-571500" algn="just">
              <a:lnSpc>
                <a:spcPct val="150000"/>
              </a:lnSpc>
              <a:buFont typeface="Arial" panose="020B0604020202020204" pitchFamily="34" charset="0"/>
              <a:buChar char="•"/>
            </a:pPr>
            <a:r>
              <a:rPr lang="vi-VN" sz="3600"/>
              <a:t>Xác định được phương pháp thực hành hợp lí, đem lại hiệu quả thẩm mĩ cao.</a:t>
            </a:r>
          </a:p>
        </p:txBody>
      </p:sp>
      <p:sp>
        <p:nvSpPr>
          <p:cNvPr id="2" name="Freeform 8">
            <a:extLst>
              <a:ext uri="{FF2B5EF4-FFF2-40B4-BE49-F238E27FC236}">
                <a16:creationId xmlns:a16="http://schemas.microsoft.com/office/drawing/2014/main" id="{88161F87-A452-DA8E-95EA-7ECB2AF953FE}"/>
              </a:ext>
            </a:extLst>
          </p:cNvPr>
          <p:cNvSpPr/>
          <p:nvPr/>
        </p:nvSpPr>
        <p:spPr>
          <a:xfrm>
            <a:off x="12731152" y="4305300"/>
            <a:ext cx="5073791" cy="6215062"/>
          </a:xfrm>
          <a:custGeom>
            <a:avLst/>
            <a:gdLst/>
            <a:ahLst/>
            <a:cxnLst/>
            <a:rect l="l" t="t" r="r" b="b"/>
            <a:pathLst>
              <a:path w="3079815" h="4114800">
                <a:moveTo>
                  <a:pt x="0" y="0"/>
                </a:moveTo>
                <a:lnTo>
                  <a:pt x="3079815" y="0"/>
                </a:lnTo>
                <a:lnTo>
                  <a:pt x="3079815"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1212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9067107" y="-13083"/>
            <a:ext cx="9232619" cy="10300083"/>
          </a:xfrm>
          <a:custGeom>
            <a:avLst/>
            <a:gdLst/>
            <a:ahLst/>
            <a:cxnLst/>
            <a:rect l="l" t="t" r="r" b="b"/>
            <a:pathLst>
              <a:path w="9232619" h="10300083">
                <a:moveTo>
                  <a:pt x="0" y="0"/>
                </a:moveTo>
                <a:lnTo>
                  <a:pt x="9232620" y="0"/>
                </a:lnTo>
                <a:lnTo>
                  <a:pt x="9232620" y="10300083"/>
                </a:lnTo>
                <a:lnTo>
                  <a:pt x="0" y="10300083"/>
                </a:lnTo>
                <a:lnTo>
                  <a:pt x="0" y="0"/>
                </a:lnTo>
                <a:close/>
              </a:path>
            </a:pathLst>
          </a:custGeom>
          <a:blipFill>
            <a:blip r:embed="rId2">
              <a:alphaModFix amt="70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0" y="-13083"/>
            <a:ext cx="10134600" cy="10300083"/>
          </a:xfrm>
          <a:custGeom>
            <a:avLst/>
            <a:gdLst/>
            <a:ahLst/>
            <a:cxnLst/>
            <a:rect l="l" t="t" r="r" b="b"/>
            <a:pathLst>
              <a:path w="9144000" h="10300083">
                <a:moveTo>
                  <a:pt x="0" y="0"/>
                </a:moveTo>
                <a:lnTo>
                  <a:pt x="9144000" y="0"/>
                </a:lnTo>
                <a:lnTo>
                  <a:pt x="9144000" y="10300083"/>
                </a:lnTo>
                <a:lnTo>
                  <a:pt x="0" y="10300083"/>
                </a:lnTo>
                <a:lnTo>
                  <a:pt x="0" y="0"/>
                </a:lnTo>
                <a:close/>
              </a:path>
            </a:pathLst>
          </a:custGeom>
          <a:blipFill>
            <a:blip r:embed="rId4"/>
            <a:stretch>
              <a:fillRect t="-28911" b="-28911"/>
            </a:stretch>
          </a:blipFill>
        </p:spPr>
        <p:txBody>
          <a:bodyPr/>
          <a:lstStyle/>
          <a:p>
            <a:endParaRPr lang="en-US"/>
          </a:p>
        </p:txBody>
      </p:sp>
      <p:sp>
        <p:nvSpPr>
          <p:cNvPr id="6" name="Freeform 6"/>
          <p:cNvSpPr/>
          <p:nvPr/>
        </p:nvSpPr>
        <p:spPr>
          <a:xfrm rot="19294571">
            <a:off x="8655714" y="223417"/>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Freeform 8"/>
          <p:cNvSpPr/>
          <p:nvPr/>
        </p:nvSpPr>
        <p:spPr>
          <a:xfrm rot="19294571">
            <a:off x="9311942" y="1199988"/>
            <a:ext cx="640685" cy="640685"/>
          </a:xfrm>
          <a:custGeom>
            <a:avLst/>
            <a:gdLst/>
            <a:ahLst/>
            <a:cxnLst/>
            <a:rect l="l" t="t" r="r" b="b"/>
            <a:pathLst>
              <a:path w="640685" h="640685">
                <a:moveTo>
                  <a:pt x="0" y="0"/>
                </a:moveTo>
                <a:lnTo>
                  <a:pt x="640685" y="0"/>
                </a:lnTo>
                <a:lnTo>
                  <a:pt x="640685" y="640685"/>
                </a:lnTo>
                <a:lnTo>
                  <a:pt x="0" y="64068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9" name="Freeform 9"/>
          <p:cNvSpPr/>
          <p:nvPr/>
        </p:nvSpPr>
        <p:spPr>
          <a:xfrm rot="19294571">
            <a:off x="8823657" y="1672731"/>
            <a:ext cx="488285" cy="488285"/>
          </a:xfrm>
          <a:custGeom>
            <a:avLst/>
            <a:gdLst/>
            <a:ahLst/>
            <a:cxnLst/>
            <a:rect l="l" t="t" r="r" b="b"/>
            <a:pathLst>
              <a:path w="488285" h="488285">
                <a:moveTo>
                  <a:pt x="0" y="0"/>
                </a:moveTo>
                <a:lnTo>
                  <a:pt x="488285" y="0"/>
                </a:lnTo>
                <a:lnTo>
                  <a:pt x="488285" y="488285"/>
                </a:lnTo>
                <a:lnTo>
                  <a:pt x="0" y="48828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a:off x="211657" y="8137113"/>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Freeform 11"/>
          <p:cNvSpPr/>
          <p:nvPr/>
        </p:nvSpPr>
        <p:spPr>
          <a:xfrm>
            <a:off x="664146" y="8728379"/>
            <a:ext cx="839871" cy="839871"/>
          </a:xfrm>
          <a:custGeom>
            <a:avLst/>
            <a:gdLst/>
            <a:ahLst/>
            <a:cxnLst/>
            <a:rect l="l" t="t" r="r" b="b"/>
            <a:pathLst>
              <a:path w="839871" h="839871">
                <a:moveTo>
                  <a:pt x="0" y="0"/>
                </a:moveTo>
                <a:lnTo>
                  <a:pt x="839872" y="0"/>
                </a:lnTo>
                <a:lnTo>
                  <a:pt x="839872" y="839871"/>
                </a:lnTo>
                <a:lnTo>
                  <a:pt x="0" y="8398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16" name="Picture 3">
            <a:extLst>
              <a:ext uri="{FF2B5EF4-FFF2-40B4-BE49-F238E27FC236}">
                <a16:creationId xmlns:a16="http://schemas.microsoft.com/office/drawing/2014/main" id="{57AF5CF5-39D8-6276-2818-94D1D2C5A9ED}"/>
              </a:ext>
            </a:extLst>
          </p:cNvPr>
          <p:cNvPicPr>
            <a:picLocks noChangeAspect="1"/>
          </p:cNvPicPr>
          <p:nvPr/>
        </p:nvPicPr>
        <p:blipFill>
          <a:blip r:embed="rId7"/>
          <a:srcRect/>
          <a:stretch>
            <a:fillRect/>
          </a:stretch>
        </p:blipFill>
        <p:spPr>
          <a:xfrm>
            <a:off x="10889978" y="874356"/>
            <a:ext cx="4823065" cy="9519207"/>
          </a:xfrm>
          <a:prstGeom prst="rect">
            <a:avLst/>
          </a:prstGeom>
        </p:spPr>
      </p:pic>
      <p:sp>
        <p:nvSpPr>
          <p:cNvPr id="17" name="Rectangle: Rounded Corners 16">
            <a:extLst>
              <a:ext uri="{FF2B5EF4-FFF2-40B4-BE49-F238E27FC236}">
                <a16:creationId xmlns:a16="http://schemas.microsoft.com/office/drawing/2014/main" id="{0161140E-5E33-D2D3-445B-15C4234D4281}"/>
              </a:ext>
            </a:extLst>
          </p:cNvPr>
          <p:cNvSpPr/>
          <p:nvPr/>
        </p:nvSpPr>
        <p:spPr>
          <a:xfrm>
            <a:off x="336820" y="2231526"/>
            <a:ext cx="9492980" cy="620122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7"/>
          <p:cNvSpPr txBox="1"/>
          <p:nvPr/>
        </p:nvSpPr>
        <p:spPr>
          <a:xfrm>
            <a:off x="313007" y="2536965"/>
            <a:ext cx="9829800" cy="5678478"/>
          </a:xfrm>
          <a:prstGeom prst="rect">
            <a:avLst/>
          </a:prstGeom>
        </p:spPr>
        <p:txBody>
          <a:bodyPr wrap="square" lIns="0" tIns="0" rIns="0" bIns="0" rtlCol="0" anchor="t">
            <a:spAutoFit/>
          </a:bodyPr>
          <a:lstStyle/>
          <a:p>
            <a:pPr algn="ctr">
              <a:lnSpc>
                <a:spcPct val="150000"/>
              </a:lnSpc>
            </a:pPr>
            <a:r>
              <a:rPr lang="en-US" sz="8200" b="1" dirty="0" smtClean="0">
                <a:solidFill>
                  <a:sysClr val="windowText" lastClr="000000"/>
                </a:solidFill>
                <a:latin typeface="Arial" panose="020B0604020202020204" pitchFamily="34" charset="0"/>
                <a:cs typeface="Arial" panose="020B0604020202020204" pitchFamily="34" charset="0"/>
              </a:rPr>
              <a:t>BÀI </a:t>
            </a:r>
            <a:r>
              <a:rPr lang="en-US" sz="8200" b="1" dirty="0">
                <a:solidFill>
                  <a:sysClr val="windowText" lastClr="000000"/>
                </a:solidFill>
                <a:latin typeface="Arial" panose="020B0604020202020204" pitchFamily="34" charset="0"/>
                <a:cs typeface="Arial" panose="020B0604020202020204" pitchFamily="34" charset="0"/>
              </a:rPr>
              <a:t>2. </a:t>
            </a:r>
          </a:p>
          <a:p>
            <a:pPr algn="ctr">
              <a:lnSpc>
                <a:spcPct val="150000"/>
              </a:lnSpc>
            </a:pPr>
            <a:r>
              <a:rPr lang="en-US" sz="8200" b="1" dirty="0">
                <a:solidFill>
                  <a:srgbClr val="C1272D"/>
                </a:solidFill>
                <a:latin typeface="Arial" panose="020B0604020202020204" pitchFamily="34" charset="0"/>
                <a:cs typeface="Arial" panose="020B0604020202020204" pitchFamily="34" charset="0"/>
              </a:rPr>
              <a:t>THỜI TRANG </a:t>
            </a:r>
          </a:p>
          <a:p>
            <a:pPr algn="ctr">
              <a:lnSpc>
                <a:spcPct val="150000"/>
              </a:lnSpc>
            </a:pPr>
            <a:r>
              <a:rPr lang="en-US" sz="8200" b="1" dirty="0">
                <a:solidFill>
                  <a:srgbClr val="C1272D"/>
                </a:solidFill>
                <a:latin typeface="Arial" panose="020B0604020202020204" pitchFamily="34" charset="0"/>
                <a:cs typeface="Arial" panose="020B0604020202020204" pitchFamily="34" charset="0"/>
              </a:rPr>
              <a:t>ÁO DÀI VIỆT NAM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flipV="1">
            <a:off x="2152453" y="2496022"/>
            <a:ext cx="13983093" cy="6152678"/>
          </a:xfrm>
          <a:custGeom>
            <a:avLst/>
            <a:gdLst/>
            <a:ahLst/>
            <a:cxnLst/>
            <a:rect l="l" t="t" r="r" b="b"/>
            <a:pathLst>
              <a:path w="13368021" h="6132580">
                <a:moveTo>
                  <a:pt x="0" y="6132580"/>
                </a:moveTo>
                <a:lnTo>
                  <a:pt x="13368022" y="6132580"/>
                </a:lnTo>
                <a:lnTo>
                  <a:pt x="13368022" y="0"/>
                </a:lnTo>
                <a:lnTo>
                  <a:pt x="0" y="0"/>
                </a:lnTo>
                <a:lnTo>
                  <a:pt x="0" y="613258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2601006" y="6641171"/>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2249449" y="5938056"/>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rot="-10800000">
            <a:off x="14710423" y="4983913"/>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rot="-10800000">
            <a:off x="15335437" y="5960484"/>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flipH="1" flipV="1">
            <a:off x="14504304" y="-1476832"/>
            <a:ext cx="4649043" cy="4602552"/>
          </a:xfrm>
          <a:custGeom>
            <a:avLst/>
            <a:gdLst/>
            <a:ahLst/>
            <a:cxnLst/>
            <a:rect l="l" t="t" r="r" b="b"/>
            <a:pathLst>
              <a:path w="4649043" h="4602552">
                <a:moveTo>
                  <a:pt x="4649043" y="4602552"/>
                </a:moveTo>
                <a:lnTo>
                  <a:pt x="0" y="4602552"/>
                </a:lnTo>
                <a:lnTo>
                  <a:pt x="0" y="0"/>
                </a:lnTo>
                <a:lnTo>
                  <a:pt x="4649043" y="0"/>
                </a:lnTo>
                <a:lnTo>
                  <a:pt x="4649043" y="4602552"/>
                </a:lnTo>
                <a:close/>
              </a:path>
            </a:pathLst>
          </a:custGeom>
          <a:blipFill>
            <a:blip r:embed="rId6"/>
            <a:stretch>
              <a:fillRect/>
            </a:stretch>
          </a:blipFill>
        </p:spPr>
        <p:txBody>
          <a:bodyPr/>
          <a:lstStyle/>
          <a:p>
            <a:endParaRPr lang="en-US"/>
          </a:p>
        </p:txBody>
      </p:sp>
      <p:sp>
        <p:nvSpPr>
          <p:cNvPr id="12" name="Freeform 12"/>
          <p:cNvSpPr/>
          <p:nvPr/>
        </p:nvSpPr>
        <p:spPr>
          <a:xfrm rot="1134612">
            <a:off x="-815178" y="8196678"/>
            <a:ext cx="3450974" cy="3373327"/>
          </a:xfrm>
          <a:custGeom>
            <a:avLst/>
            <a:gdLst/>
            <a:ahLst/>
            <a:cxnLst/>
            <a:rect l="l" t="t" r="r" b="b"/>
            <a:pathLst>
              <a:path w="3450974" h="3373327">
                <a:moveTo>
                  <a:pt x="0" y="0"/>
                </a:moveTo>
                <a:lnTo>
                  <a:pt x="3450974" y="0"/>
                </a:lnTo>
                <a:lnTo>
                  <a:pt x="3450974" y="3373327"/>
                </a:lnTo>
                <a:lnTo>
                  <a:pt x="0" y="3373327"/>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4398022" y="1038225"/>
            <a:ext cx="9491956" cy="1180388"/>
          </a:xfrm>
          <a:prstGeom prst="rect">
            <a:avLst/>
          </a:prstGeom>
        </p:spPr>
        <p:txBody>
          <a:bodyPr lIns="0" tIns="0" rIns="0" bIns="0" rtlCol="0" anchor="t">
            <a:spAutoFit/>
          </a:bodyPr>
          <a:lstStyle/>
          <a:p>
            <a:pPr marL="0" lvl="0" indent="0" algn="ctr">
              <a:lnSpc>
                <a:spcPts val="10278"/>
              </a:lnSpc>
              <a:spcBef>
                <a:spcPct val="0"/>
              </a:spcBef>
            </a:pPr>
            <a:r>
              <a:rPr lang="en-US" sz="6500" b="1" dirty="0" smtClean="0">
                <a:solidFill>
                  <a:srgbClr val="C1272D"/>
                </a:solidFill>
                <a:latin typeface="Arial" panose="020B0604020202020204" pitchFamily="34" charset="0"/>
                <a:cs typeface="Arial" panose="020B0604020202020204" pitchFamily="34" charset="0"/>
              </a:rPr>
              <a:t>3. LUYỆN TẬP</a:t>
            </a:r>
            <a:endParaRPr lang="en-US" sz="6500" b="1" u="none" dirty="0">
              <a:solidFill>
                <a:srgbClr val="C1272D"/>
              </a:solidFill>
              <a:latin typeface="Arial" panose="020B0604020202020204" pitchFamily="34" charset="0"/>
              <a:cs typeface="Arial" panose="020B0604020202020204" pitchFamily="34" charset="0"/>
            </a:endParaRPr>
          </a:p>
        </p:txBody>
      </p:sp>
      <p:sp>
        <p:nvSpPr>
          <p:cNvPr id="14" name="TextBox 14"/>
          <p:cNvSpPr txBox="1"/>
          <p:nvPr/>
        </p:nvSpPr>
        <p:spPr>
          <a:xfrm>
            <a:off x="4198462" y="3848100"/>
            <a:ext cx="9891073" cy="3004412"/>
          </a:xfrm>
          <a:prstGeom prst="rect">
            <a:avLst/>
          </a:prstGeom>
        </p:spPr>
        <p:txBody>
          <a:bodyPr wrap="square" lIns="0" tIns="0" rIns="0" bIns="0" rtlCol="0" anchor="t">
            <a:spAutoFit/>
          </a:bodyPr>
          <a:lstStyle/>
          <a:p>
            <a:pPr marL="0" lvl="0" indent="0" algn="just">
              <a:lnSpc>
                <a:spcPct val="150000"/>
              </a:lnSpc>
              <a:spcBef>
                <a:spcPct val="0"/>
              </a:spcBef>
            </a:pPr>
            <a:r>
              <a:rPr lang="vi-VN" sz="4500" u="none">
                <a:solidFill>
                  <a:srgbClr val="000000"/>
                </a:solidFill>
              </a:rPr>
              <a:t>Thiết kế, tạo hình và trang trí trang phục áo dài theo ý tưởng cá nhân hoặc nhóm đôi</a:t>
            </a:r>
            <a:r>
              <a:rPr lang="en-US" sz="4500" u="none">
                <a:solidFill>
                  <a:srgbClr val="000000"/>
                </a:solidFill>
              </a:rPr>
              <a:t>.</a:t>
            </a:r>
          </a:p>
        </p:txBody>
      </p:sp>
      <p:sp>
        <p:nvSpPr>
          <p:cNvPr id="15" name="Freeform 15"/>
          <p:cNvSpPr/>
          <p:nvPr/>
        </p:nvSpPr>
        <p:spPr>
          <a:xfrm rot="-1928021" flipV="1">
            <a:off x="-118089" y="-951933"/>
            <a:ext cx="1830821" cy="3351618"/>
          </a:xfrm>
          <a:custGeom>
            <a:avLst/>
            <a:gdLst/>
            <a:ahLst/>
            <a:cxnLst/>
            <a:rect l="l" t="t" r="r" b="b"/>
            <a:pathLst>
              <a:path w="1830821" h="3351618">
                <a:moveTo>
                  <a:pt x="0" y="3351618"/>
                </a:moveTo>
                <a:lnTo>
                  <a:pt x="1830821" y="3351618"/>
                </a:lnTo>
                <a:lnTo>
                  <a:pt x="1830821" y="0"/>
                </a:lnTo>
                <a:lnTo>
                  <a:pt x="0" y="0"/>
                </a:lnTo>
                <a:lnTo>
                  <a:pt x="0" y="3351618"/>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Freeform 16"/>
          <p:cNvSpPr/>
          <p:nvPr/>
        </p:nvSpPr>
        <p:spPr>
          <a:xfrm rot="-1928021" flipH="1">
            <a:off x="16575268" y="7887315"/>
            <a:ext cx="1830821" cy="3351618"/>
          </a:xfrm>
          <a:custGeom>
            <a:avLst/>
            <a:gdLst/>
            <a:ahLst/>
            <a:cxnLst/>
            <a:rect l="l" t="t" r="r" b="b"/>
            <a:pathLst>
              <a:path w="1830821" h="3351618">
                <a:moveTo>
                  <a:pt x="1830821" y="0"/>
                </a:moveTo>
                <a:lnTo>
                  <a:pt x="0" y="0"/>
                </a:lnTo>
                <a:lnTo>
                  <a:pt x="0" y="3351618"/>
                </a:lnTo>
                <a:lnTo>
                  <a:pt x="1830821" y="3351618"/>
                </a:lnTo>
                <a:lnTo>
                  <a:pt x="1830821"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1E1EE371-9776-282B-EC5A-C950E9981AD0}"/>
              </a:ext>
            </a:extLst>
          </p:cNvPr>
          <p:cNvSpPr txBox="1"/>
          <p:nvPr/>
        </p:nvSpPr>
        <p:spPr>
          <a:xfrm>
            <a:off x="4686300" y="800100"/>
            <a:ext cx="89154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CHIA SẺ VỀ SẢN PHẨM </a:t>
            </a:r>
          </a:p>
        </p:txBody>
      </p:sp>
      <p:grpSp>
        <p:nvGrpSpPr>
          <p:cNvPr id="10" name="Group 9">
            <a:extLst>
              <a:ext uri="{FF2B5EF4-FFF2-40B4-BE49-F238E27FC236}">
                <a16:creationId xmlns:a16="http://schemas.microsoft.com/office/drawing/2014/main" id="{E18F4E03-4A3D-1E42-E4D3-979600C05D6F}"/>
              </a:ext>
            </a:extLst>
          </p:cNvPr>
          <p:cNvGrpSpPr/>
          <p:nvPr/>
        </p:nvGrpSpPr>
        <p:grpSpPr>
          <a:xfrm>
            <a:off x="5867400" y="2917861"/>
            <a:ext cx="11963400" cy="5181600"/>
            <a:chOff x="5638800" y="2552700"/>
            <a:chExt cx="11963400" cy="5181600"/>
          </a:xfrm>
        </p:grpSpPr>
        <p:sp>
          <p:nvSpPr>
            <p:cNvPr id="9" name="Rectangle 8">
              <a:extLst>
                <a:ext uri="{FF2B5EF4-FFF2-40B4-BE49-F238E27FC236}">
                  <a16:creationId xmlns:a16="http://schemas.microsoft.com/office/drawing/2014/main" id="{327B848B-7EAC-F492-D43D-F14C1C65AF5B}"/>
                </a:ext>
              </a:extLst>
            </p:cNvPr>
            <p:cNvSpPr/>
            <p:nvPr/>
          </p:nvSpPr>
          <p:spPr>
            <a:xfrm>
              <a:off x="5638800" y="2552700"/>
              <a:ext cx="11963400" cy="518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26D1FEC-8FFF-7880-702C-1C5242E1601A}"/>
                </a:ext>
              </a:extLst>
            </p:cNvPr>
            <p:cNvSpPr txBox="1"/>
            <p:nvPr/>
          </p:nvSpPr>
          <p:spPr>
            <a:xfrm>
              <a:off x="5867400" y="3162300"/>
              <a:ext cx="115062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t>Ý tưởng về sản </a:t>
              </a:r>
              <a:r>
                <a:rPr lang="vi-VN" sz="4000" dirty="0" smtClean="0"/>
                <a:t>phẩm cá nhân hoặc nhóm đôi.</a:t>
              </a:r>
              <a:endParaRPr lang="vi-VN" sz="4000" dirty="0"/>
            </a:p>
            <a:p>
              <a:pPr marL="571500" indent="-571500" algn="just">
                <a:lnSpc>
                  <a:spcPct val="150000"/>
                </a:lnSpc>
                <a:buFont typeface="Arial" panose="020B0604020202020204" pitchFamily="34" charset="0"/>
                <a:buChar char="•"/>
              </a:pPr>
              <a:r>
                <a:rPr lang="vi-VN" sz="4000" dirty="0"/>
                <a:t>Sản phẩm được thực hiện bằng cách nào?</a:t>
              </a:r>
            </a:p>
            <a:p>
              <a:pPr marL="571500" indent="-571500" algn="just">
                <a:lnSpc>
                  <a:spcPct val="150000"/>
                </a:lnSpc>
                <a:buFont typeface="Arial" panose="020B0604020202020204" pitchFamily="34" charset="0"/>
                <a:buChar char="•"/>
              </a:pPr>
              <a:r>
                <a:rPr lang="vi-VN" sz="4000" dirty="0"/>
                <a:t>Em có góp ý gì cho sản phẩm của bạn?</a:t>
              </a:r>
            </a:p>
            <a:p>
              <a:pPr marL="571500" indent="-571500" algn="just">
                <a:lnSpc>
                  <a:spcPct val="150000"/>
                </a:lnSpc>
                <a:buFont typeface="Arial" panose="020B0604020202020204" pitchFamily="34" charset="0"/>
                <a:buChar char="•"/>
              </a:pPr>
              <a:r>
                <a:rPr lang="vi-VN" sz="4000" dirty="0"/>
                <a:t>Cảm nhận về sản phẩm mà em thích nhất.</a:t>
              </a:r>
            </a:p>
          </p:txBody>
        </p:sp>
      </p:grpSp>
      <p:sp>
        <p:nvSpPr>
          <p:cNvPr id="11" name="Freeform 4">
            <a:extLst>
              <a:ext uri="{FF2B5EF4-FFF2-40B4-BE49-F238E27FC236}">
                <a16:creationId xmlns:a16="http://schemas.microsoft.com/office/drawing/2014/main" id="{647F2C24-0991-EE49-CE1D-B90FE7ED7C51}"/>
              </a:ext>
            </a:extLst>
          </p:cNvPr>
          <p:cNvSpPr/>
          <p:nvPr/>
        </p:nvSpPr>
        <p:spPr>
          <a:xfrm>
            <a:off x="0" y="5143500"/>
            <a:ext cx="6491754" cy="5181600"/>
          </a:xfrm>
          <a:custGeom>
            <a:avLst/>
            <a:gdLst/>
            <a:ahLst/>
            <a:cxnLst/>
            <a:rect l="l" t="t" r="r" b="b"/>
            <a:pathLst>
              <a:path w="5155216" h="4114800">
                <a:moveTo>
                  <a:pt x="0" y="0"/>
                </a:moveTo>
                <a:lnTo>
                  <a:pt x="5155217" y="0"/>
                </a:lnTo>
                <a:lnTo>
                  <a:pt x="5155217"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081510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342900"/>
            <a:ext cx="12496306" cy="7365821"/>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013866" y="990887"/>
            <a:ext cx="14129865" cy="1315040"/>
          </a:xfrm>
          <a:prstGeom prst="rect">
            <a:avLst/>
          </a:prstGeom>
        </p:spPr>
        <p:txBody>
          <a:bodyPr lIns="0" tIns="0" rIns="0" bIns="0" rtlCol="0" anchor="t">
            <a:spAutoFit/>
          </a:bodyPr>
          <a:lstStyle/>
          <a:p>
            <a:pPr marL="0" lvl="0" indent="0" algn="ctr">
              <a:lnSpc>
                <a:spcPct val="150000"/>
              </a:lnSpc>
              <a:spcBef>
                <a:spcPct val="0"/>
              </a:spcBef>
            </a:pPr>
            <a:r>
              <a:rPr lang="en-US" sz="6500" b="1" u="none" dirty="0" smtClean="0">
                <a:solidFill>
                  <a:srgbClr val="000000"/>
                </a:solidFill>
                <a:latin typeface="Arial" panose="020B0604020202020204" pitchFamily="34" charset="0"/>
                <a:cs typeface="Arial" panose="020B0604020202020204" pitchFamily="34" charset="0"/>
              </a:rPr>
              <a:t>4</a:t>
            </a:r>
            <a:r>
              <a:rPr lang="en-US" sz="6500" b="1" u="none" dirty="0">
                <a:solidFill>
                  <a:srgbClr val="000000"/>
                </a:solidFill>
                <a:latin typeface="Arial" panose="020B0604020202020204" pitchFamily="34" charset="0"/>
                <a:cs typeface="Arial" panose="020B0604020202020204" pitchFamily="34" charset="0"/>
              </a:rPr>
              <a:t>. </a:t>
            </a:r>
            <a:r>
              <a:rPr lang="en-US" sz="6500" b="1" u="none" dirty="0" smtClean="0">
                <a:solidFill>
                  <a:srgbClr val="000000"/>
                </a:solidFill>
                <a:latin typeface="Arial" panose="020B0604020202020204" pitchFamily="34" charset="0"/>
                <a:cs typeface="Arial" panose="020B0604020202020204" pitchFamily="34" charset="0"/>
              </a:rPr>
              <a:t>ỨN</a:t>
            </a:r>
            <a:r>
              <a:rPr lang="en-US" sz="6500" b="1" dirty="0" smtClean="0">
                <a:solidFill>
                  <a:srgbClr val="000000"/>
                </a:solidFill>
                <a:latin typeface="Arial" panose="020B0604020202020204" pitchFamily="34" charset="0"/>
                <a:cs typeface="Arial" panose="020B0604020202020204" pitchFamily="34" charset="0"/>
              </a:rPr>
              <a:t>G </a:t>
            </a:r>
            <a:r>
              <a:rPr lang="en-US" sz="6500" b="1" dirty="0">
                <a:solidFill>
                  <a:srgbClr val="000000"/>
                </a:solidFill>
                <a:latin typeface="Arial" panose="020B0604020202020204" pitchFamily="34" charset="0"/>
                <a:cs typeface="Arial" panose="020B0604020202020204" pitchFamily="34" charset="0"/>
              </a:rPr>
              <a:t>DỤNG </a:t>
            </a:r>
            <a:endParaRPr lang="en-US" sz="6500" b="1" u="none" dirty="0">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5" name="Text Placeholder 2"/>
          <p:cNvSpPr txBox="1">
            <a:spLocks/>
          </p:cNvSpPr>
          <p:nvPr/>
        </p:nvSpPr>
        <p:spPr>
          <a:xfrm>
            <a:off x="3695515" y="3238329"/>
            <a:ext cx="10925023" cy="7225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152388" indent="0"/>
            <a:r>
              <a:rPr lang="en-US" sz="6000" dirty="0" smtClean="0">
                <a:solidFill>
                  <a:srgbClr val="FF0000"/>
                </a:solidFill>
                <a:latin typeface="Times New Roman" panose="02020603050405020304" pitchFamily="18" charset="0"/>
                <a:cs typeface="Times New Roman" panose="02020603050405020304" pitchFamily="18" charset="0"/>
              </a:rPr>
              <a:t>https://www.plickers.com/</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2913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669DA322-1B33-52C2-CF23-62938586AC47}"/>
              </a:ext>
            </a:extLst>
          </p:cNvPr>
          <p:cNvSpPr/>
          <p:nvPr/>
        </p:nvSpPr>
        <p:spPr>
          <a:xfrm>
            <a:off x="317651" y="126220"/>
            <a:ext cx="1953944" cy="1704816"/>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2" name="Freeform 21">
            <a:extLst>
              <a:ext uri="{FF2B5EF4-FFF2-40B4-BE49-F238E27FC236}">
                <a16:creationId xmlns:a16="http://schemas.microsoft.com/office/drawing/2014/main" id="{DCC7819A-ABEC-6545-83A8-F5456EDBD2B8}"/>
              </a:ext>
            </a:extLst>
          </p:cNvPr>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080A2C20-E077-82C4-BFB2-EAA1772B108E}"/>
              </a:ext>
            </a:extLst>
          </p:cNvPr>
          <p:cNvGrpSpPr/>
          <p:nvPr/>
        </p:nvGrpSpPr>
        <p:grpSpPr>
          <a:xfrm>
            <a:off x="990600" y="2857500"/>
            <a:ext cx="10058400" cy="6248400"/>
            <a:chOff x="1600200" y="2552700"/>
            <a:chExt cx="10058400" cy="6248400"/>
          </a:xfrm>
        </p:grpSpPr>
        <p:sp>
          <p:nvSpPr>
            <p:cNvPr id="6" name="Rectangle 5">
              <a:extLst>
                <a:ext uri="{FF2B5EF4-FFF2-40B4-BE49-F238E27FC236}">
                  <a16:creationId xmlns:a16="http://schemas.microsoft.com/office/drawing/2014/main" id="{9B49984F-3053-0BBB-A21F-A6272830099E}"/>
                </a:ext>
              </a:extLst>
            </p:cNvPr>
            <p:cNvSpPr/>
            <p:nvPr/>
          </p:nvSpPr>
          <p:spPr>
            <a:xfrm>
              <a:off x="1600200" y="2552700"/>
              <a:ext cx="10058400" cy="6248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D2BE67A-3625-9037-EFA1-D528DB709D9F}"/>
                </a:ext>
              </a:extLst>
            </p:cNvPr>
            <p:cNvSpPr txBox="1"/>
            <p:nvPr/>
          </p:nvSpPr>
          <p:spPr>
            <a:xfrm>
              <a:off x="2057400" y="3009900"/>
              <a:ext cx="9144000" cy="5157694"/>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500">
                  <a:latin typeface="Arial" panose="020B0604020202020204" pitchFamily="34" charset="0"/>
                  <a:cs typeface="Arial" panose="020B0604020202020204" pitchFamily="34" charset="0"/>
                </a:rPr>
                <a:t>Em có thể ứng dụng kiến thức để sáng tạo thêm những sản phẩm nào?</a:t>
              </a:r>
            </a:p>
            <a:p>
              <a:pPr marL="571500" indent="-571500" algn="just">
                <a:lnSpc>
                  <a:spcPct val="150000"/>
                </a:lnSpc>
                <a:buFont typeface="Arial" panose="020B0604020202020204" pitchFamily="34" charset="0"/>
                <a:buChar char="•"/>
              </a:pPr>
              <a:r>
                <a:rPr lang="en-US" sz="4500">
                  <a:latin typeface="Arial" panose="020B0604020202020204" pitchFamily="34" charset="0"/>
                  <a:cs typeface="Arial" panose="020B0604020202020204" pitchFamily="34" charset="0"/>
                </a:rPr>
                <a:t>Sản phẩm mà em sáng tạo ra có tính ứng dụng gì cho cuộc sống?</a:t>
              </a:r>
            </a:p>
          </p:txBody>
        </p:sp>
      </p:grpSp>
      <p:sp>
        <p:nvSpPr>
          <p:cNvPr id="12" name="Freeform 5">
            <a:extLst>
              <a:ext uri="{FF2B5EF4-FFF2-40B4-BE49-F238E27FC236}">
                <a16:creationId xmlns:a16="http://schemas.microsoft.com/office/drawing/2014/main" id="{179AB5CD-AA49-5C07-5AD4-66249431D050}"/>
              </a:ext>
            </a:extLst>
          </p:cNvPr>
          <p:cNvSpPr/>
          <p:nvPr/>
        </p:nvSpPr>
        <p:spPr>
          <a:xfrm>
            <a:off x="11202764" y="3771900"/>
            <a:ext cx="6538097" cy="7039675"/>
          </a:xfrm>
          <a:custGeom>
            <a:avLst/>
            <a:gdLst/>
            <a:ahLst/>
            <a:cxnLst/>
            <a:rect l="l" t="t" r="r" b="b"/>
            <a:pathLst>
              <a:path w="3821620" h="4114800">
                <a:moveTo>
                  <a:pt x="0" y="0"/>
                </a:moveTo>
                <a:lnTo>
                  <a:pt x="3821620" y="0"/>
                </a:lnTo>
                <a:lnTo>
                  <a:pt x="3821620"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596344C2-8939-58BB-88F9-A78A60DFAC7A}"/>
              </a:ext>
            </a:extLst>
          </p:cNvPr>
          <p:cNvSpPr txBox="1"/>
          <p:nvPr/>
        </p:nvSpPr>
        <p:spPr>
          <a:xfrm>
            <a:off x="6934200" y="875887"/>
            <a:ext cx="5867400" cy="938719"/>
          </a:xfrm>
          <a:prstGeom prst="rect">
            <a:avLst/>
          </a:prstGeom>
          <a:noFill/>
        </p:spPr>
        <p:txBody>
          <a:bodyPr wrap="square" rtlCol="0">
            <a:spAutoFit/>
          </a:bodyPr>
          <a:lstStyle/>
          <a:p>
            <a:pPr algn="ctr"/>
            <a:r>
              <a:rPr lang="en-US" sz="5500" b="1">
                <a:solidFill>
                  <a:srgbClr val="002060"/>
                </a:solidFill>
                <a:latin typeface="Arial" panose="020B0604020202020204" pitchFamily="34" charset="0"/>
                <a:cs typeface="Arial" panose="020B0604020202020204" pitchFamily="34" charset="0"/>
              </a:rPr>
              <a:t>THẢO LUẬN </a:t>
            </a:r>
          </a:p>
        </p:txBody>
      </p:sp>
    </p:spTree>
    <p:extLst>
      <p:ext uri="{BB962C8B-B14F-4D97-AF65-F5344CB8AC3E}">
        <p14:creationId xmlns:p14="http://schemas.microsoft.com/office/powerpoint/2010/main" val="69726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9" name="Freeform 9"/>
          <p:cNvSpPr/>
          <p:nvPr/>
        </p:nvSpPr>
        <p:spPr>
          <a:xfrm>
            <a:off x="3442124" y="733067"/>
            <a:ext cx="591266" cy="591266"/>
          </a:xfrm>
          <a:custGeom>
            <a:avLst/>
            <a:gdLst/>
            <a:ahLst/>
            <a:cxnLst/>
            <a:rect l="l" t="t" r="r" b="b"/>
            <a:pathLst>
              <a:path w="591266" h="591266">
                <a:moveTo>
                  <a:pt x="0" y="0"/>
                </a:moveTo>
                <a:lnTo>
                  <a:pt x="591266" y="0"/>
                </a:lnTo>
                <a:lnTo>
                  <a:pt x="591266" y="591266"/>
                </a:lnTo>
                <a:lnTo>
                  <a:pt x="0" y="591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1902524" y="1195486"/>
            <a:ext cx="8877300" cy="853054"/>
          </a:xfrm>
          <a:prstGeom prst="rect">
            <a:avLst/>
          </a:prstGeom>
        </p:spPr>
        <p:txBody>
          <a:bodyPr wrap="square" lIns="0" tIns="0" rIns="0" bIns="0" rtlCol="0" anchor="t">
            <a:spAutoFit/>
          </a:bodyPr>
          <a:lstStyle/>
          <a:p>
            <a:pPr marL="0" lvl="0" indent="0" algn="ctr">
              <a:lnSpc>
                <a:spcPts val="7200"/>
              </a:lnSpc>
              <a:spcBef>
                <a:spcPct val="0"/>
              </a:spcBef>
            </a:pPr>
            <a:r>
              <a:rPr lang="en-US" sz="5500" b="1" u="none">
                <a:solidFill>
                  <a:srgbClr val="C1272D"/>
                </a:solidFill>
                <a:latin typeface="Arial" panose="020B0604020202020204" pitchFamily="34" charset="0"/>
                <a:cs typeface="Arial" panose="020B0604020202020204" pitchFamily="34" charset="0"/>
              </a:rPr>
              <a:t>KẾT LUẬN </a:t>
            </a:r>
          </a:p>
        </p:txBody>
      </p:sp>
      <p:sp>
        <p:nvSpPr>
          <p:cNvPr id="11" name="Freeform 11"/>
          <p:cNvSpPr/>
          <p:nvPr/>
        </p:nvSpPr>
        <p:spPr>
          <a:xfrm>
            <a:off x="2802802" y="1413705"/>
            <a:ext cx="743666" cy="743666"/>
          </a:xfrm>
          <a:custGeom>
            <a:avLst/>
            <a:gdLst/>
            <a:ahLst/>
            <a:cxnLst/>
            <a:rect l="l" t="t" r="r" b="b"/>
            <a:pathLst>
              <a:path w="743666" h="743666">
                <a:moveTo>
                  <a:pt x="0" y="0"/>
                </a:moveTo>
                <a:lnTo>
                  <a:pt x="743666" y="0"/>
                </a:lnTo>
                <a:lnTo>
                  <a:pt x="743666" y="743667"/>
                </a:lnTo>
                <a:lnTo>
                  <a:pt x="0" y="7436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0" name="Freeform 20"/>
          <p:cNvSpPr/>
          <p:nvPr/>
        </p:nvSpPr>
        <p:spPr>
          <a:xfrm>
            <a:off x="-391412" y="8841618"/>
            <a:ext cx="3194214" cy="2890763"/>
          </a:xfrm>
          <a:custGeom>
            <a:avLst/>
            <a:gdLst/>
            <a:ahLst/>
            <a:cxnLst/>
            <a:rect l="l" t="t" r="r" b="b"/>
            <a:pathLst>
              <a:path w="3194214" h="2890763">
                <a:moveTo>
                  <a:pt x="0" y="0"/>
                </a:moveTo>
                <a:lnTo>
                  <a:pt x="3194214" y="0"/>
                </a:lnTo>
                <a:lnTo>
                  <a:pt x="3194214" y="2890764"/>
                </a:lnTo>
                <a:lnTo>
                  <a:pt x="0" y="28907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Freeform 21"/>
          <p:cNvSpPr/>
          <p:nvPr/>
        </p:nvSpPr>
        <p:spPr>
          <a:xfrm flipH="1" flipV="1">
            <a:off x="15582742" y="-947663"/>
            <a:ext cx="3194214" cy="2890763"/>
          </a:xfrm>
          <a:custGeom>
            <a:avLst/>
            <a:gdLst/>
            <a:ahLst/>
            <a:cxnLst/>
            <a:rect l="l" t="t" r="r" b="b"/>
            <a:pathLst>
              <a:path w="3194214" h="2890763">
                <a:moveTo>
                  <a:pt x="3194214" y="2890763"/>
                </a:moveTo>
                <a:lnTo>
                  <a:pt x="0" y="2890763"/>
                </a:lnTo>
                <a:lnTo>
                  <a:pt x="0" y="0"/>
                </a:lnTo>
                <a:lnTo>
                  <a:pt x="3194214" y="0"/>
                </a:lnTo>
                <a:lnTo>
                  <a:pt x="3194214" y="2890763"/>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7" name="Freeform 27"/>
          <p:cNvSpPr/>
          <p:nvPr/>
        </p:nvSpPr>
        <p:spPr>
          <a:xfrm rot="-1990540">
            <a:off x="-957501" y="-878901"/>
            <a:ext cx="2780397" cy="2866388"/>
          </a:xfrm>
          <a:custGeom>
            <a:avLst/>
            <a:gdLst/>
            <a:ahLst/>
            <a:cxnLst/>
            <a:rect l="l" t="t" r="r" b="b"/>
            <a:pathLst>
              <a:path w="2780397" h="2866388">
                <a:moveTo>
                  <a:pt x="0" y="0"/>
                </a:moveTo>
                <a:lnTo>
                  <a:pt x="2780397" y="0"/>
                </a:lnTo>
                <a:lnTo>
                  <a:pt x="2780397" y="2866389"/>
                </a:lnTo>
                <a:lnTo>
                  <a:pt x="0" y="2866389"/>
                </a:lnTo>
                <a:lnTo>
                  <a:pt x="0" y="0"/>
                </a:lnTo>
                <a:close/>
              </a:path>
            </a:pathLst>
          </a:custGeom>
          <a:blipFill>
            <a:blip r:embed="rId6"/>
            <a:stretch>
              <a:fillRect/>
            </a:stretch>
          </a:blipFill>
        </p:spPr>
        <p:txBody>
          <a:bodyPr/>
          <a:lstStyle/>
          <a:p>
            <a:endParaRPr lang="en-US"/>
          </a:p>
        </p:txBody>
      </p:sp>
      <p:sp>
        <p:nvSpPr>
          <p:cNvPr id="28" name="Freeform 28"/>
          <p:cNvSpPr/>
          <p:nvPr/>
        </p:nvSpPr>
        <p:spPr>
          <a:xfrm rot="-1990540" flipH="1" flipV="1">
            <a:off x="16414745" y="8448981"/>
            <a:ext cx="2780397" cy="2866388"/>
          </a:xfrm>
          <a:custGeom>
            <a:avLst/>
            <a:gdLst/>
            <a:ahLst/>
            <a:cxnLst/>
            <a:rect l="l" t="t" r="r" b="b"/>
            <a:pathLst>
              <a:path w="2780397" h="2866388">
                <a:moveTo>
                  <a:pt x="2780397" y="2866389"/>
                </a:moveTo>
                <a:lnTo>
                  <a:pt x="0" y="2866389"/>
                </a:lnTo>
                <a:lnTo>
                  <a:pt x="0" y="0"/>
                </a:lnTo>
                <a:lnTo>
                  <a:pt x="2780397" y="0"/>
                </a:lnTo>
                <a:lnTo>
                  <a:pt x="2780397" y="2866389"/>
                </a:lnTo>
                <a:close/>
              </a:path>
            </a:pathLst>
          </a:custGeom>
          <a:blipFill>
            <a:blip r:embed="rId6"/>
            <a:stretch>
              <a:fillRect/>
            </a:stretch>
          </a:blipFill>
        </p:spPr>
        <p:txBody>
          <a:bodyPr/>
          <a:lstStyle/>
          <a:p>
            <a:endParaRPr lang="en-US"/>
          </a:p>
        </p:txBody>
      </p:sp>
      <p:sp>
        <p:nvSpPr>
          <p:cNvPr id="30" name="TextBox 29">
            <a:extLst>
              <a:ext uri="{FF2B5EF4-FFF2-40B4-BE49-F238E27FC236}">
                <a16:creationId xmlns:a16="http://schemas.microsoft.com/office/drawing/2014/main" id="{0B08DA58-47BF-6FB3-5486-D1EE6F1247F9}"/>
              </a:ext>
            </a:extLst>
          </p:cNvPr>
          <p:cNvSpPr txBox="1"/>
          <p:nvPr/>
        </p:nvSpPr>
        <p:spPr>
          <a:xfrm>
            <a:off x="1371600" y="2347015"/>
            <a:ext cx="9939148" cy="6690762"/>
          </a:xfrm>
          <a:prstGeom prst="roundRect">
            <a:avLst>
              <a:gd name="adj" fmla="val 7643"/>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4000"/>
              <a:t>Áo dài là nét văn hóa truyền thống của người Việt Nam. Mọi lứa tuổi, giới tính đều có thể sử dụng áo dài.</a:t>
            </a:r>
          </a:p>
          <a:p>
            <a:pPr marL="571500" indent="-571500" algn="just">
              <a:lnSpc>
                <a:spcPct val="150000"/>
              </a:lnSpc>
              <a:buFont typeface="Arial" panose="020B0604020202020204" pitchFamily="34" charset="0"/>
              <a:buChar char="•"/>
            </a:pPr>
            <a:r>
              <a:rPr lang="vi-VN" sz="4000"/>
              <a:t>Áo dài thường là lựa chọn hàng đầu của người Việt Nam vào những dịp lễ, Tết,… Ngày nay áo dài còn được sử dụng làm đồng phục cho HS, GV,…</a:t>
            </a:r>
          </a:p>
        </p:txBody>
      </p:sp>
      <p:pic>
        <p:nvPicPr>
          <p:cNvPr id="2" name="Picture 3">
            <a:extLst>
              <a:ext uri="{FF2B5EF4-FFF2-40B4-BE49-F238E27FC236}">
                <a16:creationId xmlns:a16="http://schemas.microsoft.com/office/drawing/2014/main" id="{4027B4D6-A7FE-1D90-B9C9-AD92EFE0FBFE}"/>
              </a:ext>
            </a:extLst>
          </p:cNvPr>
          <p:cNvPicPr>
            <a:picLocks noChangeAspect="1"/>
          </p:cNvPicPr>
          <p:nvPr/>
        </p:nvPicPr>
        <p:blipFill>
          <a:blip r:embed="rId7"/>
          <a:srcRect/>
          <a:stretch>
            <a:fillRect/>
          </a:stretch>
        </p:blipFill>
        <p:spPr>
          <a:xfrm>
            <a:off x="11698028" y="794650"/>
            <a:ext cx="4823065" cy="9519207"/>
          </a:xfrm>
          <a:prstGeom prst="rect">
            <a:avLst/>
          </a:prstGeom>
        </p:spPr>
      </p:pic>
    </p:spTree>
    <p:extLst>
      <p:ext uri="{BB962C8B-B14F-4D97-AF65-F5344CB8AC3E}">
        <p14:creationId xmlns:p14="http://schemas.microsoft.com/office/powerpoint/2010/main" val="1541893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4" name="TextBox 4"/>
          <p:cNvSpPr txBox="1"/>
          <p:nvPr/>
        </p:nvSpPr>
        <p:spPr>
          <a:xfrm>
            <a:off x="3978744" y="1013261"/>
            <a:ext cx="10330509" cy="1041119"/>
          </a:xfrm>
          <a:prstGeom prst="rect">
            <a:avLst/>
          </a:prstGeom>
        </p:spPr>
        <p:txBody>
          <a:bodyPr lIns="0" tIns="0" rIns="0" bIns="0" rtlCol="0" anchor="t">
            <a:spAutoFit/>
          </a:bodyPr>
          <a:lstStyle/>
          <a:p>
            <a:pPr marL="0" lvl="0" indent="0" algn="ctr">
              <a:lnSpc>
                <a:spcPts val="8718"/>
              </a:lnSpc>
              <a:spcBef>
                <a:spcPct val="0"/>
              </a:spcBef>
            </a:pPr>
            <a:r>
              <a:rPr lang="en-US" sz="7000" b="1" u="none">
                <a:solidFill>
                  <a:srgbClr val="C1272D"/>
                </a:solidFill>
                <a:latin typeface="Arial" panose="020B0604020202020204" pitchFamily="34" charset="0"/>
                <a:cs typeface="Arial" panose="020B0604020202020204" pitchFamily="34" charset="0"/>
              </a:rPr>
              <a:t>HƯỚNG DẪN VỀ NHÀ </a:t>
            </a:r>
          </a:p>
        </p:txBody>
      </p:sp>
      <p:sp>
        <p:nvSpPr>
          <p:cNvPr id="12" name="Freeform 12"/>
          <p:cNvSpPr/>
          <p:nvPr/>
        </p:nvSpPr>
        <p:spPr>
          <a:xfrm>
            <a:off x="2863320" y="623479"/>
            <a:ext cx="366672" cy="366672"/>
          </a:xfrm>
          <a:custGeom>
            <a:avLst/>
            <a:gdLst/>
            <a:ahLst/>
            <a:cxnLst/>
            <a:rect l="l" t="t" r="r" b="b"/>
            <a:pathLst>
              <a:path w="366672" h="366672">
                <a:moveTo>
                  <a:pt x="0" y="0"/>
                </a:moveTo>
                <a:lnTo>
                  <a:pt x="366671" y="0"/>
                </a:lnTo>
                <a:lnTo>
                  <a:pt x="366671" y="366671"/>
                </a:lnTo>
                <a:lnTo>
                  <a:pt x="0" y="3666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3" name="Freeform 13"/>
          <p:cNvSpPr/>
          <p:nvPr/>
        </p:nvSpPr>
        <p:spPr>
          <a:xfrm>
            <a:off x="15032070" y="9124440"/>
            <a:ext cx="656246" cy="656246"/>
          </a:xfrm>
          <a:custGeom>
            <a:avLst/>
            <a:gdLst/>
            <a:ahLst/>
            <a:cxnLst/>
            <a:rect l="l" t="t" r="r" b="b"/>
            <a:pathLst>
              <a:path w="656246" h="656246">
                <a:moveTo>
                  <a:pt x="0" y="0"/>
                </a:moveTo>
                <a:lnTo>
                  <a:pt x="656247" y="0"/>
                </a:lnTo>
                <a:lnTo>
                  <a:pt x="656247" y="656246"/>
                </a:lnTo>
                <a:lnTo>
                  <a:pt x="0" y="6562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4" name="Freeform 14"/>
          <p:cNvSpPr/>
          <p:nvPr/>
        </p:nvSpPr>
        <p:spPr>
          <a:xfrm>
            <a:off x="15865459" y="333905"/>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6" name="Freeform 16"/>
          <p:cNvSpPr/>
          <p:nvPr/>
        </p:nvSpPr>
        <p:spPr>
          <a:xfrm>
            <a:off x="-8099087" y="0"/>
            <a:ext cx="9144000" cy="10300083"/>
          </a:xfrm>
          <a:custGeom>
            <a:avLst/>
            <a:gdLst/>
            <a:ahLst/>
            <a:cxnLst/>
            <a:rect l="l" t="t" r="r" b="b"/>
            <a:pathLst>
              <a:path w="9144000" h="10300083">
                <a:moveTo>
                  <a:pt x="0" y="0"/>
                </a:moveTo>
                <a:lnTo>
                  <a:pt x="9144000" y="0"/>
                </a:lnTo>
                <a:lnTo>
                  <a:pt x="9144000" y="10300083"/>
                </a:lnTo>
                <a:lnTo>
                  <a:pt x="0" y="10300083"/>
                </a:lnTo>
                <a:lnTo>
                  <a:pt x="0" y="0"/>
                </a:lnTo>
                <a:close/>
              </a:path>
            </a:pathLst>
          </a:custGeom>
          <a:blipFill>
            <a:blip r:embed="rId4"/>
            <a:stretch>
              <a:fillRect t="-28911" b="-28911"/>
            </a:stretch>
          </a:blipFill>
        </p:spPr>
        <p:txBody>
          <a:bodyPr/>
          <a:lstStyle/>
          <a:p>
            <a:endParaRPr lang="en-US"/>
          </a:p>
        </p:txBody>
      </p:sp>
      <p:sp>
        <p:nvSpPr>
          <p:cNvPr id="17" name="Freeform 17"/>
          <p:cNvSpPr/>
          <p:nvPr/>
        </p:nvSpPr>
        <p:spPr>
          <a:xfrm>
            <a:off x="381000" y="741057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8" name="Freeform 18"/>
          <p:cNvSpPr/>
          <p:nvPr/>
        </p:nvSpPr>
        <p:spPr>
          <a:xfrm flipH="1" flipV="1">
            <a:off x="16782788" y="-685165"/>
            <a:ext cx="1872398" cy="3427730"/>
          </a:xfrm>
          <a:custGeom>
            <a:avLst/>
            <a:gdLst/>
            <a:ahLst/>
            <a:cxnLst/>
            <a:rect l="l" t="t" r="r" b="b"/>
            <a:pathLst>
              <a:path w="1872398" h="3427730">
                <a:moveTo>
                  <a:pt x="1872398" y="3427730"/>
                </a:moveTo>
                <a:lnTo>
                  <a:pt x="0" y="3427730"/>
                </a:lnTo>
                <a:lnTo>
                  <a:pt x="0" y="0"/>
                </a:lnTo>
                <a:lnTo>
                  <a:pt x="1872398" y="0"/>
                </a:lnTo>
                <a:lnTo>
                  <a:pt x="1872398" y="342773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9" name="Rectangle: Rounded Corners 18">
            <a:extLst>
              <a:ext uri="{FF2B5EF4-FFF2-40B4-BE49-F238E27FC236}">
                <a16:creationId xmlns:a16="http://schemas.microsoft.com/office/drawing/2014/main" id="{47758787-752A-54DB-DFDC-162EAC22236B}"/>
              </a:ext>
            </a:extLst>
          </p:cNvPr>
          <p:cNvSpPr/>
          <p:nvPr/>
        </p:nvSpPr>
        <p:spPr>
          <a:xfrm>
            <a:off x="2275933" y="2933700"/>
            <a:ext cx="13736132" cy="5638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4800">
                <a:solidFill>
                  <a:srgbClr val="002060"/>
                </a:solidFill>
                <a:latin typeface="Arial" panose="020B0604020202020204" pitchFamily="34" charset="0"/>
                <a:cs typeface="Arial" panose="020B0604020202020204" pitchFamily="34" charset="0"/>
              </a:rPr>
              <a:t>Ôn tập lại nội dung chính của bàu học ngày hôm nay. </a:t>
            </a:r>
          </a:p>
          <a:p>
            <a:pPr marL="571500" indent="-571500" algn="just">
              <a:lnSpc>
                <a:spcPct val="150000"/>
              </a:lnSpc>
              <a:buFont typeface="Arial" panose="020B0604020202020204" pitchFamily="34" charset="0"/>
              <a:buChar char="•"/>
            </a:pPr>
            <a:r>
              <a:rPr lang="en-US" sz="4800">
                <a:solidFill>
                  <a:srgbClr val="002060"/>
                </a:solidFill>
                <a:latin typeface="Arial" panose="020B0604020202020204" pitchFamily="34" charset="0"/>
                <a:cs typeface="Arial" panose="020B0604020202020204" pitchFamily="34" charset="0"/>
              </a:rPr>
              <a:t>Hoàn thành sản phẩm mĩ thuật của bản thân</a:t>
            </a:r>
          </a:p>
          <a:p>
            <a:pPr marL="571500" indent="-571500" algn="just">
              <a:lnSpc>
                <a:spcPct val="150000"/>
              </a:lnSpc>
              <a:buFont typeface="Arial" panose="020B0604020202020204" pitchFamily="34" charset="0"/>
              <a:buChar char="•"/>
            </a:pPr>
            <a:r>
              <a:rPr lang="en-US" sz="4800">
                <a:solidFill>
                  <a:srgbClr val="002060"/>
                </a:solidFill>
                <a:latin typeface="Arial" panose="020B0604020202020204" pitchFamily="34" charset="0"/>
                <a:cs typeface="Arial" panose="020B0604020202020204" pitchFamily="34" charset="0"/>
              </a:rPr>
              <a:t>Chuẩn bị bài mới, </a:t>
            </a:r>
            <a:r>
              <a:rPr lang="en-US" sz="4800" b="1" i="1">
                <a:solidFill>
                  <a:srgbClr val="002060"/>
                </a:solidFill>
                <a:latin typeface="Arial" panose="020B0604020202020204" pitchFamily="34" charset="0"/>
                <a:cs typeface="Arial" panose="020B0604020202020204" pitchFamily="34" charset="0"/>
              </a:rPr>
              <a:t>Bài 3. Thực hành nghệ thuật phù điêu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flipV="1">
            <a:off x="1295400" y="1709737"/>
            <a:ext cx="16844067" cy="7086600"/>
          </a:xfrm>
          <a:custGeom>
            <a:avLst/>
            <a:gdLst/>
            <a:ahLst/>
            <a:cxnLst/>
            <a:rect l="l" t="t" r="r" b="b"/>
            <a:pathLst>
              <a:path w="13368021" h="6132580">
                <a:moveTo>
                  <a:pt x="0" y="6132580"/>
                </a:moveTo>
                <a:lnTo>
                  <a:pt x="13368022" y="6132580"/>
                </a:lnTo>
                <a:lnTo>
                  <a:pt x="13368022" y="0"/>
                </a:lnTo>
                <a:lnTo>
                  <a:pt x="0" y="0"/>
                </a:lnTo>
                <a:lnTo>
                  <a:pt x="0" y="613258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1487286" y="6671033"/>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1135729" y="5967918"/>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rot="-10800000">
            <a:off x="16504314" y="3444764"/>
            <a:ext cx="976571" cy="976571"/>
          </a:xfrm>
          <a:custGeom>
            <a:avLst/>
            <a:gdLst/>
            <a:ahLst/>
            <a:cxnLst/>
            <a:rect l="l" t="t" r="r" b="b"/>
            <a:pathLst>
              <a:path w="976571" h="976571">
                <a:moveTo>
                  <a:pt x="0" y="0"/>
                </a:moveTo>
                <a:lnTo>
                  <a:pt x="976571" y="0"/>
                </a:lnTo>
                <a:lnTo>
                  <a:pt x="976571" y="976571"/>
                </a:lnTo>
                <a:lnTo>
                  <a:pt x="0" y="9765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rot="-10800000">
            <a:off x="17129328" y="4421335"/>
            <a:ext cx="703115" cy="703115"/>
          </a:xfrm>
          <a:custGeom>
            <a:avLst/>
            <a:gdLst/>
            <a:ahLst/>
            <a:cxnLst/>
            <a:rect l="l" t="t" r="r" b="b"/>
            <a:pathLst>
              <a:path w="703115" h="703115">
                <a:moveTo>
                  <a:pt x="0" y="0"/>
                </a:moveTo>
                <a:lnTo>
                  <a:pt x="703114" y="0"/>
                </a:lnTo>
                <a:lnTo>
                  <a:pt x="703114" y="703115"/>
                </a:lnTo>
                <a:lnTo>
                  <a:pt x="0" y="7031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flipH="1" flipV="1">
            <a:off x="14504304" y="-1476832"/>
            <a:ext cx="4649043" cy="4602552"/>
          </a:xfrm>
          <a:custGeom>
            <a:avLst/>
            <a:gdLst/>
            <a:ahLst/>
            <a:cxnLst/>
            <a:rect l="l" t="t" r="r" b="b"/>
            <a:pathLst>
              <a:path w="4649043" h="4602552">
                <a:moveTo>
                  <a:pt x="4649043" y="4602552"/>
                </a:moveTo>
                <a:lnTo>
                  <a:pt x="0" y="4602552"/>
                </a:lnTo>
                <a:lnTo>
                  <a:pt x="0" y="0"/>
                </a:lnTo>
                <a:lnTo>
                  <a:pt x="4649043" y="0"/>
                </a:lnTo>
                <a:lnTo>
                  <a:pt x="4649043" y="4602552"/>
                </a:lnTo>
                <a:close/>
              </a:path>
            </a:pathLst>
          </a:custGeom>
          <a:blipFill>
            <a:blip r:embed="rId6"/>
            <a:stretch>
              <a:fillRect/>
            </a:stretch>
          </a:blipFill>
        </p:spPr>
        <p:txBody>
          <a:bodyPr/>
          <a:lstStyle/>
          <a:p>
            <a:endParaRPr lang="en-US"/>
          </a:p>
        </p:txBody>
      </p:sp>
      <p:sp>
        <p:nvSpPr>
          <p:cNvPr id="12" name="Freeform 12"/>
          <p:cNvSpPr/>
          <p:nvPr/>
        </p:nvSpPr>
        <p:spPr>
          <a:xfrm rot="1134612">
            <a:off x="-815178" y="8196678"/>
            <a:ext cx="3450974" cy="3373327"/>
          </a:xfrm>
          <a:custGeom>
            <a:avLst/>
            <a:gdLst/>
            <a:ahLst/>
            <a:cxnLst/>
            <a:rect l="l" t="t" r="r" b="b"/>
            <a:pathLst>
              <a:path w="3450974" h="3373327">
                <a:moveTo>
                  <a:pt x="0" y="0"/>
                </a:moveTo>
                <a:lnTo>
                  <a:pt x="3450974" y="0"/>
                </a:lnTo>
                <a:lnTo>
                  <a:pt x="3450974" y="3373327"/>
                </a:lnTo>
                <a:lnTo>
                  <a:pt x="0" y="3373327"/>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1721520" y="3307587"/>
            <a:ext cx="14844959" cy="3709926"/>
          </a:xfrm>
          <a:prstGeom prst="rect">
            <a:avLst/>
          </a:prstGeom>
        </p:spPr>
        <p:txBody>
          <a:bodyPr wrap="square" lIns="0" tIns="0" rIns="0" bIns="0" rtlCol="0" anchor="t">
            <a:spAutoFit/>
          </a:bodyPr>
          <a:lstStyle/>
          <a:p>
            <a:pPr marL="0" lvl="0" indent="0" algn="ctr">
              <a:lnSpc>
                <a:spcPct val="150000"/>
              </a:lnSpc>
              <a:spcBef>
                <a:spcPct val="0"/>
              </a:spcBef>
            </a:pPr>
            <a:r>
              <a:rPr lang="en-US" sz="8565" b="1" u="none">
                <a:solidFill>
                  <a:srgbClr val="C1272D"/>
                </a:solidFill>
                <a:latin typeface="Arial" panose="020B0604020202020204" pitchFamily="34" charset="0"/>
                <a:cs typeface="Arial" panose="020B0604020202020204" pitchFamily="34" charset="0"/>
              </a:rPr>
              <a:t>CẢM ƠN CÁC EM ĐÃ CHÚ Ý LẮNG NGHE BÀI GIẢNG!</a:t>
            </a:r>
          </a:p>
        </p:txBody>
      </p:sp>
      <p:sp>
        <p:nvSpPr>
          <p:cNvPr id="15" name="Freeform 15"/>
          <p:cNvSpPr/>
          <p:nvPr/>
        </p:nvSpPr>
        <p:spPr>
          <a:xfrm rot="-1928021" flipV="1">
            <a:off x="-118089" y="-951933"/>
            <a:ext cx="1830821" cy="3351618"/>
          </a:xfrm>
          <a:custGeom>
            <a:avLst/>
            <a:gdLst/>
            <a:ahLst/>
            <a:cxnLst/>
            <a:rect l="l" t="t" r="r" b="b"/>
            <a:pathLst>
              <a:path w="1830821" h="3351618">
                <a:moveTo>
                  <a:pt x="0" y="3351618"/>
                </a:moveTo>
                <a:lnTo>
                  <a:pt x="1830821" y="3351618"/>
                </a:lnTo>
                <a:lnTo>
                  <a:pt x="1830821" y="0"/>
                </a:lnTo>
                <a:lnTo>
                  <a:pt x="0" y="0"/>
                </a:lnTo>
                <a:lnTo>
                  <a:pt x="0" y="3351618"/>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Freeform 16"/>
          <p:cNvSpPr/>
          <p:nvPr/>
        </p:nvSpPr>
        <p:spPr>
          <a:xfrm rot="-1928021" flipH="1">
            <a:off x="16575268" y="7887315"/>
            <a:ext cx="1830821" cy="3351618"/>
          </a:xfrm>
          <a:custGeom>
            <a:avLst/>
            <a:gdLst/>
            <a:ahLst/>
            <a:cxnLst/>
            <a:rect l="l" t="t" r="r" b="b"/>
            <a:pathLst>
              <a:path w="1830821" h="3351618">
                <a:moveTo>
                  <a:pt x="1830821" y="0"/>
                </a:moveTo>
                <a:lnTo>
                  <a:pt x="0" y="0"/>
                </a:lnTo>
                <a:lnTo>
                  <a:pt x="0" y="3351618"/>
                </a:lnTo>
                <a:lnTo>
                  <a:pt x="1830821" y="3351618"/>
                </a:lnTo>
                <a:lnTo>
                  <a:pt x="1830821"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845269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10281877" y="3482545"/>
            <a:ext cx="6742264" cy="4840938"/>
          </a:xfrm>
          <a:custGeom>
            <a:avLst/>
            <a:gdLst/>
            <a:ahLst/>
            <a:cxnLst/>
            <a:rect l="l" t="t" r="r" b="b"/>
            <a:pathLst>
              <a:path w="8679176" h="7084378">
                <a:moveTo>
                  <a:pt x="0" y="0"/>
                </a:moveTo>
                <a:lnTo>
                  <a:pt x="8679176" y="0"/>
                </a:lnTo>
                <a:lnTo>
                  <a:pt x="8679176" y="7084378"/>
                </a:lnTo>
                <a:lnTo>
                  <a:pt x="0" y="70843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2073613" y="1397149"/>
            <a:ext cx="10330509" cy="1041119"/>
          </a:xfrm>
          <a:prstGeom prst="rect">
            <a:avLst/>
          </a:prstGeom>
        </p:spPr>
        <p:txBody>
          <a:bodyPr lIns="0" tIns="0" rIns="0" bIns="0" rtlCol="0" anchor="t">
            <a:spAutoFit/>
          </a:bodyPr>
          <a:lstStyle/>
          <a:p>
            <a:pPr marL="0" lvl="0" indent="0" algn="l">
              <a:lnSpc>
                <a:spcPts val="8718"/>
              </a:lnSpc>
              <a:spcBef>
                <a:spcPct val="0"/>
              </a:spcBef>
            </a:pPr>
            <a:r>
              <a:rPr lang="en-US" sz="7000" b="1">
                <a:solidFill>
                  <a:srgbClr val="C1272D"/>
                </a:solidFill>
                <a:latin typeface="Arial" panose="020B0604020202020204" pitchFamily="34" charset="0"/>
                <a:cs typeface="Arial" panose="020B0604020202020204" pitchFamily="34" charset="0"/>
              </a:rPr>
              <a:t>NỘI DUNG BÀI HỌC </a:t>
            </a:r>
            <a:endParaRPr lang="en-US" sz="7000" b="1" u="none">
              <a:solidFill>
                <a:srgbClr val="C1272D"/>
              </a:solidFill>
              <a:latin typeface="Arial" panose="020B0604020202020204" pitchFamily="34" charset="0"/>
              <a:cs typeface="Arial" panose="020B0604020202020204" pitchFamily="34" charset="0"/>
            </a:endParaRPr>
          </a:p>
        </p:txBody>
      </p:sp>
      <p:sp>
        <p:nvSpPr>
          <p:cNvPr id="11" name="Freeform 11"/>
          <p:cNvSpPr/>
          <p:nvPr/>
        </p:nvSpPr>
        <p:spPr>
          <a:xfrm>
            <a:off x="8487754" y="4152119"/>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Freeform 12"/>
          <p:cNvSpPr/>
          <p:nvPr/>
        </p:nvSpPr>
        <p:spPr>
          <a:xfrm>
            <a:off x="11646429" y="806816"/>
            <a:ext cx="366672" cy="366672"/>
          </a:xfrm>
          <a:custGeom>
            <a:avLst/>
            <a:gdLst/>
            <a:ahLst/>
            <a:cxnLst/>
            <a:rect l="l" t="t" r="r" b="b"/>
            <a:pathLst>
              <a:path w="366672" h="366672">
                <a:moveTo>
                  <a:pt x="0" y="0"/>
                </a:moveTo>
                <a:lnTo>
                  <a:pt x="366671" y="0"/>
                </a:lnTo>
                <a:lnTo>
                  <a:pt x="366671" y="366671"/>
                </a:lnTo>
                <a:lnTo>
                  <a:pt x="0" y="3666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15032070" y="9124440"/>
            <a:ext cx="656246" cy="656246"/>
          </a:xfrm>
          <a:custGeom>
            <a:avLst/>
            <a:gdLst/>
            <a:ahLst/>
            <a:cxnLst/>
            <a:rect l="l" t="t" r="r" b="b"/>
            <a:pathLst>
              <a:path w="656246" h="656246">
                <a:moveTo>
                  <a:pt x="0" y="0"/>
                </a:moveTo>
                <a:lnTo>
                  <a:pt x="656247" y="0"/>
                </a:lnTo>
                <a:lnTo>
                  <a:pt x="656247" y="656246"/>
                </a:lnTo>
                <a:lnTo>
                  <a:pt x="0" y="6562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4" name="Freeform 14"/>
          <p:cNvSpPr/>
          <p:nvPr/>
        </p:nvSpPr>
        <p:spPr>
          <a:xfrm>
            <a:off x="15865459" y="333905"/>
            <a:ext cx="656246" cy="656246"/>
          </a:xfrm>
          <a:custGeom>
            <a:avLst/>
            <a:gdLst/>
            <a:ahLst/>
            <a:cxnLst/>
            <a:rect l="l" t="t" r="r" b="b"/>
            <a:pathLst>
              <a:path w="656246" h="656246">
                <a:moveTo>
                  <a:pt x="0" y="0"/>
                </a:moveTo>
                <a:lnTo>
                  <a:pt x="656246" y="0"/>
                </a:lnTo>
                <a:lnTo>
                  <a:pt x="656246" y="656246"/>
                </a:lnTo>
                <a:lnTo>
                  <a:pt x="0" y="6562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Freeform 15"/>
          <p:cNvSpPr/>
          <p:nvPr/>
        </p:nvSpPr>
        <p:spPr>
          <a:xfrm>
            <a:off x="9641087" y="8319017"/>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6" name="Freeform 16"/>
          <p:cNvSpPr/>
          <p:nvPr/>
        </p:nvSpPr>
        <p:spPr>
          <a:xfrm>
            <a:off x="-8099087" y="0"/>
            <a:ext cx="9144000" cy="10300083"/>
          </a:xfrm>
          <a:custGeom>
            <a:avLst/>
            <a:gdLst/>
            <a:ahLst/>
            <a:cxnLst/>
            <a:rect l="l" t="t" r="r" b="b"/>
            <a:pathLst>
              <a:path w="9144000" h="10300083">
                <a:moveTo>
                  <a:pt x="0" y="0"/>
                </a:moveTo>
                <a:lnTo>
                  <a:pt x="9144000" y="0"/>
                </a:lnTo>
                <a:lnTo>
                  <a:pt x="9144000" y="10300083"/>
                </a:lnTo>
                <a:lnTo>
                  <a:pt x="0" y="10300083"/>
                </a:lnTo>
                <a:lnTo>
                  <a:pt x="0" y="0"/>
                </a:lnTo>
                <a:close/>
              </a:path>
            </a:pathLst>
          </a:custGeom>
          <a:blipFill>
            <a:blip r:embed="rId6"/>
            <a:stretch>
              <a:fillRect t="-28911" b="-28911"/>
            </a:stretch>
          </a:blipFill>
        </p:spPr>
        <p:txBody>
          <a:bodyPr/>
          <a:lstStyle/>
          <a:p>
            <a:endParaRPr lang="en-US"/>
          </a:p>
        </p:txBody>
      </p:sp>
      <p:sp>
        <p:nvSpPr>
          <p:cNvPr id="18" name="Freeform 18"/>
          <p:cNvSpPr/>
          <p:nvPr/>
        </p:nvSpPr>
        <p:spPr>
          <a:xfrm flipH="1" flipV="1">
            <a:off x="16782788" y="-685165"/>
            <a:ext cx="1872398" cy="3427730"/>
          </a:xfrm>
          <a:custGeom>
            <a:avLst/>
            <a:gdLst/>
            <a:ahLst/>
            <a:cxnLst/>
            <a:rect l="l" t="t" r="r" b="b"/>
            <a:pathLst>
              <a:path w="1872398" h="3427730">
                <a:moveTo>
                  <a:pt x="1872398" y="3427730"/>
                </a:moveTo>
                <a:lnTo>
                  <a:pt x="0" y="3427730"/>
                </a:lnTo>
                <a:lnTo>
                  <a:pt x="0" y="0"/>
                </a:lnTo>
                <a:lnTo>
                  <a:pt x="1872398" y="0"/>
                </a:lnTo>
                <a:lnTo>
                  <a:pt x="1872398" y="342773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pic>
        <p:nvPicPr>
          <p:cNvPr id="26" name="Picture 25">
            <a:extLst>
              <a:ext uri="{FF2B5EF4-FFF2-40B4-BE49-F238E27FC236}">
                <a16:creationId xmlns:a16="http://schemas.microsoft.com/office/drawing/2014/main" id="{1E6404E5-A80F-FCC0-05F9-FDC0D8A53F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08855" y="998859"/>
            <a:ext cx="9736559" cy="9736559"/>
          </a:xfrm>
          <a:prstGeom prst="rect">
            <a:avLst/>
          </a:prstGeom>
        </p:spPr>
      </p:pic>
      <p:pic>
        <p:nvPicPr>
          <p:cNvPr id="24" name="Picture 23">
            <a:extLst>
              <a:ext uri="{FF2B5EF4-FFF2-40B4-BE49-F238E27FC236}">
                <a16:creationId xmlns:a16="http://schemas.microsoft.com/office/drawing/2014/main" id="{E77A9C36-49E7-79D4-86F1-43EEF7392B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8049" y="2509119"/>
            <a:ext cx="8749546" cy="8749548"/>
          </a:xfrm>
          <a:prstGeom prst="rect">
            <a:avLst/>
          </a:prstGeom>
        </p:spPr>
      </p:pic>
      <p:sp>
        <p:nvSpPr>
          <p:cNvPr id="17" name="Freeform 17"/>
          <p:cNvSpPr/>
          <p:nvPr/>
        </p:nvSpPr>
        <p:spPr>
          <a:xfrm>
            <a:off x="10175442" y="7825884"/>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nvGrpSpPr>
          <p:cNvPr id="29" name="Group 28">
            <a:extLst>
              <a:ext uri="{FF2B5EF4-FFF2-40B4-BE49-F238E27FC236}">
                <a16:creationId xmlns:a16="http://schemas.microsoft.com/office/drawing/2014/main" id="{42AD82E3-C5A9-B135-CD46-10D289358F4A}"/>
              </a:ext>
            </a:extLst>
          </p:cNvPr>
          <p:cNvGrpSpPr/>
          <p:nvPr/>
        </p:nvGrpSpPr>
        <p:grpSpPr>
          <a:xfrm>
            <a:off x="1519776" y="2932919"/>
            <a:ext cx="9591865" cy="1219200"/>
            <a:chOff x="1458890" y="3237932"/>
            <a:chExt cx="9591865" cy="1219200"/>
          </a:xfrm>
        </p:grpSpPr>
        <p:sp>
          <p:nvSpPr>
            <p:cNvPr id="27" name="Rectangle: Rounded Corners 26">
              <a:extLst>
                <a:ext uri="{FF2B5EF4-FFF2-40B4-BE49-F238E27FC236}">
                  <a16:creationId xmlns:a16="http://schemas.microsoft.com/office/drawing/2014/main" id="{3689ACB1-E0BE-5ADF-4679-D010424C3D17}"/>
                </a:ext>
              </a:extLst>
            </p:cNvPr>
            <p:cNvSpPr/>
            <p:nvPr/>
          </p:nvSpPr>
          <p:spPr>
            <a:xfrm>
              <a:off x="1458890" y="3237932"/>
              <a:ext cx="1447800" cy="12192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masis MT Pro Black" panose="02040A04050005020304" pitchFamily="18" charset="0"/>
                  <a:cs typeface="Arial" panose="020B0604020202020204" pitchFamily="34" charset="0"/>
                </a:rPr>
                <a:t>01</a:t>
              </a:r>
            </a:p>
          </p:txBody>
        </p:sp>
        <p:sp>
          <p:nvSpPr>
            <p:cNvPr id="28" name="TextBox 27">
              <a:extLst>
                <a:ext uri="{FF2B5EF4-FFF2-40B4-BE49-F238E27FC236}">
                  <a16:creationId xmlns:a16="http://schemas.microsoft.com/office/drawing/2014/main" id="{004C633D-F6BE-3FC5-A3E1-64888769ACDC}"/>
                </a:ext>
              </a:extLst>
            </p:cNvPr>
            <p:cNvSpPr txBox="1"/>
            <p:nvPr/>
          </p:nvSpPr>
          <p:spPr>
            <a:xfrm>
              <a:off x="3633107" y="3455117"/>
              <a:ext cx="7417648"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Quan sát – nhận thức </a:t>
              </a:r>
            </a:p>
          </p:txBody>
        </p:sp>
      </p:grpSp>
      <p:grpSp>
        <p:nvGrpSpPr>
          <p:cNvPr id="30" name="Group 29">
            <a:extLst>
              <a:ext uri="{FF2B5EF4-FFF2-40B4-BE49-F238E27FC236}">
                <a16:creationId xmlns:a16="http://schemas.microsoft.com/office/drawing/2014/main" id="{CA8CD914-C326-5038-A92D-C9AB35E521FA}"/>
              </a:ext>
            </a:extLst>
          </p:cNvPr>
          <p:cNvGrpSpPr/>
          <p:nvPr/>
        </p:nvGrpSpPr>
        <p:grpSpPr>
          <a:xfrm>
            <a:off x="1580662" y="4752303"/>
            <a:ext cx="9591865" cy="1219200"/>
            <a:chOff x="1458890" y="3237932"/>
            <a:chExt cx="9591865" cy="1219200"/>
          </a:xfrm>
        </p:grpSpPr>
        <p:sp>
          <p:nvSpPr>
            <p:cNvPr id="31" name="Rectangle: Rounded Corners 30">
              <a:extLst>
                <a:ext uri="{FF2B5EF4-FFF2-40B4-BE49-F238E27FC236}">
                  <a16:creationId xmlns:a16="http://schemas.microsoft.com/office/drawing/2014/main" id="{8B936F66-6E7C-8FF3-AB52-5221F70A00FE}"/>
                </a:ext>
              </a:extLst>
            </p:cNvPr>
            <p:cNvSpPr/>
            <p:nvPr/>
          </p:nvSpPr>
          <p:spPr>
            <a:xfrm>
              <a:off x="1458890" y="3237932"/>
              <a:ext cx="1447800" cy="12192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masis MT Pro Black" panose="02040A04050005020304" pitchFamily="18" charset="0"/>
                  <a:cs typeface="Arial" panose="020B0604020202020204" pitchFamily="34" charset="0"/>
                </a:rPr>
                <a:t>02</a:t>
              </a:r>
            </a:p>
          </p:txBody>
        </p:sp>
        <p:sp>
          <p:nvSpPr>
            <p:cNvPr id="32" name="TextBox 31">
              <a:extLst>
                <a:ext uri="{FF2B5EF4-FFF2-40B4-BE49-F238E27FC236}">
                  <a16:creationId xmlns:a16="http://schemas.microsoft.com/office/drawing/2014/main" id="{9F5CDC32-35A7-A5EA-B1E9-96206E9D1C2B}"/>
                </a:ext>
              </a:extLst>
            </p:cNvPr>
            <p:cNvSpPr txBox="1"/>
            <p:nvPr/>
          </p:nvSpPr>
          <p:spPr>
            <a:xfrm>
              <a:off x="3633107" y="3455117"/>
              <a:ext cx="7417648"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Sáng tạo </a:t>
              </a:r>
            </a:p>
          </p:txBody>
        </p:sp>
      </p:grpSp>
      <p:grpSp>
        <p:nvGrpSpPr>
          <p:cNvPr id="33" name="Group 32">
            <a:extLst>
              <a:ext uri="{FF2B5EF4-FFF2-40B4-BE49-F238E27FC236}">
                <a16:creationId xmlns:a16="http://schemas.microsoft.com/office/drawing/2014/main" id="{4B3B4383-4BB3-DAFF-3C4E-EB44BE5B44AC}"/>
              </a:ext>
            </a:extLst>
          </p:cNvPr>
          <p:cNvGrpSpPr/>
          <p:nvPr/>
        </p:nvGrpSpPr>
        <p:grpSpPr>
          <a:xfrm>
            <a:off x="1610532" y="6590149"/>
            <a:ext cx="9591865" cy="1219200"/>
            <a:chOff x="1458890" y="3237932"/>
            <a:chExt cx="9591865" cy="1219200"/>
          </a:xfrm>
        </p:grpSpPr>
        <p:sp>
          <p:nvSpPr>
            <p:cNvPr id="34" name="Rectangle: Rounded Corners 33">
              <a:extLst>
                <a:ext uri="{FF2B5EF4-FFF2-40B4-BE49-F238E27FC236}">
                  <a16:creationId xmlns:a16="http://schemas.microsoft.com/office/drawing/2014/main" id="{A2CAAFD8-278F-797E-43AD-2AFEA7C3447F}"/>
                </a:ext>
              </a:extLst>
            </p:cNvPr>
            <p:cNvSpPr/>
            <p:nvPr/>
          </p:nvSpPr>
          <p:spPr>
            <a:xfrm>
              <a:off x="1458890" y="3237932"/>
              <a:ext cx="1447800" cy="12192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masis MT Pro Black" panose="02040A04050005020304" pitchFamily="18" charset="0"/>
                  <a:cs typeface="Arial" panose="020B0604020202020204" pitchFamily="34" charset="0"/>
                </a:rPr>
                <a:t>03</a:t>
              </a:r>
            </a:p>
          </p:txBody>
        </p:sp>
        <p:sp>
          <p:nvSpPr>
            <p:cNvPr id="35" name="TextBox 34">
              <a:extLst>
                <a:ext uri="{FF2B5EF4-FFF2-40B4-BE49-F238E27FC236}">
                  <a16:creationId xmlns:a16="http://schemas.microsoft.com/office/drawing/2014/main" id="{7F45515C-5284-AEF3-EC87-46015191AEAF}"/>
                </a:ext>
              </a:extLst>
            </p:cNvPr>
            <p:cNvSpPr txBox="1"/>
            <p:nvPr/>
          </p:nvSpPr>
          <p:spPr>
            <a:xfrm>
              <a:off x="3633107" y="3455117"/>
              <a:ext cx="7417648" cy="784830"/>
            </a:xfrm>
            <a:prstGeom prst="rect">
              <a:avLst/>
            </a:prstGeom>
            <a:noFill/>
          </p:spPr>
          <p:txBody>
            <a:bodyPr wrap="square" rtlCol="0">
              <a:spAutoFit/>
            </a:bodyPr>
            <a:lstStyle/>
            <a:p>
              <a:r>
                <a:rPr lang="en-US" sz="4500" b="1" dirty="0" err="1" smtClean="0">
                  <a:latin typeface="Arial" panose="020B0604020202020204" pitchFamily="34" charset="0"/>
                  <a:cs typeface="Arial" panose="020B0604020202020204" pitchFamily="34" charset="0"/>
                </a:rPr>
                <a:t>Luyện</a:t>
              </a:r>
              <a:r>
                <a:rPr lang="en-US" sz="4500" b="1" dirty="0" smtClean="0">
                  <a:latin typeface="Arial" panose="020B0604020202020204" pitchFamily="34" charset="0"/>
                  <a:cs typeface="Arial" panose="020B0604020202020204" pitchFamily="34" charset="0"/>
                </a:rPr>
                <a:t> </a:t>
              </a:r>
              <a:r>
                <a:rPr lang="en-US" sz="4500" b="1" dirty="0" err="1" smtClean="0">
                  <a:latin typeface="Arial" panose="020B0604020202020204" pitchFamily="34" charset="0"/>
                  <a:cs typeface="Arial" panose="020B0604020202020204" pitchFamily="34" charset="0"/>
                </a:rPr>
                <a:t>Tập</a:t>
              </a:r>
              <a:endParaRPr lang="en-US" sz="4500" b="1" dirty="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848B0475-0714-DCA0-7F50-07642FA2E876}"/>
              </a:ext>
            </a:extLst>
          </p:cNvPr>
          <p:cNvGrpSpPr/>
          <p:nvPr/>
        </p:nvGrpSpPr>
        <p:grpSpPr>
          <a:xfrm>
            <a:off x="1616778" y="8285910"/>
            <a:ext cx="9591865" cy="1219200"/>
            <a:chOff x="1458890" y="3237932"/>
            <a:chExt cx="9591865" cy="1219200"/>
          </a:xfrm>
        </p:grpSpPr>
        <p:sp>
          <p:nvSpPr>
            <p:cNvPr id="37" name="Rectangle: Rounded Corners 36">
              <a:extLst>
                <a:ext uri="{FF2B5EF4-FFF2-40B4-BE49-F238E27FC236}">
                  <a16:creationId xmlns:a16="http://schemas.microsoft.com/office/drawing/2014/main" id="{BAA418DF-C039-15D6-42AB-E6E3EEA8C982}"/>
                </a:ext>
              </a:extLst>
            </p:cNvPr>
            <p:cNvSpPr/>
            <p:nvPr/>
          </p:nvSpPr>
          <p:spPr>
            <a:xfrm>
              <a:off x="1458890" y="3237932"/>
              <a:ext cx="1447800" cy="1219200"/>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masis MT Pro Black" panose="02040A04050005020304" pitchFamily="18" charset="0"/>
                  <a:cs typeface="Arial" panose="020B0604020202020204" pitchFamily="34" charset="0"/>
                </a:rPr>
                <a:t>04</a:t>
              </a:r>
            </a:p>
          </p:txBody>
        </p:sp>
        <p:sp>
          <p:nvSpPr>
            <p:cNvPr id="38" name="TextBox 37">
              <a:extLst>
                <a:ext uri="{FF2B5EF4-FFF2-40B4-BE49-F238E27FC236}">
                  <a16:creationId xmlns:a16="http://schemas.microsoft.com/office/drawing/2014/main" id="{1657EF24-8A96-1977-E2B4-F2711F25B3D2}"/>
                </a:ext>
              </a:extLst>
            </p:cNvPr>
            <p:cNvSpPr txBox="1"/>
            <p:nvPr/>
          </p:nvSpPr>
          <p:spPr>
            <a:xfrm>
              <a:off x="3633107" y="3455117"/>
              <a:ext cx="7417648" cy="784830"/>
            </a:xfrm>
            <a:prstGeom prst="rect">
              <a:avLst/>
            </a:prstGeom>
            <a:noFill/>
          </p:spPr>
          <p:txBody>
            <a:bodyPr wrap="square" rtlCol="0">
              <a:spAutoFit/>
            </a:bodyPr>
            <a:lstStyle/>
            <a:p>
              <a:r>
                <a:rPr lang="en-US" sz="4500" b="1" dirty="0" err="1" smtClean="0">
                  <a:latin typeface="Arial" panose="020B0604020202020204" pitchFamily="34" charset="0"/>
                  <a:cs typeface="Arial" panose="020B0604020202020204" pitchFamily="34" charset="0"/>
                </a:rPr>
                <a:t>Vận</a:t>
              </a:r>
              <a:r>
                <a:rPr lang="en-US" sz="4500" b="1" dirty="0" smtClean="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dụng</a:t>
              </a:r>
              <a:endParaRPr lang="en-US" sz="45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1236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500" fill="hold"/>
                                        <p:tgtEl>
                                          <p:spTgt spid="36"/>
                                        </p:tgtEl>
                                        <p:attrNameLst>
                                          <p:attrName>ppt_x</p:attrName>
                                        </p:attrNameLst>
                                      </p:cBhvr>
                                      <p:tavLst>
                                        <p:tav tm="0">
                                          <p:val>
                                            <p:strVal val="#ppt_x"/>
                                          </p:val>
                                        </p:tav>
                                        <p:tav tm="100000">
                                          <p:val>
                                            <p:strVal val="#ppt_x"/>
                                          </p:val>
                                        </p:tav>
                                      </p:tavLst>
                                    </p:anim>
                                    <p:anim calcmode="lin" valueType="num">
                                      <p:cBhvr additive="base">
                                        <p:cTn id="2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2" name="Freeform 2"/>
          <p:cNvSpPr/>
          <p:nvPr/>
        </p:nvSpPr>
        <p:spPr>
          <a:xfrm>
            <a:off x="2830646" y="1976041"/>
            <a:ext cx="12496306" cy="5732680"/>
          </a:xfrm>
          <a:custGeom>
            <a:avLst/>
            <a:gdLst/>
            <a:ahLst/>
            <a:cxnLst/>
            <a:rect l="l" t="t" r="r" b="b"/>
            <a:pathLst>
              <a:path w="12496306" h="5732680">
                <a:moveTo>
                  <a:pt x="0" y="0"/>
                </a:moveTo>
                <a:lnTo>
                  <a:pt x="12496306" y="0"/>
                </a:lnTo>
                <a:lnTo>
                  <a:pt x="12496306" y="5732680"/>
                </a:lnTo>
                <a:lnTo>
                  <a:pt x="0" y="57326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3995064" y="845364"/>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a:off x="7404452" y="3288406"/>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1623482" y="1539670"/>
            <a:ext cx="653149" cy="653149"/>
          </a:xfrm>
          <a:custGeom>
            <a:avLst/>
            <a:gdLst/>
            <a:ahLst/>
            <a:cxnLst/>
            <a:rect l="l" t="t" r="r" b="b"/>
            <a:pathLst>
              <a:path w="653149" h="653149">
                <a:moveTo>
                  <a:pt x="0" y="0"/>
                </a:moveTo>
                <a:lnTo>
                  <a:pt x="653150" y="0"/>
                </a:lnTo>
                <a:lnTo>
                  <a:pt x="653150" y="653149"/>
                </a:lnTo>
                <a:lnTo>
                  <a:pt x="0" y="6531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a:off x="14384083" y="4960164"/>
            <a:ext cx="472911" cy="472911"/>
          </a:xfrm>
          <a:custGeom>
            <a:avLst/>
            <a:gdLst/>
            <a:ahLst/>
            <a:cxnLst/>
            <a:rect l="l" t="t" r="r" b="b"/>
            <a:pathLst>
              <a:path w="472911" h="472911">
                <a:moveTo>
                  <a:pt x="0" y="0"/>
                </a:moveTo>
                <a:lnTo>
                  <a:pt x="472910" y="0"/>
                </a:lnTo>
                <a:lnTo>
                  <a:pt x="472910" y="472911"/>
                </a:lnTo>
                <a:lnTo>
                  <a:pt x="0" y="4729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2895847" y="4776828"/>
            <a:ext cx="656246" cy="656246"/>
          </a:xfrm>
          <a:custGeom>
            <a:avLst/>
            <a:gdLst/>
            <a:ahLst/>
            <a:cxnLst/>
            <a:rect l="l" t="t" r="r" b="b"/>
            <a:pathLst>
              <a:path w="656246" h="656246">
                <a:moveTo>
                  <a:pt x="0" y="0"/>
                </a:moveTo>
                <a:lnTo>
                  <a:pt x="656246" y="0"/>
                </a:lnTo>
                <a:lnTo>
                  <a:pt x="656246" y="656247"/>
                </a:lnTo>
                <a:lnTo>
                  <a:pt x="0" y="656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13742928" y="1028700"/>
            <a:ext cx="366672" cy="366672"/>
          </a:xfrm>
          <a:custGeom>
            <a:avLst/>
            <a:gdLst/>
            <a:ahLst/>
            <a:cxnLst/>
            <a:rect l="l" t="t" r="r" b="b"/>
            <a:pathLst>
              <a:path w="366672" h="366672">
                <a:moveTo>
                  <a:pt x="0" y="0"/>
                </a:moveTo>
                <a:lnTo>
                  <a:pt x="366672" y="0"/>
                </a:lnTo>
                <a:lnTo>
                  <a:pt x="366672" y="366672"/>
                </a:lnTo>
                <a:lnTo>
                  <a:pt x="0" y="36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013866" y="3471742"/>
            <a:ext cx="14129865" cy="1315040"/>
          </a:xfrm>
          <a:prstGeom prst="rect">
            <a:avLst/>
          </a:prstGeom>
        </p:spPr>
        <p:txBody>
          <a:bodyPr lIns="0" tIns="0" rIns="0" bIns="0" rtlCol="0" anchor="t">
            <a:spAutoFit/>
          </a:bodyPr>
          <a:lstStyle/>
          <a:p>
            <a:pPr marL="0" lvl="0" indent="0" algn="ctr">
              <a:lnSpc>
                <a:spcPct val="150000"/>
              </a:lnSpc>
              <a:spcBef>
                <a:spcPct val="0"/>
              </a:spcBef>
            </a:pPr>
            <a:r>
              <a:rPr lang="en-US" sz="6500" b="1" u="none" dirty="0" smtClean="0">
                <a:solidFill>
                  <a:srgbClr val="000000"/>
                </a:solidFill>
                <a:latin typeface="Arial" panose="020B0604020202020204" pitchFamily="34" charset="0"/>
                <a:cs typeface="Arial" panose="020B0604020202020204" pitchFamily="34" charset="0"/>
              </a:rPr>
              <a:t>1</a:t>
            </a:r>
            <a:r>
              <a:rPr lang="en-US" sz="6500" b="1" u="none" dirty="0">
                <a:solidFill>
                  <a:srgbClr val="000000"/>
                </a:solidFill>
                <a:latin typeface="Arial" panose="020B0604020202020204" pitchFamily="34" charset="0"/>
                <a:cs typeface="Arial" panose="020B0604020202020204" pitchFamily="34" charset="0"/>
              </a:rPr>
              <a:t>. </a:t>
            </a:r>
            <a:r>
              <a:rPr lang="en-US" sz="6500" b="1" dirty="0" smtClean="0">
                <a:solidFill>
                  <a:srgbClr val="000000"/>
                </a:solidFill>
                <a:latin typeface="Arial" panose="020B0604020202020204" pitchFamily="34" charset="0"/>
                <a:cs typeface="Arial" panose="020B0604020202020204" pitchFamily="34" charset="0"/>
              </a:rPr>
              <a:t>QUAN </a:t>
            </a:r>
            <a:r>
              <a:rPr lang="en-US" sz="6500" b="1" dirty="0">
                <a:solidFill>
                  <a:srgbClr val="000000"/>
                </a:solidFill>
                <a:latin typeface="Arial" panose="020B0604020202020204" pitchFamily="34" charset="0"/>
                <a:cs typeface="Arial" panose="020B0604020202020204" pitchFamily="34" charset="0"/>
              </a:rPr>
              <a:t>SÁT – NHẬN THỨC </a:t>
            </a:r>
            <a:endParaRPr lang="en-US" sz="6500" b="1" u="none" dirty="0">
              <a:solidFill>
                <a:srgbClr val="000000"/>
              </a:solidFill>
              <a:latin typeface="Arial" panose="020B0604020202020204" pitchFamily="34" charset="0"/>
              <a:cs typeface="Arial" panose="020B0604020202020204" pitchFamily="34" charset="0"/>
            </a:endParaRPr>
          </a:p>
        </p:txBody>
      </p:sp>
      <p:sp>
        <p:nvSpPr>
          <p:cNvPr id="11" name="Freeform 11"/>
          <p:cNvSpPr/>
          <p:nvPr/>
        </p:nvSpPr>
        <p:spPr>
          <a:xfrm>
            <a:off x="-197283" y="7544435"/>
            <a:ext cx="1872398" cy="3427730"/>
          </a:xfrm>
          <a:custGeom>
            <a:avLst/>
            <a:gdLst/>
            <a:ahLst/>
            <a:cxnLst/>
            <a:rect l="l" t="t" r="r" b="b"/>
            <a:pathLst>
              <a:path w="1872398" h="3427730">
                <a:moveTo>
                  <a:pt x="0" y="0"/>
                </a:moveTo>
                <a:lnTo>
                  <a:pt x="1872398" y="0"/>
                </a:lnTo>
                <a:lnTo>
                  <a:pt x="1872398" y="3427730"/>
                </a:lnTo>
                <a:lnTo>
                  <a:pt x="0" y="34277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6608982" y="7544435"/>
            <a:ext cx="1872398" cy="3427730"/>
          </a:xfrm>
          <a:custGeom>
            <a:avLst/>
            <a:gdLst/>
            <a:ahLst/>
            <a:cxnLst/>
            <a:rect l="l" t="t" r="r" b="b"/>
            <a:pathLst>
              <a:path w="1872398" h="3427730">
                <a:moveTo>
                  <a:pt x="1872398" y="0"/>
                </a:moveTo>
                <a:lnTo>
                  <a:pt x="0" y="0"/>
                </a:lnTo>
                <a:lnTo>
                  <a:pt x="0" y="3427730"/>
                </a:lnTo>
                <a:lnTo>
                  <a:pt x="1872398" y="3427730"/>
                </a:lnTo>
                <a:lnTo>
                  <a:pt x="1872398"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rot="5101516">
            <a:off x="-799662" y="-129935"/>
            <a:ext cx="3370843" cy="3050613"/>
          </a:xfrm>
          <a:custGeom>
            <a:avLst/>
            <a:gdLst/>
            <a:ahLst/>
            <a:cxnLst/>
            <a:rect l="l" t="t" r="r" b="b"/>
            <a:pathLst>
              <a:path w="3370843" h="3050613">
                <a:moveTo>
                  <a:pt x="0" y="0"/>
                </a:moveTo>
                <a:lnTo>
                  <a:pt x="3370843" y="0"/>
                </a:lnTo>
                <a:lnTo>
                  <a:pt x="3370843" y="3050613"/>
                </a:lnTo>
                <a:lnTo>
                  <a:pt x="0" y="30506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rot="5101516" flipV="1">
            <a:off x="15716819" y="-129935"/>
            <a:ext cx="3370843" cy="3050613"/>
          </a:xfrm>
          <a:custGeom>
            <a:avLst/>
            <a:gdLst/>
            <a:ahLst/>
            <a:cxnLst/>
            <a:rect l="l" t="t" r="r" b="b"/>
            <a:pathLst>
              <a:path w="3370843" h="3050613">
                <a:moveTo>
                  <a:pt x="0" y="3050613"/>
                </a:moveTo>
                <a:lnTo>
                  <a:pt x="3370843" y="3050613"/>
                </a:lnTo>
                <a:lnTo>
                  <a:pt x="3370843" y="0"/>
                </a:lnTo>
                <a:lnTo>
                  <a:pt x="0" y="0"/>
                </a:lnTo>
                <a:lnTo>
                  <a:pt x="0" y="3050613"/>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132962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B40AC8-CDCA-66A9-FC71-7C3B2179FD0C}"/>
              </a:ext>
            </a:extLst>
          </p:cNvPr>
          <p:cNvSpPr/>
          <p:nvPr/>
        </p:nvSpPr>
        <p:spPr>
          <a:xfrm>
            <a:off x="762000" y="571500"/>
            <a:ext cx="16764000" cy="914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C304479-7C60-EB96-2011-AC0C90D51A36}"/>
              </a:ext>
            </a:extLst>
          </p:cNvPr>
          <p:cNvPicPr>
            <a:picLocks noChangeAspect="1"/>
          </p:cNvPicPr>
          <p:nvPr/>
        </p:nvPicPr>
        <p:blipFill rotWithShape="1">
          <a:blip r:embed="rId2">
            <a:extLst>
              <a:ext uri="{28A0092B-C50C-407E-A947-70E740481C1C}">
                <a14:useLocalDpi xmlns:a14="http://schemas.microsoft.com/office/drawing/2010/main" val="0"/>
              </a:ext>
            </a:extLst>
          </a:blip>
          <a:srcRect l="48388" r="6561" b="55556"/>
          <a:stretch/>
        </p:blipFill>
        <p:spPr>
          <a:xfrm>
            <a:off x="1084521" y="4724400"/>
            <a:ext cx="7200900" cy="5334000"/>
          </a:xfrm>
          <a:prstGeom prst="rect">
            <a:avLst/>
          </a:prstGeom>
        </p:spPr>
      </p:pic>
      <p:pic>
        <p:nvPicPr>
          <p:cNvPr id="22" name="Picture 21">
            <a:extLst>
              <a:ext uri="{FF2B5EF4-FFF2-40B4-BE49-F238E27FC236}">
                <a16:creationId xmlns:a16="http://schemas.microsoft.com/office/drawing/2014/main" id="{FCE35AFB-9008-6960-22ED-7972AB098F70}"/>
              </a:ext>
            </a:extLst>
          </p:cNvPr>
          <p:cNvPicPr>
            <a:picLocks noChangeAspect="1"/>
          </p:cNvPicPr>
          <p:nvPr/>
        </p:nvPicPr>
        <p:blipFill rotWithShape="1">
          <a:blip r:embed="rId2">
            <a:extLst>
              <a:ext uri="{28A0092B-C50C-407E-A947-70E740481C1C}">
                <a14:useLocalDpi xmlns:a14="http://schemas.microsoft.com/office/drawing/2010/main" val="0"/>
              </a:ext>
            </a:extLst>
          </a:blip>
          <a:srcRect l="3280" t="43177" r="6063" b="-213"/>
          <a:stretch/>
        </p:blipFill>
        <p:spPr>
          <a:xfrm>
            <a:off x="450185" y="406007"/>
            <a:ext cx="8469571" cy="4000963"/>
          </a:xfrm>
          <a:prstGeom prst="rect">
            <a:avLst/>
          </a:prstGeom>
        </p:spPr>
      </p:pic>
      <p:grpSp>
        <p:nvGrpSpPr>
          <p:cNvPr id="27" name="Group 26">
            <a:extLst>
              <a:ext uri="{FF2B5EF4-FFF2-40B4-BE49-F238E27FC236}">
                <a16:creationId xmlns:a16="http://schemas.microsoft.com/office/drawing/2014/main" id="{613D34C8-476B-3F5E-9588-9676759E2D6B}"/>
              </a:ext>
            </a:extLst>
          </p:cNvPr>
          <p:cNvGrpSpPr/>
          <p:nvPr/>
        </p:nvGrpSpPr>
        <p:grpSpPr>
          <a:xfrm>
            <a:off x="9144000" y="803037"/>
            <a:ext cx="8139143" cy="7659288"/>
            <a:chOff x="9144000" y="829562"/>
            <a:chExt cx="8139143" cy="7659288"/>
          </a:xfrm>
        </p:grpSpPr>
        <p:sp>
          <p:nvSpPr>
            <p:cNvPr id="24" name="TextBox 23">
              <a:extLst>
                <a:ext uri="{FF2B5EF4-FFF2-40B4-BE49-F238E27FC236}">
                  <a16:creationId xmlns:a16="http://schemas.microsoft.com/office/drawing/2014/main" id="{14B6F1A8-9B26-AEF7-D687-3918434349C1}"/>
                </a:ext>
              </a:extLst>
            </p:cNvPr>
            <p:cNvSpPr txBox="1"/>
            <p:nvPr/>
          </p:nvSpPr>
          <p:spPr>
            <a:xfrm>
              <a:off x="9144000" y="1851199"/>
              <a:ext cx="8139143" cy="6637651"/>
            </a:xfrm>
            <a:prstGeom prst="rect">
              <a:avLst/>
            </a:prstGeom>
            <a:solidFill>
              <a:schemeClr val="accent5">
                <a:lumMod val="20000"/>
                <a:lumOff val="80000"/>
              </a:schemeClr>
            </a:solidFill>
          </p:spPr>
          <p:txBody>
            <a:bodyPr wrap="square">
              <a:spAutoFit/>
            </a:bodyPr>
            <a:lstStyle/>
            <a:p>
              <a:pPr marL="571500" indent="-571500" algn="just">
                <a:lnSpc>
                  <a:spcPct val="150000"/>
                </a:lnSpc>
                <a:buFont typeface="Arial" panose="020B0604020202020204" pitchFamily="34" charset="0"/>
                <a:buChar char="•"/>
              </a:pPr>
              <a:r>
                <a:rPr lang="vi-VN" sz="3600" dirty="0"/>
                <a:t>Nêu đặc điểm về hình dáng, màu sắc, họa tiết, chất liệu của áo dài truyền thống và trang phục của các dân tộc.</a:t>
              </a:r>
            </a:p>
            <a:p>
              <a:pPr marL="571500" indent="-571500" algn="just">
                <a:lnSpc>
                  <a:spcPct val="150000"/>
                </a:lnSpc>
                <a:buFont typeface="Arial" panose="020B0604020202020204" pitchFamily="34" charset="0"/>
                <a:buChar char="•"/>
              </a:pPr>
              <a:r>
                <a:rPr lang="vi-VN" sz="3600" dirty="0"/>
                <a:t>Áo dài thường được sử dụng vào dịp nào?</a:t>
              </a:r>
            </a:p>
            <a:p>
              <a:pPr marL="571500" indent="-571500" algn="just">
                <a:lnSpc>
                  <a:spcPct val="150000"/>
                </a:lnSpc>
                <a:buFont typeface="Arial" panose="020B0604020202020204" pitchFamily="34" charset="0"/>
                <a:buChar char="•"/>
              </a:pPr>
              <a:r>
                <a:rPr lang="vi-VN" sz="3600" dirty="0"/>
                <a:t>Em hãy chia sẻ ý tưởng về bộ áo dài theo ý thích.</a:t>
              </a:r>
            </a:p>
          </p:txBody>
        </p:sp>
        <p:sp>
          <p:nvSpPr>
            <p:cNvPr id="26" name="Freeform 2">
              <a:extLst>
                <a:ext uri="{FF2B5EF4-FFF2-40B4-BE49-F238E27FC236}">
                  <a16:creationId xmlns:a16="http://schemas.microsoft.com/office/drawing/2014/main" id="{90F1FE8E-356A-367A-1DBD-7389BDA1915B}"/>
                </a:ext>
              </a:extLst>
            </p:cNvPr>
            <p:cNvSpPr/>
            <p:nvPr/>
          </p:nvSpPr>
          <p:spPr>
            <a:xfrm>
              <a:off x="12284415" y="829562"/>
              <a:ext cx="1821508" cy="1357473"/>
            </a:xfrm>
            <a:custGeom>
              <a:avLst/>
              <a:gdLst/>
              <a:ahLst/>
              <a:cxnLst/>
              <a:rect l="l" t="t" r="r" b="b"/>
              <a:pathLst>
                <a:path w="4485118" h="3515212">
                  <a:moveTo>
                    <a:pt x="0" y="0"/>
                  </a:moveTo>
                  <a:lnTo>
                    <a:pt x="4485119" y="0"/>
                  </a:lnTo>
                  <a:lnTo>
                    <a:pt x="4485119" y="3515211"/>
                  </a:lnTo>
                  <a:lnTo>
                    <a:pt x="0" y="3515211"/>
                  </a:lnTo>
                  <a:lnTo>
                    <a:pt x="0" y="0"/>
                  </a:lnTo>
                  <a:close/>
                </a:path>
              </a:pathLst>
            </a:custGeom>
            <a:blipFill>
              <a:blip r:embed="rId3"/>
              <a:stretch>
                <a:fillRect/>
              </a:stretch>
            </a:blipFill>
          </p:spPr>
          <p:txBody>
            <a:bodyPr/>
            <a:lstStyle/>
            <a:p>
              <a:endParaRPr lang="en-US"/>
            </a:p>
          </p:txBody>
        </p:sp>
      </p:grpSp>
    </p:spTree>
    <p:extLst>
      <p:ext uri="{BB962C8B-B14F-4D97-AF65-F5344CB8AC3E}">
        <p14:creationId xmlns:p14="http://schemas.microsoft.com/office/powerpoint/2010/main" val="454197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E1109-D20B-302D-5AA5-8BA28A4F0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68175" cy="10287000"/>
          </a:xfrm>
          <a:prstGeom prst="rect">
            <a:avLst/>
          </a:prstGeom>
        </p:spPr>
      </p:pic>
      <p:sp>
        <p:nvSpPr>
          <p:cNvPr id="5" name="TextBox 4">
            <a:extLst>
              <a:ext uri="{FF2B5EF4-FFF2-40B4-BE49-F238E27FC236}">
                <a16:creationId xmlns:a16="http://schemas.microsoft.com/office/drawing/2014/main" id="{987200E1-9066-0532-2255-C8B30FFA9F8C}"/>
              </a:ext>
            </a:extLst>
          </p:cNvPr>
          <p:cNvSpPr txBox="1"/>
          <p:nvPr/>
        </p:nvSpPr>
        <p:spPr>
          <a:xfrm>
            <a:off x="7174707" y="2057400"/>
            <a:ext cx="10744200" cy="1824923"/>
          </a:xfrm>
          <a:prstGeom prst="rect">
            <a:avLst/>
          </a:prstGeom>
          <a:noFill/>
        </p:spPr>
        <p:txBody>
          <a:bodyPr wrap="square" rtlCol="0">
            <a:spAutoFit/>
          </a:bodyPr>
          <a:lstStyle/>
          <a:p>
            <a:pPr algn="just">
              <a:lnSpc>
                <a:spcPct val="150000"/>
              </a:lnSpc>
            </a:pPr>
            <a:r>
              <a:rPr lang="en-US" sz="4000">
                <a:solidFill>
                  <a:srgbClr val="C00000"/>
                </a:solidFill>
                <a:latin typeface="Arial" panose="020B0604020202020204" pitchFamily="34" charset="0"/>
                <a:cs typeface="Arial" panose="020B0604020202020204" pitchFamily="34" charset="0"/>
              </a:rPr>
              <a:t>Đặc điểm của áo dài truyền thống và các trang phục dân tộc: </a:t>
            </a:r>
          </a:p>
        </p:txBody>
      </p:sp>
      <p:sp>
        <p:nvSpPr>
          <p:cNvPr id="6" name="Speech Bubble: Rectangle with Corners Rounded 5">
            <a:extLst>
              <a:ext uri="{FF2B5EF4-FFF2-40B4-BE49-F238E27FC236}">
                <a16:creationId xmlns:a16="http://schemas.microsoft.com/office/drawing/2014/main" id="{B7FD1BAC-E22C-85BF-5053-6AAF4CAB1145}"/>
              </a:ext>
            </a:extLst>
          </p:cNvPr>
          <p:cNvSpPr/>
          <p:nvPr/>
        </p:nvSpPr>
        <p:spPr>
          <a:xfrm>
            <a:off x="7315200" y="4381500"/>
            <a:ext cx="10463213" cy="4305300"/>
          </a:xfrm>
          <a:prstGeom prst="wedgeRoundRectCallout">
            <a:avLst>
              <a:gd name="adj1" fmla="val -58657"/>
              <a:gd name="adj2" fmla="val 25000"/>
              <a:gd name="adj3" fmla="val 16667"/>
            </a:avLst>
          </a:prstGeom>
          <a:solidFill>
            <a:schemeClr val="bg1"/>
          </a:solidFill>
          <a:ln>
            <a:solidFill>
              <a:srgbClr val="3751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3600">
                <a:solidFill>
                  <a:schemeClr val="tx1"/>
                </a:solidFill>
              </a:rPr>
              <a:t>Màu sắc tươi sáng, kết hợp nhiều gam màu.</a:t>
            </a:r>
          </a:p>
          <a:p>
            <a:pPr marL="571500" indent="-571500" algn="just">
              <a:lnSpc>
                <a:spcPct val="150000"/>
              </a:lnSpc>
              <a:buFont typeface="Arial" panose="020B0604020202020204" pitchFamily="34" charset="0"/>
              <a:buChar char="•"/>
            </a:pPr>
            <a:r>
              <a:rPr lang="vi-VN" sz="3600">
                <a:solidFill>
                  <a:schemeClr val="tx1"/>
                </a:solidFill>
              </a:rPr>
              <a:t>Họa tiết thêu hoa, hoa văn thể hiện bản sắc dân tộc.</a:t>
            </a:r>
          </a:p>
          <a:p>
            <a:pPr marL="571500" indent="-571500" algn="just">
              <a:lnSpc>
                <a:spcPct val="150000"/>
              </a:lnSpc>
              <a:buFont typeface="Arial" panose="020B0604020202020204" pitchFamily="34" charset="0"/>
              <a:buChar char="•"/>
            </a:pPr>
            <a:r>
              <a:rPr lang="vi-VN" sz="3600">
                <a:solidFill>
                  <a:schemeClr val="tx1"/>
                </a:solidFill>
              </a:rPr>
              <a:t>Chất liệu: gấm, lụa,…</a:t>
            </a:r>
          </a:p>
        </p:txBody>
      </p:sp>
    </p:spTree>
    <p:extLst>
      <p:ext uri="{BB962C8B-B14F-4D97-AF65-F5344CB8AC3E}">
        <p14:creationId xmlns:p14="http://schemas.microsoft.com/office/powerpoint/2010/main" val="221968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pic>
        <p:nvPicPr>
          <p:cNvPr id="1030" name="Picture 6" descr="Phu nhân Tổng thống Hàn Quốc trong tà áo dài Việt Nam do phu nhân Chủ tịch  nước Võ Văn Thưởng tặng">
            <a:extLst>
              <a:ext uri="{FF2B5EF4-FFF2-40B4-BE49-F238E27FC236}">
                <a16:creationId xmlns:a16="http://schemas.microsoft.com/office/drawing/2014/main" id="{8924C853-12D7-2F6E-5A25-6BBF2288E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556" y="2095500"/>
            <a:ext cx="4018049" cy="7562287"/>
          </a:xfrm>
          <a:prstGeom prst="roundRect">
            <a:avLst/>
          </a:prstGeom>
          <a:noFill/>
          <a:extLst>
            <a:ext uri="{909E8E84-426E-40DD-AFC4-6F175D3DCCD1}">
              <a14:hiddenFill xmlns:a14="http://schemas.microsoft.com/office/drawing/2010/main">
                <a:solidFill>
                  <a:srgbClr val="FFFFFF"/>
                </a:solidFill>
              </a14:hiddenFill>
            </a:ext>
          </a:extLst>
        </p:spPr>
      </p:pic>
      <p:pic>
        <p:nvPicPr>
          <p:cNvPr id="1026" name="Picture 2" descr="Tết này ta lại mặc áo dài!">
            <a:extLst>
              <a:ext uri="{FF2B5EF4-FFF2-40B4-BE49-F238E27FC236}">
                <a16:creationId xmlns:a16="http://schemas.microsoft.com/office/drawing/2014/main" id="{CF7D8E22-7C07-3F71-AE10-89019615A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351" y="533400"/>
            <a:ext cx="4314550" cy="5902859"/>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Áo dài cưới cho ngày trọng đại">
            <a:extLst>
              <a:ext uri="{FF2B5EF4-FFF2-40B4-BE49-F238E27FC236}">
                <a16:creationId xmlns:a16="http://schemas.microsoft.com/office/drawing/2014/main" id="{54FBBD58-7DB8-010C-220C-715F2A6459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407" y="3695700"/>
            <a:ext cx="4072935" cy="6274151"/>
          </a:xfrm>
          <a:prstGeom prst="round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7DD055C-8221-5C00-4979-26629899CA4A}"/>
              </a:ext>
            </a:extLst>
          </p:cNvPr>
          <p:cNvPicPr>
            <a:picLocks noChangeAspect="1"/>
          </p:cNvPicPr>
          <p:nvPr/>
        </p:nvPicPr>
        <p:blipFill>
          <a:blip r:embed="rId5"/>
          <a:stretch>
            <a:fillRect/>
          </a:stretch>
        </p:blipFill>
        <p:spPr>
          <a:xfrm>
            <a:off x="9277848" y="533400"/>
            <a:ext cx="4405119" cy="5902859"/>
          </a:xfrm>
          <a:prstGeom prst="roundRect">
            <a:avLst/>
          </a:prstGeom>
        </p:spPr>
      </p:pic>
      <p:sp>
        <p:nvSpPr>
          <p:cNvPr id="6" name="Rectangle: Rounded Corners 5">
            <a:extLst>
              <a:ext uri="{FF2B5EF4-FFF2-40B4-BE49-F238E27FC236}">
                <a16:creationId xmlns:a16="http://schemas.microsoft.com/office/drawing/2014/main" id="{B7FD1BAC-E22C-85BF-5053-6AAF4CAB1145}"/>
              </a:ext>
            </a:extLst>
          </p:cNvPr>
          <p:cNvSpPr/>
          <p:nvPr/>
        </p:nvSpPr>
        <p:spPr>
          <a:xfrm>
            <a:off x="9601200" y="5981700"/>
            <a:ext cx="7696199" cy="3771900"/>
          </a:xfrm>
          <a:prstGeom prst="roundRect">
            <a:avLst/>
          </a:prstGeom>
          <a:solidFill>
            <a:schemeClr val="bg1"/>
          </a:solidFill>
          <a:ln>
            <a:solidFill>
              <a:srgbClr val="3751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800" kern="0">
                <a:solidFill>
                  <a:srgbClr val="000000"/>
                </a:solidFill>
                <a:effectLst/>
                <a:latin typeface="Arial" panose="020B0604020202020204" pitchFamily="34" charset="0"/>
                <a:ea typeface="Calibri" panose="020F0502020204030204" pitchFamily="34" charset="0"/>
                <a:cs typeface="Arial" panose="020B0604020202020204" pitchFamily="34" charset="0"/>
              </a:rPr>
              <a:t>Áo dài thường được sử dụng trong các lễ hội, sự kiện đặc biệt.</a:t>
            </a:r>
            <a:endParaRPr lang="vi-VN" sz="3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415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E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2331F2-B261-4BFA-86DF-E8C848EB1561}"/>
              </a:ext>
            </a:extLst>
          </p:cNvPr>
          <p:cNvGrpSpPr/>
          <p:nvPr/>
        </p:nvGrpSpPr>
        <p:grpSpPr>
          <a:xfrm>
            <a:off x="838200" y="1619250"/>
            <a:ext cx="5715000" cy="8421648"/>
            <a:chOff x="838200" y="1619250"/>
            <a:chExt cx="5715000" cy="8421648"/>
          </a:xfrm>
        </p:grpSpPr>
        <p:pic>
          <p:nvPicPr>
            <p:cNvPr id="3" name="Picture 2">
              <a:extLst>
                <a:ext uri="{FF2B5EF4-FFF2-40B4-BE49-F238E27FC236}">
                  <a16:creationId xmlns:a16="http://schemas.microsoft.com/office/drawing/2014/main" id="{391981E4-FC27-587F-9924-9BF0E64B35FE}"/>
                </a:ext>
              </a:extLst>
            </p:cNvPr>
            <p:cNvPicPr>
              <a:picLocks noChangeAspect="1"/>
            </p:cNvPicPr>
            <p:nvPr/>
          </p:nvPicPr>
          <p:blipFill>
            <a:blip r:embed="rId2"/>
            <a:stretch>
              <a:fillRect/>
            </a:stretch>
          </p:blipFill>
          <p:spPr>
            <a:xfrm>
              <a:off x="838200" y="1619250"/>
              <a:ext cx="5715000" cy="771525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TextBox 3">
              <a:extLst>
                <a:ext uri="{FF2B5EF4-FFF2-40B4-BE49-F238E27FC236}">
                  <a16:creationId xmlns:a16="http://schemas.microsoft.com/office/drawing/2014/main" id="{92114D95-76CA-082A-D589-869FB6EF94A8}"/>
                </a:ext>
              </a:extLst>
            </p:cNvPr>
            <p:cNvSpPr txBox="1"/>
            <p:nvPr/>
          </p:nvSpPr>
          <p:spPr>
            <a:xfrm>
              <a:off x="990600" y="9486900"/>
              <a:ext cx="48910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Người Ba Na </a:t>
              </a:r>
            </a:p>
          </p:txBody>
        </p:sp>
      </p:grpSp>
      <p:grpSp>
        <p:nvGrpSpPr>
          <p:cNvPr id="6" name="Group 5">
            <a:extLst>
              <a:ext uri="{FF2B5EF4-FFF2-40B4-BE49-F238E27FC236}">
                <a16:creationId xmlns:a16="http://schemas.microsoft.com/office/drawing/2014/main" id="{A3C22B5A-4BB9-4789-4271-63DD2CD4AF10}"/>
              </a:ext>
            </a:extLst>
          </p:cNvPr>
          <p:cNvGrpSpPr/>
          <p:nvPr/>
        </p:nvGrpSpPr>
        <p:grpSpPr>
          <a:xfrm>
            <a:off x="6698456" y="1619250"/>
            <a:ext cx="5197705" cy="8324850"/>
            <a:chOff x="6698456" y="1619250"/>
            <a:chExt cx="5197705" cy="8324850"/>
          </a:xfrm>
        </p:grpSpPr>
        <p:pic>
          <p:nvPicPr>
            <p:cNvPr id="2050" name="Picture 2" descr="Trang phục dân tộc Thái - Thời Trang Daily">
              <a:extLst>
                <a:ext uri="{FF2B5EF4-FFF2-40B4-BE49-F238E27FC236}">
                  <a16:creationId xmlns:a16="http://schemas.microsoft.com/office/drawing/2014/main" id="{2182C3D0-333B-FABE-991B-BC280FF0C6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1" y="1619250"/>
              <a:ext cx="5038160" cy="76962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2EEB08-1222-9383-8A72-81E2321F9D78}"/>
                </a:ext>
              </a:extLst>
            </p:cNvPr>
            <p:cNvSpPr txBox="1"/>
            <p:nvPr/>
          </p:nvSpPr>
          <p:spPr>
            <a:xfrm>
              <a:off x="6698456" y="9390102"/>
              <a:ext cx="48910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Người Thái </a:t>
              </a:r>
            </a:p>
          </p:txBody>
        </p:sp>
      </p:grpSp>
      <p:grpSp>
        <p:nvGrpSpPr>
          <p:cNvPr id="9" name="Group 8">
            <a:extLst>
              <a:ext uri="{FF2B5EF4-FFF2-40B4-BE49-F238E27FC236}">
                <a16:creationId xmlns:a16="http://schemas.microsoft.com/office/drawing/2014/main" id="{0A0D3C3E-FD89-D5E8-1443-24C1862DFAC2}"/>
              </a:ext>
            </a:extLst>
          </p:cNvPr>
          <p:cNvGrpSpPr/>
          <p:nvPr/>
        </p:nvGrpSpPr>
        <p:grpSpPr>
          <a:xfrm>
            <a:off x="12101513" y="1638300"/>
            <a:ext cx="5130800" cy="8402598"/>
            <a:chOff x="12101513" y="1638300"/>
            <a:chExt cx="5130800" cy="8402598"/>
          </a:xfrm>
        </p:grpSpPr>
        <p:pic>
          <p:nvPicPr>
            <p:cNvPr id="2052" name="Picture 4" descr="Dự án tái hiện trang phục các nhóm dân tộc H'Mông xưa và nay của nhà sưu  tầm trẻ - Sài·gòn·eer">
              <a:extLst>
                <a:ext uri="{FF2B5EF4-FFF2-40B4-BE49-F238E27FC236}">
                  <a16:creationId xmlns:a16="http://schemas.microsoft.com/office/drawing/2014/main" id="{A4103D19-C213-8F5D-A44E-B69D6D920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1513" y="1638300"/>
              <a:ext cx="5130800" cy="76962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409DB6C-CE40-5417-2586-57389EF9A5A8}"/>
                </a:ext>
              </a:extLst>
            </p:cNvPr>
            <p:cNvSpPr txBox="1"/>
            <p:nvPr/>
          </p:nvSpPr>
          <p:spPr>
            <a:xfrm>
              <a:off x="12253912" y="9486900"/>
              <a:ext cx="4891088"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Người H’Mông</a:t>
              </a:r>
            </a:p>
          </p:txBody>
        </p:sp>
      </p:grpSp>
      <p:sp>
        <p:nvSpPr>
          <p:cNvPr id="8" name="TextBox 7">
            <a:extLst>
              <a:ext uri="{FF2B5EF4-FFF2-40B4-BE49-F238E27FC236}">
                <a16:creationId xmlns:a16="http://schemas.microsoft.com/office/drawing/2014/main" id="{23187338-E30B-3D59-0910-E65D3A7C01C7}"/>
              </a:ext>
            </a:extLst>
          </p:cNvPr>
          <p:cNvSpPr txBox="1"/>
          <p:nvPr/>
        </p:nvSpPr>
        <p:spPr>
          <a:xfrm>
            <a:off x="3886200" y="320070"/>
            <a:ext cx="10515600" cy="784830"/>
          </a:xfrm>
          <a:prstGeom prst="rect">
            <a:avLst/>
          </a:prstGeom>
          <a:noFill/>
        </p:spPr>
        <p:txBody>
          <a:bodyPr wrap="square" rtlCol="0">
            <a:spAutoFit/>
          </a:bodyPr>
          <a:lstStyle/>
          <a:p>
            <a:pPr algn="ctr"/>
            <a:r>
              <a:rPr lang="en-US" sz="4500" b="1">
                <a:solidFill>
                  <a:schemeClr val="accent5">
                    <a:lumMod val="50000"/>
                  </a:schemeClr>
                </a:solidFill>
                <a:latin typeface="Arial" panose="020B0604020202020204" pitchFamily="34" charset="0"/>
                <a:cs typeface="Arial" panose="020B0604020202020204" pitchFamily="34" charset="0"/>
              </a:rPr>
              <a:t>MỘT SỐ TRANG PHỤC DÂN TỘC </a:t>
            </a:r>
          </a:p>
        </p:txBody>
      </p:sp>
    </p:spTree>
    <p:extLst>
      <p:ext uri="{BB962C8B-B14F-4D97-AF65-F5344CB8AC3E}">
        <p14:creationId xmlns:p14="http://schemas.microsoft.com/office/powerpoint/2010/main" val="1877899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1284</Words>
  <Application>Microsoft Office PowerPoint</Application>
  <PresentationFormat>Custom</PresentationFormat>
  <Paragraphs>105</Paragraphs>
  <Slides>36</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Barlow</vt:lpstr>
      <vt:lpstr>Arial</vt:lpstr>
      <vt:lpstr>Times New Roman</vt:lpstr>
      <vt:lpstr>Amasis MT Pro Black</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and Beige Cute Illustration Baking Recipe Presentation</dc:title>
  <cp:lastModifiedBy>Admin</cp:lastModifiedBy>
  <cp:revision>19</cp:revision>
  <dcterms:created xsi:type="dcterms:W3CDTF">2006-08-16T00:00:00Z</dcterms:created>
  <dcterms:modified xsi:type="dcterms:W3CDTF">2024-06-09T05:13:29Z</dcterms:modified>
  <dc:identifier>DAFssfVzr8A</dc:identifier>
</cp:coreProperties>
</file>