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8"/>
  </p:notesMasterIdLst>
  <p:sldIdLst>
    <p:sldId id="256" r:id="rId2"/>
    <p:sldId id="257" r:id="rId3"/>
    <p:sldId id="267" r:id="rId4"/>
    <p:sldId id="259" r:id="rId5"/>
    <p:sldId id="268" r:id="rId6"/>
    <p:sldId id="269" r:id="rId7"/>
    <p:sldId id="258" r:id="rId8"/>
    <p:sldId id="264" r:id="rId9"/>
    <p:sldId id="263" r:id="rId10"/>
    <p:sldId id="260" r:id="rId11"/>
    <p:sldId id="261" r:id="rId12"/>
    <p:sldId id="266" r:id="rId13"/>
    <p:sldId id="271" r:id="rId14"/>
    <p:sldId id="262" r:id="rId15"/>
    <p:sldId id="272" r:id="rId16"/>
    <p:sldId id="273" r:id="rId17"/>
    <p:sldId id="274" r:id="rId18"/>
    <p:sldId id="275" r:id="rId19"/>
    <p:sldId id="265" r:id="rId20"/>
    <p:sldId id="276" r:id="rId21"/>
    <p:sldId id="277" r:id="rId22"/>
    <p:sldId id="278" r:id="rId23"/>
    <p:sldId id="281" r:id="rId24"/>
    <p:sldId id="282" r:id="rId25"/>
    <p:sldId id="283" r:id="rId26"/>
    <p:sldId id="284" r:id="rId27"/>
    <p:sldId id="289" r:id="rId28"/>
    <p:sldId id="287" r:id="rId29"/>
    <p:sldId id="290" r:id="rId30"/>
    <p:sldId id="291" r:id="rId31"/>
    <p:sldId id="292" r:id="rId32"/>
    <p:sldId id="293" r:id="rId33"/>
    <p:sldId id="294" r:id="rId34"/>
    <p:sldId id="295" r:id="rId35"/>
    <p:sldId id="296" r:id="rId36"/>
    <p:sldId id="297" r:id="rId37"/>
    <p:sldId id="317" r:id="rId38"/>
    <p:sldId id="318" r:id="rId39"/>
    <p:sldId id="319" r:id="rId40"/>
    <p:sldId id="320" r:id="rId41"/>
    <p:sldId id="321" r:id="rId42"/>
    <p:sldId id="322" r:id="rId43"/>
    <p:sldId id="323" r:id="rId44"/>
    <p:sldId id="324" r:id="rId45"/>
    <p:sldId id="325" r:id="rId46"/>
    <p:sldId id="326" r:id="rId47"/>
  </p:sldIdLst>
  <p:sldSz cx="18288000" cy="10287000"/>
  <p:notesSz cx="6858000" cy="9144000"/>
  <p:embeddedFontLst>
    <p:embeddedFont>
      <p:font typeface="Calibri" panose="020F0502020204030204" pitchFamily="34" charset="0"/>
      <p:regular r:id="rId49"/>
      <p:bold r:id="rId50"/>
      <p:italic r:id="rId51"/>
      <p:bold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EDD3"/>
    <a:srgbClr val="FDF5E9"/>
    <a:srgbClr val="FAE8CA"/>
    <a:srgbClr val="CFE2E3"/>
    <a:srgbClr val="E99C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5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82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0B1003-8DF6-402B-A039-C15D34B85E6B}" type="datetimeFigureOut">
              <a:rPr lang="en-US" smtClean="0"/>
              <a:t>6/9/2024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118C07-20A4-4C13-A421-3A808662D71B}" type="slidenum">
              <a:rPr lang="en-US" smtClean="0"/>
              <a:t>‹#›</a:t>
            </a:fld>
            <a:endParaRPr lang="en-US"/>
          </a:p>
        </p:txBody>
      </p:sp>
    </p:spTree>
    <p:extLst>
      <p:ext uri="{BB962C8B-B14F-4D97-AF65-F5344CB8AC3E}">
        <p14:creationId xmlns:p14="http://schemas.microsoft.com/office/powerpoint/2010/main" val="4251703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118C07-20A4-4C13-A421-3A808662D71B}" type="slidenum">
              <a:rPr lang="en-US" smtClean="0"/>
              <a:t>15</a:t>
            </a:fld>
            <a:endParaRPr lang="en-US"/>
          </a:p>
        </p:txBody>
      </p:sp>
    </p:spTree>
    <p:extLst>
      <p:ext uri="{BB962C8B-B14F-4D97-AF65-F5344CB8AC3E}">
        <p14:creationId xmlns:p14="http://schemas.microsoft.com/office/powerpoint/2010/main" val="2835301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118C07-20A4-4C13-A421-3A808662D71B}" type="slidenum">
              <a:rPr lang="en-US" smtClean="0"/>
              <a:t>16</a:t>
            </a:fld>
            <a:endParaRPr lang="en-US"/>
          </a:p>
        </p:txBody>
      </p:sp>
    </p:spTree>
    <p:extLst>
      <p:ext uri="{BB962C8B-B14F-4D97-AF65-F5344CB8AC3E}">
        <p14:creationId xmlns:p14="http://schemas.microsoft.com/office/powerpoint/2010/main" val="1116158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118C07-20A4-4C13-A421-3A808662D71B}" type="slidenum">
              <a:rPr lang="en-US" smtClean="0"/>
              <a:t>17</a:t>
            </a:fld>
            <a:endParaRPr lang="en-US"/>
          </a:p>
        </p:txBody>
      </p:sp>
    </p:spTree>
    <p:extLst>
      <p:ext uri="{BB962C8B-B14F-4D97-AF65-F5344CB8AC3E}">
        <p14:creationId xmlns:p14="http://schemas.microsoft.com/office/powerpoint/2010/main" val="2456211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118C07-20A4-4C13-A421-3A808662D71B}" type="slidenum">
              <a:rPr lang="en-US" smtClean="0"/>
              <a:t>18</a:t>
            </a:fld>
            <a:endParaRPr lang="en-US"/>
          </a:p>
        </p:txBody>
      </p:sp>
    </p:spTree>
    <p:extLst>
      <p:ext uri="{BB962C8B-B14F-4D97-AF65-F5344CB8AC3E}">
        <p14:creationId xmlns:p14="http://schemas.microsoft.com/office/powerpoint/2010/main" val="2348753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118C07-20A4-4C13-A421-3A808662D71B}" type="slidenum">
              <a:rPr lang="en-US" smtClean="0"/>
              <a:t>21</a:t>
            </a:fld>
            <a:endParaRPr lang="en-US"/>
          </a:p>
        </p:txBody>
      </p:sp>
    </p:spTree>
    <p:extLst>
      <p:ext uri="{BB962C8B-B14F-4D97-AF65-F5344CB8AC3E}">
        <p14:creationId xmlns:p14="http://schemas.microsoft.com/office/powerpoint/2010/main" val="1762880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svg"/><Relationship Id="rId7" Type="http://schemas.openxmlformats.org/officeDocument/2006/relationships/image" Target="../media/image54.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 Id="rId9" Type="http://schemas.openxmlformats.org/officeDocument/2006/relationships/image" Target="../media/image56.svg"/></Relationships>
</file>

<file path=ppt/slides/_rels/slide12.xml.rels><?xml version="1.0" encoding="UTF-8" standalone="yes"?>
<Relationships xmlns="http://schemas.openxmlformats.org/package/2006/relationships"><Relationship Id="rId3" Type="http://schemas.openxmlformats.org/officeDocument/2006/relationships/image" Target="../media/image58.svg"/><Relationship Id="rId7" Type="http://schemas.openxmlformats.org/officeDocument/2006/relationships/image" Target="../media/image12.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60.svg"/><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62.svg"/><Relationship Id="rId7" Type="http://schemas.openxmlformats.org/officeDocument/2006/relationships/image" Target="../media/image66.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33.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34.svg"/><Relationship Id="rId9" Type="http://schemas.openxmlformats.org/officeDocument/2006/relationships/image" Target="../media/image69.png"/></Relationships>
</file>

<file path=ppt/slides/_rels/slide16.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33.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34.svg"/><Relationship Id="rId9" Type="http://schemas.openxmlformats.org/officeDocument/2006/relationships/image" Target="../media/image70.png"/></Relationships>
</file>

<file path=ppt/slides/_rels/slide17.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33.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34.svg"/><Relationship Id="rId9" Type="http://schemas.openxmlformats.org/officeDocument/2006/relationships/image" Target="../media/image71.png"/></Relationships>
</file>

<file path=ppt/slides/_rels/slide18.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33.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34.svg"/><Relationship Id="rId9" Type="http://schemas.openxmlformats.org/officeDocument/2006/relationships/image" Target="../media/image72.png"/></Relationships>
</file>

<file path=ppt/slides/_rels/slide1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2.svg"/><Relationship Id="rId7" Type="http://schemas.openxmlformats.org/officeDocument/2006/relationships/image" Target="../media/image76.svg"/><Relationship Id="rId12" Type="http://schemas.openxmlformats.org/officeDocument/2006/relationships/image" Target="../media/image81.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sv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sv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20.xml.rels><?xml version="1.0" encoding="UTF-8" standalone="yes"?>
<Relationships xmlns="http://schemas.openxmlformats.org/package/2006/relationships"><Relationship Id="rId3" Type="http://schemas.openxmlformats.org/officeDocument/2006/relationships/image" Target="../media/image60.svg"/><Relationship Id="rId7" Type="http://schemas.openxmlformats.org/officeDocument/2006/relationships/image" Target="../media/image83.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12.sv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62.svg"/><Relationship Id="rId7" Type="http://schemas.openxmlformats.org/officeDocument/2006/relationships/image" Target="../media/image88.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svg"/><Relationship Id="rId4" Type="http://schemas.openxmlformats.org/officeDocument/2006/relationships/image" Target="../media/image85.png"/></Relationships>
</file>

<file path=ppt/slides/_rels/slide24.xml.rels><?xml version="1.0" encoding="UTF-8" standalone="yes"?>
<Relationships xmlns="http://schemas.openxmlformats.org/package/2006/relationships"><Relationship Id="rId3" Type="http://schemas.openxmlformats.org/officeDocument/2006/relationships/image" Target="../media/image91.svg"/><Relationship Id="rId7" Type="http://schemas.openxmlformats.org/officeDocument/2006/relationships/image" Target="../media/image46.sv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93.svg"/><Relationship Id="rId4" Type="http://schemas.openxmlformats.org/officeDocument/2006/relationships/image" Target="../media/image92.png"/></Relationships>
</file>

<file path=ppt/slides/_rels/slide25.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12.svg"/><Relationship Id="rId7" Type="http://schemas.openxmlformats.org/officeDocument/2006/relationships/image" Target="../media/image95.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76.svg"/><Relationship Id="rId10" Type="http://schemas.openxmlformats.org/officeDocument/2006/relationships/image" Target="../media/image98.png"/><Relationship Id="rId4" Type="http://schemas.openxmlformats.org/officeDocument/2006/relationships/image" Target="../media/image75.png"/><Relationship Id="rId9" Type="http://schemas.openxmlformats.org/officeDocument/2006/relationships/image" Target="../media/image97.svg"/></Relationships>
</file>

<file path=ppt/slides/_rels/slide26.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svg"/><Relationship Id="rId4" Type="http://schemas.openxmlformats.org/officeDocument/2006/relationships/image" Target="../media/image99.png"/></Relationships>
</file>

<file path=ppt/slides/_rels/slide28.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100.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101.png"/><Relationship Id="rId4" Type="http://schemas.openxmlformats.org/officeDocument/2006/relationships/image" Target="../media/image102.png"/></Relationships>
</file>

<file path=ppt/slides/_rels/slide2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svg"/><Relationship Id="rId7" Type="http://schemas.openxmlformats.org/officeDocument/2006/relationships/image" Target="../media/image16.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4.svg"/><Relationship Id="rId5" Type="http://schemas.openxmlformats.org/officeDocument/2006/relationships/image" Target="../media/image12.svg"/><Relationship Id="rId10" Type="http://schemas.openxmlformats.org/officeDocument/2006/relationships/image" Target="../media/image13.png"/><Relationship Id="rId4" Type="http://schemas.openxmlformats.org/officeDocument/2006/relationships/image" Target="../media/image11.png"/><Relationship Id="rId9" Type="http://schemas.openxmlformats.org/officeDocument/2006/relationships/image" Target="../media/image18.svg"/></Relationships>
</file>

<file path=ppt/slides/_rels/slide30.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46.svg"/><Relationship Id="rId7" Type="http://schemas.openxmlformats.org/officeDocument/2006/relationships/image" Target="../media/image107.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svg"/><Relationship Id="rId4" Type="http://schemas.openxmlformats.org/officeDocument/2006/relationships/image" Target="../media/image104.png"/><Relationship Id="rId9" Type="http://schemas.openxmlformats.org/officeDocument/2006/relationships/image" Target="../media/image109.svg"/></Relationships>
</file>

<file path=ppt/slides/_rels/slide32.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2.svg"/><Relationship Id="rId7" Type="http://schemas.openxmlformats.org/officeDocument/2006/relationships/image" Target="../media/image68.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74.svg"/><Relationship Id="rId10" Type="http://schemas.openxmlformats.org/officeDocument/2006/relationships/image" Target="../media/image112.jpeg"/><Relationship Id="rId4" Type="http://schemas.openxmlformats.org/officeDocument/2006/relationships/image" Target="../media/image73.png"/><Relationship Id="rId9" Type="http://schemas.openxmlformats.org/officeDocument/2006/relationships/image" Target="../media/image111.jpeg"/></Relationships>
</file>

<file path=ppt/slides/_rels/slide33.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2.svg"/><Relationship Id="rId7" Type="http://schemas.openxmlformats.org/officeDocument/2006/relationships/image" Target="../media/image67.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86.svg"/><Relationship Id="rId4" Type="http://schemas.openxmlformats.org/officeDocument/2006/relationships/image" Target="../media/image85.png"/></Relationships>
</file>

<file path=ppt/slides/_rels/slide34.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15.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76.svg"/><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46.svg"/><Relationship Id="rId7" Type="http://schemas.openxmlformats.org/officeDocument/2006/relationships/image" Target="../media/image119.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117.svg"/><Relationship Id="rId4" Type="http://schemas.openxmlformats.org/officeDocument/2006/relationships/image" Target="../media/image116.png"/></Relationships>
</file>

<file path=ppt/slides/_rels/slide36.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1.png"/><Relationship Id="rId3" Type="http://schemas.openxmlformats.org/officeDocument/2006/relationships/image" Target="../media/image122.png"/><Relationship Id="rId7" Type="http://schemas.openxmlformats.org/officeDocument/2006/relationships/image" Target="../media/image126.svg"/><Relationship Id="rId12" Type="http://schemas.openxmlformats.org/officeDocument/2006/relationships/slide" Target="slide38.xml"/><Relationship Id="rId2" Type="http://schemas.openxmlformats.org/officeDocument/2006/relationships/image" Target="../media/image121.png"/><Relationship Id="rId1" Type="http://schemas.openxmlformats.org/officeDocument/2006/relationships/slideLayout" Target="../slideLayouts/slideLayout1.xml"/><Relationship Id="rId6" Type="http://schemas.openxmlformats.org/officeDocument/2006/relationships/image" Target="../media/image125.png"/><Relationship Id="rId11" Type="http://schemas.openxmlformats.org/officeDocument/2006/relationships/image" Target="../media/image130.svg"/><Relationship Id="rId5" Type="http://schemas.openxmlformats.org/officeDocument/2006/relationships/image" Target="../media/image124.png"/><Relationship Id="rId10" Type="http://schemas.openxmlformats.org/officeDocument/2006/relationships/image" Target="../media/image129.png"/><Relationship Id="rId4" Type="http://schemas.openxmlformats.org/officeDocument/2006/relationships/image" Target="../media/image123.svg"/><Relationship Id="rId9" Type="http://schemas.openxmlformats.org/officeDocument/2006/relationships/image" Target="../media/image128.svg"/></Relationships>
</file>

<file path=ppt/slides/_rels/slide38.xml.rels><?xml version="1.0" encoding="UTF-8" standalone="yes"?>
<Relationships xmlns="http://schemas.openxmlformats.org/package/2006/relationships"><Relationship Id="rId8" Type="http://schemas.openxmlformats.org/officeDocument/2006/relationships/image" Target="../media/image137.svg"/><Relationship Id="rId13" Type="http://schemas.openxmlformats.org/officeDocument/2006/relationships/image" Target="../media/image125.png"/><Relationship Id="rId18" Type="http://schemas.openxmlformats.org/officeDocument/2006/relationships/image" Target="../media/image130.svg"/><Relationship Id="rId26" Type="http://schemas.openxmlformats.org/officeDocument/2006/relationships/slide" Target="slide40.xml"/><Relationship Id="rId3" Type="http://schemas.openxmlformats.org/officeDocument/2006/relationships/image" Target="../media/image132.png"/><Relationship Id="rId21" Type="http://schemas.openxmlformats.org/officeDocument/2006/relationships/image" Target="../media/image142.png"/><Relationship Id="rId7" Type="http://schemas.openxmlformats.org/officeDocument/2006/relationships/image" Target="../media/image136.png"/><Relationship Id="rId12" Type="http://schemas.openxmlformats.org/officeDocument/2006/relationships/image" Target="../media/image124.png"/><Relationship Id="rId17" Type="http://schemas.openxmlformats.org/officeDocument/2006/relationships/image" Target="../media/image129.png"/><Relationship Id="rId25" Type="http://schemas.openxmlformats.org/officeDocument/2006/relationships/slide" Target="slide41.xml"/><Relationship Id="rId2" Type="http://schemas.openxmlformats.org/officeDocument/2006/relationships/audio" Target="../media/audio1.wav"/><Relationship Id="rId16" Type="http://schemas.openxmlformats.org/officeDocument/2006/relationships/image" Target="../media/image139.svg"/><Relationship Id="rId20" Type="http://schemas.openxmlformats.org/officeDocument/2006/relationships/image" Target="../media/image141.png"/><Relationship Id="rId29" Type="http://schemas.openxmlformats.org/officeDocument/2006/relationships/slide" Target="slide44.xml"/><Relationship Id="rId1" Type="http://schemas.openxmlformats.org/officeDocument/2006/relationships/slideLayout" Target="../slideLayouts/slideLayout1.xml"/><Relationship Id="rId6" Type="http://schemas.openxmlformats.org/officeDocument/2006/relationships/image" Target="../media/image135.svg"/><Relationship Id="rId11" Type="http://schemas.openxmlformats.org/officeDocument/2006/relationships/image" Target="../media/image123.svg"/><Relationship Id="rId24" Type="http://schemas.openxmlformats.org/officeDocument/2006/relationships/slide" Target="slide39.xml"/><Relationship Id="rId5" Type="http://schemas.openxmlformats.org/officeDocument/2006/relationships/image" Target="../media/image134.png"/><Relationship Id="rId15" Type="http://schemas.openxmlformats.org/officeDocument/2006/relationships/image" Target="../media/image138.png"/><Relationship Id="rId23" Type="http://schemas.openxmlformats.org/officeDocument/2006/relationships/image" Target="../media/image144.png"/><Relationship Id="rId28" Type="http://schemas.openxmlformats.org/officeDocument/2006/relationships/slide" Target="slide43.xml"/><Relationship Id="rId10" Type="http://schemas.openxmlformats.org/officeDocument/2006/relationships/image" Target="../media/image122.png"/><Relationship Id="rId19" Type="http://schemas.openxmlformats.org/officeDocument/2006/relationships/image" Target="../media/image140.png"/><Relationship Id="rId4" Type="http://schemas.openxmlformats.org/officeDocument/2006/relationships/image" Target="../media/image133.svg"/><Relationship Id="rId9" Type="http://schemas.openxmlformats.org/officeDocument/2006/relationships/image" Target="../media/image121.png"/><Relationship Id="rId14" Type="http://schemas.openxmlformats.org/officeDocument/2006/relationships/image" Target="../media/image126.svg"/><Relationship Id="rId22" Type="http://schemas.openxmlformats.org/officeDocument/2006/relationships/image" Target="../media/image143.png"/><Relationship Id="rId27" Type="http://schemas.openxmlformats.org/officeDocument/2006/relationships/slide" Target="slide42.xml"/><Relationship Id="rId30" Type="http://schemas.openxmlformats.org/officeDocument/2006/relationships/image" Target="../media/image145.png"/></Relationships>
</file>

<file path=ppt/slides/_rels/slide39.xml.rels><?xml version="1.0" encoding="UTF-8" standalone="yes"?>
<Relationships xmlns="http://schemas.openxmlformats.org/package/2006/relationships"><Relationship Id="rId8" Type="http://schemas.openxmlformats.org/officeDocument/2006/relationships/image" Target="../media/image147.png"/><Relationship Id="rId3" Type="http://schemas.microsoft.com/office/2007/relationships/media" Target="../media/media2.mp3"/><Relationship Id="rId7" Type="http://schemas.openxmlformats.org/officeDocument/2006/relationships/slide" Target="slide38.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6.png"/><Relationship Id="rId5" Type="http://schemas.openxmlformats.org/officeDocument/2006/relationships/slideLayout" Target="../slideLayouts/slideLayout1.xml"/><Relationship Id="rId10" Type="http://schemas.openxmlformats.org/officeDocument/2006/relationships/image" Target="../media/image149.png"/><Relationship Id="rId4" Type="http://schemas.openxmlformats.org/officeDocument/2006/relationships/audio" Target="../media/media2.mp3"/><Relationship Id="rId9" Type="http://schemas.openxmlformats.org/officeDocument/2006/relationships/image" Target="../media/image148.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svg"/><Relationship Id="rId7" Type="http://schemas.openxmlformats.org/officeDocument/2006/relationships/image" Target="../media/image24.jpe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8" Type="http://schemas.openxmlformats.org/officeDocument/2006/relationships/image" Target="../media/image146.png"/><Relationship Id="rId3" Type="http://schemas.microsoft.com/office/2007/relationships/media" Target="../media/media2.mp3"/><Relationship Id="rId7" Type="http://schemas.openxmlformats.org/officeDocument/2006/relationships/image" Target="../media/image14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38.xml"/><Relationship Id="rId5" Type="http://schemas.openxmlformats.org/officeDocument/2006/relationships/slideLayout" Target="../slideLayouts/slideLayout1.xml"/><Relationship Id="rId10" Type="http://schemas.openxmlformats.org/officeDocument/2006/relationships/image" Target="../media/image149.png"/><Relationship Id="rId4" Type="http://schemas.openxmlformats.org/officeDocument/2006/relationships/audio" Target="../media/media2.mp3"/><Relationship Id="rId9" Type="http://schemas.openxmlformats.org/officeDocument/2006/relationships/image" Target="../media/image148.png"/></Relationships>
</file>

<file path=ppt/slides/_rels/slide41.xml.rels><?xml version="1.0" encoding="UTF-8" standalone="yes"?>
<Relationships xmlns="http://schemas.openxmlformats.org/package/2006/relationships"><Relationship Id="rId8" Type="http://schemas.openxmlformats.org/officeDocument/2006/relationships/image" Target="../media/image146.png"/><Relationship Id="rId3" Type="http://schemas.microsoft.com/office/2007/relationships/media" Target="../media/media2.mp3"/><Relationship Id="rId7" Type="http://schemas.openxmlformats.org/officeDocument/2006/relationships/image" Target="../media/image14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38.xml"/><Relationship Id="rId5" Type="http://schemas.openxmlformats.org/officeDocument/2006/relationships/slideLayout" Target="../slideLayouts/slideLayout1.xml"/><Relationship Id="rId10" Type="http://schemas.openxmlformats.org/officeDocument/2006/relationships/image" Target="../media/image149.png"/><Relationship Id="rId4" Type="http://schemas.openxmlformats.org/officeDocument/2006/relationships/audio" Target="../media/media2.mp3"/><Relationship Id="rId9" Type="http://schemas.openxmlformats.org/officeDocument/2006/relationships/image" Target="../media/image148.png"/></Relationships>
</file>

<file path=ppt/slides/_rels/slide42.xml.rels><?xml version="1.0" encoding="UTF-8" standalone="yes"?>
<Relationships xmlns="http://schemas.openxmlformats.org/package/2006/relationships"><Relationship Id="rId8" Type="http://schemas.openxmlformats.org/officeDocument/2006/relationships/image" Target="../media/image146.png"/><Relationship Id="rId3" Type="http://schemas.microsoft.com/office/2007/relationships/media" Target="../media/media2.mp3"/><Relationship Id="rId7" Type="http://schemas.openxmlformats.org/officeDocument/2006/relationships/image" Target="../media/image14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38.xml"/><Relationship Id="rId5" Type="http://schemas.openxmlformats.org/officeDocument/2006/relationships/slideLayout" Target="../slideLayouts/slideLayout1.xml"/><Relationship Id="rId10" Type="http://schemas.openxmlformats.org/officeDocument/2006/relationships/image" Target="../media/image149.png"/><Relationship Id="rId4" Type="http://schemas.openxmlformats.org/officeDocument/2006/relationships/audio" Target="../media/media2.mp3"/><Relationship Id="rId9" Type="http://schemas.openxmlformats.org/officeDocument/2006/relationships/image" Target="../media/image148.png"/></Relationships>
</file>

<file path=ppt/slides/_rels/slide43.xml.rels><?xml version="1.0" encoding="UTF-8" standalone="yes"?>
<Relationships xmlns="http://schemas.openxmlformats.org/package/2006/relationships"><Relationship Id="rId8" Type="http://schemas.openxmlformats.org/officeDocument/2006/relationships/image" Target="../media/image147.png"/><Relationship Id="rId3" Type="http://schemas.microsoft.com/office/2007/relationships/media" Target="../media/media2.mp3"/><Relationship Id="rId7" Type="http://schemas.openxmlformats.org/officeDocument/2006/relationships/slide" Target="slide38.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6.png"/><Relationship Id="rId5" Type="http://schemas.openxmlformats.org/officeDocument/2006/relationships/slideLayout" Target="../slideLayouts/slideLayout1.xml"/><Relationship Id="rId10" Type="http://schemas.openxmlformats.org/officeDocument/2006/relationships/image" Target="../media/image149.png"/><Relationship Id="rId4" Type="http://schemas.openxmlformats.org/officeDocument/2006/relationships/audio" Target="../media/media2.mp3"/><Relationship Id="rId9" Type="http://schemas.openxmlformats.org/officeDocument/2006/relationships/image" Target="../media/image148.png"/></Relationships>
</file>

<file path=ppt/slides/_rels/slide44.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73.png"/><Relationship Id="rId3" Type="http://schemas.openxmlformats.org/officeDocument/2006/relationships/image" Target="../media/image86.svg"/><Relationship Id="rId7" Type="http://schemas.openxmlformats.org/officeDocument/2006/relationships/image" Target="../media/image153.svg"/><Relationship Id="rId12" Type="http://schemas.openxmlformats.org/officeDocument/2006/relationships/image" Target="../media/image76.sv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152.png"/><Relationship Id="rId11" Type="http://schemas.openxmlformats.org/officeDocument/2006/relationships/image" Target="../media/image75.png"/><Relationship Id="rId5" Type="http://schemas.openxmlformats.org/officeDocument/2006/relationships/image" Target="../media/image151.svg"/><Relationship Id="rId10" Type="http://schemas.openxmlformats.org/officeDocument/2006/relationships/image" Target="../media/image156.png"/><Relationship Id="rId4" Type="http://schemas.openxmlformats.org/officeDocument/2006/relationships/image" Target="../media/image150.png"/><Relationship Id="rId9" Type="http://schemas.openxmlformats.org/officeDocument/2006/relationships/image" Target="../media/image155.svg"/><Relationship Id="rId14" Type="http://schemas.openxmlformats.org/officeDocument/2006/relationships/image" Target="../media/image74.svg"/></Relationships>
</file>

<file path=ppt/slides/_rels/slide45.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38.svg"/><Relationship Id="rId7" Type="http://schemas.openxmlformats.org/officeDocument/2006/relationships/image" Target="../media/image158.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157.png"/><Relationship Id="rId5" Type="http://schemas.openxmlformats.org/officeDocument/2006/relationships/image" Target="../media/image40.svg"/><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0.svg"/><Relationship Id="rId7" Type="http://schemas.openxmlformats.org/officeDocument/2006/relationships/image" Target="../media/image28.jpe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12.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6.sv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0E9"/>
        </a:solidFill>
        <a:effectLst/>
      </p:bgPr>
    </p:bg>
    <p:spTree>
      <p:nvGrpSpPr>
        <p:cNvPr id="1" name=""/>
        <p:cNvGrpSpPr/>
        <p:nvPr/>
      </p:nvGrpSpPr>
      <p:grpSpPr>
        <a:xfrm>
          <a:off x="0" y="0"/>
          <a:ext cx="0" cy="0"/>
          <a:chOff x="0" y="0"/>
          <a:chExt cx="0" cy="0"/>
        </a:xfrm>
      </p:grpSpPr>
      <p:sp>
        <p:nvSpPr>
          <p:cNvPr id="4" name="Freeform 4"/>
          <p:cNvSpPr/>
          <p:nvPr/>
        </p:nvSpPr>
        <p:spPr>
          <a:xfrm>
            <a:off x="14935200" y="6134100"/>
            <a:ext cx="3352800" cy="4352600"/>
          </a:xfrm>
          <a:custGeom>
            <a:avLst/>
            <a:gdLst/>
            <a:ahLst/>
            <a:cxnLst/>
            <a:rect l="l" t="t" r="r" b="b"/>
            <a:pathLst>
              <a:path w="5915906" h="7361422">
                <a:moveTo>
                  <a:pt x="0" y="0"/>
                </a:moveTo>
                <a:lnTo>
                  <a:pt x="5915906" y="0"/>
                </a:lnTo>
                <a:lnTo>
                  <a:pt x="5915906" y="7361421"/>
                </a:lnTo>
                <a:lnTo>
                  <a:pt x="0" y="73614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3205386">
            <a:off x="-449607" y="7991540"/>
            <a:ext cx="2780588" cy="2366975"/>
          </a:xfrm>
          <a:custGeom>
            <a:avLst/>
            <a:gdLst/>
            <a:ahLst/>
            <a:cxnLst/>
            <a:rect l="l" t="t" r="r" b="b"/>
            <a:pathLst>
              <a:path w="2780588" h="2366975">
                <a:moveTo>
                  <a:pt x="0" y="0"/>
                </a:moveTo>
                <a:lnTo>
                  <a:pt x="2780588" y="0"/>
                </a:lnTo>
                <a:lnTo>
                  <a:pt x="2780588" y="2366975"/>
                </a:lnTo>
                <a:lnTo>
                  <a:pt x="0" y="23669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7399562">
            <a:off x="16561365" y="-155921"/>
            <a:ext cx="2102992" cy="1378640"/>
          </a:xfrm>
          <a:custGeom>
            <a:avLst/>
            <a:gdLst/>
            <a:ahLst/>
            <a:cxnLst/>
            <a:rect l="l" t="t" r="r" b="b"/>
            <a:pathLst>
              <a:path w="2780588" h="2366975">
                <a:moveTo>
                  <a:pt x="0" y="0"/>
                </a:moveTo>
                <a:lnTo>
                  <a:pt x="2780587" y="0"/>
                </a:lnTo>
                <a:lnTo>
                  <a:pt x="2780587" y="2366975"/>
                </a:lnTo>
                <a:lnTo>
                  <a:pt x="0" y="23669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64213" y="-34278"/>
            <a:ext cx="2209800" cy="1981200"/>
          </a:xfrm>
          <a:custGeom>
            <a:avLst/>
            <a:gdLst/>
            <a:ahLst/>
            <a:cxnLst/>
            <a:rect l="l" t="t" r="r" b="b"/>
            <a:pathLst>
              <a:path w="6119879" h="4114800">
                <a:moveTo>
                  <a:pt x="0" y="0"/>
                </a:moveTo>
                <a:lnTo>
                  <a:pt x="6119879" y="0"/>
                </a:lnTo>
                <a:lnTo>
                  <a:pt x="611987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3C7D5888-1E26-8D02-77A8-8C5570DC02DB}"/>
              </a:ext>
            </a:extLst>
          </p:cNvPr>
          <p:cNvSpPr txBox="1"/>
          <p:nvPr/>
        </p:nvSpPr>
        <p:spPr>
          <a:xfrm>
            <a:off x="1181100" y="3540849"/>
            <a:ext cx="15925800" cy="3205301"/>
          </a:xfrm>
          <a:prstGeom prst="rect">
            <a:avLst/>
          </a:prstGeom>
        </p:spPr>
        <p:txBody>
          <a:bodyPr wrap="square" lIns="0" tIns="0" rIns="0" bIns="0" rtlCol="0" anchor="t">
            <a:spAutoFit/>
          </a:bodyPr>
          <a:lstStyle/>
          <a:p>
            <a:pPr algn="ctr">
              <a:lnSpc>
                <a:spcPct val="150000"/>
              </a:lnSpc>
            </a:pPr>
            <a:r>
              <a:rPr lang="en-US" sz="7400" b="1">
                <a:solidFill>
                  <a:schemeClr val="bg2">
                    <a:lumMod val="10000"/>
                  </a:schemeClr>
                </a:solidFill>
                <a:latin typeface="Arial" panose="020B0604020202020204" pitchFamily="34" charset="0"/>
                <a:cs typeface="Arial" panose="020B0604020202020204" pitchFamily="34" charset="0"/>
              </a:rPr>
              <a:t>NHIỆT LIỆT CHÀO </a:t>
            </a:r>
            <a:r>
              <a:rPr lang="en-US" sz="7400" b="1" dirty="0">
                <a:solidFill>
                  <a:schemeClr val="bg2">
                    <a:lumMod val="10000"/>
                  </a:schemeClr>
                </a:solidFill>
                <a:latin typeface="Arial" panose="020B0604020202020204" pitchFamily="34" charset="0"/>
                <a:cs typeface="Arial" panose="020B0604020202020204" pitchFamily="34" charset="0"/>
              </a:rPr>
              <a:t>MỪNG CÁC EM ĐẾN </a:t>
            </a:r>
            <a:r>
              <a:rPr lang="en-US" sz="7400" b="1">
                <a:solidFill>
                  <a:schemeClr val="bg2">
                    <a:lumMod val="10000"/>
                  </a:schemeClr>
                </a:solidFill>
                <a:latin typeface="Arial" panose="020B0604020202020204" pitchFamily="34" charset="0"/>
                <a:cs typeface="Arial" panose="020B0604020202020204" pitchFamily="34" charset="0"/>
              </a:rPr>
              <a:t>VỚI BÀI HỌC </a:t>
            </a:r>
            <a:r>
              <a:rPr lang="en-US" sz="7400" b="1" dirty="0">
                <a:solidFill>
                  <a:schemeClr val="bg2">
                    <a:lumMod val="10000"/>
                  </a:schemeClr>
                </a:solidFill>
                <a:latin typeface="Arial" panose="020B0604020202020204" pitchFamily="34" charset="0"/>
                <a:cs typeface="Arial" panose="020B0604020202020204" pitchFamily="34" charset="0"/>
              </a:rPr>
              <a:t>MỚI!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0E9"/>
        </a:solidFill>
        <a:effectLst/>
      </p:bgPr>
    </p:bg>
    <p:spTree>
      <p:nvGrpSpPr>
        <p:cNvPr id="1" name=""/>
        <p:cNvGrpSpPr/>
        <p:nvPr/>
      </p:nvGrpSpPr>
      <p:grpSpPr>
        <a:xfrm>
          <a:off x="0" y="0"/>
          <a:ext cx="0" cy="0"/>
          <a:chOff x="0" y="0"/>
          <a:chExt cx="0" cy="0"/>
        </a:xfrm>
      </p:grpSpPr>
      <p:sp>
        <p:nvSpPr>
          <p:cNvPr id="15" name="Freeform 15"/>
          <p:cNvSpPr/>
          <p:nvPr/>
        </p:nvSpPr>
        <p:spPr>
          <a:xfrm>
            <a:off x="17349107" y="-10886"/>
            <a:ext cx="1371600" cy="1262770"/>
          </a:xfrm>
          <a:custGeom>
            <a:avLst/>
            <a:gdLst/>
            <a:ahLst/>
            <a:cxnLst/>
            <a:rect l="l" t="t" r="r" b="b"/>
            <a:pathLst>
              <a:path w="2389384" h="2154790">
                <a:moveTo>
                  <a:pt x="0" y="0"/>
                </a:moveTo>
                <a:lnTo>
                  <a:pt x="2389384" y="0"/>
                </a:lnTo>
                <a:lnTo>
                  <a:pt x="2389384" y="2154791"/>
                </a:lnTo>
                <a:lnTo>
                  <a:pt x="0" y="21547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28" name="Group 27">
            <a:extLst>
              <a:ext uri="{FF2B5EF4-FFF2-40B4-BE49-F238E27FC236}">
                <a16:creationId xmlns:a16="http://schemas.microsoft.com/office/drawing/2014/main" id="{6D20A00F-8380-F0A4-94F2-700BDBD81A3F}"/>
              </a:ext>
            </a:extLst>
          </p:cNvPr>
          <p:cNvGrpSpPr/>
          <p:nvPr/>
        </p:nvGrpSpPr>
        <p:grpSpPr>
          <a:xfrm>
            <a:off x="840921" y="647700"/>
            <a:ext cx="16606157" cy="2019064"/>
            <a:chOff x="506140" y="2307211"/>
            <a:chExt cx="16606157" cy="2019064"/>
          </a:xfrm>
        </p:grpSpPr>
        <p:sp>
          <p:nvSpPr>
            <p:cNvPr id="29" name="TextBox 28">
              <a:extLst>
                <a:ext uri="{FF2B5EF4-FFF2-40B4-BE49-F238E27FC236}">
                  <a16:creationId xmlns:a16="http://schemas.microsoft.com/office/drawing/2014/main" id="{224B74D9-ADEB-EE6A-C649-44C4FC0D2A2E}"/>
                </a:ext>
              </a:extLst>
            </p:cNvPr>
            <p:cNvSpPr txBox="1"/>
            <p:nvPr/>
          </p:nvSpPr>
          <p:spPr>
            <a:xfrm>
              <a:off x="1823076" y="2307211"/>
              <a:ext cx="15289221" cy="2019064"/>
            </a:xfrm>
            <a:prstGeom prst="roundRect">
              <a:avLst/>
            </a:prstGeom>
            <a:solidFill>
              <a:schemeClr val="accent5">
                <a:lumMod val="20000"/>
                <a:lumOff val="80000"/>
              </a:schemeClr>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4000" b="1">
                  <a:solidFill>
                    <a:schemeClr val="tx2">
                      <a:lumMod val="50000"/>
                    </a:schemeClr>
                  </a:solidFill>
                  <a:latin typeface="Arial" panose="020B0604020202020204" pitchFamily="34" charset="0"/>
                  <a:cs typeface="Arial" panose="020B0604020202020204" pitchFamily="34" charset="0"/>
                </a:rPr>
                <a:t>YÊU CẦU: </a:t>
              </a:r>
              <a:r>
                <a:rPr lang="vi-VN" sz="4000">
                  <a:latin typeface="Arial" panose="020B0604020202020204" pitchFamily="34" charset="0"/>
                  <a:cs typeface="Arial" panose="020B0604020202020204" pitchFamily="34" charset="0"/>
                </a:rPr>
                <a:t>Em hãy chỉ ra biểu hiện về trách nhiệm của em với bản th</a:t>
              </a:r>
              <a:r>
                <a:rPr lang="en-US" sz="4000">
                  <a:latin typeface="Arial" panose="020B0604020202020204" pitchFamily="34" charset="0"/>
                  <a:cs typeface="Arial" panose="020B0604020202020204" pitchFamily="34" charset="0"/>
                </a:rPr>
                <a:t>â</a:t>
              </a:r>
              <a:r>
                <a:rPr lang="vi-VN" sz="4000">
                  <a:latin typeface="Arial" panose="020B0604020202020204" pitchFamily="34" charset="0"/>
                  <a:cs typeface="Arial" panose="020B0604020202020204" pitchFamily="34" charset="0"/>
                </a:rPr>
                <a:t>n</a:t>
              </a:r>
              <a:r>
                <a:rPr lang="en-US" sz="4000">
                  <a:latin typeface="Arial" panose="020B0604020202020204" pitchFamily="34" charset="0"/>
                  <a:cs typeface="Arial" panose="020B0604020202020204" pitchFamily="34" charset="0"/>
                </a:rPr>
                <a:t> bằng cách hoàn thành </a:t>
              </a:r>
              <a:r>
                <a:rPr lang="en-US" sz="4000" i="1">
                  <a:latin typeface="Arial" panose="020B0604020202020204" pitchFamily="34" charset="0"/>
                  <a:cs typeface="Arial" panose="020B0604020202020204" pitchFamily="34" charset="0"/>
                </a:rPr>
                <a:t>Phiếu khảo sát </a:t>
              </a:r>
              <a:r>
                <a:rPr lang="en-US" sz="4000">
                  <a:latin typeface="Arial" panose="020B0604020202020204" pitchFamily="34" charset="0"/>
                  <a:cs typeface="Arial" panose="020B0604020202020204" pitchFamily="34" charset="0"/>
                </a:rPr>
                <a:t>dưới đây</a:t>
              </a:r>
              <a:endParaRPr lang="vi-VN" sz="4000">
                <a:latin typeface="Arial" panose="020B0604020202020204" pitchFamily="34" charset="0"/>
                <a:cs typeface="Arial" panose="020B0604020202020204" pitchFamily="34" charset="0"/>
              </a:endParaRPr>
            </a:p>
          </p:txBody>
        </p:sp>
        <p:pic>
          <p:nvPicPr>
            <p:cNvPr id="30" name="Picture 9">
              <a:extLst>
                <a:ext uri="{FF2B5EF4-FFF2-40B4-BE49-F238E27FC236}">
                  <a16:creationId xmlns:a16="http://schemas.microsoft.com/office/drawing/2014/main" id="{6FBB81E0-4CC9-10EB-C6B0-6A9849F0191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6140" y="2598110"/>
              <a:ext cx="1193868" cy="1341424"/>
            </a:xfrm>
            <a:prstGeom prst="rect">
              <a:avLst/>
            </a:prstGeom>
          </p:spPr>
        </p:pic>
      </p:grpSp>
      <p:sp>
        <p:nvSpPr>
          <p:cNvPr id="31" name="TextBox 30">
            <a:extLst>
              <a:ext uri="{FF2B5EF4-FFF2-40B4-BE49-F238E27FC236}">
                <a16:creationId xmlns:a16="http://schemas.microsoft.com/office/drawing/2014/main" id="{20E782B4-2B8F-5440-834B-4BBA08CB3A69}"/>
              </a:ext>
            </a:extLst>
          </p:cNvPr>
          <p:cNvSpPr txBox="1"/>
          <p:nvPr/>
        </p:nvSpPr>
        <p:spPr>
          <a:xfrm>
            <a:off x="1826078" y="3126858"/>
            <a:ext cx="15621000" cy="492443"/>
          </a:xfrm>
          <a:prstGeom prst="rect">
            <a:avLst/>
          </a:prstGeom>
        </p:spPr>
        <p:txBody>
          <a:bodyPr wrap="square" lIns="0" tIns="0" rIns="0" bIns="0" rtlCol="0" anchor="t">
            <a:spAutoFit/>
          </a:bodyPr>
          <a:lstStyle/>
          <a:p>
            <a:pPr algn="ctr">
              <a:spcBef>
                <a:spcPct val="0"/>
              </a:spcBef>
            </a:pPr>
            <a:r>
              <a:rPr lang="en-US" sz="3200" b="1">
                <a:solidFill>
                  <a:srgbClr val="C00000"/>
                </a:solidFill>
                <a:latin typeface="Arial" panose="020B0604020202020204" pitchFamily="34" charset="0"/>
                <a:cs typeface="Arial" panose="020B0604020202020204" pitchFamily="34" charset="0"/>
              </a:rPr>
              <a:t>PHIẾU KHẢO SÁT BIỂU HIỆN VỀ TRÁCH NHIỆM VỚI BẢN THÂN</a:t>
            </a:r>
          </a:p>
        </p:txBody>
      </p:sp>
      <p:graphicFrame>
        <p:nvGraphicFramePr>
          <p:cNvPr id="32" name="Table 31">
            <a:extLst>
              <a:ext uri="{FF2B5EF4-FFF2-40B4-BE49-F238E27FC236}">
                <a16:creationId xmlns:a16="http://schemas.microsoft.com/office/drawing/2014/main" id="{06DA89FF-56AA-552C-4824-70709357DBBA}"/>
              </a:ext>
            </a:extLst>
          </p:cNvPr>
          <p:cNvGraphicFramePr>
            <a:graphicFrameLocks noGrp="1"/>
          </p:cNvGraphicFramePr>
          <p:nvPr>
            <p:extLst>
              <p:ext uri="{D42A27DB-BD31-4B8C-83A1-F6EECF244321}">
                <p14:modId xmlns:p14="http://schemas.microsoft.com/office/powerpoint/2010/main" val="1598834563"/>
              </p:ext>
            </p:extLst>
          </p:nvPr>
        </p:nvGraphicFramePr>
        <p:xfrm>
          <a:off x="419100" y="3981550"/>
          <a:ext cx="17449800" cy="5964718"/>
        </p:xfrm>
        <a:graphic>
          <a:graphicData uri="http://schemas.openxmlformats.org/drawingml/2006/table">
            <a:tbl>
              <a:tblPr bandRow="1">
                <a:tableStyleId>{5C22544A-7EE6-4342-B048-85BDC9FD1C3A}</a:tableStyleId>
              </a:tblPr>
              <a:tblGrid>
                <a:gridCol w="8458200">
                  <a:extLst>
                    <a:ext uri="{9D8B030D-6E8A-4147-A177-3AD203B41FA5}">
                      <a16:colId xmlns:a16="http://schemas.microsoft.com/office/drawing/2014/main" val="2224020454"/>
                    </a:ext>
                  </a:extLst>
                </a:gridCol>
                <a:gridCol w="1295400">
                  <a:extLst>
                    <a:ext uri="{9D8B030D-6E8A-4147-A177-3AD203B41FA5}">
                      <a16:colId xmlns:a16="http://schemas.microsoft.com/office/drawing/2014/main" val="1993081422"/>
                    </a:ext>
                  </a:extLst>
                </a:gridCol>
                <a:gridCol w="1447800">
                  <a:extLst>
                    <a:ext uri="{9D8B030D-6E8A-4147-A177-3AD203B41FA5}">
                      <a16:colId xmlns:a16="http://schemas.microsoft.com/office/drawing/2014/main" val="3430067873"/>
                    </a:ext>
                  </a:extLst>
                </a:gridCol>
                <a:gridCol w="6248400">
                  <a:extLst>
                    <a:ext uri="{9D8B030D-6E8A-4147-A177-3AD203B41FA5}">
                      <a16:colId xmlns:a16="http://schemas.microsoft.com/office/drawing/2014/main" val="3388645883"/>
                    </a:ext>
                  </a:extLst>
                </a:gridCol>
              </a:tblGrid>
              <a:tr h="933350">
                <a:tc>
                  <a:txBody>
                    <a:bodyPr/>
                    <a:lstStyle/>
                    <a:p>
                      <a:pPr marL="0" marR="0" algn="ctr">
                        <a:lnSpc>
                          <a:spcPct val="100000"/>
                        </a:lnSpc>
                        <a:spcBef>
                          <a:spcPts val="100"/>
                        </a:spcBef>
                        <a:spcAft>
                          <a:spcPts val="100"/>
                        </a:spcAft>
                      </a:pPr>
                      <a:r>
                        <a:rPr lang="en-US" sz="2800" b="1">
                          <a:effectLst/>
                          <a:latin typeface="Arial" panose="020B0604020202020204" pitchFamily="34" charset="0"/>
                          <a:cs typeface="Arial" panose="020B0604020202020204" pitchFamily="34" charset="0"/>
                        </a:rPr>
                        <a:t>Biểu hiện</a:t>
                      </a:r>
                      <a:endParaRPr lang="en-US" sz="2800" b="1">
                        <a:effectLst/>
                        <a:latin typeface="Arial" panose="020B0604020202020204" pitchFamily="34" charset="0"/>
                        <a:ea typeface="Calibri" panose="020F0502020204030204" pitchFamily="34" charset="0"/>
                        <a:cs typeface="Arial" panose="020B0604020202020204" pitchFamily="34" charset="0"/>
                      </a:endParaRPr>
                    </a:p>
                  </a:txBody>
                  <a:tcPr marL="55427" marR="554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ctr">
                        <a:lnSpc>
                          <a:spcPct val="100000"/>
                        </a:lnSpc>
                        <a:spcBef>
                          <a:spcPts val="100"/>
                        </a:spcBef>
                        <a:spcAft>
                          <a:spcPts val="100"/>
                        </a:spcAft>
                      </a:pPr>
                      <a:r>
                        <a:rPr lang="en-US" sz="2800" b="1">
                          <a:effectLst/>
                          <a:latin typeface="Arial" panose="020B0604020202020204" pitchFamily="34" charset="0"/>
                          <a:cs typeface="Arial" panose="020B0604020202020204" pitchFamily="34" charset="0"/>
                        </a:rPr>
                        <a:t>Có</a:t>
                      </a:r>
                      <a:endParaRPr lang="en-US" sz="2800" b="1">
                        <a:effectLst/>
                        <a:latin typeface="Arial" panose="020B0604020202020204" pitchFamily="34" charset="0"/>
                        <a:ea typeface="Calibri" panose="020F0502020204030204" pitchFamily="34" charset="0"/>
                        <a:cs typeface="Arial" panose="020B0604020202020204" pitchFamily="34" charset="0"/>
                      </a:endParaRPr>
                    </a:p>
                  </a:txBody>
                  <a:tcPr marL="55427" marR="554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ctr">
                        <a:lnSpc>
                          <a:spcPct val="100000"/>
                        </a:lnSpc>
                        <a:spcBef>
                          <a:spcPts val="100"/>
                        </a:spcBef>
                        <a:spcAft>
                          <a:spcPts val="100"/>
                        </a:spcAft>
                      </a:pPr>
                      <a:r>
                        <a:rPr lang="en-US" sz="2800" b="1">
                          <a:effectLst/>
                          <a:latin typeface="Arial" panose="020B0604020202020204" pitchFamily="34" charset="0"/>
                          <a:cs typeface="Arial" panose="020B0604020202020204" pitchFamily="34" charset="0"/>
                        </a:rPr>
                        <a:t>Không</a:t>
                      </a:r>
                      <a:endParaRPr lang="en-US" sz="2800" b="1">
                        <a:effectLst/>
                        <a:latin typeface="Arial" panose="020B0604020202020204" pitchFamily="34" charset="0"/>
                        <a:ea typeface="Calibri" panose="020F0502020204030204" pitchFamily="34" charset="0"/>
                        <a:cs typeface="Arial" panose="020B0604020202020204" pitchFamily="34" charset="0"/>
                      </a:endParaRPr>
                    </a:p>
                  </a:txBody>
                  <a:tcPr marL="55427" marR="554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ctr">
                        <a:lnSpc>
                          <a:spcPct val="100000"/>
                        </a:lnSpc>
                        <a:spcBef>
                          <a:spcPts val="100"/>
                        </a:spcBef>
                        <a:spcAft>
                          <a:spcPts val="100"/>
                        </a:spcAft>
                      </a:pPr>
                      <a:r>
                        <a:rPr lang="en-US" sz="2800" b="1">
                          <a:effectLst/>
                          <a:latin typeface="Arial" panose="020B0604020202020204" pitchFamily="34" charset="0"/>
                          <a:cs typeface="Arial" panose="020B0604020202020204" pitchFamily="34" charset="0"/>
                        </a:rPr>
                        <a:t>Điều em suy nghĩ sau trả lời câu hỏi</a:t>
                      </a:r>
                      <a:endParaRPr lang="en-US" sz="2800" b="1">
                        <a:effectLst/>
                        <a:latin typeface="Arial" panose="020B0604020202020204" pitchFamily="34" charset="0"/>
                        <a:ea typeface="Calibri" panose="020F0502020204030204" pitchFamily="34" charset="0"/>
                        <a:cs typeface="Arial" panose="020B0604020202020204" pitchFamily="34" charset="0"/>
                      </a:endParaRPr>
                    </a:p>
                  </a:txBody>
                  <a:tcPr marL="55427" marR="554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751111814"/>
                  </a:ext>
                </a:extLst>
              </a:tr>
              <a:tr h="695256">
                <a:tc>
                  <a:txBody>
                    <a:bodyPr/>
                    <a:lstStyle/>
                    <a:p>
                      <a:pPr marL="0" marR="0" algn="just">
                        <a:lnSpc>
                          <a:spcPct val="100000"/>
                        </a:lnSpc>
                        <a:spcBef>
                          <a:spcPts val="100"/>
                        </a:spcBef>
                        <a:spcAft>
                          <a:spcPts val="100"/>
                        </a:spcAft>
                      </a:pPr>
                      <a:r>
                        <a:rPr lang="en-US" sz="2800">
                          <a:effectLst/>
                          <a:latin typeface="Arial" panose="020B0604020202020204" pitchFamily="34" charset="0"/>
                          <a:cs typeface="Arial" panose="020B0604020202020204" pitchFamily="34" charset="0"/>
                        </a:rPr>
                        <a:t>Em chú ý chăm sóc sức khỏe bản thân.</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55427" marR="554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00000"/>
                        </a:lnSpc>
                        <a:spcBef>
                          <a:spcPts val="100"/>
                        </a:spcBef>
                        <a:spcAft>
                          <a:spcPts val="100"/>
                        </a:spcAft>
                      </a:pPr>
                      <a:r>
                        <a:rPr lang="en-US" sz="2800">
                          <a:effectLst/>
                          <a:latin typeface="Arial" panose="020B060402020202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55427" marR="554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00000"/>
                        </a:lnSpc>
                        <a:spcBef>
                          <a:spcPts val="100"/>
                        </a:spcBef>
                        <a:spcAft>
                          <a:spcPts val="100"/>
                        </a:spcAft>
                      </a:pPr>
                      <a:r>
                        <a:rPr lang="en-US" sz="2800">
                          <a:effectLst/>
                          <a:latin typeface="Arial" panose="020B060402020202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55427" marR="554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00000"/>
                        </a:lnSpc>
                        <a:spcBef>
                          <a:spcPts val="100"/>
                        </a:spcBef>
                        <a:spcAft>
                          <a:spcPts val="100"/>
                        </a:spcAft>
                      </a:pPr>
                      <a:r>
                        <a:rPr lang="en-US" sz="2800">
                          <a:effectLst/>
                          <a:latin typeface="Arial" panose="020B060402020202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55427" marR="554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666198572"/>
                  </a:ext>
                </a:extLst>
              </a:tr>
              <a:tr h="688401">
                <a:tc>
                  <a:txBody>
                    <a:bodyPr/>
                    <a:lstStyle/>
                    <a:p>
                      <a:pPr marL="0" marR="0" algn="just">
                        <a:lnSpc>
                          <a:spcPct val="100000"/>
                        </a:lnSpc>
                        <a:spcBef>
                          <a:spcPts val="100"/>
                        </a:spcBef>
                        <a:spcAft>
                          <a:spcPts val="100"/>
                        </a:spcAft>
                      </a:pPr>
                      <a:r>
                        <a:rPr lang="en-US" sz="2800">
                          <a:effectLst/>
                          <a:latin typeface="Arial" panose="020B0604020202020204" pitchFamily="34" charset="0"/>
                          <a:cs typeface="Arial" panose="020B0604020202020204" pitchFamily="34" charset="0"/>
                        </a:rPr>
                        <a:t>Em chú ý đến cách ăn mặc của mình.</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55427" marR="554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00000"/>
                        </a:lnSpc>
                        <a:spcBef>
                          <a:spcPts val="100"/>
                        </a:spcBef>
                        <a:spcAft>
                          <a:spcPts val="100"/>
                        </a:spcAft>
                      </a:pPr>
                      <a:r>
                        <a:rPr lang="en-US" sz="2800">
                          <a:effectLst/>
                          <a:latin typeface="Arial" panose="020B060402020202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55427" marR="554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00000"/>
                        </a:lnSpc>
                        <a:spcBef>
                          <a:spcPts val="100"/>
                        </a:spcBef>
                        <a:spcAft>
                          <a:spcPts val="100"/>
                        </a:spcAft>
                      </a:pPr>
                      <a:r>
                        <a:rPr lang="en-US" sz="2800">
                          <a:effectLst/>
                          <a:latin typeface="Arial" panose="020B060402020202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55427" marR="554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00000"/>
                        </a:lnSpc>
                        <a:spcBef>
                          <a:spcPts val="100"/>
                        </a:spcBef>
                        <a:spcAft>
                          <a:spcPts val="100"/>
                        </a:spcAft>
                      </a:pPr>
                      <a:r>
                        <a:rPr lang="en-US" sz="2800">
                          <a:effectLst/>
                          <a:latin typeface="Arial" panose="020B060402020202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55427" marR="554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869162540"/>
                  </a:ext>
                </a:extLst>
              </a:tr>
              <a:tr h="772507">
                <a:tc>
                  <a:txBody>
                    <a:bodyPr/>
                    <a:lstStyle/>
                    <a:p>
                      <a:pPr marL="0" marR="0" algn="just">
                        <a:lnSpc>
                          <a:spcPct val="100000"/>
                        </a:lnSpc>
                        <a:spcBef>
                          <a:spcPts val="100"/>
                        </a:spcBef>
                        <a:spcAft>
                          <a:spcPts val="100"/>
                        </a:spcAft>
                      </a:pPr>
                      <a:r>
                        <a:rPr lang="en-US" sz="2800">
                          <a:effectLst/>
                          <a:latin typeface="Arial" panose="020B0604020202020204" pitchFamily="34" charset="0"/>
                          <a:cs typeface="Arial" panose="020B0604020202020204" pitchFamily="34" charset="0"/>
                        </a:rPr>
                        <a:t>Em đặt ra mục tiêu cho các hoạt động của bản thân.</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55427" marR="554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00000"/>
                        </a:lnSpc>
                        <a:spcBef>
                          <a:spcPts val="100"/>
                        </a:spcBef>
                        <a:spcAft>
                          <a:spcPts val="100"/>
                        </a:spcAft>
                      </a:pPr>
                      <a:r>
                        <a:rPr lang="en-US" sz="2800">
                          <a:effectLst/>
                          <a:latin typeface="Arial" panose="020B060402020202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55427" marR="554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00000"/>
                        </a:lnSpc>
                        <a:spcBef>
                          <a:spcPts val="100"/>
                        </a:spcBef>
                        <a:spcAft>
                          <a:spcPts val="100"/>
                        </a:spcAft>
                      </a:pPr>
                      <a:r>
                        <a:rPr lang="en-US" sz="2800">
                          <a:effectLst/>
                          <a:latin typeface="Arial" panose="020B060402020202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55427" marR="554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00000"/>
                        </a:lnSpc>
                        <a:spcBef>
                          <a:spcPts val="100"/>
                        </a:spcBef>
                        <a:spcAft>
                          <a:spcPts val="100"/>
                        </a:spcAft>
                      </a:pPr>
                      <a:r>
                        <a:rPr lang="en-US" sz="2800">
                          <a:effectLst/>
                          <a:latin typeface="Arial" panose="020B060402020202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55427" marR="554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279395774"/>
                  </a:ext>
                </a:extLst>
              </a:tr>
              <a:tr h="772507">
                <a:tc>
                  <a:txBody>
                    <a:bodyPr/>
                    <a:lstStyle/>
                    <a:p>
                      <a:pPr marL="0" marR="0" algn="just">
                        <a:lnSpc>
                          <a:spcPct val="100000"/>
                        </a:lnSpc>
                        <a:spcBef>
                          <a:spcPts val="100"/>
                        </a:spcBef>
                        <a:spcAft>
                          <a:spcPts val="100"/>
                        </a:spcAft>
                      </a:pPr>
                      <a:r>
                        <a:rPr lang="en-US" sz="2800">
                          <a:effectLst/>
                          <a:latin typeface="Arial" panose="020B0604020202020204" pitchFamily="34" charset="0"/>
                          <a:cs typeface="Arial" panose="020B0604020202020204" pitchFamily="34" charset="0"/>
                        </a:rPr>
                        <a:t>Em biết tự động viên, khích lệ bản thân.</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55427" marR="554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00000"/>
                        </a:lnSpc>
                        <a:spcBef>
                          <a:spcPts val="100"/>
                        </a:spcBef>
                        <a:spcAft>
                          <a:spcPts val="100"/>
                        </a:spcAft>
                      </a:pPr>
                      <a:r>
                        <a:rPr lang="en-US" sz="2800">
                          <a:effectLst/>
                          <a:latin typeface="Arial" panose="020B060402020202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55427" marR="554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00000"/>
                        </a:lnSpc>
                        <a:spcBef>
                          <a:spcPts val="100"/>
                        </a:spcBef>
                        <a:spcAft>
                          <a:spcPts val="100"/>
                        </a:spcAft>
                      </a:pPr>
                      <a:r>
                        <a:rPr lang="en-US" sz="2800">
                          <a:effectLst/>
                          <a:latin typeface="Arial" panose="020B060402020202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55427" marR="554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00000"/>
                        </a:lnSpc>
                        <a:spcBef>
                          <a:spcPts val="100"/>
                        </a:spcBef>
                        <a:spcAft>
                          <a:spcPts val="100"/>
                        </a:spcAft>
                      </a:pPr>
                      <a:r>
                        <a:rPr lang="en-US" sz="2800">
                          <a:effectLst/>
                          <a:latin typeface="Arial" panose="020B060402020202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55427" marR="554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643998078"/>
                  </a:ext>
                </a:extLst>
              </a:tr>
              <a:tr h="695256">
                <a:tc>
                  <a:txBody>
                    <a:bodyPr/>
                    <a:lstStyle/>
                    <a:p>
                      <a:pPr marL="0" marR="0" algn="just">
                        <a:lnSpc>
                          <a:spcPct val="100000"/>
                        </a:lnSpc>
                        <a:spcBef>
                          <a:spcPts val="100"/>
                        </a:spcBef>
                        <a:spcAft>
                          <a:spcPts val="100"/>
                        </a:spcAft>
                      </a:pPr>
                      <a:r>
                        <a:rPr lang="en-US" sz="2800">
                          <a:effectLst/>
                          <a:latin typeface="Arial" panose="020B0604020202020204" pitchFamily="34" charset="0"/>
                          <a:cs typeface="Arial" panose="020B0604020202020204" pitchFamily="34" charset="0"/>
                        </a:rPr>
                        <a:t>Em biết quý trọng thời gian của bản thân.</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55427" marR="554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00000"/>
                        </a:lnSpc>
                        <a:spcBef>
                          <a:spcPts val="100"/>
                        </a:spcBef>
                        <a:spcAft>
                          <a:spcPts val="100"/>
                        </a:spcAft>
                      </a:pPr>
                      <a:r>
                        <a:rPr lang="en-US" sz="2800">
                          <a:effectLst/>
                          <a:latin typeface="Arial" panose="020B060402020202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55427" marR="554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00000"/>
                        </a:lnSpc>
                        <a:spcBef>
                          <a:spcPts val="100"/>
                        </a:spcBef>
                        <a:spcAft>
                          <a:spcPts val="100"/>
                        </a:spcAft>
                      </a:pPr>
                      <a:r>
                        <a:rPr lang="en-US" sz="2800">
                          <a:effectLst/>
                          <a:latin typeface="Arial" panose="020B060402020202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55427" marR="554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00000"/>
                        </a:lnSpc>
                        <a:spcBef>
                          <a:spcPts val="100"/>
                        </a:spcBef>
                        <a:spcAft>
                          <a:spcPts val="100"/>
                        </a:spcAft>
                      </a:pPr>
                      <a:r>
                        <a:rPr lang="en-US" sz="2800">
                          <a:effectLst/>
                          <a:latin typeface="Arial" panose="020B060402020202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55427" marR="554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6550197"/>
                  </a:ext>
                </a:extLst>
              </a:tr>
              <a:tr h="741150">
                <a:tc>
                  <a:txBody>
                    <a:bodyPr/>
                    <a:lstStyle/>
                    <a:p>
                      <a:pPr marL="0" marR="0" algn="just">
                        <a:lnSpc>
                          <a:spcPct val="100000"/>
                        </a:lnSpc>
                        <a:spcBef>
                          <a:spcPts val="100"/>
                        </a:spcBef>
                        <a:spcAft>
                          <a:spcPts val="100"/>
                        </a:spcAft>
                      </a:pPr>
                      <a:r>
                        <a:rPr lang="en-US" sz="2800">
                          <a:effectLst/>
                          <a:latin typeface="Arial" panose="020B0604020202020204" pitchFamily="34" charset="0"/>
                          <a:cs typeface="Arial" panose="020B0604020202020204" pitchFamily="34" charset="0"/>
                        </a:rPr>
                        <a:t>Em biết cố gắng rèn luyện, hoàn thiện bản thân.</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55427" marR="554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00000"/>
                        </a:lnSpc>
                        <a:spcBef>
                          <a:spcPts val="100"/>
                        </a:spcBef>
                        <a:spcAft>
                          <a:spcPts val="100"/>
                        </a:spcAft>
                      </a:pPr>
                      <a:r>
                        <a:rPr lang="en-US" sz="2800">
                          <a:effectLst/>
                          <a:latin typeface="Arial" panose="020B060402020202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55427" marR="554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00000"/>
                        </a:lnSpc>
                        <a:spcBef>
                          <a:spcPts val="100"/>
                        </a:spcBef>
                        <a:spcAft>
                          <a:spcPts val="100"/>
                        </a:spcAft>
                      </a:pPr>
                      <a:r>
                        <a:rPr lang="en-US" sz="2800">
                          <a:effectLst/>
                          <a:latin typeface="Arial" panose="020B060402020202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55427" marR="554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00000"/>
                        </a:lnSpc>
                        <a:spcBef>
                          <a:spcPts val="100"/>
                        </a:spcBef>
                        <a:spcAft>
                          <a:spcPts val="100"/>
                        </a:spcAft>
                      </a:pPr>
                      <a:r>
                        <a:rPr lang="en-US" sz="2800">
                          <a:effectLst/>
                          <a:latin typeface="Arial" panose="020B060402020202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55427" marR="554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902459409"/>
                  </a:ext>
                </a:extLst>
              </a:tr>
              <a:tr h="666291">
                <a:tc>
                  <a:txBody>
                    <a:bodyPr/>
                    <a:lstStyle/>
                    <a:p>
                      <a:pPr marL="0" marR="0" algn="just">
                        <a:lnSpc>
                          <a:spcPct val="100000"/>
                        </a:lnSpc>
                        <a:spcBef>
                          <a:spcPts val="100"/>
                        </a:spcBef>
                        <a:spcAft>
                          <a:spcPts val="100"/>
                        </a:spcAft>
                      </a:pPr>
                      <a:r>
                        <a:rPr lang="en-US" sz="2800">
                          <a:effectLst/>
                          <a:latin typeface="Arial" panose="020B0604020202020204" pitchFamily="34" charset="0"/>
                          <a:cs typeface="Arial" panose="020B0604020202020204" pitchFamily="34" charset="0"/>
                        </a:rPr>
                        <a:t>Em không đổ lỗi cho người khác.</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55427" marR="554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00000"/>
                        </a:lnSpc>
                        <a:spcBef>
                          <a:spcPts val="100"/>
                        </a:spcBef>
                        <a:spcAft>
                          <a:spcPts val="100"/>
                        </a:spcAft>
                      </a:pPr>
                      <a:r>
                        <a:rPr lang="en-US" sz="2800">
                          <a:effectLst/>
                          <a:latin typeface="Arial" panose="020B060402020202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55427" marR="554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00000"/>
                        </a:lnSpc>
                        <a:spcBef>
                          <a:spcPts val="100"/>
                        </a:spcBef>
                        <a:spcAft>
                          <a:spcPts val="100"/>
                        </a:spcAft>
                      </a:pPr>
                      <a:r>
                        <a:rPr lang="en-US" sz="2800">
                          <a:effectLst/>
                          <a:latin typeface="Arial" panose="020B060402020202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55427" marR="554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00000"/>
                        </a:lnSpc>
                        <a:spcBef>
                          <a:spcPts val="100"/>
                        </a:spcBef>
                        <a:spcAft>
                          <a:spcPts val="100"/>
                        </a:spcAft>
                      </a:pPr>
                      <a:r>
                        <a:rPr lang="en-US" sz="2800">
                          <a:effectLst/>
                          <a:latin typeface="Arial" panose="020B060402020202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55427" marR="554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890298155"/>
                  </a:ext>
                </a:extLst>
              </a:tr>
            </a:tbl>
          </a:graphicData>
        </a:graphic>
      </p:graphicFrame>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par>
                                <p:cTn id="13" presetID="16" presetClass="entr" presetSubtype="21"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arn(inVertical)">
                                      <p:cBhvr>
                                        <p:cTn id="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0E9"/>
        </a:solidFill>
        <a:effectLst/>
      </p:bgPr>
    </p:bg>
    <p:spTree>
      <p:nvGrpSpPr>
        <p:cNvPr id="1" name=""/>
        <p:cNvGrpSpPr/>
        <p:nvPr/>
      </p:nvGrpSpPr>
      <p:grpSpPr>
        <a:xfrm>
          <a:off x="0" y="0"/>
          <a:ext cx="0" cy="0"/>
          <a:chOff x="0" y="0"/>
          <a:chExt cx="0" cy="0"/>
        </a:xfrm>
      </p:grpSpPr>
      <p:sp>
        <p:nvSpPr>
          <p:cNvPr id="7" name="Freeform 7"/>
          <p:cNvSpPr/>
          <p:nvPr/>
        </p:nvSpPr>
        <p:spPr>
          <a:xfrm rot="-2357138">
            <a:off x="16920446" y="8960272"/>
            <a:ext cx="1671738" cy="1403682"/>
          </a:xfrm>
          <a:custGeom>
            <a:avLst/>
            <a:gdLst/>
            <a:ahLst/>
            <a:cxnLst/>
            <a:rect l="l" t="t" r="r" b="b"/>
            <a:pathLst>
              <a:path w="2513413" h="2139543">
                <a:moveTo>
                  <a:pt x="0" y="0"/>
                </a:moveTo>
                <a:lnTo>
                  <a:pt x="2513413" y="0"/>
                </a:lnTo>
                <a:lnTo>
                  <a:pt x="2513413" y="2139543"/>
                </a:lnTo>
                <a:lnTo>
                  <a:pt x="0" y="21395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27" name="Picture 9">
            <a:extLst>
              <a:ext uri="{FF2B5EF4-FFF2-40B4-BE49-F238E27FC236}">
                <a16:creationId xmlns:a16="http://schemas.microsoft.com/office/drawing/2014/main" id="{A1F8CE47-C200-B29B-3315-7A636863739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183652">
            <a:off x="14106365" y="569645"/>
            <a:ext cx="1584664" cy="1067667"/>
          </a:xfrm>
          <a:prstGeom prst="rect">
            <a:avLst/>
          </a:prstGeom>
        </p:spPr>
      </p:pic>
      <p:grpSp>
        <p:nvGrpSpPr>
          <p:cNvPr id="28" name="Group 27">
            <a:extLst>
              <a:ext uri="{FF2B5EF4-FFF2-40B4-BE49-F238E27FC236}">
                <a16:creationId xmlns:a16="http://schemas.microsoft.com/office/drawing/2014/main" id="{78F50591-4D17-B148-B073-B1A8BFA2CEAA}"/>
              </a:ext>
            </a:extLst>
          </p:cNvPr>
          <p:cNvGrpSpPr/>
          <p:nvPr/>
        </p:nvGrpSpPr>
        <p:grpSpPr>
          <a:xfrm rot="-348097">
            <a:off x="2871019" y="1574903"/>
            <a:ext cx="12138154" cy="6159331"/>
            <a:chOff x="0" y="0"/>
            <a:chExt cx="3190453" cy="1463594"/>
          </a:xfrm>
        </p:grpSpPr>
        <p:sp>
          <p:nvSpPr>
            <p:cNvPr id="29" name="Freeform 4">
              <a:extLst>
                <a:ext uri="{FF2B5EF4-FFF2-40B4-BE49-F238E27FC236}">
                  <a16:creationId xmlns:a16="http://schemas.microsoft.com/office/drawing/2014/main" id="{74460DF0-B349-E014-967B-4855716C023F}"/>
                </a:ext>
              </a:extLst>
            </p:cNvPr>
            <p:cNvSpPr/>
            <p:nvPr/>
          </p:nvSpPr>
          <p:spPr>
            <a:xfrm>
              <a:off x="0" y="0"/>
              <a:ext cx="3190453" cy="1463594"/>
            </a:xfrm>
            <a:custGeom>
              <a:avLst/>
              <a:gdLst/>
              <a:ahLst/>
              <a:cxnLst/>
              <a:rect l="l" t="t" r="r" b="b"/>
              <a:pathLst>
                <a:path w="3190453" h="1463594">
                  <a:moveTo>
                    <a:pt x="66427" y="0"/>
                  </a:moveTo>
                  <a:lnTo>
                    <a:pt x="3124026" y="0"/>
                  </a:lnTo>
                  <a:cubicBezTo>
                    <a:pt x="3141643" y="0"/>
                    <a:pt x="3158539" y="6999"/>
                    <a:pt x="3170997" y="19456"/>
                  </a:cubicBezTo>
                  <a:cubicBezTo>
                    <a:pt x="3183454" y="31913"/>
                    <a:pt x="3190453" y="48809"/>
                    <a:pt x="3190453" y="66427"/>
                  </a:cubicBezTo>
                  <a:lnTo>
                    <a:pt x="3190453" y="1397167"/>
                  </a:lnTo>
                  <a:cubicBezTo>
                    <a:pt x="3190453" y="1433854"/>
                    <a:pt x="3160712" y="1463594"/>
                    <a:pt x="3124026" y="1463594"/>
                  </a:cubicBezTo>
                  <a:lnTo>
                    <a:pt x="66427" y="1463594"/>
                  </a:lnTo>
                  <a:cubicBezTo>
                    <a:pt x="48809" y="1463594"/>
                    <a:pt x="31913" y="1456596"/>
                    <a:pt x="19456" y="1444138"/>
                  </a:cubicBezTo>
                  <a:cubicBezTo>
                    <a:pt x="6999" y="1431681"/>
                    <a:pt x="0" y="1414785"/>
                    <a:pt x="0" y="1397167"/>
                  </a:cubicBezTo>
                  <a:lnTo>
                    <a:pt x="0" y="66427"/>
                  </a:lnTo>
                  <a:cubicBezTo>
                    <a:pt x="0" y="48809"/>
                    <a:pt x="6999" y="31913"/>
                    <a:pt x="19456" y="19456"/>
                  </a:cubicBezTo>
                  <a:cubicBezTo>
                    <a:pt x="31913" y="6999"/>
                    <a:pt x="48809" y="0"/>
                    <a:pt x="66427" y="0"/>
                  </a:cubicBezTo>
                  <a:close/>
                </a:path>
              </a:pathLst>
            </a:custGeom>
            <a:solidFill>
              <a:schemeClr val="bg1"/>
            </a:solidFill>
            <a:ln w="66675">
              <a:solidFill>
                <a:srgbClr val="000000"/>
              </a:solidFill>
            </a:ln>
          </p:spPr>
          <p:txBody>
            <a:bodyPr/>
            <a:lstStyle/>
            <a:p>
              <a:endParaRPr lang="en-US">
                <a:latin typeface="Arial" panose="020B0604020202020204" pitchFamily="34" charset="0"/>
                <a:cs typeface="Arial" panose="020B0604020202020204" pitchFamily="34" charset="0"/>
              </a:endParaRPr>
            </a:p>
          </p:txBody>
        </p:sp>
        <p:sp>
          <p:nvSpPr>
            <p:cNvPr id="30" name="TextBox 5">
              <a:extLst>
                <a:ext uri="{FF2B5EF4-FFF2-40B4-BE49-F238E27FC236}">
                  <a16:creationId xmlns:a16="http://schemas.microsoft.com/office/drawing/2014/main" id="{5132CC1B-CA0C-6CEF-F410-3A8AC2AC85E3}"/>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31" name="TextBox 30">
            <a:extLst>
              <a:ext uri="{FF2B5EF4-FFF2-40B4-BE49-F238E27FC236}">
                <a16:creationId xmlns:a16="http://schemas.microsoft.com/office/drawing/2014/main" id="{6A3563FC-64EA-05F1-9C69-C83B4814D40E}"/>
              </a:ext>
            </a:extLst>
          </p:cNvPr>
          <p:cNvSpPr txBox="1"/>
          <p:nvPr/>
        </p:nvSpPr>
        <p:spPr>
          <a:xfrm>
            <a:off x="4386552" y="2618905"/>
            <a:ext cx="9107088" cy="4029501"/>
          </a:xfrm>
          <a:prstGeom prst="rect">
            <a:avLst/>
          </a:prstGeom>
          <a:noFill/>
        </p:spPr>
        <p:txBody>
          <a:bodyPr wrap="square">
            <a:spAutoFit/>
          </a:bodyPr>
          <a:lstStyle/>
          <a:p>
            <a:pPr algn="just">
              <a:lnSpc>
                <a:spcPct val="150000"/>
              </a:lnSpc>
            </a:pPr>
            <a:r>
              <a:rPr lang="en-US" sz="4400">
                <a:latin typeface="Arial" panose="020B0604020202020204" pitchFamily="34" charset="0"/>
                <a:ea typeface="Calibri" panose="020F0502020204030204" pitchFamily="34" charset="0"/>
                <a:cs typeface="Arial" panose="020B0604020202020204" pitchFamily="34" charset="0"/>
              </a:rPr>
              <a:t>Các em hãy </a:t>
            </a:r>
            <a:r>
              <a:rPr lang="vi-VN" sz="4400">
                <a:latin typeface="Arial" panose="020B0604020202020204" pitchFamily="34" charset="0"/>
                <a:ea typeface="Calibri" panose="020F0502020204030204" pitchFamily="34" charset="0"/>
                <a:cs typeface="Arial" panose="020B0604020202020204" pitchFamily="34" charset="0"/>
              </a:rPr>
              <a:t>chia sẻ những việc em đã làm thể hiện trách nhiệm với bản thân và suy nghĩ về những điều chưa làm được.</a:t>
            </a:r>
            <a:endParaRPr lang="en-US" sz="4400" dirty="0">
              <a:latin typeface="Arial" panose="020B0604020202020204" pitchFamily="34" charset="0"/>
              <a:cs typeface="Arial" panose="020B0604020202020204" pitchFamily="34" charset="0"/>
            </a:endParaRPr>
          </a:p>
        </p:txBody>
      </p:sp>
      <p:grpSp>
        <p:nvGrpSpPr>
          <p:cNvPr id="32" name="Group 31">
            <a:extLst>
              <a:ext uri="{FF2B5EF4-FFF2-40B4-BE49-F238E27FC236}">
                <a16:creationId xmlns:a16="http://schemas.microsoft.com/office/drawing/2014/main" id="{C7838911-C058-D6C6-E7CD-486B393138AB}"/>
              </a:ext>
            </a:extLst>
          </p:cNvPr>
          <p:cNvGrpSpPr/>
          <p:nvPr/>
        </p:nvGrpSpPr>
        <p:grpSpPr>
          <a:xfrm>
            <a:off x="12866062" y="6235128"/>
            <a:ext cx="4065270" cy="2667709"/>
            <a:chOff x="11021046" y="6122180"/>
            <a:chExt cx="4065270" cy="2667709"/>
          </a:xfrm>
        </p:grpSpPr>
        <p:grpSp>
          <p:nvGrpSpPr>
            <p:cNvPr id="33" name="Group 7">
              <a:extLst>
                <a:ext uri="{FF2B5EF4-FFF2-40B4-BE49-F238E27FC236}">
                  <a16:creationId xmlns:a16="http://schemas.microsoft.com/office/drawing/2014/main" id="{CEC09E6C-3FB1-0A06-646C-CDA4EA9E6143}"/>
                </a:ext>
              </a:extLst>
            </p:cNvPr>
            <p:cNvGrpSpPr/>
            <p:nvPr/>
          </p:nvGrpSpPr>
          <p:grpSpPr>
            <a:xfrm rot="317549">
              <a:off x="11021046" y="6122180"/>
              <a:ext cx="4065270" cy="2667709"/>
              <a:chOff x="0" y="0"/>
              <a:chExt cx="812800" cy="607172"/>
            </a:xfrm>
          </p:grpSpPr>
          <p:sp>
            <p:nvSpPr>
              <p:cNvPr id="35" name="Freeform 8">
                <a:extLst>
                  <a:ext uri="{FF2B5EF4-FFF2-40B4-BE49-F238E27FC236}">
                    <a16:creationId xmlns:a16="http://schemas.microsoft.com/office/drawing/2014/main" id="{EDBF7CAA-FACC-7328-F0A2-746E97FB1643}"/>
                  </a:ext>
                </a:extLst>
              </p:cNvPr>
              <p:cNvSpPr/>
              <p:nvPr/>
            </p:nvSpPr>
            <p:spPr>
              <a:xfrm>
                <a:off x="28300" y="19514"/>
                <a:ext cx="756200" cy="571328"/>
              </a:xfrm>
              <a:custGeom>
                <a:avLst/>
                <a:gdLst/>
                <a:ahLst/>
                <a:cxnLst/>
                <a:rect l="l" t="t" r="r" b="b"/>
                <a:pathLst>
                  <a:path w="756200" h="571328">
                    <a:moveTo>
                      <a:pt x="408098" y="13191"/>
                    </a:moveTo>
                    <a:lnTo>
                      <a:pt x="408098" y="13191"/>
                    </a:lnTo>
                    <a:cubicBezTo>
                      <a:pt x="425821" y="32513"/>
                      <a:pt x="454263" y="37625"/>
                      <a:pt x="477605" y="25684"/>
                    </a:cubicBezTo>
                    <a:lnTo>
                      <a:pt x="489470" y="19614"/>
                    </a:lnTo>
                    <a:cubicBezTo>
                      <a:pt x="498447" y="15022"/>
                      <a:pt x="508990" y="14615"/>
                      <a:pt x="518295" y="18502"/>
                    </a:cubicBezTo>
                    <a:cubicBezTo>
                      <a:pt x="527599" y="22388"/>
                      <a:pt x="534720" y="30175"/>
                      <a:pt x="537762" y="39788"/>
                    </a:cubicBezTo>
                    <a:lnTo>
                      <a:pt x="537762" y="39788"/>
                    </a:lnTo>
                    <a:cubicBezTo>
                      <a:pt x="544762" y="61906"/>
                      <a:pt x="567044" y="75433"/>
                      <a:pt x="589896" y="71439"/>
                    </a:cubicBezTo>
                    <a:lnTo>
                      <a:pt x="613675" y="67283"/>
                    </a:lnTo>
                    <a:cubicBezTo>
                      <a:pt x="622650" y="65715"/>
                      <a:pt x="631824" y="68635"/>
                      <a:pt x="638240" y="75103"/>
                    </a:cubicBezTo>
                    <a:cubicBezTo>
                      <a:pt x="644657" y="81571"/>
                      <a:pt x="647503" y="90769"/>
                      <a:pt x="645863" y="99730"/>
                    </a:cubicBezTo>
                    <a:lnTo>
                      <a:pt x="645863" y="99730"/>
                    </a:lnTo>
                    <a:cubicBezTo>
                      <a:pt x="644005" y="109882"/>
                      <a:pt x="646460" y="120348"/>
                      <a:pt x="652639" y="128613"/>
                    </a:cubicBezTo>
                    <a:cubicBezTo>
                      <a:pt x="658818" y="136879"/>
                      <a:pt x="668162" y="142196"/>
                      <a:pt x="678424" y="143287"/>
                    </a:cubicBezTo>
                    <a:lnTo>
                      <a:pt x="700523" y="145635"/>
                    </a:lnTo>
                    <a:cubicBezTo>
                      <a:pt x="709339" y="146572"/>
                      <a:pt x="716978" y="152156"/>
                      <a:pt x="720547" y="160271"/>
                    </a:cubicBezTo>
                    <a:cubicBezTo>
                      <a:pt x="724116" y="168386"/>
                      <a:pt x="723068" y="177790"/>
                      <a:pt x="717800" y="184920"/>
                    </a:cubicBezTo>
                    <a:lnTo>
                      <a:pt x="717800" y="184920"/>
                    </a:lnTo>
                    <a:cubicBezTo>
                      <a:pt x="711615" y="193293"/>
                      <a:pt x="709616" y="204042"/>
                      <a:pt x="712377" y="214078"/>
                    </a:cubicBezTo>
                    <a:cubicBezTo>
                      <a:pt x="715138" y="224115"/>
                      <a:pt x="722354" y="232328"/>
                      <a:pt x="731952" y="236359"/>
                    </a:cubicBezTo>
                    <a:lnTo>
                      <a:pt x="740300" y="239865"/>
                    </a:lnTo>
                    <a:cubicBezTo>
                      <a:pt x="748860" y="243459"/>
                      <a:pt x="754702" y="251524"/>
                      <a:pt x="755451" y="260777"/>
                    </a:cubicBezTo>
                    <a:cubicBezTo>
                      <a:pt x="756200" y="270030"/>
                      <a:pt x="751730" y="278929"/>
                      <a:pt x="743860" y="283853"/>
                    </a:cubicBezTo>
                    <a:lnTo>
                      <a:pt x="741820" y="285130"/>
                    </a:lnTo>
                    <a:cubicBezTo>
                      <a:pt x="732669" y="290855"/>
                      <a:pt x="726728" y="300538"/>
                      <a:pt x="725770" y="311290"/>
                    </a:cubicBezTo>
                    <a:cubicBezTo>
                      <a:pt x="724811" y="322042"/>
                      <a:pt x="728946" y="332623"/>
                      <a:pt x="736940" y="339876"/>
                    </a:cubicBezTo>
                    <a:lnTo>
                      <a:pt x="736940" y="339876"/>
                    </a:lnTo>
                    <a:cubicBezTo>
                      <a:pt x="743606" y="345924"/>
                      <a:pt x="746406" y="355147"/>
                      <a:pt x="744228" y="363880"/>
                    </a:cubicBezTo>
                    <a:cubicBezTo>
                      <a:pt x="742050" y="372612"/>
                      <a:pt x="735246" y="379440"/>
                      <a:pt x="726522" y="381649"/>
                    </a:cubicBezTo>
                    <a:lnTo>
                      <a:pt x="710330" y="385749"/>
                    </a:lnTo>
                    <a:cubicBezTo>
                      <a:pt x="700400" y="388264"/>
                      <a:pt x="692086" y="395030"/>
                      <a:pt x="687607" y="404241"/>
                    </a:cubicBezTo>
                    <a:cubicBezTo>
                      <a:pt x="683127" y="413452"/>
                      <a:pt x="682939" y="424170"/>
                      <a:pt x="687093" y="433533"/>
                    </a:cubicBezTo>
                    <a:lnTo>
                      <a:pt x="687093" y="433533"/>
                    </a:lnTo>
                    <a:cubicBezTo>
                      <a:pt x="690700" y="441665"/>
                      <a:pt x="689872" y="451080"/>
                      <a:pt x="684899" y="458457"/>
                    </a:cubicBezTo>
                    <a:cubicBezTo>
                      <a:pt x="679926" y="465833"/>
                      <a:pt x="671509" y="470133"/>
                      <a:pt x="662618" y="469838"/>
                    </a:cubicBezTo>
                    <a:lnTo>
                      <a:pt x="637784" y="469016"/>
                    </a:lnTo>
                    <a:cubicBezTo>
                      <a:pt x="615653" y="468284"/>
                      <a:pt x="596939" y="485257"/>
                      <a:pt x="595514" y="507355"/>
                    </a:cubicBezTo>
                    <a:lnTo>
                      <a:pt x="595514" y="507355"/>
                    </a:lnTo>
                    <a:cubicBezTo>
                      <a:pt x="594902" y="516850"/>
                      <a:pt x="589929" y="525527"/>
                      <a:pt x="582044" y="530853"/>
                    </a:cubicBezTo>
                    <a:cubicBezTo>
                      <a:pt x="574160" y="536179"/>
                      <a:pt x="564254" y="537555"/>
                      <a:pt x="555217" y="534579"/>
                    </a:cubicBezTo>
                    <a:lnTo>
                      <a:pt x="536097" y="528281"/>
                    </a:lnTo>
                    <a:cubicBezTo>
                      <a:pt x="512711" y="520579"/>
                      <a:pt x="487115" y="530186"/>
                      <a:pt x="474573" y="551375"/>
                    </a:cubicBezTo>
                    <a:lnTo>
                      <a:pt x="474573" y="551375"/>
                    </a:lnTo>
                    <a:cubicBezTo>
                      <a:pt x="469098" y="560625"/>
                      <a:pt x="459949" y="567112"/>
                      <a:pt x="449409" y="569220"/>
                    </a:cubicBezTo>
                    <a:cubicBezTo>
                      <a:pt x="438869" y="571328"/>
                      <a:pt x="427929" y="568857"/>
                      <a:pt x="419318" y="562424"/>
                    </a:cubicBezTo>
                    <a:lnTo>
                      <a:pt x="415598" y="559646"/>
                    </a:lnTo>
                    <a:cubicBezTo>
                      <a:pt x="393359" y="543033"/>
                      <a:pt x="362841" y="543033"/>
                      <a:pt x="340602" y="559646"/>
                    </a:cubicBezTo>
                    <a:lnTo>
                      <a:pt x="336883" y="562424"/>
                    </a:lnTo>
                    <a:cubicBezTo>
                      <a:pt x="328271" y="568857"/>
                      <a:pt x="317331" y="571328"/>
                      <a:pt x="306791" y="569220"/>
                    </a:cubicBezTo>
                    <a:cubicBezTo>
                      <a:pt x="296251" y="567112"/>
                      <a:pt x="287102" y="560625"/>
                      <a:pt x="281627" y="551375"/>
                    </a:cubicBezTo>
                    <a:lnTo>
                      <a:pt x="281627" y="551375"/>
                    </a:lnTo>
                    <a:cubicBezTo>
                      <a:pt x="269085" y="530186"/>
                      <a:pt x="243489" y="520579"/>
                      <a:pt x="220103" y="528281"/>
                    </a:cubicBezTo>
                    <a:lnTo>
                      <a:pt x="200983" y="534579"/>
                    </a:lnTo>
                    <a:cubicBezTo>
                      <a:pt x="191946" y="537555"/>
                      <a:pt x="182040" y="536179"/>
                      <a:pt x="174156" y="530853"/>
                    </a:cubicBezTo>
                    <a:cubicBezTo>
                      <a:pt x="166271" y="525527"/>
                      <a:pt x="161298" y="516850"/>
                      <a:pt x="160686" y="507355"/>
                    </a:cubicBezTo>
                    <a:lnTo>
                      <a:pt x="160686" y="507355"/>
                    </a:lnTo>
                    <a:cubicBezTo>
                      <a:pt x="159261" y="485257"/>
                      <a:pt x="140547" y="468284"/>
                      <a:pt x="118416" y="469016"/>
                    </a:cubicBezTo>
                    <a:lnTo>
                      <a:pt x="93583" y="469838"/>
                    </a:lnTo>
                    <a:cubicBezTo>
                      <a:pt x="84691" y="470133"/>
                      <a:pt x="76274" y="465833"/>
                      <a:pt x="71301" y="458457"/>
                    </a:cubicBezTo>
                    <a:cubicBezTo>
                      <a:pt x="66329" y="451080"/>
                      <a:pt x="65500" y="441665"/>
                      <a:pt x="69107" y="433533"/>
                    </a:cubicBezTo>
                    <a:lnTo>
                      <a:pt x="69107" y="433533"/>
                    </a:lnTo>
                    <a:cubicBezTo>
                      <a:pt x="73261" y="424170"/>
                      <a:pt x="73072" y="413452"/>
                      <a:pt x="68593" y="404241"/>
                    </a:cubicBezTo>
                    <a:cubicBezTo>
                      <a:pt x="64114" y="395030"/>
                      <a:pt x="55799" y="388264"/>
                      <a:pt x="45870" y="385749"/>
                    </a:cubicBezTo>
                    <a:lnTo>
                      <a:pt x="29679" y="381649"/>
                    </a:lnTo>
                    <a:cubicBezTo>
                      <a:pt x="20954" y="379440"/>
                      <a:pt x="14150" y="372612"/>
                      <a:pt x="11972" y="363880"/>
                    </a:cubicBezTo>
                    <a:cubicBezTo>
                      <a:pt x="9794" y="355147"/>
                      <a:pt x="12594" y="345924"/>
                      <a:pt x="19260" y="339876"/>
                    </a:cubicBezTo>
                    <a:lnTo>
                      <a:pt x="19260" y="339876"/>
                    </a:lnTo>
                    <a:cubicBezTo>
                      <a:pt x="27254" y="332623"/>
                      <a:pt x="31389" y="322042"/>
                      <a:pt x="30430" y="311290"/>
                    </a:cubicBezTo>
                    <a:cubicBezTo>
                      <a:pt x="29472" y="300538"/>
                      <a:pt x="23531" y="290855"/>
                      <a:pt x="14380" y="285130"/>
                    </a:cubicBezTo>
                    <a:lnTo>
                      <a:pt x="12340" y="283853"/>
                    </a:lnTo>
                    <a:cubicBezTo>
                      <a:pt x="4470" y="278929"/>
                      <a:pt x="0" y="270030"/>
                      <a:pt x="749" y="260777"/>
                    </a:cubicBezTo>
                    <a:cubicBezTo>
                      <a:pt x="1497" y="251524"/>
                      <a:pt x="7340" y="243459"/>
                      <a:pt x="15900" y="239865"/>
                    </a:cubicBezTo>
                    <a:lnTo>
                      <a:pt x="24248" y="236359"/>
                    </a:lnTo>
                    <a:cubicBezTo>
                      <a:pt x="33846" y="232329"/>
                      <a:pt x="41062" y="224115"/>
                      <a:pt x="43823" y="214078"/>
                    </a:cubicBezTo>
                    <a:cubicBezTo>
                      <a:pt x="46584" y="204042"/>
                      <a:pt x="44585" y="193293"/>
                      <a:pt x="38399" y="184920"/>
                    </a:cubicBezTo>
                    <a:lnTo>
                      <a:pt x="38399" y="184920"/>
                    </a:lnTo>
                    <a:cubicBezTo>
                      <a:pt x="33132" y="177790"/>
                      <a:pt x="32084" y="168386"/>
                      <a:pt x="35653" y="160271"/>
                    </a:cubicBezTo>
                    <a:cubicBezTo>
                      <a:pt x="39221" y="152156"/>
                      <a:pt x="46861" y="146572"/>
                      <a:pt x="55676" y="145635"/>
                    </a:cubicBezTo>
                    <a:lnTo>
                      <a:pt x="77776" y="143287"/>
                    </a:lnTo>
                    <a:cubicBezTo>
                      <a:pt x="88038" y="142196"/>
                      <a:pt x="97382" y="136879"/>
                      <a:pt x="103561" y="128613"/>
                    </a:cubicBezTo>
                    <a:cubicBezTo>
                      <a:pt x="109740" y="120348"/>
                      <a:pt x="112195" y="109882"/>
                      <a:pt x="110337" y="99730"/>
                    </a:cubicBezTo>
                    <a:lnTo>
                      <a:pt x="110337" y="99730"/>
                    </a:lnTo>
                    <a:cubicBezTo>
                      <a:pt x="108697" y="90769"/>
                      <a:pt x="111543" y="81571"/>
                      <a:pt x="117960" y="75103"/>
                    </a:cubicBezTo>
                    <a:cubicBezTo>
                      <a:pt x="124376" y="68635"/>
                      <a:pt x="133550" y="65715"/>
                      <a:pt x="142525" y="67283"/>
                    </a:cubicBezTo>
                    <a:lnTo>
                      <a:pt x="166304" y="71439"/>
                    </a:lnTo>
                    <a:cubicBezTo>
                      <a:pt x="189156" y="75433"/>
                      <a:pt x="211438" y="61906"/>
                      <a:pt x="218438" y="39788"/>
                    </a:cubicBezTo>
                    <a:lnTo>
                      <a:pt x="218438" y="39788"/>
                    </a:lnTo>
                    <a:cubicBezTo>
                      <a:pt x="221480" y="30175"/>
                      <a:pt x="228601" y="22388"/>
                      <a:pt x="237905" y="18502"/>
                    </a:cubicBezTo>
                    <a:cubicBezTo>
                      <a:pt x="247210" y="14615"/>
                      <a:pt x="257753" y="15022"/>
                      <a:pt x="266730" y="19614"/>
                    </a:cubicBezTo>
                    <a:lnTo>
                      <a:pt x="278595" y="25684"/>
                    </a:lnTo>
                    <a:cubicBezTo>
                      <a:pt x="301937" y="37625"/>
                      <a:pt x="330379" y="32513"/>
                      <a:pt x="348102" y="13191"/>
                    </a:cubicBezTo>
                    <a:lnTo>
                      <a:pt x="348102" y="13191"/>
                    </a:lnTo>
                    <a:cubicBezTo>
                      <a:pt x="355812" y="4785"/>
                      <a:pt x="366694" y="0"/>
                      <a:pt x="378100" y="0"/>
                    </a:cubicBezTo>
                    <a:cubicBezTo>
                      <a:pt x="389506" y="0"/>
                      <a:pt x="400388" y="4785"/>
                      <a:pt x="408098" y="13191"/>
                    </a:cubicBezTo>
                    <a:close/>
                  </a:path>
                </a:pathLst>
              </a:custGeom>
              <a:solidFill>
                <a:schemeClr val="accent2">
                  <a:lumMod val="75000"/>
                </a:schemeClr>
              </a:solidFill>
              <a:ln w="57150">
                <a:solidFill>
                  <a:srgbClr val="000000"/>
                </a:solidFill>
              </a:ln>
            </p:spPr>
            <p:txBody>
              <a:bodyPr/>
              <a:lstStyle/>
              <a:p>
                <a:endParaRPr lang="en-US">
                  <a:latin typeface="Arial" panose="020B0604020202020204" pitchFamily="34" charset="0"/>
                  <a:cs typeface="Arial" panose="020B0604020202020204" pitchFamily="34" charset="0"/>
                </a:endParaRPr>
              </a:p>
            </p:txBody>
          </p:sp>
          <p:sp>
            <p:nvSpPr>
              <p:cNvPr id="36" name="TextBox 9">
                <a:extLst>
                  <a:ext uri="{FF2B5EF4-FFF2-40B4-BE49-F238E27FC236}">
                    <a16:creationId xmlns:a16="http://schemas.microsoft.com/office/drawing/2014/main" id="{ED98A421-EB21-FE61-1563-3E273012E80C}"/>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34" name="TextBox 33">
              <a:extLst>
                <a:ext uri="{FF2B5EF4-FFF2-40B4-BE49-F238E27FC236}">
                  <a16:creationId xmlns:a16="http://schemas.microsoft.com/office/drawing/2014/main" id="{36CB344E-9465-3331-96EA-B85B08FC0C27}"/>
                </a:ext>
              </a:extLst>
            </p:cNvPr>
            <p:cNvSpPr txBox="1"/>
            <p:nvPr/>
          </p:nvSpPr>
          <p:spPr>
            <a:xfrm>
              <a:off x="11219523" y="7032112"/>
              <a:ext cx="3600419" cy="861774"/>
            </a:xfrm>
            <a:prstGeom prst="rect">
              <a:avLst/>
            </a:prstGeom>
            <a:noFill/>
          </p:spPr>
          <p:txBody>
            <a:bodyPr wrap="square">
              <a:spAutoFit/>
            </a:bodyPr>
            <a:lstStyle/>
            <a:p>
              <a:pPr algn="ctr"/>
              <a:r>
                <a:rPr lang="en-US" sz="5000" b="1">
                  <a:solidFill>
                    <a:schemeClr val="bg1"/>
                  </a:solidFill>
                  <a:effectLst/>
                  <a:latin typeface="Arial" panose="020B0604020202020204" pitchFamily="34" charset="0"/>
                  <a:ea typeface="Calibri" panose="020F0502020204030204" pitchFamily="34" charset="0"/>
                  <a:cs typeface="Arial" panose="020B0604020202020204" pitchFamily="34" charset="0"/>
                </a:rPr>
                <a:t>Yêu cầu</a:t>
              </a:r>
              <a:endParaRPr lang="en-US" sz="5000" dirty="0">
                <a:solidFill>
                  <a:schemeClr val="bg1"/>
                </a:solidFill>
                <a:latin typeface="Arial" panose="020B0604020202020204" pitchFamily="34" charset="0"/>
                <a:cs typeface="Arial" panose="020B0604020202020204" pitchFamily="34" charset="0"/>
              </a:endParaRPr>
            </a:p>
          </p:txBody>
        </p:sp>
      </p:grpSp>
      <p:pic>
        <p:nvPicPr>
          <p:cNvPr id="38" name="Picture 4">
            <a:extLst>
              <a:ext uri="{FF2B5EF4-FFF2-40B4-BE49-F238E27FC236}">
                <a16:creationId xmlns:a16="http://schemas.microsoft.com/office/drawing/2014/main" id="{404B494A-581F-7689-A0C0-F770A84A8AA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11193">
            <a:off x="1342662" y="898417"/>
            <a:ext cx="1835901" cy="2113267"/>
          </a:xfrm>
          <a:prstGeom prst="rect">
            <a:avLst/>
          </a:prstGeom>
        </p:spPr>
      </p:pic>
      <p:grpSp>
        <p:nvGrpSpPr>
          <p:cNvPr id="25" name="Group 24">
            <a:extLst>
              <a:ext uri="{FF2B5EF4-FFF2-40B4-BE49-F238E27FC236}">
                <a16:creationId xmlns:a16="http://schemas.microsoft.com/office/drawing/2014/main" id="{4AD29E5E-9DE8-FCE3-ED17-8E87DC66F770}"/>
              </a:ext>
            </a:extLst>
          </p:cNvPr>
          <p:cNvGrpSpPr/>
          <p:nvPr/>
        </p:nvGrpSpPr>
        <p:grpSpPr>
          <a:xfrm>
            <a:off x="-533400" y="5905500"/>
            <a:ext cx="4685112" cy="4381500"/>
            <a:chOff x="-581334" y="1088841"/>
            <a:chExt cx="7489303" cy="6716676"/>
          </a:xfrm>
        </p:grpSpPr>
        <p:sp>
          <p:nvSpPr>
            <p:cNvPr id="8" name="Freeform 8"/>
            <p:cNvSpPr/>
            <p:nvPr/>
          </p:nvSpPr>
          <p:spPr>
            <a:xfrm>
              <a:off x="-581334" y="1088841"/>
              <a:ext cx="7236424" cy="6420681"/>
            </a:xfrm>
            <a:custGeom>
              <a:avLst/>
              <a:gdLst/>
              <a:ahLst/>
              <a:cxnLst/>
              <a:rect l="l" t="t" r="r" b="b"/>
              <a:pathLst>
                <a:path w="7236424" h="6420681">
                  <a:moveTo>
                    <a:pt x="0" y="0"/>
                  </a:moveTo>
                  <a:lnTo>
                    <a:pt x="7236424" y="0"/>
                  </a:lnTo>
                  <a:lnTo>
                    <a:pt x="7236424" y="6420681"/>
                  </a:lnTo>
                  <a:lnTo>
                    <a:pt x="0" y="64206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9" name="Group 9"/>
            <p:cNvGrpSpPr/>
            <p:nvPr/>
          </p:nvGrpSpPr>
          <p:grpSpPr>
            <a:xfrm>
              <a:off x="0" y="6683643"/>
              <a:ext cx="6907969" cy="1121874"/>
              <a:chOff x="0" y="0"/>
              <a:chExt cx="1819383" cy="295473"/>
            </a:xfrm>
          </p:grpSpPr>
          <p:sp>
            <p:nvSpPr>
              <p:cNvPr id="10" name="Freeform 10"/>
              <p:cNvSpPr/>
              <p:nvPr/>
            </p:nvSpPr>
            <p:spPr>
              <a:xfrm>
                <a:off x="0" y="0"/>
                <a:ext cx="1819383" cy="295473"/>
              </a:xfrm>
              <a:custGeom>
                <a:avLst/>
                <a:gdLst/>
                <a:ahLst/>
                <a:cxnLst/>
                <a:rect l="l" t="t" r="r" b="b"/>
                <a:pathLst>
                  <a:path w="1819383" h="295473">
                    <a:moveTo>
                      <a:pt x="0" y="0"/>
                    </a:moveTo>
                    <a:lnTo>
                      <a:pt x="1819383" y="0"/>
                    </a:lnTo>
                    <a:lnTo>
                      <a:pt x="1819383" y="295473"/>
                    </a:lnTo>
                    <a:lnTo>
                      <a:pt x="0" y="295473"/>
                    </a:lnTo>
                    <a:close/>
                  </a:path>
                </a:pathLst>
              </a:custGeom>
              <a:solidFill>
                <a:srgbClr val="CE7D5F"/>
              </a:solidFill>
            </p:spPr>
            <p:txBody>
              <a:bodyPr/>
              <a:lstStyle/>
              <a:p>
                <a:endParaRPr lang="en-US"/>
              </a:p>
            </p:txBody>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1960"/>
                  </a:lnSpc>
                </a:pPr>
                <a:endParaRPr/>
              </a:p>
            </p:txBody>
          </p:sp>
        </p:gr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C66D"/>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5484324" y="-2098107"/>
            <a:ext cx="5889112" cy="13361932"/>
            <a:chOff x="0" y="0"/>
            <a:chExt cx="3366183" cy="8394999"/>
          </a:xfrm>
        </p:grpSpPr>
        <p:sp>
          <p:nvSpPr>
            <p:cNvPr id="3" name="Freeform 3"/>
            <p:cNvSpPr/>
            <p:nvPr/>
          </p:nvSpPr>
          <p:spPr>
            <a:xfrm>
              <a:off x="-9098" y="-6509"/>
              <a:ext cx="3380514" cy="8427052"/>
            </a:xfrm>
            <a:custGeom>
              <a:avLst/>
              <a:gdLst/>
              <a:ahLst/>
              <a:cxnLst/>
              <a:rect l="l" t="t" r="r" b="b"/>
              <a:pathLst>
                <a:path w="3380514" h="8427052">
                  <a:moveTo>
                    <a:pt x="63030" y="7833499"/>
                  </a:moveTo>
                  <a:cubicBezTo>
                    <a:pt x="63030" y="7833499"/>
                    <a:pt x="0" y="7586935"/>
                    <a:pt x="10218" y="1214762"/>
                  </a:cubicBezTo>
                  <a:cubicBezTo>
                    <a:pt x="18651" y="990971"/>
                    <a:pt x="65033" y="645332"/>
                    <a:pt x="65033" y="645332"/>
                  </a:cubicBezTo>
                  <a:cubicBezTo>
                    <a:pt x="82233" y="502466"/>
                    <a:pt x="56685" y="337866"/>
                    <a:pt x="181385" y="223925"/>
                  </a:cubicBezTo>
                  <a:cubicBezTo>
                    <a:pt x="346794" y="72788"/>
                    <a:pt x="621643" y="0"/>
                    <a:pt x="2487441" y="6965"/>
                  </a:cubicBezTo>
                  <a:lnTo>
                    <a:pt x="2487442" y="6965"/>
                  </a:lnTo>
                  <a:cubicBezTo>
                    <a:pt x="2704189" y="16819"/>
                    <a:pt x="2908504" y="36481"/>
                    <a:pt x="3042692" y="101690"/>
                  </a:cubicBezTo>
                  <a:cubicBezTo>
                    <a:pt x="3298739" y="226120"/>
                    <a:pt x="3380514" y="459160"/>
                    <a:pt x="3375026" y="704684"/>
                  </a:cubicBezTo>
                  <a:cubicBezTo>
                    <a:pt x="3375026" y="704684"/>
                    <a:pt x="3331738" y="1013073"/>
                    <a:pt x="3339171" y="1248607"/>
                  </a:cubicBezTo>
                  <a:cubicBezTo>
                    <a:pt x="3346295" y="7575300"/>
                    <a:pt x="3353451" y="7770903"/>
                    <a:pt x="3353451" y="7770903"/>
                  </a:cubicBezTo>
                  <a:cubicBezTo>
                    <a:pt x="3336770" y="7986636"/>
                    <a:pt x="3222126" y="8197248"/>
                    <a:pt x="3025257" y="8308871"/>
                  </a:cubicBezTo>
                  <a:cubicBezTo>
                    <a:pt x="2874905" y="8394120"/>
                    <a:pt x="2676874" y="8409218"/>
                    <a:pt x="2119813" y="8398477"/>
                  </a:cubicBezTo>
                  <a:lnTo>
                    <a:pt x="2119791" y="8398477"/>
                  </a:lnTo>
                  <a:cubicBezTo>
                    <a:pt x="645952" y="8393199"/>
                    <a:pt x="384604" y="8427052"/>
                    <a:pt x="254278" y="8317895"/>
                  </a:cubicBezTo>
                  <a:cubicBezTo>
                    <a:pt x="145767" y="8227010"/>
                    <a:pt x="81795" y="8033698"/>
                    <a:pt x="63030" y="7833499"/>
                  </a:cubicBezTo>
                  <a:close/>
                </a:path>
              </a:pathLst>
            </a:custGeom>
            <a:solidFill>
              <a:srgbClr val="CFE2E3"/>
            </a:solidFill>
          </p:spPr>
          <p:txBody>
            <a:bodyPr/>
            <a:lstStyle/>
            <a:p>
              <a:endParaRPr lang="en-US"/>
            </a:p>
          </p:txBody>
        </p:sp>
      </p:grpSp>
      <p:sp>
        <p:nvSpPr>
          <p:cNvPr id="4" name="Freeform 4"/>
          <p:cNvSpPr/>
          <p:nvPr/>
        </p:nvSpPr>
        <p:spPr>
          <a:xfrm>
            <a:off x="14205053" y="5394761"/>
            <a:ext cx="4191000" cy="5815324"/>
          </a:xfrm>
          <a:custGeom>
            <a:avLst/>
            <a:gdLst/>
            <a:ahLst/>
            <a:cxnLst/>
            <a:rect l="l" t="t" r="r" b="b"/>
            <a:pathLst>
              <a:path w="5134623" h="7167621">
                <a:moveTo>
                  <a:pt x="0" y="0"/>
                </a:moveTo>
                <a:lnTo>
                  <a:pt x="5134623" y="0"/>
                </a:lnTo>
                <a:lnTo>
                  <a:pt x="5134623" y="7167621"/>
                </a:lnTo>
                <a:lnTo>
                  <a:pt x="0" y="71676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rot="-8529860">
            <a:off x="-343534" y="9283870"/>
            <a:ext cx="1932880" cy="1046898"/>
          </a:xfrm>
          <a:custGeom>
            <a:avLst/>
            <a:gdLst/>
            <a:ahLst/>
            <a:cxnLst/>
            <a:rect l="l" t="t" r="r" b="b"/>
            <a:pathLst>
              <a:path w="4485404" h="3015834">
                <a:moveTo>
                  <a:pt x="0" y="0"/>
                </a:moveTo>
                <a:lnTo>
                  <a:pt x="4485404" y="0"/>
                </a:lnTo>
                <a:lnTo>
                  <a:pt x="4485404" y="3015834"/>
                </a:lnTo>
                <a:lnTo>
                  <a:pt x="0" y="30158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rot="-9469795">
            <a:off x="17336340" y="-168990"/>
            <a:ext cx="1541369" cy="1101366"/>
          </a:xfrm>
          <a:custGeom>
            <a:avLst/>
            <a:gdLst/>
            <a:ahLst/>
            <a:cxnLst/>
            <a:rect l="l" t="t" r="r" b="b"/>
            <a:pathLst>
              <a:path w="2780588" h="2366975">
                <a:moveTo>
                  <a:pt x="0" y="0"/>
                </a:moveTo>
                <a:lnTo>
                  <a:pt x="2780588" y="0"/>
                </a:lnTo>
                <a:lnTo>
                  <a:pt x="2780588" y="2366975"/>
                </a:lnTo>
                <a:lnTo>
                  <a:pt x="0" y="23669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321DF0B6-F6A7-CFE6-2C32-87F53A3D6B67}"/>
              </a:ext>
            </a:extLst>
          </p:cNvPr>
          <p:cNvSpPr txBox="1"/>
          <p:nvPr/>
        </p:nvSpPr>
        <p:spPr>
          <a:xfrm>
            <a:off x="2611522" y="2449310"/>
            <a:ext cx="11582645" cy="4260333"/>
          </a:xfrm>
          <a:prstGeom prst="rect">
            <a:avLst/>
          </a:prstGeom>
          <a:noFill/>
        </p:spPr>
        <p:txBody>
          <a:bodyPr wrap="square">
            <a:spAutoFit/>
          </a:bodyPr>
          <a:lstStyle/>
          <a:p>
            <a:pPr algn="ctr">
              <a:lnSpc>
                <a:spcPct val="150000"/>
              </a:lnSpc>
            </a:pPr>
            <a:r>
              <a:rPr lang="en-US" sz="5400" b="1">
                <a:solidFill>
                  <a:srgbClr val="FF0000"/>
                </a:solidFill>
                <a:effectLst/>
                <a:latin typeface="Arial" panose="020B0604020202020204" pitchFamily="34" charset="0"/>
                <a:ea typeface="Times New Roman" panose="02020603050405020304" pitchFamily="18" charset="0"/>
                <a:cs typeface="Arial" panose="020B0604020202020204" pitchFamily="34" charset="0"/>
              </a:rPr>
              <a:t>KẾT LUẬN</a:t>
            </a:r>
          </a:p>
          <a:p>
            <a:pPr algn="just">
              <a:lnSpc>
                <a:spcPct val="150000"/>
              </a:lnSpc>
            </a:pPr>
            <a:r>
              <a:rPr lang="en-US" sz="4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Mỗi người chúng ta cần có trách nhiệm với chính bản thân mình. Đây là nền tảng để có được thành công trong học tập và cuộc sống</a:t>
            </a:r>
            <a:endParaRPr lang="en-US" sz="4400">
              <a:latin typeface="Arial" panose="020B0604020202020204" pitchFamily="34" charset="0"/>
              <a:cs typeface="Arial" panose="020B0604020202020204" pitchFamily="34" charset="0"/>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0E9"/>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5727573" y="-1727072"/>
            <a:ext cx="7022301" cy="14210246"/>
            <a:chOff x="0" y="0"/>
            <a:chExt cx="3366183" cy="8394999"/>
          </a:xfrm>
        </p:grpSpPr>
        <p:sp>
          <p:nvSpPr>
            <p:cNvPr id="3" name="Freeform 3"/>
            <p:cNvSpPr/>
            <p:nvPr/>
          </p:nvSpPr>
          <p:spPr>
            <a:xfrm>
              <a:off x="-9098" y="-6509"/>
              <a:ext cx="3380514" cy="8427052"/>
            </a:xfrm>
            <a:custGeom>
              <a:avLst/>
              <a:gdLst/>
              <a:ahLst/>
              <a:cxnLst/>
              <a:rect l="l" t="t" r="r" b="b"/>
              <a:pathLst>
                <a:path w="3380514" h="8427052">
                  <a:moveTo>
                    <a:pt x="63030" y="7833499"/>
                  </a:moveTo>
                  <a:cubicBezTo>
                    <a:pt x="63030" y="7833499"/>
                    <a:pt x="0" y="7586935"/>
                    <a:pt x="10218" y="1214762"/>
                  </a:cubicBezTo>
                  <a:cubicBezTo>
                    <a:pt x="18651" y="990971"/>
                    <a:pt x="65033" y="645332"/>
                    <a:pt x="65033" y="645332"/>
                  </a:cubicBezTo>
                  <a:cubicBezTo>
                    <a:pt x="82233" y="502466"/>
                    <a:pt x="56685" y="337866"/>
                    <a:pt x="181385" y="223925"/>
                  </a:cubicBezTo>
                  <a:cubicBezTo>
                    <a:pt x="346794" y="72788"/>
                    <a:pt x="621643" y="0"/>
                    <a:pt x="2487441" y="6965"/>
                  </a:cubicBezTo>
                  <a:lnTo>
                    <a:pt x="2487442" y="6965"/>
                  </a:lnTo>
                  <a:cubicBezTo>
                    <a:pt x="2704189" y="16819"/>
                    <a:pt x="2908504" y="36481"/>
                    <a:pt x="3042692" y="101690"/>
                  </a:cubicBezTo>
                  <a:cubicBezTo>
                    <a:pt x="3298739" y="226120"/>
                    <a:pt x="3380514" y="459160"/>
                    <a:pt x="3375026" y="704684"/>
                  </a:cubicBezTo>
                  <a:cubicBezTo>
                    <a:pt x="3375026" y="704684"/>
                    <a:pt x="3331738" y="1013073"/>
                    <a:pt x="3339171" y="1248607"/>
                  </a:cubicBezTo>
                  <a:cubicBezTo>
                    <a:pt x="3346295" y="7575300"/>
                    <a:pt x="3353451" y="7770903"/>
                    <a:pt x="3353451" y="7770903"/>
                  </a:cubicBezTo>
                  <a:cubicBezTo>
                    <a:pt x="3336770" y="7986636"/>
                    <a:pt x="3222126" y="8197248"/>
                    <a:pt x="3025257" y="8308871"/>
                  </a:cubicBezTo>
                  <a:cubicBezTo>
                    <a:pt x="2874905" y="8394120"/>
                    <a:pt x="2676874" y="8409218"/>
                    <a:pt x="2119813" y="8398477"/>
                  </a:cubicBezTo>
                  <a:lnTo>
                    <a:pt x="2119791" y="8398477"/>
                  </a:lnTo>
                  <a:cubicBezTo>
                    <a:pt x="645952" y="8393199"/>
                    <a:pt x="384604" y="8427052"/>
                    <a:pt x="254278" y="8317895"/>
                  </a:cubicBezTo>
                  <a:cubicBezTo>
                    <a:pt x="145767" y="8227010"/>
                    <a:pt x="81795" y="8033698"/>
                    <a:pt x="63030" y="7833499"/>
                  </a:cubicBezTo>
                  <a:close/>
                </a:path>
              </a:pathLst>
            </a:custGeom>
            <a:solidFill>
              <a:srgbClr val="E99C1F"/>
            </a:solidFill>
          </p:spPr>
          <p:txBody>
            <a:bodyPr/>
            <a:lstStyle/>
            <a:p>
              <a:endParaRPr lang="en-US">
                <a:latin typeface="Arial" panose="020B0604020202020204" pitchFamily="34" charset="0"/>
                <a:cs typeface="Arial" panose="020B0604020202020204" pitchFamily="34" charset="0"/>
              </a:endParaRPr>
            </a:p>
          </p:txBody>
        </p:sp>
      </p:grpSp>
      <p:sp>
        <p:nvSpPr>
          <p:cNvPr id="4" name="Freeform 4"/>
          <p:cNvSpPr/>
          <p:nvPr/>
        </p:nvSpPr>
        <p:spPr>
          <a:xfrm>
            <a:off x="-741967" y="8293784"/>
            <a:ext cx="4864672" cy="2336825"/>
          </a:xfrm>
          <a:custGeom>
            <a:avLst/>
            <a:gdLst/>
            <a:ahLst/>
            <a:cxnLst/>
            <a:rect l="l" t="t" r="r" b="b"/>
            <a:pathLst>
              <a:path w="4864672" h="2336825">
                <a:moveTo>
                  <a:pt x="0" y="0"/>
                </a:moveTo>
                <a:lnTo>
                  <a:pt x="4864672" y="0"/>
                </a:lnTo>
                <a:lnTo>
                  <a:pt x="4864672" y="2336826"/>
                </a:lnTo>
                <a:lnTo>
                  <a:pt x="0" y="23368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5"/>
          <p:cNvSpPr/>
          <p:nvPr/>
        </p:nvSpPr>
        <p:spPr>
          <a:xfrm flipH="1" flipV="1">
            <a:off x="13665747" y="-139713"/>
            <a:ext cx="4864672" cy="2336825"/>
          </a:xfrm>
          <a:custGeom>
            <a:avLst/>
            <a:gdLst/>
            <a:ahLst/>
            <a:cxnLst/>
            <a:rect l="l" t="t" r="r" b="b"/>
            <a:pathLst>
              <a:path w="4864672" h="2336825">
                <a:moveTo>
                  <a:pt x="4864671" y="2336826"/>
                </a:moveTo>
                <a:lnTo>
                  <a:pt x="0" y="2336826"/>
                </a:lnTo>
                <a:lnTo>
                  <a:pt x="0" y="0"/>
                </a:lnTo>
                <a:lnTo>
                  <a:pt x="4864671" y="0"/>
                </a:lnTo>
                <a:lnTo>
                  <a:pt x="4864671" y="2336826"/>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Freeform 8"/>
          <p:cNvSpPr/>
          <p:nvPr/>
        </p:nvSpPr>
        <p:spPr>
          <a:xfrm>
            <a:off x="1342117" y="968099"/>
            <a:ext cx="2780588" cy="2366975"/>
          </a:xfrm>
          <a:custGeom>
            <a:avLst/>
            <a:gdLst/>
            <a:ahLst/>
            <a:cxnLst/>
            <a:rect l="l" t="t" r="r" b="b"/>
            <a:pathLst>
              <a:path w="2780588" h="2366975">
                <a:moveTo>
                  <a:pt x="0" y="0"/>
                </a:moveTo>
                <a:lnTo>
                  <a:pt x="2780588" y="0"/>
                </a:lnTo>
                <a:lnTo>
                  <a:pt x="2780588" y="2366975"/>
                </a:lnTo>
                <a:lnTo>
                  <a:pt x="0" y="23669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Freeform 10"/>
          <p:cNvSpPr/>
          <p:nvPr/>
        </p:nvSpPr>
        <p:spPr>
          <a:xfrm rot="-10800000">
            <a:off x="14662054" y="7398388"/>
            <a:ext cx="2780588" cy="2366975"/>
          </a:xfrm>
          <a:custGeom>
            <a:avLst/>
            <a:gdLst/>
            <a:ahLst/>
            <a:cxnLst/>
            <a:rect l="l" t="t" r="r" b="b"/>
            <a:pathLst>
              <a:path w="2780588" h="2366975">
                <a:moveTo>
                  <a:pt x="0" y="0"/>
                </a:moveTo>
                <a:lnTo>
                  <a:pt x="2780587" y="0"/>
                </a:lnTo>
                <a:lnTo>
                  <a:pt x="2780587" y="2366975"/>
                </a:lnTo>
                <a:lnTo>
                  <a:pt x="0" y="23669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1" name="TextBox 12">
            <a:extLst>
              <a:ext uri="{FF2B5EF4-FFF2-40B4-BE49-F238E27FC236}">
                <a16:creationId xmlns:a16="http://schemas.microsoft.com/office/drawing/2014/main" id="{7BB4F4D8-7045-2067-DBCC-80B8891EBCCE}"/>
              </a:ext>
            </a:extLst>
          </p:cNvPr>
          <p:cNvSpPr txBox="1"/>
          <p:nvPr/>
        </p:nvSpPr>
        <p:spPr>
          <a:xfrm>
            <a:off x="2859913" y="3249270"/>
            <a:ext cx="12725400" cy="4249497"/>
          </a:xfrm>
          <a:prstGeom prst="rect">
            <a:avLst/>
          </a:prstGeom>
        </p:spPr>
        <p:txBody>
          <a:bodyPr wrap="square" lIns="0" tIns="0" rIns="0" bIns="0" rtlCol="0" anchor="t">
            <a:spAutoFit/>
          </a:bodyPr>
          <a:lstStyle/>
          <a:p>
            <a:pPr lvl="0" algn="ctr">
              <a:lnSpc>
                <a:spcPct val="150000"/>
              </a:lnSpc>
              <a:spcBef>
                <a:spcPct val="0"/>
              </a:spcBef>
            </a:pPr>
            <a:r>
              <a:rPr lang="vi-VN" sz="6400" b="1">
                <a:solidFill>
                  <a:schemeClr val="bg1"/>
                </a:solidFill>
                <a:latin typeface="Arial" panose="020B0604020202020204" pitchFamily="34" charset="0"/>
                <a:cs typeface="Arial" panose="020B0604020202020204" pitchFamily="34" charset="0"/>
              </a:rPr>
              <a:t>HOẠT ĐỘNG </a:t>
            </a:r>
            <a:r>
              <a:rPr lang="en-US" sz="6400" b="1">
                <a:solidFill>
                  <a:schemeClr val="bg1"/>
                </a:solidFill>
                <a:latin typeface="Arial" panose="020B0604020202020204" pitchFamily="34" charset="0"/>
                <a:cs typeface="Arial" panose="020B0604020202020204" pitchFamily="34" charset="0"/>
              </a:rPr>
              <a:t>2</a:t>
            </a:r>
            <a:r>
              <a:rPr lang="vi-VN" sz="6400" b="1">
                <a:solidFill>
                  <a:schemeClr val="bg1"/>
                </a:solidFill>
                <a:latin typeface="Arial" panose="020B0604020202020204" pitchFamily="34" charset="0"/>
                <a:cs typeface="Arial" panose="020B0604020202020204" pitchFamily="34" charset="0"/>
              </a:rPr>
              <a:t>: </a:t>
            </a:r>
            <a:endParaRPr lang="en-US" sz="6400" b="1">
              <a:solidFill>
                <a:schemeClr val="bg1"/>
              </a:solidFill>
              <a:latin typeface="Arial" panose="020B0604020202020204" pitchFamily="34" charset="0"/>
              <a:cs typeface="Arial" panose="020B0604020202020204" pitchFamily="34" charset="0"/>
            </a:endParaRPr>
          </a:p>
          <a:p>
            <a:pPr lvl="0" algn="ctr">
              <a:lnSpc>
                <a:spcPct val="150000"/>
              </a:lnSpc>
              <a:spcBef>
                <a:spcPct val="0"/>
              </a:spcBef>
            </a:pPr>
            <a:r>
              <a:rPr lang="vi-VN" sz="6400" b="1">
                <a:solidFill>
                  <a:schemeClr val="bg1"/>
                </a:solidFill>
                <a:cs typeface="Arial" panose="020B0604020202020204" pitchFamily="34" charset="0"/>
              </a:rPr>
              <a:t>TÌM HIỂU VỀ TRÁCH NHIỆM VỚI MỌI NGƯỜI XUNG QUANH</a:t>
            </a:r>
            <a:endParaRPr lang="vi-VN" sz="64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646916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0E9"/>
        </a:solidFill>
        <a:effectLst/>
      </p:bgPr>
    </p:bg>
    <p:spTree>
      <p:nvGrpSpPr>
        <p:cNvPr id="1" name=""/>
        <p:cNvGrpSpPr/>
        <p:nvPr/>
      </p:nvGrpSpPr>
      <p:grpSpPr>
        <a:xfrm>
          <a:off x="0" y="0"/>
          <a:ext cx="0" cy="0"/>
          <a:chOff x="0" y="0"/>
          <a:chExt cx="0" cy="0"/>
        </a:xfrm>
      </p:grpSpPr>
      <p:sp>
        <p:nvSpPr>
          <p:cNvPr id="14" name="Freeform 14"/>
          <p:cNvSpPr/>
          <p:nvPr/>
        </p:nvSpPr>
        <p:spPr>
          <a:xfrm rot="5400000">
            <a:off x="-121847" y="121847"/>
            <a:ext cx="1729311" cy="1485616"/>
          </a:xfrm>
          <a:custGeom>
            <a:avLst/>
            <a:gdLst/>
            <a:ahLst/>
            <a:cxnLst/>
            <a:rect l="l" t="t" r="r" b="b"/>
            <a:pathLst>
              <a:path w="4864672" h="2336825">
                <a:moveTo>
                  <a:pt x="0" y="0"/>
                </a:moveTo>
                <a:lnTo>
                  <a:pt x="4864672" y="0"/>
                </a:lnTo>
                <a:lnTo>
                  <a:pt x="4864672" y="2336825"/>
                </a:lnTo>
                <a:lnTo>
                  <a:pt x="0" y="23368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24" name="Group 23">
            <a:extLst>
              <a:ext uri="{FF2B5EF4-FFF2-40B4-BE49-F238E27FC236}">
                <a16:creationId xmlns:a16="http://schemas.microsoft.com/office/drawing/2014/main" id="{4E63202C-9081-D7A6-C9C2-15870D7E980B}"/>
              </a:ext>
            </a:extLst>
          </p:cNvPr>
          <p:cNvGrpSpPr/>
          <p:nvPr/>
        </p:nvGrpSpPr>
        <p:grpSpPr>
          <a:xfrm>
            <a:off x="531939" y="2155247"/>
            <a:ext cx="5629433" cy="4572000"/>
            <a:chOff x="-166271" y="1038032"/>
            <a:chExt cx="5629433" cy="4572000"/>
          </a:xfrm>
        </p:grpSpPr>
        <p:sp>
          <p:nvSpPr>
            <p:cNvPr id="25" name="Line Callout 1 (Border and Accent Bar) 3">
              <a:extLst>
                <a:ext uri="{FF2B5EF4-FFF2-40B4-BE49-F238E27FC236}">
                  <a16:creationId xmlns:a16="http://schemas.microsoft.com/office/drawing/2014/main" id="{013E24FF-C18D-EB63-627A-B0CAA8F3E4B1}"/>
                </a:ext>
              </a:extLst>
            </p:cNvPr>
            <p:cNvSpPr/>
            <p:nvPr/>
          </p:nvSpPr>
          <p:spPr>
            <a:xfrm>
              <a:off x="-166271" y="1624974"/>
              <a:ext cx="5629433" cy="3985058"/>
            </a:xfrm>
            <a:prstGeom prst="roundRect">
              <a:avLst/>
            </a:prstGeom>
            <a:solidFill>
              <a:schemeClr val="bg1"/>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C00000"/>
                  </a:solidFill>
                  <a:latin typeface="Arial" panose="020B0604020202020204" pitchFamily="34" charset="0"/>
                  <a:cs typeface="Arial" panose="020B0604020202020204" pitchFamily="34" charset="0"/>
                </a:rPr>
                <a:t>Thảo luận nhóm:</a:t>
              </a:r>
            </a:p>
            <a:p>
              <a:pPr algn="ctr">
                <a:lnSpc>
                  <a:spcPct val="150000"/>
                </a:lnSpc>
              </a:pPr>
              <a:r>
                <a:rPr lang="en-US" sz="3800">
                  <a:solidFill>
                    <a:schemeClr val="tx1"/>
                  </a:solidFill>
                  <a:latin typeface="Arial" panose="020B0604020202020204" pitchFamily="34" charset="0"/>
                  <a:cs typeface="Arial" panose="020B0604020202020204" pitchFamily="34" charset="0"/>
                </a:rPr>
                <a:t>Các em đọc tình huống </a:t>
              </a:r>
              <a:r>
                <a:rPr lang="en-US" sz="3800" i="1">
                  <a:solidFill>
                    <a:schemeClr val="tx1"/>
                  </a:solidFill>
                  <a:latin typeface="Arial" panose="020B0604020202020204" pitchFamily="34" charset="0"/>
                  <a:cs typeface="Arial" panose="020B0604020202020204" pitchFamily="34" charset="0"/>
                </a:rPr>
                <a:t>(SHS – tr.29) </a:t>
              </a:r>
              <a:r>
                <a:rPr lang="en-US" sz="3800">
                  <a:solidFill>
                    <a:schemeClr val="tx1"/>
                  </a:solidFill>
                  <a:latin typeface="Arial" panose="020B0604020202020204" pitchFamily="34" charset="0"/>
                  <a:cs typeface="Arial" panose="020B0604020202020204" pitchFamily="34" charset="0"/>
                </a:rPr>
                <a:t>và thực hiện nhiệm vụ:</a:t>
              </a:r>
              <a:endParaRPr lang="en-US" sz="3800" dirty="0">
                <a:solidFill>
                  <a:schemeClr val="tx1"/>
                </a:solidFill>
                <a:latin typeface="Arial" panose="020B0604020202020204" pitchFamily="34" charset="0"/>
                <a:cs typeface="Arial" panose="020B0604020202020204" pitchFamily="34" charset="0"/>
              </a:endParaRPr>
            </a:p>
          </p:txBody>
        </p:sp>
        <p:pic>
          <p:nvPicPr>
            <p:cNvPr id="26" name="Picture 2">
              <a:extLst>
                <a:ext uri="{FF2B5EF4-FFF2-40B4-BE49-F238E27FC236}">
                  <a16:creationId xmlns:a16="http://schemas.microsoft.com/office/drawing/2014/main" id="{FA49989E-2292-7E94-4C1A-1AD9F7F64E9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77835" y="1038032"/>
              <a:ext cx="741219" cy="762000"/>
            </a:xfrm>
            <a:prstGeom prst="rect">
              <a:avLst/>
            </a:prstGeom>
          </p:spPr>
        </p:pic>
      </p:grpSp>
      <p:sp>
        <p:nvSpPr>
          <p:cNvPr id="27" name="Speech Bubble: Rectangle with Corners Rounded 26">
            <a:extLst>
              <a:ext uri="{FF2B5EF4-FFF2-40B4-BE49-F238E27FC236}">
                <a16:creationId xmlns:a16="http://schemas.microsoft.com/office/drawing/2014/main" id="{AC00B057-BFAC-4426-E029-8FC095A613BA}"/>
              </a:ext>
            </a:extLst>
          </p:cNvPr>
          <p:cNvSpPr/>
          <p:nvPr/>
        </p:nvSpPr>
        <p:spPr>
          <a:xfrm>
            <a:off x="7019305" y="587116"/>
            <a:ext cx="10827823" cy="1998176"/>
          </a:xfrm>
          <a:prstGeom prst="wedgeRoundRectCallout">
            <a:avLst>
              <a:gd name="adj1" fmla="val -54607"/>
              <a:gd name="adj2" fmla="val 49670"/>
              <a:gd name="adj3" fmla="val 16667"/>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a:solidFill>
                  <a:schemeClr val="tx1"/>
                </a:solidFill>
                <a:latin typeface="Arial" panose="020B0604020202020204" pitchFamily="34" charset="0"/>
                <a:cs typeface="Arial" panose="020B0604020202020204" pitchFamily="34" charset="0"/>
              </a:rPr>
              <a:t>Nhóm 1: </a:t>
            </a:r>
            <a:r>
              <a:rPr lang="vi-VN" sz="3600">
                <a:solidFill>
                  <a:schemeClr val="tx1"/>
                </a:solidFill>
                <a:latin typeface="Arial" panose="020B0604020202020204" pitchFamily="34" charset="0"/>
                <a:cs typeface="Arial" panose="020B0604020202020204" pitchFamily="34" charset="0"/>
              </a:rPr>
              <a:t>Chỉ ra cách ứng xử có trách nhiệm hoặc không có trách nhiệm của nhân vật </a:t>
            </a:r>
            <a:r>
              <a:rPr lang="en-US" sz="3600">
                <a:solidFill>
                  <a:schemeClr val="tx1"/>
                </a:solidFill>
                <a:latin typeface="Arial" panose="020B0604020202020204" pitchFamily="34" charset="0"/>
                <a:cs typeface="Arial" panose="020B0604020202020204" pitchFamily="34" charset="0"/>
              </a:rPr>
              <a:t>ở</a:t>
            </a:r>
            <a:r>
              <a:rPr lang="vi-VN" sz="3600">
                <a:solidFill>
                  <a:schemeClr val="tx1"/>
                </a:solidFill>
                <a:latin typeface="Arial" panose="020B0604020202020204" pitchFamily="34" charset="0"/>
                <a:cs typeface="Arial" panose="020B0604020202020204" pitchFamily="34" charset="0"/>
              </a:rPr>
              <a:t> tình huống 1</a:t>
            </a:r>
          </a:p>
        </p:txBody>
      </p:sp>
      <p:sp>
        <p:nvSpPr>
          <p:cNvPr id="28" name="Speech Bubble: Rectangle with Corners Rounded 27">
            <a:extLst>
              <a:ext uri="{FF2B5EF4-FFF2-40B4-BE49-F238E27FC236}">
                <a16:creationId xmlns:a16="http://schemas.microsoft.com/office/drawing/2014/main" id="{6A45F3DA-65CF-1F69-D37D-3A3615F86C88}"/>
              </a:ext>
            </a:extLst>
          </p:cNvPr>
          <p:cNvSpPr/>
          <p:nvPr/>
        </p:nvSpPr>
        <p:spPr>
          <a:xfrm>
            <a:off x="7019306" y="5360048"/>
            <a:ext cx="10827822" cy="2069511"/>
          </a:xfrm>
          <a:prstGeom prst="wedgeRoundRectCallout">
            <a:avLst>
              <a:gd name="adj1" fmla="val -53708"/>
              <a:gd name="adj2" fmla="val -43883"/>
              <a:gd name="adj3" fmla="val 16667"/>
            </a:avLst>
          </a:prstGeom>
          <a:solidFill>
            <a:schemeClr val="bg1"/>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b="1">
                <a:solidFill>
                  <a:schemeClr val="tx1"/>
                </a:solidFill>
                <a:latin typeface="Arial" panose="020B0604020202020204" pitchFamily="34" charset="0"/>
                <a:cs typeface="Arial" panose="020B0604020202020204" pitchFamily="34" charset="0"/>
              </a:rPr>
              <a:t>Nhóm </a:t>
            </a:r>
            <a:r>
              <a:rPr lang="en-US" sz="3600" b="1">
                <a:solidFill>
                  <a:schemeClr val="tx1"/>
                </a:solidFill>
                <a:latin typeface="Arial" panose="020B0604020202020204" pitchFamily="34" charset="0"/>
                <a:cs typeface="Arial" panose="020B0604020202020204" pitchFamily="34" charset="0"/>
              </a:rPr>
              <a:t>3</a:t>
            </a:r>
            <a:r>
              <a:rPr lang="vi-VN" sz="3600" b="1">
                <a:solidFill>
                  <a:schemeClr val="tx1"/>
                </a:solidFill>
                <a:latin typeface="Arial" panose="020B0604020202020204" pitchFamily="34" charset="0"/>
                <a:cs typeface="Arial" panose="020B0604020202020204" pitchFamily="34" charset="0"/>
              </a:rPr>
              <a:t>: </a:t>
            </a:r>
            <a:r>
              <a:rPr lang="en-US" sz="3600">
                <a:solidFill>
                  <a:schemeClr val="tx1"/>
                </a:solidFill>
                <a:latin typeface="Arial" panose="020B0604020202020204" pitchFamily="34" charset="0"/>
                <a:cs typeface="Arial" panose="020B0604020202020204" pitchFamily="34" charset="0"/>
              </a:rPr>
              <a:t>Chỉ ra cách ứng xử có trách nhiệm hoặc không có trách nhiệm của nhân vật ở tình huống 3</a:t>
            </a:r>
          </a:p>
        </p:txBody>
      </p:sp>
      <p:sp>
        <p:nvSpPr>
          <p:cNvPr id="29" name="Speech Bubble: Rectangle with Corners Rounded 28">
            <a:extLst>
              <a:ext uri="{FF2B5EF4-FFF2-40B4-BE49-F238E27FC236}">
                <a16:creationId xmlns:a16="http://schemas.microsoft.com/office/drawing/2014/main" id="{A5E99833-5D71-30FB-C6FE-E6B37A1DDB33}"/>
              </a:ext>
            </a:extLst>
          </p:cNvPr>
          <p:cNvSpPr/>
          <p:nvPr/>
        </p:nvSpPr>
        <p:spPr>
          <a:xfrm>
            <a:off x="7019306" y="7815914"/>
            <a:ext cx="10827822" cy="2069511"/>
          </a:xfrm>
          <a:prstGeom prst="wedgeRoundRectCallout">
            <a:avLst>
              <a:gd name="adj1" fmla="val -52680"/>
              <a:gd name="adj2" fmla="val -50167"/>
              <a:gd name="adj3" fmla="val 16667"/>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b="1">
                <a:solidFill>
                  <a:schemeClr val="tx1"/>
                </a:solidFill>
                <a:latin typeface="Arial" panose="020B0604020202020204" pitchFamily="34" charset="0"/>
                <a:cs typeface="Arial" panose="020B0604020202020204" pitchFamily="34" charset="0"/>
              </a:rPr>
              <a:t>Nhóm</a:t>
            </a:r>
            <a:r>
              <a:rPr lang="en-US" sz="3600" b="1">
                <a:solidFill>
                  <a:schemeClr val="tx1"/>
                </a:solidFill>
                <a:latin typeface="Arial" panose="020B0604020202020204" pitchFamily="34" charset="0"/>
                <a:cs typeface="Arial" panose="020B0604020202020204" pitchFamily="34" charset="0"/>
              </a:rPr>
              <a:t> 4</a:t>
            </a:r>
            <a:r>
              <a:rPr lang="vi-VN" sz="3600" b="1">
                <a:solidFill>
                  <a:schemeClr val="tx1"/>
                </a:solidFill>
                <a:latin typeface="Arial" panose="020B0604020202020204" pitchFamily="34" charset="0"/>
                <a:cs typeface="Arial" panose="020B0604020202020204" pitchFamily="34" charset="0"/>
              </a:rPr>
              <a:t>: </a:t>
            </a:r>
            <a:r>
              <a:rPr lang="en-US" sz="3600">
                <a:solidFill>
                  <a:schemeClr val="tx1"/>
                </a:solidFill>
                <a:latin typeface="Arial" panose="020B0604020202020204" pitchFamily="34" charset="0"/>
                <a:cs typeface="Arial" panose="020B0604020202020204" pitchFamily="34" charset="0"/>
              </a:rPr>
              <a:t>Chỉ ra cách ứng xử có trách nhiệm hoặc không có trách nhiệm của nhân vật ở tình huống 4</a:t>
            </a:r>
          </a:p>
        </p:txBody>
      </p:sp>
      <p:pic>
        <p:nvPicPr>
          <p:cNvPr id="30" name="Picture 10">
            <a:extLst>
              <a:ext uri="{FF2B5EF4-FFF2-40B4-BE49-F238E27FC236}">
                <a16:creationId xmlns:a16="http://schemas.microsoft.com/office/drawing/2014/main" id="{1CB84E8E-408D-F4E8-4625-B1C1B997C0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62000" y="7556783"/>
            <a:ext cx="5169312" cy="2713888"/>
          </a:xfrm>
          <a:prstGeom prst="rect">
            <a:avLst/>
          </a:prstGeom>
        </p:spPr>
      </p:pic>
      <p:sp>
        <p:nvSpPr>
          <p:cNvPr id="31" name="Speech Bubble: Rectangle with Corners Rounded 30">
            <a:extLst>
              <a:ext uri="{FF2B5EF4-FFF2-40B4-BE49-F238E27FC236}">
                <a16:creationId xmlns:a16="http://schemas.microsoft.com/office/drawing/2014/main" id="{AFFBB22D-4981-455B-0C59-65ECFD130335}"/>
              </a:ext>
            </a:extLst>
          </p:cNvPr>
          <p:cNvSpPr/>
          <p:nvPr/>
        </p:nvSpPr>
        <p:spPr>
          <a:xfrm>
            <a:off x="7019306" y="2975517"/>
            <a:ext cx="10827823" cy="1998176"/>
          </a:xfrm>
          <a:prstGeom prst="wedgeRoundRectCallout">
            <a:avLst>
              <a:gd name="adj1" fmla="val -54607"/>
              <a:gd name="adj2" fmla="val 49670"/>
              <a:gd name="adj3" fmla="val 16667"/>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a:solidFill>
                  <a:schemeClr val="tx1"/>
                </a:solidFill>
                <a:latin typeface="Arial" panose="020B0604020202020204" pitchFamily="34" charset="0"/>
                <a:cs typeface="Arial" panose="020B0604020202020204" pitchFamily="34" charset="0"/>
              </a:rPr>
              <a:t>Nhóm 2: </a:t>
            </a:r>
            <a:r>
              <a:rPr lang="vi-VN" sz="3600">
                <a:solidFill>
                  <a:schemeClr val="tx1"/>
                </a:solidFill>
                <a:latin typeface="Arial" panose="020B0604020202020204" pitchFamily="34" charset="0"/>
                <a:cs typeface="Arial" panose="020B0604020202020204" pitchFamily="34" charset="0"/>
              </a:rPr>
              <a:t>Chỉ ra cách ứng xử có trách nhiệm hoặc không có trách nhiệm của nhân vật </a:t>
            </a:r>
            <a:r>
              <a:rPr lang="en-US" sz="3600">
                <a:solidFill>
                  <a:schemeClr val="tx1"/>
                </a:solidFill>
                <a:latin typeface="Arial" panose="020B0604020202020204" pitchFamily="34" charset="0"/>
                <a:cs typeface="Arial" panose="020B0604020202020204" pitchFamily="34" charset="0"/>
              </a:rPr>
              <a:t>ở</a:t>
            </a:r>
            <a:r>
              <a:rPr lang="vi-VN" sz="3600">
                <a:solidFill>
                  <a:schemeClr val="tx1"/>
                </a:solidFill>
                <a:latin typeface="Arial" panose="020B0604020202020204" pitchFamily="34" charset="0"/>
                <a:cs typeface="Arial" panose="020B0604020202020204" pitchFamily="34" charset="0"/>
              </a:rPr>
              <a:t> tình huống </a:t>
            </a:r>
            <a:r>
              <a:rPr lang="en-US" sz="3600">
                <a:solidFill>
                  <a:schemeClr val="tx1"/>
                </a:solidFill>
                <a:latin typeface="Arial" panose="020B0604020202020204" pitchFamily="34" charset="0"/>
                <a:cs typeface="Arial" panose="020B0604020202020204" pitchFamily="34" charset="0"/>
              </a:rPr>
              <a:t>2</a:t>
            </a:r>
            <a:endParaRPr lang="vi-VN" sz="3600">
              <a:solidFill>
                <a:schemeClr val="tx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right)">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right)">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0E9"/>
        </a:solidFill>
        <a:effectLst/>
      </p:bgPr>
    </p:bg>
    <p:spTree>
      <p:nvGrpSpPr>
        <p:cNvPr id="1" name=""/>
        <p:cNvGrpSpPr/>
        <p:nvPr/>
      </p:nvGrpSpPr>
      <p:grpSpPr>
        <a:xfrm>
          <a:off x="0" y="0"/>
          <a:ext cx="0" cy="0"/>
          <a:chOff x="0" y="0"/>
          <a:chExt cx="0" cy="0"/>
        </a:xfrm>
      </p:grpSpPr>
      <p:sp>
        <p:nvSpPr>
          <p:cNvPr id="4" name="Freeform 4"/>
          <p:cNvSpPr/>
          <p:nvPr/>
        </p:nvSpPr>
        <p:spPr>
          <a:xfrm>
            <a:off x="15925800" y="21771"/>
            <a:ext cx="2543197" cy="1295400"/>
          </a:xfrm>
          <a:custGeom>
            <a:avLst/>
            <a:gdLst/>
            <a:ahLst/>
            <a:cxnLst/>
            <a:rect l="l" t="t" r="r" b="b"/>
            <a:pathLst>
              <a:path w="6119879" h="4114800">
                <a:moveTo>
                  <a:pt x="0" y="0"/>
                </a:moveTo>
                <a:lnTo>
                  <a:pt x="6119879" y="0"/>
                </a:lnTo>
                <a:lnTo>
                  <a:pt x="611987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2" name="Group 1">
            <a:extLst>
              <a:ext uri="{FF2B5EF4-FFF2-40B4-BE49-F238E27FC236}">
                <a16:creationId xmlns:a16="http://schemas.microsoft.com/office/drawing/2014/main" id="{B0964EFE-6F51-40E5-AE90-E7B3A526E322}"/>
              </a:ext>
            </a:extLst>
          </p:cNvPr>
          <p:cNvGrpSpPr/>
          <p:nvPr/>
        </p:nvGrpSpPr>
        <p:grpSpPr>
          <a:xfrm>
            <a:off x="-2971800" y="419100"/>
            <a:ext cx="14981509" cy="1267130"/>
            <a:chOff x="-2639554" y="259061"/>
            <a:chExt cx="14981509" cy="1267130"/>
          </a:xfrm>
        </p:grpSpPr>
        <p:sp>
          <p:nvSpPr>
            <p:cNvPr id="3" name="Freeform 19">
              <a:extLst>
                <a:ext uri="{FF2B5EF4-FFF2-40B4-BE49-F238E27FC236}">
                  <a16:creationId xmlns:a16="http://schemas.microsoft.com/office/drawing/2014/main" id="{16BD7C92-7920-F32D-0A09-245F2425B753}"/>
                </a:ext>
              </a:extLst>
            </p:cNvPr>
            <p:cNvSpPr/>
            <p:nvPr/>
          </p:nvSpPr>
          <p:spPr>
            <a:xfrm>
              <a:off x="-2639554" y="259061"/>
              <a:ext cx="14981509" cy="1267130"/>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5">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4D3D32F-4D35-3C66-F808-41E2E11ACC72}"/>
                </a:ext>
              </a:extLst>
            </p:cNvPr>
            <p:cNvSpPr txBox="1"/>
            <p:nvPr/>
          </p:nvSpPr>
          <p:spPr>
            <a:xfrm>
              <a:off x="-810754" y="461082"/>
              <a:ext cx="12115800" cy="861774"/>
            </a:xfrm>
            <a:prstGeom prst="rect">
              <a:avLst/>
            </a:prstGeom>
            <a:noFill/>
          </p:spPr>
          <p:txBody>
            <a:bodyPr wrap="square" rtlCol="0">
              <a:spAutoFit/>
            </a:bodyPr>
            <a:lstStyle/>
            <a:p>
              <a:pPr algn="ctr"/>
              <a:r>
                <a:rPr lang="en-US" sz="5000" b="1">
                  <a:solidFill>
                    <a:schemeClr val="bg1"/>
                  </a:solidFill>
                  <a:latin typeface="Arial" panose="020B0604020202020204" pitchFamily="34" charset="0"/>
                  <a:cs typeface="Arial" panose="020B0604020202020204" pitchFamily="34" charset="0"/>
                </a:rPr>
                <a:t>Đề bài và gợi ý trả lời</a:t>
              </a:r>
              <a:endParaRPr lang="en-US" sz="5000" b="1" dirty="0">
                <a:solidFill>
                  <a:schemeClr val="bg1"/>
                </a:solidFill>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12E4D02A-D3E9-CC78-229D-228366C5DB6E}"/>
              </a:ext>
            </a:extLst>
          </p:cNvPr>
          <p:cNvGrpSpPr/>
          <p:nvPr/>
        </p:nvGrpSpPr>
        <p:grpSpPr>
          <a:xfrm>
            <a:off x="618260" y="2147496"/>
            <a:ext cx="9942177" cy="7518383"/>
            <a:chOff x="1114619" y="1766440"/>
            <a:chExt cx="9851222" cy="7518383"/>
          </a:xfrm>
        </p:grpSpPr>
        <p:grpSp>
          <p:nvGrpSpPr>
            <p:cNvPr id="8" name="Group 7">
              <a:extLst>
                <a:ext uri="{FF2B5EF4-FFF2-40B4-BE49-F238E27FC236}">
                  <a16:creationId xmlns:a16="http://schemas.microsoft.com/office/drawing/2014/main" id="{B9C4CA28-FA77-1507-6CCE-5F5A5A167541}"/>
                </a:ext>
              </a:extLst>
            </p:cNvPr>
            <p:cNvGrpSpPr/>
            <p:nvPr/>
          </p:nvGrpSpPr>
          <p:grpSpPr>
            <a:xfrm>
              <a:off x="1114619" y="1910325"/>
              <a:ext cx="9670804" cy="7374498"/>
              <a:chOff x="-49539" y="-47625"/>
              <a:chExt cx="2655389" cy="1942255"/>
            </a:xfrm>
          </p:grpSpPr>
          <p:sp>
            <p:nvSpPr>
              <p:cNvPr id="14" name="Freeform 4">
                <a:extLst>
                  <a:ext uri="{FF2B5EF4-FFF2-40B4-BE49-F238E27FC236}">
                    <a16:creationId xmlns:a16="http://schemas.microsoft.com/office/drawing/2014/main" id="{A55EDD62-A700-C2B5-571D-774F596A324B}"/>
                  </a:ext>
                </a:extLst>
              </p:cNvPr>
              <p:cNvSpPr/>
              <p:nvPr/>
            </p:nvSpPr>
            <p:spPr>
              <a:xfrm>
                <a:off x="-49539" y="-14526"/>
                <a:ext cx="2655389" cy="1909156"/>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5" name="TextBox 5">
                <a:extLst>
                  <a:ext uri="{FF2B5EF4-FFF2-40B4-BE49-F238E27FC236}">
                    <a16:creationId xmlns:a16="http://schemas.microsoft.com/office/drawing/2014/main" id="{295BB190-358C-F9CC-2753-E92D757842A1}"/>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pic>
          <p:nvPicPr>
            <p:cNvPr id="9" name="Picture 13">
              <a:extLst>
                <a:ext uri="{FF2B5EF4-FFF2-40B4-BE49-F238E27FC236}">
                  <a16:creationId xmlns:a16="http://schemas.microsoft.com/office/drawing/2014/main" id="{D935FD3C-AA0E-B59E-E3A2-56DD658D642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058100" y="1766440"/>
              <a:ext cx="907741" cy="891853"/>
            </a:xfrm>
            <a:prstGeom prst="rect">
              <a:avLst/>
            </a:prstGeom>
          </p:spPr>
        </p:pic>
      </p:grpSp>
      <p:sp>
        <p:nvSpPr>
          <p:cNvPr id="16" name="TextBox 15">
            <a:extLst>
              <a:ext uri="{FF2B5EF4-FFF2-40B4-BE49-F238E27FC236}">
                <a16:creationId xmlns:a16="http://schemas.microsoft.com/office/drawing/2014/main" id="{AB4F3E1D-3B39-F6AD-F562-9BCC2FED9F49}"/>
              </a:ext>
            </a:extLst>
          </p:cNvPr>
          <p:cNvSpPr txBox="1"/>
          <p:nvPr/>
        </p:nvSpPr>
        <p:spPr>
          <a:xfrm>
            <a:off x="1315175" y="2716036"/>
            <a:ext cx="8366262" cy="6650860"/>
          </a:xfrm>
          <a:prstGeom prst="rect">
            <a:avLst/>
          </a:prstGeom>
          <a:noFill/>
        </p:spPr>
        <p:txBody>
          <a:bodyPr wrap="square">
            <a:spAutoFit/>
          </a:bodyPr>
          <a:lstStyle/>
          <a:p>
            <a:pPr marL="571500" indent="-571500" algn="just">
              <a:lnSpc>
                <a:spcPct val="150000"/>
              </a:lnSpc>
              <a:buFont typeface="Wingdings" panose="05000000000000000000" pitchFamily="2" charset="2"/>
              <a:buChar char="v"/>
            </a:pPr>
            <a:r>
              <a:rPr lang="en-US" sz="3600" i="1">
                <a:solidFill>
                  <a:srgbClr val="FF0000"/>
                </a:solidFill>
                <a:latin typeface="Arial" panose="020B0604020202020204" pitchFamily="34" charset="0"/>
                <a:ea typeface="Calibri" panose="020F0502020204030204" pitchFamily="34" charset="0"/>
                <a:cs typeface="Arial" panose="020B0604020202020204" pitchFamily="34" charset="0"/>
              </a:rPr>
              <a:t>Nhóm em được cô giáo giao nhiệm vụ chuẩn bị tranh, ảnh cho buổi sinh hoạt lớp. Cả nhóm để phân công nhưng các bạn trong nhóm đùn đẩy không ai chịu nhận.</a:t>
            </a:r>
          </a:p>
          <a:p>
            <a:pPr marL="571500" indent="-571500" algn="just">
              <a:lnSpc>
                <a:spcPct val="150000"/>
              </a:lnSpc>
              <a:buFont typeface="Wingdings" panose="05000000000000000000" pitchFamily="2" charset="2"/>
              <a:buChar char="Ø"/>
            </a:pPr>
            <a:r>
              <a:rPr lang="vi-VN" sz="3600">
                <a:ea typeface="Calibri" panose="020F0502020204030204" pitchFamily="34" charset="0"/>
                <a:cs typeface="Arial" panose="020B0604020202020204" pitchFamily="34" charset="0"/>
              </a:rPr>
              <a:t>Hành động các bạn trong nhóm đùn đẩy nhau chuẩn bị tranh thể hiện cách ứng xử thiếu trách nhiệm</a:t>
            </a:r>
            <a:r>
              <a:rPr lang="en-US" sz="3600">
                <a:ea typeface="Calibri" panose="020F0502020204030204" pitchFamily="34" charset="0"/>
                <a:cs typeface="Arial" panose="020B0604020202020204" pitchFamily="34" charset="0"/>
              </a:rPr>
              <a:t>.</a:t>
            </a:r>
            <a:endParaRPr lang="vi-VN" sz="3600">
              <a:latin typeface="Arial" panose="020B0604020202020204" pitchFamily="34" charset="0"/>
              <a:ea typeface="Calibri" panose="020F0502020204030204" pitchFamily="34" charset="0"/>
              <a:cs typeface="Arial" panose="020B0604020202020204" pitchFamily="34" charset="0"/>
            </a:endParaRPr>
          </a:p>
        </p:txBody>
      </p:sp>
      <p:sp>
        <p:nvSpPr>
          <p:cNvPr id="10" name="Freeform 10"/>
          <p:cNvSpPr/>
          <p:nvPr/>
        </p:nvSpPr>
        <p:spPr>
          <a:xfrm rot="-7399562">
            <a:off x="16985187" y="9039901"/>
            <a:ext cx="1081625" cy="1111972"/>
          </a:xfrm>
          <a:custGeom>
            <a:avLst/>
            <a:gdLst/>
            <a:ahLst/>
            <a:cxnLst/>
            <a:rect l="l" t="t" r="r" b="b"/>
            <a:pathLst>
              <a:path w="2780588" h="2366975">
                <a:moveTo>
                  <a:pt x="0" y="0"/>
                </a:moveTo>
                <a:lnTo>
                  <a:pt x="2780587" y="0"/>
                </a:lnTo>
                <a:lnTo>
                  <a:pt x="2780587" y="2366975"/>
                </a:lnTo>
                <a:lnTo>
                  <a:pt x="0" y="236697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2" name="Group 11">
            <a:extLst>
              <a:ext uri="{FF2B5EF4-FFF2-40B4-BE49-F238E27FC236}">
                <a16:creationId xmlns:a16="http://schemas.microsoft.com/office/drawing/2014/main" id="{6C85FACF-DB71-AD1D-7046-19FA13FB1872}"/>
              </a:ext>
            </a:extLst>
          </p:cNvPr>
          <p:cNvGrpSpPr/>
          <p:nvPr/>
        </p:nvGrpSpPr>
        <p:grpSpPr>
          <a:xfrm>
            <a:off x="10936926" y="2495378"/>
            <a:ext cx="6781800" cy="7048702"/>
            <a:chOff x="10936926" y="2495378"/>
            <a:chExt cx="6781800" cy="7048702"/>
          </a:xfrm>
        </p:grpSpPr>
        <p:grpSp>
          <p:nvGrpSpPr>
            <p:cNvPr id="19" name="Group 18">
              <a:extLst>
                <a:ext uri="{FF2B5EF4-FFF2-40B4-BE49-F238E27FC236}">
                  <a16:creationId xmlns:a16="http://schemas.microsoft.com/office/drawing/2014/main" id="{BC92FEDB-352A-9BF2-ADB0-D2B98F80E182}"/>
                </a:ext>
              </a:extLst>
            </p:cNvPr>
            <p:cNvGrpSpPr/>
            <p:nvPr/>
          </p:nvGrpSpPr>
          <p:grpSpPr>
            <a:xfrm>
              <a:off x="10936926" y="2495378"/>
              <a:ext cx="6781800" cy="7048702"/>
              <a:chOff x="11384388" y="2547601"/>
              <a:chExt cx="6324600" cy="7048702"/>
            </a:xfrm>
          </p:grpSpPr>
          <p:sp>
            <p:nvSpPr>
              <p:cNvPr id="21" name="Freeform 7">
                <a:extLst>
                  <a:ext uri="{FF2B5EF4-FFF2-40B4-BE49-F238E27FC236}">
                    <a16:creationId xmlns:a16="http://schemas.microsoft.com/office/drawing/2014/main" id="{AE22B5F4-D632-B19F-4B6E-1EBA6CCE1EDF}"/>
                  </a:ext>
                </a:extLst>
              </p:cNvPr>
              <p:cNvSpPr/>
              <p:nvPr/>
            </p:nvSpPr>
            <p:spPr>
              <a:xfrm>
                <a:off x="11384388" y="2547601"/>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06A21B05-6A7F-7754-A849-59B686436067}"/>
                  </a:ext>
                </a:extLst>
              </p:cNvPr>
              <p:cNvGrpSpPr/>
              <p:nvPr/>
            </p:nvGrpSpPr>
            <p:grpSpPr>
              <a:xfrm>
                <a:off x="11640009" y="2971130"/>
                <a:ext cx="5826740" cy="1867726"/>
                <a:chOff x="1426698" y="3199063"/>
                <a:chExt cx="5826740" cy="1867726"/>
              </a:xfrm>
            </p:grpSpPr>
            <p:sp>
              <p:nvSpPr>
                <p:cNvPr id="23" name="Freeform 10">
                  <a:extLst>
                    <a:ext uri="{FF2B5EF4-FFF2-40B4-BE49-F238E27FC236}">
                      <a16:creationId xmlns:a16="http://schemas.microsoft.com/office/drawing/2014/main" id="{26AFA2CA-BC08-205C-2A16-7DF40591C9E0}"/>
                    </a:ext>
                  </a:extLst>
                </p:cNvPr>
                <p:cNvSpPr/>
                <p:nvPr/>
              </p:nvSpPr>
              <p:spPr>
                <a:xfrm>
                  <a:off x="1426698" y="3199063"/>
                  <a:ext cx="582674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FF147AE8-40BC-DCAC-4773-7E8F0B3A6406}"/>
                    </a:ext>
                  </a:extLst>
                </p:cNvPr>
                <p:cNvSpPr txBox="1"/>
                <p:nvPr/>
              </p:nvSpPr>
              <p:spPr>
                <a:xfrm>
                  <a:off x="1426698" y="3763594"/>
                  <a:ext cx="5826740" cy="830997"/>
                </a:xfrm>
                <a:prstGeom prst="rect">
                  <a:avLst/>
                </a:prstGeom>
                <a:noFill/>
              </p:spPr>
              <p:txBody>
                <a:bodyPr wrap="square" rtlCol="0">
                  <a:spAutoFit/>
                </a:bodyPr>
                <a:lstStyle/>
                <a:p>
                  <a:pPr algn="ctr"/>
                  <a:r>
                    <a:rPr lang="en-US" sz="4800" b="1">
                      <a:solidFill>
                        <a:srgbClr val="FF0000"/>
                      </a:solidFill>
                      <a:latin typeface="Arial" panose="020B0604020202020204" pitchFamily="34" charset="0"/>
                      <a:cs typeface="Arial" panose="020B0604020202020204" pitchFamily="34" charset="0"/>
                    </a:rPr>
                    <a:t>Tình huống 1</a:t>
                  </a:r>
                  <a:endParaRPr lang="en-US" sz="4800" b="1" dirty="0">
                    <a:solidFill>
                      <a:srgbClr val="FF0000"/>
                    </a:solidFill>
                    <a:latin typeface="Arial" panose="020B0604020202020204" pitchFamily="34" charset="0"/>
                    <a:cs typeface="Arial" panose="020B0604020202020204" pitchFamily="34" charset="0"/>
                  </a:endParaRPr>
                </a:p>
              </p:txBody>
            </p:sp>
          </p:grpSp>
        </p:grpSp>
        <p:pic>
          <p:nvPicPr>
            <p:cNvPr id="11" name="Picture 10" descr="A group of people sitting around a table&#10;&#10;Description automatically generated">
              <a:extLst>
                <a:ext uri="{FF2B5EF4-FFF2-40B4-BE49-F238E27FC236}">
                  <a16:creationId xmlns:a16="http://schemas.microsoft.com/office/drawing/2014/main" id="{594121E7-D3E3-2362-E80F-8495D4D91C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780193" y="5395249"/>
              <a:ext cx="5109616" cy="3812356"/>
            </a:xfrm>
            <a:prstGeom prst="rect">
              <a:avLst/>
            </a:prstGeom>
          </p:spPr>
        </p:pic>
      </p:grpSp>
    </p:spTree>
    <p:extLst>
      <p:ext uri="{BB962C8B-B14F-4D97-AF65-F5344CB8AC3E}">
        <p14:creationId xmlns:p14="http://schemas.microsoft.com/office/powerpoint/2010/main" val="60716327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animEffect transition="in" filter="wipe(left)">
                                      <p:cBhvr>
                                        <p:cTn id="20" dur="500"/>
                                        <p:tgtEl>
                                          <p:spTgt spid="1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6">
                                            <p:txEl>
                                              <p:pRg st="1" end="1"/>
                                            </p:txEl>
                                          </p:spTgt>
                                        </p:tgtEl>
                                        <p:attrNameLst>
                                          <p:attrName>style.visibility</p:attrName>
                                        </p:attrNameLst>
                                      </p:cBhvr>
                                      <p:to>
                                        <p:strVal val="visible"/>
                                      </p:to>
                                    </p:set>
                                    <p:animEffect transition="in" filter="wipe(left)">
                                      <p:cBhvr>
                                        <p:cTn id="25"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0E9"/>
        </a:solidFill>
        <a:effectLst/>
      </p:bgPr>
    </p:bg>
    <p:spTree>
      <p:nvGrpSpPr>
        <p:cNvPr id="1" name=""/>
        <p:cNvGrpSpPr/>
        <p:nvPr/>
      </p:nvGrpSpPr>
      <p:grpSpPr>
        <a:xfrm>
          <a:off x="0" y="0"/>
          <a:ext cx="0" cy="0"/>
          <a:chOff x="0" y="0"/>
          <a:chExt cx="0" cy="0"/>
        </a:xfrm>
      </p:grpSpPr>
      <p:sp>
        <p:nvSpPr>
          <p:cNvPr id="4" name="Freeform 4"/>
          <p:cNvSpPr/>
          <p:nvPr/>
        </p:nvSpPr>
        <p:spPr>
          <a:xfrm>
            <a:off x="15925800" y="21771"/>
            <a:ext cx="2543197" cy="1295400"/>
          </a:xfrm>
          <a:custGeom>
            <a:avLst/>
            <a:gdLst/>
            <a:ahLst/>
            <a:cxnLst/>
            <a:rect l="l" t="t" r="r" b="b"/>
            <a:pathLst>
              <a:path w="6119879" h="4114800">
                <a:moveTo>
                  <a:pt x="0" y="0"/>
                </a:moveTo>
                <a:lnTo>
                  <a:pt x="6119879" y="0"/>
                </a:lnTo>
                <a:lnTo>
                  <a:pt x="611987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B0964EFE-6F51-40E5-AE90-E7B3A526E322}"/>
              </a:ext>
            </a:extLst>
          </p:cNvPr>
          <p:cNvGrpSpPr/>
          <p:nvPr/>
        </p:nvGrpSpPr>
        <p:grpSpPr>
          <a:xfrm>
            <a:off x="-2971800" y="419100"/>
            <a:ext cx="14981509" cy="1267130"/>
            <a:chOff x="-2639554" y="259061"/>
            <a:chExt cx="14981509" cy="1267130"/>
          </a:xfrm>
        </p:grpSpPr>
        <p:sp>
          <p:nvSpPr>
            <p:cNvPr id="3" name="Freeform 19">
              <a:extLst>
                <a:ext uri="{FF2B5EF4-FFF2-40B4-BE49-F238E27FC236}">
                  <a16:creationId xmlns:a16="http://schemas.microsoft.com/office/drawing/2014/main" id="{16BD7C92-7920-F32D-0A09-245F2425B753}"/>
                </a:ext>
              </a:extLst>
            </p:cNvPr>
            <p:cNvSpPr/>
            <p:nvPr/>
          </p:nvSpPr>
          <p:spPr>
            <a:xfrm>
              <a:off x="-2639554" y="259061"/>
              <a:ext cx="14981509" cy="1267130"/>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5">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4D3D32F-4D35-3C66-F808-41E2E11ACC72}"/>
                </a:ext>
              </a:extLst>
            </p:cNvPr>
            <p:cNvSpPr txBox="1"/>
            <p:nvPr/>
          </p:nvSpPr>
          <p:spPr>
            <a:xfrm>
              <a:off x="-810754" y="461082"/>
              <a:ext cx="12115800" cy="861774"/>
            </a:xfrm>
            <a:prstGeom prst="rect">
              <a:avLst/>
            </a:prstGeom>
            <a:noFill/>
          </p:spPr>
          <p:txBody>
            <a:bodyPr wrap="square" rtlCol="0">
              <a:spAutoFit/>
            </a:bodyPr>
            <a:lstStyle/>
            <a:p>
              <a:pPr algn="ctr"/>
              <a:r>
                <a:rPr lang="en-US" sz="5000" b="1">
                  <a:solidFill>
                    <a:schemeClr val="bg1"/>
                  </a:solidFill>
                  <a:latin typeface="Arial" panose="020B0604020202020204" pitchFamily="34" charset="0"/>
                  <a:cs typeface="Arial" panose="020B0604020202020204" pitchFamily="34" charset="0"/>
                </a:rPr>
                <a:t>Đề bài và gợi ý trả lời</a:t>
              </a:r>
              <a:endParaRPr lang="en-US" sz="5000" b="1" dirty="0">
                <a:solidFill>
                  <a:schemeClr val="bg1"/>
                </a:solidFill>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12E4D02A-D3E9-CC78-229D-228366C5DB6E}"/>
              </a:ext>
            </a:extLst>
          </p:cNvPr>
          <p:cNvGrpSpPr/>
          <p:nvPr/>
        </p:nvGrpSpPr>
        <p:grpSpPr>
          <a:xfrm>
            <a:off x="618260" y="1985212"/>
            <a:ext cx="9997656" cy="7680667"/>
            <a:chOff x="1114619" y="1604156"/>
            <a:chExt cx="9906193" cy="7680667"/>
          </a:xfrm>
        </p:grpSpPr>
        <p:grpSp>
          <p:nvGrpSpPr>
            <p:cNvPr id="8" name="Group 7">
              <a:extLst>
                <a:ext uri="{FF2B5EF4-FFF2-40B4-BE49-F238E27FC236}">
                  <a16:creationId xmlns:a16="http://schemas.microsoft.com/office/drawing/2014/main" id="{B9C4CA28-FA77-1507-6CCE-5F5A5A167541}"/>
                </a:ext>
              </a:extLst>
            </p:cNvPr>
            <p:cNvGrpSpPr/>
            <p:nvPr/>
          </p:nvGrpSpPr>
          <p:grpSpPr>
            <a:xfrm>
              <a:off x="1114619" y="1910325"/>
              <a:ext cx="9670804" cy="7374498"/>
              <a:chOff x="-49539" y="-47625"/>
              <a:chExt cx="2655389" cy="1942255"/>
            </a:xfrm>
          </p:grpSpPr>
          <p:sp>
            <p:nvSpPr>
              <p:cNvPr id="14" name="Freeform 4">
                <a:extLst>
                  <a:ext uri="{FF2B5EF4-FFF2-40B4-BE49-F238E27FC236}">
                    <a16:creationId xmlns:a16="http://schemas.microsoft.com/office/drawing/2014/main" id="{A55EDD62-A700-C2B5-571D-774F596A324B}"/>
                  </a:ext>
                </a:extLst>
              </p:cNvPr>
              <p:cNvSpPr/>
              <p:nvPr/>
            </p:nvSpPr>
            <p:spPr>
              <a:xfrm>
                <a:off x="-49539" y="-14526"/>
                <a:ext cx="2655389" cy="1909156"/>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5" name="TextBox 5">
                <a:extLst>
                  <a:ext uri="{FF2B5EF4-FFF2-40B4-BE49-F238E27FC236}">
                    <a16:creationId xmlns:a16="http://schemas.microsoft.com/office/drawing/2014/main" id="{295BB190-358C-F9CC-2753-E92D757842A1}"/>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pic>
          <p:nvPicPr>
            <p:cNvPr id="9" name="Picture 13">
              <a:extLst>
                <a:ext uri="{FF2B5EF4-FFF2-40B4-BE49-F238E27FC236}">
                  <a16:creationId xmlns:a16="http://schemas.microsoft.com/office/drawing/2014/main" id="{D935FD3C-AA0E-B59E-E3A2-56DD658D642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113071" y="1604156"/>
              <a:ext cx="907741" cy="891853"/>
            </a:xfrm>
            <a:prstGeom prst="rect">
              <a:avLst/>
            </a:prstGeom>
          </p:spPr>
        </p:pic>
      </p:grpSp>
      <p:sp>
        <p:nvSpPr>
          <p:cNvPr id="16" name="TextBox 15">
            <a:extLst>
              <a:ext uri="{FF2B5EF4-FFF2-40B4-BE49-F238E27FC236}">
                <a16:creationId xmlns:a16="http://schemas.microsoft.com/office/drawing/2014/main" id="{AB4F3E1D-3B39-F6AD-F562-9BCC2FED9F49}"/>
              </a:ext>
            </a:extLst>
          </p:cNvPr>
          <p:cNvSpPr txBox="1"/>
          <p:nvPr/>
        </p:nvSpPr>
        <p:spPr>
          <a:xfrm>
            <a:off x="773131" y="2716036"/>
            <a:ext cx="9354578" cy="6650860"/>
          </a:xfrm>
          <a:prstGeom prst="rect">
            <a:avLst/>
          </a:prstGeom>
          <a:noFill/>
        </p:spPr>
        <p:txBody>
          <a:bodyPr wrap="square">
            <a:spAutoFit/>
          </a:bodyPr>
          <a:lstStyle/>
          <a:p>
            <a:pPr marL="571500" indent="-571500" algn="just">
              <a:lnSpc>
                <a:spcPct val="150000"/>
              </a:lnSpc>
              <a:buFont typeface="Wingdings" panose="05000000000000000000" pitchFamily="2" charset="2"/>
              <a:buChar char="v"/>
            </a:pPr>
            <a:r>
              <a:rPr lang="en-US" sz="3600" i="1">
                <a:solidFill>
                  <a:srgbClr val="FF0000"/>
                </a:solidFill>
                <a:latin typeface="Arial" panose="020B0604020202020204" pitchFamily="34" charset="0"/>
                <a:ea typeface="Calibri" panose="020F0502020204030204" pitchFamily="34" charset="0"/>
                <a:cs typeface="Arial" panose="020B0604020202020204" pitchFamily="34" charset="0"/>
              </a:rPr>
              <a:t>Nhóm em được giao thực hiện một tiết mục văn nghệ. Trong nhóm chỉ có Mai hát tốt nên cả nhóm đề nghị Mai hát chính, các bạn còn lại múa minh họa. Mai nhận lời và vui vẻ cùng các bạn tập luyện.</a:t>
            </a:r>
          </a:p>
          <a:p>
            <a:pPr marL="571500" indent="-571500" algn="just">
              <a:lnSpc>
                <a:spcPct val="150000"/>
              </a:lnSpc>
              <a:buFont typeface="Wingdings" panose="05000000000000000000" pitchFamily="2" charset="2"/>
              <a:buChar char="Ø"/>
            </a:pPr>
            <a:r>
              <a:rPr lang="vi-VN" sz="3600">
                <a:latin typeface="Arial" panose="020B0604020202020204" pitchFamily="34" charset="0"/>
                <a:ea typeface="Calibri" panose="020F0502020204030204" pitchFamily="34" charset="0"/>
                <a:cs typeface="Arial" panose="020B0604020202020204" pitchFamily="34" charset="0"/>
              </a:rPr>
              <a:t>Cách ứng xử của Mai thể hiện trách nhiệm trong hoạt động của lớp, và trách nhiệm của bản thân rất tốt</a:t>
            </a:r>
            <a:r>
              <a:rPr lang="en-US" sz="3600">
                <a:latin typeface="Arial" panose="020B0604020202020204" pitchFamily="34" charset="0"/>
                <a:ea typeface="Calibri" panose="020F0502020204030204" pitchFamily="34" charset="0"/>
                <a:cs typeface="Arial" panose="020B0604020202020204" pitchFamily="34" charset="0"/>
              </a:rPr>
              <a:t>.</a:t>
            </a:r>
            <a:endParaRPr lang="vi-VN" sz="3600">
              <a:latin typeface="Arial" panose="020B0604020202020204" pitchFamily="34" charset="0"/>
              <a:ea typeface="Calibri" panose="020F0502020204030204" pitchFamily="34" charset="0"/>
              <a:cs typeface="Arial" panose="020B0604020202020204" pitchFamily="34" charset="0"/>
            </a:endParaRPr>
          </a:p>
        </p:txBody>
      </p:sp>
      <p:sp>
        <p:nvSpPr>
          <p:cNvPr id="10" name="Freeform 10"/>
          <p:cNvSpPr/>
          <p:nvPr/>
        </p:nvSpPr>
        <p:spPr>
          <a:xfrm rot="-7399562">
            <a:off x="16985187" y="9039901"/>
            <a:ext cx="1081625" cy="1111972"/>
          </a:xfrm>
          <a:custGeom>
            <a:avLst/>
            <a:gdLst/>
            <a:ahLst/>
            <a:cxnLst/>
            <a:rect l="l" t="t" r="r" b="b"/>
            <a:pathLst>
              <a:path w="2780588" h="2366975">
                <a:moveTo>
                  <a:pt x="0" y="0"/>
                </a:moveTo>
                <a:lnTo>
                  <a:pt x="2780587" y="0"/>
                </a:lnTo>
                <a:lnTo>
                  <a:pt x="2780587" y="2366975"/>
                </a:lnTo>
                <a:lnTo>
                  <a:pt x="0" y="236697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A2B8AD1F-13A2-232D-9B42-B677C4D46BBC}"/>
              </a:ext>
            </a:extLst>
          </p:cNvPr>
          <p:cNvGrpSpPr/>
          <p:nvPr/>
        </p:nvGrpSpPr>
        <p:grpSpPr>
          <a:xfrm>
            <a:off x="10906001" y="2517115"/>
            <a:ext cx="6781800" cy="7048702"/>
            <a:chOff x="10936926" y="2495378"/>
            <a:chExt cx="6781800" cy="7048702"/>
          </a:xfrm>
        </p:grpSpPr>
        <p:grpSp>
          <p:nvGrpSpPr>
            <p:cNvPr id="19" name="Group 18">
              <a:extLst>
                <a:ext uri="{FF2B5EF4-FFF2-40B4-BE49-F238E27FC236}">
                  <a16:creationId xmlns:a16="http://schemas.microsoft.com/office/drawing/2014/main" id="{BC92FEDB-352A-9BF2-ADB0-D2B98F80E182}"/>
                </a:ext>
              </a:extLst>
            </p:cNvPr>
            <p:cNvGrpSpPr/>
            <p:nvPr/>
          </p:nvGrpSpPr>
          <p:grpSpPr>
            <a:xfrm>
              <a:off x="10936926" y="2495378"/>
              <a:ext cx="6781800" cy="7048702"/>
              <a:chOff x="11384388" y="2547601"/>
              <a:chExt cx="6324600" cy="7048702"/>
            </a:xfrm>
          </p:grpSpPr>
          <p:sp>
            <p:nvSpPr>
              <p:cNvPr id="21" name="Freeform 7">
                <a:extLst>
                  <a:ext uri="{FF2B5EF4-FFF2-40B4-BE49-F238E27FC236}">
                    <a16:creationId xmlns:a16="http://schemas.microsoft.com/office/drawing/2014/main" id="{AE22B5F4-D632-B19F-4B6E-1EBA6CCE1EDF}"/>
                  </a:ext>
                </a:extLst>
              </p:cNvPr>
              <p:cNvSpPr/>
              <p:nvPr/>
            </p:nvSpPr>
            <p:spPr>
              <a:xfrm>
                <a:off x="11384388" y="2547601"/>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06A21B05-6A7F-7754-A849-59B686436067}"/>
                  </a:ext>
                </a:extLst>
              </p:cNvPr>
              <p:cNvGrpSpPr/>
              <p:nvPr/>
            </p:nvGrpSpPr>
            <p:grpSpPr>
              <a:xfrm>
                <a:off x="11633318" y="3142327"/>
                <a:ext cx="5833431" cy="1867726"/>
                <a:chOff x="1420007" y="3370260"/>
                <a:chExt cx="5833431" cy="1867726"/>
              </a:xfrm>
            </p:grpSpPr>
            <p:sp>
              <p:nvSpPr>
                <p:cNvPr id="23" name="Freeform 10">
                  <a:extLst>
                    <a:ext uri="{FF2B5EF4-FFF2-40B4-BE49-F238E27FC236}">
                      <a16:creationId xmlns:a16="http://schemas.microsoft.com/office/drawing/2014/main" id="{26AFA2CA-BC08-205C-2A16-7DF40591C9E0}"/>
                    </a:ext>
                  </a:extLst>
                </p:cNvPr>
                <p:cNvSpPr/>
                <p:nvPr/>
              </p:nvSpPr>
              <p:spPr>
                <a:xfrm>
                  <a:off x="1426698" y="3370260"/>
                  <a:ext cx="582674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FF147AE8-40BC-DCAC-4773-7E8F0B3A6406}"/>
                    </a:ext>
                  </a:extLst>
                </p:cNvPr>
                <p:cNvSpPr txBox="1"/>
                <p:nvPr/>
              </p:nvSpPr>
              <p:spPr>
                <a:xfrm>
                  <a:off x="1420007" y="3888624"/>
                  <a:ext cx="5826740" cy="830997"/>
                </a:xfrm>
                <a:prstGeom prst="rect">
                  <a:avLst/>
                </a:prstGeom>
                <a:noFill/>
              </p:spPr>
              <p:txBody>
                <a:bodyPr wrap="square" rtlCol="0">
                  <a:spAutoFit/>
                </a:bodyPr>
                <a:lstStyle/>
                <a:p>
                  <a:pPr algn="ctr"/>
                  <a:r>
                    <a:rPr lang="en-US" sz="4800" b="1">
                      <a:solidFill>
                        <a:srgbClr val="FF0000"/>
                      </a:solidFill>
                      <a:latin typeface="Arial" panose="020B0604020202020204" pitchFamily="34" charset="0"/>
                      <a:cs typeface="Arial" panose="020B0604020202020204" pitchFamily="34" charset="0"/>
                    </a:rPr>
                    <a:t>Tình huống 2</a:t>
                  </a:r>
                  <a:endParaRPr lang="en-US" sz="4800" b="1" dirty="0">
                    <a:solidFill>
                      <a:srgbClr val="FF0000"/>
                    </a:solidFill>
                    <a:latin typeface="Arial" panose="020B0604020202020204" pitchFamily="34" charset="0"/>
                    <a:cs typeface="Arial" panose="020B0604020202020204" pitchFamily="34" charset="0"/>
                  </a:endParaRPr>
                </a:p>
              </p:txBody>
            </p:sp>
          </p:grpSp>
        </p:grpSp>
        <p:pic>
          <p:nvPicPr>
            <p:cNvPr id="13" name="Picture 12" descr="A group of kids singing&#10;&#10;Description automatically generated">
              <a:extLst>
                <a:ext uri="{FF2B5EF4-FFF2-40B4-BE49-F238E27FC236}">
                  <a16:creationId xmlns:a16="http://schemas.microsoft.com/office/drawing/2014/main" id="{75583718-27AE-CA3C-2648-C876EF6643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12064" y="5601224"/>
              <a:ext cx="5879891" cy="3305036"/>
            </a:xfrm>
            <a:prstGeom prst="rect">
              <a:avLst/>
            </a:prstGeom>
          </p:spPr>
        </p:pic>
      </p:grpSp>
    </p:spTree>
    <p:extLst>
      <p:ext uri="{BB962C8B-B14F-4D97-AF65-F5344CB8AC3E}">
        <p14:creationId xmlns:p14="http://schemas.microsoft.com/office/powerpoint/2010/main" val="3906739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wipe(left)">
                                      <p:cBhvr>
                                        <p:cTn id="15" dur="500"/>
                                        <p:tgtEl>
                                          <p:spTgt spid="1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6">
                                            <p:txEl>
                                              <p:pRg st="1" end="1"/>
                                            </p:txEl>
                                          </p:spTgt>
                                        </p:tgtEl>
                                        <p:attrNameLst>
                                          <p:attrName>style.visibility</p:attrName>
                                        </p:attrNameLst>
                                      </p:cBhvr>
                                      <p:to>
                                        <p:strVal val="visible"/>
                                      </p:to>
                                    </p:set>
                                    <p:animEffect transition="in" filter="wipe(left)">
                                      <p:cBhvr>
                                        <p:cTn id="20"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0E9"/>
        </a:solidFill>
        <a:effectLst/>
      </p:bgPr>
    </p:bg>
    <p:spTree>
      <p:nvGrpSpPr>
        <p:cNvPr id="1" name=""/>
        <p:cNvGrpSpPr/>
        <p:nvPr/>
      </p:nvGrpSpPr>
      <p:grpSpPr>
        <a:xfrm>
          <a:off x="0" y="0"/>
          <a:ext cx="0" cy="0"/>
          <a:chOff x="0" y="0"/>
          <a:chExt cx="0" cy="0"/>
        </a:xfrm>
      </p:grpSpPr>
      <p:sp>
        <p:nvSpPr>
          <p:cNvPr id="4" name="Freeform 4"/>
          <p:cNvSpPr/>
          <p:nvPr/>
        </p:nvSpPr>
        <p:spPr>
          <a:xfrm>
            <a:off x="15925800" y="21771"/>
            <a:ext cx="2543197" cy="1295400"/>
          </a:xfrm>
          <a:custGeom>
            <a:avLst/>
            <a:gdLst/>
            <a:ahLst/>
            <a:cxnLst/>
            <a:rect l="l" t="t" r="r" b="b"/>
            <a:pathLst>
              <a:path w="6119879" h="4114800">
                <a:moveTo>
                  <a:pt x="0" y="0"/>
                </a:moveTo>
                <a:lnTo>
                  <a:pt x="6119879" y="0"/>
                </a:lnTo>
                <a:lnTo>
                  <a:pt x="611987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B0964EFE-6F51-40E5-AE90-E7B3A526E322}"/>
              </a:ext>
            </a:extLst>
          </p:cNvPr>
          <p:cNvGrpSpPr/>
          <p:nvPr/>
        </p:nvGrpSpPr>
        <p:grpSpPr>
          <a:xfrm>
            <a:off x="-2971800" y="419100"/>
            <a:ext cx="14981509" cy="1267130"/>
            <a:chOff x="-2639554" y="259061"/>
            <a:chExt cx="14981509" cy="1267130"/>
          </a:xfrm>
        </p:grpSpPr>
        <p:sp>
          <p:nvSpPr>
            <p:cNvPr id="3" name="Freeform 19">
              <a:extLst>
                <a:ext uri="{FF2B5EF4-FFF2-40B4-BE49-F238E27FC236}">
                  <a16:creationId xmlns:a16="http://schemas.microsoft.com/office/drawing/2014/main" id="{16BD7C92-7920-F32D-0A09-245F2425B753}"/>
                </a:ext>
              </a:extLst>
            </p:cNvPr>
            <p:cNvSpPr/>
            <p:nvPr/>
          </p:nvSpPr>
          <p:spPr>
            <a:xfrm>
              <a:off x="-2639554" y="259061"/>
              <a:ext cx="14981509" cy="1267130"/>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5">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4D3D32F-4D35-3C66-F808-41E2E11ACC72}"/>
                </a:ext>
              </a:extLst>
            </p:cNvPr>
            <p:cNvSpPr txBox="1"/>
            <p:nvPr/>
          </p:nvSpPr>
          <p:spPr>
            <a:xfrm>
              <a:off x="-810754" y="461082"/>
              <a:ext cx="12115800" cy="861774"/>
            </a:xfrm>
            <a:prstGeom prst="rect">
              <a:avLst/>
            </a:prstGeom>
            <a:noFill/>
          </p:spPr>
          <p:txBody>
            <a:bodyPr wrap="square" rtlCol="0">
              <a:spAutoFit/>
            </a:bodyPr>
            <a:lstStyle/>
            <a:p>
              <a:pPr algn="ctr"/>
              <a:r>
                <a:rPr lang="en-US" sz="5000" b="1">
                  <a:solidFill>
                    <a:schemeClr val="bg1"/>
                  </a:solidFill>
                  <a:latin typeface="Arial" panose="020B0604020202020204" pitchFamily="34" charset="0"/>
                  <a:cs typeface="Arial" panose="020B0604020202020204" pitchFamily="34" charset="0"/>
                </a:rPr>
                <a:t>Đề bài và gợi ý trả lời</a:t>
              </a:r>
              <a:endParaRPr lang="en-US" sz="5000" b="1" dirty="0">
                <a:solidFill>
                  <a:schemeClr val="bg1"/>
                </a:solidFill>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12E4D02A-D3E9-CC78-229D-228366C5DB6E}"/>
              </a:ext>
            </a:extLst>
          </p:cNvPr>
          <p:cNvGrpSpPr/>
          <p:nvPr/>
        </p:nvGrpSpPr>
        <p:grpSpPr>
          <a:xfrm>
            <a:off x="618260" y="2147496"/>
            <a:ext cx="9942177" cy="7518383"/>
            <a:chOff x="1114619" y="1766440"/>
            <a:chExt cx="9851222" cy="7518383"/>
          </a:xfrm>
        </p:grpSpPr>
        <p:grpSp>
          <p:nvGrpSpPr>
            <p:cNvPr id="8" name="Group 7">
              <a:extLst>
                <a:ext uri="{FF2B5EF4-FFF2-40B4-BE49-F238E27FC236}">
                  <a16:creationId xmlns:a16="http://schemas.microsoft.com/office/drawing/2014/main" id="{B9C4CA28-FA77-1507-6CCE-5F5A5A167541}"/>
                </a:ext>
              </a:extLst>
            </p:cNvPr>
            <p:cNvGrpSpPr/>
            <p:nvPr/>
          </p:nvGrpSpPr>
          <p:grpSpPr>
            <a:xfrm>
              <a:off x="1114619" y="1910325"/>
              <a:ext cx="9670804" cy="7374498"/>
              <a:chOff x="-49539" y="-47625"/>
              <a:chExt cx="2655389" cy="1942255"/>
            </a:xfrm>
          </p:grpSpPr>
          <p:sp>
            <p:nvSpPr>
              <p:cNvPr id="14" name="Freeform 4">
                <a:extLst>
                  <a:ext uri="{FF2B5EF4-FFF2-40B4-BE49-F238E27FC236}">
                    <a16:creationId xmlns:a16="http://schemas.microsoft.com/office/drawing/2014/main" id="{A55EDD62-A700-C2B5-571D-774F596A324B}"/>
                  </a:ext>
                </a:extLst>
              </p:cNvPr>
              <p:cNvSpPr/>
              <p:nvPr/>
            </p:nvSpPr>
            <p:spPr>
              <a:xfrm>
                <a:off x="-49539" y="-14526"/>
                <a:ext cx="2655389" cy="1909156"/>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5" name="TextBox 5">
                <a:extLst>
                  <a:ext uri="{FF2B5EF4-FFF2-40B4-BE49-F238E27FC236}">
                    <a16:creationId xmlns:a16="http://schemas.microsoft.com/office/drawing/2014/main" id="{295BB190-358C-F9CC-2753-E92D757842A1}"/>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pic>
          <p:nvPicPr>
            <p:cNvPr id="9" name="Picture 13">
              <a:extLst>
                <a:ext uri="{FF2B5EF4-FFF2-40B4-BE49-F238E27FC236}">
                  <a16:creationId xmlns:a16="http://schemas.microsoft.com/office/drawing/2014/main" id="{D935FD3C-AA0E-B59E-E3A2-56DD658D642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058100" y="1766440"/>
              <a:ext cx="907741" cy="891853"/>
            </a:xfrm>
            <a:prstGeom prst="rect">
              <a:avLst/>
            </a:prstGeom>
          </p:spPr>
        </p:pic>
      </p:grpSp>
      <p:sp>
        <p:nvSpPr>
          <p:cNvPr id="16" name="TextBox 15">
            <a:extLst>
              <a:ext uri="{FF2B5EF4-FFF2-40B4-BE49-F238E27FC236}">
                <a16:creationId xmlns:a16="http://schemas.microsoft.com/office/drawing/2014/main" id="{AB4F3E1D-3B39-F6AD-F562-9BCC2FED9F49}"/>
              </a:ext>
            </a:extLst>
          </p:cNvPr>
          <p:cNvSpPr txBox="1"/>
          <p:nvPr/>
        </p:nvSpPr>
        <p:spPr>
          <a:xfrm>
            <a:off x="1182078" y="3039349"/>
            <a:ext cx="8462237" cy="6124112"/>
          </a:xfrm>
          <a:prstGeom prst="rect">
            <a:avLst/>
          </a:prstGeom>
          <a:noFill/>
        </p:spPr>
        <p:txBody>
          <a:bodyPr wrap="square">
            <a:spAutoFit/>
          </a:bodyPr>
          <a:lstStyle/>
          <a:p>
            <a:pPr marL="571500" indent="-571500" algn="just">
              <a:lnSpc>
                <a:spcPct val="150000"/>
              </a:lnSpc>
              <a:buFont typeface="Wingdings" panose="05000000000000000000" pitchFamily="2" charset="2"/>
              <a:buChar char="v"/>
            </a:pPr>
            <a:r>
              <a:rPr lang="en-US" sz="3800" i="1">
                <a:solidFill>
                  <a:srgbClr val="FF0000"/>
                </a:solidFill>
                <a:latin typeface="Arial" panose="020B0604020202020204" pitchFamily="34" charset="0"/>
                <a:ea typeface="Calibri" panose="020F0502020204030204" pitchFamily="34" charset="0"/>
                <a:cs typeface="Arial" panose="020B0604020202020204" pitchFamily="34" charset="0"/>
              </a:rPr>
              <a:t>Tuần trước, Hà bị ốm. Tuấn hứa giúp bạn ghi chép bài học nhưng đã không thực hiện.</a:t>
            </a:r>
          </a:p>
          <a:p>
            <a:pPr marL="571500" indent="-571500" algn="just">
              <a:lnSpc>
                <a:spcPct val="150000"/>
              </a:lnSpc>
              <a:buFont typeface="Wingdings" panose="05000000000000000000" pitchFamily="2" charset="2"/>
              <a:buChar char="Ø"/>
            </a:pPr>
            <a:r>
              <a:rPr lang="vi-VN" sz="3800">
                <a:latin typeface="Arial" panose="020B0604020202020204" pitchFamily="34" charset="0"/>
                <a:ea typeface="Calibri" panose="020F0502020204030204" pitchFamily="34" charset="0"/>
                <a:cs typeface="Arial" panose="020B0604020202020204" pitchFamily="34" charset="0"/>
              </a:rPr>
              <a:t>Tuấn đã không thực hiện được lời hứa cũng mình, cũng như không có trách nhiệm với bản thân trong việc thực hiện lời hứa với Hà.</a:t>
            </a:r>
          </a:p>
        </p:txBody>
      </p:sp>
      <p:sp>
        <p:nvSpPr>
          <p:cNvPr id="10" name="Freeform 10"/>
          <p:cNvSpPr/>
          <p:nvPr/>
        </p:nvSpPr>
        <p:spPr>
          <a:xfrm rot="-7399562">
            <a:off x="16985187" y="9039901"/>
            <a:ext cx="1081625" cy="1111972"/>
          </a:xfrm>
          <a:custGeom>
            <a:avLst/>
            <a:gdLst/>
            <a:ahLst/>
            <a:cxnLst/>
            <a:rect l="l" t="t" r="r" b="b"/>
            <a:pathLst>
              <a:path w="2780588" h="2366975">
                <a:moveTo>
                  <a:pt x="0" y="0"/>
                </a:moveTo>
                <a:lnTo>
                  <a:pt x="2780587" y="0"/>
                </a:lnTo>
                <a:lnTo>
                  <a:pt x="2780587" y="2366975"/>
                </a:lnTo>
                <a:lnTo>
                  <a:pt x="0" y="236697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7A40C823-CD2C-6026-606B-3D590A52A516}"/>
              </a:ext>
            </a:extLst>
          </p:cNvPr>
          <p:cNvGrpSpPr/>
          <p:nvPr/>
        </p:nvGrpSpPr>
        <p:grpSpPr>
          <a:xfrm>
            <a:off x="10936926" y="2495378"/>
            <a:ext cx="6781800" cy="7048702"/>
            <a:chOff x="10936926" y="2495378"/>
            <a:chExt cx="6781800" cy="7048702"/>
          </a:xfrm>
        </p:grpSpPr>
        <p:grpSp>
          <p:nvGrpSpPr>
            <p:cNvPr id="19" name="Group 18">
              <a:extLst>
                <a:ext uri="{FF2B5EF4-FFF2-40B4-BE49-F238E27FC236}">
                  <a16:creationId xmlns:a16="http://schemas.microsoft.com/office/drawing/2014/main" id="{BC92FEDB-352A-9BF2-ADB0-D2B98F80E182}"/>
                </a:ext>
              </a:extLst>
            </p:cNvPr>
            <p:cNvGrpSpPr/>
            <p:nvPr/>
          </p:nvGrpSpPr>
          <p:grpSpPr>
            <a:xfrm>
              <a:off x="10936926" y="2495378"/>
              <a:ext cx="6781800" cy="7048702"/>
              <a:chOff x="11384388" y="2547601"/>
              <a:chExt cx="6324600" cy="7048702"/>
            </a:xfrm>
          </p:grpSpPr>
          <p:sp>
            <p:nvSpPr>
              <p:cNvPr id="21" name="Freeform 7">
                <a:extLst>
                  <a:ext uri="{FF2B5EF4-FFF2-40B4-BE49-F238E27FC236}">
                    <a16:creationId xmlns:a16="http://schemas.microsoft.com/office/drawing/2014/main" id="{AE22B5F4-D632-B19F-4B6E-1EBA6CCE1EDF}"/>
                  </a:ext>
                </a:extLst>
              </p:cNvPr>
              <p:cNvSpPr/>
              <p:nvPr/>
            </p:nvSpPr>
            <p:spPr>
              <a:xfrm>
                <a:off x="11384388" y="2547601"/>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06A21B05-6A7F-7754-A849-59B686436067}"/>
                  </a:ext>
                </a:extLst>
              </p:cNvPr>
              <p:cNvGrpSpPr/>
              <p:nvPr/>
            </p:nvGrpSpPr>
            <p:grpSpPr>
              <a:xfrm>
                <a:off x="11640009" y="2971130"/>
                <a:ext cx="5826740" cy="1867726"/>
                <a:chOff x="1426698" y="3199063"/>
                <a:chExt cx="5826740" cy="1867726"/>
              </a:xfrm>
            </p:grpSpPr>
            <p:sp>
              <p:nvSpPr>
                <p:cNvPr id="23" name="Freeform 10">
                  <a:extLst>
                    <a:ext uri="{FF2B5EF4-FFF2-40B4-BE49-F238E27FC236}">
                      <a16:creationId xmlns:a16="http://schemas.microsoft.com/office/drawing/2014/main" id="{26AFA2CA-BC08-205C-2A16-7DF40591C9E0}"/>
                    </a:ext>
                  </a:extLst>
                </p:cNvPr>
                <p:cNvSpPr/>
                <p:nvPr/>
              </p:nvSpPr>
              <p:spPr>
                <a:xfrm>
                  <a:off x="1426698" y="3199063"/>
                  <a:ext cx="582674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FF147AE8-40BC-DCAC-4773-7E8F0B3A6406}"/>
                    </a:ext>
                  </a:extLst>
                </p:cNvPr>
                <p:cNvSpPr txBox="1"/>
                <p:nvPr/>
              </p:nvSpPr>
              <p:spPr>
                <a:xfrm>
                  <a:off x="1426698" y="3763594"/>
                  <a:ext cx="5826740" cy="830997"/>
                </a:xfrm>
                <a:prstGeom prst="rect">
                  <a:avLst/>
                </a:prstGeom>
                <a:noFill/>
              </p:spPr>
              <p:txBody>
                <a:bodyPr wrap="square" rtlCol="0">
                  <a:spAutoFit/>
                </a:bodyPr>
                <a:lstStyle/>
                <a:p>
                  <a:pPr algn="ctr"/>
                  <a:r>
                    <a:rPr lang="en-US" sz="4800" b="1">
                      <a:solidFill>
                        <a:srgbClr val="FF0000"/>
                      </a:solidFill>
                      <a:latin typeface="Arial" panose="020B0604020202020204" pitchFamily="34" charset="0"/>
                      <a:cs typeface="Arial" panose="020B0604020202020204" pitchFamily="34" charset="0"/>
                    </a:rPr>
                    <a:t>Tình huống 3</a:t>
                  </a:r>
                  <a:endParaRPr lang="en-US" sz="4800" b="1" dirty="0">
                    <a:solidFill>
                      <a:srgbClr val="FF0000"/>
                    </a:solidFill>
                    <a:latin typeface="Arial" panose="020B0604020202020204" pitchFamily="34" charset="0"/>
                    <a:cs typeface="Arial" panose="020B0604020202020204" pitchFamily="34" charset="0"/>
                  </a:endParaRPr>
                </a:p>
              </p:txBody>
            </p:sp>
          </p:grpSp>
        </p:grpSp>
        <p:pic>
          <p:nvPicPr>
            <p:cNvPr id="5" name="Picture 4" descr="Cartoon a cartoon of a person at a desk with a stack of papers&#10;&#10;Description automatically generated">
              <a:extLst>
                <a:ext uri="{FF2B5EF4-FFF2-40B4-BE49-F238E27FC236}">
                  <a16:creationId xmlns:a16="http://schemas.microsoft.com/office/drawing/2014/main" id="{B7F7A9A6-83BB-526A-9186-0432A4B89162}"/>
                </a:ext>
              </a:extLst>
            </p:cNvPr>
            <p:cNvPicPr>
              <a:picLocks noChangeAspect="1"/>
            </p:cNvPicPr>
            <p:nvPr/>
          </p:nvPicPr>
          <p:blipFill rotWithShape="1">
            <a:blip r:embed="rId9">
              <a:extLst>
                <a:ext uri="{28A0092B-C50C-407E-A947-70E740481C1C}">
                  <a14:useLocalDpi xmlns:a14="http://schemas.microsoft.com/office/drawing/2010/main" val="0"/>
                </a:ext>
              </a:extLst>
            </a:blip>
            <a:srcRect l="3970" t="20480" r="8030" b="8400"/>
            <a:stretch/>
          </p:blipFill>
          <p:spPr>
            <a:xfrm>
              <a:off x="11779874" y="5008079"/>
              <a:ext cx="5095903" cy="4118378"/>
            </a:xfrm>
            <a:prstGeom prst="rect">
              <a:avLst/>
            </a:prstGeom>
          </p:spPr>
        </p:pic>
      </p:grpSp>
    </p:spTree>
    <p:extLst>
      <p:ext uri="{BB962C8B-B14F-4D97-AF65-F5344CB8AC3E}">
        <p14:creationId xmlns:p14="http://schemas.microsoft.com/office/powerpoint/2010/main" val="92448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wipe(left)">
                                      <p:cBhvr>
                                        <p:cTn id="15" dur="500"/>
                                        <p:tgtEl>
                                          <p:spTgt spid="1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6">
                                            <p:txEl>
                                              <p:pRg st="1" end="1"/>
                                            </p:txEl>
                                          </p:spTgt>
                                        </p:tgtEl>
                                        <p:attrNameLst>
                                          <p:attrName>style.visibility</p:attrName>
                                        </p:attrNameLst>
                                      </p:cBhvr>
                                      <p:to>
                                        <p:strVal val="visible"/>
                                      </p:to>
                                    </p:set>
                                    <p:animEffect transition="in" filter="wipe(left)">
                                      <p:cBhvr>
                                        <p:cTn id="20"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F0E9"/>
        </a:solidFill>
        <a:effectLst/>
      </p:bgPr>
    </p:bg>
    <p:spTree>
      <p:nvGrpSpPr>
        <p:cNvPr id="1" name=""/>
        <p:cNvGrpSpPr/>
        <p:nvPr/>
      </p:nvGrpSpPr>
      <p:grpSpPr>
        <a:xfrm>
          <a:off x="0" y="0"/>
          <a:ext cx="0" cy="0"/>
          <a:chOff x="0" y="0"/>
          <a:chExt cx="0" cy="0"/>
        </a:xfrm>
      </p:grpSpPr>
      <p:sp>
        <p:nvSpPr>
          <p:cNvPr id="4" name="Freeform 4"/>
          <p:cNvSpPr/>
          <p:nvPr/>
        </p:nvSpPr>
        <p:spPr>
          <a:xfrm>
            <a:off x="15925800" y="21771"/>
            <a:ext cx="2543197" cy="1295400"/>
          </a:xfrm>
          <a:custGeom>
            <a:avLst/>
            <a:gdLst/>
            <a:ahLst/>
            <a:cxnLst/>
            <a:rect l="l" t="t" r="r" b="b"/>
            <a:pathLst>
              <a:path w="6119879" h="4114800">
                <a:moveTo>
                  <a:pt x="0" y="0"/>
                </a:moveTo>
                <a:lnTo>
                  <a:pt x="6119879" y="0"/>
                </a:lnTo>
                <a:lnTo>
                  <a:pt x="611987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B0964EFE-6F51-40E5-AE90-E7B3A526E322}"/>
              </a:ext>
            </a:extLst>
          </p:cNvPr>
          <p:cNvGrpSpPr/>
          <p:nvPr/>
        </p:nvGrpSpPr>
        <p:grpSpPr>
          <a:xfrm>
            <a:off x="-2971800" y="419100"/>
            <a:ext cx="14981509" cy="1267130"/>
            <a:chOff x="-2639554" y="259061"/>
            <a:chExt cx="14981509" cy="1267130"/>
          </a:xfrm>
        </p:grpSpPr>
        <p:sp>
          <p:nvSpPr>
            <p:cNvPr id="3" name="Freeform 19">
              <a:extLst>
                <a:ext uri="{FF2B5EF4-FFF2-40B4-BE49-F238E27FC236}">
                  <a16:creationId xmlns:a16="http://schemas.microsoft.com/office/drawing/2014/main" id="{16BD7C92-7920-F32D-0A09-245F2425B753}"/>
                </a:ext>
              </a:extLst>
            </p:cNvPr>
            <p:cNvSpPr/>
            <p:nvPr/>
          </p:nvSpPr>
          <p:spPr>
            <a:xfrm>
              <a:off x="-2639554" y="259061"/>
              <a:ext cx="14981509" cy="1267130"/>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5">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4D3D32F-4D35-3C66-F808-41E2E11ACC72}"/>
                </a:ext>
              </a:extLst>
            </p:cNvPr>
            <p:cNvSpPr txBox="1"/>
            <p:nvPr/>
          </p:nvSpPr>
          <p:spPr>
            <a:xfrm>
              <a:off x="-810754" y="461082"/>
              <a:ext cx="12115800" cy="861774"/>
            </a:xfrm>
            <a:prstGeom prst="rect">
              <a:avLst/>
            </a:prstGeom>
            <a:noFill/>
          </p:spPr>
          <p:txBody>
            <a:bodyPr wrap="square" rtlCol="0">
              <a:spAutoFit/>
            </a:bodyPr>
            <a:lstStyle/>
            <a:p>
              <a:pPr algn="ctr"/>
              <a:r>
                <a:rPr lang="en-US" sz="5000" b="1">
                  <a:solidFill>
                    <a:schemeClr val="bg1"/>
                  </a:solidFill>
                  <a:latin typeface="Arial" panose="020B0604020202020204" pitchFamily="34" charset="0"/>
                  <a:cs typeface="Arial" panose="020B0604020202020204" pitchFamily="34" charset="0"/>
                </a:rPr>
                <a:t>Đề bài và gợi ý trả lời</a:t>
              </a:r>
              <a:endParaRPr lang="en-US" sz="5000" b="1" dirty="0">
                <a:solidFill>
                  <a:schemeClr val="bg1"/>
                </a:solidFill>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12E4D02A-D3E9-CC78-229D-228366C5DB6E}"/>
              </a:ext>
            </a:extLst>
          </p:cNvPr>
          <p:cNvGrpSpPr/>
          <p:nvPr/>
        </p:nvGrpSpPr>
        <p:grpSpPr>
          <a:xfrm>
            <a:off x="618260" y="2147496"/>
            <a:ext cx="9942177" cy="7518383"/>
            <a:chOff x="1114619" y="1766440"/>
            <a:chExt cx="9851222" cy="7518383"/>
          </a:xfrm>
        </p:grpSpPr>
        <p:grpSp>
          <p:nvGrpSpPr>
            <p:cNvPr id="8" name="Group 7">
              <a:extLst>
                <a:ext uri="{FF2B5EF4-FFF2-40B4-BE49-F238E27FC236}">
                  <a16:creationId xmlns:a16="http://schemas.microsoft.com/office/drawing/2014/main" id="{B9C4CA28-FA77-1507-6CCE-5F5A5A167541}"/>
                </a:ext>
              </a:extLst>
            </p:cNvPr>
            <p:cNvGrpSpPr/>
            <p:nvPr/>
          </p:nvGrpSpPr>
          <p:grpSpPr>
            <a:xfrm>
              <a:off x="1114619" y="1910325"/>
              <a:ext cx="9670804" cy="7374498"/>
              <a:chOff x="-49539" y="-47625"/>
              <a:chExt cx="2655389" cy="1942255"/>
            </a:xfrm>
          </p:grpSpPr>
          <p:sp>
            <p:nvSpPr>
              <p:cNvPr id="14" name="Freeform 4">
                <a:extLst>
                  <a:ext uri="{FF2B5EF4-FFF2-40B4-BE49-F238E27FC236}">
                    <a16:creationId xmlns:a16="http://schemas.microsoft.com/office/drawing/2014/main" id="{A55EDD62-A700-C2B5-571D-774F596A324B}"/>
                  </a:ext>
                </a:extLst>
              </p:cNvPr>
              <p:cNvSpPr/>
              <p:nvPr/>
            </p:nvSpPr>
            <p:spPr>
              <a:xfrm>
                <a:off x="-49539" y="-14526"/>
                <a:ext cx="2655389" cy="1909156"/>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5" name="TextBox 5">
                <a:extLst>
                  <a:ext uri="{FF2B5EF4-FFF2-40B4-BE49-F238E27FC236}">
                    <a16:creationId xmlns:a16="http://schemas.microsoft.com/office/drawing/2014/main" id="{295BB190-358C-F9CC-2753-E92D757842A1}"/>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pic>
          <p:nvPicPr>
            <p:cNvPr id="9" name="Picture 13">
              <a:extLst>
                <a:ext uri="{FF2B5EF4-FFF2-40B4-BE49-F238E27FC236}">
                  <a16:creationId xmlns:a16="http://schemas.microsoft.com/office/drawing/2014/main" id="{D935FD3C-AA0E-B59E-E3A2-56DD658D642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058100" y="1766440"/>
              <a:ext cx="907741" cy="891853"/>
            </a:xfrm>
            <a:prstGeom prst="rect">
              <a:avLst/>
            </a:prstGeom>
          </p:spPr>
        </p:pic>
      </p:grpSp>
      <p:sp>
        <p:nvSpPr>
          <p:cNvPr id="16" name="TextBox 15">
            <a:extLst>
              <a:ext uri="{FF2B5EF4-FFF2-40B4-BE49-F238E27FC236}">
                <a16:creationId xmlns:a16="http://schemas.microsoft.com/office/drawing/2014/main" id="{AB4F3E1D-3B39-F6AD-F562-9BCC2FED9F49}"/>
              </a:ext>
            </a:extLst>
          </p:cNvPr>
          <p:cNvSpPr txBox="1"/>
          <p:nvPr/>
        </p:nvSpPr>
        <p:spPr>
          <a:xfrm>
            <a:off x="1182078" y="3469344"/>
            <a:ext cx="8462237" cy="5246949"/>
          </a:xfrm>
          <a:prstGeom prst="rect">
            <a:avLst/>
          </a:prstGeom>
          <a:noFill/>
        </p:spPr>
        <p:txBody>
          <a:bodyPr wrap="square">
            <a:spAutoFit/>
          </a:bodyPr>
          <a:lstStyle/>
          <a:p>
            <a:pPr marL="571500" indent="-571500" algn="just">
              <a:lnSpc>
                <a:spcPct val="150000"/>
              </a:lnSpc>
              <a:buFont typeface="Wingdings" panose="05000000000000000000" pitchFamily="2" charset="2"/>
              <a:buChar char="v"/>
            </a:pPr>
            <a:r>
              <a:rPr lang="en-US" sz="3800" i="1">
                <a:solidFill>
                  <a:srgbClr val="FF0000"/>
                </a:solidFill>
                <a:latin typeface="Arial" panose="020B0604020202020204" pitchFamily="34" charset="0"/>
                <a:ea typeface="Calibri" panose="020F0502020204030204" pitchFamily="34" charset="0"/>
                <a:cs typeface="Arial" panose="020B0604020202020204" pitchFamily="34" charset="0"/>
              </a:rPr>
              <a:t>Hằng ngày, mẹ thường đi làm về muộn nên tan học là Vy tranh thủ về nhà ngay để nấu cơm tối.</a:t>
            </a:r>
          </a:p>
          <a:p>
            <a:pPr marL="571500" indent="-571500" algn="just">
              <a:lnSpc>
                <a:spcPct val="150000"/>
              </a:lnSpc>
              <a:buFont typeface="Wingdings" panose="05000000000000000000" pitchFamily="2" charset="2"/>
              <a:buChar char="Ø"/>
            </a:pPr>
            <a:r>
              <a:rPr lang="vi-VN" sz="3800">
                <a:latin typeface="Arial" panose="020B0604020202020204" pitchFamily="34" charset="0"/>
                <a:ea typeface="Calibri" panose="020F0502020204030204" pitchFamily="34" charset="0"/>
                <a:cs typeface="Arial" panose="020B0604020202020204" pitchFamily="34" charset="0"/>
              </a:rPr>
              <a:t>Hành động này thể hiện trách nhiệm tốt của Vy với gia đình khi biết phụ giúp gia đình.</a:t>
            </a:r>
          </a:p>
        </p:txBody>
      </p:sp>
      <p:sp>
        <p:nvSpPr>
          <p:cNvPr id="10" name="Freeform 10"/>
          <p:cNvSpPr/>
          <p:nvPr/>
        </p:nvSpPr>
        <p:spPr>
          <a:xfrm rot="-7399562">
            <a:off x="16985187" y="9039901"/>
            <a:ext cx="1081625" cy="1111972"/>
          </a:xfrm>
          <a:custGeom>
            <a:avLst/>
            <a:gdLst/>
            <a:ahLst/>
            <a:cxnLst/>
            <a:rect l="l" t="t" r="r" b="b"/>
            <a:pathLst>
              <a:path w="2780588" h="2366975">
                <a:moveTo>
                  <a:pt x="0" y="0"/>
                </a:moveTo>
                <a:lnTo>
                  <a:pt x="2780587" y="0"/>
                </a:lnTo>
                <a:lnTo>
                  <a:pt x="2780587" y="2366975"/>
                </a:lnTo>
                <a:lnTo>
                  <a:pt x="0" y="236697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DC998A0F-A7F4-2778-861A-884CF018EF9C}"/>
              </a:ext>
            </a:extLst>
          </p:cNvPr>
          <p:cNvGrpSpPr/>
          <p:nvPr/>
        </p:nvGrpSpPr>
        <p:grpSpPr>
          <a:xfrm>
            <a:off x="10936926" y="2495378"/>
            <a:ext cx="6781800" cy="7048702"/>
            <a:chOff x="10936926" y="2495378"/>
            <a:chExt cx="6781800" cy="7048702"/>
          </a:xfrm>
        </p:grpSpPr>
        <p:grpSp>
          <p:nvGrpSpPr>
            <p:cNvPr id="19" name="Group 18">
              <a:extLst>
                <a:ext uri="{FF2B5EF4-FFF2-40B4-BE49-F238E27FC236}">
                  <a16:creationId xmlns:a16="http://schemas.microsoft.com/office/drawing/2014/main" id="{BC92FEDB-352A-9BF2-ADB0-D2B98F80E182}"/>
                </a:ext>
              </a:extLst>
            </p:cNvPr>
            <p:cNvGrpSpPr/>
            <p:nvPr/>
          </p:nvGrpSpPr>
          <p:grpSpPr>
            <a:xfrm>
              <a:off x="10936926" y="2495378"/>
              <a:ext cx="6781800" cy="7048702"/>
              <a:chOff x="11384388" y="2547601"/>
              <a:chExt cx="6324600" cy="7048702"/>
            </a:xfrm>
          </p:grpSpPr>
          <p:sp>
            <p:nvSpPr>
              <p:cNvPr id="21" name="Freeform 7">
                <a:extLst>
                  <a:ext uri="{FF2B5EF4-FFF2-40B4-BE49-F238E27FC236}">
                    <a16:creationId xmlns:a16="http://schemas.microsoft.com/office/drawing/2014/main" id="{AE22B5F4-D632-B19F-4B6E-1EBA6CCE1EDF}"/>
                  </a:ext>
                </a:extLst>
              </p:cNvPr>
              <p:cNvSpPr/>
              <p:nvPr/>
            </p:nvSpPr>
            <p:spPr>
              <a:xfrm>
                <a:off x="11384388" y="2547601"/>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06A21B05-6A7F-7754-A849-59B686436067}"/>
                  </a:ext>
                </a:extLst>
              </p:cNvPr>
              <p:cNvGrpSpPr/>
              <p:nvPr/>
            </p:nvGrpSpPr>
            <p:grpSpPr>
              <a:xfrm>
                <a:off x="11640009" y="2971130"/>
                <a:ext cx="5826740" cy="1867726"/>
                <a:chOff x="1426698" y="3199063"/>
                <a:chExt cx="5826740" cy="1867726"/>
              </a:xfrm>
            </p:grpSpPr>
            <p:sp>
              <p:nvSpPr>
                <p:cNvPr id="23" name="Freeform 10">
                  <a:extLst>
                    <a:ext uri="{FF2B5EF4-FFF2-40B4-BE49-F238E27FC236}">
                      <a16:creationId xmlns:a16="http://schemas.microsoft.com/office/drawing/2014/main" id="{26AFA2CA-BC08-205C-2A16-7DF40591C9E0}"/>
                    </a:ext>
                  </a:extLst>
                </p:cNvPr>
                <p:cNvSpPr/>
                <p:nvPr/>
              </p:nvSpPr>
              <p:spPr>
                <a:xfrm>
                  <a:off x="1426698" y="3199063"/>
                  <a:ext cx="582674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FF147AE8-40BC-DCAC-4773-7E8F0B3A6406}"/>
                    </a:ext>
                  </a:extLst>
                </p:cNvPr>
                <p:cNvSpPr txBox="1"/>
                <p:nvPr/>
              </p:nvSpPr>
              <p:spPr>
                <a:xfrm>
                  <a:off x="1426698" y="3763594"/>
                  <a:ext cx="5826740" cy="830997"/>
                </a:xfrm>
                <a:prstGeom prst="rect">
                  <a:avLst/>
                </a:prstGeom>
                <a:noFill/>
              </p:spPr>
              <p:txBody>
                <a:bodyPr wrap="square" rtlCol="0">
                  <a:spAutoFit/>
                </a:bodyPr>
                <a:lstStyle/>
                <a:p>
                  <a:pPr algn="ctr"/>
                  <a:r>
                    <a:rPr lang="en-US" sz="4800" b="1">
                      <a:solidFill>
                        <a:srgbClr val="FF0000"/>
                      </a:solidFill>
                      <a:latin typeface="Arial" panose="020B0604020202020204" pitchFamily="34" charset="0"/>
                      <a:cs typeface="Arial" panose="020B0604020202020204" pitchFamily="34" charset="0"/>
                    </a:rPr>
                    <a:t>Tình huống 4</a:t>
                  </a:r>
                  <a:endParaRPr lang="en-US" sz="4800" b="1" dirty="0">
                    <a:solidFill>
                      <a:srgbClr val="FF0000"/>
                    </a:solidFill>
                    <a:latin typeface="Arial" panose="020B0604020202020204" pitchFamily="34" charset="0"/>
                    <a:cs typeface="Arial" panose="020B0604020202020204" pitchFamily="34" charset="0"/>
                  </a:endParaRPr>
                </a:p>
              </p:txBody>
            </p:sp>
          </p:grpSp>
        </p:grpSp>
        <p:pic>
          <p:nvPicPr>
            <p:cNvPr id="12" name="Picture 11" descr="A cartoon of a person and a child cooking&#10;&#10;Description automatically generated">
              <a:extLst>
                <a:ext uri="{FF2B5EF4-FFF2-40B4-BE49-F238E27FC236}">
                  <a16:creationId xmlns:a16="http://schemas.microsoft.com/office/drawing/2014/main" id="{1C3F551F-18B6-3924-F54C-3EA6414A50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834848" y="5428357"/>
              <a:ext cx="5000305" cy="4094453"/>
            </a:xfrm>
            <a:prstGeom prst="rect">
              <a:avLst/>
            </a:prstGeom>
          </p:spPr>
        </p:pic>
      </p:grpSp>
    </p:spTree>
    <p:extLst>
      <p:ext uri="{BB962C8B-B14F-4D97-AF65-F5344CB8AC3E}">
        <p14:creationId xmlns:p14="http://schemas.microsoft.com/office/powerpoint/2010/main" val="84593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wipe(left)">
                                      <p:cBhvr>
                                        <p:cTn id="15" dur="500"/>
                                        <p:tgtEl>
                                          <p:spTgt spid="1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6">
                                            <p:txEl>
                                              <p:pRg st="1" end="1"/>
                                            </p:txEl>
                                          </p:spTgt>
                                        </p:tgtEl>
                                        <p:attrNameLst>
                                          <p:attrName>style.visibility</p:attrName>
                                        </p:attrNameLst>
                                      </p:cBhvr>
                                      <p:to>
                                        <p:strVal val="visible"/>
                                      </p:to>
                                    </p:set>
                                    <p:animEffect transition="in" filter="wipe(left)">
                                      <p:cBhvr>
                                        <p:cTn id="20"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F0E9"/>
        </a:solidFill>
        <a:effectLst/>
      </p:bgPr>
    </p:bg>
    <p:spTree>
      <p:nvGrpSpPr>
        <p:cNvPr id="1" name=""/>
        <p:cNvGrpSpPr/>
        <p:nvPr/>
      </p:nvGrpSpPr>
      <p:grpSpPr>
        <a:xfrm>
          <a:off x="0" y="0"/>
          <a:ext cx="0" cy="0"/>
          <a:chOff x="0" y="0"/>
          <a:chExt cx="0" cy="0"/>
        </a:xfrm>
      </p:grpSpPr>
      <p:sp>
        <p:nvSpPr>
          <p:cNvPr id="17" name="Freeform 17"/>
          <p:cNvSpPr/>
          <p:nvPr/>
        </p:nvSpPr>
        <p:spPr>
          <a:xfrm>
            <a:off x="16448073" y="8732769"/>
            <a:ext cx="1657125" cy="1554231"/>
          </a:xfrm>
          <a:custGeom>
            <a:avLst/>
            <a:gdLst/>
            <a:ahLst/>
            <a:cxnLst/>
            <a:rect l="l" t="t" r="r" b="b"/>
            <a:pathLst>
              <a:path w="2418994" h="2059169">
                <a:moveTo>
                  <a:pt x="0" y="0"/>
                </a:moveTo>
                <a:lnTo>
                  <a:pt x="2418994" y="0"/>
                </a:lnTo>
                <a:lnTo>
                  <a:pt x="2418994" y="2059168"/>
                </a:lnTo>
                <a:lnTo>
                  <a:pt x="0" y="20591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19" name="Picture 22">
            <a:extLst>
              <a:ext uri="{FF2B5EF4-FFF2-40B4-BE49-F238E27FC236}">
                <a16:creationId xmlns:a16="http://schemas.microsoft.com/office/drawing/2014/main" id="{39BB7565-386F-5C37-1B3D-2CEFC50E39C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47249"/>
            <a:ext cx="1987446" cy="1091289"/>
          </a:xfrm>
          <a:prstGeom prst="rect">
            <a:avLst/>
          </a:prstGeom>
        </p:spPr>
      </p:pic>
      <p:pic>
        <p:nvPicPr>
          <p:cNvPr id="20" name="Picture 26">
            <a:extLst>
              <a:ext uri="{FF2B5EF4-FFF2-40B4-BE49-F238E27FC236}">
                <a16:creationId xmlns:a16="http://schemas.microsoft.com/office/drawing/2014/main" id="{54C232F5-DB3C-0A0A-D153-A21D0B3422A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174469" y="-68982"/>
            <a:ext cx="1418331" cy="1389964"/>
          </a:xfrm>
          <a:prstGeom prst="rect">
            <a:avLst/>
          </a:prstGeom>
        </p:spPr>
      </p:pic>
      <p:sp>
        <p:nvSpPr>
          <p:cNvPr id="21" name="Freeform 6">
            <a:extLst>
              <a:ext uri="{FF2B5EF4-FFF2-40B4-BE49-F238E27FC236}">
                <a16:creationId xmlns:a16="http://schemas.microsoft.com/office/drawing/2014/main" id="{BA7A237E-83C3-30D9-81AC-A9116957EBAD}"/>
              </a:ext>
            </a:extLst>
          </p:cNvPr>
          <p:cNvSpPr/>
          <p:nvPr/>
        </p:nvSpPr>
        <p:spPr>
          <a:xfrm>
            <a:off x="1516335" y="1320982"/>
            <a:ext cx="14909967" cy="8290227"/>
          </a:xfrm>
          <a:custGeom>
            <a:avLst/>
            <a:gdLst/>
            <a:ahLst/>
            <a:cxnLst/>
            <a:rect l="l" t="t" r="r" b="b"/>
            <a:pathLst>
              <a:path w="15596249" h="8188031">
                <a:moveTo>
                  <a:pt x="0" y="0"/>
                </a:moveTo>
                <a:lnTo>
                  <a:pt x="15596250" y="0"/>
                </a:lnTo>
                <a:lnTo>
                  <a:pt x="15596250" y="8188030"/>
                </a:lnTo>
                <a:lnTo>
                  <a:pt x="0" y="8188030"/>
                </a:lnTo>
                <a:lnTo>
                  <a:pt x="0" y="0"/>
                </a:lnTo>
                <a:close/>
              </a:path>
            </a:pathLst>
          </a:custGeom>
          <a:blipFill>
            <a:blip r:embed="rId8">
              <a:duotone>
                <a:schemeClr val="accent5">
                  <a:shade val="45000"/>
                  <a:satMod val="135000"/>
                </a:schemeClr>
                <a:prstClr val="white"/>
              </a:duotone>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2" name="TextBox 11">
            <a:extLst>
              <a:ext uri="{FF2B5EF4-FFF2-40B4-BE49-F238E27FC236}">
                <a16:creationId xmlns:a16="http://schemas.microsoft.com/office/drawing/2014/main" id="{DAAEECDB-CDA1-1C05-6295-66AC2C4372A0}"/>
              </a:ext>
            </a:extLst>
          </p:cNvPr>
          <p:cNvSpPr txBox="1"/>
          <p:nvPr/>
        </p:nvSpPr>
        <p:spPr>
          <a:xfrm>
            <a:off x="3989106" y="3465473"/>
            <a:ext cx="10477500" cy="3106171"/>
          </a:xfrm>
          <a:prstGeom prst="rect">
            <a:avLst/>
          </a:prstGeom>
        </p:spPr>
        <p:txBody>
          <a:bodyPr wrap="square" lIns="0" tIns="0" rIns="0" bIns="0" rtlCol="0" anchor="t">
            <a:spAutoFit/>
          </a:bodyPr>
          <a:lstStyle/>
          <a:p>
            <a:pPr algn="ctr">
              <a:lnSpc>
                <a:spcPct val="150000"/>
              </a:lnSpc>
              <a:spcBef>
                <a:spcPct val="0"/>
              </a:spcBef>
            </a:pPr>
            <a:r>
              <a:rPr lang="en-US" sz="5200" b="1">
                <a:solidFill>
                  <a:srgbClr val="FF0000"/>
                </a:solidFill>
                <a:latin typeface="Arial" panose="020B0604020202020204" pitchFamily="34" charset="0"/>
                <a:cs typeface="Arial" panose="020B0604020202020204" pitchFamily="34" charset="0"/>
              </a:rPr>
              <a:t>Trả lời câu hỏi</a:t>
            </a:r>
          </a:p>
          <a:p>
            <a:pPr algn="ctr">
              <a:lnSpc>
                <a:spcPct val="150000"/>
              </a:lnSpc>
              <a:spcBef>
                <a:spcPct val="0"/>
              </a:spcBef>
            </a:pPr>
            <a:r>
              <a:rPr lang="vi-VN" sz="4400">
                <a:latin typeface="Arial" panose="020B0604020202020204" pitchFamily="34" charset="0"/>
                <a:cs typeface="Arial" panose="020B0604020202020204" pitchFamily="34" charset="0"/>
              </a:rPr>
              <a:t>Em đã làm gì để thể hiện trách nhiệm của bản thân với những người xung quanh?</a:t>
            </a:r>
            <a:endParaRPr lang="vi-VN" sz="4400" dirty="0">
              <a:latin typeface="Arial" panose="020B0604020202020204" pitchFamily="34" charset="0"/>
              <a:cs typeface="Arial" panose="020B0604020202020204" pitchFamily="34" charset="0"/>
            </a:endParaRPr>
          </a:p>
        </p:txBody>
      </p:sp>
      <p:pic>
        <p:nvPicPr>
          <p:cNvPr id="23" name="Picture 22" descr="A cartoon character holding a pencil&#10;&#10;Description automatically generated with medium confidence">
            <a:extLst>
              <a:ext uri="{FF2B5EF4-FFF2-40B4-BE49-F238E27FC236}">
                <a16:creationId xmlns:a16="http://schemas.microsoft.com/office/drawing/2014/main" id="{1FDE9602-E669-F1B1-11C7-570370AD106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954000" y="996388"/>
            <a:ext cx="3003441" cy="2535692"/>
          </a:xfrm>
          <a:prstGeom prst="rect">
            <a:avLst/>
          </a:prstGeom>
        </p:spPr>
      </p:pic>
      <p:sp>
        <p:nvSpPr>
          <p:cNvPr id="2" name="Freeform 2"/>
          <p:cNvSpPr/>
          <p:nvPr/>
        </p:nvSpPr>
        <p:spPr>
          <a:xfrm>
            <a:off x="228600" y="6057900"/>
            <a:ext cx="2667000" cy="5014045"/>
          </a:xfrm>
          <a:custGeom>
            <a:avLst/>
            <a:gdLst/>
            <a:ahLst/>
            <a:cxnLst/>
            <a:rect l="l" t="t" r="r" b="b"/>
            <a:pathLst>
              <a:path w="5248773" h="10164878">
                <a:moveTo>
                  <a:pt x="0" y="0"/>
                </a:moveTo>
                <a:lnTo>
                  <a:pt x="5248774" y="0"/>
                </a:lnTo>
                <a:lnTo>
                  <a:pt x="5248774" y="10164878"/>
                </a:lnTo>
                <a:lnTo>
                  <a:pt x="0" y="1016487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C66D"/>
        </a:solidFill>
        <a:effectLst/>
      </p:bgPr>
    </p:bg>
    <p:spTree>
      <p:nvGrpSpPr>
        <p:cNvPr id="1" name=""/>
        <p:cNvGrpSpPr/>
        <p:nvPr/>
      </p:nvGrpSpPr>
      <p:grpSpPr>
        <a:xfrm>
          <a:off x="0" y="0"/>
          <a:ext cx="0" cy="0"/>
          <a:chOff x="0" y="0"/>
          <a:chExt cx="0" cy="0"/>
        </a:xfrm>
      </p:grpSpPr>
      <p:sp>
        <p:nvSpPr>
          <p:cNvPr id="5" name="Freeform 5"/>
          <p:cNvSpPr/>
          <p:nvPr/>
        </p:nvSpPr>
        <p:spPr>
          <a:xfrm>
            <a:off x="17068800" y="0"/>
            <a:ext cx="1219200" cy="914400"/>
          </a:xfrm>
          <a:custGeom>
            <a:avLst/>
            <a:gdLst/>
            <a:ahLst/>
            <a:cxnLst/>
            <a:rect l="l" t="t" r="r" b="b"/>
            <a:pathLst>
              <a:path w="1803398" h="1625312">
                <a:moveTo>
                  <a:pt x="0" y="0"/>
                </a:moveTo>
                <a:lnTo>
                  <a:pt x="1803398" y="0"/>
                </a:lnTo>
                <a:lnTo>
                  <a:pt x="1803398" y="1625312"/>
                </a:lnTo>
                <a:lnTo>
                  <a:pt x="0" y="16253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Freeform 10"/>
          <p:cNvSpPr/>
          <p:nvPr/>
        </p:nvSpPr>
        <p:spPr>
          <a:xfrm rot="8201383">
            <a:off x="-16183" y="-48785"/>
            <a:ext cx="1280392" cy="1328025"/>
          </a:xfrm>
          <a:custGeom>
            <a:avLst/>
            <a:gdLst/>
            <a:ahLst/>
            <a:cxnLst/>
            <a:rect l="l" t="t" r="r" b="b"/>
            <a:pathLst>
              <a:path w="2780588" h="2366975">
                <a:moveTo>
                  <a:pt x="0" y="0"/>
                </a:moveTo>
                <a:lnTo>
                  <a:pt x="2780588" y="0"/>
                </a:lnTo>
                <a:lnTo>
                  <a:pt x="2780588" y="2366975"/>
                </a:lnTo>
                <a:lnTo>
                  <a:pt x="0" y="23669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7" name="Freeform 4">
            <a:extLst>
              <a:ext uri="{FF2B5EF4-FFF2-40B4-BE49-F238E27FC236}">
                <a16:creationId xmlns:a16="http://schemas.microsoft.com/office/drawing/2014/main" id="{65F0E3EA-0729-4CD7-9884-5BA82DD1B7C4}"/>
              </a:ext>
            </a:extLst>
          </p:cNvPr>
          <p:cNvSpPr/>
          <p:nvPr/>
        </p:nvSpPr>
        <p:spPr>
          <a:xfrm>
            <a:off x="1379220" y="1409700"/>
            <a:ext cx="10950740" cy="7696200"/>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5DB09A17-9E29-A4CF-F40A-1E7B1847F421}"/>
              </a:ext>
            </a:extLst>
          </p:cNvPr>
          <p:cNvGrpSpPr/>
          <p:nvPr/>
        </p:nvGrpSpPr>
        <p:grpSpPr>
          <a:xfrm>
            <a:off x="11703902" y="2355127"/>
            <a:ext cx="6400799" cy="5917610"/>
            <a:chOff x="11396446" y="2382787"/>
            <a:chExt cx="6400799" cy="5917610"/>
          </a:xfrm>
        </p:grpSpPr>
        <p:sp>
          <p:nvSpPr>
            <p:cNvPr id="29" name="Oval 28">
              <a:extLst>
                <a:ext uri="{FF2B5EF4-FFF2-40B4-BE49-F238E27FC236}">
                  <a16:creationId xmlns:a16="http://schemas.microsoft.com/office/drawing/2014/main" id="{5DC70683-6B40-D8BF-4BF2-F46C4B6EE55A}"/>
                </a:ext>
              </a:extLst>
            </p:cNvPr>
            <p:cNvSpPr/>
            <p:nvPr/>
          </p:nvSpPr>
          <p:spPr>
            <a:xfrm>
              <a:off x="11396446" y="2382787"/>
              <a:ext cx="6400799" cy="5917610"/>
            </a:xfrm>
            <a:prstGeom prst="ellipse">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D68AC8A6-639A-E951-1B93-52CDBC0017E9}"/>
                </a:ext>
              </a:extLst>
            </p:cNvPr>
            <p:cNvSpPr txBox="1"/>
            <p:nvPr/>
          </p:nvSpPr>
          <p:spPr>
            <a:xfrm>
              <a:off x="12425276" y="4926473"/>
              <a:ext cx="4681756" cy="1015663"/>
            </a:xfrm>
            <a:prstGeom prst="rect">
              <a:avLst/>
            </a:prstGeom>
            <a:noFill/>
          </p:spPr>
          <p:txBody>
            <a:bodyPr wrap="square" rtlCol="0">
              <a:spAutoFit/>
            </a:bodyPr>
            <a:lstStyle/>
            <a:p>
              <a:pPr algn="ctr"/>
              <a:r>
                <a:rPr lang="en-US" sz="6000" b="1">
                  <a:solidFill>
                    <a:schemeClr val="accent1">
                      <a:lumMod val="50000"/>
                    </a:schemeClr>
                  </a:solidFill>
                  <a:latin typeface="Arial" panose="020B0604020202020204" pitchFamily="34" charset="0"/>
                  <a:cs typeface="Arial" panose="020B0604020202020204" pitchFamily="34" charset="0"/>
                </a:rPr>
                <a:t>KHỞI ĐỘNG</a:t>
              </a:r>
              <a:endParaRPr lang="en-US" sz="6000" b="1" dirty="0">
                <a:solidFill>
                  <a:schemeClr val="accent1">
                    <a:lumMod val="50000"/>
                  </a:schemeClr>
                </a:solidFill>
                <a:latin typeface="Arial" panose="020B0604020202020204" pitchFamily="34" charset="0"/>
                <a:cs typeface="Arial" panose="020B0604020202020204" pitchFamily="34" charset="0"/>
              </a:endParaRPr>
            </a:p>
          </p:txBody>
        </p:sp>
      </p:grpSp>
      <p:sp>
        <p:nvSpPr>
          <p:cNvPr id="31" name="TextBox 30">
            <a:extLst>
              <a:ext uri="{FF2B5EF4-FFF2-40B4-BE49-F238E27FC236}">
                <a16:creationId xmlns:a16="http://schemas.microsoft.com/office/drawing/2014/main" id="{DDA553A1-D213-5565-FFB1-9FF00645F037}"/>
              </a:ext>
            </a:extLst>
          </p:cNvPr>
          <p:cNvSpPr txBox="1"/>
          <p:nvPr/>
        </p:nvSpPr>
        <p:spPr>
          <a:xfrm>
            <a:off x="1919742" y="2298421"/>
            <a:ext cx="9452959" cy="6216445"/>
          </a:xfrm>
          <a:prstGeom prst="rect">
            <a:avLst/>
          </a:prstGeom>
          <a:noFill/>
        </p:spPr>
        <p:txBody>
          <a:bodyPr wrap="square">
            <a:spAutoFit/>
          </a:bodyPr>
          <a:lstStyle/>
          <a:p>
            <a:pPr marL="571500" marR="0" indent="-571500" algn="just">
              <a:lnSpc>
                <a:spcPct val="150000"/>
              </a:lnSpc>
              <a:spcBef>
                <a:spcPts val="0"/>
              </a:spcBef>
              <a:spcAft>
                <a:spcPts val="0"/>
              </a:spcAft>
              <a:buFont typeface="Wingdings" panose="05000000000000000000" pitchFamily="2" charset="2"/>
              <a:buChar char="v"/>
            </a:pPr>
            <a:r>
              <a:rPr lang="en-US" sz="4000" b="1">
                <a:latin typeface="Arial" panose="020B0604020202020204" pitchFamily="34" charset="0"/>
                <a:ea typeface="Calibri" panose="020F0502020204030204" pitchFamily="34" charset="0"/>
                <a:cs typeface="Arial" panose="020B0604020202020204" pitchFamily="34" charset="0"/>
              </a:rPr>
              <a:t>Cả lớp chia</a:t>
            </a:r>
            <a:r>
              <a:rPr lang="vi-VN" sz="4000" b="1">
                <a:latin typeface="Arial" panose="020B0604020202020204" pitchFamily="34" charset="0"/>
                <a:ea typeface="Calibri" panose="020F0502020204030204" pitchFamily="34" charset="0"/>
                <a:cs typeface="Arial" panose="020B0604020202020204" pitchFamily="34" charset="0"/>
              </a:rPr>
              <a:t> thành 3 đội</a:t>
            </a:r>
            <a:r>
              <a:rPr lang="en-US" sz="4000" b="1">
                <a:latin typeface="Arial" panose="020B0604020202020204" pitchFamily="34" charset="0"/>
                <a:ea typeface="Calibri" panose="020F0502020204030204" pitchFamily="34" charset="0"/>
                <a:cs typeface="Arial" panose="020B0604020202020204" pitchFamily="34" charset="0"/>
              </a:rPr>
              <a:t> để</a:t>
            </a:r>
            <a:r>
              <a:rPr lang="vi-VN" sz="4000" b="1">
                <a:latin typeface="Arial" panose="020B0604020202020204" pitchFamily="34" charset="0"/>
                <a:ea typeface="Calibri" panose="020F0502020204030204" pitchFamily="34" charset="0"/>
                <a:cs typeface="Arial" panose="020B0604020202020204" pitchFamily="34" charset="0"/>
              </a:rPr>
              <a:t> tham gia trò chơi “Tiếp sức”</a:t>
            </a:r>
            <a:r>
              <a:rPr lang="en-US" sz="4000" b="1">
                <a:latin typeface="Arial" panose="020B0604020202020204" pitchFamily="34" charset="0"/>
                <a:ea typeface="Calibri" panose="020F0502020204030204" pitchFamily="34" charset="0"/>
                <a:cs typeface="Arial" panose="020B0604020202020204" pitchFamily="34" charset="0"/>
              </a:rPr>
              <a:t>:</a:t>
            </a:r>
            <a:endParaRPr lang="en-US" sz="4000" b="1" dirty="0">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Wingdings" panose="05000000000000000000" pitchFamily="2" charset="2"/>
              <a:buChar char="§"/>
            </a:pPr>
            <a:r>
              <a:rPr lang="vi-VN" sz="3800">
                <a:solidFill>
                  <a:srgbClr val="FF0000"/>
                </a:solidFill>
                <a:latin typeface="Arial" panose="020B0604020202020204" pitchFamily="34" charset="0"/>
                <a:ea typeface="Calibri" panose="020F0502020204030204" pitchFamily="34" charset="0"/>
                <a:cs typeface="Arial" panose="020B0604020202020204" pitchFamily="34" charset="0"/>
              </a:rPr>
              <a:t>Đội 1: </a:t>
            </a:r>
            <a:r>
              <a:rPr lang="vi-VN" sz="3800">
                <a:latin typeface="Arial" panose="020B0604020202020204" pitchFamily="34" charset="0"/>
                <a:ea typeface="Calibri" panose="020F0502020204030204" pitchFamily="34" charset="0"/>
                <a:cs typeface="Arial" panose="020B0604020202020204" pitchFamily="34" charset="0"/>
              </a:rPr>
              <a:t>Những hành động giúp đỡ bố mẹ.</a:t>
            </a:r>
          </a:p>
          <a:p>
            <a:pPr marL="571500" marR="0" indent="-571500" algn="just">
              <a:lnSpc>
                <a:spcPct val="150000"/>
              </a:lnSpc>
              <a:spcBef>
                <a:spcPts val="0"/>
              </a:spcBef>
              <a:spcAft>
                <a:spcPts val="0"/>
              </a:spcAft>
              <a:buFont typeface="Wingdings" panose="05000000000000000000" pitchFamily="2" charset="2"/>
              <a:buChar char="§"/>
            </a:pPr>
            <a:r>
              <a:rPr lang="vi-VN" sz="3800">
                <a:solidFill>
                  <a:srgbClr val="FF0000"/>
                </a:solidFill>
                <a:latin typeface="Arial" panose="020B0604020202020204" pitchFamily="34" charset="0"/>
                <a:ea typeface="Calibri" panose="020F0502020204030204" pitchFamily="34" charset="0"/>
                <a:cs typeface="Arial" panose="020B0604020202020204" pitchFamily="34" charset="0"/>
              </a:rPr>
              <a:t>Đội 2: </a:t>
            </a:r>
            <a:r>
              <a:rPr lang="vi-VN" sz="3800">
                <a:latin typeface="Arial" panose="020B0604020202020204" pitchFamily="34" charset="0"/>
                <a:ea typeface="Calibri" panose="020F0502020204030204" pitchFamily="34" charset="0"/>
                <a:cs typeface="Arial" panose="020B0604020202020204" pitchFamily="34" charset="0"/>
              </a:rPr>
              <a:t>Những hành động giúp đỡ bạn bè, thầy cô.</a:t>
            </a:r>
          </a:p>
          <a:p>
            <a:pPr marL="571500" marR="0" indent="-571500" algn="just">
              <a:lnSpc>
                <a:spcPct val="150000"/>
              </a:lnSpc>
              <a:spcBef>
                <a:spcPts val="0"/>
              </a:spcBef>
              <a:spcAft>
                <a:spcPts val="0"/>
              </a:spcAft>
              <a:buFont typeface="Wingdings" panose="05000000000000000000" pitchFamily="2" charset="2"/>
              <a:buChar char="§"/>
            </a:pPr>
            <a:r>
              <a:rPr lang="vi-VN" sz="3800">
                <a:solidFill>
                  <a:srgbClr val="FF0000"/>
                </a:solidFill>
                <a:latin typeface="Arial" panose="020B0604020202020204" pitchFamily="34" charset="0"/>
                <a:ea typeface="Calibri" panose="020F0502020204030204" pitchFamily="34" charset="0"/>
                <a:cs typeface="Arial" panose="020B0604020202020204" pitchFamily="34" charset="0"/>
              </a:rPr>
              <a:t>Đội 3: </a:t>
            </a:r>
            <a:r>
              <a:rPr lang="vi-VN" sz="3800">
                <a:latin typeface="Arial" panose="020B0604020202020204" pitchFamily="34" charset="0"/>
                <a:ea typeface="Calibri" panose="020F0502020204030204" pitchFamily="34" charset="0"/>
                <a:cs typeface="Arial" panose="020B0604020202020204" pitchFamily="34" charset="0"/>
              </a:rPr>
              <a:t>Những hành động tự chăm sóc bản th</a:t>
            </a:r>
            <a:r>
              <a:rPr lang="en-US" sz="3800">
                <a:latin typeface="Arial" panose="020B0604020202020204" pitchFamily="34" charset="0"/>
                <a:ea typeface="Calibri" panose="020F0502020204030204" pitchFamily="34" charset="0"/>
                <a:cs typeface="Arial" panose="020B0604020202020204" pitchFamily="34" charset="0"/>
              </a:rPr>
              <a:t>â</a:t>
            </a:r>
            <a:r>
              <a:rPr lang="vi-VN" sz="3800">
                <a:latin typeface="Arial" panose="020B0604020202020204" pitchFamily="34" charset="0"/>
                <a:ea typeface="Calibri" panose="020F0502020204030204" pitchFamily="34" charset="0"/>
                <a:cs typeface="Arial" panose="020B0604020202020204" pitchFamily="34" charset="0"/>
              </a:rPr>
              <a:t>n</a:t>
            </a:r>
            <a:r>
              <a:rPr lang="en-US" sz="3800">
                <a:latin typeface="Arial" panose="020B0604020202020204" pitchFamily="34" charset="0"/>
                <a:ea typeface="Calibri" panose="020F0502020204030204" pitchFamily="34" charset="0"/>
                <a:cs typeface="Arial" panose="020B0604020202020204" pitchFamily="34" charset="0"/>
              </a:rPr>
              <a:t>.</a:t>
            </a:r>
            <a:endParaRPr lang="vi-VN" sz="3800">
              <a:latin typeface="Arial" panose="020B0604020202020204" pitchFamily="34" charset="0"/>
              <a:ea typeface="Calibri" panose="020F0502020204030204" pitchFamily="34" charset="0"/>
              <a:cs typeface="Arial" panose="020B0604020202020204" pitchFamily="34" charset="0"/>
            </a:endParaRPr>
          </a:p>
        </p:txBody>
      </p:sp>
      <p:grpSp>
        <p:nvGrpSpPr>
          <p:cNvPr id="32" name="Group 31">
            <a:extLst>
              <a:ext uri="{FF2B5EF4-FFF2-40B4-BE49-F238E27FC236}">
                <a16:creationId xmlns:a16="http://schemas.microsoft.com/office/drawing/2014/main" id="{C6B0C70D-8575-9B43-C103-3BD6E352FFBB}"/>
              </a:ext>
            </a:extLst>
          </p:cNvPr>
          <p:cNvGrpSpPr/>
          <p:nvPr/>
        </p:nvGrpSpPr>
        <p:grpSpPr>
          <a:xfrm>
            <a:off x="1977790" y="839439"/>
            <a:ext cx="9753600" cy="1174824"/>
            <a:chOff x="7412086" y="466677"/>
            <a:chExt cx="9753600" cy="1174824"/>
          </a:xfrm>
        </p:grpSpPr>
        <p:pic>
          <p:nvPicPr>
            <p:cNvPr id="33" name="Picture 9">
              <a:extLst>
                <a:ext uri="{FF2B5EF4-FFF2-40B4-BE49-F238E27FC236}">
                  <a16:creationId xmlns:a16="http://schemas.microsoft.com/office/drawing/2014/main" id="{50093BC2-ADD8-91B0-B4B9-26E0BA0A3BD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412086" y="466677"/>
              <a:ext cx="9753600" cy="1174824"/>
            </a:xfrm>
            <a:prstGeom prst="rect">
              <a:avLst/>
            </a:prstGeom>
          </p:spPr>
        </p:pic>
        <p:sp>
          <p:nvSpPr>
            <p:cNvPr id="34" name="TextBox 33">
              <a:extLst>
                <a:ext uri="{FF2B5EF4-FFF2-40B4-BE49-F238E27FC236}">
                  <a16:creationId xmlns:a16="http://schemas.microsoft.com/office/drawing/2014/main" id="{C56D578A-D1DD-C56E-DA70-62A6A479A891}"/>
                </a:ext>
              </a:extLst>
            </p:cNvPr>
            <p:cNvSpPr txBox="1"/>
            <p:nvPr/>
          </p:nvSpPr>
          <p:spPr>
            <a:xfrm>
              <a:off x="7625263" y="663295"/>
              <a:ext cx="9433325" cy="769441"/>
            </a:xfrm>
            <a:prstGeom prst="rect">
              <a:avLst/>
            </a:prstGeom>
            <a:noFill/>
          </p:spPr>
          <p:txBody>
            <a:bodyPr wrap="square" rtlCol="0">
              <a:spAutoFit/>
            </a:bodyPr>
            <a:lstStyle/>
            <a:p>
              <a:pPr algn="ctr"/>
              <a:r>
                <a:rPr lang="en-US" sz="4400" b="1" dirty="0" err="1">
                  <a:solidFill>
                    <a:schemeClr val="bg1"/>
                  </a:solidFill>
                  <a:latin typeface="Arial" panose="020B0604020202020204" pitchFamily="34" charset="0"/>
                  <a:cs typeface="Arial" panose="020B0604020202020204" pitchFamily="34" charset="0"/>
                </a:rPr>
                <a:t>Trò</a:t>
              </a:r>
              <a:r>
                <a:rPr lang="en-US" sz="4400" b="1" dirty="0">
                  <a:solidFill>
                    <a:schemeClr val="bg1"/>
                  </a:solidFill>
                  <a:latin typeface="Arial" panose="020B0604020202020204" pitchFamily="34" charset="0"/>
                  <a:cs typeface="Arial" panose="020B0604020202020204" pitchFamily="34" charset="0"/>
                </a:rPr>
                <a:t> </a:t>
              </a:r>
              <a:r>
                <a:rPr lang="en-US" sz="4400" b="1" err="1">
                  <a:solidFill>
                    <a:schemeClr val="bg1"/>
                  </a:solidFill>
                  <a:latin typeface="Arial" panose="020B0604020202020204" pitchFamily="34" charset="0"/>
                  <a:cs typeface="Arial" panose="020B0604020202020204" pitchFamily="34" charset="0"/>
                </a:rPr>
                <a:t>chơi</a:t>
              </a:r>
              <a:r>
                <a:rPr lang="en-US" sz="4400" b="1">
                  <a:solidFill>
                    <a:schemeClr val="bg1"/>
                  </a:solidFill>
                  <a:latin typeface="Arial" panose="020B0604020202020204" pitchFamily="34" charset="0"/>
                  <a:cs typeface="Arial" panose="020B0604020202020204" pitchFamily="34" charset="0"/>
                </a:rPr>
                <a:t> “Tiếp sức”</a:t>
              </a:r>
              <a:endParaRPr lang="en-US" sz="4400" b="1" dirty="0">
                <a:solidFill>
                  <a:schemeClr val="bg1"/>
                </a:solidFill>
                <a:latin typeface="Arial" panose="020B0604020202020204" pitchFamily="34" charset="0"/>
                <a:cs typeface="Arial" panose="020B0604020202020204" pitchFamily="34" charset="0"/>
              </a:endParaRPr>
            </a:p>
          </p:txBody>
        </p:sp>
      </p:grpSp>
      <p:pic>
        <p:nvPicPr>
          <p:cNvPr id="35" name="Picture 7">
            <a:extLst>
              <a:ext uri="{FF2B5EF4-FFF2-40B4-BE49-F238E27FC236}">
                <a16:creationId xmlns:a16="http://schemas.microsoft.com/office/drawing/2014/main" id="{DC2F9080-C241-6510-B468-00B731285E5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37474">
            <a:off x="854662" y="8902764"/>
            <a:ext cx="1055358" cy="1005229"/>
          </a:xfrm>
          <a:prstGeom prst="rect">
            <a:avLst/>
          </a:prstGeom>
        </p:spPr>
      </p:pic>
      <p:pic>
        <p:nvPicPr>
          <p:cNvPr id="39" name="Picture 10">
            <a:extLst>
              <a:ext uri="{FF2B5EF4-FFF2-40B4-BE49-F238E27FC236}">
                <a16:creationId xmlns:a16="http://schemas.microsoft.com/office/drawing/2014/main" id="{AAB95352-E2F4-CA74-B68E-C69732AF779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506200" y="6853714"/>
            <a:ext cx="6781800" cy="343328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1">
                                            <p:txEl>
                                              <p:pRg st="0" end="0"/>
                                            </p:txEl>
                                          </p:spTgt>
                                        </p:tgtEl>
                                        <p:attrNameLst>
                                          <p:attrName>style.visibility</p:attrName>
                                        </p:attrNameLst>
                                      </p:cBhvr>
                                      <p:to>
                                        <p:strVal val="visible"/>
                                      </p:to>
                                    </p:set>
                                    <p:animEffect transition="in" filter="wipe(left)">
                                      <p:cBhvr>
                                        <p:cTn id="15" dur="500"/>
                                        <p:tgtEl>
                                          <p:spTgt spid="3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1">
                                            <p:txEl>
                                              <p:pRg st="1" end="1"/>
                                            </p:txEl>
                                          </p:spTgt>
                                        </p:tgtEl>
                                        <p:attrNameLst>
                                          <p:attrName>style.visibility</p:attrName>
                                        </p:attrNameLst>
                                      </p:cBhvr>
                                      <p:to>
                                        <p:strVal val="visible"/>
                                      </p:to>
                                    </p:set>
                                    <p:animEffect transition="in" filter="wipe(left)">
                                      <p:cBhvr>
                                        <p:cTn id="20" dur="500"/>
                                        <p:tgtEl>
                                          <p:spTgt spid="31">
                                            <p:txEl>
                                              <p:pRg st="1" end="1"/>
                                            </p:txEl>
                                          </p:spTgt>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31">
                                            <p:txEl>
                                              <p:pRg st="2" end="2"/>
                                            </p:txEl>
                                          </p:spTgt>
                                        </p:tgtEl>
                                        <p:attrNameLst>
                                          <p:attrName>style.visibility</p:attrName>
                                        </p:attrNameLst>
                                      </p:cBhvr>
                                      <p:to>
                                        <p:strVal val="visible"/>
                                      </p:to>
                                    </p:set>
                                    <p:animEffect transition="in" filter="wipe(left)">
                                      <p:cBhvr>
                                        <p:cTn id="24" dur="500"/>
                                        <p:tgtEl>
                                          <p:spTgt spid="31">
                                            <p:txEl>
                                              <p:pRg st="2" end="2"/>
                                            </p:txEl>
                                          </p:spTgt>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31">
                                            <p:txEl>
                                              <p:pRg st="3" end="3"/>
                                            </p:txEl>
                                          </p:spTgt>
                                        </p:tgtEl>
                                        <p:attrNameLst>
                                          <p:attrName>style.visibility</p:attrName>
                                        </p:attrNameLst>
                                      </p:cBhvr>
                                      <p:to>
                                        <p:strVal val="visible"/>
                                      </p:to>
                                    </p:set>
                                    <p:animEffect transition="in" filter="wipe(left)">
                                      <p:cBhvr>
                                        <p:cTn id="28" dur="500"/>
                                        <p:tgtEl>
                                          <p:spTgt spid="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1"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C66D"/>
        </a:solidFill>
        <a:effectLst/>
      </p:bgPr>
    </p:bg>
    <p:spTree>
      <p:nvGrpSpPr>
        <p:cNvPr id="1" name=""/>
        <p:cNvGrpSpPr/>
        <p:nvPr/>
      </p:nvGrpSpPr>
      <p:grpSpPr>
        <a:xfrm>
          <a:off x="0" y="0"/>
          <a:ext cx="0" cy="0"/>
          <a:chOff x="0" y="0"/>
          <a:chExt cx="0" cy="0"/>
        </a:xfrm>
      </p:grpSpPr>
      <p:sp>
        <p:nvSpPr>
          <p:cNvPr id="8" name="Freeform 8"/>
          <p:cNvSpPr/>
          <p:nvPr/>
        </p:nvSpPr>
        <p:spPr>
          <a:xfrm rot="-8529860">
            <a:off x="-343534" y="9283870"/>
            <a:ext cx="1932880" cy="1046898"/>
          </a:xfrm>
          <a:custGeom>
            <a:avLst/>
            <a:gdLst/>
            <a:ahLst/>
            <a:cxnLst/>
            <a:rect l="l" t="t" r="r" b="b"/>
            <a:pathLst>
              <a:path w="4485404" h="3015834">
                <a:moveTo>
                  <a:pt x="0" y="0"/>
                </a:moveTo>
                <a:lnTo>
                  <a:pt x="4485404" y="0"/>
                </a:lnTo>
                <a:lnTo>
                  <a:pt x="4485404" y="3015834"/>
                </a:lnTo>
                <a:lnTo>
                  <a:pt x="0" y="30158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1" name="Freeform 11"/>
          <p:cNvSpPr/>
          <p:nvPr/>
        </p:nvSpPr>
        <p:spPr>
          <a:xfrm rot="-9469795">
            <a:off x="17336340" y="-168990"/>
            <a:ext cx="1541369" cy="1101366"/>
          </a:xfrm>
          <a:custGeom>
            <a:avLst/>
            <a:gdLst/>
            <a:ahLst/>
            <a:cxnLst/>
            <a:rect l="l" t="t" r="r" b="b"/>
            <a:pathLst>
              <a:path w="2780588" h="2366975">
                <a:moveTo>
                  <a:pt x="0" y="0"/>
                </a:moveTo>
                <a:lnTo>
                  <a:pt x="2780588" y="0"/>
                </a:lnTo>
                <a:lnTo>
                  <a:pt x="2780588" y="2366975"/>
                </a:lnTo>
                <a:lnTo>
                  <a:pt x="0" y="23669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Line Callout 1 (Border and Accent Bar) 3">
            <a:extLst>
              <a:ext uri="{FF2B5EF4-FFF2-40B4-BE49-F238E27FC236}">
                <a16:creationId xmlns:a16="http://schemas.microsoft.com/office/drawing/2014/main" id="{C4FC6E00-CE2D-374A-87FE-653D2DC16885}"/>
              </a:ext>
            </a:extLst>
          </p:cNvPr>
          <p:cNvSpPr/>
          <p:nvPr/>
        </p:nvSpPr>
        <p:spPr>
          <a:xfrm>
            <a:off x="457200" y="370382"/>
            <a:ext cx="15468600" cy="2123091"/>
          </a:xfrm>
          <a:prstGeom prst="accentBorderCallout1">
            <a:avLst>
              <a:gd name="adj1" fmla="val 18750"/>
              <a:gd name="adj2" fmla="val -3127"/>
              <a:gd name="adj3" fmla="val 17954"/>
              <a:gd name="adj4" fmla="val -17509"/>
            </a:avLst>
          </a:prstGeom>
          <a:solidFill>
            <a:schemeClr val="bg1"/>
          </a:solidFill>
          <a:ln>
            <a:solidFill>
              <a:schemeClr val="accent3">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C00000"/>
                </a:solidFill>
                <a:latin typeface="Arial" panose="020B0604020202020204" pitchFamily="34" charset="0"/>
                <a:cs typeface="Arial" panose="020B0604020202020204" pitchFamily="34" charset="0"/>
              </a:rPr>
              <a:t>Gợi ý: </a:t>
            </a:r>
            <a:r>
              <a:rPr lang="en-US" sz="4000">
                <a:solidFill>
                  <a:schemeClr val="tx1"/>
                </a:solidFill>
                <a:latin typeface="Arial" panose="020B0604020202020204" pitchFamily="34" charset="0"/>
                <a:cs typeface="Arial" panose="020B0604020202020204" pitchFamily="34" charset="0"/>
              </a:rPr>
              <a:t>Một số việc làm </a:t>
            </a:r>
            <a:r>
              <a:rPr lang="vi-VN" sz="4000">
                <a:solidFill>
                  <a:schemeClr val="tx1"/>
                </a:solidFill>
                <a:latin typeface="Arial" panose="020B0604020202020204" pitchFamily="34" charset="0"/>
                <a:cs typeface="Arial" panose="020B0604020202020204" pitchFamily="34" charset="0"/>
              </a:rPr>
              <a:t>thể hiện trách nhiệm của bản thân với những người xung quanh</a:t>
            </a:r>
            <a:endParaRPr lang="en-US" sz="4000" dirty="0">
              <a:solidFill>
                <a:schemeClr val="tx1"/>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9A7C562A-389E-F5D5-FB40-9EEF915821F2}"/>
              </a:ext>
            </a:extLst>
          </p:cNvPr>
          <p:cNvGrpSpPr/>
          <p:nvPr/>
        </p:nvGrpSpPr>
        <p:grpSpPr>
          <a:xfrm>
            <a:off x="1849779" y="2968211"/>
            <a:ext cx="4058342" cy="6778628"/>
            <a:chOff x="1078288" y="2682971"/>
            <a:chExt cx="4058343" cy="7048541"/>
          </a:xfrm>
        </p:grpSpPr>
        <p:pic>
          <p:nvPicPr>
            <p:cNvPr id="9" name="Picture 8" descr="A group of people sitting around a table playing a game&#10;&#10;Description automatically generated">
              <a:extLst>
                <a:ext uri="{FF2B5EF4-FFF2-40B4-BE49-F238E27FC236}">
                  <a16:creationId xmlns:a16="http://schemas.microsoft.com/office/drawing/2014/main" id="{3D06F1CB-E5C0-D782-6A24-24BD6F92CA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8288" y="2682971"/>
              <a:ext cx="4058343" cy="31185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group of people standing together&#10;&#10;Description automatically generated">
              <a:extLst>
                <a:ext uri="{FF2B5EF4-FFF2-40B4-BE49-F238E27FC236}">
                  <a16:creationId xmlns:a16="http://schemas.microsoft.com/office/drawing/2014/main" id="{35D3D717-9EE0-7D1B-C239-B472838205C5}"/>
                </a:ext>
              </a:extLst>
            </p:cNvPr>
            <p:cNvPicPr>
              <a:picLocks noChangeAspect="1"/>
            </p:cNvPicPr>
            <p:nvPr/>
          </p:nvPicPr>
          <p:blipFill rotWithShape="1">
            <a:blip r:embed="rId7">
              <a:extLst>
                <a:ext uri="{28A0092B-C50C-407E-A947-70E740481C1C}">
                  <a14:useLocalDpi xmlns:a14="http://schemas.microsoft.com/office/drawing/2010/main" val="0"/>
                </a:ext>
              </a:extLst>
            </a:blip>
            <a:srcRect l="46397" t="4354" r="5555" b="12116"/>
            <a:stretch/>
          </p:blipFill>
          <p:spPr>
            <a:xfrm>
              <a:off x="1083769" y="5764355"/>
              <a:ext cx="4052862" cy="39671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2" name="Rounded Rectangle 19">
            <a:extLst>
              <a:ext uri="{FF2B5EF4-FFF2-40B4-BE49-F238E27FC236}">
                <a16:creationId xmlns:a16="http://schemas.microsoft.com/office/drawing/2014/main" id="{F24D7025-FFBA-9296-71DB-2FB9144E4B1A}"/>
              </a:ext>
            </a:extLst>
          </p:cNvPr>
          <p:cNvSpPr/>
          <p:nvPr/>
        </p:nvSpPr>
        <p:spPr>
          <a:xfrm>
            <a:off x="7591090" y="5566976"/>
            <a:ext cx="9172910" cy="1862523"/>
          </a:xfrm>
          <a:prstGeom prst="roundRect">
            <a:avLst/>
          </a:prstGeom>
          <a:solidFill>
            <a:schemeClr val="bg1"/>
          </a:solidFill>
          <a:ln w="57150">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3600">
                <a:latin typeface="Arial" panose="020B0604020202020204" pitchFamily="34" charset="0"/>
                <a:cs typeface="Arial" panose="020B0604020202020204" pitchFamily="34" charset="0"/>
              </a:rPr>
              <a:t>Hoàn thành nhiệm vụ của cá nhân trong tập thể, nhóm</a:t>
            </a:r>
            <a:endParaRPr lang="en-US" sz="3600" dirty="0">
              <a:solidFill>
                <a:schemeClr val="tx1"/>
              </a:solidFill>
              <a:latin typeface="Arial" panose="020B0604020202020204" pitchFamily="34" charset="0"/>
              <a:cs typeface="Arial" panose="020B0604020202020204" pitchFamily="34" charset="0"/>
            </a:endParaRPr>
          </a:p>
        </p:txBody>
      </p:sp>
      <p:sp>
        <p:nvSpPr>
          <p:cNvPr id="14" name="Rounded Rectangle 23">
            <a:extLst>
              <a:ext uri="{FF2B5EF4-FFF2-40B4-BE49-F238E27FC236}">
                <a16:creationId xmlns:a16="http://schemas.microsoft.com/office/drawing/2014/main" id="{1E3436C3-B922-2811-6D46-D12FF44E76D1}"/>
              </a:ext>
            </a:extLst>
          </p:cNvPr>
          <p:cNvSpPr/>
          <p:nvPr/>
        </p:nvSpPr>
        <p:spPr>
          <a:xfrm>
            <a:off x="7591088" y="7904235"/>
            <a:ext cx="9172908" cy="1862522"/>
          </a:xfrm>
          <a:prstGeom prst="roundRect">
            <a:avLst/>
          </a:prstGeom>
          <a:solidFill>
            <a:schemeClr val="bg1"/>
          </a:solidFill>
          <a:ln w="57150">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3600">
                <a:latin typeface="Arial" panose="020B0604020202020204" pitchFamily="34" charset="0"/>
                <a:cs typeface="Arial" panose="020B0604020202020204" pitchFamily="34" charset="0"/>
              </a:rPr>
              <a:t>Hợp tác </a:t>
            </a:r>
            <a:r>
              <a:rPr lang="vi-VN" sz="3600">
                <a:latin typeface="Arial" panose="020B0604020202020204" pitchFamily="34" charset="0"/>
                <a:cs typeface="Arial" panose="020B0604020202020204" pitchFamily="34" charset="0"/>
              </a:rPr>
              <a:t>và giúp đỡ mọi người khi họ gặp khó khăn</a:t>
            </a:r>
          </a:p>
        </p:txBody>
      </p:sp>
      <p:sp>
        <p:nvSpPr>
          <p:cNvPr id="15" name="Rounded Rectangle 19">
            <a:extLst>
              <a:ext uri="{FF2B5EF4-FFF2-40B4-BE49-F238E27FC236}">
                <a16:creationId xmlns:a16="http://schemas.microsoft.com/office/drawing/2014/main" id="{D837E0A0-CF15-F06C-4DE1-88552CB06663}"/>
              </a:ext>
            </a:extLst>
          </p:cNvPr>
          <p:cNvSpPr/>
          <p:nvPr/>
        </p:nvSpPr>
        <p:spPr>
          <a:xfrm>
            <a:off x="7543800" y="3173370"/>
            <a:ext cx="9220199" cy="1918869"/>
          </a:xfrm>
          <a:prstGeom prst="roundRect">
            <a:avLst/>
          </a:prstGeom>
          <a:solidFill>
            <a:schemeClr val="bg1"/>
          </a:solidFill>
          <a:ln w="57150">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600">
                <a:latin typeface="Arial" panose="020B0604020202020204" pitchFamily="34" charset="0"/>
                <a:cs typeface="Arial" panose="020B0604020202020204" pitchFamily="34" charset="0"/>
              </a:rPr>
              <a:t>Quan tâm, chăm sóc người thân, giúp đỡ những người xung quanh</a:t>
            </a:r>
            <a:endParaRPr lang="en-US" sz="3600" dirty="0">
              <a:solidFill>
                <a:schemeClr val="tx1"/>
              </a:solidFill>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339170C9-9F2F-106F-8145-7C1A5D6AF171}"/>
              </a:ext>
            </a:extLst>
          </p:cNvPr>
          <p:cNvGrpSpPr/>
          <p:nvPr/>
        </p:nvGrpSpPr>
        <p:grpSpPr>
          <a:xfrm rot="16200000">
            <a:off x="6062255" y="4978353"/>
            <a:ext cx="2463105" cy="659791"/>
            <a:chOff x="6498137" y="3625822"/>
            <a:chExt cx="558104" cy="973671"/>
          </a:xfrm>
        </p:grpSpPr>
        <p:cxnSp>
          <p:nvCxnSpPr>
            <p:cNvPr id="17" name="Straight Connector 16">
              <a:extLst>
                <a:ext uri="{FF2B5EF4-FFF2-40B4-BE49-F238E27FC236}">
                  <a16:creationId xmlns:a16="http://schemas.microsoft.com/office/drawing/2014/main" id="{6359DA60-D0CD-3B29-1F3B-75E0D912EA85}"/>
                </a:ext>
              </a:extLst>
            </p:cNvPr>
            <p:cNvCxnSpPr>
              <a:cxnSpLocks/>
            </p:cNvCxnSpPr>
            <p:nvPr/>
          </p:nvCxnSpPr>
          <p:spPr>
            <a:xfrm flipH="1">
              <a:off x="6498137" y="3625823"/>
              <a:ext cx="558104"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E2553A-BEDD-4FF5-5E43-B0C87E28843B}"/>
                </a:ext>
              </a:extLst>
            </p:cNvPr>
            <p:cNvCxnSpPr>
              <a:cxnSpLocks/>
            </p:cNvCxnSpPr>
            <p:nvPr/>
          </p:nvCxnSpPr>
          <p:spPr>
            <a:xfrm>
              <a:off x="6498137" y="3625822"/>
              <a:ext cx="0" cy="973671"/>
            </a:xfrm>
            <a:prstGeom prst="line">
              <a:avLst/>
            </a:prstGeom>
            <a:ln w="28575">
              <a:solidFill>
                <a:schemeClr val="accent6">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712C0925-9A46-5F70-BCF4-9A1CB7C91B83}"/>
              </a:ext>
            </a:extLst>
          </p:cNvPr>
          <p:cNvGrpSpPr/>
          <p:nvPr/>
        </p:nvGrpSpPr>
        <p:grpSpPr>
          <a:xfrm rot="16200000" flipH="1">
            <a:off x="4701040" y="6339572"/>
            <a:ext cx="5105632" cy="579887"/>
            <a:chOff x="6498137" y="3625822"/>
            <a:chExt cx="558104" cy="973671"/>
          </a:xfrm>
        </p:grpSpPr>
        <p:cxnSp>
          <p:nvCxnSpPr>
            <p:cNvPr id="20" name="Straight Connector 19">
              <a:extLst>
                <a:ext uri="{FF2B5EF4-FFF2-40B4-BE49-F238E27FC236}">
                  <a16:creationId xmlns:a16="http://schemas.microsoft.com/office/drawing/2014/main" id="{60403EA9-09F7-B6CA-85AF-23E7C004B59B}"/>
                </a:ext>
              </a:extLst>
            </p:cNvPr>
            <p:cNvCxnSpPr>
              <a:cxnSpLocks/>
            </p:cNvCxnSpPr>
            <p:nvPr/>
          </p:nvCxnSpPr>
          <p:spPr>
            <a:xfrm flipH="1">
              <a:off x="6498137" y="3625823"/>
              <a:ext cx="558104"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F9C1AFD-BE5D-63FD-1A28-987AD282685A}"/>
                </a:ext>
              </a:extLst>
            </p:cNvPr>
            <p:cNvCxnSpPr>
              <a:cxnSpLocks/>
            </p:cNvCxnSpPr>
            <p:nvPr/>
          </p:nvCxnSpPr>
          <p:spPr>
            <a:xfrm>
              <a:off x="6498137" y="3625822"/>
              <a:ext cx="0" cy="973671"/>
            </a:xfrm>
            <a:prstGeom prst="line">
              <a:avLst/>
            </a:prstGeom>
            <a:ln w="28575">
              <a:solidFill>
                <a:schemeClr val="accent6">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C9E549BD-A946-4528-B86E-43CEE77EBA21}"/>
              </a:ext>
            </a:extLst>
          </p:cNvPr>
          <p:cNvGrpSpPr/>
          <p:nvPr/>
        </p:nvGrpSpPr>
        <p:grpSpPr>
          <a:xfrm rot="16200000">
            <a:off x="6062256" y="7620882"/>
            <a:ext cx="2463105" cy="659793"/>
            <a:chOff x="6498137" y="3625822"/>
            <a:chExt cx="558104" cy="973671"/>
          </a:xfrm>
        </p:grpSpPr>
        <p:cxnSp>
          <p:nvCxnSpPr>
            <p:cNvPr id="23" name="Straight Connector 22">
              <a:extLst>
                <a:ext uri="{FF2B5EF4-FFF2-40B4-BE49-F238E27FC236}">
                  <a16:creationId xmlns:a16="http://schemas.microsoft.com/office/drawing/2014/main" id="{57BC0DEC-E63B-C557-5FCA-B362453E59A4}"/>
                </a:ext>
              </a:extLst>
            </p:cNvPr>
            <p:cNvCxnSpPr>
              <a:cxnSpLocks/>
            </p:cNvCxnSpPr>
            <p:nvPr/>
          </p:nvCxnSpPr>
          <p:spPr>
            <a:xfrm flipH="1">
              <a:off x="6498137" y="3625823"/>
              <a:ext cx="558104"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5AF9C23-36A7-16B9-1624-B527963D820E}"/>
                </a:ext>
              </a:extLst>
            </p:cNvPr>
            <p:cNvCxnSpPr>
              <a:cxnSpLocks/>
            </p:cNvCxnSpPr>
            <p:nvPr/>
          </p:nvCxnSpPr>
          <p:spPr>
            <a:xfrm>
              <a:off x="6498137" y="3625822"/>
              <a:ext cx="0" cy="973671"/>
            </a:xfrm>
            <a:prstGeom prst="line">
              <a:avLst/>
            </a:prstGeom>
            <a:ln w="28575">
              <a:solidFill>
                <a:schemeClr val="accent6">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0363313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par>
                          <p:cTn id="34" fill="hold">
                            <p:stCondLst>
                              <p:cond delay="500"/>
                            </p:stCondLst>
                            <p:childTnLst>
                              <p:par>
                                <p:cTn id="35" presetID="14" presetClass="entr" presetSubtype="1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randombar(horizont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8F0E9"/>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B00079F-8508-2CA4-EA18-594EEF2F4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Picture 2" descr="9 thói quen của người được tôn trọng » Báo Phụ Nữ Việt Nam">
            <a:extLst>
              <a:ext uri="{FF2B5EF4-FFF2-40B4-BE49-F238E27FC236}">
                <a16:creationId xmlns:a16="http://schemas.microsoft.com/office/drawing/2014/main" id="{4A182021-5CE3-8579-D8D2-55C5A3897EA9}"/>
              </a:ext>
            </a:extLst>
          </p:cNvPr>
          <p:cNvPicPr>
            <a:picLocks noChangeAspect="1" noChangeArrowheads="1"/>
          </p:cNvPicPr>
          <p:nvPr/>
        </p:nvPicPr>
        <p:blipFill rotWithShape="1">
          <a:blip r:embed="rId3">
            <a:alphaModFix amt="88000"/>
            <a:extLst>
              <a:ext uri="{28A0092B-C50C-407E-A947-70E740481C1C}">
                <a14:useLocalDpi xmlns:a14="http://schemas.microsoft.com/office/drawing/2010/main" val="0"/>
              </a:ext>
            </a:extLst>
          </a:blip>
          <a:srcRect b="10017"/>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8845D329-3DF7-E4DD-2B21-94967AF0B453}"/>
              </a:ext>
            </a:extLst>
          </p:cNvPr>
          <p:cNvGrpSpPr/>
          <p:nvPr/>
        </p:nvGrpSpPr>
        <p:grpSpPr>
          <a:xfrm>
            <a:off x="0" y="3619500"/>
            <a:ext cx="11353800" cy="5105400"/>
            <a:chOff x="-97972" y="3168452"/>
            <a:chExt cx="11353800" cy="5105400"/>
          </a:xfrm>
        </p:grpSpPr>
        <p:sp>
          <p:nvSpPr>
            <p:cNvPr id="18" name="Round Same Side Corner Rectangle 3">
              <a:extLst>
                <a:ext uri="{FF2B5EF4-FFF2-40B4-BE49-F238E27FC236}">
                  <a16:creationId xmlns:a16="http://schemas.microsoft.com/office/drawing/2014/main" id="{E76BB981-A2A9-8246-EF25-1D54F34CD982}"/>
                </a:ext>
              </a:extLst>
            </p:cNvPr>
            <p:cNvSpPr/>
            <p:nvPr/>
          </p:nvSpPr>
          <p:spPr>
            <a:xfrm rot="5400000">
              <a:off x="3026228" y="44252"/>
              <a:ext cx="5105400" cy="11353800"/>
            </a:xfrm>
            <a:prstGeom prst="round2Same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347BA2D-3E0C-E41E-E241-CB1529450393}"/>
                </a:ext>
              </a:extLst>
            </p:cNvPr>
            <p:cNvSpPr txBox="1"/>
            <p:nvPr/>
          </p:nvSpPr>
          <p:spPr>
            <a:xfrm>
              <a:off x="425052" y="3544819"/>
              <a:ext cx="10307751" cy="4352666"/>
            </a:xfrm>
            <a:prstGeom prst="rect">
              <a:avLst/>
            </a:prstGeom>
            <a:noFill/>
          </p:spPr>
          <p:txBody>
            <a:bodyPr wrap="square" rtlCol="0">
              <a:spAutoFit/>
            </a:bodyPr>
            <a:lstStyle/>
            <a:p>
              <a:pPr algn="ctr">
                <a:lnSpc>
                  <a:spcPct val="150000"/>
                </a:lnSpc>
              </a:pPr>
              <a:r>
                <a:rPr lang="en-US" sz="5800" b="1">
                  <a:solidFill>
                    <a:srgbClr val="C00000"/>
                  </a:solidFill>
                  <a:latin typeface="Arial" panose="020B0604020202020204" pitchFamily="34" charset="0"/>
                  <a:cs typeface="Arial" panose="020B0604020202020204" pitchFamily="34" charset="0"/>
                </a:rPr>
                <a:t>KẾT LUẬN</a:t>
              </a:r>
              <a:endParaRPr lang="en-US" sz="5800" b="1" dirty="0">
                <a:solidFill>
                  <a:srgbClr val="C00000"/>
                </a:solidFill>
                <a:latin typeface="Arial" panose="020B0604020202020204" pitchFamily="34" charset="0"/>
                <a:cs typeface="Arial" panose="020B0604020202020204" pitchFamily="34" charset="0"/>
              </a:endParaRPr>
            </a:p>
            <a:p>
              <a:pPr algn="just">
                <a:lnSpc>
                  <a:spcPct val="150000"/>
                </a:lnSpc>
              </a:pPr>
              <a:r>
                <a:rPr lang="vi-VN" sz="4200">
                  <a:latin typeface="Arial" panose="020B0604020202020204" pitchFamily="34" charset="0"/>
                  <a:cs typeface="Arial" panose="020B0604020202020204" pitchFamily="34" charset="0"/>
                </a:rPr>
                <a:t>Các hành vi quan tâm, chăm sóc, hỗ trợ những người xung quanh thể hiện trách nhiệm của bản thân đối với người khác</a:t>
              </a:r>
              <a:endParaRPr lang="vi-VN" sz="42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52423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8F0E9"/>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5727573" y="-1727072"/>
            <a:ext cx="7022301" cy="14210246"/>
            <a:chOff x="0" y="0"/>
            <a:chExt cx="3366183" cy="8394999"/>
          </a:xfrm>
        </p:grpSpPr>
        <p:sp>
          <p:nvSpPr>
            <p:cNvPr id="3" name="Freeform 3"/>
            <p:cNvSpPr/>
            <p:nvPr/>
          </p:nvSpPr>
          <p:spPr>
            <a:xfrm>
              <a:off x="-9098" y="-6509"/>
              <a:ext cx="3380514" cy="8427052"/>
            </a:xfrm>
            <a:custGeom>
              <a:avLst/>
              <a:gdLst/>
              <a:ahLst/>
              <a:cxnLst/>
              <a:rect l="l" t="t" r="r" b="b"/>
              <a:pathLst>
                <a:path w="3380514" h="8427052">
                  <a:moveTo>
                    <a:pt x="63030" y="7833499"/>
                  </a:moveTo>
                  <a:cubicBezTo>
                    <a:pt x="63030" y="7833499"/>
                    <a:pt x="0" y="7586935"/>
                    <a:pt x="10218" y="1214762"/>
                  </a:cubicBezTo>
                  <a:cubicBezTo>
                    <a:pt x="18651" y="990971"/>
                    <a:pt x="65033" y="645332"/>
                    <a:pt x="65033" y="645332"/>
                  </a:cubicBezTo>
                  <a:cubicBezTo>
                    <a:pt x="82233" y="502466"/>
                    <a:pt x="56685" y="337866"/>
                    <a:pt x="181385" y="223925"/>
                  </a:cubicBezTo>
                  <a:cubicBezTo>
                    <a:pt x="346794" y="72788"/>
                    <a:pt x="621643" y="0"/>
                    <a:pt x="2487441" y="6965"/>
                  </a:cubicBezTo>
                  <a:lnTo>
                    <a:pt x="2487442" y="6965"/>
                  </a:lnTo>
                  <a:cubicBezTo>
                    <a:pt x="2704189" y="16819"/>
                    <a:pt x="2908504" y="36481"/>
                    <a:pt x="3042692" y="101690"/>
                  </a:cubicBezTo>
                  <a:cubicBezTo>
                    <a:pt x="3298739" y="226120"/>
                    <a:pt x="3380514" y="459160"/>
                    <a:pt x="3375026" y="704684"/>
                  </a:cubicBezTo>
                  <a:cubicBezTo>
                    <a:pt x="3375026" y="704684"/>
                    <a:pt x="3331738" y="1013073"/>
                    <a:pt x="3339171" y="1248607"/>
                  </a:cubicBezTo>
                  <a:cubicBezTo>
                    <a:pt x="3346295" y="7575300"/>
                    <a:pt x="3353451" y="7770903"/>
                    <a:pt x="3353451" y="7770903"/>
                  </a:cubicBezTo>
                  <a:cubicBezTo>
                    <a:pt x="3336770" y="7986636"/>
                    <a:pt x="3222126" y="8197248"/>
                    <a:pt x="3025257" y="8308871"/>
                  </a:cubicBezTo>
                  <a:cubicBezTo>
                    <a:pt x="2874905" y="8394120"/>
                    <a:pt x="2676874" y="8409218"/>
                    <a:pt x="2119813" y="8398477"/>
                  </a:cubicBezTo>
                  <a:lnTo>
                    <a:pt x="2119791" y="8398477"/>
                  </a:lnTo>
                  <a:cubicBezTo>
                    <a:pt x="645952" y="8393199"/>
                    <a:pt x="384604" y="8427052"/>
                    <a:pt x="254278" y="8317895"/>
                  </a:cubicBezTo>
                  <a:cubicBezTo>
                    <a:pt x="145767" y="8227010"/>
                    <a:pt x="81795" y="8033698"/>
                    <a:pt x="63030" y="7833499"/>
                  </a:cubicBezTo>
                  <a:close/>
                </a:path>
              </a:pathLst>
            </a:custGeom>
            <a:solidFill>
              <a:srgbClr val="E99C1F"/>
            </a:solidFill>
          </p:spPr>
          <p:txBody>
            <a:bodyPr/>
            <a:lstStyle/>
            <a:p>
              <a:endParaRPr lang="en-US">
                <a:latin typeface="Arial" panose="020B0604020202020204" pitchFamily="34" charset="0"/>
                <a:cs typeface="Arial" panose="020B0604020202020204" pitchFamily="34" charset="0"/>
              </a:endParaRPr>
            </a:p>
          </p:txBody>
        </p:sp>
      </p:grpSp>
      <p:sp>
        <p:nvSpPr>
          <p:cNvPr id="4" name="Freeform 4"/>
          <p:cNvSpPr/>
          <p:nvPr/>
        </p:nvSpPr>
        <p:spPr>
          <a:xfrm>
            <a:off x="-741967" y="8293784"/>
            <a:ext cx="4864672" cy="2336825"/>
          </a:xfrm>
          <a:custGeom>
            <a:avLst/>
            <a:gdLst/>
            <a:ahLst/>
            <a:cxnLst/>
            <a:rect l="l" t="t" r="r" b="b"/>
            <a:pathLst>
              <a:path w="4864672" h="2336825">
                <a:moveTo>
                  <a:pt x="0" y="0"/>
                </a:moveTo>
                <a:lnTo>
                  <a:pt x="4864672" y="0"/>
                </a:lnTo>
                <a:lnTo>
                  <a:pt x="4864672" y="2336826"/>
                </a:lnTo>
                <a:lnTo>
                  <a:pt x="0" y="23368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5"/>
          <p:cNvSpPr/>
          <p:nvPr/>
        </p:nvSpPr>
        <p:spPr>
          <a:xfrm flipH="1" flipV="1">
            <a:off x="13665747" y="-139713"/>
            <a:ext cx="4864672" cy="2336825"/>
          </a:xfrm>
          <a:custGeom>
            <a:avLst/>
            <a:gdLst/>
            <a:ahLst/>
            <a:cxnLst/>
            <a:rect l="l" t="t" r="r" b="b"/>
            <a:pathLst>
              <a:path w="4864672" h="2336825">
                <a:moveTo>
                  <a:pt x="4864671" y="2336826"/>
                </a:moveTo>
                <a:lnTo>
                  <a:pt x="0" y="2336826"/>
                </a:lnTo>
                <a:lnTo>
                  <a:pt x="0" y="0"/>
                </a:lnTo>
                <a:lnTo>
                  <a:pt x="4864671" y="0"/>
                </a:lnTo>
                <a:lnTo>
                  <a:pt x="4864671" y="2336826"/>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Freeform 8"/>
          <p:cNvSpPr/>
          <p:nvPr/>
        </p:nvSpPr>
        <p:spPr>
          <a:xfrm>
            <a:off x="1342117" y="968099"/>
            <a:ext cx="2780588" cy="2366975"/>
          </a:xfrm>
          <a:custGeom>
            <a:avLst/>
            <a:gdLst/>
            <a:ahLst/>
            <a:cxnLst/>
            <a:rect l="l" t="t" r="r" b="b"/>
            <a:pathLst>
              <a:path w="2780588" h="2366975">
                <a:moveTo>
                  <a:pt x="0" y="0"/>
                </a:moveTo>
                <a:lnTo>
                  <a:pt x="2780588" y="0"/>
                </a:lnTo>
                <a:lnTo>
                  <a:pt x="2780588" y="2366975"/>
                </a:lnTo>
                <a:lnTo>
                  <a:pt x="0" y="23669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Freeform 10"/>
          <p:cNvSpPr/>
          <p:nvPr/>
        </p:nvSpPr>
        <p:spPr>
          <a:xfrm rot="-10800000">
            <a:off x="14662054" y="7398388"/>
            <a:ext cx="2780588" cy="2366975"/>
          </a:xfrm>
          <a:custGeom>
            <a:avLst/>
            <a:gdLst/>
            <a:ahLst/>
            <a:cxnLst/>
            <a:rect l="l" t="t" r="r" b="b"/>
            <a:pathLst>
              <a:path w="2780588" h="2366975">
                <a:moveTo>
                  <a:pt x="0" y="0"/>
                </a:moveTo>
                <a:lnTo>
                  <a:pt x="2780587" y="0"/>
                </a:lnTo>
                <a:lnTo>
                  <a:pt x="2780587" y="2366975"/>
                </a:lnTo>
                <a:lnTo>
                  <a:pt x="0" y="23669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1" name="TextBox 12">
            <a:extLst>
              <a:ext uri="{FF2B5EF4-FFF2-40B4-BE49-F238E27FC236}">
                <a16:creationId xmlns:a16="http://schemas.microsoft.com/office/drawing/2014/main" id="{7BB4F4D8-7045-2067-DBCC-80B8891EBCCE}"/>
              </a:ext>
            </a:extLst>
          </p:cNvPr>
          <p:cNvSpPr txBox="1"/>
          <p:nvPr/>
        </p:nvSpPr>
        <p:spPr>
          <a:xfrm>
            <a:off x="2859913" y="2685203"/>
            <a:ext cx="12725400" cy="5726824"/>
          </a:xfrm>
          <a:prstGeom prst="rect">
            <a:avLst/>
          </a:prstGeom>
        </p:spPr>
        <p:txBody>
          <a:bodyPr wrap="square" lIns="0" tIns="0" rIns="0" bIns="0" rtlCol="0" anchor="t">
            <a:spAutoFit/>
          </a:bodyPr>
          <a:lstStyle/>
          <a:p>
            <a:pPr lvl="0" algn="ctr">
              <a:lnSpc>
                <a:spcPct val="150000"/>
              </a:lnSpc>
              <a:spcBef>
                <a:spcPct val="0"/>
              </a:spcBef>
            </a:pPr>
            <a:r>
              <a:rPr lang="vi-VN" sz="6400" b="1">
                <a:solidFill>
                  <a:schemeClr val="bg1"/>
                </a:solidFill>
                <a:latin typeface="Arial" panose="020B0604020202020204" pitchFamily="34" charset="0"/>
                <a:cs typeface="Arial" panose="020B0604020202020204" pitchFamily="34" charset="0"/>
              </a:rPr>
              <a:t>HOẠT ĐỘNG </a:t>
            </a:r>
            <a:r>
              <a:rPr lang="en-US" sz="6400" b="1">
                <a:solidFill>
                  <a:schemeClr val="bg1"/>
                </a:solidFill>
                <a:latin typeface="Arial" panose="020B0604020202020204" pitchFamily="34" charset="0"/>
                <a:cs typeface="Arial" panose="020B0604020202020204" pitchFamily="34" charset="0"/>
              </a:rPr>
              <a:t>3</a:t>
            </a:r>
            <a:r>
              <a:rPr lang="vi-VN" sz="6400" b="1">
                <a:solidFill>
                  <a:schemeClr val="bg1"/>
                </a:solidFill>
                <a:latin typeface="Arial" panose="020B0604020202020204" pitchFamily="34" charset="0"/>
                <a:cs typeface="Arial" panose="020B0604020202020204" pitchFamily="34" charset="0"/>
              </a:rPr>
              <a:t>: </a:t>
            </a:r>
            <a:endParaRPr lang="en-US" sz="6400" b="1">
              <a:solidFill>
                <a:schemeClr val="bg1"/>
              </a:solidFill>
              <a:latin typeface="Arial" panose="020B0604020202020204" pitchFamily="34" charset="0"/>
              <a:cs typeface="Arial" panose="020B0604020202020204" pitchFamily="34" charset="0"/>
            </a:endParaRPr>
          </a:p>
          <a:p>
            <a:pPr lvl="0" algn="ctr">
              <a:lnSpc>
                <a:spcPct val="150000"/>
              </a:lnSpc>
              <a:spcBef>
                <a:spcPct val="0"/>
              </a:spcBef>
            </a:pPr>
            <a:r>
              <a:rPr lang="en-US" sz="6400" b="1">
                <a:solidFill>
                  <a:schemeClr val="bg1"/>
                </a:solidFill>
                <a:latin typeface="Arial" panose="020B0604020202020204" pitchFamily="34" charset="0"/>
                <a:cs typeface="Arial" panose="020B0604020202020204" pitchFamily="34" charset="0"/>
              </a:rPr>
              <a:t>XÁC ĐỊNH CÁCH RÈN LUYỆN ĐỂ TRỞ THÀNH NGƯỜI CÓ TRÁCH NHIỆM</a:t>
            </a:r>
            <a:endParaRPr lang="vi-VN" sz="64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319464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8F0E9"/>
        </a:solidFill>
        <a:effectLst/>
      </p:bgPr>
    </p:bg>
    <p:spTree>
      <p:nvGrpSpPr>
        <p:cNvPr id="1" name=""/>
        <p:cNvGrpSpPr/>
        <p:nvPr/>
      </p:nvGrpSpPr>
      <p:grpSpPr>
        <a:xfrm>
          <a:off x="0" y="0"/>
          <a:ext cx="0" cy="0"/>
          <a:chOff x="0" y="0"/>
          <a:chExt cx="0" cy="0"/>
        </a:xfrm>
      </p:grpSpPr>
      <p:sp>
        <p:nvSpPr>
          <p:cNvPr id="14" name="Freeform 14"/>
          <p:cNvSpPr/>
          <p:nvPr/>
        </p:nvSpPr>
        <p:spPr>
          <a:xfrm rot="5400000">
            <a:off x="-100077" y="8679537"/>
            <a:ext cx="1729311" cy="1485616"/>
          </a:xfrm>
          <a:custGeom>
            <a:avLst/>
            <a:gdLst/>
            <a:ahLst/>
            <a:cxnLst/>
            <a:rect l="l" t="t" r="r" b="b"/>
            <a:pathLst>
              <a:path w="4864672" h="2336825">
                <a:moveTo>
                  <a:pt x="0" y="0"/>
                </a:moveTo>
                <a:lnTo>
                  <a:pt x="4864672" y="0"/>
                </a:lnTo>
                <a:lnTo>
                  <a:pt x="4864672" y="2336825"/>
                </a:lnTo>
                <a:lnTo>
                  <a:pt x="0" y="23368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6">
            <a:extLst>
              <a:ext uri="{FF2B5EF4-FFF2-40B4-BE49-F238E27FC236}">
                <a16:creationId xmlns:a16="http://schemas.microsoft.com/office/drawing/2014/main" id="{F4082B45-4F4A-9E54-6F87-03DDFA1B47F7}"/>
              </a:ext>
            </a:extLst>
          </p:cNvPr>
          <p:cNvSpPr/>
          <p:nvPr/>
        </p:nvSpPr>
        <p:spPr>
          <a:xfrm>
            <a:off x="17166624" y="-8471"/>
            <a:ext cx="1121376" cy="1026242"/>
          </a:xfrm>
          <a:custGeom>
            <a:avLst/>
            <a:gdLst/>
            <a:ahLst/>
            <a:cxnLst/>
            <a:rect l="l" t="t" r="r" b="b"/>
            <a:pathLst>
              <a:path w="1502376" h="1421623">
                <a:moveTo>
                  <a:pt x="0" y="0"/>
                </a:moveTo>
                <a:lnTo>
                  <a:pt x="1502376" y="0"/>
                </a:lnTo>
                <a:lnTo>
                  <a:pt x="1502376" y="1421624"/>
                </a:lnTo>
                <a:lnTo>
                  <a:pt x="0" y="14216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4">
            <a:extLst>
              <a:ext uri="{FF2B5EF4-FFF2-40B4-BE49-F238E27FC236}">
                <a16:creationId xmlns:a16="http://schemas.microsoft.com/office/drawing/2014/main" id="{A24052D4-ABAB-F6ED-5870-68A51485CE8C}"/>
              </a:ext>
            </a:extLst>
          </p:cNvPr>
          <p:cNvGrpSpPr/>
          <p:nvPr/>
        </p:nvGrpSpPr>
        <p:grpSpPr>
          <a:xfrm>
            <a:off x="457200" y="1181100"/>
            <a:ext cx="16936786" cy="1923222"/>
            <a:chOff x="743794" y="1197410"/>
            <a:chExt cx="16936786" cy="1923222"/>
          </a:xfrm>
        </p:grpSpPr>
        <p:sp>
          <p:nvSpPr>
            <p:cNvPr id="6" name="TextBox 5">
              <a:extLst>
                <a:ext uri="{FF2B5EF4-FFF2-40B4-BE49-F238E27FC236}">
                  <a16:creationId xmlns:a16="http://schemas.microsoft.com/office/drawing/2014/main" id="{8E4D2453-4CFA-9CFE-6B3A-A098D539DDED}"/>
                </a:ext>
              </a:extLst>
            </p:cNvPr>
            <p:cNvSpPr txBox="1"/>
            <p:nvPr/>
          </p:nvSpPr>
          <p:spPr>
            <a:xfrm>
              <a:off x="2378071" y="1197410"/>
              <a:ext cx="15302509" cy="1923222"/>
            </a:xfrm>
            <a:prstGeom prst="roundRect">
              <a:avLst/>
            </a:prstGeom>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3800" b="1">
                  <a:solidFill>
                    <a:srgbClr val="FF0000"/>
                  </a:solidFill>
                  <a:latin typeface="Arial" panose="020B0604020202020204" pitchFamily="34" charset="0"/>
                  <a:cs typeface="Arial" panose="020B0604020202020204" pitchFamily="34" charset="0"/>
                </a:rPr>
                <a:t>Làm việc cá nhân: </a:t>
              </a:r>
              <a:r>
                <a:rPr lang="vi-VN" sz="3800">
                  <a:latin typeface="Arial" panose="020B0604020202020204" pitchFamily="34" charset="0"/>
                  <a:cs typeface="Arial" panose="020B0604020202020204" pitchFamily="34" charset="0"/>
                </a:rPr>
                <a:t>Em hãy đọc và phân tích các gợi ý</a:t>
              </a:r>
              <a:r>
                <a:rPr lang="en-US" sz="3800">
                  <a:latin typeface="Arial" panose="020B0604020202020204" pitchFamily="34" charset="0"/>
                  <a:cs typeface="Arial" panose="020B0604020202020204" pitchFamily="34" charset="0"/>
                </a:rPr>
                <a:t> </a:t>
              </a:r>
              <a:r>
                <a:rPr lang="en-US" sz="3800" i="1">
                  <a:latin typeface="Arial" panose="020B0604020202020204" pitchFamily="34" charset="0"/>
                  <a:cs typeface="Arial" panose="020B0604020202020204" pitchFamily="34" charset="0"/>
                </a:rPr>
                <a:t>(SHS – tr.30)</a:t>
              </a:r>
              <a:r>
                <a:rPr lang="vi-VN" sz="3800" i="1">
                  <a:latin typeface="Arial" panose="020B0604020202020204" pitchFamily="34" charset="0"/>
                  <a:cs typeface="Arial" panose="020B0604020202020204" pitchFamily="34" charset="0"/>
                </a:rPr>
                <a:t> </a:t>
              </a:r>
              <a:r>
                <a:rPr lang="vi-VN" sz="3800">
                  <a:latin typeface="Arial" panose="020B0604020202020204" pitchFamily="34" charset="0"/>
                  <a:cs typeface="Arial" panose="020B0604020202020204" pitchFamily="34" charset="0"/>
                </a:rPr>
                <a:t>về cách rèn luyện để trở thành người có trách nhiệm trong cuộc sống </a:t>
              </a:r>
              <a:endParaRPr lang="en-US" sz="3800" dirty="0">
                <a:latin typeface="Arial" panose="020B0604020202020204" pitchFamily="34" charset="0"/>
                <a:cs typeface="Arial" panose="020B0604020202020204" pitchFamily="34" charset="0"/>
              </a:endParaRPr>
            </a:p>
          </p:txBody>
        </p:sp>
        <p:pic>
          <p:nvPicPr>
            <p:cNvPr id="7" name="Picture 6" descr="A child drawing on a piece of paper&#10;&#10;Description automatically generated with low confidence">
              <a:extLst>
                <a:ext uri="{FF2B5EF4-FFF2-40B4-BE49-F238E27FC236}">
                  <a16:creationId xmlns:a16="http://schemas.microsoft.com/office/drawing/2014/main" id="{F745BBF0-8DE0-73CE-A890-0FE2CF6C322D}"/>
                </a:ext>
              </a:extLst>
            </p:cNvPr>
            <p:cNvPicPr>
              <a:picLocks noChangeAspect="1"/>
            </p:cNvPicPr>
            <p:nvPr/>
          </p:nvPicPr>
          <p:blipFill rotWithShape="1">
            <a:blip r:embed="rId6">
              <a:extLst>
                <a:ext uri="{28A0092B-C50C-407E-A947-70E740481C1C}">
                  <a14:useLocalDpi xmlns:a14="http://schemas.microsoft.com/office/drawing/2010/main" val="0"/>
                </a:ext>
              </a:extLst>
            </a:blip>
            <a:srcRect l="5024" t="8894" r="6087" b="13329"/>
            <a:stretch/>
          </p:blipFill>
          <p:spPr>
            <a:xfrm>
              <a:off x="743794" y="1444025"/>
              <a:ext cx="1634277" cy="1429991"/>
            </a:xfrm>
            <a:prstGeom prst="rect">
              <a:avLst/>
            </a:prstGeom>
          </p:spPr>
        </p:pic>
      </p:grpSp>
      <p:grpSp>
        <p:nvGrpSpPr>
          <p:cNvPr id="17" name="Group 16">
            <a:extLst>
              <a:ext uri="{FF2B5EF4-FFF2-40B4-BE49-F238E27FC236}">
                <a16:creationId xmlns:a16="http://schemas.microsoft.com/office/drawing/2014/main" id="{F5C62EED-AA59-B2ED-81D0-C7C27251CE7F}"/>
              </a:ext>
            </a:extLst>
          </p:cNvPr>
          <p:cNvGrpSpPr/>
          <p:nvPr/>
        </p:nvGrpSpPr>
        <p:grpSpPr>
          <a:xfrm>
            <a:off x="2984268" y="3370247"/>
            <a:ext cx="12710523" cy="6150069"/>
            <a:chOff x="2984268" y="3370247"/>
            <a:chExt cx="12710523" cy="6150069"/>
          </a:xfrm>
        </p:grpSpPr>
        <p:pic>
          <p:nvPicPr>
            <p:cNvPr id="15" name="Picture 14">
              <a:extLst>
                <a:ext uri="{FF2B5EF4-FFF2-40B4-BE49-F238E27FC236}">
                  <a16:creationId xmlns:a16="http://schemas.microsoft.com/office/drawing/2014/main" id="{5902A8EE-C46C-C73B-A2FB-518E310ABA1A}"/>
                </a:ext>
              </a:extLst>
            </p:cNvPr>
            <p:cNvPicPr>
              <a:picLocks noChangeAspect="1"/>
            </p:cNvPicPr>
            <p:nvPr/>
          </p:nvPicPr>
          <p:blipFill rotWithShape="1">
            <a:blip r:embed="rId7">
              <a:extLst>
                <a:ext uri="{28A0092B-C50C-407E-A947-70E740481C1C}">
                  <a14:useLocalDpi xmlns:a14="http://schemas.microsoft.com/office/drawing/2010/main" val="0"/>
                </a:ext>
              </a:extLst>
            </a:blip>
            <a:srcRect l="4546" t="16667" r="3761" b="42593"/>
            <a:stretch/>
          </p:blipFill>
          <p:spPr>
            <a:xfrm>
              <a:off x="2984268" y="3729116"/>
              <a:ext cx="12319463" cy="5791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2" descr="Push pin ">
              <a:extLst>
                <a:ext uri="{FF2B5EF4-FFF2-40B4-BE49-F238E27FC236}">
                  <a16:creationId xmlns:a16="http://schemas.microsoft.com/office/drawing/2014/main" id="{7259617F-BDA0-0BEB-7AE9-6E6860E8DE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507760">
              <a:off x="14912670" y="3370247"/>
              <a:ext cx="782121" cy="78212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1157901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8F0E9"/>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0322C7B-4B98-0A13-D396-8967D908E249}"/>
              </a:ext>
            </a:extLst>
          </p:cNvPr>
          <p:cNvGrpSpPr/>
          <p:nvPr/>
        </p:nvGrpSpPr>
        <p:grpSpPr>
          <a:xfrm>
            <a:off x="1371600" y="465790"/>
            <a:ext cx="15555234" cy="3346077"/>
            <a:chOff x="1219200" y="641642"/>
            <a:chExt cx="15555234" cy="3346077"/>
          </a:xfrm>
        </p:grpSpPr>
        <p:sp>
          <p:nvSpPr>
            <p:cNvPr id="4" name="Speech Bubble: Rectangle with Corners Rounded 3">
              <a:extLst>
                <a:ext uri="{FF2B5EF4-FFF2-40B4-BE49-F238E27FC236}">
                  <a16:creationId xmlns:a16="http://schemas.microsoft.com/office/drawing/2014/main" id="{DEA02E8A-A514-ED81-9BA2-0D4DA8FF9671}"/>
                </a:ext>
              </a:extLst>
            </p:cNvPr>
            <p:cNvSpPr/>
            <p:nvPr/>
          </p:nvSpPr>
          <p:spPr>
            <a:xfrm>
              <a:off x="1219200" y="641642"/>
              <a:ext cx="15316200" cy="3054057"/>
            </a:xfrm>
            <a:prstGeom prst="wedgeRoundRectCallout">
              <a:avLst>
                <a:gd name="adj1" fmla="val -26405"/>
                <a:gd name="adj2" fmla="val 46900"/>
                <a:gd name="adj3" fmla="val 16667"/>
              </a:avLst>
            </a:prstGeom>
            <a:solidFill>
              <a:schemeClr val="bg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Em hãy chia sẻ những biểu hiện em cần điều chỉnh và cách em sẽ rèn luyện để trở thành người có trách nhiệm với bản thân và những người xung quanh theo gợi ý của bảng sau.</a:t>
              </a:r>
              <a:endParaRPr lang="en-US" sz="3800"/>
            </a:p>
          </p:txBody>
        </p:sp>
        <p:pic>
          <p:nvPicPr>
            <p:cNvPr id="5" name="Picture 18">
              <a:extLst>
                <a:ext uri="{FF2B5EF4-FFF2-40B4-BE49-F238E27FC236}">
                  <a16:creationId xmlns:a16="http://schemas.microsoft.com/office/drawing/2014/main" id="{F509BF79-2BE1-F8AF-20DD-8FF16A51E87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746137" y="2942316"/>
              <a:ext cx="1028297" cy="1045403"/>
            </a:xfrm>
            <a:prstGeom prst="rect">
              <a:avLst/>
            </a:prstGeom>
          </p:spPr>
        </p:pic>
      </p:grpSp>
      <p:grpSp>
        <p:nvGrpSpPr>
          <p:cNvPr id="7" name="Group 6">
            <a:extLst>
              <a:ext uri="{FF2B5EF4-FFF2-40B4-BE49-F238E27FC236}">
                <a16:creationId xmlns:a16="http://schemas.microsoft.com/office/drawing/2014/main" id="{EC739899-715E-7D31-0643-91C4BFE8C3AA}"/>
              </a:ext>
            </a:extLst>
          </p:cNvPr>
          <p:cNvGrpSpPr/>
          <p:nvPr/>
        </p:nvGrpSpPr>
        <p:grpSpPr>
          <a:xfrm>
            <a:off x="685800" y="4301688"/>
            <a:ext cx="5885389" cy="5390793"/>
            <a:chOff x="914400" y="4254564"/>
            <a:chExt cx="5885389" cy="5390793"/>
          </a:xfrm>
        </p:grpSpPr>
        <p:sp>
          <p:nvSpPr>
            <p:cNvPr id="8" name="Rectangle 7">
              <a:extLst>
                <a:ext uri="{FF2B5EF4-FFF2-40B4-BE49-F238E27FC236}">
                  <a16:creationId xmlns:a16="http://schemas.microsoft.com/office/drawing/2014/main" id="{D9CC94A9-3785-9855-065B-0928A8FBDACC}"/>
                </a:ext>
              </a:extLst>
            </p:cNvPr>
            <p:cNvSpPr/>
            <p:nvPr/>
          </p:nvSpPr>
          <p:spPr>
            <a:xfrm>
              <a:off x="2061179" y="4254564"/>
              <a:ext cx="3591829" cy="989627"/>
            </a:xfrm>
            <a:prstGeom prst="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Arial" panose="020B0604020202020204" pitchFamily="34" charset="0"/>
                  <a:cs typeface="Arial" panose="020B0604020202020204" pitchFamily="34" charset="0"/>
                </a:rPr>
                <a:t>Gợi ý</a:t>
              </a:r>
            </a:p>
          </p:txBody>
        </p:sp>
        <p:pic>
          <p:nvPicPr>
            <p:cNvPr id="9" name="Picture 3">
              <a:extLst>
                <a:ext uri="{FF2B5EF4-FFF2-40B4-BE49-F238E27FC236}">
                  <a16:creationId xmlns:a16="http://schemas.microsoft.com/office/drawing/2014/main" id="{643D3D45-7FEF-DA4C-7F86-105443AB3A6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14400" y="5981700"/>
              <a:ext cx="5885389" cy="3663657"/>
            </a:xfrm>
            <a:prstGeom prst="rect">
              <a:avLst/>
            </a:prstGeom>
          </p:spPr>
        </p:pic>
      </p:grpSp>
      <p:graphicFrame>
        <p:nvGraphicFramePr>
          <p:cNvPr id="10" name="Table 9">
            <a:extLst>
              <a:ext uri="{FF2B5EF4-FFF2-40B4-BE49-F238E27FC236}">
                <a16:creationId xmlns:a16="http://schemas.microsoft.com/office/drawing/2014/main" id="{9A64BCFE-72DB-59E7-9BC3-5D3EEBE573E5}"/>
              </a:ext>
            </a:extLst>
          </p:cNvPr>
          <p:cNvGraphicFramePr>
            <a:graphicFrameLocks noGrp="1"/>
          </p:cNvGraphicFramePr>
          <p:nvPr>
            <p:extLst>
              <p:ext uri="{D42A27DB-BD31-4B8C-83A1-F6EECF244321}">
                <p14:modId xmlns:p14="http://schemas.microsoft.com/office/powerpoint/2010/main" val="2745873511"/>
              </p:ext>
            </p:extLst>
          </p:nvPr>
        </p:nvGraphicFramePr>
        <p:xfrm>
          <a:off x="7315200" y="4126271"/>
          <a:ext cx="10287000" cy="5741629"/>
        </p:xfrm>
        <a:graphic>
          <a:graphicData uri="http://schemas.openxmlformats.org/drawingml/2006/table">
            <a:tbl>
              <a:tblPr bandRow="1">
                <a:tableStyleId>{5C22544A-7EE6-4342-B048-85BDC9FD1C3A}</a:tableStyleId>
              </a:tblPr>
              <a:tblGrid>
                <a:gridCol w="4655431">
                  <a:extLst>
                    <a:ext uri="{9D8B030D-6E8A-4147-A177-3AD203B41FA5}">
                      <a16:colId xmlns:a16="http://schemas.microsoft.com/office/drawing/2014/main" val="2424602112"/>
                    </a:ext>
                  </a:extLst>
                </a:gridCol>
                <a:gridCol w="5631569">
                  <a:extLst>
                    <a:ext uri="{9D8B030D-6E8A-4147-A177-3AD203B41FA5}">
                      <a16:colId xmlns:a16="http://schemas.microsoft.com/office/drawing/2014/main" val="2857690315"/>
                    </a:ext>
                  </a:extLst>
                </a:gridCol>
              </a:tblGrid>
              <a:tr h="1245829">
                <a:tc>
                  <a:txBody>
                    <a:bodyPr/>
                    <a:lstStyle/>
                    <a:p>
                      <a:pPr marL="0" marR="0" algn="ctr">
                        <a:lnSpc>
                          <a:spcPct val="100000"/>
                        </a:lnSpc>
                        <a:spcBef>
                          <a:spcPts val="100"/>
                        </a:spcBef>
                        <a:spcAft>
                          <a:spcPts val="100"/>
                        </a:spcAft>
                      </a:pPr>
                      <a:r>
                        <a:rPr lang="en-US" sz="3000" b="1">
                          <a:effectLst/>
                          <a:latin typeface="Arial" panose="020B0604020202020204" pitchFamily="34" charset="0"/>
                          <a:cs typeface="Arial" panose="020B0604020202020204" pitchFamily="34" charset="0"/>
                        </a:rPr>
                        <a:t>Biểu hiện cần rèn luyện</a:t>
                      </a:r>
                      <a:endParaRPr lang="en-US" sz="3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5">
                        <a:lumMod val="40000"/>
                        <a:lumOff val="60000"/>
                      </a:schemeClr>
                    </a:solidFill>
                  </a:tcPr>
                </a:tc>
                <a:tc>
                  <a:txBody>
                    <a:bodyPr/>
                    <a:lstStyle/>
                    <a:p>
                      <a:pPr marL="0" marR="0" algn="ctr">
                        <a:lnSpc>
                          <a:spcPct val="100000"/>
                        </a:lnSpc>
                        <a:spcBef>
                          <a:spcPts val="100"/>
                        </a:spcBef>
                        <a:spcAft>
                          <a:spcPts val="100"/>
                        </a:spcAft>
                      </a:pPr>
                      <a:r>
                        <a:rPr lang="en-US" sz="3000" b="1">
                          <a:effectLst/>
                          <a:latin typeface="Arial" panose="020B0604020202020204" pitchFamily="34" charset="0"/>
                          <a:cs typeface="Arial" panose="020B0604020202020204" pitchFamily="34" charset="0"/>
                        </a:rPr>
                        <a:t>Cách rèn luyện</a:t>
                      </a:r>
                      <a:endParaRPr lang="en-US" sz="3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5">
                        <a:lumMod val="40000"/>
                        <a:lumOff val="60000"/>
                      </a:schemeClr>
                    </a:solidFill>
                  </a:tcPr>
                </a:tc>
                <a:extLst>
                  <a:ext uri="{0D108BD9-81ED-4DB2-BD59-A6C34878D82A}">
                    <a16:rowId xmlns:a16="http://schemas.microsoft.com/office/drawing/2014/main" val="1038696281"/>
                  </a:ext>
                </a:extLst>
              </a:tr>
              <a:tr h="4495800">
                <a:tc>
                  <a:txBody>
                    <a:bodyPr/>
                    <a:lstStyle/>
                    <a:p>
                      <a:pPr marL="0" marR="0" algn="ctr">
                        <a:lnSpc>
                          <a:spcPct val="150000"/>
                        </a:lnSpc>
                        <a:spcBef>
                          <a:spcPts val="100"/>
                        </a:spcBef>
                        <a:spcAft>
                          <a:spcPts val="100"/>
                        </a:spcAft>
                      </a:pPr>
                      <a:r>
                        <a:rPr lang="en-US" sz="3000">
                          <a:effectLst/>
                          <a:latin typeface="Arial" panose="020B0604020202020204" pitchFamily="34" charset="0"/>
                          <a:cs typeface="Arial" panose="020B0604020202020204" pitchFamily="34" charset="0"/>
                        </a:rPr>
                        <a:t>Chưa biết tự chăm sóc bản thân</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5">
                        <a:lumMod val="20000"/>
                        <a:lumOff val="80000"/>
                      </a:schemeClr>
                    </a:solidFill>
                  </a:tcPr>
                </a:tc>
                <a:tc>
                  <a:txBody>
                    <a:bodyPr/>
                    <a:lstStyle/>
                    <a:p>
                      <a:pPr marL="457200" marR="0" indent="-457200" algn="just">
                        <a:lnSpc>
                          <a:spcPct val="150000"/>
                        </a:lnSpc>
                        <a:spcBef>
                          <a:spcPts val="100"/>
                        </a:spcBef>
                        <a:spcAft>
                          <a:spcPts val="100"/>
                        </a:spcAft>
                        <a:buFont typeface="Wingdings" panose="05000000000000000000" pitchFamily="2" charset="2"/>
                        <a:buChar char="§"/>
                      </a:pPr>
                      <a:r>
                        <a:rPr lang="en-US" sz="3000">
                          <a:effectLst/>
                          <a:latin typeface="Arial" panose="020B0604020202020204" pitchFamily="34" charset="0"/>
                          <a:cs typeface="Arial" panose="020B0604020202020204" pitchFamily="34" charset="0"/>
                        </a:rPr>
                        <a:t>Lập kế hoạch tập thể dục hằng ngày.</a:t>
                      </a:r>
                    </a:p>
                    <a:p>
                      <a:pPr marL="457200" marR="0" indent="-457200" algn="just">
                        <a:lnSpc>
                          <a:spcPct val="150000"/>
                        </a:lnSpc>
                        <a:spcBef>
                          <a:spcPts val="100"/>
                        </a:spcBef>
                        <a:spcAft>
                          <a:spcPts val="100"/>
                        </a:spcAft>
                        <a:buFont typeface="Wingdings" panose="05000000000000000000" pitchFamily="2" charset="2"/>
                        <a:buChar char="§"/>
                      </a:pPr>
                      <a:r>
                        <a:rPr lang="en-US" sz="3000">
                          <a:effectLst/>
                          <a:latin typeface="Arial" panose="020B0604020202020204" pitchFamily="34" charset="0"/>
                          <a:cs typeface="Arial" panose="020B0604020202020204" pitchFamily="34" charset="0"/>
                        </a:rPr>
                        <a:t>Viết lời nhắc nhở bản thân tập thể dục hằng ngày.</a:t>
                      </a:r>
                    </a:p>
                    <a:p>
                      <a:pPr marL="457200" marR="0" indent="-457200" algn="just">
                        <a:lnSpc>
                          <a:spcPct val="150000"/>
                        </a:lnSpc>
                        <a:spcBef>
                          <a:spcPts val="100"/>
                        </a:spcBef>
                        <a:spcAft>
                          <a:spcPts val="100"/>
                        </a:spcAft>
                        <a:buFont typeface="Wingdings" panose="05000000000000000000" pitchFamily="2" charset="2"/>
                        <a:buChar char="§"/>
                      </a:pPr>
                      <a:r>
                        <a:rPr lang="en-US" sz="3000">
                          <a:effectLst/>
                          <a:latin typeface="Arial" panose="020B0604020202020204" pitchFamily="34" charset="0"/>
                          <a:cs typeface="Arial" panose="020B0604020202020204" pitchFamily="34" charset="0"/>
                        </a:rPr>
                        <a:t>Cam kết thực hiện.</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5">
                        <a:lumMod val="20000"/>
                        <a:lumOff val="80000"/>
                      </a:schemeClr>
                    </a:solidFill>
                  </a:tcPr>
                </a:tc>
                <a:extLst>
                  <a:ext uri="{0D108BD9-81ED-4DB2-BD59-A6C34878D82A}">
                    <a16:rowId xmlns:a16="http://schemas.microsoft.com/office/drawing/2014/main" val="430379614"/>
                  </a:ext>
                </a:extLst>
              </a:tr>
            </a:tbl>
          </a:graphicData>
        </a:graphic>
      </p:graphicFrame>
      <p:sp>
        <p:nvSpPr>
          <p:cNvPr id="15" name="Freeform 15"/>
          <p:cNvSpPr/>
          <p:nvPr/>
        </p:nvSpPr>
        <p:spPr>
          <a:xfrm>
            <a:off x="0" y="138550"/>
            <a:ext cx="1371600" cy="1262770"/>
          </a:xfrm>
          <a:custGeom>
            <a:avLst/>
            <a:gdLst/>
            <a:ahLst/>
            <a:cxnLst/>
            <a:rect l="l" t="t" r="r" b="b"/>
            <a:pathLst>
              <a:path w="2389384" h="2154790">
                <a:moveTo>
                  <a:pt x="0" y="0"/>
                </a:moveTo>
                <a:lnTo>
                  <a:pt x="2389384" y="0"/>
                </a:lnTo>
                <a:lnTo>
                  <a:pt x="2389384" y="2154791"/>
                </a:lnTo>
                <a:lnTo>
                  <a:pt x="0" y="21547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231141329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8F0E9"/>
        </a:solidFill>
        <a:effectLst/>
      </p:bgPr>
    </p:bg>
    <p:spTree>
      <p:nvGrpSpPr>
        <p:cNvPr id="1" name=""/>
        <p:cNvGrpSpPr/>
        <p:nvPr/>
      </p:nvGrpSpPr>
      <p:grpSpPr>
        <a:xfrm>
          <a:off x="0" y="0"/>
          <a:ext cx="0" cy="0"/>
          <a:chOff x="0" y="0"/>
          <a:chExt cx="0" cy="0"/>
        </a:xfrm>
      </p:grpSpPr>
      <p:sp>
        <p:nvSpPr>
          <p:cNvPr id="17" name="Freeform 17"/>
          <p:cNvSpPr/>
          <p:nvPr/>
        </p:nvSpPr>
        <p:spPr>
          <a:xfrm>
            <a:off x="16448073" y="8732769"/>
            <a:ext cx="1657125" cy="1554231"/>
          </a:xfrm>
          <a:custGeom>
            <a:avLst/>
            <a:gdLst/>
            <a:ahLst/>
            <a:cxnLst/>
            <a:rect l="l" t="t" r="r" b="b"/>
            <a:pathLst>
              <a:path w="2418994" h="2059169">
                <a:moveTo>
                  <a:pt x="0" y="0"/>
                </a:moveTo>
                <a:lnTo>
                  <a:pt x="2418994" y="0"/>
                </a:lnTo>
                <a:lnTo>
                  <a:pt x="2418994" y="2059168"/>
                </a:lnTo>
                <a:lnTo>
                  <a:pt x="0" y="20591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20" name="Picture 26">
            <a:extLst>
              <a:ext uri="{FF2B5EF4-FFF2-40B4-BE49-F238E27FC236}">
                <a16:creationId xmlns:a16="http://schemas.microsoft.com/office/drawing/2014/main" id="{54C232F5-DB3C-0A0A-D153-A21D0B3422A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28285" y="81312"/>
            <a:ext cx="1418331" cy="1389964"/>
          </a:xfrm>
          <a:prstGeom prst="rect">
            <a:avLst/>
          </a:prstGeom>
        </p:spPr>
      </p:pic>
      <p:sp>
        <p:nvSpPr>
          <p:cNvPr id="6" name="Rounded Rectangular Callout 13">
            <a:extLst>
              <a:ext uri="{FF2B5EF4-FFF2-40B4-BE49-F238E27FC236}">
                <a16:creationId xmlns:a16="http://schemas.microsoft.com/office/drawing/2014/main" id="{9D72373C-3EDD-8917-F67B-E8E536466DA4}"/>
              </a:ext>
            </a:extLst>
          </p:cNvPr>
          <p:cNvSpPr/>
          <p:nvPr/>
        </p:nvSpPr>
        <p:spPr>
          <a:xfrm>
            <a:off x="623335" y="1218296"/>
            <a:ext cx="6428416" cy="2286000"/>
          </a:xfrm>
          <a:prstGeom prst="wedgeRoundRectCallout">
            <a:avLst>
              <a:gd name="adj1" fmla="val -13206"/>
              <a:gd name="adj2" fmla="val 100872"/>
              <a:gd name="adj3" fmla="val 16667"/>
            </a:avLst>
          </a:prstGeom>
          <a:solidFill>
            <a:schemeClr val="bg1"/>
          </a:solidFill>
          <a:ln w="38100">
            <a:solidFill>
              <a:schemeClr val="accent6">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C00000"/>
                </a:solidFill>
                <a:latin typeface="Arial" panose="020B0604020202020204" pitchFamily="34" charset="0"/>
                <a:cs typeface="Arial" panose="020B0604020202020204" pitchFamily="34" charset="0"/>
              </a:rPr>
              <a:t>KẾT LUẬN</a:t>
            </a:r>
            <a:endParaRPr lang="en-US" sz="6000" b="1" dirty="0">
              <a:solidFill>
                <a:srgbClr val="C00000"/>
              </a:solidFill>
              <a:latin typeface="Arial" panose="020B0604020202020204" pitchFamily="34" charset="0"/>
              <a:cs typeface="Arial" panose="020B0604020202020204" pitchFamily="34" charset="0"/>
            </a:endParaRPr>
          </a:p>
        </p:txBody>
      </p:sp>
      <p:pic>
        <p:nvPicPr>
          <p:cNvPr id="7" name="Picture 4">
            <a:extLst>
              <a:ext uri="{FF2B5EF4-FFF2-40B4-BE49-F238E27FC236}">
                <a16:creationId xmlns:a16="http://schemas.microsoft.com/office/drawing/2014/main" id="{C30B8114-9140-3547-FAE0-B3EF44E0071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6934685" y="8896438"/>
            <a:ext cx="1678934" cy="600219"/>
          </a:xfrm>
          <a:prstGeom prst="rect">
            <a:avLst/>
          </a:prstGeom>
        </p:spPr>
      </p:pic>
      <p:grpSp>
        <p:nvGrpSpPr>
          <p:cNvPr id="8" name="Group 7">
            <a:extLst>
              <a:ext uri="{FF2B5EF4-FFF2-40B4-BE49-F238E27FC236}">
                <a16:creationId xmlns:a16="http://schemas.microsoft.com/office/drawing/2014/main" id="{9C9ECCDB-79CA-1E93-6B07-39867B9454C5}"/>
              </a:ext>
            </a:extLst>
          </p:cNvPr>
          <p:cNvGrpSpPr/>
          <p:nvPr/>
        </p:nvGrpSpPr>
        <p:grpSpPr>
          <a:xfrm>
            <a:off x="8185917" y="698342"/>
            <a:ext cx="9451534" cy="7682757"/>
            <a:chOff x="8305800" y="965944"/>
            <a:chExt cx="9372600" cy="7682757"/>
          </a:xfrm>
        </p:grpSpPr>
        <p:grpSp>
          <p:nvGrpSpPr>
            <p:cNvPr id="9" name="Group 8">
              <a:extLst>
                <a:ext uri="{FF2B5EF4-FFF2-40B4-BE49-F238E27FC236}">
                  <a16:creationId xmlns:a16="http://schemas.microsoft.com/office/drawing/2014/main" id="{B7A47D19-2C7F-BFBF-19F2-651F9B1E74AA}"/>
                </a:ext>
              </a:extLst>
            </p:cNvPr>
            <p:cNvGrpSpPr/>
            <p:nvPr/>
          </p:nvGrpSpPr>
          <p:grpSpPr>
            <a:xfrm>
              <a:off x="8305800" y="2035551"/>
              <a:ext cx="9372600" cy="6613150"/>
              <a:chOff x="702894" y="3376974"/>
              <a:chExt cx="16350489" cy="5252191"/>
            </a:xfrm>
          </p:grpSpPr>
          <p:sp>
            <p:nvSpPr>
              <p:cNvPr id="11" name="Rectangle: Rounded Corners 10">
                <a:extLst>
                  <a:ext uri="{FF2B5EF4-FFF2-40B4-BE49-F238E27FC236}">
                    <a16:creationId xmlns:a16="http://schemas.microsoft.com/office/drawing/2014/main" id="{FFF1163B-4EC9-5970-61F5-A2A1791435EE}"/>
                  </a:ext>
                </a:extLst>
              </p:cNvPr>
              <p:cNvSpPr/>
              <p:nvPr/>
            </p:nvSpPr>
            <p:spPr>
              <a:xfrm>
                <a:off x="702894" y="3376974"/>
                <a:ext cx="16350489" cy="5252191"/>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6FFE089D-5CA1-EBD0-948F-96145D1367AF}"/>
                  </a:ext>
                </a:extLst>
              </p:cNvPr>
              <p:cNvSpPr/>
              <p:nvPr/>
            </p:nvSpPr>
            <p:spPr>
              <a:xfrm>
                <a:off x="1442788" y="3848213"/>
                <a:ext cx="14870700" cy="4465452"/>
              </a:xfrm>
              <a:prstGeom prst="roundRect">
                <a:avLst/>
              </a:prstGeom>
              <a:solidFill>
                <a:schemeClr val="bg1"/>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a:solidFill>
                      <a:schemeClr val="tx1"/>
                    </a:solidFill>
                    <a:latin typeface="Arial" panose="020B0604020202020204" pitchFamily="34" charset="0"/>
                    <a:cs typeface="Arial" panose="020B0604020202020204" pitchFamily="34" charset="0"/>
                  </a:rPr>
                  <a:t>Xác định được những điểm còn hạn chế và rèn luyện kiên trì sẽ giúp các em trở thành người có trách nhiệm</a:t>
                </a:r>
                <a:r>
                  <a:rPr lang="en-US" sz="4400">
                    <a:solidFill>
                      <a:schemeClr val="tx1"/>
                    </a:solidFill>
                    <a:latin typeface="Arial" panose="020B0604020202020204" pitchFamily="34" charset="0"/>
                    <a:cs typeface="Arial" panose="020B0604020202020204" pitchFamily="34" charset="0"/>
                  </a:rPr>
                  <a:t>.</a:t>
                </a:r>
                <a:endParaRPr lang="en-US" sz="4400" b="1" dirty="0">
                  <a:solidFill>
                    <a:schemeClr val="tx1"/>
                  </a:solidFill>
                  <a:latin typeface="Arial" panose="020B0604020202020204" pitchFamily="34" charset="0"/>
                  <a:cs typeface="Arial" panose="020B0604020202020204" pitchFamily="34" charset="0"/>
                </a:endParaRPr>
              </a:p>
            </p:txBody>
          </p:sp>
        </p:grpSp>
        <p:pic>
          <p:nvPicPr>
            <p:cNvPr id="10" name="Picture 16">
              <a:extLst>
                <a:ext uri="{FF2B5EF4-FFF2-40B4-BE49-F238E27FC236}">
                  <a16:creationId xmlns:a16="http://schemas.microsoft.com/office/drawing/2014/main" id="{BFC4B3C2-5405-3CD0-7C9D-8E32FAB3D7EF}"/>
                </a:ext>
              </a:extLst>
            </p:cNvPr>
            <p:cNvPicPr>
              <a:picLocks noChangeAspect="1"/>
            </p:cNvPicPr>
            <p:nvPr/>
          </p:nvPicPr>
          <p:blipFill>
            <a:blip r:embed="rId8">
              <a:duotone>
                <a:prstClr val="black"/>
                <a:srgbClr val="D9C3A5">
                  <a:tint val="50000"/>
                  <a:satMod val="180000"/>
                </a:srgbClr>
              </a:duotone>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115800" y="965944"/>
              <a:ext cx="1523476" cy="1447800"/>
            </a:xfrm>
            <a:prstGeom prst="rect">
              <a:avLst/>
            </a:prstGeom>
          </p:spPr>
        </p:pic>
      </p:grpSp>
      <p:pic>
        <p:nvPicPr>
          <p:cNvPr id="13" name="Picture 12" descr="A group of people wearing clothing&#10;&#10;Description automatically generated with medium confidence">
            <a:extLst>
              <a:ext uri="{FF2B5EF4-FFF2-40B4-BE49-F238E27FC236}">
                <a16:creationId xmlns:a16="http://schemas.microsoft.com/office/drawing/2014/main" id="{D9AE3B6B-CDF5-1287-A0BE-DC060A38D007}"/>
              </a:ext>
            </a:extLst>
          </p:cNvPr>
          <p:cNvPicPr>
            <a:picLocks noChangeAspect="1"/>
          </p:cNvPicPr>
          <p:nvPr/>
        </p:nvPicPr>
        <p:blipFill rotWithShape="1">
          <a:blip r:embed="rId10">
            <a:extLst>
              <a:ext uri="{28A0092B-C50C-407E-A947-70E740481C1C}">
                <a14:useLocalDpi xmlns:a14="http://schemas.microsoft.com/office/drawing/2010/main" val="0"/>
              </a:ext>
            </a:extLst>
          </a:blip>
          <a:srcRect l="11469" t="10109" r="9436" b="11156"/>
          <a:stretch/>
        </p:blipFill>
        <p:spPr>
          <a:xfrm>
            <a:off x="824919" y="4991100"/>
            <a:ext cx="5538081" cy="5512862"/>
          </a:xfrm>
          <a:prstGeom prst="rect">
            <a:avLst/>
          </a:prstGeom>
        </p:spPr>
      </p:pic>
    </p:spTree>
    <p:extLst>
      <p:ext uri="{BB962C8B-B14F-4D97-AF65-F5344CB8AC3E}">
        <p14:creationId xmlns:p14="http://schemas.microsoft.com/office/powerpoint/2010/main" val="265325068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8F0E9"/>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5727573" y="-1727072"/>
            <a:ext cx="7022301" cy="14210246"/>
            <a:chOff x="0" y="0"/>
            <a:chExt cx="3366183" cy="8394999"/>
          </a:xfrm>
        </p:grpSpPr>
        <p:sp>
          <p:nvSpPr>
            <p:cNvPr id="3" name="Freeform 3"/>
            <p:cNvSpPr/>
            <p:nvPr/>
          </p:nvSpPr>
          <p:spPr>
            <a:xfrm>
              <a:off x="-9098" y="-6509"/>
              <a:ext cx="3380514" cy="8427052"/>
            </a:xfrm>
            <a:custGeom>
              <a:avLst/>
              <a:gdLst/>
              <a:ahLst/>
              <a:cxnLst/>
              <a:rect l="l" t="t" r="r" b="b"/>
              <a:pathLst>
                <a:path w="3380514" h="8427052">
                  <a:moveTo>
                    <a:pt x="63030" y="7833499"/>
                  </a:moveTo>
                  <a:cubicBezTo>
                    <a:pt x="63030" y="7833499"/>
                    <a:pt x="0" y="7586935"/>
                    <a:pt x="10218" y="1214762"/>
                  </a:cubicBezTo>
                  <a:cubicBezTo>
                    <a:pt x="18651" y="990971"/>
                    <a:pt x="65033" y="645332"/>
                    <a:pt x="65033" y="645332"/>
                  </a:cubicBezTo>
                  <a:cubicBezTo>
                    <a:pt x="82233" y="502466"/>
                    <a:pt x="56685" y="337866"/>
                    <a:pt x="181385" y="223925"/>
                  </a:cubicBezTo>
                  <a:cubicBezTo>
                    <a:pt x="346794" y="72788"/>
                    <a:pt x="621643" y="0"/>
                    <a:pt x="2487441" y="6965"/>
                  </a:cubicBezTo>
                  <a:lnTo>
                    <a:pt x="2487442" y="6965"/>
                  </a:lnTo>
                  <a:cubicBezTo>
                    <a:pt x="2704189" y="16819"/>
                    <a:pt x="2908504" y="36481"/>
                    <a:pt x="3042692" y="101690"/>
                  </a:cubicBezTo>
                  <a:cubicBezTo>
                    <a:pt x="3298739" y="226120"/>
                    <a:pt x="3380514" y="459160"/>
                    <a:pt x="3375026" y="704684"/>
                  </a:cubicBezTo>
                  <a:cubicBezTo>
                    <a:pt x="3375026" y="704684"/>
                    <a:pt x="3331738" y="1013073"/>
                    <a:pt x="3339171" y="1248607"/>
                  </a:cubicBezTo>
                  <a:cubicBezTo>
                    <a:pt x="3346295" y="7575300"/>
                    <a:pt x="3353451" y="7770903"/>
                    <a:pt x="3353451" y="7770903"/>
                  </a:cubicBezTo>
                  <a:cubicBezTo>
                    <a:pt x="3336770" y="7986636"/>
                    <a:pt x="3222126" y="8197248"/>
                    <a:pt x="3025257" y="8308871"/>
                  </a:cubicBezTo>
                  <a:cubicBezTo>
                    <a:pt x="2874905" y="8394120"/>
                    <a:pt x="2676874" y="8409218"/>
                    <a:pt x="2119813" y="8398477"/>
                  </a:cubicBezTo>
                  <a:lnTo>
                    <a:pt x="2119791" y="8398477"/>
                  </a:lnTo>
                  <a:cubicBezTo>
                    <a:pt x="645952" y="8393199"/>
                    <a:pt x="384604" y="8427052"/>
                    <a:pt x="254278" y="8317895"/>
                  </a:cubicBezTo>
                  <a:cubicBezTo>
                    <a:pt x="145767" y="8227010"/>
                    <a:pt x="81795" y="8033698"/>
                    <a:pt x="63030" y="7833499"/>
                  </a:cubicBezTo>
                  <a:close/>
                </a:path>
              </a:pathLst>
            </a:custGeom>
            <a:solidFill>
              <a:srgbClr val="E99C1F"/>
            </a:solidFill>
          </p:spPr>
          <p:txBody>
            <a:bodyPr/>
            <a:lstStyle/>
            <a:p>
              <a:endParaRPr lang="en-US">
                <a:latin typeface="Arial" panose="020B0604020202020204" pitchFamily="34" charset="0"/>
                <a:cs typeface="Arial" panose="020B0604020202020204" pitchFamily="34" charset="0"/>
              </a:endParaRPr>
            </a:p>
          </p:txBody>
        </p:sp>
      </p:grpSp>
      <p:sp>
        <p:nvSpPr>
          <p:cNvPr id="4" name="Freeform 4"/>
          <p:cNvSpPr/>
          <p:nvPr/>
        </p:nvSpPr>
        <p:spPr>
          <a:xfrm>
            <a:off x="-741967" y="8293784"/>
            <a:ext cx="4864672" cy="2336825"/>
          </a:xfrm>
          <a:custGeom>
            <a:avLst/>
            <a:gdLst/>
            <a:ahLst/>
            <a:cxnLst/>
            <a:rect l="l" t="t" r="r" b="b"/>
            <a:pathLst>
              <a:path w="4864672" h="2336825">
                <a:moveTo>
                  <a:pt x="0" y="0"/>
                </a:moveTo>
                <a:lnTo>
                  <a:pt x="4864672" y="0"/>
                </a:lnTo>
                <a:lnTo>
                  <a:pt x="4864672" y="2336826"/>
                </a:lnTo>
                <a:lnTo>
                  <a:pt x="0" y="23368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5"/>
          <p:cNvSpPr/>
          <p:nvPr/>
        </p:nvSpPr>
        <p:spPr>
          <a:xfrm flipH="1" flipV="1">
            <a:off x="13665747" y="-139713"/>
            <a:ext cx="4864672" cy="2336825"/>
          </a:xfrm>
          <a:custGeom>
            <a:avLst/>
            <a:gdLst/>
            <a:ahLst/>
            <a:cxnLst/>
            <a:rect l="l" t="t" r="r" b="b"/>
            <a:pathLst>
              <a:path w="4864672" h="2336825">
                <a:moveTo>
                  <a:pt x="4864671" y="2336826"/>
                </a:moveTo>
                <a:lnTo>
                  <a:pt x="0" y="2336826"/>
                </a:lnTo>
                <a:lnTo>
                  <a:pt x="0" y="0"/>
                </a:lnTo>
                <a:lnTo>
                  <a:pt x="4864671" y="0"/>
                </a:lnTo>
                <a:lnTo>
                  <a:pt x="4864671" y="2336826"/>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Freeform 8"/>
          <p:cNvSpPr/>
          <p:nvPr/>
        </p:nvSpPr>
        <p:spPr>
          <a:xfrm>
            <a:off x="1342117" y="968099"/>
            <a:ext cx="2780588" cy="2366975"/>
          </a:xfrm>
          <a:custGeom>
            <a:avLst/>
            <a:gdLst/>
            <a:ahLst/>
            <a:cxnLst/>
            <a:rect l="l" t="t" r="r" b="b"/>
            <a:pathLst>
              <a:path w="2780588" h="2366975">
                <a:moveTo>
                  <a:pt x="0" y="0"/>
                </a:moveTo>
                <a:lnTo>
                  <a:pt x="2780588" y="0"/>
                </a:lnTo>
                <a:lnTo>
                  <a:pt x="2780588" y="2366975"/>
                </a:lnTo>
                <a:lnTo>
                  <a:pt x="0" y="23669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Freeform 10"/>
          <p:cNvSpPr/>
          <p:nvPr/>
        </p:nvSpPr>
        <p:spPr>
          <a:xfrm rot="-10800000">
            <a:off x="14662054" y="7398388"/>
            <a:ext cx="2780588" cy="2366975"/>
          </a:xfrm>
          <a:custGeom>
            <a:avLst/>
            <a:gdLst/>
            <a:ahLst/>
            <a:cxnLst/>
            <a:rect l="l" t="t" r="r" b="b"/>
            <a:pathLst>
              <a:path w="2780588" h="2366975">
                <a:moveTo>
                  <a:pt x="0" y="0"/>
                </a:moveTo>
                <a:lnTo>
                  <a:pt x="2780587" y="0"/>
                </a:lnTo>
                <a:lnTo>
                  <a:pt x="2780587" y="2366975"/>
                </a:lnTo>
                <a:lnTo>
                  <a:pt x="0" y="23669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1" name="TextBox 12">
            <a:extLst>
              <a:ext uri="{FF2B5EF4-FFF2-40B4-BE49-F238E27FC236}">
                <a16:creationId xmlns:a16="http://schemas.microsoft.com/office/drawing/2014/main" id="{7BB4F4D8-7045-2067-DBCC-80B8891EBCCE}"/>
              </a:ext>
            </a:extLst>
          </p:cNvPr>
          <p:cNvSpPr txBox="1"/>
          <p:nvPr/>
        </p:nvSpPr>
        <p:spPr>
          <a:xfrm>
            <a:off x="2781300" y="2925838"/>
            <a:ext cx="12725400" cy="4249497"/>
          </a:xfrm>
          <a:prstGeom prst="rect">
            <a:avLst/>
          </a:prstGeom>
        </p:spPr>
        <p:txBody>
          <a:bodyPr wrap="square" lIns="0" tIns="0" rIns="0" bIns="0" rtlCol="0" anchor="t">
            <a:spAutoFit/>
          </a:bodyPr>
          <a:lstStyle/>
          <a:p>
            <a:pPr lvl="0" algn="ctr">
              <a:lnSpc>
                <a:spcPct val="150000"/>
              </a:lnSpc>
              <a:spcBef>
                <a:spcPct val="0"/>
              </a:spcBef>
            </a:pPr>
            <a:r>
              <a:rPr lang="vi-VN" sz="6400" b="1">
                <a:solidFill>
                  <a:schemeClr val="bg1"/>
                </a:solidFill>
                <a:latin typeface="Arial" panose="020B0604020202020204" pitchFamily="34" charset="0"/>
                <a:cs typeface="Arial" panose="020B0604020202020204" pitchFamily="34" charset="0"/>
              </a:rPr>
              <a:t>HOẠT ĐỘNG </a:t>
            </a:r>
            <a:r>
              <a:rPr lang="en-US" sz="6400" b="1">
                <a:solidFill>
                  <a:schemeClr val="bg1"/>
                </a:solidFill>
                <a:latin typeface="Arial" panose="020B0604020202020204" pitchFamily="34" charset="0"/>
                <a:cs typeface="Arial" panose="020B0604020202020204" pitchFamily="34" charset="0"/>
              </a:rPr>
              <a:t>4</a:t>
            </a:r>
            <a:r>
              <a:rPr lang="vi-VN" sz="6400" b="1">
                <a:solidFill>
                  <a:schemeClr val="bg1"/>
                </a:solidFill>
                <a:latin typeface="Arial" panose="020B0604020202020204" pitchFamily="34" charset="0"/>
                <a:cs typeface="Arial" panose="020B0604020202020204" pitchFamily="34" charset="0"/>
              </a:rPr>
              <a:t>: </a:t>
            </a:r>
            <a:endParaRPr lang="en-US" sz="6400" b="1">
              <a:solidFill>
                <a:schemeClr val="bg1"/>
              </a:solidFill>
              <a:latin typeface="Arial" panose="020B0604020202020204" pitchFamily="34" charset="0"/>
              <a:cs typeface="Arial" panose="020B0604020202020204" pitchFamily="34" charset="0"/>
            </a:endParaRPr>
          </a:p>
          <a:p>
            <a:pPr lvl="0" algn="ctr">
              <a:lnSpc>
                <a:spcPct val="150000"/>
              </a:lnSpc>
              <a:spcBef>
                <a:spcPct val="0"/>
              </a:spcBef>
            </a:pPr>
            <a:r>
              <a:rPr lang="vi-VN" sz="6400" b="1">
                <a:solidFill>
                  <a:schemeClr val="bg1"/>
                </a:solidFill>
                <a:latin typeface="Arial" panose="020B0604020202020204" pitchFamily="34" charset="0"/>
                <a:cs typeface="Arial" panose="020B0604020202020204" pitchFamily="34" charset="0"/>
              </a:rPr>
              <a:t>THỰC HÀNH THỂ HIỆN NGƯỜI CÓ TRÁCH NHIỆM</a:t>
            </a:r>
          </a:p>
        </p:txBody>
      </p:sp>
    </p:spTree>
    <p:extLst>
      <p:ext uri="{BB962C8B-B14F-4D97-AF65-F5344CB8AC3E}">
        <p14:creationId xmlns:p14="http://schemas.microsoft.com/office/powerpoint/2010/main" val="90620250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8F0E9"/>
        </a:solidFill>
        <a:effectLst/>
      </p:bgPr>
    </p:bg>
    <p:spTree>
      <p:nvGrpSpPr>
        <p:cNvPr id="1" name=""/>
        <p:cNvGrpSpPr/>
        <p:nvPr/>
      </p:nvGrpSpPr>
      <p:grpSpPr>
        <a:xfrm>
          <a:off x="0" y="0"/>
          <a:ext cx="0" cy="0"/>
          <a:chOff x="0" y="0"/>
          <a:chExt cx="0" cy="0"/>
        </a:xfrm>
      </p:grpSpPr>
      <p:sp>
        <p:nvSpPr>
          <p:cNvPr id="15" name="Freeform 15"/>
          <p:cNvSpPr/>
          <p:nvPr/>
        </p:nvSpPr>
        <p:spPr>
          <a:xfrm>
            <a:off x="0" y="5443"/>
            <a:ext cx="1371600" cy="1262770"/>
          </a:xfrm>
          <a:custGeom>
            <a:avLst/>
            <a:gdLst/>
            <a:ahLst/>
            <a:cxnLst/>
            <a:rect l="l" t="t" r="r" b="b"/>
            <a:pathLst>
              <a:path w="2389384" h="2154790">
                <a:moveTo>
                  <a:pt x="0" y="0"/>
                </a:moveTo>
                <a:lnTo>
                  <a:pt x="2389384" y="0"/>
                </a:lnTo>
                <a:lnTo>
                  <a:pt x="2389384" y="2154791"/>
                </a:lnTo>
                <a:lnTo>
                  <a:pt x="0" y="21547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3" name="Group 12">
            <a:extLst>
              <a:ext uri="{FF2B5EF4-FFF2-40B4-BE49-F238E27FC236}">
                <a16:creationId xmlns:a16="http://schemas.microsoft.com/office/drawing/2014/main" id="{964640CE-A5DB-1F6B-BCA0-9EB8DCD0564B}"/>
              </a:ext>
            </a:extLst>
          </p:cNvPr>
          <p:cNvGrpSpPr/>
          <p:nvPr/>
        </p:nvGrpSpPr>
        <p:grpSpPr>
          <a:xfrm>
            <a:off x="8139707" y="636828"/>
            <a:ext cx="9645657" cy="3114537"/>
            <a:chOff x="1431472" y="1199830"/>
            <a:chExt cx="9645657" cy="3114537"/>
          </a:xfrm>
        </p:grpSpPr>
        <p:sp>
          <p:nvSpPr>
            <p:cNvPr id="14" name="TextBox 13">
              <a:extLst>
                <a:ext uri="{FF2B5EF4-FFF2-40B4-BE49-F238E27FC236}">
                  <a16:creationId xmlns:a16="http://schemas.microsoft.com/office/drawing/2014/main" id="{BCC9FE79-730B-BEED-2604-AAB4C79CBD92}"/>
                </a:ext>
              </a:extLst>
            </p:cNvPr>
            <p:cNvSpPr txBox="1"/>
            <p:nvPr/>
          </p:nvSpPr>
          <p:spPr>
            <a:xfrm>
              <a:off x="1431472" y="1199830"/>
              <a:ext cx="9462493" cy="3040620"/>
            </a:xfrm>
            <a:prstGeom prst="roundRect">
              <a:avLst/>
            </a:prstGeom>
            <a:solidFill>
              <a:srgbClr val="E5EDD3"/>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4000" b="1">
                  <a:solidFill>
                    <a:srgbClr val="FF0000"/>
                  </a:solidFill>
                  <a:latin typeface="Arial" panose="020B0604020202020204" pitchFamily="34" charset="0"/>
                  <a:cs typeface="Arial" panose="020B0604020202020204" pitchFamily="34" charset="0"/>
                </a:rPr>
                <a:t>HOẠT ĐỘNG NHÓM: </a:t>
              </a:r>
              <a:r>
                <a:rPr lang="en-US" sz="4000">
                  <a:solidFill>
                    <a:schemeClr val="tx1"/>
                  </a:solidFill>
                  <a:latin typeface="Arial" panose="020B0604020202020204" pitchFamily="34" charset="0"/>
                  <a:cs typeface="Arial" panose="020B0604020202020204" pitchFamily="34" charset="0"/>
                </a:rPr>
                <a:t>Các em </a:t>
              </a:r>
              <a:r>
                <a:rPr lang="vi-VN" sz="4000">
                  <a:latin typeface="Arial" panose="020B0604020202020204" pitchFamily="34" charset="0"/>
                  <a:cs typeface="Arial" panose="020B0604020202020204" pitchFamily="34" charset="0"/>
                </a:rPr>
                <a:t>đọc tình huống </a:t>
              </a:r>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SHS </a:t>
              </a:r>
              <a:r>
                <a:rPr lang="en-US" sz="4000">
                  <a:latin typeface="Arial" panose="020B0604020202020204" pitchFamily="34" charset="0"/>
                  <a:cs typeface="Arial" panose="020B0604020202020204" pitchFamily="34" charset="0"/>
                </a:rPr>
                <a:t>– tr.31,32) </a:t>
              </a:r>
              <a:r>
                <a:rPr lang="vi-VN" sz="4000">
                  <a:latin typeface="Arial" panose="020B0604020202020204" pitchFamily="34" charset="0"/>
                  <a:cs typeface="Arial" panose="020B0604020202020204" pitchFamily="34" charset="0"/>
                </a:rPr>
                <a:t>và thực hiện </a:t>
              </a:r>
              <a:r>
                <a:rPr lang="en-US" sz="4000">
                  <a:latin typeface="Arial" panose="020B0604020202020204" pitchFamily="34" charset="0"/>
                  <a:cs typeface="Arial" panose="020B0604020202020204" pitchFamily="34" charset="0"/>
                </a:rPr>
                <a:t>các </a:t>
              </a:r>
              <a:r>
                <a:rPr lang="vi-VN" sz="4000">
                  <a:latin typeface="Arial" panose="020B0604020202020204" pitchFamily="34" charset="0"/>
                  <a:cs typeface="Arial" panose="020B0604020202020204" pitchFamily="34" charset="0"/>
                </a:rPr>
                <a:t>nhiệm vụ</a:t>
              </a:r>
              <a:r>
                <a:rPr lang="en-US" sz="4000">
                  <a:latin typeface="Arial" panose="020B0604020202020204" pitchFamily="34" charset="0"/>
                  <a:cs typeface="Arial" panose="020B0604020202020204" pitchFamily="34" charset="0"/>
                </a:rPr>
                <a:t> cho sẵn dưới đây</a:t>
              </a:r>
              <a:endParaRPr lang="en-US" sz="4000" dirty="0">
                <a:latin typeface="Arial" panose="020B0604020202020204" pitchFamily="34" charset="0"/>
                <a:cs typeface="Arial" panose="020B0604020202020204" pitchFamily="34" charset="0"/>
              </a:endParaRPr>
            </a:p>
          </p:txBody>
        </p:sp>
        <p:pic>
          <p:nvPicPr>
            <p:cNvPr id="16" name="Picture 10">
              <a:extLst>
                <a:ext uri="{FF2B5EF4-FFF2-40B4-BE49-F238E27FC236}">
                  <a16:creationId xmlns:a16="http://schemas.microsoft.com/office/drawing/2014/main" id="{236745E9-EF3E-A4CB-3D43-2A4BCC60F4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055765" y="3492169"/>
              <a:ext cx="1021364" cy="822198"/>
            </a:xfrm>
            <a:prstGeom prst="rect">
              <a:avLst/>
            </a:prstGeom>
          </p:spPr>
        </p:pic>
      </p:grpSp>
      <p:pic>
        <p:nvPicPr>
          <p:cNvPr id="2" name="Picture 1" descr="A group of children in a classroom&#10;&#10;Description automatically generated">
            <a:extLst>
              <a:ext uri="{FF2B5EF4-FFF2-40B4-BE49-F238E27FC236}">
                <a16:creationId xmlns:a16="http://schemas.microsoft.com/office/drawing/2014/main" id="{FFF2561A-461F-3A7A-838C-08ECEC5CE91E}"/>
              </a:ext>
            </a:extLst>
          </p:cNvPr>
          <p:cNvPicPr>
            <a:picLocks noChangeAspect="1"/>
          </p:cNvPicPr>
          <p:nvPr/>
        </p:nvPicPr>
        <p:blipFill rotWithShape="1">
          <a:blip r:embed="rId6">
            <a:extLst>
              <a:ext uri="{28A0092B-C50C-407E-A947-70E740481C1C}">
                <a14:useLocalDpi xmlns:a14="http://schemas.microsoft.com/office/drawing/2010/main" val="0"/>
              </a:ext>
            </a:extLst>
          </a:blip>
          <a:srcRect l="6199" t="5556" r="7429" b="67036"/>
          <a:stretch/>
        </p:blipFill>
        <p:spPr>
          <a:xfrm>
            <a:off x="8915400" y="4076700"/>
            <a:ext cx="8079921" cy="4250503"/>
          </a:xfrm>
          <a:prstGeom prst="rect">
            <a:avLst/>
          </a:prstGeom>
        </p:spPr>
      </p:pic>
      <p:sp>
        <p:nvSpPr>
          <p:cNvPr id="3" name="TextBox 2">
            <a:extLst>
              <a:ext uri="{FF2B5EF4-FFF2-40B4-BE49-F238E27FC236}">
                <a16:creationId xmlns:a16="http://schemas.microsoft.com/office/drawing/2014/main" id="{A89857A5-0063-D12E-89E5-8B1BA22F0344}"/>
              </a:ext>
            </a:extLst>
          </p:cNvPr>
          <p:cNvSpPr txBox="1"/>
          <p:nvPr/>
        </p:nvSpPr>
        <p:spPr>
          <a:xfrm>
            <a:off x="9077326" y="8359860"/>
            <a:ext cx="7756071" cy="1565044"/>
          </a:xfrm>
          <a:prstGeom prst="rect">
            <a:avLst/>
          </a:prstGeom>
          <a:noFill/>
        </p:spPr>
        <p:txBody>
          <a:bodyPr wrap="square">
            <a:spAutoFit/>
          </a:bodyPr>
          <a:lstStyle/>
          <a:p>
            <a:pPr algn="ctr">
              <a:lnSpc>
                <a:spcPct val="150000"/>
              </a:lnSpc>
            </a:pPr>
            <a:r>
              <a:rPr lang="en-US" sz="3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Nhóm 1</a:t>
            </a:r>
            <a:r>
              <a:rPr lang="en-US" sz="3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Thực hành thể hiện người có trách nhiệm trong tình huống </a:t>
            </a:r>
            <a:r>
              <a:rPr lang="en-US" sz="3400">
                <a:solidFill>
                  <a:srgbClr val="000000"/>
                </a:solidFill>
                <a:latin typeface="Arial" panose="020B0604020202020204" pitchFamily="34" charset="0"/>
                <a:ea typeface="Times New Roman" panose="02020603050405020304" pitchFamily="18" charset="0"/>
                <a:cs typeface="Arial" panose="020B0604020202020204" pitchFamily="34" charset="0"/>
              </a:rPr>
              <a:t>1</a:t>
            </a:r>
            <a:endParaRPr lang="en-US" sz="340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AF159B4-530A-1FCB-120A-749F83C43A07}"/>
              </a:ext>
            </a:extLst>
          </p:cNvPr>
          <p:cNvSpPr txBox="1"/>
          <p:nvPr/>
        </p:nvSpPr>
        <p:spPr>
          <a:xfrm>
            <a:off x="696685" y="8327203"/>
            <a:ext cx="7756071" cy="1565044"/>
          </a:xfrm>
          <a:prstGeom prst="rect">
            <a:avLst/>
          </a:prstGeom>
          <a:noFill/>
        </p:spPr>
        <p:txBody>
          <a:bodyPr wrap="square">
            <a:spAutoFit/>
          </a:bodyPr>
          <a:lstStyle/>
          <a:p>
            <a:pPr algn="ctr">
              <a:lnSpc>
                <a:spcPct val="150000"/>
              </a:lnSpc>
            </a:pPr>
            <a:r>
              <a:rPr lang="en-US" sz="3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Nhóm 2</a:t>
            </a:r>
            <a:r>
              <a:rPr lang="en-US" sz="3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Thực hành thể hiện người có trách nhiệm trong tình huống </a:t>
            </a:r>
            <a:r>
              <a:rPr lang="en-US" sz="3400">
                <a:solidFill>
                  <a:srgbClr val="000000"/>
                </a:solidFill>
                <a:latin typeface="Arial" panose="020B0604020202020204" pitchFamily="34" charset="0"/>
                <a:ea typeface="Times New Roman" panose="02020603050405020304" pitchFamily="18" charset="0"/>
                <a:cs typeface="Arial" panose="020B0604020202020204" pitchFamily="34" charset="0"/>
              </a:rPr>
              <a:t>2</a:t>
            </a:r>
            <a:endParaRPr lang="en-US" sz="3400">
              <a:latin typeface="Arial" panose="020B0604020202020204" pitchFamily="34" charset="0"/>
              <a:cs typeface="Arial" panose="020B0604020202020204" pitchFamily="34" charset="0"/>
            </a:endParaRPr>
          </a:p>
        </p:txBody>
      </p:sp>
      <p:pic>
        <p:nvPicPr>
          <p:cNvPr id="5" name="Picture 4" descr="A group of children in a classroom&#10;&#10;Description automatically generated">
            <a:extLst>
              <a:ext uri="{FF2B5EF4-FFF2-40B4-BE49-F238E27FC236}">
                <a16:creationId xmlns:a16="http://schemas.microsoft.com/office/drawing/2014/main" id="{18E3ADF0-8A26-F72B-DEDD-377AF9F2D519}"/>
              </a:ext>
            </a:extLst>
          </p:cNvPr>
          <p:cNvPicPr>
            <a:picLocks noChangeAspect="1"/>
          </p:cNvPicPr>
          <p:nvPr/>
        </p:nvPicPr>
        <p:blipFill rotWithShape="1">
          <a:blip r:embed="rId6">
            <a:extLst>
              <a:ext uri="{28A0092B-C50C-407E-A947-70E740481C1C}">
                <a14:useLocalDpi xmlns:a14="http://schemas.microsoft.com/office/drawing/2010/main" val="0"/>
              </a:ext>
            </a:extLst>
          </a:blip>
          <a:srcRect l="3496" t="32749" r="48289" b="22931"/>
          <a:stretch/>
        </p:blipFill>
        <p:spPr>
          <a:xfrm>
            <a:off x="2107400" y="653157"/>
            <a:ext cx="4934642" cy="7519818"/>
          </a:xfrm>
          <a:prstGeom prst="rect">
            <a:avLst/>
          </a:prstGeom>
        </p:spPr>
      </p:pic>
    </p:spTree>
    <p:extLst>
      <p:ext uri="{BB962C8B-B14F-4D97-AF65-F5344CB8AC3E}">
        <p14:creationId xmlns:p14="http://schemas.microsoft.com/office/powerpoint/2010/main" val="268807716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8F0E9"/>
        </a:solidFill>
        <a:effectLst/>
      </p:bgPr>
    </p:bg>
    <p:spTree>
      <p:nvGrpSpPr>
        <p:cNvPr id="1" name=""/>
        <p:cNvGrpSpPr/>
        <p:nvPr/>
      </p:nvGrpSpPr>
      <p:grpSpPr>
        <a:xfrm>
          <a:off x="0" y="0"/>
          <a:ext cx="0" cy="0"/>
          <a:chOff x="0" y="0"/>
          <a:chExt cx="0" cy="0"/>
        </a:xfrm>
      </p:grpSpPr>
      <p:sp>
        <p:nvSpPr>
          <p:cNvPr id="15" name="Freeform 15"/>
          <p:cNvSpPr/>
          <p:nvPr/>
        </p:nvSpPr>
        <p:spPr>
          <a:xfrm>
            <a:off x="0" y="5443"/>
            <a:ext cx="1371600" cy="1262770"/>
          </a:xfrm>
          <a:custGeom>
            <a:avLst/>
            <a:gdLst/>
            <a:ahLst/>
            <a:cxnLst/>
            <a:rect l="l" t="t" r="r" b="b"/>
            <a:pathLst>
              <a:path w="2389384" h="2154790">
                <a:moveTo>
                  <a:pt x="0" y="0"/>
                </a:moveTo>
                <a:lnTo>
                  <a:pt x="2389384" y="0"/>
                </a:lnTo>
                <a:lnTo>
                  <a:pt x="2389384" y="2154791"/>
                </a:lnTo>
                <a:lnTo>
                  <a:pt x="0" y="21547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136DEC47-B5D3-C817-DE7D-673CFBE6EC83}"/>
              </a:ext>
            </a:extLst>
          </p:cNvPr>
          <p:cNvSpPr txBox="1"/>
          <p:nvPr/>
        </p:nvSpPr>
        <p:spPr>
          <a:xfrm>
            <a:off x="484499" y="8320205"/>
            <a:ext cx="7756071" cy="1565044"/>
          </a:xfrm>
          <a:prstGeom prst="rect">
            <a:avLst/>
          </a:prstGeom>
          <a:noFill/>
        </p:spPr>
        <p:txBody>
          <a:bodyPr wrap="square">
            <a:spAutoFit/>
          </a:bodyPr>
          <a:lstStyle/>
          <a:p>
            <a:pPr algn="ctr">
              <a:lnSpc>
                <a:spcPct val="150000"/>
              </a:lnSpc>
            </a:pPr>
            <a:r>
              <a:rPr lang="en-US" sz="3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Nhóm 3</a:t>
            </a:r>
            <a:r>
              <a:rPr lang="en-US" sz="3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Thực hành thể hiện người có trách nhiệm trong tình huống </a:t>
            </a:r>
            <a:r>
              <a:rPr lang="en-US" sz="3400">
                <a:solidFill>
                  <a:srgbClr val="000000"/>
                </a:solidFill>
                <a:latin typeface="Arial" panose="020B0604020202020204" pitchFamily="34" charset="0"/>
                <a:ea typeface="Times New Roman" panose="02020603050405020304" pitchFamily="18" charset="0"/>
                <a:cs typeface="Arial" panose="020B0604020202020204" pitchFamily="34" charset="0"/>
              </a:rPr>
              <a:t>3</a:t>
            </a:r>
            <a:endParaRPr lang="en-US" sz="340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FD290A0-963B-E0DA-5CCB-265432E17568}"/>
              </a:ext>
            </a:extLst>
          </p:cNvPr>
          <p:cNvSpPr txBox="1"/>
          <p:nvPr/>
        </p:nvSpPr>
        <p:spPr>
          <a:xfrm>
            <a:off x="9222838" y="8343900"/>
            <a:ext cx="7756071" cy="1565044"/>
          </a:xfrm>
          <a:prstGeom prst="rect">
            <a:avLst/>
          </a:prstGeom>
          <a:noFill/>
        </p:spPr>
        <p:txBody>
          <a:bodyPr wrap="square">
            <a:spAutoFit/>
          </a:bodyPr>
          <a:lstStyle/>
          <a:p>
            <a:pPr algn="ctr">
              <a:lnSpc>
                <a:spcPct val="150000"/>
              </a:lnSpc>
            </a:pPr>
            <a:r>
              <a:rPr lang="en-US" sz="3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Nhóm 4</a:t>
            </a:r>
            <a:r>
              <a:rPr lang="en-US" sz="3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Thực hành thể hiện người có trách nhiệm trong tình huống </a:t>
            </a:r>
            <a:r>
              <a:rPr lang="en-US" sz="3400">
                <a:solidFill>
                  <a:srgbClr val="000000"/>
                </a:solidFill>
                <a:latin typeface="Arial" panose="020B0604020202020204" pitchFamily="34" charset="0"/>
                <a:ea typeface="Times New Roman" panose="02020603050405020304" pitchFamily="18" charset="0"/>
                <a:cs typeface="Arial" panose="020B0604020202020204" pitchFamily="34" charset="0"/>
              </a:rPr>
              <a:t>4</a:t>
            </a:r>
            <a:endParaRPr lang="en-US" sz="3400">
              <a:latin typeface="Arial" panose="020B0604020202020204" pitchFamily="34" charset="0"/>
              <a:cs typeface="Arial" panose="020B0604020202020204" pitchFamily="34" charset="0"/>
            </a:endParaRPr>
          </a:p>
        </p:txBody>
      </p:sp>
      <p:pic>
        <p:nvPicPr>
          <p:cNvPr id="7" name="Picture 6" descr="A cartoon of a person at a table&#10;&#10;Description automatically generated">
            <a:extLst>
              <a:ext uri="{FF2B5EF4-FFF2-40B4-BE49-F238E27FC236}">
                <a16:creationId xmlns:a16="http://schemas.microsoft.com/office/drawing/2014/main" id="{2DBBE749-AFAD-1ED2-2C09-6B930055AE7E}"/>
              </a:ext>
            </a:extLst>
          </p:cNvPr>
          <p:cNvPicPr>
            <a:picLocks noChangeAspect="1"/>
          </p:cNvPicPr>
          <p:nvPr/>
        </p:nvPicPr>
        <p:blipFill rotWithShape="1">
          <a:blip r:embed="rId4">
            <a:extLst>
              <a:ext uri="{28A0092B-C50C-407E-A947-70E740481C1C}">
                <a14:useLocalDpi xmlns:a14="http://schemas.microsoft.com/office/drawing/2010/main" val="0"/>
              </a:ext>
            </a:extLst>
          </a:blip>
          <a:srcRect l="27541" t="1851" r="27541" b="7037"/>
          <a:stretch/>
        </p:blipFill>
        <p:spPr>
          <a:xfrm>
            <a:off x="2049319" y="900543"/>
            <a:ext cx="4626429" cy="7295523"/>
          </a:xfrm>
          <a:prstGeom prst="rect">
            <a:avLst/>
          </a:prstGeom>
        </p:spPr>
      </p:pic>
      <p:pic>
        <p:nvPicPr>
          <p:cNvPr id="12" name="Picture 11" descr="A group of children in a classroom&#10;&#10;Description automatically generated">
            <a:extLst>
              <a:ext uri="{FF2B5EF4-FFF2-40B4-BE49-F238E27FC236}">
                <a16:creationId xmlns:a16="http://schemas.microsoft.com/office/drawing/2014/main" id="{BF383726-F1AE-F613-3716-A9322572A96F}"/>
              </a:ext>
            </a:extLst>
          </p:cNvPr>
          <p:cNvPicPr>
            <a:picLocks noChangeAspect="1"/>
          </p:cNvPicPr>
          <p:nvPr/>
        </p:nvPicPr>
        <p:blipFill rotWithShape="1">
          <a:blip r:embed="rId5">
            <a:extLst>
              <a:ext uri="{28A0092B-C50C-407E-A947-70E740481C1C}">
                <a14:useLocalDpi xmlns:a14="http://schemas.microsoft.com/office/drawing/2010/main" val="0"/>
              </a:ext>
            </a:extLst>
          </a:blip>
          <a:srcRect l="8248" t="76666" r="5791" b="1"/>
          <a:stretch/>
        </p:blipFill>
        <p:spPr>
          <a:xfrm>
            <a:off x="8785350" y="4312096"/>
            <a:ext cx="8631044" cy="3883970"/>
          </a:xfrm>
          <a:prstGeom prst="rect">
            <a:avLst/>
          </a:prstGeom>
        </p:spPr>
      </p:pic>
      <p:grpSp>
        <p:nvGrpSpPr>
          <p:cNvPr id="13" name="Group 12">
            <a:extLst>
              <a:ext uri="{FF2B5EF4-FFF2-40B4-BE49-F238E27FC236}">
                <a16:creationId xmlns:a16="http://schemas.microsoft.com/office/drawing/2014/main" id="{964640CE-A5DB-1F6B-BCA0-9EB8DCD0564B}"/>
              </a:ext>
            </a:extLst>
          </p:cNvPr>
          <p:cNvGrpSpPr/>
          <p:nvPr/>
        </p:nvGrpSpPr>
        <p:grpSpPr>
          <a:xfrm>
            <a:off x="8139707" y="636828"/>
            <a:ext cx="9645657" cy="3114537"/>
            <a:chOff x="1431472" y="1199830"/>
            <a:chExt cx="9645657" cy="3114537"/>
          </a:xfrm>
        </p:grpSpPr>
        <p:sp>
          <p:nvSpPr>
            <p:cNvPr id="14" name="TextBox 13">
              <a:extLst>
                <a:ext uri="{FF2B5EF4-FFF2-40B4-BE49-F238E27FC236}">
                  <a16:creationId xmlns:a16="http://schemas.microsoft.com/office/drawing/2014/main" id="{BCC9FE79-730B-BEED-2604-AAB4C79CBD92}"/>
                </a:ext>
              </a:extLst>
            </p:cNvPr>
            <p:cNvSpPr txBox="1"/>
            <p:nvPr/>
          </p:nvSpPr>
          <p:spPr>
            <a:xfrm>
              <a:off x="1431472" y="1199830"/>
              <a:ext cx="9462493" cy="3040620"/>
            </a:xfrm>
            <a:prstGeom prst="roundRect">
              <a:avLst/>
            </a:prstGeom>
            <a:solidFill>
              <a:srgbClr val="E5EDD3"/>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4000" b="1">
                  <a:solidFill>
                    <a:srgbClr val="FF0000"/>
                  </a:solidFill>
                  <a:latin typeface="Arial" panose="020B0604020202020204" pitchFamily="34" charset="0"/>
                  <a:cs typeface="Arial" panose="020B0604020202020204" pitchFamily="34" charset="0"/>
                </a:rPr>
                <a:t>HOẠT ĐỘNG NHÓM: </a:t>
              </a:r>
              <a:r>
                <a:rPr lang="en-US" sz="4000">
                  <a:solidFill>
                    <a:schemeClr val="tx1"/>
                  </a:solidFill>
                  <a:latin typeface="Arial" panose="020B0604020202020204" pitchFamily="34" charset="0"/>
                  <a:cs typeface="Arial" panose="020B0604020202020204" pitchFamily="34" charset="0"/>
                </a:rPr>
                <a:t>Các em </a:t>
              </a:r>
              <a:r>
                <a:rPr lang="vi-VN" sz="4000">
                  <a:latin typeface="Arial" panose="020B0604020202020204" pitchFamily="34" charset="0"/>
                  <a:cs typeface="Arial" panose="020B0604020202020204" pitchFamily="34" charset="0"/>
                </a:rPr>
                <a:t>đọc tình huống </a:t>
              </a:r>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SHS </a:t>
              </a:r>
              <a:r>
                <a:rPr lang="en-US" sz="4000">
                  <a:latin typeface="Arial" panose="020B0604020202020204" pitchFamily="34" charset="0"/>
                  <a:cs typeface="Arial" panose="020B0604020202020204" pitchFamily="34" charset="0"/>
                </a:rPr>
                <a:t>– tr.31,32) </a:t>
              </a:r>
              <a:r>
                <a:rPr lang="vi-VN" sz="4000">
                  <a:latin typeface="Arial" panose="020B0604020202020204" pitchFamily="34" charset="0"/>
                  <a:cs typeface="Arial" panose="020B0604020202020204" pitchFamily="34" charset="0"/>
                </a:rPr>
                <a:t>và thực hiện </a:t>
              </a:r>
              <a:r>
                <a:rPr lang="en-US" sz="4000">
                  <a:latin typeface="Arial" panose="020B0604020202020204" pitchFamily="34" charset="0"/>
                  <a:cs typeface="Arial" panose="020B0604020202020204" pitchFamily="34" charset="0"/>
                </a:rPr>
                <a:t>các </a:t>
              </a:r>
              <a:r>
                <a:rPr lang="vi-VN" sz="4000">
                  <a:latin typeface="Arial" panose="020B0604020202020204" pitchFamily="34" charset="0"/>
                  <a:cs typeface="Arial" panose="020B0604020202020204" pitchFamily="34" charset="0"/>
                </a:rPr>
                <a:t>nhiệm vụ</a:t>
              </a:r>
              <a:r>
                <a:rPr lang="en-US" sz="4000">
                  <a:latin typeface="Arial" panose="020B0604020202020204" pitchFamily="34" charset="0"/>
                  <a:cs typeface="Arial" panose="020B0604020202020204" pitchFamily="34" charset="0"/>
                </a:rPr>
                <a:t> cho sẵn dưới đây</a:t>
              </a:r>
              <a:endParaRPr lang="en-US" sz="4000" dirty="0">
                <a:latin typeface="Arial" panose="020B0604020202020204" pitchFamily="34" charset="0"/>
                <a:cs typeface="Arial" panose="020B0604020202020204" pitchFamily="34" charset="0"/>
              </a:endParaRPr>
            </a:p>
          </p:txBody>
        </p:sp>
        <p:pic>
          <p:nvPicPr>
            <p:cNvPr id="16" name="Picture 10">
              <a:extLst>
                <a:ext uri="{FF2B5EF4-FFF2-40B4-BE49-F238E27FC236}">
                  <a16:creationId xmlns:a16="http://schemas.microsoft.com/office/drawing/2014/main" id="{236745E9-EF3E-A4CB-3D43-2A4BCC60F48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55765" y="3492169"/>
              <a:ext cx="1021364" cy="822198"/>
            </a:xfrm>
            <a:prstGeom prst="rect">
              <a:avLst/>
            </a:prstGeom>
          </p:spPr>
        </p:pic>
      </p:grpSp>
    </p:spTree>
    <p:extLst>
      <p:ext uri="{BB962C8B-B14F-4D97-AF65-F5344CB8AC3E}">
        <p14:creationId xmlns:p14="http://schemas.microsoft.com/office/powerpoint/2010/main" val="18024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8F0E9"/>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39A215-2599-922A-8846-D4E2E0CAF7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Trách nhiệm là gì? Làm thế nào để trở thành người có trách nhiệm?">
            <a:extLst>
              <a:ext uri="{FF2B5EF4-FFF2-40B4-BE49-F238E27FC236}">
                <a16:creationId xmlns:a16="http://schemas.microsoft.com/office/drawing/2014/main" id="{396D82CF-A143-F88F-0765-2E6225E713CB}"/>
              </a:ext>
            </a:extLst>
          </p:cNvPr>
          <p:cNvPicPr>
            <a:picLocks noChangeAspect="1" noChangeArrowheads="1"/>
          </p:cNvPicPr>
          <p:nvPr/>
        </p:nvPicPr>
        <p:blipFill rotWithShape="1">
          <a:blip r:embed="rId2">
            <a:alphaModFix amt="73000"/>
            <a:extLst>
              <a:ext uri="{28A0092B-C50C-407E-A947-70E740481C1C}">
                <a14:useLocalDpi xmlns:a14="http://schemas.microsoft.com/office/drawing/2010/main" val="0"/>
              </a:ext>
            </a:extLst>
          </a:blip>
          <a:srcRect t="7905" b="1018"/>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F1EAF660-A8DC-BEE9-F468-5FE6D5EB887F}"/>
              </a:ext>
            </a:extLst>
          </p:cNvPr>
          <p:cNvGrpSpPr/>
          <p:nvPr/>
        </p:nvGrpSpPr>
        <p:grpSpPr>
          <a:xfrm>
            <a:off x="0" y="266700"/>
            <a:ext cx="11582401" cy="5334000"/>
            <a:chOff x="-97973" y="3168454"/>
            <a:chExt cx="11582401" cy="5334000"/>
          </a:xfrm>
        </p:grpSpPr>
        <p:sp>
          <p:nvSpPr>
            <p:cNvPr id="5" name="Round Same Side Corner Rectangle 3">
              <a:extLst>
                <a:ext uri="{FF2B5EF4-FFF2-40B4-BE49-F238E27FC236}">
                  <a16:creationId xmlns:a16="http://schemas.microsoft.com/office/drawing/2014/main" id="{CD11DD1E-6DAB-FE69-8CA3-D236B0972268}"/>
                </a:ext>
              </a:extLst>
            </p:cNvPr>
            <p:cNvSpPr/>
            <p:nvPr/>
          </p:nvSpPr>
          <p:spPr>
            <a:xfrm rot="5400000">
              <a:off x="3026228" y="44253"/>
              <a:ext cx="5334000" cy="11582401"/>
            </a:xfrm>
            <a:prstGeom prst="round2Same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02C6118-1B32-6101-98AE-3A3C9AEB57BA}"/>
                </a:ext>
              </a:extLst>
            </p:cNvPr>
            <p:cNvSpPr txBox="1"/>
            <p:nvPr/>
          </p:nvSpPr>
          <p:spPr>
            <a:xfrm>
              <a:off x="702128" y="3751453"/>
              <a:ext cx="9982200" cy="4168000"/>
            </a:xfrm>
            <a:prstGeom prst="rect">
              <a:avLst/>
            </a:prstGeom>
            <a:noFill/>
          </p:spPr>
          <p:txBody>
            <a:bodyPr wrap="square" rtlCol="0">
              <a:spAutoFit/>
            </a:bodyPr>
            <a:lstStyle/>
            <a:p>
              <a:pPr algn="ctr">
                <a:lnSpc>
                  <a:spcPct val="150000"/>
                </a:lnSpc>
              </a:pPr>
              <a:r>
                <a:rPr lang="en-US" sz="5000" b="1">
                  <a:solidFill>
                    <a:srgbClr val="FF0000"/>
                  </a:solidFill>
                  <a:latin typeface="Arial" panose="020B0604020202020204" pitchFamily="34" charset="0"/>
                  <a:cs typeface="Arial" panose="020B0604020202020204" pitchFamily="34" charset="0"/>
                </a:rPr>
                <a:t>KẾT LUẬN</a:t>
              </a:r>
              <a:endParaRPr lang="en-US" sz="5000" b="1" dirty="0">
                <a:solidFill>
                  <a:srgbClr val="FF0000"/>
                </a:solidFill>
                <a:latin typeface="Arial" panose="020B0604020202020204" pitchFamily="34" charset="0"/>
                <a:cs typeface="Arial" panose="020B0604020202020204" pitchFamily="34" charset="0"/>
              </a:endParaRPr>
            </a:p>
            <a:p>
              <a:pPr algn="just">
                <a:lnSpc>
                  <a:spcPct val="150000"/>
                </a:lnSpc>
              </a:pPr>
              <a:r>
                <a:rPr lang="vi-VN" sz="4400">
                  <a:latin typeface="Arial" panose="020B0604020202020204" pitchFamily="34" charset="0"/>
                  <a:cs typeface="Arial" panose="020B0604020202020204" pitchFamily="34" charset="0"/>
                </a:rPr>
                <a:t>Các hành vi thể hiện trách nhiệm của bản thân cần được thực hiện hằng ngày trong mọi hoàn cảnh</a:t>
              </a:r>
              <a:endParaRPr lang="vi-VN" sz="4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7012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C66D"/>
        </a:solidFill>
        <a:effectLst/>
      </p:bgPr>
    </p:bg>
    <p:spTree>
      <p:nvGrpSpPr>
        <p:cNvPr id="1" name=""/>
        <p:cNvGrpSpPr/>
        <p:nvPr/>
      </p:nvGrpSpPr>
      <p:grpSpPr>
        <a:xfrm>
          <a:off x="0" y="0"/>
          <a:ext cx="0" cy="0"/>
          <a:chOff x="0" y="0"/>
          <a:chExt cx="0" cy="0"/>
        </a:xfrm>
      </p:grpSpPr>
      <p:sp>
        <p:nvSpPr>
          <p:cNvPr id="5" name="Freeform 5"/>
          <p:cNvSpPr/>
          <p:nvPr/>
        </p:nvSpPr>
        <p:spPr>
          <a:xfrm>
            <a:off x="17068800" y="0"/>
            <a:ext cx="1219200" cy="914400"/>
          </a:xfrm>
          <a:custGeom>
            <a:avLst/>
            <a:gdLst/>
            <a:ahLst/>
            <a:cxnLst/>
            <a:rect l="l" t="t" r="r" b="b"/>
            <a:pathLst>
              <a:path w="1803398" h="1625312">
                <a:moveTo>
                  <a:pt x="0" y="0"/>
                </a:moveTo>
                <a:lnTo>
                  <a:pt x="1803398" y="0"/>
                </a:lnTo>
                <a:lnTo>
                  <a:pt x="1803398" y="1625312"/>
                </a:lnTo>
                <a:lnTo>
                  <a:pt x="0" y="16253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Freeform 10"/>
          <p:cNvSpPr/>
          <p:nvPr/>
        </p:nvSpPr>
        <p:spPr>
          <a:xfrm rot="8201383">
            <a:off x="-16183" y="-48785"/>
            <a:ext cx="1280392" cy="1328025"/>
          </a:xfrm>
          <a:custGeom>
            <a:avLst/>
            <a:gdLst/>
            <a:ahLst/>
            <a:cxnLst/>
            <a:rect l="l" t="t" r="r" b="b"/>
            <a:pathLst>
              <a:path w="2780588" h="2366975">
                <a:moveTo>
                  <a:pt x="0" y="0"/>
                </a:moveTo>
                <a:lnTo>
                  <a:pt x="2780588" y="0"/>
                </a:lnTo>
                <a:lnTo>
                  <a:pt x="2780588" y="2366975"/>
                </a:lnTo>
                <a:lnTo>
                  <a:pt x="0" y="23669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7" name="Freeform 4">
            <a:extLst>
              <a:ext uri="{FF2B5EF4-FFF2-40B4-BE49-F238E27FC236}">
                <a16:creationId xmlns:a16="http://schemas.microsoft.com/office/drawing/2014/main" id="{65F0E3EA-0729-4CD7-9884-5BA82DD1B7C4}"/>
              </a:ext>
            </a:extLst>
          </p:cNvPr>
          <p:cNvSpPr/>
          <p:nvPr/>
        </p:nvSpPr>
        <p:spPr>
          <a:xfrm>
            <a:off x="1379220" y="1409700"/>
            <a:ext cx="10950740" cy="7696200"/>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5DB09A17-9E29-A4CF-F40A-1E7B1847F421}"/>
              </a:ext>
            </a:extLst>
          </p:cNvPr>
          <p:cNvGrpSpPr/>
          <p:nvPr/>
        </p:nvGrpSpPr>
        <p:grpSpPr>
          <a:xfrm>
            <a:off x="11703902" y="2355127"/>
            <a:ext cx="6400799" cy="5917610"/>
            <a:chOff x="11396446" y="2382787"/>
            <a:chExt cx="6400799" cy="5917610"/>
          </a:xfrm>
        </p:grpSpPr>
        <p:sp>
          <p:nvSpPr>
            <p:cNvPr id="29" name="Oval 28">
              <a:extLst>
                <a:ext uri="{FF2B5EF4-FFF2-40B4-BE49-F238E27FC236}">
                  <a16:creationId xmlns:a16="http://schemas.microsoft.com/office/drawing/2014/main" id="{5DC70683-6B40-D8BF-4BF2-F46C4B6EE55A}"/>
                </a:ext>
              </a:extLst>
            </p:cNvPr>
            <p:cNvSpPr/>
            <p:nvPr/>
          </p:nvSpPr>
          <p:spPr>
            <a:xfrm>
              <a:off x="11396446" y="2382787"/>
              <a:ext cx="6400799" cy="5917610"/>
            </a:xfrm>
            <a:prstGeom prst="ellipse">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D68AC8A6-639A-E951-1B93-52CDBC0017E9}"/>
                </a:ext>
              </a:extLst>
            </p:cNvPr>
            <p:cNvSpPr txBox="1"/>
            <p:nvPr/>
          </p:nvSpPr>
          <p:spPr>
            <a:xfrm>
              <a:off x="12425276" y="4926473"/>
              <a:ext cx="4681756" cy="1015663"/>
            </a:xfrm>
            <a:prstGeom prst="rect">
              <a:avLst/>
            </a:prstGeom>
            <a:noFill/>
          </p:spPr>
          <p:txBody>
            <a:bodyPr wrap="square" rtlCol="0">
              <a:spAutoFit/>
            </a:bodyPr>
            <a:lstStyle/>
            <a:p>
              <a:pPr algn="ctr"/>
              <a:r>
                <a:rPr lang="en-US" sz="6000" b="1">
                  <a:solidFill>
                    <a:schemeClr val="accent1">
                      <a:lumMod val="50000"/>
                    </a:schemeClr>
                  </a:solidFill>
                  <a:latin typeface="Arial" panose="020B0604020202020204" pitchFamily="34" charset="0"/>
                  <a:cs typeface="Arial" panose="020B0604020202020204" pitchFamily="34" charset="0"/>
                </a:rPr>
                <a:t>KHỞI ĐỘNG</a:t>
              </a:r>
              <a:endParaRPr lang="en-US" sz="6000" b="1" dirty="0">
                <a:solidFill>
                  <a:schemeClr val="accent1">
                    <a:lumMod val="50000"/>
                  </a:schemeClr>
                </a:solidFill>
                <a:latin typeface="Arial" panose="020B0604020202020204" pitchFamily="34" charset="0"/>
                <a:cs typeface="Arial" panose="020B0604020202020204" pitchFamily="34" charset="0"/>
              </a:endParaRPr>
            </a:p>
          </p:txBody>
        </p:sp>
      </p:grpSp>
      <p:sp>
        <p:nvSpPr>
          <p:cNvPr id="31" name="TextBox 30">
            <a:extLst>
              <a:ext uri="{FF2B5EF4-FFF2-40B4-BE49-F238E27FC236}">
                <a16:creationId xmlns:a16="http://schemas.microsoft.com/office/drawing/2014/main" id="{DDA553A1-D213-5565-FFB1-9FF00645F037}"/>
              </a:ext>
            </a:extLst>
          </p:cNvPr>
          <p:cNvSpPr txBox="1"/>
          <p:nvPr/>
        </p:nvSpPr>
        <p:spPr>
          <a:xfrm>
            <a:off x="1919742" y="2087018"/>
            <a:ext cx="9452959" cy="6729984"/>
          </a:xfrm>
          <a:prstGeom prst="rect">
            <a:avLst/>
          </a:prstGeom>
          <a:noFill/>
        </p:spPr>
        <p:txBody>
          <a:bodyPr wrap="square">
            <a:spAutoFit/>
          </a:bodyPr>
          <a:lstStyle/>
          <a:p>
            <a:pPr marL="571500" marR="0" indent="-571500" algn="just">
              <a:lnSpc>
                <a:spcPct val="150000"/>
              </a:lnSpc>
              <a:spcBef>
                <a:spcPts val="0"/>
              </a:spcBef>
              <a:spcAft>
                <a:spcPts val="0"/>
              </a:spcAft>
              <a:buFont typeface="Wingdings" panose="05000000000000000000" pitchFamily="2" charset="2"/>
              <a:buChar char="v"/>
            </a:pPr>
            <a:r>
              <a:rPr lang="en-US" sz="4000" b="1">
                <a:latin typeface="Arial" panose="020B0604020202020204" pitchFamily="34" charset="0"/>
                <a:ea typeface="Calibri" panose="020F0502020204030204" pitchFamily="34" charset="0"/>
                <a:cs typeface="Arial" panose="020B0604020202020204" pitchFamily="34" charset="0"/>
              </a:rPr>
              <a:t>Luật chơi:</a:t>
            </a:r>
            <a:endParaRPr lang="en-US" sz="4000" b="1" dirty="0">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Wingdings" panose="05000000000000000000" pitchFamily="2" charset="2"/>
              <a:buChar char="§"/>
            </a:pPr>
            <a:r>
              <a:rPr lang="en-US" sz="3600" i="1">
                <a:latin typeface="Arial" panose="020B0604020202020204" pitchFamily="34" charset="0"/>
                <a:ea typeface="Calibri" panose="020F0502020204030204" pitchFamily="34" charset="0"/>
                <a:cs typeface="Arial" panose="020B0604020202020204" pitchFamily="34" charset="0"/>
              </a:rPr>
              <a:t>Học sinh</a:t>
            </a:r>
            <a:r>
              <a:rPr lang="vi-VN" sz="3600" i="1">
                <a:latin typeface="Arial" panose="020B0604020202020204" pitchFamily="34" charset="0"/>
                <a:ea typeface="Calibri" panose="020F0502020204030204" pitchFamily="34" charset="0"/>
                <a:cs typeface="Arial" panose="020B0604020202020204" pitchFamily="34" charset="0"/>
              </a:rPr>
              <a:t> mỗi đội xếp thành một hàng dọc.</a:t>
            </a:r>
            <a:endParaRPr lang="en-US" sz="3600" i="1">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Wingdings" panose="05000000000000000000" pitchFamily="2" charset="2"/>
              <a:buChar char="§"/>
            </a:pPr>
            <a:r>
              <a:rPr lang="vi-VN" sz="3600" i="1">
                <a:latin typeface="Arial" panose="020B0604020202020204" pitchFamily="34" charset="0"/>
                <a:ea typeface="Calibri" panose="020F0502020204030204" pitchFamily="34" charset="0"/>
                <a:cs typeface="Arial" panose="020B0604020202020204" pitchFamily="34" charset="0"/>
              </a:rPr>
              <a:t>Lần lượt từng bạn lên viết các từ liên quan đến chủ đề được giao, bạn nào viết xong sẽ chạy về hàng, đập tay vào bạn tiếp theo và chạy xuống cuối hàng.</a:t>
            </a:r>
            <a:endParaRPr lang="en-US" sz="3600" i="1">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Wingdings" panose="05000000000000000000" pitchFamily="2" charset="2"/>
              <a:buChar char="§"/>
            </a:pPr>
            <a:r>
              <a:rPr lang="vi-VN" sz="3600" i="1">
                <a:latin typeface="Arial" panose="020B0604020202020204" pitchFamily="34" charset="0"/>
                <a:ea typeface="Calibri" panose="020F0502020204030204" pitchFamily="34" charset="0"/>
                <a:cs typeface="Arial" panose="020B0604020202020204" pitchFamily="34" charset="0"/>
              </a:rPr>
              <a:t>Trong thời gian 2 phút, đội nào viết được nhiều từ hơn sẽ chiến thắng.</a:t>
            </a:r>
          </a:p>
        </p:txBody>
      </p:sp>
      <p:pic>
        <p:nvPicPr>
          <p:cNvPr id="35" name="Picture 7">
            <a:extLst>
              <a:ext uri="{FF2B5EF4-FFF2-40B4-BE49-F238E27FC236}">
                <a16:creationId xmlns:a16="http://schemas.microsoft.com/office/drawing/2014/main" id="{DC2F9080-C241-6510-B468-00B731285E5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37474">
            <a:off x="854662" y="8902764"/>
            <a:ext cx="1055358" cy="1005229"/>
          </a:xfrm>
          <a:prstGeom prst="rect">
            <a:avLst/>
          </a:prstGeom>
        </p:spPr>
      </p:pic>
      <p:pic>
        <p:nvPicPr>
          <p:cNvPr id="38" name="Picture 10">
            <a:extLst>
              <a:ext uri="{FF2B5EF4-FFF2-40B4-BE49-F238E27FC236}">
                <a16:creationId xmlns:a16="http://schemas.microsoft.com/office/drawing/2014/main" id="{5E214566-46C7-5315-43B8-F1300FFFAEF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506200" y="6853714"/>
            <a:ext cx="6781800" cy="3433286"/>
          </a:xfrm>
          <a:prstGeom prst="rect">
            <a:avLst/>
          </a:prstGeom>
        </p:spPr>
      </p:pic>
      <p:grpSp>
        <p:nvGrpSpPr>
          <p:cNvPr id="2" name="Group 1">
            <a:extLst>
              <a:ext uri="{FF2B5EF4-FFF2-40B4-BE49-F238E27FC236}">
                <a16:creationId xmlns:a16="http://schemas.microsoft.com/office/drawing/2014/main" id="{2C7AED06-1867-B4DD-51B1-FA26C451E7B5}"/>
              </a:ext>
            </a:extLst>
          </p:cNvPr>
          <p:cNvGrpSpPr/>
          <p:nvPr/>
        </p:nvGrpSpPr>
        <p:grpSpPr>
          <a:xfrm>
            <a:off x="1977790" y="839439"/>
            <a:ext cx="9753600" cy="1174824"/>
            <a:chOff x="7412086" y="466677"/>
            <a:chExt cx="9753600" cy="1174824"/>
          </a:xfrm>
        </p:grpSpPr>
        <p:pic>
          <p:nvPicPr>
            <p:cNvPr id="3" name="Picture 9">
              <a:extLst>
                <a:ext uri="{FF2B5EF4-FFF2-40B4-BE49-F238E27FC236}">
                  <a16:creationId xmlns:a16="http://schemas.microsoft.com/office/drawing/2014/main" id="{DD9F5009-6894-9B06-2D06-29AB379C18B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412086" y="466677"/>
              <a:ext cx="9753600" cy="1174824"/>
            </a:xfrm>
            <a:prstGeom prst="rect">
              <a:avLst/>
            </a:prstGeom>
          </p:spPr>
        </p:pic>
        <p:sp>
          <p:nvSpPr>
            <p:cNvPr id="4" name="TextBox 3">
              <a:extLst>
                <a:ext uri="{FF2B5EF4-FFF2-40B4-BE49-F238E27FC236}">
                  <a16:creationId xmlns:a16="http://schemas.microsoft.com/office/drawing/2014/main" id="{E977AA82-8355-FE43-31D3-B1D502CA3FD4}"/>
                </a:ext>
              </a:extLst>
            </p:cNvPr>
            <p:cNvSpPr txBox="1"/>
            <p:nvPr/>
          </p:nvSpPr>
          <p:spPr>
            <a:xfrm>
              <a:off x="7625263" y="663295"/>
              <a:ext cx="9433325" cy="769441"/>
            </a:xfrm>
            <a:prstGeom prst="rect">
              <a:avLst/>
            </a:prstGeom>
            <a:noFill/>
          </p:spPr>
          <p:txBody>
            <a:bodyPr wrap="square" rtlCol="0">
              <a:spAutoFit/>
            </a:bodyPr>
            <a:lstStyle/>
            <a:p>
              <a:pPr algn="ctr"/>
              <a:r>
                <a:rPr lang="en-US" sz="4400" b="1" dirty="0" err="1">
                  <a:solidFill>
                    <a:schemeClr val="bg1"/>
                  </a:solidFill>
                  <a:latin typeface="Arial" panose="020B0604020202020204" pitchFamily="34" charset="0"/>
                  <a:cs typeface="Arial" panose="020B0604020202020204" pitchFamily="34" charset="0"/>
                </a:rPr>
                <a:t>Trò</a:t>
              </a:r>
              <a:r>
                <a:rPr lang="en-US" sz="4400" b="1" dirty="0">
                  <a:solidFill>
                    <a:schemeClr val="bg1"/>
                  </a:solidFill>
                  <a:latin typeface="Arial" panose="020B0604020202020204" pitchFamily="34" charset="0"/>
                  <a:cs typeface="Arial" panose="020B0604020202020204" pitchFamily="34" charset="0"/>
                </a:rPr>
                <a:t> </a:t>
              </a:r>
              <a:r>
                <a:rPr lang="en-US" sz="4400" b="1" err="1">
                  <a:solidFill>
                    <a:schemeClr val="bg1"/>
                  </a:solidFill>
                  <a:latin typeface="Arial" panose="020B0604020202020204" pitchFamily="34" charset="0"/>
                  <a:cs typeface="Arial" panose="020B0604020202020204" pitchFamily="34" charset="0"/>
                </a:rPr>
                <a:t>chơi</a:t>
              </a:r>
              <a:r>
                <a:rPr lang="en-US" sz="4400" b="1">
                  <a:solidFill>
                    <a:schemeClr val="bg1"/>
                  </a:solidFill>
                  <a:latin typeface="Arial" panose="020B0604020202020204" pitchFamily="34" charset="0"/>
                  <a:cs typeface="Arial" panose="020B0604020202020204" pitchFamily="34" charset="0"/>
                </a:rPr>
                <a:t> “Tiếp sức”</a:t>
              </a:r>
              <a:endParaRPr lang="en-US" sz="44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04157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1">
                                            <p:txEl>
                                              <p:pRg st="0" end="0"/>
                                            </p:txEl>
                                          </p:spTgt>
                                        </p:tgtEl>
                                        <p:attrNameLst>
                                          <p:attrName>style.visibility</p:attrName>
                                        </p:attrNameLst>
                                      </p:cBhvr>
                                      <p:to>
                                        <p:strVal val="visible"/>
                                      </p:to>
                                    </p:set>
                                    <p:animEffect transition="in" filter="wipe(left)">
                                      <p:cBhvr>
                                        <p:cTn id="10" dur="500"/>
                                        <p:tgtEl>
                                          <p:spTgt spid="3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1">
                                            <p:txEl>
                                              <p:pRg st="1" end="1"/>
                                            </p:txEl>
                                          </p:spTgt>
                                        </p:tgtEl>
                                        <p:attrNameLst>
                                          <p:attrName>style.visibility</p:attrName>
                                        </p:attrNameLst>
                                      </p:cBhvr>
                                      <p:to>
                                        <p:strVal val="visible"/>
                                      </p:to>
                                    </p:set>
                                    <p:animEffect transition="in" filter="wipe(left)">
                                      <p:cBhvr>
                                        <p:cTn id="15" dur="500"/>
                                        <p:tgtEl>
                                          <p:spTgt spid="31">
                                            <p:txEl>
                                              <p:pRg st="1" end="1"/>
                                            </p:txEl>
                                          </p:spTgt>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31">
                                            <p:txEl>
                                              <p:pRg st="2" end="2"/>
                                            </p:txEl>
                                          </p:spTgt>
                                        </p:tgtEl>
                                        <p:attrNameLst>
                                          <p:attrName>style.visibility</p:attrName>
                                        </p:attrNameLst>
                                      </p:cBhvr>
                                      <p:to>
                                        <p:strVal val="visible"/>
                                      </p:to>
                                    </p:set>
                                    <p:animEffect transition="in" filter="wipe(left)">
                                      <p:cBhvr>
                                        <p:cTn id="19" dur="500"/>
                                        <p:tgtEl>
                                          <p:spTgt spid="31">
                                            <p:txEl>
                                              <p:pRg st="2" end="2"/>
                                            </p:txEl>
                                          </p:spTgt>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1">
                                            <p:txEl>
                                              <p:pRg st="3" end="3"/>
                                            </p:txEl>
                                          </p:spTgt>
                                        </p:tgtEl>
                                        <p:attrNameLst>
                                          <p:attrName>style.visibility</p:attrName>
                                        </p:attrNameLst>
                                      </p:cBhvr>
                                      <p:to>
                                        <p:strVal val="visible"/>
                                      </p:to>
                                    </p:set>
                                    <p:animEffect transition="in" filter="wipe(left)">
                                      <p:cBhvr>
                                        <p:cTn id="23" dur="500"/>
                                        <p:tgtEl>
                                          <p:spTgt spid="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8F0E9"/>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5727573" y="-1727072"/>
            <a:ext cx="7022301" cy="14210246"/>
            <a:chOff x="0" y="0"/>
            <a:chExt cx="3366183" cy="8394999"/>
          </a:xfrm>
        </p:grpSpPr>
        <p:sp>
          <p:nvSpPr>
            <p:cNvPr id="3" name="Freeform 3"/>
            <p:cNvSpPr/>
            <p:nvPr/>
          </p:nvSpPr>
          <p:spPr>
            <a:xfrm>
              <a:off x="-9098" y="-6509"/>
              <a:ext cx="3380514" cy="8427052"/>
            </a:xfrm>
            <a:custGeom>
              <a:avLst/>
              <a:gdLst/>
              <a:ahLst/>
              <a:cxnLst/>
              <a:rect l="l" t="t" r="r" b="b"/>
              <a:pathLst>
                <a:path w="3380514" h="8427052">
                  <a:moveTo>
                    <a:pt x="63030" y="7833499"/>
                  </a:moveTo>
                  <a:cubicBezTo>
                    <a:pt x="63030" y="7833499"/>
                    <a:pt x="0" y="7586935"/>
                    <a:pt x="10218" y="1214762"/>
                  </a:cubicBezTo>
                  <a:cubicBezTo>
                    <a:pt x="18651" y="990971"/>
                    <a:pt x="65033" y="645332"/>
                    <a:pt x="65033" y="645332"/>
                  </a:cubicBezTo>
                  <a:cubicBezTo>
                    <a:pt x="82233" y="502466"/>
                    <a:pt x="56685" y="337866"/>
                    <a:pt x="181385" y="223925"/>
                  </a:cubicBezTo>
                  <a:cubicBezTo>
                    <a:pt x="346794" y="72788"/>
                    <a:pt x="621643" y="0"/>
                    <a:pt x="2487441" y="6965"/>
                  </a:cubicBezTo>
                  <a:lnTo>
                    <a:pt x="2487442" y="6965"/>
                  </a:lnTo>
                  <a:cubicBezTo>
                    <a:pt x="2704189" y="16819"/>
                    <a:pt x="2908504" y="36481"/>
                    <a:pt x="3042692" y="101690"/>
                  </a:cubicBezTo>
                  <a:cubicBezTo>
                    <a:pt x="3298739" y="226120"/>
                    <a:pt x="3380514" y="459160"/>
                    <a:pt x="3375026" y="704684"/>
                  </a:cubicBezTo>
                  <a:cubicBezTo>
                    <a:pt x="3375026" y="704684"/>
                    <a:pt x="3331738" y="1013073"/>
                    <a:pt x="3339171" y="1248607"/>
                  </a:cubicBezTo>
                  <a:cubicBezTo>
                    <a:pt x="3346295" y="7575300"/>
                    <a:pt x="3353451" y="7770903"/>
                    <a:pt x="3353451" y="7770903"/>
                  </a:cubicBezTo>
                  <a:cubicBezTo>
                    <a:pt x="3336770" y="7986636"/>
                    <a:pt x="3222126" y="8197248"/>
                    <a:pt x="3025257" y="8308871"/>
                  </a:cubicBezTo>
                  <a:cubicBezTo>
                    <a:pt x="2874905" y="8394120"/>
                    <a:pt x="2676874" y="8409218"/>
                    <a:pt x="2119813" y="8398477"/>
                  </a:cubicBezTo>
                  <a:lnTo>
                    <a:pt x="2119791" y="8398477"/>
                  </a:lnTo>
                  <a:cubicBezTo>
                    <a:pt x="645952" y="8393199"/>
                    <a:pt x="384604" y="8427052"/>
                    <a:pt x="254278" y="8317895"/>
                  </a:cubicBezTo>
                  <a:cubicBezTo>
                    <a:pt x="145767" y="8227010"/>
                    <a:pt x="81795" y="8033698"/>
                    <a:pt x="63030" y="7833499"/>
                  </a:cubicBezTo>
                  <a:close/>
                </a:path>
              </a:pathLst>
            </a:custGeom>
            <a:solidFill>
              <a:srgbClr val="E99C1F"/>
            </a:solidFill>
          </p:spPr>
          <p:txBody>
            <a:bodyPr/>
            <a:lstStyle/>
            <a:p>
              <a:endParaRPr lang="en-US">
                <a:latin typeface="Arial" panose="020B0604020202020204" pitchFamily="34" charset="0"/>
                <a:cs typeface="Arial" panose="020B0604020202020204" pitchFamily="34" charset="0"/>
              </a:endParaRPr>
            </a:p>
          </p:txBody>
        </p:sp>
      </p:grpSp>
      <p:sp>
        <p:nvSpPr>
          <p:cNvPr id="4" name="Freeform 4"/>
          <p:cNvSpPr/>
          <p:nvPr/>
        </p:nvSpPr>
        <p:spPr>
          <a:xfrm>
            <a:off x="-741967" y="8293784"/>
            <a:ext cx="4864672" cy="2336825"/>
          </a:xfrm>
          <a:custGeom>
            <a:avLst/>
            <a:gdLst/>
            <a:ahLst/>
            <a:cxnLst/>
            <a:rect l="l" t="t" r="r" b="b"/>
            <a:pathLst>
              <a:path w="4864672" h="2336825">
                <a:moveTo>
                  <a:pt x="0" y="0"/>
                </a:moveTo>
                <a:lnTo>
                  <a:pt x="4864672" y="0"/>
                </a:lnTo>
                <a:lnTo>
                  <a:pt x="4864672" y="2336826"/>
                </a:lnTo>
                <a:lnTo>
                  <a:pt x="0" y="23368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5"/>
          <p:cNvSpPr/>
          <p:nvPr/>
        </p:nvSpPr>
        <p:spPr>
          <a:xfrm flipH="1" flipV="1">
            <a:off x="13665747" y="-139713"/>
            <a:ext cx="4864672" cy="2336825"/>
          </a:xfrm>
          <a:custGeom>
            <a:avLst/>
            <a:gdLst/>
            <a:ahLst/>
            <a:cxnLst/>
            <a:rect l="l" t="t" r="r" b="b"/>
            <a:pathLst>
              <a:path w="4864672" h="2336825">
                <a:moveTo>
                  <a:pt x="4864671" y="2336826"/>
                </a:moveTo>
                <a:lnTo>
                  <a:pt x="0" y="2336826"/>
                </a:lnTo>
                <a:lnTo>
                  <a:pt x="0" y="0"/>
                </a:lnTo>
                <a:lnTo>
                  <a:pt x="4864671" y="0"/>
                </a:lnTo>
                <a:lnTo>
                  <a:pt x="4864671" y="2336826"/>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Freeform 8"/>
          <p:cNvSpPr/>
          <p:nvPr/>
        </p:nvSpPr>
        <p:spPr>
          <a:xfrm>
            <a:off x="1342117" y="968099"/>
            <a:ext cx="2780588" cy="2366975"/>
          </a:xfrm>
          <a:custGeom>
            <a:avLst/>
            <a:gdLst/>
            <a:ahLst/>
            <a:cxnLst/>
            <a:rect l="l" t="t" r="r" b="b"/>
            <a:pathLst>
              <a:path w="2780588" h="2366975">
                <a:moveTo>
                  <a:pt x="0" y="0"/>
                </a:moveTo>
                <a:lnTo>
                  <a:pt x="2780588" y="0"/>
                </a:lnTo>
                <a:lnTo>
                  <a:pt x="2780588" y="2366975"/>
                </a:lnTo>
                <a:lnTo>
                  <a:pt x="0" y="23669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Freeform 10"/>
          <p:cNvSpPr/>
          <p:nvPr/>
        </p:nvSpPr>
        <p:spPr>
          <a:xfrm rot="-10800000">
            <a:off x="14662054" y="7398388"/>
            <a:ext cx="2780588" cy="2366975"/>
          </a:xfrm>
          <a:custGeom>
            <a:avLst/>
            <a:gdLst/>
            <a:ahLst/>
            <a:cxnLst/>
            <a:rect l="l" t="t" r="r" b="b"/>
            <a:pathLst>
              <a:path w="2780588" h="2366975">
                <a:moveTo>
                  <a:pt x="0" y="0"/>
                </a:moveTo>
                <a:lnTo>
                  <a:pt x="2780587" y="0"/>
                </a:lnTo>
                <a:lnTo>
                  <a:pt x="2780587" y="2366975"/>
                </a:lnTo>
                <a:lnTo>
                  <a:pt x="0" y="23669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1" name="TextBox 12">
            <a:extLst>
              <a:ext uri="{FF2B5EF4-FFF2-40B4-BE49-F238E27FC236}">
                <a16:creationId xmlns:a16="http://schemas.microsoft.com/office/drawing/2014/main" id="{7BB4F4D8-7045-2067-DBCC-80B8891EBCCE}"/>
              </a:ext>
            </a:extLst>
          </p:cNvPr>
          <p:cNvSpPr txBox="1"/>
          <p:nvPr/>
        </p:nvSpPr>
        <p:spPr>
          <a:xfrm>
            <a:off x="2781300" y="2925838"/>
            <a:ext cx="12725400" cy="4249497"/>
          </a:xfrm>
          <a:prstGeom prst="rect">
            <a:avLst/>
          </a:prstGeom>
        </p:spPr>
        <p:txBody>
          <a:bodyPr wrap="square" lIns="0" tIns="0" rIns="0" bIns="0" rtlCol="0" anchor="t">
            <a:spAutoFit/>
          </a:bodyPr>
          <a:lstStyle/>
          <a:p>
            <a:pPr lvl="0" algn="ctr">
              <a:lnSpc>
                <a:spcPct val="150000"/>
              </a:lnSpc>
              <a:spcBef>
                <a:spcPct val="0"/>
              </a:spcBef>
            </a:pPr>
            <a:r>
              <a:rPr lang="vi-VN" sz="6400" b="1">
                <a:solidFill>
                  <a:schemeClr val="bg1"/>
                </a:solidFill>
                <a:latin typeface="Arial" panose="020B0604020202020204" pitchFamily="34" charset="0"/>
                <a:cs typeface="Arial" panose="020B0604020202020204" pitchFamily="34" charset="0"/>
              </a:rPr>
              <a:t>HOẠT ĐỘNG </a:t>
            </a:r>
            <a:r>
              <a:rPr lang="en-US" sz="6400" b="1">
                <a:solidFill>
                  <a:schemeClr val="bg1"/>
                </a:solidFill>
                <a:latin typeface="Arial" panose="020B0604020202020204" pitchFamily="34" charset="0"/>
                <a:cs typeface="Arial" panose="020B0604020202020204" pitchFamily="34" charset="0"/>
              </a:rPr>
              <a:t>5</a:t>
            </a:r>
            <a:r>
              <a:rPr lang="vi-VN" sz="6400" b="1">
                <a:solidFill>
                  <a:schemeClr val="bg1"/>
                </a:solidFill>
                <a:latin typeface="Arial" panose="020B0604020202020204" pitchFamily="34" charset="0"/>
                <a:cs typeface="Arial" panose="020B0604020202020204" pitchFamily="34" charset="0"/>
              </a:rPr>
              <a:t>: </a:t>
            </a:r>
            <a:endParaRPr lang="en-US" sz="6400" b="1">
              <a:solidFill>
                <a:schemeClr val="bg1"/>
              </a:solidFill>
              <a:latin typeface="Arial" panose="020B0604020202020204" pitchFamily="34" charset="0"/>
              <a:cs typeface="Arial" panose="020B0604020202020204" pitchFamily="34" charset="0"/>
            </a:endParaRPr>
          </a:p>
          <a:p>
            <a:pPr lvl="0" algn="ctr">
              <a:lnSpc>
                <a:spcPct val="150000"/>
              </a:lnSpc>
              <a:spcBef>
                <a:spcPct val="0"/>
              </a:spcBef>
            </a:pPr>
            <a:r>
              <a:rPr lang="vi-VN" sz="6400" b="1">
                <a:solidFill>
                  <a:schemeClr val="bg1"/>
                </a:solidFill>
                <a:latin typeface="Arial" panose="020B0604020202020204" pitchFamily="34" charset="0"/>
                <a:cs typeface="Arial" panose="020B0604020202020204" pitchFamily="34" charset="0"/>
              </a:rPr>
              <a:t>THỰC HÀNH </a:t>
            </a:r>
            <a:r>
              <a:rPr lang="en-US" sz="6400" b="1">
                <a:solidFill>
                  <a:schemeClr val="bg1"/>
                </a:solidFill>
                <a:latin typeface="Arial" panose="020B0604020202020204" pitchFamily="34" charset="0"/>
                <a:cs typeface="Arial" panose="020B0604020202020204" pitchFamily="34" charset="0"/>
              </a:rPr>
              <a:t>CÁC CAM KẾT CỦA BẢN THÂN</a:t>
            </a:r>
            <a:endParaRPr lang="vi-VN" sz="64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092943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8F0E9"/>
        </a:solidFill>
        <a:effectLst/>
      </p:bgPr>
    </p:bg>
    <p:spTree>
      <p:nvGrpSpPr>
        <p:cNvPr id="1" name=""/>
        <p:cNvGrpSpPr/>
        <p:nvPr/>
      </p:nvGrpSpPr>
      <p:grpSpPr>
        <a:xfrm>
          <a:off x="0" y="0"/>
          <a:ext cx="0" cy="0"/>
          <a:chOff x="0" y="0"/>
          <a:chExt cx="0" cy="0"/>
        </a:xfrm>
      </p:grpSpPr>
      <p:sp>
        <p:nvSpPr>
          <p:cNvPr id="15" name="Freeform 15"/>
          <p:cNvSpPr/>
          <p:nvPr/>
        </p:nvSpPr>
        <p:spPr>
          <a:xfrm>
            <a:off x="0" y="138550"/>
            <a:ext cx="1371600" cy="1262770"/>
          </a:xfrm>
          <a:custGeom>
            <a:avLst/>
            <a:gdLst/>
            <a:ahLst/>
            <a:cxnLst/>
            <a:rect l="l" t="t" r="r" b="b"/>
            <a:pathLst>
              <a:path w="2389384" h="2154790">
                <a:moveTo>
                  <a:pt x="0" y="0"/>
                </a:moveTo>
                <a:lnTo>
                  <a:pt x="2389384" y="0"/>
                </a:lnTo>
                <a:lnTo>
                  <a:pt x="2389384" y="2154791"/>
                </a:lnTo>
                <a:lnTo>
                  <a:pt x="0" y="21547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 name="Picture 17">
            <a:extLst>
              <a:ext uri="{FF2B5EF4-FFF2-40B4-BE49-F238E27FC236}">
                <a16:creationId xmlns:a16="http://schemas.microsoft.com/office/drawing/2014/main" id="{D35A2EDD-67F4-1FD7-BF2A-F56E8D423A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32115" y="8801100"/>
            <a:ext cx="1355884" cy="1485900"/>
          </a:xfrm>
          <a:prstGeom prst="rect">
            <a:avLst/>
          </a:prstGeom>
        </p:spPr>
      </p:pic>
      <p:pic>
        <p:nvPicPr>
          <p:cNvPr id="12" name="Picture 7">
            <a:extLst>
              <a:ext uri="{FF2B5EF4-FFF2-40B4-BE49-F238E27FC236}">
                <a16:creationId xmlns:a16="http://schemas.microsoft.com/office/drawing/2014/main" id="{A0E0E1FE-35C2-94B9-20BA-37CD42823D39}"/>
              </a:ext>
            </a:extLst>
          </p:cNvPr>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72400" y="2171700"/>
            <a:ext cx="9440550" cy="6821625"/>
          </a:xfrm>
          <a:prstGeom prst="rect">
            <a:avLst/>
          </a:prstGeom>
        </p:spPr>
      </p:pic>
      <p:sp>
        <p:nvSpPr>
          <p:cNvPr id="13" name="TextBox 12">
            <a:extLst>
              <a:ext uri="{FF2B5EF4-FFF2-40B4-BE49-F238E27FC236}">
                <a16:creationId xmlns:a16="http://schemas.microsoft.com/office/drawing/2014/main" id="{DE7BB348-FBB1-1094-C037-3F78B5A23C05}"/>
              </a:ext>
            </a:extLst>
          </p:cNvPr>
          <p:cNvSpPr txBox="1"/>
          <p:nvPr/>
        </p:nvSpPr>
        <p:spPr>
          <a:xfrm>
            <a:off x="9025575" y="3636581"/>
            <a:ext cx="6934200" cy="3013838"/>
          </a:xfrm>
          <a:prstGeom prst="rect">
            <a:avLst/>
          </a:prstGeom>
          <a:noFill/>
        </p:spPr>
        <p:txBody>
          <a:bodyPr wrap="square" rtlCol="0">
            <a:spAutoFit/>
          </a:bodyPr>
          <a:lstStyle/>
          <a:p>
            <a:pPr algn="ctr">
              <a:lnSpc>
                <a:spcPct val="150000"/>
              </a:lnSpc>
            </a:pPr>
            <a:r>
              <a:rPr lang="vi-VN" sz="4400">
                <a:solidFill>
                  <a:srgbClr val="000000"/>
                </a:solidFill>
                <a:latin typeface="Arial" panose="020B0604020202020204" pitchFamily="34" charset="0"/>
                <a:ea typeface="Calibri" panose="020F0502020204030204" pitchFamily="34" charset="0"/>
                <a:cs typeface="Arial" panose="020B0604020202020204" pitchFamily="34" charset="0"/>
              </a:rPr>
              <a:t>Em hãy chia sẻ một số cam kết cần thực hiện của bản thân.</a:t>
            </a:r>
            <a:endParaRPr lang="vi-VN" sz="4400" i="1"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14" name="Picture 10">
            <a:extLst>
              <a:ext uri="{FF2B5EF4-FFF2-40B4-BE49-F238E27FC236}">
                <a16:creationId xmlns:a16="http://schemas.microsoft.com/office/drawing/2014/main" id="{92D5BAFA-A8A2-F543-BFFB-136D81359AC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514600" y="5238319"/>
            <a:ext cx="4935085" cy="5048681"/>
          </a:xfrm>
          <a:prstGeom prst="rect">
            <a:avLst/>
          </a:prstGeom>
        </p:spPr>
      </p:pic>
      <p:grpSp>
        <p:nvGrpSpPr>
          <p:cNvPr id="24" name="Group 23">
            <a:extLst>
              <a:ext uri="{FF2B5EF4-FFF2-40B4-BE49-F238E27FC236}">
                <a16:creationId xmlns:a16="http://schemas.microsoft.com/office/drawing/2014/main" id="{27F066DD-5F44-F3B8-0E34-C195025288EF}"/>
              </a:ext>
            </a:extLst>
          </p:cNvPr>
          <p:cNvGrpSpPr/>
          <p:nvPr/>
        </p:nvGrpSpPr>
        <p:grpSpPr>
          <a:xfrm>
            <a:off x="5841887" y="0"/>
            <a:ext cx="6604225" cy="1283139"/>
            <a:chOff x="5714999" y="-4"/>
            <a:chExt cx="6604225" cy="1283139"/>
          </a:xfrm>
        </p:grpSpPr>
        <p:sp>
          <p:nvSpPr>
            <p:cNvPr id="25" name="Round Same Side Corner Rectangle 11">
              <a:extLst>
                <a:ext uri="{FF2B5EF4-FFF2-40B4-BE49-F238E27FC236}">
                  <a16:creationId xmlns:a16="http://schemas.microsoft.com/office/drawing/2014/main" id="{4A395FEC-9521-94EB-49C9-E10F75F94047}"/>
                </a:ext>
              </a:extLst>
            </p:cNvPr>
            <p:cNvSpPr/>
            <p:nvPr/>
          </p:nvSpPr>
          <p:spPr>
            <a:xfrm flipV="1">
              <a:off x="5714999" y="-4"/>
              <a:ext cx="6510975" cy="1283139"/>
            </a:xfrm>
            <a:prstGeom prst="round2SameRect">
              <a:avLst>
                <a:gd name="adj1" fmla="val 37720"/>
                <a:gd name="adj2" fmla="val 0"/>
              </a:avLst>
            </a:prstGeom>
            <a:solidFill>
              <a:schemeClr val="accent2">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FF37EB56-7925-4658-6EF7-B1B259A6AE9B}"/>
                </a:ext>
              </a:extLst>
            </p:cNvPr>
            <p:cNvSpPr txBox="1"/>
            <p:nvPr/>
          </p:nvSpPr>
          <p:spPr>
            <a:xfrm>
              <a:off x="5742213" y="214287"/>
              <a:ext cx="6577011" cy="830997"/>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Thảo luận nhóm đôi</a:t>
              </a:r>
              <a:endParaRPr lang="en-US" sz="48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58693823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22" presetClass="entr" presetSubtype="1"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up)">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8F0E9"/>
        </a:solidFill>
        <a:effectLst/>
      </p:bgPr>
    </p:bg>
    <p:spTree>
      <p:nvGrpSpPr>
        <p:cNvPr id="1" name=""/>
        <p:cNvGrpSpPr/>
        <p:nvPr/>
      </p:nvGrpSpPr>
      <p:grpSpPr>
        <a:xfrm>
          <a:off x="0" y="0"/>
          <a:ext cx="0" cy="0"/>
          <a:chOff x="0" y="0"/>
          <a:chExt cx="0" cy="0"/>
        </a:xfrm>
      </p:grpSpPr>
      <p:sp>
        <p:nvSpPr>
          <p:cNvPr id="17" name="Freeform 17"/>
          <p:cNvSpPr/>
          <p:nvPr/>
        </p:nvSpPr>
        <p:spPr>
          <a:xfrm>
            <a:off x="17188899" y="-22441"/>
            <a:ext cx="1131400" cy="777116"/>
          </a:xfrm>
          <a:custGeom>
            <a:avLst/>
            <a:gdLst/>
            <a:ahLst/>
            <a:cxnLst/>
            <a:rect l="l" t="t" r="r" b="b"/>
            <a:pathLst>
              <a:path w="2418994" h="2059169">
                <a:moveTo>
                  <a:pt x="0" y="0"/>
                </a:moveTo>
                <a:lnTo>
                  <a:pt x="2418994" y="0"/>
                </a:lnTo>
                <a:lnTo>
                  <a:pt x="2418994" y="2059168"/>
                </a:lnTo>
                <a:lnTo>
                  <a:pt x="0" y="20591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19" name="Picture 22">
            <a:extLst>
              <a:ext uri="{FF2B5EF4-FFF2-40B4-BE49-F238E27FC236}">
                <a16:creationId xmlns:a16="http://schemas.microsoft.com/office/drawing/2014/main" id="{39BB7565-386F-5C37-1B3D-2CEFC50E39C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47249"/>
            <a:ext cx="1987446" cy="1091289"/>
          </a:xfrm>
          <a:prstGeom prst="rect">
            <a:avLst/>
          </a:prstGeom>
        </p:spPr>
      </p:pic>
      <p:grpSp>
        <p:nvGrpSpPr>
          <p:cNvPr id="5" name="Group 4">
            <a:extLst>
              <a:ext uri="{FF2B5EF4-FFF2-40B4-BE49-F238E27FC236}">
                <a16:creationId xmlns:a16="http://schemas.microsoft.com/office/drawing/2014/main" id="{A524307E-A553-F206-AC17-F3983DED5AA7}"/>
              </a:ext>
            </a:extLst>
          </p:cNvPr>
          <p:cNvGrpSpPr/>
          <p:nvPr/>
        </p:nvGrpSpPr>
        <p:grpSpPr>
          <a:xfrm>
            <a:off x="5981700" y="-75740"/>
            <a:ext cx="6324600" cy="1283139"/>
            <a:chOff x="5715000" y="-3"/>
            <a:chExt cx="6324600" cy="1283139"/>
          </a:xfrm>
        </p:grpSpPr>
        <p:sp>
          <p:nvSpPr>
            <p:cNvPr id="6" name="Round Same Side Corner Rectangle 11">
              <a:extLst>
                <a:ext uri="{FF2B5EF4-FFF2-40B4-BE49-F238E27FC236}">
                  <a16:creationId xmlns:a16="http://schemas.microsoft.com/office/drawing/2014/main" id="{A3EFEF90-E05B-BC32-63A7-4670D78FCF69}"/>
                </a:ext>
              </a:extLst>
            </p:cNvPr>
            <p:cNvSpPr/>
            <p:nvPr/>
          </p:nvSpPr>
          <p:spPr>
            <a:xfrm flipV="1">
              <a:off x="5715000" y="-3"/>
              <a:ext cx="6324600" cy="1283139"/>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20AB5C5-794E-59E5-3B29-29B35E5AC338}"/>
                </a:ext>
              </a:extLst>
            </p:cNvPr>
            <p:cNvSpPr txBox="1"/>
            <p:nvPr/>
          </p:nvSpPr>
          <p:spPr>
            <a:xfrm>
              <a:off x="6224586" y="175497"/>
              <a:ext cx="5305425" cy="861774"/>
            </a:xfrm>
            <a:prstGeom prst="rect">
              <a:avLst/>
            </a:prstGeom>
            <a:noFill/>
          </p:spPr>
          <p:txBody>
            <a:bodyPr wrap="square" rtlCol="0">
              <a:spAutoFit/>
            </a:bodyPr>
            <a:lstStyle/>
            <a:p>
              <a:pPr algn="ctr"/>
              <a:r>
                <a:rPr lang="en-US" sz="5000" b="1">
                  <a:solidFill>
                    <a:schemeClr val="bg1"/>
                  </a:solidFill>
                  <a:latin typeface="Arial" panose="020B0604020202020204" pitchFamily="34" charset="0"/>
                  <a:cs typeface="Arial" panose="020B0604020202020204" pitchFamily="34" charset="0"/>
                </a:rPr>
                <a:t>Gợi ý trả lời</a:t>
              </a:r>
              <a:endParaRPr lang="en-US" sz="5000" b="1" dirty="0">
                <a:solidFill>
                  <a:schemeClr val="bg1"/>
                </a:solidFill>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24705F2F-0E81-DB1F-69C8-D05ABCFA74E5}"/>
              </a:ext>
            </a:extLst>
          </p:cNvPr>
          <p:cNvGrpSpPr/>
          <p:nvPr/>
        </p:nvGrpSpPr>
        <p:grpSpPr>
          <a:xfrm>
            <a:off x="-16329" y="1521279"/>
            <a:ext cx="17183285" cy="1464287"/>
            <a:chOff x="0" y="1850884"/>
            <a:chExt cx="17183285" cy="1464287"/>
          </a:xfrm>
        </p:grpSpPr>
        <p:sp>
          <p:nvSpPr>
            <p:cNvPr id="9" name="Rectangle 8">
              <a:extLst>
                <a:ext uri="{FF2B5EF4-FFF2-40B4-BE49-F238E27FC236}">
                  <a16:creationId xmlns:a16="http://schemas.microsoft.com/office/drawing/2014/main" id="{07B91FDE-D3BA-58E0-5C1F-7F153E999E19}"/>
                </a:ext>
              </a:extLst>
            </p:cNvPr>
            <p:cNvSpPr/>
            <p:nvPr/>
          </p:nvSpPr>
          <p:spPr>
            <a:xfrm>
              <a:off x="0" y="2032031"/>
              <a:ext cx="16425568" cy="1283140"/>
            </a:xfrm>
            <a:prstGeom prst="rect">
              <a:avLst/>
            </a:prstGeom>
            <a:solidFill>
              <a:srgbClr val="FFF7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a:solidFill>
                    <a:srgbClr val="C00000"/>
                  </a:solidFill>
                  <a:latin typeface="Arial" panose="020B0604020202020204" pitchFamily="34" charset="0"/>
                  <a:cs typeface="Arial" panose="020B0604020202020204" pitchFamily="34" charset="0"/>
                </a:rPr>
                <a:t>Một số cam kết cần thực hiện của bản thân</a:t>
              </a:r>
              <a:endParaRPr lang="en-US" sz="4200" dirty="0">
                <a:solidFill>
                  <a:srgbClr val="C00000"/>
                </a:solidFill>
                <a:latin typeface="Arial" panose="020B0604020202020204" pitchFamily="34" charset="0"/>
                <a:cs typeface="Arial" panose="020B0604020202020204" pitchFamily="34" charset="0"/>
              </a:endParaRPr>
            </a:p>
          </p:txBody>
        </p:sp>
        <p:pic>
          <p:nvPicPr>
            <p:cNvPr id="10" name="Picture 13">
              <a:extLst>
                <a:ext uri="{FF2B5EF4-FFF2-40B4-BE49-F238E27FC236}">
                  <a16:creationId xmlns:a16="http://schemas.microsoft.com/office/drawing/2014/main" id="{8C9D77F0-B07E-792E-D8CC-2AFEF87C734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692917" y="1850884"/>
              <a:ext cx="1490368" cy="1464287"/>
            </a:xfrm>
            <a:prstGeom prst="rect">
              <a:avLst/>
            </a:prstGeom>
          </p:spPr>
        </p:pic>
      </p:grpSp>
      <p:sp>
        <p:nvSpPr>
          <p:cNvPr id="11" name="Rectangle: Rounded Corners 10">
            <a:extLst>
              <a:ext uri="{FF2B5EF4-FFF2-40B4-BE49-F238E27FC236}">
                <a16:creationId xmlns:a16="http://schemas.microsoft.com/office/drawing/2014/main" id="{EBAAF98E-8D03-680A-03BE-CEB235AE5A00}"/>
              </a:ext>
            </a:extLst>
          </p:cNvPr>
          <p:cNvSpPr/>
          <p:nvPr/>
        </p:nvSpPr>
        <p:spPr>
          <a:xfrm>
            <a:off x="533400" y="3643952"/>
            <a:ext cx="5333999" cy="2399892"/>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Cam kết tự chăm sóc bản thân</a:t>
            </a:r>
            <a:endParaRPr lang="en-US" sz="3800" dirty="0">
              <a:solidFill>
                <a:schemeClr val="tx1"/>
              </a:solidFill>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37E70026-85C0-CA9E-4448-B8ECA173B6CA}"/>
              </a:ext>
            </a:extLst>
          </p:cNvPr>
          <p:cNvSpPr/>
          <p:nvPr/>
        </p:nvSpPr>
        <p:spPr>
          <a:xfrm>
            <a:off x="6477000" y="3643952"/>
            <a:ext cx="5333999" cy="2399892"/>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Cam kết thực hiện mục tiêu học tập</a:t>
            </a:r>
            <a:endParaRPr lang="en-US" sz="3800" dirty="0">
              <a:solidFill>
                <a:schemeClr val="tx1"/>
              </a:solidFill>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98D655BC-3837-0CF6-9758-B5B81B6F33ED}"/>
              </a:ext>
            </a:extLst>
          </p:cNvPr>
          <p:cNvSpPr/>
          <p:nvPr/>
        </p:nvSpPr>
        <p:spPr>
          <a:xfrm>
            <a:off x="12420600" y="3643952"/>
            <a:ext cx="5333999" cy="2399892"/>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Cam kết cùng làm việc nhà với anh/chị/em</a:t>
            </a:r>
            <a:endParaRPr lang="en-US" sz="3800" dirty="0">
              <a:solidFill>
                <a:schemeClr val="tx1"/>
              </a:solidFill>
              <a:latin typeface="Arial" panose="020B0604020202020204" pitchFamily="34" charset="0"/>
              <a:cs typeface="Arial" panose="020B0604020202020204" pitchFamily="34" charset="0"/>
            </a:endParaRPr>
          </a:p>
        </p:txBody>
      </p:sp>
      <p:pic>
        <p:nvPicPr>
          <p:cNvPr id="2050" name="Picture 2" descr="Kỹ năng tự chăm sóc bản thân | Iduca">
            <a:extLst>
              <a:ext uri="{FF2B5EF4-FFF2-40B4-BE49-F238E27FC236}">
                <a16:creationId xmlns:a16="http://schemas.microsoft.com/office/drawing/2014/main" id="{D08BC782-2C62-E46F-F8BC-88A7342CA9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899" y="6669573"/>
            <a:ext cx="4953000" cy="2971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Mục tiêu học tập của học sinh cấp 3: Vai trò và Cách thiết lập - Tạp chí  Tâm lý học Việt Nam">
            <a:extLst>
              <a:ext uri="{FF2B5EF4-FFF2-40B4-BE49-F238E27FC236}">
                <a16:creationId xmlns:a16="http://schemas.microsoft.com/office/drawing/2014/main" id="{098F5B89-0638-CFC3-9398-7C2C05E0A80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27800" y="6669573"/>
            <a:ext cx="5283199" cy="2971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4" name="Picture 6" descr="Đoạn văn tiếng Anh về chia sẻ việc nhà trong gia đình (10 mẫu)">
            <a:extLst>
              <a:ext uri="{FF2B5EF4-FFF2-40B4-BE49-F238E27FC236}">
                <a16:creationId xmlns:a16="http://schemas.microsoft.com/office/drawing/2014/main" id="{632A2094-9BCF-282A-FBF2-AF72B8FB157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650" r="4108"/>
          <a:stretch/>
        </p:blipFill>
        <p:spPr bwMode="auto">
          <a:xfrm>
            <a:off x="12420600" y="6669573"/>
            <a:ext cx="5341903" cy="2971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5602096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 calcmode="lin" valueType="num">
                                      <p:cBhvr additive="base">
                                        <p:cTn id="21" dur="500" fill="hold"/>
                                        <p:tgtEl>
                                          <p:spTgt spid="2050"/>
                                        </p:tgtEl>
                                        <p:attrNameLst>
                                          <p:attrName>ppt_x</p:attrName>
                                        </p:attrNameLst>
                                      </p:cBhvr>
                                      <p:tavLst>
                                        <p:tav tm="0">
                                          <p:val>
                                            <p:strVal val="#ppt_x"/>
                                          </p:val>
                                        </p:tav>
                                        <p:tav tm="100000">
                                          <p:val>
                                            <p:strVal val="#ppt_x"/>
                                          </p:val>
                                        </p:tav>
                                      </p:tavLst>
                                    </p:anim>
                                    <p:anim calcmode="lin" valueType="num">
                                      <p:cBhvr additive="base">
                                        <p:cTn id="2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additive="base">
                                        <p:cTn id="31" dur="500" fill="hold"/>
                                        <p:tgtEl>
                                          <p:spTgt spid="2052"/>
                                        </p:tgtEl>
                                        <p:attrNameLst>
                                          <p:attrName>ppt_x</p:attrName>
                                        </p:attrNameLst>
                                      </p:cBhvr>
                                      <p:tavLst>
                                        <p:tav tm="0">
                                          <p:val>
                                            <p:strVal val="#ppt_x"/>
                                          </p:val>
                                        </p:tav>
                                        <p:tav tm="100000">
                                          <p:val>
                                            <p:strVal val="#ppt_x"/>
                                          </p:val>
                                        </p:tav>
                                      </p:tavLst>
                                    </p:anim>
                                    <p:anim calcmode="lin" valueType="num">
                                      <p:cBhvr additive="base">
                                        <p:cTn id="32"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054"/>
                                        </p:tgtEl>
                                        <p:attrNameLst>
                                          <p:attrName>style.visibility</p:attrName>
                                        </p:attrNameLst>
                                      </p:cBhvr>
                                      <p:to>
                                        <p:strVal val="visible"/>
                                      </p:to>
                                    </p:set>
                                    <p:anim calcmode="lin" valueType="num">
                                      <p:cBhvr additive="base">
                                        <p:cTn id="41" dur="500" fill="hold"/>
                                        <p:tgtEl>
                                          <p:spTgt spid="2054"/>
                                        </p:tgtEl>
                                        <p:attrNameLst>
                                          <p:attrName>ppt_x</p:attrName>
                                        </p:attrNameLst>
                                      </p:cBhvr>
                                      <p:tavLst>
                                        <p:tav tm="0">
                                          <p:val>
                                            <p:strVal val="#ppt_x"/>
                                          </p:val>
                                        </p:tav>
                                        <p:tav tm="100000">
                                          <p:val>
                                            <p:strVal val="#ppt_x"/>
                                          </p:val>
                                        </p:tav>
                                      </p:tavLst>
                                    </p:anim>
                                    <p:anim calcmode="lin" valueType="num">
                                      <p:cBhvr additive="base">
                                        <p:cTn id="42"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8F0E9"/>
        </a:solidFill>
        <a:effectLst/>
      </p:bgPr>
    </p:bg>
    <p:spTree>
      <p:nvGrpSpPr>
        <p:cNvPr id="1" name=""/>
        <p:cNvGrpSpPr/>
        <p:nvPr/>
      </p:nvGrpSpPr>
      <p:grpSpPr>
        <a:xfrm>
          <a:off x="0" y="0"/>
          <a:ext cx="0" cy="0"/>
          <a:chOff x="0" y="0"/>
          <a:chExt cx="0" cy="0"/>
        </a:xfrm>
      </p:grpSpPr>
      <p:sp>
        <p:nvSpPr>
          <p:cNvPr id="14" name="Freeform 14"/>
          <p:cNvSpPr/>
          <p:nvPr/>
        </p:nvSpPr>
        <p:spPr>
          <a:xfrm rot="5400000">
            <a:off x="-100077" y="8679537"/>
            <a:ext cx="1729311" cy="1485616"/>
          </a:xfrm>
          <a:custGeom>
            <a:avLst/>
            <a:gdLst/>
            <a:ahLst/>
            <a:cxnLst/>
            <a:rect l="l" t="t" r="r" b="b"/>
            <a:pathLst>
              <a:path w="4864672" h="2336825">
                <a:moveTo>
                  <a:pt x="0" y="0"/>
                </a:moveTo>
                <a:lnTo>
                  <a:pt x="4864672" y="0"/>
                </a:lnTo>
                <a:lnTo>
                  <a:pt x="4864672" y="2336825"/>
                </a:lnTo>
                <a:lnTo>
                  <a:pt x="0" y="23368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6">
            <a:extLst>
              <a:ext uri="{FF2B5EF4-FFF2-40B4-BE49-F238E27FC236}">
                <a16:creationId xmlns:a16="http://schemas.microsoft.com/office/drawing/2014/main" id="{F4082B45-4F4A-9E54-6F87-03DDFA1B47F7}"/>
              </a:ext>
            </a:extLst>
          </p:cNvPr>
          <p:cNvSpPr/>
          <p:nvPr/>
        </p:nvSpPr>
        <p:spPr>
          <a:xfrm>
            <a:off x="17166624" y="-8471"/>
            <a:ext cx="1121376" cy="1026242"/>
          </a:xfrm>
          <a:custGeom>
            <a:avLst/>
            <a:gdLst/>
            <a:ahLst/>
            <a:cxnLst/>
            <a:rect l="l" t="t" r="r" b="b"/>
            <a:pathLst>
              <a:path w="1502376" h="1421623">
                <a:moveTo>
                  <a:pt x="0" y="0"/>
                </a:moveTo>
                <a:lnTo>
                  <a:pt x="1502376" y="0"/>
                </a:lnTo>
                <a:lnTo>
                  <a:pt x="1502376" y="1421624"/>
                </a:lnTo>
                <a:lnTo>
                  <a:pt x="0" y="14216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3" name="Picture 2" descr="A screenshot of a text&#10;&#10;Description automatically generated">
            <a:extLst>
              <a:ext uri="{FF2B5EF4-FFF2-40B4-BE49-F238E27FC236}">
                <a16:creationId xmlns:a16="http://schemas.microsoft.com/office/drawing/2014/main" id="{DE237061-D539-25BD-1998-1660D0B31EDC}"/>
              </a:ext>
            </a:extLst>
          </p:cNvPr>
          <p:cNvPicPr>
            <a:picLocks noChangeAspect="1"/>
          </p:cNvPicPr>
          <p:nvPr/>
        </p:nvPicPr>
        <p:blipFill rotWithShape="1">
          <a:blip r:embed="rId6">
            <a:extLst>
              <a:ext uri="{28A0092B-C50C-407E-A947-70E740481C1C}">
                <a14:useLocalDpi xmlns:a14="http://schemas.microsoft.com/office/drawing/2010/main" val="0"/>
              </a:ext>
            </a:extLst>
          </a:blip>
          <a:srcRect l="2780" t="41111" r="5084" b="7038"/>
          <a:stretch/>
        </p:blipFill>
        <p:spPr>
          <a:xfrm>
            <a:off x="2324100" y="3476704"/>
            <a:ext cx="13639800" cy="5967412"/>
          </a:xfrm>
          <a:prstGeom prst="round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Group 8">
            <a:extLst>
              <a:ext uri="{FF2B5EF4-FFF2-40B4-BE49-F238E27FC236}">
                <a16:creationId xmlns:a16="http://schemas.microsoft.com/office/drawing/2014/main" id="{FFDF76F4-766D-8CE8-9368-FE70A40B812E}"/>
              </a:ext>
            </a:extLst>
          </p:cNvPr>
          <p:cNvGrpSpPr/>
          <p:nvPr/>
        </p:nvGrpSpPr>
        <p:grpSpPr>
          <a:xfrm>
            <a:off x="485368" y="842884"/>
            <a:ext cx="16784386" cy="1923222"/>
            <a:chOff x="533400" y="1017771"/>
            <a:chExt cx="16784386" cy="1923222"/>
          </a:xfrm>
        </p:grpSpPr>
        <p:sp>
          <p:nvSpPr>
            <p:cNvPr id="6" name="TextBox 5">
              <a:extLst>
                <a:ext uri="{FF2B5EF4-FFF2-40B4-BE49-F238E27FC236}">
                  <a16:creationId xmlns:a16="http://schemas.microsoft.com/office/drawing/2014/main" id="{8E4D2453-4CFA-9CFE-6B3A-A098D539DDED}"/>
                </a:ext>
              </a:extLst>
            </p:cNvPr>
            <p:cNvSpPr txBox="1"/>
            <p:nvPr/>
          </p:nvSpPr>
          <p:spPr>
            <a:xfrm>
              <a:off x="2015277" y="1017771"/>
              <a:ext cx="15302509" cy="1923222"/>
            </a:xfrm>
            <a:prstGeom prst="roundRect">
              <a:avLst/>
            </a:prstGeom>
            <a:solidFill>
              <a:schemeClr val="accent5">
                <a:lumMod val="20000"/>
                <a:lumOff val="80000"/>
              </a:schemeClr>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3800" b="1">
                  <a:solidFill>
                    <a:srgbClr val="C00000"/>
                  </a:solidFill>
                  <a:latin typeface="Arial" panose="020B0604020202020204" pitchFamily="34" charset="0"/>
                  <a:cs typeface="Arial" panose="020B0604020202020204" pitchFamily="34" charset="0"/>
                </a:rPr>
                <a:t>Đọc tình huống (SHS – tr.32) và thực hiện nhiệm vụ: </a:t>
              </a:r>
              <a:r>
                <a:rPr lang="vi-VN" sz="3800">
                  <a:latin typeface="Arial" panose="020B0604020202020204" pitchFamily="34" charset="0"/>
                  <a:cs typeface="Arial" panose="020B0604020202020204" pitchFamily="34" charset="0"/>
                </a:rPr>
                <a:t>Em hãy trao đổi về cách thực hiện cam kết của nhân vật trong tình huống sau</a:t>
              </a:r>
              <a:endParaRPr lang="en-US" sz="3800" dirty="0">
                <a:latin typeface="Arial" panose="020B0604020202020204" pitchFamily="34" charset="0"/>
                <a:cs typeface="Arial" panose="020B0604020202020204" pitchFamily="34" charset="0"/>
              </a:endParaRPr>
            </a:p>
          </p:txBody>
        </p:sp>
        <p:pic>
          <p:nvPicPr>
            <p:cNvPr id="8" name="Picture 13">
              <a:extLst>
                <a:ext uri="{FF2B5EF4-FFF2-40B4-BE49-F238E27FC236}">
                  <a16:creationId xmlns:a16="http://schemas.microsoft.com/office/drawing/2014/main" id="{6F58E0E3-6D8C-52EE-88FC-8E85226302A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33400" y="1319573"/>
              <a:ext cx="1343121" cy="1319617"/>
            </a:xfrm>
            <a:prstGeom prst="rect">
              <a:avLst/>
            </a:prstGeom>
          </p:spPr>
        </p:pic>
      </p:grpSp>
    </p:spTree>
    <p:extLst>
      <p:ext uri="{BB962C8B-B14F-4D97-AF65-F5344CB8AC3E}">
        <p14:creationId xmlns:p14="http://schemas.microsoft.com/office/powerpoint/2010/main" val="245628528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8F0E9"/>
        </a:solidFill>
        <a:effectLst/>
      </p:bgPr>
    </p:bg>
    <p:spTree>
      <p:nvGrpSpPr>
        <p:cNvPr id="1" name=""/>
        <p:cNvGrpSpPr/>
        <p:nvPr/>
      </p:nvGrpSpPr>
      <p:grpSpPr>
        <a:xfrm>
          <a:off x="0" y="0"/>
          <a:ext cx="0" cy="0"/>
          <a:chOff x="0" y="0"/>
          <a:chExt cx="0" cy="0"/>
        </a:xfrm>
      </p:grpSpPr>
      <p:sp>
        <p:nvSpPr>
          <p:cNvPr id="17" name="Freeform 17"/>
          <p:cNvSpPr/>
          <p:nvPr/>
        </p:nvSpPr>
        <p:spPr>
          <a:xfrm>
            <a:off x="174171" y="-45972"/>
            <a:ext cx="1045029" cy="1223392"/>
          </a:xfrm>
          <a:custGeom>
            <a:avLst/>
            <a:gdLst/>
            <a:ahLst/>
            <a:cxnLst/>
            <a:rect l="l" t="t" r="r" b="b"/>
            <a:pathLst>
              <a:path w="2418994" h="2059169">
                <a:moveTo>
                  <a:pt x="0" y="0"/>
                </a:moveTo>
                <a:lnTo>
                  <a:pt x="2418994" y="0"/>
                </a:lnTo>
                <a:lnTo>
                  <a:pt x="2418994" y="2059168"/>
                </a:lnTo>
                <a:lnTo>
                  <a:pt x="0" y="20591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0" name="Picture 26">
            <a:extLst>
              <a:ext uri="{FF2B5EF4-FFF2-40B4-BE49-F238E27FC236}">
                <a16:creationId xmlns:a16="http://schemas.microsoft.com/office/drawing/2014/main" id="{54C232F5-DB3C-0A0A-D153-A21D0B3422A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28285" y="81312"/>
            <a:ext cx="1418331" cy="1389964"/>
          </a:xfrm>
          <a:prstGeom prst="rect">
            <a:avLst/>
          </a:prstGeom>
        </p:spPr>
      </p:pic>
      <p:sp>
        <p:nvSpPr>
          <p:cNvPr id="4" name="Line Callout 1 (Border and Accent Bar) 3">
            <a:extLst>
              <a:ext uri="{FF2B5EF4-FFF2-40B4-BE49-F238E27FC236}">
                <a16:creationId xmlns:a16="http://schemas.microsoft.com/office/drawing/2014/main" id="{AF05BD1E-EDEB-0AF1-E1AE-1FC49CEF88E6}"/>
              </a:ext>
            </a:extLst>
          </p:cNvPr>
          <p:cNvSpPr/>
          <p:nvPr/>
        </p:nvSpPr>
        <p:spPr>
          <a:xfrm>
            <a:off x="152400" y="2310658"/>
            <a:ext cx="6172200" cy="2593660"/>
          </a:xfrm>
          <a:prstGeom prst="accentBorderCallout1">
            <a:avLst>
              <a:gd name="adj1" fmla="val 18750"/>
              <a:gd name="adj2" fmla="val -3127"/>
              <a:gd name="adj3" fmla="val 17954"/>
              <a:gd name="adj4" fmla="val -17509"/>
            </a:avLst>
          </a:prstGeom>
          <a:solidFill>
            <a:schemeClr val="bg1"/>
          </a:solidFill>
          <a:ln>
            <a:solidFill>
              <a:schemeClr val="accent5">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2">
                    <a:lumMod val="50000"/>
                  </a:schemeClr>
                </a:solidFill>
                <a:latin typeface="Arial" panose="020B0604020202020204" pitchFamily="34" charset="0"/>
                <a:cs typeface="Arial" panose="020B0604020202020204" pitchFamily="34" charset="0"/>
              </a:rPr>
              <a:t>Cam kết: </a:t>
            </a:r>
            <a:r>
              <a:rPr lang="en-US" sz="4000">
                <a:solidFill>
                  <a:schemeClr val="tx1"/>
                </a:solidFill>
                <a:latin typeface="Arial" panose="020B0604020202020204" pitchFamily="34" charset="0"/>
                <a:cs typeface="Arial" panose="020B0604020202020204" pitchFamily="34" charset="0"/>
              </a:rPr>
              <a:t>Cải thiện kết quả môn Ngoại ngữ</a:t>
            </a:r>
            <a:endParaRPr lang="en-US" sz="4000" dirty="0">
              <a:solidFill>
                <a:schemeClr val="tx1"/>
              </a:solidFill>
              <a:latin typeface="Arial" panose="020B0604020202020204" pitchFamily="34" charset="0"/>
              <a:cs typeface="Arial" panose="020B0604020202020204" pitchFamily="34" charset="0"/>
            </a:endParaRPr>
          </a:p>
        </p:txBody>
      </p:sp>
      <p:pic>
        <p:nvPicPr>
          <p:cNvPr id="5" name="Picture 9">
            <a:extLst>
              <a:ext uri="{FF2B5EF4-FFF2-40B4-BE49-F238E27FC236}">
                <a16:creationId xmlns:a16="http://schemas.microsoft.com/office/drawing/2014/main" id="{67CCB44C-FFC5-93EA-B59E-5ADEF0EA82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48266" y="5282613"/>
            <a:ext cx="4759950" cy="5015273"/>
          </a:xfrm>
          <a:prstGeom prst="rect">
            <a:avLst/>
          </a:prstGeom>
        </p:spPr>
      </p:pic>
      <p:grpSp>
        <p:nvGrpSpPr>
          <p:cNvPr id="14" name="Group 13">
            <a:extLst>
              <a:ext uri="{FF2B5EF4-FFF2-40B4-BE49-F238E27FC236}">
                <a16:creationId xmlns:a16="http://schemas.microsoft.com/office/drawing/2014/main" id="{470881B0-2244-B3FC-0010-331AF205B03D}"/>
              </a:ext>
            </a:extLst>
          </p:cNvPr>
          <p:cNvGrpSpPr/>
          <p:nvPr/>
        </p:nvGrpSpPr>
        <p:grpSpPr>
          <a:xfrm>
            <a:off x="5446400" y="0"/>
            <a:ext cx="7583876" cy="1388058"/>
            <a:chOff x="4834930" y="84191"/>
            <a:chExt cx="7359542" cy="1232175"/>
          </a:xfrm>
        </p:grpSpPr>
        <p:sp>
          <p:nvSpPr>
            <p:cNvPr id="15" name="Round Same Side Corner Rectangle 11">
              <a:extLst>
                <a:ext uri="{FF2B5EF4-FFF2-40B4-BE49-F238E27FC236}">
                  <a16:creationId xmlns:a16="http://schemas.microsoft.com/office/drawing/2014/main" id="{B39FB3C3-D9E9-61A2-F1DA-D86B85734839}"/>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D34B2B70-5820-2AB1-ED55-4D6FAE055E06}"/>
                </a:ext>
              </a:extLst>
            </p:cNvPr>
            <p:cNvSpPr txBox="1"/>
            <p:nvPr/>
          </p:nvSpPr>
          <p:spPr>
            <a:xfrm>
              <a:off x="5313042" y="337067"/>
              <a:ext cx="6403317" cy="792316"/>
            </a:xfrm>
            <a:prstGeom prst="rect">
              <a:avLst/>
            </a:prstGeom>
            <a:noFill/>
          </p:spPr>
          <p:txBody>
            <a:bodyPr wrap="square" rtlCol="0">
              <a:spAutoFit/>
            </a:bodyPr>
            <a:lstStyle/>
            <a:p>
              <a:pPr algn="ctr"/>
              <a:r>
                <a:rPr lang="en-US" sz="5200" b="1">
                  <a:solidFill>
                    <a:schemeClr val="bg1"/>
                  </a:solidFill>
                  <a:latin typeface="Arial" panose="020B0604020202020204" pitchFamily="34" charset="0"/>
                  <a:cs typeface="Arial" panose="020B0604020202020204" pitchFamily="34" charset="0"/>
                </a:rPr>
                <a:t>CÂU TRẢ LỜI</a:t>
              </a:r>
              <a:endParaRPr lang="en-US" sz="5200" b="1" dirty="0">
                <a:solidFill>
                  <a:schemeClr val="bg1"/>
                </a:solidFill>
                <a:latin typeface="Arial" panose="020B0604020202020204" pitchFamily="34" charset="0"/>
                <a:cs typeface="Arial" panose="020B0604020202020204" pitchFamily="34" charset="0"/>
              </a:endParaRPr>
            </a:p>
          </p:txBody>
        </p:sp>
      </p:grpSp>
      <p:sp>
        <p:nvSpPr>
          <p:cNvPr id="18" name="Rounded Rectangle 18">
            <a:extLst>
              <a:ext uri="{FF2B5EF4-FFF2-40B4-BE49-F238E27FC236}">
                <a16:creationId xmlns:a16="http://schemas.microsoft.com/office/drawing/2014/main" id="{32CBB46F-E80B-3027-59F8-DF0205FDFACB}"/>
              </a:ext>
            </a:extLst>
          </p:cNvPr>
          <p:cNvSpPr/>
          <p:nvPr/>
        </p:nvSpPr>
        <p:spPr>
          <a:xfrm>
            <a:off x="7475337" y="5932612"/>
            <a:ext cx="10158954" cy="1984066"/>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600">
                <a:cs typeface="Arial" panose="020B0604020202020204" pitchFamily="34" charset="0"/>
              </a:rPr>
              <a:t>Tự động viên bản thân, suy nghĩ tích cực và ghi nhận từng kết quả học tập</a:t>
            </a:r>
            <a:endParaRPr lang="en-US" sz="3600" dirty="0">
              <a:solidFill>
                <a:schemeClr val="tx1"/>
              </a:solidFill>
              <a:latin typeface="Arial" panose="020B0604020202020204" pitchFamily="34" charset="0"/>
              <a:cs typeface="Arial" panose="020B0604020202020204" pitchFamily="34" charset="0"/>
            </a:endParaRPr>
          </a:p>
        </p:txBody>
      </p:sp>
      <p:sp>
        <p:nvSpPr>
          <p:cNvPr id="19" name="Rounded Rectangle 19">
            <a:extLst>
              <a:ext uri="{FF2B5EF4-FFF2-40B4-BE49-F238E27FC236}">
                <a16:creationId xmlns:a16="http://schemas.microsoft.com/office/drawing/2014/main" id="{552A4AAC-F415-CD9B-A0BC-9DFB63408CA7}"/>
              </a:ext>
            </a:extLst>
          </p:cNvPr>
          <p:cNvSpPr/>
          <p:nvPr/>
        </p:nvSpPr>
        <p:spPr>
          <a:xfrm>
            <a:off x="7491667" y="4040098"/>
            <a:ext cx="10110003" cy="1389092"/>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vi-VN" sz="3600">
                <a:cs typeface="Arial" panose="020B0604020202020204" pitchFamily="34" charset="0"/>
              </a:rPr>
              <a:t>Lập kế hoạch học tập môn Ngoại ngữ</a:t>
            </a:r>
            <a:endParaRPr lang="en-US" sz="3600" dirty="0">
              <a:solidFill>
                <a:schemeClr val="tx1"/>
              </a:solidFill>
              <a:latin typeface="Arial" panose="020B0604020202020204" pitchFamily="34" charset="0"/>
              <a:cs typeface="Arial" panose="020B0604020202020204" pitchFamily="34" charset="0"/>
            </a:endParaRPr>
          </a:p>
        </p:txBody>
      </p:sp>
      <p:sp>
        <p:nvSpPr>
          <p:cNvPr id="21" name="Rounded Rectangle 23">
            <a:extLst>
              <a:ext uri="{FF2B5EF4-FFF2-40B4-BE49-F238E27FC236}">
                <a16:creationId xmlns:a16="http://schemas.microsoft.com/office/drawing/2014/main" id="{2C344426-E00D-8591-F769-8F42BE99493F}"/>
              </a:ext>
            </a:extLst>
          </p:cNvPr>
          <p:cNvSpPr/>
          <p:nvPr/>
        </p:nvSpPr>
        <p:spPr>
          <a:xfrm>
            <a:off x="7475337" y="8420100"/>
            <a:ext cx="10175281" cy="1447940"/>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vi-VN" sz="3600">
                <a:cs typeface="Arial" panose="020B0604020202020204" pitchFamily="34" charset="0"/>
              </a:rPr>
              <a:t>Kiên trì thực hiện mục tiêu đã đặt ra</a:t>
            </a:r>
            <a:endParaRPr lang="en-US" sz="3600" dirty="0">
              <a:solidFill>
                <a:schemeClr val="tx1"/>
              </a:solidFill>
              <a:latin typeface="Arial" panose="020B0604020202020204" pitchFamily="34" charset="0"/>
              <a:cs typeface="Arial" panose="020B0604020202020204" pitchFamily="34" charset="0"/>
            </a:endParaRPr>
          </a:p>
        </p:txBody>
      </p:sp>
      <p:sp>
        <p:nvSpPr>
          <p:cNvPr id="22" name="Rounded Rectangle 19">
            <a:extLst>
              <a:ext uri="{FF2B5EF4-FFF2-40B4-BE49-F238E27FC236}">
                <a16:creationId xmlns:a16="http://schemas.microsoft.com/office/drawing/2014/main" id="{1D0B0460-B90B-EEBF-74A7-5548EDBD4646}"/>
              </a:ext>
            </a:extLst>
          </p:cNvPr>
          <p:cNvSpPr/>
          <p:nvPr/>
        </p:nvSpPr>
        <p:spPr>
          <a:xfrm>
            <a:off x="7491626" y="2019300"/>
            <a:ext cx="10142665" cy="1517376"/>
          </a:xfrm>
          <a:prstGeom prst="roundRect">
            <a:avLst/>
          </a:prstGeom>
          <a:solidFill>
            <a:schemeClr val="accent2">
              <a:lumMod val="75000"/>
            </a:schemeClr>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Cách thực hiện</a:t>
            </a:r>
            <a:r>
              <a:rPr lang="en-US" sz="4000" b="1">
                <a:solidFill>
                  <a:schemeClr val="bg1"/>
                </a:solidFill>
                <a:latin typeface="Arial" panose="020B0604020202020204" pitchFamily="34" charset="0"/>
                <a:cs typeface="Arial" panose="020B0604020202020204" pitchFamily="34" charset="0"/>
              </a:rPr>
              <a:t> cam kết</a:t>
            </a:r>
            <a:endParaRPr lang="en-US" sz="4000" b="1" dirty="0">
              <a:solidFill>
                <a:schemeClr val="bg1"/>
              </a:solid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5AF83A65-2E31-C39D-14EA-41352A179814}"/>
              </a:ext>
            </a:extLst>
          </p:cNvPr>
          <p:cNvGrpSpPr/>
          <p:nvPr/>
        </p:nvGrpSpPr>
        <p:grpSpPr>
          <a:xfrm rot="16200000">
            <a:off x="6141580" y="3488710"/>
            <a:ext cx="2103918" cy="563601"/>
            <a:chOff x="6498137" y="3625822"/>
            <a:chExt cx="558104" cy="973671"/>
          </a:xfrm>
        </p:grpSpPr>
        <p:cxnSp>
          <p:nvCxnSpPr>
            <p:cNvPr id="24" name="Straight Connector 23">
              <a:extLst>
                <a:ext uri="{FF2B5EF4-FFF2-40B4-BE49-F238E27FC236}">
                  <a16:creationId xmlns:a16="http://schemas.microsoft.com/office/drawing/2014/main" id="{DF360AFB-7384-30AD-A748-0430D6813E74}"/>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C8F3457-B674-7271-DE54-CD4D6424E2A8}"/>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F77B7D1A-25B0-653F-3019-5E85C2A50388}"/>
              </a:ext>
            </a:extLst>
          </p:cNvPr>
          <p:cNvGrpSpPr/>
          <p:nvPr/>
        </p:nvGrpSpPr>
        <p:grpSpPr>
          <a:xfrm rot="16200000" flipH="1">
            <a:off x="4239429" y="5390862"/>
            <a:ext cx="5924505" cy="579887"/>
            <a:chOff x="6498137" y="3625822"/>
            <a:chExt cx="558104" cy="973671"/>
          </a:xfrm>
        </p:grpSpPr>
        <p:cxnSp>
          <p:nvCxnSpPr>
            <p:cNvPr id="27" name="Straight Connector 26">
              <a:extLst>
                <a:ext uri="{FF2B5EF4-FFF2-40B4-BE49-F238E27FC236}">
                  <a16:creationId xmlns:a16="http://schemas.microsoft.com/office/drawing/2014/main" id="{286ECB25-6E9D-27EE-DDB8-9F56ACBF1ED3}"/>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5FDB299-4DCE-C3E9-7451-2394A8932BC9}"/>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968D7134-4576-A3D3-9E13-11C57CBC0B6D}"/>
              </a:ext>
            </a:extLst>
          </p:cNvPr>
          <p:cNvGrpSpPr/>
          <p:nvPr/>
        </p:nvGrpSpPr>
        <p:grpSpPr>
          <a:xfrm rot="16200000">
            <a:off x="5691319" y="5280802"/>
            <a:ext cx="2988122" cy="547266"/>
            <a:chOff x="6498137" y="3625822"/>
            <a:chExt cx="558104" cy="973671"/>
          </a:xfrm>
        </p:grpSpPr>
        <p:cxnSp>
          <p:nvCxnSpPr>
            <p:cNvPr id="30" name="Straight Connector 29">
              <a:extLst>
                <a:ext uri="{FF2B5EF4-FFF2-40B4-BE49-F238E27FC236}">
                  <a16:creationId xmlns:a16="http://schemas.microsoft.com/office/drawing/2014/main" id="{CAC20460-D94A-70B8-8EF6-D4C676F85103}"/>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3B2A167-4ED2-F749-BCEA-96F1300D5C61}"/>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D8CAD370-34A7-4C96-5BC7-903BE4DC7286}"/>
              </a:ext>
            </a:extLst>
          </p:cNvPr>
          <p:cNvGrpSpPr/>
          <p:nvPr/>
        </p:nvGrpSpPr>
        <p:grpSpPr>
          <a:xfrm rot="16200000">
            <a:off x="5722043" y="7369647"/>
            <a:ext cx="2966529" cy="587138"/>
            <a:chOff x="6498137" y="3625822"/>
            <a:chExt cx="558104" cy="973671"/>
          </a:xfrm>
        </p:grpSpPr>
        <p:cxnSp>
          <p:nvCxnSpPr>
            <p:cNvPr id="33" name="Straight Connector 32">
              <a:extLst>
                <a:ext uri="{FF2B5EF4-FFF2-40B4-BE49-F238E27FC236}">
                  <a16:creationId xmlns:a16="http://schemas.microsoft.com/office/drawing/2014/main" id="{A8B9CF14-7CA8-8B26-8910-B5B168F9828E}"/>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1BCE82A-845F-62EC-200B-EAB74F7113B8}"/>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5233379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randombar(horizont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left)">
                                      <p:cBhvr>
                                        <p:cTn id="38" dur="500"/>
                                        <p:tgtEl>
                                          <p:spTgt spid="29"/>
                                        </p:tgtEl>
                                      </p:cBhvr>
                                    </p:animEffect>
                                  </p:childTnLst>
                                </p:cTn>
                              </p:par>
                            </p:childTnLst>
                          </p:cTn>
                        </p:par>
                        <p:par>
                          <p:cTn id="39" fill="hold">
                            <p:stCondLst>
                              <p:cond delay="500"/>
                            </p:stCondLst>
                            <p:childTnLst>
                              <p:par>
                                <p:cTn id="40" presetID="14" presetClass="entr" presetSubtype="10"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randombar(horizont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wipe(left)">
                                      <p:cBhvr>
                                        <p:cTn id="47" dur="500"/>
                                        <p:tgtEl>
                                          <p:spTgt spid="32"/>
                                        </p:tgtEl>
                                      </p:cBhvr>
                                    </p:animEffect>
                                  </p:childTnLst>
                                </p:cTn>
                              </p:par>
                            </p:childTnLst>
                          </p:cTn>
                        </p:par>
                        <p:par>
                          <p:cTn id="48" fill="hold">
                            <p:stCondLst>
                              <p:cond delay="500"/>
                            </p:stCondLst>
                            <p:childTnLst>
                              <p:par>
                                <p:cTn id="49" presetID="14" presetClass="entr" presetSubtype="10"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randombar(horizontal)">
                                      <p:cBhvr>
                                        <p:cTn id="5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P spid="19" grpId="0" animBg="1"/>
      <p:bldP spid="21" grpId="0" animBg="1"/>
      <p:bldP spid="2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8F0E9"/>
        </a:solidFill>
        <a:effectLst/>
      </p:bgPr>
    </p:bg>
    <p:spTree>
      <p:nvGrpSpPr>
        <p:cNvPr id="1" name=""/>
        <p:cNvGrpSpPr/>
        <p:nvPr/>
      </p:nvGrpSpPr>
      <p:grpSpPr>
        <a:xfrm>
          <a:off x="0" y="0"/>
          <a:ext cx="0" cy="0"/>
          <a:chOff x="0" y="0"/>
          <a:chExt cx="0" cy="0"/>
        </a:xfrm>
      </p:grpSpPr>
      <p:sp>
        <p:nvSpPr>
          <p:cNvPr id="15" name="Freeform 15"/>
          <p:cNvSpPr/>
          <p:nvPr/>
        </p:nvSpPr>
        <p:spPr>
          <a:xfrm>
            <a:off x="16668640" y="-10886"/>
            <a:ext cx="1371600" cy="1262770"/>
          </a:xfrm>
          <a:custGeom>
            <a:avLst/>
            <a:gdLst/>
            <a:ahLst/>
            <a:cxnLst/>
            <a:rect l="l" t="t" r="r" b="b"/>
            <a:pathLst>
              <a:path w="2389384" h="2154790">
                <a:moveTo>
                  <a:pt x="0" y="0"/>
                </a:moveTo>
                <a:lnTo>
                  <a:pt x="2389384" y="0"/>
                </a:lnTo>
                <a:lnTo>
                  <a:pt x="2389384" y="2154791"/>
                </a:lnTo>
                <a:lnTo>
                  <a:pt x="0" y="21547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2" name="Picture 16">
            <a:extLst>
              <a:ext uri="{FF2B5EF4-FFF2-40B4-BE49-F238E27FC236}">
                <a16:creationId xmlns:a16="http://schemas.microsoft.com/office/drawing/2014/main" id="{E131EC9E-6F2B-10E7-FD30-0FAB826FA40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799624" flipH="1">
            <a:off x="1162741" y="1199049"/>
            <a:ext cx="578862" cy="1071966"/>
          </a:xfrm>
          <a:prstGeom prst="rect">
            <a:avLst/>
          </a:prstGeom>
        </p:spPr>
      </p:pic>
      <p:sp>
        <p:nvSpPr>
          <p:cNvPr id="5" name="Freeform 3">
            <a:extLst>
              <a:ext uri="{FF2B5EF4-FFF2-40B4-BE49-F238E27FC236}">
                <a16:creationId xmlns:a16="http://schemas.microsoft.com/office/drawing/2014/main" id="{72D53CE0-281D-1B48-0449-390A9587F2D3}"/>
              </a:ext>
            </a:extLst>
          </p:cNvPr>
          <p:cNvSpPr/>
          <p:nvPr/>
        </p:nvSpPr>
        <p:spPr>
          <a:xfrm>
            <a:off x="1291938" y="1795165"/>
            <a:ext cx="12900551" cy="7071241"/>
          </a:xfrm>
          <a:custGeom>
            <a:avLst/>
            <a:gdLst/>
            <a:ahLst/>
            <a:cxnLst/>
            <a:rect l="l" t="t" r="r" b="b"/>
            <a:pathLst>
              <a:path w="3233469" h="2130752">
                <a:moveTo>
                  <a:pt x="32161" y="0"/>
                </a:moveTo>
                <a:lnTo>
                  <a:pt x="3201308" y="0"/>
                </a:lnTo>
                <a:cubicBezTo>
                  <a:pt x="3209838" y="0"/>
                  <a:pt x="3218018" y="3388"/>
                  <a:pt x="3224049" y="9420"/>
                </a:cubicBezTo>
                <a:cubicBezTo>
                  <a:pt x="3230081" y="15451"/>
                  <a:pt x="3233469" y="23631"/>
                  <a:pt x="3233469" y="32161"/>
                </a:cubicBezTo>
                <a:lnTo>
                  <a:pt x="3233469" y="2098591"/>
                </a:lnTo>
                <a:cubicBezTo>
                  <a:pt x="3233469" y="2107120"/>
                  <a:pt x="3230081" y="2115301"/>
                  <a:pt x="3224049" y="2121332"/>
                </a:cubicBezTo>
                <a:cubicBezTo>
                  <a:pt x="3218018" y="2127363"/>
                  <a:pt x="3209838" y="2130752"/>
                  <a:pt x="3201308" y="2130752"/>
                </a:cubicBezTo>
                <a:lnTo>
                  <a:pt x="32161" y="2130752"/>
                </a:lnTo>
                <a:cubicBezTo>
                  <a:pt x="23631" y="2130752"/>
                  <a:pt x="15451" y="2127363"/>
                  <a:pt x="9420" y="2121332"/>
                </a:cubicBezTo>
                <a:cubicBezTo>
                  <a:pt x="3388" y="2115301"/>
                  <a:pt x="0" y="2107120"/>
                  <a:pt x="0" y="2098591"/>
                </a:cubicBezTo>
                <a:lnTo>
                  <a:pt x="0" y="32161"/>
                </a:lnTo>
                <a:cubicBezTo>
                  <a:pt x="0" y="23631"/>
                  <a:pt x="3388" y="15451"/>
                  <a:pt x="9420" y="9420"/>
                </a:cubicBezTo>
                <a:cubicBezTo>
                  <a:pt x="15451" y="3388"/>
                  <a:pt x="23631" y="0"/>
                  <a:pt x="32161"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27AC3D41-F28C-145B-1EE8-A34667F411E7}"/>
              </a:ext>
            </a:extLst>
          </p:cNvPr>
          <p:cNvGrpSpPr/>
          <p:nvPr/>
        </p:nvGrpSpPr>
        <p:grpSpPr>
          <a:xfrm>
            <a:off x="2895600" y="1171212"/>
            <a:ext cx="9742645" cy="1442979"/>
            <a:chOff x="3619170" y="659644"/>
            <a:chExt cx="9742645" cy="1442979"/>
          </a:xfrm>
        </p:grpSpPr>
        <p:pic>
          <p:nvPicPr>
            <p:cNvPr id="10" name="Picture 9">
              <a:extLst>
                <a:ext uri="{FF2B5EF4-FFF2-40B4-BE49-F238E27FC236}">
                  <a16:creationId xmlns:a16="http://schemas.microsoft.com/office/drawing/2014/main" id="{39171FF8-4D7A-CF7D-63E3-124E656103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154633" y="659644"/>
              <a:ext cx="8663264" cy="1442979"/>
            </a:xfrm>
            <a:prstGeom prst="rect">
              <a:avLst/>
            </a:prstGeom>
          </p:spPr>
        </p:pic>
        <p:sp>
          <p:nvSpPr>
            <p:cNvPr id="11" name="TextBox 10">
              <a:extLst>
                <a:ext uri="{FF2B5EF4-FFF2-40B4-BE49-F238E27FC236}">
                  <a16:creationId xmlns:a16="http://schemas.microsoft.com/office/drawing/2014/main" id="{9A48DCF0-7134-C1CA-8D0C-BAB68324DA49}"/>
                </a:ext>
              </a:extLst>
            </p:cNvPr>
            <p:cNvSpPr txBox="1"/>
            <p:nvPr/>
          </p:nvSpPr>
          <p:spPr>
            <a:xfrm>
              <a:off x="3619170" y="909026"/>
              <a:ext cx="9742645" cy="923330"/>
            </a:xfrm>
            <a:prstGeom prst="rect">
              <a:avLst/>
            </a:prstGeom>
            <a:noFill/>
          </p:spPr>
          <p:txBody>
            <a:bodyPr wrap="square" rtlCol="0">
              <a:spAutoFit/>
            </a:bodyPr>
            <a:lstStyle/>
            <a:p>
              <a:pPr algn="ctr"/>
              <a:r>
                <a:rPr lang="en-US" sz="5400" b="1">
                  <a:solidFill>
                    <a:schemeClr val="bg1"/>
                  </a:solidFill>
                  <a:latin typeface="Arial" panose="020B0604020202020204" pitchFamily="34" charset="0"/>
                  <a:cs typeface="Arial" panose="020B0604020202020204" pitchFamily="34" charset="0"/>
                </a:rPr>
                <a:t>KẾT LUẬN</a:t>
              </a:r>
              <a:endParaRPr lang="en-US" sz="5400" b="1" dirty="0">
                <a:solidFill>
                  <a:schemeClr val="bg1"/>
                </a:solidFill>
                <a:latin typeface="Arial" panose="020B0604020202020204" pitchFamily="34" charset="0"/>
                <a:cs typeface="Arial" panose="020B0604020202020204" pitchFamily="34" charset="0"/>
              </a:endParaRPr>
            </a:p>
          </p:txBody>
        </p:sp>
      </p:grpSp>
      <p:sp>
        <p:nvSpPr>
          <p:cNvPr id="17" name="TextBox 16">
            <a:extLst>
              <a:ext uri="{FF2B5EF4-FFF2-40B4-BE49-F238E27FC236}">
                <a16:creationId xmlns:a16="http://schemas.microsoft.com/office/drawing/2014/main" id="{831A72CA-F0ED-FBDB-F7F5-BF3EC4CE9D73}"/>
              </a:ext>
            </a:extLst>
          </p:cNvPr>
          <p:cNvSpPr txBox="1"/>
          <p:nvPr/>
        </p:nvSpPr>
        <p:spPr>
          <a:xfrm>
            <a:off x="1823720" y="2885975"/>
            <a:ext cx="11836985" cy="5045164"/>
          </a:xfrm>
          <a:prstGeom prst="rect">
            <a:avLst/>
          </a:prstGeom>
          <a:noFill/>
        </p:spPr>
        <p:txBody>
          <a:bodyPr wrap="square">
            <a:spAutoFit/>
          </a:bodyPr>
          <a:lstStyle/>
          <a:p>
            <a:pPr marL="571500" marR="0" indent="-571500" algn="just">
              <a:lnSpc>
                <a:spcPct val="150000"/>
              </a:lnSpc>
              <a:spcBef>
                <a:spcPts val="0"/>
              </a:spcBef>
              <a:spcAft>
                <a:spcPts val="0"/>
              </a:spcAft>
              <a:buFont typeface="Wingdings" panose="05000000000000000000" pitchFamily="2" charset="2"/>
              <a:buChar char="v"/>
            </a:pPr>
            <a:r>
              <a:rPr lang="vi-VN" sz="4400">
                <a:solidFill>
                  <a:srgbClr val="000000"/>
                </a:solidFill>
                <a:latin typeface="Arial" panose="020B0604020202020204" pitchFamily="34" charset="0"/>
                <a:ea typeface="Calibri" panose="020F0502020204030204" pitchFamily="34" charset="0"/>
                <a:cs typeface="Arial" panose="020B0604020202020204" pitchFamily="34" charset="0"/>
              </a:rPr>
              <a:t>Thực hiện cam kết của bản thân thể hiện bản thân là người có trách nhiệm.</a:t>
            </a:r>
          </a:p>
          <a:p>
            <a:pPr marL="571500" marR="0" indent="-571500" algn="just">
              <a:lnSpc>
                <a:spcPct val="150000"/>
              </a:lnSpc>
              <a:spcBef>
                <a:spcPts val="0"/>
              </a:spcBef>
              <a:spcAft>
                <a:spcPts val="0"/>
              </a:spcAft>
              <a:buFont typeface="Wingdings" panose="05000000000000000000" pitchFamily="2" charset="2"/>
              <a:buChar char="Ø"/>
            </a:pPr>
            <a:r>
              <a:rPr lang="en-US" sz="4400" b="1">
                <a:solidFill>
                  <a:srgbClr val="FF0000"/>
                </a:solidFill>
                <a:latin typeface="Arial" panose="020B0604020202020204" pitchFamily="34" charset="0"/>
                <a:ea typeface="Calibri" panose="020F0502020204030204" pitchFamily="34" charset="0"/>
                <a:cs typeface="Arial" panose="020B0604020202020204" pitchFamily="34" charset="0"/>
              </a:rPr>
              <a:t>Thông điệp: </a:t>
            </a:r>
            <a:r>
              <a:rPr lang="vi-VN" sz="4400">
                <a:solidFill>
                  <a:srgbClr val="000000"/>
                </a:solidFill>
                <a:latin typeface="Arial" panose="020B0604020202020204" pitchFamily="34" charset="0"/>
                <a:ea typeface="Calibri" panose="020F0502020204030204" pitchFamily="34" charset="0"/>
                <a:cs typeface="Arial" panose="020B0604020202020204" pitchFamily="34" charset="0"/>
              </a:rPr>
              <a:t>Sống có trách nhiệm với bản thân mình và với mọi người xung quanh là dấu hiệu cơ bản của sự trưởng thành.</a:t>
            </a:r>
          </a:p>
        </p:txBody>
      </p:sp>
      <p:pic>
        <p:nvPicPr>
          <p:cNvPr id="18" name="Picture 17" descr="A cartoon of a child reading a book&#10;&#10;Description automatically generated">
            <a:extLst>
              <a:ext uri="{FF2B5EF4-FFF2-40B4-BE49-F238E27FC236}">
                <a16:creationId xmlns:a16="http://schemas.microsoft.com/office/drawing/2014/main" id="{659C9BD9-C0E8-2389-D37C-787EF7A0D6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580741" y="6857406"/>
            <a:ext cx="3883539" cy="4017999"/>
          </a:xfrm>
          <a:prstGeom prst="rect">
            <a:avLst/>
          </a:prstGeom>
        </p:spPr>
      </p:pic>
    </p:spTree>
    <p:extLst>
      <p:ext uri="{BB962C8B-B14F-4D97-AF65-F5344CB8AC3E}">
        <p14:creationId xmlns:p14="http://schemas.microsoft.com/office/powerpoint/2010/main" val="376990703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left)">
                                      <p:cBhvr>
                                        <p:cTn id="7" dur="500"/>
                                        <p:tgtEl>
                                          <p:spTgt spid="17">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animEffect transition="in" filter="wipe(left)">
                                      <p:cBhvr>
                                        <p:cTn id="11"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8F0E9"/>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5727573" y="-1727072"/>
            <a:ext cx="7022301" cy="14210246"/>
            <a:chOff x="0" y="0"/>
            <a:chExt cx="3366183" cy="8394999"/>
          </a:xfrm>
        </p:grpSpPr>
        <p:sp>
          <p:nvSpPr>
            <p:cNvPr id="3" name="Freeform 3"/>
            <p:cNvSpPr/>
            <p:nvPr/>
          </p:nvSpPr>
          <p:spPr>
            <a:xfrm>
              <a:off x="-9098" y="-6509"/>
              <a:ext cx="3380514" cy="8427052"/>
            </a:xfrm>
            <a:custGeom>
              <a:avLst/>
              <a:gdLst/>
              <a:ahLst/>
              <a:cxnLst/>
              <a:rect l="l" t="t" r="r" b="b"/>
              <a:pathLst>
                <a:path w="3380514" h="8427052">
                  <a:moveTo>
                    <a:pt x="63030" y="7833499"/>
                  </a:moveTo>
                  <a:cubicBezTo>
                    <a:pt x="63030" y="7833499"/>
                    <a:pt x="0" y="7586935"/>
                    <a:pt x="10218" y="1214762"/>
                  </a:cubicBezTo>
                  <a:cubicBezTo>
                    <a:pt x="18651" y="990971"/>
                    <a:pt x="65033" y="645332"/>
                    <a:pt x="65033" y="645332"/>
                  </a:cubicBezTo>
                  <a:cubicBezTo>
                    <a:pt x="82233" y="502466"/>
                    <a:pt x="56685" y="337866"/>
                    <a:pt x="181385" y="223925"/>
                  </a:cubicBezTo>
                  <a:cubicBezTo>
                    <a:pt x="346794" y="72788"/>
                    <a:pt x="621643" y="0"/>
                    <a:pt x="2487441" y="6965"/>
                  </a:cubicBezTo>
                  <a:lnTo>
                    <a:pt x="2487442" y="6965"/>
                  </a:lnTo>
                  <a:cubicBezTo>
                    <a:pt x="2704189" y="16819"/>
                    <a:pt x="2908504" y="36481"/>
                    <a:pt x="3042692" y="101690"/>
                  </a:cubicBezTo>
                  <a:cubicBezTo>
                    <a:pt x="3298739" y="226120"/>
                    <a:pt x="3380514" y="459160"/>
                    <a:pt x="3375026" y="704684"/>
                  </a:cubicBezTo>
                  <a:cubicBezTo>
                    <a:pt x="3375026" y="704684"/>
                    <a:pt x="3331738" y="1013073"/>
                    <a:pt x="3339171" y="1248607"/>
                  </a:cubicBezTo>
                  <a:cubicBezTo>
                    <a:pt x="3346295" y="7575300"/>
                    <a:pt x="3353451" y="7770903"/>
                    <a:pt x="3353451" y="7770903"/>
                  </a:cubicBezTo>
                  <a:cubicBezTo>
                    <a:pt x="3336770" y="7986636"/>
                    <a:pt x="3222126" y="8197248"/>
                    <a:pt x="3025257" y="8308871"/>
                  </a:cubicBezTo>
                  <a:cubicBezTo>
                    <a:pt x="2874905" y="8394120"/>
                    <a:pt x="2676874" y="8409218"/>
                    <a:pt x="2119813" y="8398477"/>
                  </a:cubicBezTo>
                  <a:lnTo>
                    <a:pt x="2119791" y="8398477"/>
                  </a:lnTo>
                  <a:cubicBezTo>
                    <a:pt x="645952" y="8393199"/>
                    <a:pt x="384604" y="8427052"/>
                    <a:pt x="254278" y="8317895"/>
                  </a:cubicBezTo>
                  <a:cubicBezTo>
                    <a:pt x="145767" y="8227010"/>
                    <a:pt x="81795" y="8033698"/>
                    <a:pt x="63030" y="7833499"/>
                  </a:cubicBezTo>
                  <a:close/>
                </a:path>
              </a:pathLst>
            </a:custGeom>
            <a:solidFill>
              <a:srgbClr val="E99C1F"/>
            </a:solidFill>
          </p:spPr>
          <p:txBody>
            <a:bodyPr/>
            <a:lstStyle/>
            <a:p>
              <a:endParaRPr lang="en-US">
                <a:latin typeface="Arial" panose="020B0604020202020204" pitchFamily="34" charset="0"/>
                <a:cs typeface="Arial" panose="020B0604020202020204" pitchFamily="34" charset="0"/>
              </a:endParaRPr>
            </a:p>
          </p:txBody>
        </p:sp>
      </p:grpSp>
      <p:sp>
        <p:nvSpPr>
          <p:cNvPr id="4" name="Freeform 4"/>
          <p:cNvSpPr/>
          <p:nvPr/>
        </p:nvSpPr>
        <p:spPr>
          <a:xfrm>
            <a:off x="-741967" y="8293784"/>
            <a:ext cx="4864672" cy="2336825"/>
          </a:xfrm>
          <a:custGeom>
            <a:avLst/>
            <a:gdLst/>
            <a:ahLst/>
            <a:cxnLst/>
            <a:rect l="l" t="t" r="r" b="b"/>
            <a:pathLst>
              <a:path w="4864672" h="2336825">
                <a:moveTo>
                  <a:pt x="0" y="0"/>
                </a:moveTo>
                <a:lnTo>
                  <a:pt x="4864672" y="0"/>
                </a:lnTo>
                <a:lnTo>
                  <a:pt x="4864672" y="2336826"/>
                </a:lnTo>
                <a:lnTo>
                  <a:pt x="0" y="23368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5"/>
          <p:cNvSpPr/>
          <p:nvPr/>
        </p:nvSpPr>
        <p:spPr>
          <a:xfrm flipH="1" flipV="1">
            <a:off x="13665747" y="-139713"/>
            <a:ext cx="4864672" cy="2336825"/>
          </a:xfrm>
          <a:custGeom>
            <a:avLst/>
            <a:gdLst/>
            <a:ahLst/>
            <a:cxnLst/>
            <a:rect l="l" t="t" r="r" b="b"/>
            <a:pathLst>
              <a:path w="4864672" h="2336825">
                <a:moveTo>
                  <a:pt x="4864671" y="2336826"/>
                </a:moveTo>
                <a:lnTo>
                  <a:pt x="0" y="2336826"/>
                </a:lnTo>
                <a:lnTo>
                  <a:pt x="0" y="0"/>
                </a:lnTo>
                <a:lnTo>
                  <a:pt x="4864671" y="0"/>
                </a:lnTo>
                <a:lnTo>
                  <a:pt x="4864671" y="2336826"/>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Freeform 8"/>
          <p:cNvSpPr/>
          <p:nvPr/>
        </p:nvSpPr>
        <p:spPr>
          <a:xfrm>
            <a:off x="1342117" y="968099"/>
            <a:ext cx="2780588" cy="2366975"/>
          </a:xfrm>
          <a:custGeom>
            <a:avLst/>
            <a:gdLst/>
            <a:ahLst/>
            <a:cxnLst/>
            <a:rect l="l" t="t" r="r" b="b"/>
            <a:pathLst>
              <a:path w="2780588" h="2366975">
                <a:moveTo>
                  <a:pt x="0" y="0"/>
                </a:moveTo>
                <a:lnTo>
                  <a:pt x="2780588" y="0"/>
                </a:lnTo>
                <a:lnTo>
                  <a:pt x="2780588" y="2366975"/>
                </a:lnTo>
                <a:lnTo>
                  <a:pt x="0" y="23669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Freeform 10"/>
          <p:cNvSpPr/>
          <p:nvPr/>
        </p:nvSpPr>
        <p:spPr>
          <a:xfrm rot="-10800000">
            <a:off x="14662054" y="7398388"/>
            <a:ext cx="2780588" cy="2366975"/>
          </a:xfrm>
          <a:custGeom>
            <a:avLst/>
            <a:gdLst/>
            <a:ahLst/>
            <a:cxnLst/>
            <a:rect l="l" t="t" r="r" b="b"/>
            <a:pathLst>
              <a:path w="2780588" h="2366975">
                <a:moveTo>
                  <a:pt x="0" y="0"/>
                </a:moveTo>
                <a:lnTo>
                  <a:pt x="2780587" y="0"/>
                </a:lnTo>
                <a:lnTo>
                  <a:pt x="2780587" y="2366975"/>
                </a:lnTo>
                <a:lnTo>
                  <a:pt x="0" y="23669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1" name="TextBox 12">
            <a:extLst>
              <a:ext uri="{FF2B5EF4-FFF2-40B4-BE49-F238E27FC236}">
                <a16:creationId xmlns:a16="http://schemas.microsoft.com/office/drawing/2014/main" id="{7BB4F4D8-7045-2067-DBCC-80B8891EBCCE}"/>
              </a:ext>
            </a:extLst>
          </p:cNvPr>
          <p:cNvSpPr txBox="1"/>
          <p:nvPr/>
        </p:nvSpPr>
        <p:spPr>
          <a:xfrm>
            <a:off x="3905250" y="3249270"/>
            <a:ext cx="10477500" cy="4249497"/>
          </a:xfrm>
          <a:prstGeom prst="rect">
            <a:avLst/>
          </a:prstGeom>
        </p:spPr>
        <p:txBody>
          <a:bodyPr wrap="square" lIns="0" tIns="0" rIns="0" bIns="0" rtlCol="0" anchor="t">
            <a:spAutoFit/>
          </a:bodyPr>
          <a:lstStyle/>
          <a:p>
            <a:pPr lvl="0" algn="ctr">
              <a:lnSpc>
                <a:spcPct val="150000"/>
              </a:lnSpc>
              <a:spcBef>
                <a:spcPct val="0"/>
              </a:spcBef>
            </a:pPr>
            <a:r>
              <a:rPr lang="vi-VN" sz="6400" b="1">
                <a:solidFill>
                  <a:schemeClr val="bg1"/>
                </a:solidFill>
                <a:latin typeface="Arial" panose="020B0604020202020204" pitchFamily="34" charset="0"/>
                <a:cs typeface="Arial" panose="020B0604020202020204" pitchFamily="34" charset="0"/>
              </a:rPr>
              <a:t>HOẠT ĐỘNG: </a:t>
            </a:r>
            <a:endParaRPr lang="en-US" sz="6400" b="1">
              <a:solidFill>
                <a:schemeClr val="bg1"/>
              </a:solidFill>
              <a:latin typeface="Arial" panose="020B0604020202020204" pitchFamily="34" charset="0"/>
              <a:cs typeface="Arial" panose="020B0604020202020204" pitchFamily="34" charset="0"/>
            </a:endParaRPr>
          </a:p>
          <a:p>
            <a:pPr lvl="0" algn="ctr">
              <a:lnSpc>
                <a:spcPct val="150000"/>
              </a:lnSpc>
              <a:spcBef>
                <a:spcPct val="0"/>
              </a:spcBef>
            </a:pPr>
            <a:r>
              <a:rPr lang="en-US" sz="6400" b="1">
                <a:solidFill>
                  <a:schemeClr val="bg1"/>
                </a:solidFill>
                <a:latin typeface="Arial" panose="020B0604020202020204" pitchFamily="34" charset="0"/>
                <a:cs typeface="Arial" panose="020B0604020202020204" pitchFamily="34" charset="0"/>
              </a:rPr>
              <a:t>CỦNG CỐ KIẾN THỨC – VẬN DỤNG</a:t>
            </a:r>
            <a:endParaRPr lang="vi-VN" sz="64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932540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0" name="Picture 22">
            <a:extLst>
              <a:ext uri="{FF2B5EF4-FFF2-40B4-BE49-F238E27FC236}">
                <a16:creationId xmlns:a16="http://schemas.microsoft.com/office/drawing/2014/main" id="{E6F6AEBB-3D29-5E0F-1532-0398D0C6F448}"/>
              </a:ext>
            </a:extLst>
          </p:cNvPr>
          <p:cNvPicPr>
            <a:picLocks noChangeAspect="1"/>
          </p:cNvPicPr>
          <p:nvPr/>
        </p:nvPicPr>
        <p:blipFill>
          <a:blip r:embed="rId2"/>
          <a:srcRect/>
          <a:stretch>
            <a:fillRect/>
          </a:stretch>
        </p:blipFill>
        <p:spPr>
          <a:xfrm>
            <a:off x="-1" y="7399757"/>
            <a:ext cx="1443446" cy="1415178"/>
          </a:xfrm>
          <a:prstGeom prst="rect">
            <a:avLst/>
          </a:prstGeom>
        </p:spPr>
      </p:pic>
      <p:pic>
        <p:nvPicPr>
          <p:cNvPr id="12" name="Picture 25">
            <a:extLst>
              <a:ext uri="{FF2B5EF4-FFF2-40B4-BE49-F238E27FC236}">
                <a16:creationId xmlns:a16="http://schemas.microsoft.com/office/drawing/2014/main" id="{CC76FBCF-79AE-AC4F-8600-DA515B90AC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87621" y="6075422"/>
            <a:ext cx="1315896" cy="2734329"/>
          </a:xfrm>
          <a:prstGeom prst="rect">
            <a:avLst/>
          </a:prstGeom>
        </p:spPr>
      </p:pic>
      <p:pic>
        <p:nvPicPr>
          <p:cNvPr id="11" name="Picture 28">
            <a:extLst>
              <a:ext uri="{FF2B5EF4-FFF2-40B4-BE49-F238E27FC236}">
                <a16:creationId xmlns:a16="http://schemas.microsoft.com/office/drawing/2014/main" id="{D4B14636-C337-6261-97AF-6D078D28641E}"/>
              </a:ext>
            </a:extLst>
          </p:cNvPr>
          <p:cNvPicPr>
            <a:picLocks noChangeAspect="1"/>
          </p:cNvPicPr>
          <p:nvPr/>
        </p:nvPicPr>
        <p:blipFill>
          <a:blip r:embed="rId5"/>
          <a:srcRect/>
          <a:stretch>
            <a:fillRect/>
          </a:stretch>
        </p:blipFill>
        <p:spPr>
          <a:xfrm>
            <a:off x="1090406" y="6695984"/>
            <a:ext cx="2137818" cy="2113767"/>
          </a:xfrm>
          <a:prstGeom prst="rect">
            <a:avLst/>
          </a:prstGeom>
        </p:spPr>
      </p:pic>
      <p:grpSp>
        <p:nvGrpSpPr>
          <p:cNvPr id="23" name="Group 22">
            <a:extLst>
              <a:ext uri="{FF2B5EF4-FFF2-40B4-BE49-F238E27FC236}">
                <a16:creationId xmlns:a16="http://schemas.microsoft.com/office/drawing/2014/main" id="{D9B6F400-84EB-BBDE-1920-1AC8417BD270}"/>
              </a:ext>
            </a:extLst>
          </p:cNvPr>
          <p:cNvGrpSpPr/>
          <p:nvPr/>
        </p:nvGrpSpPr>
        <p:grpSpPr>
          <a:xfrm>
            <a:off x="-394262" y="8307137"/>
            <a:ext cx="19071951" cy="1060370"/>
            <a:chOff x="-27220" y="5568535"/>
            <a:chExt cx="12714634" cy="706913"/>
          </a:xfrm>
        </p:grpSpPr>
        <p:pic>
          <p:nvPicPr>
            <p:cNvPr id="13" name="Picture 29">
              <a:extLst>
                <a:ext uri="{FF2B5EF4-FFF2-40B4-BE49-F238E27FC236}">
                  <a16:creationId xmlns:a16="http://schemas.microsoft.com/office/drawing/2014/main" id="{B0FF24D4-9B15-0366-0EAE-A2EF8D0C1AF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220" y="5569526"/>
              <a:ext cx="1502286" cy="696685"/>
            </a:xfrm>
            <a:prstGeom prst="rect">
              <a:avLst/>
            </a:prstGeom>
          </p:spPr>
        </p:pic>
        <p:pic>
          <p:nvPicPr>
            <p:cNvPr id="14" name="Picture 29">
              <a:extLst>
                <a:ext uri="{FF2B5EF4-FFF2-40B4-BE49-F238E27FC236}">
                  <a16:creationId xmlns:a16="http://schemas.microsoft.com/office/drawing/2014/main" id="{F98181B6-1FBF-8038-5947-A3D17F4F335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56760" y="5569525"/>
              <a:ext cx="1502286" cy="696685"/>
            </a:xfrm>
            <a:prstGeom prst="rect">
              <a:avLst/>
            </a:prstGeom>
          </p:spPr>
        </p:pic>
        <p:pic>
          <p:nvPicPr>
            <p:cNvPr id="15" name="Picture 29">
              <a:extLst>
                <a:ext uri="{FF2B5EF4-FFF2-40B4-BE49-F238E27FC236}">
                  <a16:creationId xmlns:a16="http://schemas.microsoft.com/office/drawing/2014/main" id="{C9388ACC-19FE-A306-DAE3-708816FCD0E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56227" y="5574805"/>
              <a:ext cx="1502286" cy="696685"/>
            </a:xfrm>
            <a:prstGeom prst="rect">
              <a:avLst/>
            </a:prstGeom>
          </p:spPr>
        </p:pic>
        <p:pic>
          <p:nvPicPr>
            <p:cNvPr id="17" name="Picture 29">
              <a:extLst>
                <a:ext uri="{FF2B5EF4-FFF2-40B4-BE49-F238E27FC236}">
                  <a16:creationId xmlns:a16="http://schemas.microsoft.com/office/drawing/2014/main" id="{D8C74AB9-815C-AFF5-5DFB-E295EB3E297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154012" y="5578763"/>
              <a:ext cx="1502286" cy="696685"/>
            </a:xfrm>
            <a:prstGeom prst="rect">
              <a:avLst/>
            </a:prstGeom>
          </p:spPr>
        </p:pic>
        <p:pic>
          <p:nvPicPr>
            <p:cNvPr id="18" name="Picture 29">
              <a:extLst>
                <a:ext uri="{FF2B5EF4-FFF2-40B4-BE49-F238E27FC236}">
                  <a16:creationId xmlns:a16="http://schemas.microsoft.com/office/drawing/2014/main" id="{881C39DC-3C0A-164C-AC63-2421C791BC6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59380" y="5578763"/>
              <a:ext cx="1502286" cy="696685"/>
            </a:xfrm>
            <a:prstGeom prst="rect">
              <a:avLst/>
            </a:prstGeom>
          </p:spPr>
        </p:pic>
        <p:pic>
          <p:nvPicPr>
            <p:cNvPr id="19" name="Picture 29">
              <a:extLst>
                <a:ext uri="{FF2B5EF4-FFF2-40B4-BE49-F238E27FC236}">
                  <a16:creationId xmlns:a16="http://schemas.microsoft.com/office/drawing/2014/main" id="{65FF6F58-4520-3F32-9256-4D9C253B308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964748" y="5568536"/>
              <a:ext cx="1502286" cy="696685"/>
            </a:xfrm>
            <a:prstGeom prst="rect">
              <a:avLst/>
            </a:prstGeom>
          </p:spPr>
        </p:pic>
        <p:pic>
          <p:nvPicPr>
            <p:cNvPr id="20" name="Picture 29">
              <a:extLst>
                <a:ext uri="{FF2B5EF4-FFF2-40B4-BE49-F238E27FC236}">
                  <a16:creationId xmlns:a16="http://schemas.microsoft.com/office/drawing/2014/main" id="{55AC989A-0331-DB0D-AB88-F1FBE0745C4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372254" y="5578763"/>
              <a:ext cx="1502286" cy="696685"/>
            </a:xfrm>
            <a:prstGeom prst="rect">
              <a:avLst/>
            </a:prstGeom>
          </p:spPr>
        </p:pic>
        <p:pic>
          <p:nvPicPr>
            <p:cNvPr id="21" name="Picture 29">
              <a:extLst>
                <a:ext uri="{FF2B5EF4-FFF2-40B4-BE49-F238E27FC236}">
                  <a16:creationId xmlns:a16="http://schemas.microsoft.com/office/drawing/2014/main" id="{4A8C97F1-C27F-3B72-655F-D8B2E852BF7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777622" y="5568535"/>
              <a:ext cx="1502286" cy="696685"/>
            </a:xfrm>
            <a:prstGeom prst="rect">
              <a:avLst/>
            </a:prstGeom>
          </p:spPr>
        </p:pic>
        <p:pic>
          <p:nvPicPr>
            <p:cNvPr id="22" name="Picture 29">
              <a:extLst>
                <a:ext uri="{FF2B5EF4-FFF2-40B4-BE49-F238E27FC236}">
                  <a16:creationId xmlns:a16="http://schemas.microsoft.com/office/drawing/2014/main" id="{0DBD39A0-B8EA-0971-7017-624E4557068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185128" y="5578763"/>
              <a:ext cx="1502286" cy="696685"/>
            </a:xfrm>
            <a:prstGeom prst="rect">
              <a:avLst/>
            </a:prstGeom>
          </p:spPr>
        </p:pic>
      </p:grpSp>
      <p:sp>
        <p:nvSpPr>
          <p:cNvPr id="25" name="Title 1">
            <a:extLst>
              <a:ext uri="{FF2B5EF4-FFF2-40B4-BE49-F238E27FC236}">
                <a16:creationId xmlns:a16="http://schemas.microsoft.com/office/drawing/2014/main" id="{C670B2A4-63BA-D300-512B-EA1553842583}"/>
              </a:ext>
            </a:extLst>
          </p:cNvPr>
          <p:cNvSpPr txBox="1">
            <a:spLocks/>
          </p:cNvSpPr>
          <p:nvPr/>
        </p:nvSpPr>
        <p:spPr>
          <a:xfrm>
            <a:off x="483581" y="2638472"/>
            <a:ext cx="8425544" cy="1988345"/>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0800" b="1" dirty="0">
                <a:ln>
                  <a:solidFill>
                    <a:srgbClr val="74D1DE"/>
                  </a:solidFill>
                </a:ln>
                <a:solidFill>
                  <a:srgbClr val="FF0000"/>
                </a:solidFill>
                <a:latin typeface="Arial" panose="020B0604020202020204" pitchFamily="34" charset="0"/>
                <a:cs typeface="Arial" panose="020B0604020202020204" pitchFamily="34" charset="0"/>
              </a:rPr>
              <a:t>TRÒ CHƠI HÁI TÁO</a:t>
            </a:r>
          </a:p>
        </p:txBody>
      </p:sp>
      <p:pic>
        <p:nvPicPr>
          <p:cNvPr id="26" name="Picture 6">
            <a:extLst>
              <a:ext uri="{FF2B5EF4-FFF2-40B4-BE49-F238E27FC236}">
                <a16:creationId xmlns:a16="http://schemas.microsoft.com/office/drawing/2014/main" id="{A77021E9-ACD6-E58A-FE34-13BEC11A9C5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750405" y="288682"/>
            <a:ext cx="9374304" cy="9867689"/>
          </a:xfrm>
          <a:prstGeom prst="rect">
            <a:avLst/>
          </a:prstGeom>
        </p:spPr>
      </p:pic>
      <p:pic>
        <p:nvPicPr>
          <p:cNvPr id="29" name="Picture 10">
            <a:extLst>
              <a:ext uri="{FF2B5EF4-FFF2-40B4-BE49-F238E27FC236}">
                <a16:creationId xmlns:a16="http://schemas.microsoft.com/office/drawing/2014/main" id="{439E930C-A65D-8D7A-A597-913DFE3809D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957346" y="7371500"/>
            <a:ext cx="2531598" cy="2626820"/>
          </a:xfrm>
          <a:prstGeom prst="rect">
            <a:avLst/>
          </a:prstGeom>
        </p:spPr>
      </p:pic>
      <p:pic>
        <p:nvPicPr>
          <p:cNvPr id="3" name="Picture 2">
            <a:hlinkClick r:id="rId12" action="ppaction://hlinksldjump"/>
            <a:extLst>
              <a:ext uri="{FF2B5EF4-FFF2-40B4-BE49-F238E27FC236}">
                <a16:creationId xmlns:a16="http://schemas.microsoft.com/office/drawing/2014/main" id="{40F2A67D-BFD2-7158-BDF1-70F11C827A82}"/>
              </a:ext>
            </a:extLst>
          </p:cNvPr>
          <p:cNvPicPr>
            <a:picLocks noChangeAspect="1"/>
          </p:cNvPicPr>
          <p:nvPr/>
        </p:nvPicPr>
        <p:blipFill>
          <a:blip r:embed="rId13"/>
          <a:stretch>
            <a:fillRect/>
          </a:stretch>
        </p:blipFill>
        <p:spPr>
          <a:xfrm>
            <a:off x="6211852" y="6208422"/>
            <a:ext cx="5797799" cy="4078578"/>
          </a:xfrm>
          <a:prstGeom prst="rect">
            <a:avLst/>
          </a:prstGeom>
        </p:spPr>
      </p:pic>
    </p:spTree>
    <p:extLst>
      <p:ext uri="{BB962C8B-B14F-4D97-AF65-F5344CB8AC3E}">
        <p14:creationId xmlns:p14="http://schemas.microsoft.com/office/powerpoint/2010/main" val="35380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25"/>
                                        </p:tgtEl>
                                      </p:cBhvr>
                                    </p:animEffect>
                                    <p:animScale>
                                      <p:cBhvr>
                                        <p:cTn id="7" dur="250" autoRev="1" fill="hold"/>
                                        <p:tgtEl>
                                          <p:spTgt spid="2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47" name="Picture 20">
            <a:extLst>
              <a:ext uri="{FF2B5EF4-FFF2-40B4-BE49-F238E27FC236}">
                <a16:creationId xmlns:a16="http://schemas.microsoft.com/office/drawing/2014/main" id="{F598FCDC-5575-D22C-850D-1C2088AE87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824073" y="934836"/>
            <a:ext cx="1934411" cy="1991670"/>
          </a:xfrm>
          <a:prstGeom prst="rect">
            <a:avLst/>
          </a:prstGeom>
        </p:spPr>
      </p:pic>
      <p:grpSp>
        <p:nvGrpSpPr>
          <p:cNvPr id="48" name="Group 47">
            <a:extLst>
              <a:ext uri="{FF2B5EF4-FFF2-40B4-BE49-F238E27FC236}">
                <a16:creationId xmlns:a16="http://schemas.microsoft.com/office/drawing/2014/main" id="{70E7830C-8E2B-51C3-77F1-C33CD259AF78}"/>
              </a:ext>
            </a:extLst>
          </p:cNvPr>
          <p:cNvGrpSpPr/>
          <p:nvPr/>
        </p:nvGrpSpPr>
        <p:grpSpPr>
          <a:xfrm>
            <a:off x="18859518" y="287737"/>
            <a:ext cx="8553464" cy="3895481"/>
            <a:chOff x="11265112" y="208348"/>
            <a:chExt cx="5702309" cy="2596987"/>
          </a:xfrm>
        </p:grpSpPr>
        <p:grpSp>
          <p:nvGrpSpPr>
            <p:cNvPr id="49" name="Group 48">
              <a:extLst>
                <a:ext uri="{FF2B5EF4-FFF2-40B4-BE49-F238E27FC236}">
                  <a16:creationId xmlns:a16="http://schemas.microsoft.com/office/drawing/2014/main" id="{7F043062-9C0E-7F8D-AF6B-9A65274DA897}"/>
                </a:ext>
              </a:extLst>
            </p:cNvPr>
            <p:cNvGrpSpPr/>
            <p:nvPr/>
          </p:nvGrpSpPr>
          <p:grpSpPr>
            <a:xfrm>
              <a:off x="13181693" y="208348"/>
              <a:ext cx="3785728" cy="2596987"/>
              <a:chOff x="2844902" y="822114"/>
              <a:chExt cx="3785728" cy="2596987"/>
            </a:xfrm>
          </p:grpSpPr>
          <p:pic>
            <p:nvPicPr>
              <p:cNvPr id="51" name="Picture 22">
                <a:extLst>
                  <a:ext uri="{FF2B5EF4-FFF2-40B4-BE49-F238E27FC236}">
                    <a16:creationId xmlns:a16="http://schemas.microsoft.com/office/drawing/2014/main" id="{DA6AA179-3E6D-E39B-215D-6CC9AC6048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74335">
                <a:off x="5080964" y="2308976"/>
                <a:ext cx="1549666" cy="1110125"/>
              </a:xfrm>
              <a:prstGeom prst="rect">
                <a:avLst/>
              </a:prstGeom>
            </p:spPr>
          </p:pic>
          <p:pic>
            <p:nvPicPr>
              <p:cNvPr id="52" name="Picture 22">
                <a:extLst>
                  <a:ext uri="{FF2B5EF4-FFF2-40B4-BE49-F238E27FC236}">
                    <a16:creationId xmlns:a16="http://schemas.microsoft.com/office/drawing/2014/main" id="{270E4234-64F0-8835-34AA-196FC2A8A09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74335">
                <a:off x="2844902" y="822114"/>
                <a:ext cx="903147" cy="633894"/>
              </a:xfrm>
              <a:prstGeom prst="rect">
                <a:avLst/>
              </a:prstGeom>
            </p:spPr>
          </p:pic>
        </p:grpSp>
        <p:pic>
          <p:nvPicPr>
            <p:cNvPr id="50" name="Picture 22">
              <a:extLst>
                <a:ext uri="{FF2B5EF4-FFF2-40B4-BE49-F238E27FC236}">
                  <a16:creationId xmlns:a16="http://schemas.microsoft.com/office/drawing/2014/main" id="{CCE93820-926B-86B0-8740-AC5EA661625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74335">
              <a:off x="11265112" y="1208958"/>
              <a:ext cx="1095353" cy="768798"/>
            </a:xfrm>
            <a:prstGeom prst="rect">
              <a:avLst/>
            </a:prstGeom>
          </p:spPr>
        </p:pic>
      </p:grpSp>
      <p:grpSp>
        <p:nvGrpSpPr>
          <p:cNvPr id="53" name="Group 52">
            <a:extLst>
              <a:ext uri="{FF2B5EF4-FFF2-40B4-BE49-F238E27FC236}">
                <a16:creationId xmlns:a16="http://schemas.microsoft.com/office/drawing/2014/main" id="{697AD77E-11F2-018C-8E38-2007A83E4647}"/>
              </a:ext>
            </a:extLst>
          </p:cNvPr>
          <p:cNvGrpSpPr/>
          <p:nvPr/>
        </p:nvGrpSpPr>
        <p:grpSpPr>
          <a:xfrm>
            <a:off x="-3493796" y="923393"/>
            <a:ext cx="3357774" cy="2260344"/>
            <a:chOff x="3078903" y="240919"/>
            <a:chExt cx="2238516" cy="1506896"/>
          </a:xfrm>
        </p:grpSpPr>
        <p:pic>
          <p:nvPicPr>
            <p:cNvPr id="54" name="Picture 22">
              <a:extLst>
                <a:ext uri="{FF2B5EF4-FFF2-40B4-BE49-F238E27FC236}">
                  <a16:creationId xmlns:a16="http://schemas.microsoft.com/office/drawing/2014/main" id="{6F42F953-DC84-0D9C-4647-CDACFEDBF53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74335">
              <a:off x="3078903" y="637690"/>
              <a:ext cx="1549666" cy="1110125"/>
            </a:xfrm>
            <a:prstGeom prst="rect">
              <a:avLst/>
            </a:prstGeom>
          </p:spPr>
        </p:pic>
        <p:pic>
          <p:nvPicPr>
            <p:cNvPr id="55" name="Picture 22">
              <a:extLst>
                <a:ext uri="{FF2B5EF4-FFF2-40B4-BE49-F238E27FC236}">
                  <a16:creationId xmlns:a16="http://schemas.microsoft.com/office/drawing/2014/main" id="{9F22718C-7780-A7CC-0CCB-C17EC878565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74335">
              <a:off x="4222066" y="240919"/>
              <a:ext cx="1095353" cy="768798"/>
            </a:xfrm>
            <a:prstGeom prst="rect">
              <a:avLst/>
            </a:prstGeom>
          </p:spPr>
        </p:pic>
      </p:gr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0" name="Picture 22">
            <a:extLst>
              <a:ext uri="{FF2B5EF4-FFF2-40B4-BE49-F238E27FC236}">
                <a16:creationId xmlns:a16="http://schemas.microsoft.com/office/drawing/2014/main" id="{E6F6AEBB-3D29-5E0F-1532-0398D0C6F448}"/>
              </a:ext>
            </a:extLst>
          </p:cNvPr>
          <p:cNvPicPr>
            <a:picLocks noChangeAspect="1"/>
          </p:cNvPicPr>
          <p:nvPr/>
        </p:nvPicPr>
        <p:blipFill>
          <a:blip r:embed="rId9"/>
          <a:srcRect/>
          <a:stretch>
            <a:fillRect/>
          </a:stretch>
        </p:blipFill>
        <p:spPr>
          <a:xfrm>
            <a:off x="-1" y="7399757"/>
            <a:ext cx="1443446" cy="1415178"/>
          </a:xfrm>
          <a:prstGeom prst="rect">
            <a:avLst/>
          </a:prstGeom>
        </p:spPr>
      </p:pic>
      <p:pic>
        <p:nvPicPr>
          <p:cNvPr id="12" name="Picture 25">
            <a:extLst>
              <a:ext uri="{FF2B5EF4-FFF2-40B4-BE49-F238E27FC236}">
                <a16:creationId xmlns:a16="http://schemas.microsoft.com/office/drawing/2014/main" id="{CC76FBCF-79AE-AC4F-8600-DA515B90ACD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787621" y="6075422"/>
            <a:ext cx="1315896" cy="2734329"/>
          </a:xfrm>
          <a:prstGeom prst="rect">
            <a:avLst/>
          </a:prstGeom>
        </p:spPr>
      </p:pic>
      <p:pic>
        <p:nvPicPr>
          <p:cNvPr id="11" name="Picture 28">
            <a:extLst>
              <a:ext uri="{FF2B5EF4-FFF2-40B4-BE49-F238E27FC236}">
                <a16:creationId xmlns:a16="http://schemas.microsoft.com/office/drawing/2014/main" id="{D4B14636-C337-6261-97AF-6D078D28641E}"/>
              </a:ext>
            </a:extLst>
          </p:cNvPr>
          <p:cNvPicPr>
            <a:picLocks noChangeAspect="1"/>
          </p:cNvPicPr>
          <p:nvPr/>
        </p:nvPicPr>
        <p:blipFill>
          <a:blip r:embed="rId12"/>
          <a:srcRect/>
          <a:stretch>
            <a:fillRect/>
          </a:stretch>
        </p:blipFill>
        <p:spPr>
          <a:xfrm>
            <a:off x="1090406" y="6695984"/>
            <a:ext cx="2137818" cy="2113767"/>
          </a:xfrm>
          <a:prstGeom prst="rect">
            <a:avLst/>
          </a:prstGeom>
        </p:spPr>
      </p:pic>
      <p:grpSp>
        <p:nvGrpSpPr>
          <p:cNvPr id="23" name="Group 22">
            <a:extLst>
              <a:ext uri="{FF2B5EF4-FFF2-40B4-BE49-F238E27FC236}">
                <a16:creationId xmlns:a16="http://schemas.microsoft.com/office/drawing/2014/main" id="{D9B6F400-84EB-BBDE-1920-1AC8417BD270}"/>
              </a:ext>
            </a:extLst>
          </p:cNvPr>
          <p:cNvGrpSpPr/>
          <p:nvPr/>
        </p:nvGrpSpPr>
        <p:grpSpPr>
          <a:xfrm>
            <a:off x="-394262" y="8307137"/>
            <a:ext cx="19071951" cy="1060370"/>
            <a:chOff x="-27220" y="5568535"/>
            <a:chExt cx="12714634" cy="706913"/>
          </a:xfrm>
        </p:grpSpPr>
        <p:pic>
          <p:nvPicPr>
            <p:cNvPr id="13" name="Picture 29">
              <a:extLst>
                <a:ext uri="{FF2B5EF4-FFF2-40B4-BE49-F238E27FC236}">
                  <a16:creationId xmlns:a16="http://schemas.microsoft.com/office/drawing/2014/main" id="{B0FF24D4-9B15-0366-0EAE-A2EF8D0C1AFD}"/>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7220" y="5569526"/>
              <a:ext cx="1502286" cy="696685"/>
            </a:xfrm>
            <a:prstGeom prst="rect">
              <a:avLst/>
            </a:prstGeom>
          </p:spPr>
        </p:pic>
        <p:pic>
          <p:nvPicPr>
            <p:cNvPr id="14" name="Picture 29">
              <a:extLst>
                <a:ext uri="{FF2B5EF4-FFF2-40B4-BE49-F238E27FC236}">
                  <a16:creationId xmlns:a16="http://schemas.microsoft.com/office/drawing/2014/main" id="{F98181B6-1FBF-8038-5947-A3D17F4F335B}"/>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56760" y="5569525"/>
              <a:ext cx="1502286" cy="696685"/>
            </a:xfrm>
            <a:prstGeom prst="rect">
              <a:avLst/>
            </a:prstGeom>
          </p:spPr>
        </p:pic>
        <p:pic>
          <p:nvPicPr>
            <p:cNvPr id="15" name="Picture 29">
              <a:extLst>
                <a:ext uri="{FF2B5EF4-FFF2-40B4-BE49-F238E27FC236}">
                  <a16:creationId xmlns:a16="http://schemas.microsoft.com/office/drawing/2014/main" id="{C9388ACC-19FE-A306-DAE3-708816FCD0ED}"/>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756227" y="5574805"/>
              <a:ext cx="1502286" cy="696685"/>
            </a:xfrm>
            <a:prstGeom prst="rect">
              <a:avLst/>
            </a:prstGeom>
          </p:spPr>
        </p:pic>
        <p:pic>
          <p:nvPicPr>
            <p:cNvPr id="17" name="Picture 29">
              <a:extLst>
                <a:ext uri="{FF2B5EF4-FFF2-40B4-BE49-F238E27FC236}">
                  <a16:creationId xmlns:a16="http://schemas.microsoft.com/office/drawing/2014/main" id="{D8C74AB9-815C-AFF5-5DFB-E295EB3E297F}"/>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154012" y="5578763"/>
              <a:ext cx="1502286" cy="696685"/>
            </a:xfrm>
            <a:prstGeom prst="rect">
              <a:avLst/>
            </a:prstGeom>
          </p:spPr>
        </p:pic>
        <p:pic>
          <p:nvPicPr>
            <p:cNvPr id="18" name="Picture 29">
              <a:extLst>
                <a:ext uri="{FF2B5EF4-FFF2-40B4-BE49-F238E27FC236}">
                  <a16:creationId xmlns:a16="http://schemas.microsoft.com/office/drawing/2014/main" id="{881C39DC-3C0A-164C-AC63-2421C791BC6D}"/>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559380" y="5578763"/>
              <a:ext cx="1502286" cy="696685"/>
            </a:xfrm>
            <a:prstGeom prst="rect">
              <a:avLst/>
            </a:prstGeom>
          </p:spPr>
        </p:pic>
        <p:pic>
          <p:nvPicPr>
            <p:cNvPr id="19" name="Picture 29">
              <a:extLst>
                <a:ext uri="{FF2B5EF4-FFF2-40B4-BE49-F238E27FC236}">
                  <a16:creationId xmlns:a16="http://schemas.microsoft.com/office/drawing/2014/main" id="{65FF6F58-4520-3F32-9256-4D9C253B308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964748" y="5568536"/>
              <a:ext cx="1502286" cy="696685"/>
            </a:xfrm>
            <a:prstGeom prst="rect">
              <a:avLst/>
            </a:prstGeom>
          </p:spPr>
        </p:pic>
        <p:pic>
          <p:nvPicPr>
            <p:cNvPr id="20" name="Picture 29">
              <a:extLst>
                <a:ext uri="{FF2B5EF4-FFF2-40B4-BE49-F238E27FC236}">
                  <a16:creationId xmlns:a16="http://schemas.microsoft.com/office/drawing/2014/main" id="{55AC989A-0331-DB0D-AB88-F1FBE0745C4F}"/>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8372254" y="5578763"/>
              <a:ext cx="1502286" cy="696685"/>
            </a:xfrm>
            <a:prstGeom prst="rect">
              <a:avLst/>
            </a:prstGeom>
          </p:spPr>
        </p:pic>
        <p:pic>
          <p:nvPicPr>
            <p:cNvPr id="21" name="Picture 29">
              <a:extLst>
                <a:ext uri="{FF2B5EF4-FFF2-40B4-BE49-F238E27FC236}">
                  <a16:creationId xmlns:a16="http://schemas.microsoft.com/office/drawing/2014/main" id="{4A8C97F1-C27F-3B72-655F-D8B2E852BF7A}"/>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9777622" y="5568535"/>
              <a:ext cx="1502286" cy="696685"/>
            </a:xfrm>
            <a:prstGeom prst="rect">
              <a:avLst/>
            </a:prstGeom>
          </p:spPr>
        </p:pic>
        <p:pic>
          <p:nvPicPr>
            <p:cNvPr id="22" name="Picture 29">
              <a:extLst>
                <a:ext uri="{FF2B5EF4-FFF2-40B4-BE49-F238E27FC236}">
                  <a16:creationId xmlns:a16="http://schemas.microsoft.com/office/drawing/2014/main" id="{0DBD39A0-B8EA-0971-7017-624E4557068C}"/>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1185128" y="5578763"/>
              <a:ext cx="1502286" cy="696685"/>
            </a:xfrm>
            <a:prstGeom prst="rect">
              <a:avLst/>
            </a:prstGeom>
          </p:spPr>
        </p:pic>
      </p:grpSp>
      <p:pic>
        <p:nvPicPr>
          <p:cNvPr id="16" name="Picture 4">
            <a:extLst>
              <a:ext uri="{FF2B5EF4-FFF2-40B4-BE49-F238E27FC236}">
                <a16:creationId xmlns:a16="http://schemas.microsoft.com/office/drawing/2014/main" id="{528BB795-1E96-9971-2591-C761BEECA9A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4768984" y="542663"/>
            <a:ext cx="8425544" cy="9560903"/>
          </a:xfrm>
          <a:prstGeom prst="rect">
            <a:avLst/>
          </a:prstGeom>
        </p:spPr>
      </p:pic>
      <p:pic>
        <p:nvPicPr>
          <p:cNvPr id="56" name="Picture 10">
            <a:extLst>
              <a:ext uri="{FF2B5EF4-FFF2-40B4-BE49-F238E27FC236}">
                <a16:creationId xmlns:a16="http://schemas.microsoft.com/office/drawing/2014/main" id="{1B1F18CF-FAE2-9286-7771-D54DC0B745B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5106441" y="7536268"/>
            <a:ext cx="2531598" cy="2626820"/>
          </a:xfrm>
          <a:prstGeom prst="rect">
            <a:avLst/>
          </a:prstGeom>
        </p:spPr>
      </p:pic>
      <p:pic>
        <p:nvPicPr>
          <p:cNvPr id="100" name="Picture 99">
            <a:extLst>
              <a:ext uri="{FF2B5EF4-FFF2-40B4-BE49-F238E27FC236}">
                <a16:creationId xmlns:a16="http://schemas.microsoft.com/office/drawing/2014/main" id="{D26A6425-DDDF-E949-6B2C-A9578722E757}"/>
              </a:ext>
            </a:extLst>
          </p:cNvPr>
          <p:cNvPicPr>
            <a:picLocks noChangeAspect="1"/>
          </p:cNvPicPr>
          <p:nvPr/>
        </p:nvPicPr>
        <p:blipFill rotWithShape="1">
          <a:blip r:embed="rId19"/>
          <a:srcRect l="12537" r="9213" b="26675"/>
          <a:stretch/>
        </p:blipFill>
        <p:spPr>
          <a:xfrm>
            <a:off x="7045424" y="1758289"/>
            <a:ext cx="1667285" cy="1837283"/>
          </a:xfrm>
          <a:prstGeom prst="rect">
            <a:avLst/>
          </a:prstGeom>
        </p:spPr>
      </p:pic>
      <p:pic>
        <p:nvPicPr>
          <p:cNvPr id="101" name="Picture 100">
            <a:extLst>
              <a:ext uri="{FF2B5EF4-FFF2-40B4-BE49-F238E27FC236}">
                <a16:creationId xmlns:a16="http://schemas.microsoft.com/office/drawing/2014/main" id="{6F5B87CD-F043-E446-1156-02C1CCF9D0F4}"/>
              </a:ext>
            </a:extLst>
          </p:cNvPr>
          <p:cNvPicPr>
            <a:picLocks noChangeAspect="1"/>
          </p:cNvPicPr>
          <p:nvPr/>
        </p:nvPicPr>
        <p:blipFill rotWithShape="1">
          <a:blip r:embed="rId20"/>
          <a:srcRect l="10181" r="14334" b="27730"/>
          <a:stretch/>
        </p:blipFill>
        <p:spPr>
          <a:xfrm>
            <a:off x="6010216" y="3778704"/>
            <a:ext cx="1608389" cy="1837284"/>
          </a:xfrm>
          <a:prstGeom prst="rect">
            <a:avLst/>
          </a:prstGeom>
        </p:spPr>
      </p:pic>
      <p:pic>
        <p:nvPicPr>
          <p:cNvPr id="102" name="Picture 101">
            <a:extLst>
              <a:ext uri="{FF2B5EF4-FFF2-40B4-BE49-F238E27FC236}">
                <a16:creationId xmlns:a16="http://schemas.microsoft.com/office/drawing/2014/main" id="{4E5FD665-BC57-951D-9D28-6EB3BF52655C}"/>
              </a:ext>
            </a:extLst>
          </p:cNvPr>
          <p:cNvPicPr>
            <a:picLocks noChangeAspect="1"/>
          </p:cNvPicPr>
          <p:nvPr/>
        </p:nvPicPr>
        <p:blipFill rotWithShape="1">
          <a:blip r:embed="rId21"/>
          <a:srcRect b="20291"/>
          <a:stretch/>
        </p:blipFill>
        <p:spPr>
          <a:xfrm>
            <a:off x="9378175" y="1773631"/>
            <a:ext cx="1732148" cy="1712507"/>
          </a:xfrm>
          <a:prstGeom prst="rect">
            <a:avLst/>
          </a:prstGeom>
        </p:spPr>
      </p:pic>
      <p:pic>
        <p:nvPicPr>
          <p:cNvPr id="103" name="Picture 102">
            <a:extLst>
              <a:ext uri="{FF2B5EF4-FFF2-40B4-BE49-F238E27FC236}">
                <a16:creationId xmlns:a16="http://schemas.microsoft.com/office/drawing/2014/main" id="{3DA286D7-B349-7702-C4E0-74F24CD6BAD1}"/>
              </a:ext>
            </a:extLst>
          </p:cNvPr>
          <p:cNvPicPr>
            <a:picLocks noChangeAspect="1"/>
          </p:cNvPicPr>
          <p:nvPr/>
        </p:nvPicPr>
        <p:blipFill rotWithShape="1">
          <a:blip r:embed="rId22"/>
          <a:srcRect b="25742"/>
          <a:stretch/>
        </p:blipFill>
        <p:spPr>
          <a:xfrm>
            <a:off x="10722900" y="3286784"/>
            <a:ext cx="1956918" cy="1746288"/>
          </a:xfrm>
          <a:prstGeom prst="rect">
            <a:avLst/>
          </a:prstGeom>
        </p:spPr>
      </p:pic>
      <p:pic>
        <p:nvPicPr>
          <p:cNvPr id="104" name="Picture 103">
            <a:extLst>
              <a:ext uri="{FF2B5EF4-FFF2-40B4-BE49-F238E27FC236}">
                <a16:creationId xmlns:a16="http://schemas.microsoft.com/office/drawing/2014/main" id="{C2808421-3180-8B18-3415-4A35D880D742}"/>
              </a:ext>
            </a:extLst>
          </p:cNvPr>
          <p:cNvPicPr>
            <a:picLocks noChangeAspect="1"/>
          </p:cNvPicPr>
          <p:nvPr/>
        </p:nvPicPr>
        <p:blipFill rotWithShape="1">
          <a:blip r:embed="rId23"/>
          <a:srcRect l="11840" r="12675" b="24333"/>
          <a:stretch/>
        </p:blipFill>
        <p:spPr>
          <a:xfrm>
            <a:off x="10394891" y="4977171"/>
            <a:ext cx="1608387" cy="1895970"/>
          </a:xfrm>
          <a:prstGeom prst="rect">
            <a:avLst/>
          </a:prstGeom>
        </p:spPr>
      </p:pic>
      <p:pic>
        <p:nvPicPr>
          <p:cNvPr id="90" name="Picture 89">
            <a:hlinkClick r:id="rId24" action="ppaction://hlinksldjump"/>
            <a:extLst>
              <a:ext uri="{FF2B5EF4-FFF2-40B4-BE49-F238E27FC236}">
                <a16:creationId xmlns:a16="http://schemas.microsoft.com/office/drawing/2014/main" id="{A9A7CE85-C3A0-A0A9-0CB2-1B202F5B8227}"/>
              </a:ext>
            </a:extLst>
          </p:cNvPr>
          <p:cNvPicPr>
            <a:picLocks noChangeAspect="1"/>
          </p:cNvPicPr>
          <p:nvPr/>
        </p:nvPicPr>
        <p:blipFill rotWithShape="1">
          <a:blip r:embed="rId19"/>
          <a:srcRect l="12537" r="9213" b="26675"/>
          <a:stretch/>
        </p:blipFill>
        <p:spPr>
          <a:xfrm>
            <a:off x="7045424" y="1763924"/>
            <a:ext cx="1667285" cy="1837283"/>
          </a:xfrm>
          <a:prstGeom prst="rect">
            <a:avLst/>
          </a:prstGeom>
        </p:spPr>
      </p:pic>
      <p:pic>
        <p:nvPicPr>
          <p:cNvPr id="91" name="Picture 90">
            <a:hlinkClick r:id="rId25" action="ppaction://hlinksldjump"/>
            <a:extLst>
              <a:ext uri="{FF2B5EF4-FFF2-40B4-BE49-F238E27FC236}">
                <a16:creationId xmlns:a16="http://schemas.microsoft.com/office/drawing/2014/main" id="{9B6410BF-6388-BAC2-39A4-C7C1437B3FC2}"/>
              </a:ext>
            </a:extLst>
          </p:cNvPr>
          <p:cNvPicPr>
            <a:picLocks noChangeAspect="1"/>
          </p:cNvPicPr>
          <p:nvPr/>
        </p:nvPicPr>
        <p:blipFill rotWithShape="1">
          <a:blip r:embed="rId20"/>
          <a:srcRect l="10181" r="14334" b="27730"/>
          <a:stretch/>
        </p:blipFill>
        <p:spPr>
          <a:xfrm>
            <a:off x="6010657" y="3778704"/>
            <a:ext cx="1608389" cy="1837284"/>
          </a:xfrm>
          <a:prstGeom prst="rect">
            <a:avLst/>
          </a:prstGeom>
        </p:spPr>
      </p:pic>
      <p:pic>
        <p:nvPicPr>
          <p:cNvPr id="92" name="Picture 91">
            <a:hlinkClick r:id="rId26" action="ppaction://hlinksldjump"/>
            <a:extLst>
              <a:ext uri="{FF2B5EF4-FFF2-40B4-BE49-F238E27FC236}">
                <a16:creationId xmlns:a16="http://schemas.microsoft.com/office/drawing/2014/main" id="{A18D3918-47D6-6ABE-427A-1CB8DC3EE0F2}"/>
              </a:ext>
            </a:extLst>
          </p:cNvPr>
          <p:cNvPicPr>
            <a:picLocks noChangeAspect="1"/>
          </p:cNvPicPr>
          <p:nvPr/>
        </p:nvPicPr>
        <p:blipFill rotWithShape="1">
          <a:blip r:embed="rId21"/>
          <a:srcRect b="20291"/>
          <a:stretch/>
        </p:blipFill>
        <p:spPr>
          <a:xfrm>
            <a:off x="9378175" y="1758289"/>
            <a:ext cx="1732148" cy="1712507"/>
          </a:xfrm>
          <a:prstGeom prst="rect">
            <a:avLst/>
          </a:prstGeom>
        </p:spPr>
      </p:pic>
      <p:pic>
        <p:nvPicPr>
          <p:cNvPr id="93" name="Picture 92">
            <a:hlinkClick r:id="rId27" action="ppaction://hlinksldjump"/>
            <a:extLst>
              <a:ext uri="{FF2B5EF4-FFF2-40B4-BE49-F238E27FC236}">
                <a16:creationId xmlns:a16="http://schemas.microsoft.com/office/drawing/2014/main" id="{B46C7E93-D97C-CFB0-FCAF-5D83663C4062}"/>
              </a:ext>
            </a:extLst>
          </p:cNvPr>
          <p:cNvPicPr>
            <a:picLocks noChangeAspect="1"/>
          </p:cNvPicPr>
          <p:nvPr/>
        </p:nvPicPr>
        <p:blipFill rotWithShape="1">
          <a:blip r:embed="rId22"/>
          <a:srcRect b="25742"/>
          <a:stretch/>
        </p:blipFill>
        <p:spPr>
          <a:xfrm>
            <a:off x="10718175" y="3258728"/>
            <a:ext cx="1956918" cy="1746288"/>
          </a:xfrm>
          <a:prstGeom prst="rect">
            <a:avLst/>
          </a:prstGeom>
        </p:spPr>
      </p:pic>
      <p:pic>
        <p:nvPicPr>
          <p:cNvPr id="94" name="Picture 93">
            <a:hlinkClick r:id="rId28" action="ppaction://hlinksldjump"/>
            <a:extLst>
              <a:ext uri="{FF2B5EF4-FFF2-40B4-BE49-F238E27FC236}">
                <a16:creationId xmlns:a16="http://schemas.microsoft.com/office/drawing/2014/main" id="{6FE26768-F5FB-0455-427F-F44DC96F914E}"/>
              </a:ext>
            </a:extLst>
          </p:cNvPr>
          <p:cNvPicPr>
            <a:picLocks noChangeAspect="1"/>
          </p:cNvPicPr>
          <p:nvPr/>
        </p:nvPicPr>
        <p:blipFill rotWithShape="1">
          <a:blip r:embed="rId23"/>
          <a:srcRect l="11840" r="12675" b="24333"/>
          <a:stretch/>
        </p:blipFill>
        <p:spPr>
          <a:xfrm>
            <a:off x="10396668" y="4971234"/>
            <a:ext cx="1608387" cy="1895970"/>
          </a:xfrm>
          <a:prstGeom prst="rect">
            <a:avLst/>
          </a:prstGeom>
        </p:spPr>
      </p:pic>
      <p:pic>
        <p:nvPicPr>
          <p:cNvPr id="105" name="Picture 104">
            <a:hlinkClick r:id="rId29" action="ppaction://hlinksldjump"/>
            <a:extLst>
              <a:ext uri="{FF2B5EF4-FFF2-40B4-BE49-F238E27FC236}">
                <a16:creationId xmlns:a16="http://schemas.microsoft.com/office/drawing/2014/main" id="{FC70DD9E-9FB0-5A5E-F59D-A19E9001D2CC}"/>
              </a:ext>
            </a:extLst>
          </p:cNvPr>
          <p:cNvPicPr>
            <a:picLocks noChangeAspect="1"/>
          </p:cNvPicPr>
          <p:nvPr/>
        </p:nvPicPr>
        <p:blipFill>
          <a:blip r:embed="rId30"/>
          <a:stretch>
            <a:fillRect/>
          </a:stretch>
        </p:blipFill>
        <p:spPr>
          <a:xfrm>
            <a:off x="15030028" y="7263282"/>
            <a:ext cx="3200678" cy="3017781"/>
          </a:xfrm>
          <a:prstGeom prst="rect">
            <a:avLst/>
          </a:prstGeom>
        </p:spPr>
      </p:pic>
    </p:spTree>
    <p:extLst>
      <p:ext uri="{BB962C8B-B14F-4D97-AF65-F5344CB8AC3E}">
        <p14:creationId xmlns:p14="http://schemas.microsoft.com/office/powerpoint/2010/main" val="107639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9000" fill="hold"/>
                                        <p:tgtEl>
                                          <p:spTgt spid="53"/>
                                        </p:tgtEl>
                                        <p:attrNameLst>
                                          <p:attrName>ppt_x</p:attrName>
                                        </p:attrNameLst>
                                      </p:cBhvr>
                                      <p:tavLst>
                                        <p:tav tm="0">
                                          <p:val>
                                            <p:strVal val="1+#ppt_w/2"/>
                                          </p:val>
                                        </p:tav>
                                        <p:tav tm="100000">
                                          <p:val>
                                            <p:strVal val="#ppt_x"/>
                                          </p:val>
                                        </p:tav>
                                      </p:tavLst>
                                    </p:anim>
                                    <p:anim calcmode="lin" valueType="num">
                                      <p:cBhvr additive="base">
                                        <p:cTn id="8" dur="9000" fill="hold"/>
                                        <p:tgtEl>
                                          <p:spTgt spid="53"/>
                                        </p:tgtEl>
                                        <p:attrNameLst>
                                          <p:attrName>ppt_y</p:attrName>
                                        </p:attrNameLst>
                                      </p:cBhvr>
                                      <p:tavLst>
                                        <p:tav tm="0">
                                          <p:val>
                                            <p:strVal val="#ppt_y"/>
                                          </p:val>
                                        </p:tav>
                                        <p:tav tm="100000">
                                          <p:val>
                                            <p:strVal val="#ppt_y"/>
                                          </p:val>
                                        </p:tav>
                                      </p:tavLst>
                                    </p:anim>
                                  </p:childTnLst>
                                </p:cTn>
                              </p:par>
                              <p:par>
                                <p:cTn id="9" presetID="2" presetClass="entr" presetSubtype="8" repeatCount="indefinite"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15000" fill="hold"/>
                                        <p:tgtEl>
                                          <p:spTgt spid="48"/>
                                        </p:tgtEl>
                                        <p:attrNameLst>
                                          <p:attrName>ppt_x</p:attrName>
                                        </p:attrNameLst>
                                      </p:cBhvr>
                                      <p:tavLst>
                                        <p:tav tm="0">
                                          <p:val>
                                            <p:strVal val="0-#ppt_w/2"/>
                                          </p:val>
                                        </p:tav>
                                        <p:tav tm="100000">
                                          <p:val>
                                            <p:strVal val="#ppt_x"/>
                                          </p:val>
                                        </p:tav>
                                      </p:tavLst>
                                    </p:anim>
                                    <p:anim calcmode="lin" valueType="num">
                                      <p:cBhvr additive="base">
                                        <p:cTn id="12" dur="15000" fill="hold"/>
                                        <p:tgtEl>
                                          <p:spTgt spid="48"/>
                                        </p:tgtEl>
                                        <p:attrNameLst>
                                          <p:attrName>ppt_y</p:attrName>
                                        </p:attrNameLst>
                                      </p:cBhvr>
                                      <p:tavLst>
                                        <p:tav tm="0">
                                          <p:val>
                                            <p:strVal val="#ppt_y"/>
                                          </p:val>
                                        </p:tav>
                                        <p:tav tm="100000">
                                          <p:val>
                                            <p:strVal val="#ppt_y"/>
                                          </p:val>
                                        </p:tav>
                                      </p:tavLst>
                                    </p:anim>
                                  </p:childTnLst>
                                </p:cTn>
                              </p:par>
                              <p:par>
                                <p:cTn id="13" presetID="8" presetClass="emph" presetSubtype="0" repeatCount="indefinite" fill="hold" nodeType="withEffect">
                                  <p:stCondLst>
                                    <p:cond delay="0"/>
                                  </p:stCondLst>
                                  <p:childTnLst>
                                    <p:animRot by="21600000">
                                      <p:cBhvr>
                                        <p:cTn id="14" dur="6000" fill="hold"/>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90"/>
                    </p:tgtEl>
                  </p:cond>
                </p:stCondLst>
                <p:endSync evt="end" delay="0">
                  <p:rtn val="all"/>
                </p:endSync>
                <p:childTnLst>
                  <p:par>
                    <p:cTn id="16" fill="hold">
                      <p:stCondLst>
                        <p:cond delay="0"/>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90"/>
                                        </p:tgtEl>
                                      </p:cBhvr>
                                    </p:animEffect>
                                    <p:set>
                                      <p:cBhvr>
                                        <p:cTn id="20" dur="1" fill="hold">
                                          <p:stCondLst>
                                            <p:cond delay="499"/>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21" restart="whenNotActive" fill="hold" evtFilter="cancelBubble" nodeType="interactiveSeq">
                <p:stCondLst>
                  <p:cond evt="onClick" delay="0">
                    <p:tgtEl>
                      <p:spTgt spid="91"/>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91"/>
                                        </p:tgtEl>
                                      </p:cBhvr>
                                    </p:animEffect>
                                    <p:set>
                                      <p:cBhvr>
                                        <p:cTn id="26"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27" restart="whenNotActive" fill="hold" evtFilter="cancelBubble" nodeType="interactiveSeq">
                <p:stCondLst>
                  <p:cond evt="onClick" delay="0">
                    <p:tgtEl>
                      <p:spTgt spid="92"/>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92"/>
                                        </p:tgtEl>
                                      </p:cBhvr>
                                    </p:animEffect>
                                    <p:set>
                                      <p:cBhvr>
                                        <p:cTn id="32" dur="1" fill="hold">
                                          <p:stCondLst>
                                            <p:cond delay="4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33" restart="whenNotActive" fill="hold" evtFilter="cancelBubble" nodeType="interactiveSeq">
                <p:stCondLst>
                  <p:cond evt="onClick" delay="0">
                    <p:tgtEl>
                      <p:spTgt spid="93"/>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93"/>
                                        </p:tgtEl>
                                      </p:cBhvr>
                                    </p:animEffect>
                                    <p:set>
                                      <p:cBhvr>
                                        <p:cTn id="38"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39" restart="whenNotActive" fill="hold" evtFilter="cancelBubble" nodeType="interactiveSeq">
                <p:stCondLst>
                  <p:cond evt="onClick" delay="0">
                    <p:tgtEl>
                      <p:spTgt spid="94"/>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94"/>
                                        </p:tgtEl>
                                      </p:cBhvr>
                                    </p:animEffect>
                                    <p:set>
                                      <p:cBhvr>
                                        <p:cTn id="44" dur="1" fill="hold">
                                          <p:stCondLst>
                                            <p:cond delay="499"/>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45" restart="whenNotActive" fill="hold" evtFilter="cancelBubble" nodeType="interactiveSeq">
                <p:stCondLst>
                  <p:cond evt="onClick" delay="0">
                    <p:tgtEl>
                      <p:spTgt spid="100"/>
                    </p:tgtEl>
                  </p:cond>
                </p:stCondLst>
                <p:endSync evt="end" delay="0">
                  <p:rtn val="all"/>
                </p:endSync>
                <p:childTnLst>
                  <p:par>
                    <p:cTn id="46" fill="hold">
                      <p:stCondLst>
                        <p:cond delay="0"/>
                      </p:stCondLst>
                      <p:childTnLst>
                        <p:par>
                          <p:cTn id="47" fill="hold">
                            <p:stCondLst>
                              <p:cond delay="0"/>
                            </p:stCondLst>
                            <p:childTnLst>
                              <p:par>
                                <p:cTn id="48" presetID="37" presetClass="exit" presetSubtype="0" fill="hold" nodeType="clickEffect">
                                  <p:stCondLst>
                                    <p:cond delay="0"/>
                                  </p:stCondLst>
                                  <p:childTnLst>
                                    <p:animEffect transition="out" filter="fade">
                                      <p:cBhvr>
                                        <p:cTn id="49" dur="1000"/>
                                        <p:tgtEl>
                                          <p:spTgt spid="100"/>
                                        </p:tgtEl>
                                      </p:cBhvr>
                                    </p:animEffect>
                                    <p:anim calcmode="lin" valueType="num">
                                      <p:cBhvr>
                                        <p:cTn id="50" dur="1000"/>
                                        <p:tgtEl>
                                          <p:spTgt spid="100"/>
                                        </p:tgtEl>
                                        <p:attrNameLst>
                                          <p:attrName>ppt_x</p:attrName>
                                        </p:attrNameLst>
                                      </p:cBhvr>
                                      <p:tavLst>
                                        <p:tav tm="0">
                                          <p:val>
                                            <p:strVal val="ppt_x"/>
                                          </p:val>
                                        </p:tav>
                                        <p:tav tm="100000">
                                          <p:val>
                                            <p:strVal val="ppt_x"/>
                                          </p:val>
                                        </p:tav>
                                      </p:tavLst>
                                    </p:anim>
                                    <p:anim calcmode="lin" valueType="num">
                                      <p:cBhvr>
                                        <p:cTn id="51" dur="100" decel="100000"/>
                                        <p:tgtEl>
                                          <p:spTgt spid="100"/>
                                        </p:tgtEl>
                                        <p:attrNameLst>
                                          <p:attrName>ppt_y</p:attrName>
                                        </p:attrNameLst>
                                      </p:cBhvr>
                                      <p:tavLst>
                                        <p:tav tm="0">
                                          <p:val>
                                            <p:strVal val="ppt_y"/>
                                          </p:val>
                                        </p:tav>
                                        <p:tav tm="100000">
                                          <p:val>
                                            <p:strVal val="ppt_y-.03"/>
                                          </p:val>
                                        </p:tav>
                                      </p:tavLst>
                                    </p:anim>
                                    <p:anim calcmode="lin" valueType="num">
                                      <p:cBhvr>
                                        <p:cTn id="52" dur="900" accel="100000">
                                          <p:stCondLst>
                                            <p:cond delay="100"/>
                                          </p:stCondLst>
                                        </p:cTn>
                                        <p:tgtEl>
                                          <p:spTgt spid="100"/>
                                        </p:tgtEl>
                                        <p:attrNameLst>
                                          <p:attrName>ppt_y</p:attrName>
                                        </p:attrNameLst>
                                      </p:cBhvr>
                                      <p:tavLst>
                                        <p:tav tm="0">
                                          <p:val>
                                            <p:strVal val="ppt_y"/>
                                          </p:val>
                                        </p:tav>
                                        <p:tav tm="100000">
                                          <p:val>
                                            <p:strVal val="ppt_y+1"/>
                                          </p:val>
                                        </p:tav>
                                      </p:tavLst>
                                    </p:anim>
                                    <p:set>
                                      <p:cBhvr>
                                        <p:cTn id="53" dur="1" fill="hold">
                                          <p:stCondLst>
                                            <p:cond delay="999"/>
                                          </p:stCondLst>
                                        </p:cTn>
                                        <p:tgtEl>
                                          <p:spTgt spid="100"/>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0"/>
                  </p:tgtEl>
                </p:cond>
              </p:nextCondLst>
            </p:seq>
            <p:seq concurrent="1" nextAc="seek">
              <p:cTn id="54" restart="whenNotActive" fill="hold" evtFilter="cancelBubble" nodeType="interactiveSeq">
                <p:stCondLst>
                  <p:cond evt="onClick" delay="0">
                    <p:tgtEl>
                      <p:spTgt spid="101"/>
                    </p:tgtEl>
                  </p:cond>
                </p:stCondLst>
                <p:endSync evt="end" delay="0">
                  <p:rtn val="all"/>
                </p:endSync>
                <p:childTnLst>
                  <p:par>
                    <p:cTn id="55" fill="hold">
                      <p:stCondLst>
                        <p:cond delay="0"/>
                      </p:stCondLst>
                      <p:childTnLst>
                        <p:par>
                          <p:cTn id="56" fill="hold">
                            <p:stCondLst>
                              <p:cond delay="0"/>
                            </p:stCondLst>
                            <p:childTnLst>
                              <p:par>
                                <p:cTn id="57" presetID="37" presetClass="exit" presetSubtype="0" fill="hold" nodeType="clickEffect">
                                  <p:stCondLst>
                                    <p:cond delay="0"/>
                                  </p:stCondLst>
                                  <p:childTnLst>
                                    <p:animEffect transition="out" filter="fade">
                                      <p:cBhvr>
                                        <p:cTn id="58" dur="1000"/>
                                        <p:tgtEl>
                                          <p:spTgt spid="101"/>
                                        </p:tgtEl>
                                      </p:cBhvr>
                                    </p:animEffect>
                                    <p:anim calcmode="lin" valueType="num">
                                      <p:cBhvr>
                                        <p:cTn id="59" dur="1000"/>
                                        <p:tgtEl>
                                          <p:spTgt spid="101"/>
                                        </p:tgtEl>
                                        <p:attrNameLst>
                                          <p:attrName>ppt_x</p:attrName>
                                        </p:attrNameLst>
                                      </p:cBhvr>
                                      <p:tavLst>
                                        <p:tav tm="0">
                                          <p:val>
                                            <p:strVal val="ppt_x"/>
                                          </p:val>
                                        </p:tav>
                                        <p:tav tm="100000">
                                          <p:val>
                                            <p:strVal val="ppt_x"/>
                                          </p:val>
                                        </p:tav>
                                      </p:tavLst>
                                    </p:anim>
                                    <p:anim calcmode="lin" valueType="num">
                                      <p:cBhvr>
                                        <p:cTn id="60" dur="100" decel="100000"/>
                                        <p:tgtEl>
                                          <p:spTgt spid="101"/>
                                        </p:tgtEl>
                                        <p:attrNameLst>
                                          <p:attrName>ppt_y</p:attrName>
                                        </p:attrNameLst>
                                      </p:cBhvr>
                                      <p:tavLst>
                                        <p:tav tm="0">
                                          <p:val>
                                            <p:strVal val="ppt_y"/>
                                          </p:val>
                                        </p:tav>
                                        <p:tav tm="100000">
                                          <p:val>
                                            <p:strVal val="ppt_y-.03"/>
                                          </p:val>
                                        </p:tav>
                                      </p:tavLst>
                                    </p:anim>
                                    <p:anim calcmode="lin" valueType="num">
                                      <p:cBhvr>
                                        <p:cTn id="61" dur="900" accel="100000">
                                          <p:stCondLst>
                                            <p:cond delay="100"/>
                                          </p:stCondLst>
                                        </p:cTn>
                                        <p:tgtEl>
                                          <p:spTgt spid="101"/>
                                        </p:tgtEl>
                                        <p:attrNameLst>
                                          <p:attrName>ppt_y</p:attrName>
                                        </p:attrNameLst>
                                      </p:cBhvr>
                                      <p:tavLst>
                                        <p:tav tm="0">
                                          <p:val>
                                            <p:strVal val="ppt_y"/>
                                          </p:val>
                                        </p:tav>
                                        <p:tav tm="100000">
                                          <p:val>
                                            <p:strVal val="ppt_y+1"/>
                                          </p:val>
                                        </p:tav>
                                      </p:tavLst>
                                    </p:anim>
                                    <p:set>
                                      <p:cBhvr>
                                        <p:cTn id="62" dur="1" fill="hold">
                                          <p:stCondLst>
                                            <p:cond delay="999"/>
                                          </p:stCondLst>
                                        </p:cTn>
                                        <p:tgtEl>
                                          <p:spTgt spid="101"/>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1"/>
                  </p:tgtEl>
                </p:cond>
              </p:nextCondLst>
            </p:seq>
            <p:seq concurrent="1" nextAc="seek">
              <p:cTn id="63" restart="whenNotActive" fill="hold" evtFilter="cancelBubble" nodeType="interactiveSeq">
                <p:stCondLst>
                  <p:cond evt="onClick" delay="0">
                    <p:tgtEl>
                      <p:spTgt spid="102"/>
                    </p:tgtEl>
                  </p:cond>
                </p:stCondLst>
                <p:endSync evt="end" delay="0">
                  <p:rtn val="all"/>
                </p:endSync>
                <p:childTnLst>
                  <p:par>
                    <p:cTn id="64" fill="hold">
                      <p:stCondLst>
                        <p:cond delay="0"/>
                      </p:stCondLst>
                      <p:childTnLst>
                        <p:par>
                          <p:cTn id="65" fill="hold">
                            <p:stCondLst>
                              <p:cond delay="0"/>
                            </p:stCondLst>
                            <p:childTnLst>
                              <p:par>
                                <p:cTn id="66" presetID="37" presetClass="exit" presetSubtype="0" fill="hold" nodeType="clickEffect">
                                  <p:stCondLst>
                                    <p:cond delay="0"/>
                                  </p:stCondLst>
                                  <p:childTnLst>
                                    <p:animEffect transition="out" filter="fade">
                                      <p:cBhvr>
                                        <p:cTn id="67" dur="1000"/>
                                        <p:tgtEl>
                                          <p:spTgt spid="102"/>
                                        </p:tgtEl>
                                      </p:cBhvr>
                                    </p:animEffect>
                                    <p:anim calcmode="lin" valueType="num">
                                      <p:cBhvr>
                                        <p:cTn id="68" dur="1000"/>
                                        <p:tgtEl>
                                          <p:spTgt spid="102"/>
                                        </p:tgtEl>
                                        <p:attrNameLst>
                                          <p:attrName>ppt_x</p:attrName>
                                        </p:attrNameLst>
                                      </p:cBhvr>
                                      <p:tavLst>
                                        <p:tav tm="0">
                                          <p:val>
                                            <p:strVal val="ppt_x"/>
                                          </p:val>
                                        </p:tav>
                                        <p:tav tm="100000">
                                          <p:val>
                                            <p:strVal val="ppt_x"/>
                                          </p:val>
                                        </p:tav>
                                      </p:tavLst>
                                    </p:anim>
                                    <p:anim calcmode="lin" valueType="num">
                                      <p:cBhvr>
                                        <p:cTn id="69" dur="100" decel="100000"/>
                                        <p:tgtEl>
                                          <p:spTgt spid="102"/>
                                        </p:tgtEl>
                                        <p:attrNameLst>
                                          <p:attrName>ppt_y</p:attrName>
                                        </p:attrNameLst>
                                      </p:cBhvr>
                                      <p:tavLst>
                                        <p:tav tm="0">
                                          <p:val>
                                            <p:strVal val="ppt_y"/>
                                          </p:val>
                                        </p:tav>
                                        <p:tav tm="100000">
                                          <p:val>
                                            <p:strVal val="ppt_y-.03"/>
                                          </p:val>
                                        </p:tav>
                                      </p:tavLst>
                                    </p:anim>
                                    <p:anim calcmode="lin" valueType="num">
                                      <p:cBhvr>
                                        <p:cTn id="70" dur="900" accel="100000">
                                          <p:stCondLst>
                                            <p:cond delay="100"/>
                                          </p:stCondLst>
                                        </p:cTn>
                                        <p:tgtEl>
                                          <p:spTgt spid="102"/>
                                        </p:tgtEl>
                                        <p:attrNameLst>
                                          <p:attrName>ppt_y</p:attrName>
                                        </p:attrNameLst>
                                      </p:cBhvr>
                                      <p:tavLst>
                                        <p:tav tm="0">
                                          <p:val>
                                            <p:strVal val="ppt_y"/>
                                          </p:val>
                                        </p:tav>
                                        <p:tav tm="100000">
                                          <p:val>
                                            <p:strVal val="ppt_y+1"/>
                                          </p:val>
                                        </p:tav>
                                      </p:tavLst>
                                    </p:anim>
                                    <p:set>
                                      <p:cBhvr>
                                        <p:cTn id="71" dur="1" fill="hold">
                                          <p:stCondLst>
                                            <p:cond delay="999"/>
                                          </p:stCondLst>
                                        </p:cTn>
                                        <p:tgtEl>
                                          <p:spTgt spid="102"/>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2"/>
                  </p:tgtEl>
                </p:cond>
              </p:nextCondLst>
            </p:seq>
            <p:seq concurrent="1" nextAc="seek">
              <p:cTn id="72" restart="whenNotActive" fill="hold" evtFilter="cancelBubble" nodeType="interactiveSeq">
                <p:stCondLst>
                  <p:cond evt="onClick" delay="0">
                    <p:tgtEl>
                      <p:spTgt spid="103"/>
                    </p:tgtEl>
                  </p:cond>
                </p:stCondLst>
                <p:endSync evt="end" delay="0">
                  <p:rtn val="all"/>
                </p:endSync>
                <p:childTnLst>
                  <p:par>
                    <p:cTn id="73" fill="hold">
                      <p:stCondLst>
                        <p:cond delay="0"/>
                      </p:stCondLst>
                      <p:childTnLst>
                        <p:par>
                          <p:cTn id="74" fill="hold">
                            <p:stCondLst>
                              <p:cond delay="0"/>
                            </p:stCondLst>
                            <p:childTnLst>
                              <p:par>
                                <p:cTn id="75" presetID="37" presetClass="exit" presetSubtype="0" fill="hold" nodeType="clickEffect">
                                  <p:stCondLst>
                                    <p:cond delay="0"/>
                                  </p:stCondLst>
                                  <p:childTnLst>
                                    <p:animEffect transition="out" filter="fade">
                                      <p:cBhvr>
                                        <p:cTn id="76" dur="1000"/>
                                        <p:tgtEl>
                                          <p:spTgt spid="103"/>
                                        </p:tgtEl>
                                      </p:cBhvr>
                                    </p:animEffect>
                                    <p:anim calcmode="lin" valueType="num">
                                      <p:cBhvr>
                                        <p:cTn id="77" dur="1000"/>
                                        <p:tgtEl>
                                          <p:spTgt spid="103"/>
                                        </p:tgtEl>
                                        <p:attrNameLst>
                                          <p:attrName>ppt_x</p:attrName>
                                        </p:attrNameLst>
                                      </p:cBhvr>
                                      <p:tavLst>
                                        <p:tav tm="0">
                                          <p:val>
                                            <p:strVal val="ppt_x"/>
                                          </p:val>
                                        </p:tav>
                                        <p:tav tm="100000">
                                          <p:val>
                                            <p:strVal val="ppt_x"/>
                                          </p:val>
                                        </p:tav>
                                      </p:tavLst>
                                    </p:anim>
                                    <p:anim calcmode="lin" valueType="num">
                                      <p:cBhvr>
                                        <p:cTn id="78" dur="100" decel="100000"/>
                                        <p:tgtEl>
                                          <p:spTgt spid="103"/>
                                        </p:tgtEl>
                                        <p:attrNameLst>
                                          <p:attrName>ppt_y</p:attrName>
                                        </p:attrNameLst>
                                      </p:cBhvr>
                                      <p:tavLst>
                                        <p:tav tm="0">
                                          <p:val>
                                            <p:strVal val="ppt_y"/>
                                          </p:val>
                                        </p:tav>
                                        <p:tav tm="100000">
                                          <p:val>
                                            <p:strVal val="ppt_y-.03"/>
                                          </p:val>
                                        </p:tav>
                                      </p:tavLst>
                                    </p:anim>
                                    <p:anim calcmode="lin" valueType="num">
                                      <p:cBhvr>
                                        <p:cTn id="79" dur="900" accel="100000">
                                          <p:stCondLst>
                                            <p:cond delay="100"/>
                                          </p:stCondLst>
                                        </p:cTn>
                                        <p:tgtEl>
                                          <p:spTgt spid="103"/>
                                        </p:tgtEl>
                                        <p:attrNameLst>
                                          <p:attrName>ppt_y</p:attrName>
                                        </p:attrNameLst>
                                      </p:cBhvr>
                                      <p:tavLst>
                                        <p:tav tm="0">
                                          <p:val>
                                            <p:strVal val="ppt_y"/>
                                          </p:val>
                                        </p:tav>
                                        <p:tav tm="100000">
                                          <p:val>
                                            <p:strVal val="ppt_y+1"/>
                                          </p:val>
                                        </p:tav>
                                      </p:tavLst>
                                    </p:anim>
                                    <p:set>
                                      <p:cBhvr>
                                        <p:cTn id="80" dur="1" fill="hold">
                                          <p:stCondLst>
                                            <p:cond delay="999"/>
                                          </p:stCondLst>
                                        </p:cTn>
                                        <p:tgtEl>
                                          <p:spTgt spid="103"/>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3"/>
                  </p:tgtEl>
                </p:cond>
              </p:nextCondLst>
            </p:seq>
            <p:seq concurrent="1" nextAc="seek">
              <p:cTn id="81" restart="whenNotActive" fill="hold" evtFilter="cancelBubble" nodeType="interactiveSeq">
                <p:stCondLst>
                  <p:cond evt="onClick" delay="0">
                    <p:tgtEl>
                      <p:spTgt spid="104"/>
                    </p:tgtEl>
                  </p:cond>
                </p:stCondLst>
                <p:endSync evt="end" delay="0">
                  <p:rtn val="all"/>
                </p:endSync>
                <p:childTnLst>
                  <p:par>
                    <p:cTn id="82" fill="hold">
                      <p:stCondLst>
                        <p:cond delay="0"/>
                      </p:stCondLst>
                      <p:childTnLst>
                        <p:par>
                          <p:cTn id="83" fill="hold">
                            <p:stCondLst>
                              <p:cond delay="0"/>
                            </p:stCondLst>
                            <p:childTnLst>
                              <p:par>
                                <p:cTn id="84" presetID="37" presetClass="exit" presetSubtype="0" fill="hold" nodeType="clickEffect">
                                  <p:stCondLst>
                                    <p:cond delay="0"/>
                                  </p:stCondLst>
                                  <p:childTnLst>
                                    <p:animEffect transition="out" filter="fade">
                                      <p:cBhvr>
                                        <p:cTn id="85" dur="1000"/>
                                        <p:tgtEl>
                                          <p:spTgt spid="104"/>
                                        </p:tgtEl>
                                      </p:cBhvr>
                                    </p:animEffect>
                                    <p:anim calcmode="lin" valueType="num">
                                      <p:cBhvr>
                                        <p:cTn id="86" dur="1000"/>
                                        <p:tgtEl>
                                          <p:spTgt spid="104"/>
                                        </p:tgtEl>
                                        <p:attrNameLst>
                                          <p:attrName>ppt_x</p:attrName>
                                        </p:attrNameLst>
                                      </p:cBhvr>
                                      <p:tavLst>
                                        <p:tav tm="0">
                                          <p:val>
                                            <p:strVal val="ppt_x"/>
                                          </p:val>
                                        </p:tav>
                                        <p:tav tm="100000">
                                          <p:val>
                                            <p:strVal val="ppt_x"/>
                                          </p:val>
                                        </p:tav>
                                      </p:tavLst>
                                    </p:anim>
                                    <p:anim calcmode="lin" valueType="num">
                                      <p:cBhvr>
                                        <p:cTn id="87" dur="100" decel="100000"/>
                                        <p:tgtEl>
                                          <p:spTgt spid="104"/>
                                        </p:tgtEl>
                                        <p:attrNameLst>
                                          <p:attrName>ppt_y</p:attrName>
                                        </p:attrNameLst>
                                      </p:cBhvr>
                                      <p:tavLst>
                                        <p:tav tm="0">
                                          <p:val>
                                            <p:strVal val="ppt_y"/>
                                          </p:val>
                                        </p:tav>
                                        <p:tav tm="100000">
                                          <p:val>
                                            <p:strVal val="ppt_y-.03"/>
                                          </p:val>
                                        </p:tav>
                                      </p:tavLst>
                                    </p:anim>
                                    <p:anim calcmode="lin" valueType="num">
                                      <p:cBhvr>
                                        <p:cTn id="88" dur="900" accel="100000">
                                          <p:stCondLst>
                                            <p:cond delay="100"/>
                                          </p:stCondLst>
                                        </p:cTn>
                                        <p:tgtEl>
                                          <p:spTgt spid="104"/>
                                        </p:tgtEl>
                                        <p:attrNameLst>
                                          <p:attrName>ppt_y</p:attrName>
                                        </p:attrNameLst>
                                      </p:cBhvr>
                                      <p:tavLst>
                                        <p:tav tm="0">
                                          <p:val>
                                            <p:strVal val="ppt_y"/>
                                          </p:val>
                                        </p:tav>
                                        <p:tav tm="100000">
                                          <p:val>
                                            <p:strVal val="ppt_y+1"/>
                                          </p:val>
                                        </p:tav>
                                      </p:tavLst>
                                    </p:anim>
                                    <p:set>
                                      <p:cBhvr>
                                        <p:cTn id="89" dur="1" fill="hold">
                                          <p:stCondLst>
                                            <p:cond delay="999"/>
                                          </p:stCondLst>
                                        </p:cTn>
                                        <p:tgtEl>
                                          <p:spTgt spid="104"/>
                                        </p:tgtEl>
                                        <p:attrNameLst>
                                          <p:attrName>style.visibility</p:attrName>
                                        </p:attrNameLst>
                                      </p:cBhvr>
                                      <p:to>
                                        <p:strVal val="hidden"/>
                                      </p:to>
                                    </p:set>
                                  </p:childTnLst>
                                  <p:subTnLst>
                                    <p:audio>
                                      <p:cMediaNode>
                                        <p:cTn display="0" masterRel="sameClick">
                                          <p:stCondLst>
                                            <p:cond evt="begin" delay="0">
                                              <p:tn val="8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Arial" panose="020B0604020202020204" pitchFamily="34" charset="0"/>
              <a:cs typeface="Arial" panose="020B0604020202020204" pitchFamily="34" charset="0"/>
            </a:endParaRPr>
          </a:p>
        </p:txBody>
      </p:sp>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3" name="Picture 2">
            <a:hlinkClick r:id="rId7" action="ppaction://hlinksldjump"/>
            <a:extLst>
              <a:ext uri="{FF2B5EF4-FFF2-40B4-BE49-F238E27FC236}">
                <a16:creationId xmlns:a16="http://schemas.microsoft.com/office/drawing/2014/main" id="{C5A98A0B-4BCC-9C84-8F2C-D246E54C3618}"/>
              </a:ext>
            </a:extLst>
          </p:cNvPr>
          <p:cNvPicPr>
            <a:picLocks noChangeAspect="1"/>
          </p:cNvPicPr>
          <p:nvPr/>
        </p:nvPicPr>
        <p:blipFill>
          <a:blip r:embed="rId8"/>
          <a:stretch>
            <a:fillRect/>
          </a:stretch>
        </p:blipFill>
        <p:spPr>
          <a:xfrm>
            <a:off x="16307332" y="8399498"/>
            <a:ext cx="2036216" cy="1887503"/>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
        <p:nvSpPr>
          <p:cNvPr id="9" name="Rectangle: Rounded Corners 8">
            <a:extLst>
              <a:ext uri="{FF2B5EF4-FFF2-40B4-BE49-F238E27FC236}">
                <a16:creationId xmlns:a16="http://schemas.microsoft.com/office/drawing/2014/main" id="{995CA031-0DFF-C12E-0BE1-0065EE925373}"/>
              </a:ext>
            </a:extLst>
          </p:cNvPr>
          <p:cNvSpPr/>
          <p:nvPr/>
        </p:nvSpPr>
        <p:spPr>
          <a:xfrm>
            <a:off x="809298" y="544050"/>
            <a:ext cx="16669404" cy="2377782"/>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200" b="1" u="none" strike="noStrike" err="1">
                <a:solidFill>
                  <a:srgbClr val="000000"/>
                </a:solidFill>
                <a:effectLst/>
                <a:latin typeface="Arial" panose="020B0604020202020204" pitchFamily="34" charset="0"/>
                <a:cs typeface="Arial" panose="020B0604020202020204" pitchFamily="34" charset="0"/>
              </a:rPr>
              <a:t>Câu</a:t>
            </a:r>
            <a:r>
              <a:rPr lang="en-US" sz="4200" b="1" u="none" strike="noStrike">
                <a:solidFill>
                  <a:srgbClr val="000000"/>
                </a:solidFill>
                <a:effectLst/>
                <a:latin typeface="Arial" panose="020B0604020202020204" pitchFamily="34" charset="0"/>
                <a:cs typeface="Arial" panose="020B0604020202020204" pitchFamily="34" charset="0"/>
              </a:rPr>
              <a:t> 1</a:t>
            </a:r>
            <a:r>
              <a:rPr lang="en-US" sz="4200" b="1">
                <a:solidFill>
                  <a:srgbClr val="000000"/>
                </a:solidFill>
                <a:latin typeface="Arial" panose="020B0604020202020204" pitchFamily="34" charset="0"/>
                <a:cs typeface="Arial" panose="020B0604020202020204" pitchFamily="34" charset="0"/>
              </a:rPr>
              <a:t>: </a:t>
            </a:r>
            <a:r>
              <a:rPr lang="vi-VN" sz="4200">
                <a:solidFill>
                  <a:srgbClr val="000000"/>
                </a:solidFill>
                <a:latin typeface="Arial" panose="020B0604020202020204" pitchFamily="34" charset="0"/>
                <a:cs typeface="Arial" panose="020B0604020202020204" pitchFamily="34" charset="0"/>
              </a:rPr>
              <a:t>Vai trò của trách nhiệm là gì?</a:t>
            </a:r>
            <a:endParaRPr lang="vi-VN" sz="4200" dirty="0">
              <a:solidFill>
                <a:srgbClr val="000000"/>
              </a:solidFill>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3A47AEBC-0339-5EF2-AF16-B8AC4F1B4ACF}"/>
              </a:ext>
            </a:extLst>
          </p:cNvPr>
          <p:cNvSpPr/>
          <p:nvPr/>
        </p:nvSpPr>
        <p:spPr>
          <a:xfrm>
            <a:off x="990599" y="3342377"/>
            <a:ext cx="7818827" cy="2930118"/>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A. </a:t>
            </a:r>
            <a:r>
              <a:rPr lang="vi-VN" sz="3800">
                <a:solidFill>
                  <a:srgbClr val="000000"/>
                </a:solidFill>
                <a:latin typeface="Arial" panose="020B0604020202020204" pitchFamily="34" charset="0"/>
                <a:ea typeface="Times New Roman" panose="02020603050405020304" pitchFamily="18" charset="0"/>
                <a:cs typeface="Arial" panose="020B0604020202020204" pitchFamily="34" charset="0"/>
              </a:rPr>
              <a:t>Làm cho con người trưởng thành hơn</a:t>
            </a:r>
            <a:endParaRPr lang="vi-VN" sz="3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31A9F84F-D022-FF17-AA10-53266CE30901}"/>
              </a:ext>
            </a:extLst>
          </p:cNvPr>
          <p:cNvSpPr/>
          <p:nvPr/>
        </p:nvSpPr>
        <p:spPr>
          <a:xfrm>
            <a:off x="990600" y="6687710"/>
            <a:ext cx="7818826" cy="2956398"/>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C</a:t>
            </a: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 Làm cho bản thân tự tin phát triển và sẵn sàng chịu trách nhiệm về những việc mình đã làm</a:t>
            </a:r>
            <a:endParaRPr lang="vi-VN" sz="3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4DCA71BB-1D99-99E7-2A2E-C30415A2A061}"/>
              </a:ext>
            </a:extLst>
          </p:cNvPr>
          <p:cNvSpPr/>
          <p:nvPr/>
        </p:nvSpPr>
        <p:spPr>
          <a:xfrm>
            <a:off x="9478575" y="3342376"/>
            <a:ext cx="7056825" cy="2930117"/>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B</a:t>
            </a: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3800">
                <a:solidFill>
                  <a:srgbClr val="000000"/>
                </a:solidFill>
                <a:latin typeface="Arial" panose="020B0604020202020204" pitchFamily="34" charset="0"/>
                <a:ea typeface="Times New Roman" panose="02020603050405020304" pitchFamily="18" charset="0"/>
                <a:cs typeface="Arial" panose="020B0604020202020204" pitchFamily="34" charset="0"/>
              </a:rPr>
              <a:t>Làm cho cuộc sống </a:t>
            </a: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trở nên </a:t>
            </a:r>
            <a:r>
              <a:rPr lang="vi-VN" sz="3800">
                <a:solidFill>
                  <a:srgbClr val="000000"/>
                </a:solidFill>
                <a:latin typeface="Arial" panose="020B0604020202020204" pitchFamily="34" charset="0"/>
                <a:ea typeface="Times New Roman" panose="02020603050405020304" pitchFamily="18" charset="0"/>
                <a:cs typeface="Arial" panose="020B0604020202020204" pitchFamily="34" charset="0"/>
              </a:rPr>
              <a:t>tốt đẹp hơn</a:t>
            </a:r>
            <a:endParaRPr lang="vi-VN" sz="3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4C894DC5-6D5A-6B0B-92CA-8C52FC478F19}"/>
              </a:ext>
            </a:extLst>
          </p:cNvPr>
          <p:cNvSpPr/>
          <p:nvPr/>
        </p:nvSpPr>
        <p:spPr>
          <a:xfrm>
            <a:off x="9478575" y="6731523"/>
            <a:ext cx="7056825" cy="2956399"/>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D</a:t>
            </a: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3800">
                <a:solidFill>
                  <a:srgbClr val="000000"/>
                </a:solidFill>
                <a:latin typeface="Arial" panose="020B0604020202020204" pitchFamily="34" charset="0"/>
                <a:ea typeface="Times New Roman" panose="02020603050405020304" pitchFamily="18" charset="0"/>
                <a:cs typeface="Arial" panose="020B0604020202020204" pitchFamily="34" charset="0"/>
              </a:rPr>
              <a:t>Làm cho bản thân được người khác ngưỡng mộ</a:t>
            </a:r>
            <a:endParaRPr lang="vi-VN" sz="3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8" name="Picture 18">
            <a:extLst>
              <a:ext uri="{FF2B5EF4-FFF2-40B4-BE49-F238E27FC236}">
                <a16:creationId xmlns:a16="http://schemas.microsoft.com/office/drawing/2014/main" id="{642E8B7C-DDF5-82EC-5B01-5DEED65FDBF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09845" y="8351322"/>
            <a:ext cx="1465862" cy="127620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20">
            <a:extLst>
              <a:ext uri="{FF2B5EF4-FFF2-40B4-BE49-F238E27FC236}">
                <a16:creationId xmlns:a16="http://schemas.microsoft.com/office/drawing/2014/main" id="{8EC8CE8D-CB9F-C0E6-875B-E61574E88B2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133707" y="8613652"/>
            <a:ext cx="1253159" cy="111841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 name="Picture 20">
            <a:extLst>
              <a:ext uri="{FF2B5EF4-FFF2-40B4-BE49-F238E27FC236}">
                <a16:creationId xmlns:a16="http://schemas.microsoft.com/office/drawing/2014/main" id="{837A757C-2442-57E7-8C49-FF4E6982949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057826" y="5267508"/>
            <a:ext cx="1138349" cy="101594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C1D6D9A4-CC78-882B-651F-E05CC2353E7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02479" y="5145659"/>
            <a:ext cx="1214549" cy="108395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979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5" fill="hold"/>
                                        <p:tgtEl>
                                          <p:spTgt spid="22"/>
                                        </p:tgtEl>
                                      </p:cBhvr>
                                    </p:cmd>
                                  </p:childTnLst>
                                </p:cTn>
                              </p:par>
                              <p:par>
                                <p:cTn id="7" presetID="1" presetClass="mediacall" presetSubtype="0" fill="hold" nodeType="withEffect">
                                  <p:stCondLst>
                                    <p:cond delay="0"/>
                                  </p:stCondLst>
                                  <p:childTnLst>
                                    <p:cmd type="call" cmd="playFrom(0.0)">
                                      <p:cBhvr>
                                        <p:cTn id="8" dur="862" fill="hold"/>
                                        <p:tgtEl>
                                          <p:spTgt spid="27"/>
                                        </p:tgtEl>
                                      </p:cBhvr>
                                    </p:cmd>
                                  </p:childTnLst>
                                </p:cTn>
                              </p:par>
                              <p:par>
                                <p:cTn id="9" presetID="1" presetClass="mediacall" presetSubtype="0" fill="hold" nodeType="withEffect">
                                  <p:stCondLst>
                                    <p:cond delay="0"/>
                                  </p:stCondLst>
                                  <p:childTnLst>
                                    <p:cmd type="call" cmd="playFrom(0.0)">
                                      <p:cBhvr>
                                        <p:cTn id="10" dur="862" fill="hold"/>
                                        <p:tgtEl>
                                          <p:spTgt spid="27"/>
                                        </p:tgtEl>
                                      </p:cBhvr>
                                    </p:cmd>
                                  </p:childTnLst>
                                </p:cTn>
                              </p:par>
                              <p:par>
                                <p:cTn id="11" presetID="1" presetClass="mediacall" presetSubtype="0" fill="hold" nodeType="withEffect">
                                  <p:stCondLst>
                                    <p:cond delay="0"/>
                                  </p:stCondLst>
                                  <p:childTnLst>
                                    <p:cmd type="call" cmd="playFrom(0.0)">
                                      <p:cBhvr>
                                        <p:cTn id="12" dur="862" fill="hold"/>
                                        <p:tgtEl>
                                          <p:spTgt spid="27"/>
                                        </p:tgtEl>
                                      </p:cBhvr>
                                    </p:cmd>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2"/>
                </p:tgtEl>
              </p:cMediaNode>
            </p:audio>
            <p:audio>
              <p:cMediaNode vol="80000">
                <p:cTn id="29" fill="hold" display="0">
                  <p:stCondLst>
                    <p:cond delay="indefinite"/>
                  </p:stCondLst>
                  <p:endCondLst>
                    <p:cond evt="onStopAudio" delay="0">
                      <p:tgtEl>
                        <p:sldTgt/>
                      </p:tgtEl>
                    </p:cond>
                  </p:endCondLst>
                </p:cTn>
                <p:tgtEl>
                  <p:spTgt spid="27"/>
                </p:tgtEl>
              </p:cMediaNode>
            </p:audio>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childTnLst>
              </p:cTn>
              <p:nextCondLst>
                <p:cond evt="onClick" delay="0">
                  <p:tgtEl>
                    <p:spTgt spid="14"/>
                  </p:tgtEl>
                </p:cond>
              </p:nextCondLst>
            </p:seq>
            <p:seq concurrent="1" nextAc="seek">
              <p:cTn id="36" restart="whenNotActive" fill="hold" evtFilter="cancelBubble" nodeType="interactiveSeq">
                <p:stCondLst>
                  <p:cond evt="onClick" delay="0">
                    <p:tgtEl>
                      <p:spTgt spid="16"/>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childTnLst>
                    </p:cTn>
                  </p:par>
                </p:childTnLst>
              </p:cTn>
              <p:nextCondLst>
                <p:cond evt="onClick" delay="0">
                  <p:tgtEl>
                    <p:spTgt spid="16"/>
                  </p:tgtEl>
                </p:cond>
              </p:nextCondLst>
            </p:seq>
            <p:seq concurrent="1" nextAc="seek">
              <p:cTn id="42" restart="whenNotActive" fill="hold" evtFilter="cancelBubble" nodeType="interactiveSeq">
                <p:stCondLst>
                  <p:cond evt="onClick" delay="0">
                    <p:tgtEl>
                      <p:spTgt spid="17"/>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5"/>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childTnLst>
                    </p:cTn>
                  </p:par>
                </p:childTnLst>
              </p:cTn>
              <p:nextCondLst>
                <p:cond evt="onClick" delay="0">
                  <p:tgtEl>
                    <p:spTgt spid="15"/>
                  </p:tgtEl>
                </p:cond>
              </p:nextCondLst>
            </p:seq>
          </p:childTnLst>
        </p:cTn>
      </p:par>
    </p:tnLst>
    <p:bldLst>
      <p:bldP spid="9" grpId="0" animBg="1"/>
      <p:bldP spid="14" grpId="0" animBg="1"/>
      <p:bldP spid="15" grpId="0" animBg="1"/>
      <p:bldP spid="16"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0E9"/>
        </a:solidFill>
        <a:effectLst/>
      </p:bgPr>
    </p:bg>
    <p:spTree>
      <p:nvGrpSpPr>
        <p:cNvPr id="1" name=""/>
        <p:cNvGrpSpPr/>
        <p:nvPr/>
      </p:nvGrpSpPr>
      <p:grpSpPr>
        <a:xfrm>
          <a:off x="0" y="0"/>
          <a:ext cx="0" cy="0"/>
          <a:chOff x="0" y="0"/>
          <a:chExt cx="0" cy="0"/>
        </a:xfrm>
      </p:grpSpPr>
      <p:sp>
        <p:nvSpPr>
          <p:cNvPr id="18" name="Freeform 18"/>
          <p:cNvSpPr/>
          <p:nvPr/>
        </p:nvSpPr>
        <p:spPr>
          <a:xfrm rot="1568419">
            <a:off x="16233563" y="74008"/>
            <a:ext cx="2008795" cy="500596"/>
          </a:xfrm>
          <a:custGeom>
            <a:avLst/>
            <a:gdLst/>
            <a:ahLst/>
            <a:cxnLst/>
            <a:rect l="l" t="t" r="r" b="b"/>
            <a:pathLst>
              <a:path w="7315200" h="1250234">
                <a:moveTo>
                  <a:pt x="0" y="0"/>
                </a:moveTo>
                <a:lnTo>
                  <a:pt x="7315200" y="0"/>
                </a:lnTo>
                <a:lnTo>
                  <a:pt x="7315200" y="1250234"/>
                </a:lnTo>
                <a:lnTo>
                  <a:pt x="0" y="12502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Freeform 6">
            <a:extLst>
              <a:ext uri="{FF2B5EF4-FFF2-40B4-BE49-F238E27FC236}">
                <a16:creationId xmlns:a16="http://schemas.microsoft.com/office/drawing/2014/main" id="{F59FC8EA-D20D-8311-7D49-9FA1A5D47C4C}"/>
              </a:ext>
            </a:extLst>
          </p:cNvPr>
          <p:cNvSpPr/>
          <p:nvPr/>
        </p:nvSpPr>
        <p:spPr>
          <a:xfrm>
            <a:off x="457200" y="2857500"/>
            <a:ext cx="17449799" cy="6654388"/>
          </a:xfrm>
          <a:custGeom>
            <a:avLst/>
            <a:gdLst/>
            <a:ahLst/>
            <a:cxnLst/>
            <a:rect l="l" t="t" r="r" b="b"/>
            <a:pathLst>
              <a:path w="15013220" h="6361849">
                <a:moveTo>
                  <a:pt x="0" y="0"/>
                </a:moveTo>
                <a:lnTo>
                  <a:pt x="15013221" y="0"/>
                </a:lnTo>
                <a:lnTo>
                  <a:pt x="15013221" y="6361849"/>
                </a:lnTo>
                <a:lnTo>
                  <a:pt x="0" y="6361849"/>
                </a:lnTo>
                <a:lnTo>
                  <a:pt x="0" y="0"/>
                </a:lnTo>
                <a:close/>
              </a:path>
            </a:pathLst>
          </a:custGeom>
          <a:solidFill>
            <a:srgbClr val="FFF6D9"/>
          </a:solidFill>
        </p:spPr>
        <p:txBody>
          <a:bodyPr/>
          <a:lstStyle/>
          <a:p>
            <a:endParaRPr lang="en-US">
              <a:latin typeface="Arial" panose="020B0604020202020204" pitchFamily="34" charset="0"/>
              <a:cs typeface="Arial" panose="020B0604020202020204" pitchFamily="34" charset="0"/>
            </a:endParaRPr>
          </a:p>
        </p:txBody>
      </p:sp>
      <p:pic>
        <p:nvPicPr>
          <p:cNvPr id="21" name="Picture 20" descr="Icon&#10;&#10;Description automatically generated">
            <a:extLst>
              <a:ext uri="{FF2B5EF4-FFF2-40B4-BE49-F238E27FC236}">
                <a16:creationId xmlns:a16="http://schemas.microsoft.com/office/drawing/2014/main" id="{EA28F4EE-7C9E-B786-2691-15ECF6EC9B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868" y="8764622"/>
            <a:ext cx="1332743" cy="1332743"/>
          </a:xfrm>
          <a:prstGeom prst="rect">
            <a:avLst/>
          </a:prstGeom>
        </p:spPr>
      </p:pic>
      <p:sp>
        <p:nvSpPr>
          <p:cNvPr id="22" name="TextBox 21">
            <a:extLst>
              <a:ext uri="{FF2B5EF4-FFF2-40B4-BE49-F238E27FC236}">
                <a16:creationId xmlns:a16="http://schemas.microsoft.com/office/drawing/2014/main" id="{BED07DDA-B701-DD70-3D66-306CE79A2B62}"/>
              </a:ext>
            </a:extLst>
          </p:cNvPr>
          <p:cNvSpPr txBox="1"/>
          <p:nvPr/>
        </p:nvSpPr>
        <p:spPr>
          <a:xfrm>
            <a:off x="925885" y="3216644"/>
            <a:ext cx="8035184" cy="5758628"/>
          </a:xfrm>
          <a:prstGeom prst="rect">
            <a:avLst/>
          </a:prstGeom>
          <a:noFill/>
        </p:spPr>
        <p:txBody>
          <a:bodyPr wrap="square">
            <a:spAutoFit/>
          </a:bodyPr>
          <a:lstStyle/>
          <a:p>
            <a:pPr marR="0" algn="ctr">
              <a:lnSpc>
                <a:spcPct val="200000"/>
              </a:lnSpc>
              <a:spcBef>
                <a:spcPts val="0"/>
              </a:spcBef>
              <a:spcAft>
                <a:spcPts val="0"/>
              </a:spcAft>
            </a:pPr>
            <a:r>
              <a:rPr lang="vi-VN" sz="3800" b="1">
                <a:solidFill>
                  <a:srgbClr val="000000"/>
                </a:solidFill>
                <a:latin typeface="Arial" panose="020B0604020202020204" pitchFamily="34" charset="0"/>
                <a:ea typeface="Calibri" panose="020F0502020204030204" pitchFamily="34" charset="0"/>
                <a:cs typeface="Arial" panose="020B0604020202020204" pitchFamily="34" charset="0"/>
              </a:rPr>
              <a:t>Những hành động giúp bố mẹ:</a:t>
            </a:r>
          </a:p>
          <a:p>
            <a:pPr marL="571500" marR="0" indent="-571500" algn="just">
              <a:lnSpc>
                <a:spcPct val="200000"/>
              </a:lnSpc>
              <a:spcBef>
                <a:spcPts val="0"/>
              </a:spcBef>
              <a:spcAft>
                <a:spcPts val="0"/>
              </a:spcAft>
              <a:buFont typeface="Wingdings" panose="05000000000000000000" pitchFamily="2" charset="2"/>
              <a:buChar char="§"/>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Rửa bát, dọn dẹp</a:t>
            </a:r>
            <a:endParaRPr lang="vi-VN" sz="38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200000"/>
              </a:lnSpc>
              <a:spcBef>
                <a:spcPts val="0"/>
              </a:spcBef>
              <a:spcAft>
                <a:spcPts val="0"/>
              </a:spcAft>
              <a:buFont typeface="Wingdings" panose="05000000000000000000" pitchFamily="2" charset="2"/>
              <a:buChar char="§"/>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Nhặt rau</a:t>
            </a:r>
            <a:endParaRPr lang="vi-VN" sz="38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200000"/>
              </a:lnSpc>
              <a:spcBef>
                <a:spcPts val="0"/>
              </a:spcBef>
              <a:spcAft>
                <a:spcPts val="0"/>
              </a:spcAft>
              <a:buFont typeface="Wingdings" panose="05000000000000000000" pitchFamily="2" charset="2"/>
              <a:buChar char="§"/>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Quét sân, quét nhà</a:t>
            </a:r>
            <a:endParaRPr lang="vi-VN" sz="38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200000"/>
              </a:lnSpc>
              <a:spcBef>
                <a:spcPts val="0"/>
              </a:spcBef>
              <a:spcAft>
                <a:spcPts val="0"/>
              </a:spcAft>
              <a:buFont typeface="Wingdings" panose="05000000000000000000" pitchFamily="2" charset="2"/>
              <a:buChar char="§"/>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Giặt quần áo, xếp quần áo vào tủ</a:t>
            </a:r>
          </a:p>
        </p:txBody>
      </p:sp>
      <p:sp>
        <p:nvSpPr>
          <p:cNvPr id="23" name="Line Callout 1 (Border and Accent Bar) 3">
            <a:extLst>
              <a:ext uri="{FF2B5EF4-FFF2-40B4-BE49-F238E27FC236}">
                <a16:creationId xmlns:a16="http://schemas.microsoft.com/office/drawing/2014/main" id="{4D72CA1A-8F3A-7860-FB2C-0B101BDD6AFE}"/>
              </a:ext>
            </a:extLst>
          </p:cNvPr>
          <p:cNvSpPr/>
          <p:nvPr/>
        </p:nvSpPr>
        <p:spPr>
          <a:xfrm>
            <a:off x="457200" y="370382"/>
            <a:ext cx="14935200" cy="2106118"/>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rgbClr val="C00000"/>
                </a:solidFill>
                <a:latin typeface="Arial" panose="020B0604020202020204" pitchFamily="34" charset="0"/>
                <a:cs typeface="Arial" panose="020B0604020202020204" pitchFamily="34" charset="0"/>
              </a:rPr>
              <a:t>Tổng kết được các việc làm thể hiện trách nhiệm với bản thân, gia đình, thầy cô và bạn bè:</a:t>
            </a:r>
            <a:endParaRPr lang="en-US" sz="4000" dirty="0">
              <a:solidFill>
                <a:srgbClr val="C00000"/>
              </a:solidFill>
              <a:latin typeface="Arial" panose="020B0604020202020204" pitchFamily="34" charset="0"/>
              <a:cs typeface="Arial" panose="020B0604020202020204" pitchFamily="34" charset="0"/>
            </a:endParaRPr>
          </a:p>
        </p:txBody>
      </p:sp>
      <p:pic>
        <p:nvPicPr>
          <p:cNvPr id="1026" name="Picture 2" descr="Bé giúp mẹ việc nhà, nhà sạch đẹp mẹ tươi vui | Gia Đình Nestlé">
            <a:extLst>
              <a:ext uri="{FF2B5EF4-FFF2-40B4-BE49-F238E27FC236}">
                <a16:creationId xmlns:a16="http://schemas.microsoft.com/office/drawing/2014/main" id="{38AFBD03-FD95-652E-B810-445A25DEA0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43261" y="3615751"/>
            <a:ext cx="4067175" cy="22595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Sai lầm khi làm hết việc nhà để con chuyên tâm học">
            <a:extLst>
              <a:ext uri="{FF2B5EF4-FFF2-40B4-BE49-F238E27FC236}">
                <a16:creationId xmlns:a16="http://schemas.microsoft.com/office/drawing/2014/main" id="{3382C432-AA85-400C-7C18-EDD50440E5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04464" y="3615751"/>
            <a:ext cx="3750493" cy="22595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Thay mẹ nấu cơm | Bài thơ Thay mẹ nấu cơm">
            <a:extLst>
              <a:ext uri="{FF2B5EF4-FFF2-40B4-BE49-F238E27FC236}">
                <a16:creationId xmlns:a16="http://schemas.microsoft.com/office/drawing/2014/main" id="{49F4A5CD-CC7F-34D2-FA28-A21D7E0BD79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43260" y="6078570"/>
            <a:ext cx="4067175" cy="28634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2" name="Picture 8" descr="Dạy 18 kỹ năng sống cho trẻ mà bố mẹ không thể bỏ qua !">
            <a:extLst>
              <a:ext uri="{FF2B5EF4-FFF2-40B4-BE49-F238E27FC236}">
                <a16:creationId xmlns:a16="http://schemas.microsoft.com/office/drawing/2014/main" id="{2EBC3E2F-97C3-2F38-5D72-53C155053D8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829" r="11578"/>
          <a:stretch/>
        </p:blipFill>
        <p:spPr bwMode="auto">
          <a:xfrm>
            <a:off x="13704463" y="6078570"/>
            <a:ext cx="3750493" cy="2913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right)">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20" dur="500"/>
                                        <p:tgtEl>
                                          <p:spTgt spid="22">
                                            <p:txEl>
                                              <p:pRg st="1" end="1"/>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randombar(horizontal)">
                                      <p:cBhvr>
                                        <p:cTn id="23" dur="500"/>
                                        <p:tgtEl>
                                          <p:spTgt spid="1026"/>
                                        </p:tgtEl>
                                      </p:cBhvr>
                                    </p:animEffect>
                                  </p:childTnLst>
                                </p:cTn>
                              </p:par>
                            </p:childTnLst>
                          </p:cTn>
                        </p:par>
                        <p:par>
                          <p:cTn id="24" fill="hold">
                            <p:stCondLst>
                              <p:cond delay="500"/>
                            </p:stCondLst>
                            <p:childTnLst>
                              <p:par>
                                <p:cTn id="25" presetID="14" presetClass="entr" presetSubtype="10" fill="hold" nodeType="afterEffect">
                                  <p:stCondLst>
                                    <p:cond delay="0"/>
                                  </p:stCondLst>
                                  <p:childTnLst>
                                    <p:set>
                                      <p:cBhvr>
                                        <p:cTn id="26"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7" dur="500"/>
                                        <p:tgtEl>
                                          <p:spTgt spid="22">
                                            <p:txEl>
                                              <p:pRg st="2" end="2"/>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1028"/>
                                        </p:tgtEl>
                                        <p:attrNameLst>
                                          <p:attrName>style.visibility</p:attrName>
                                        </p:attrNameLst>
                                      </p:cBhvr>
                                      <p:to>
                                        <p:strVal val="visible"/>
                                      </p:to>
                                    </p:set>
                                    <p:animEffect transition="in" filter="randombar(horizontal)">
                                      <p:cBhvr>
                                        <p:cTn id="30" dur="500"/>
                                        <p:tgtEl>
                                          <p:spTgt spid="1028"/>
                                        </p:tgtEl>
                                      </p:cBhvr>
                                    </p:animEffect>
                                  </p:childTnLst>
                                </p:cTn>
                              </p:par>
                            </p:childTnLst>
                          </p:cTn>
                        </p:par>
                        <p:par>
                          <p:cTn id="31" fill="hold">
                            <p:stCondLst>
                              <p:cond delay="1000"/>
                            </p:stCondLst>
                            <p:childTnLst>
                              <p:par>
                                <p:cTn id="32" presetID="14" presetClass="entr" presetSubtype="10" fill="hold" nodeType="afterEffect">
                                  <p:stCondLst>
                                    <p:cond delay="0"/>
                                  </p:stCondLst>
                                  <p:childTnLst>
                                    <p:set>
                                      <p:cBhvr>
                                        <p:cTn id="33"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34" dur="500"/>
                                        <p:tgtEl>
                                          <p:spTgt spid="22">
                                            <p:txEl>
                                              <p:pRg st="3" end="3"/>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1030"/>
                                        </p:tgtEl>
                                        <p:attrNameLst>
                                          <p:attrName>style.visibility</p:attrName>
                                        </p:attrNameLst>
                                      </p:cBhvr>
                                      <p:to>
                                        <p:strVal val="visible"/>
                                      </p:to>
                                    </p:set>
                                    <p:animEffect transition="in" filter="randombar(horizontal)">
                                      <p:cBhvr>
                                        <p:cTn id="37" dur="500"/>
                                        <p:tgtEl>
                                          <p:spTgt spid="1030"/>
                                        </p:tgtEl>
                                      </p:cBhvr>
                                    </p:animEffect>
                                  </p:childTnLst>
                                </p:cTn>
                              </p:par>
                            </p:childTnLst>
                          </p:cTn>
                        </p:par>
                        <p:par>
                          <p:cTn id="38" fill="hold">
                            <p:stCondLst>
                              <p:cond delay="1500"/>
                            </p:stCondLst>
                            <p:childTnLst>
                              <p:par>
                                <p:cTn id="39" presetID="14" presetClass="entr" presetSubtype="10" fill="hold" nodeType="afterEffect">
                                  <p:stCondLst>
                                    <p:cond delay="0"/>
                                  </p:stCondLst>
                                  <p:childTnLst>
                                    <p:set>
                                      <p:cBhvr>
                                        <p:cTn id="40"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41" dur="500"/>
                                        <p:tgtEl>
                                          <p:spTgt spid="22">
                                            <p:txEl>
                                              <p:pRg st="4" end="4"/>
                                            </p:txEl>
                                          </p:spTgt>
                                        </p:tgtEl>
                                      </p:cBhvr>
                                    </p:animEffect>
                                  </p:childTnLst>
                                </p:cTn>
                              </p:par>
                              <p:par>
                                <p:cTn id="42" presetID="14" presetClass="entr" presetSubtype="10" fill="hold" nodeType="withEffect">
                                  <p:stCondLst>
                                    <p:cond delay="0"/>
                                  </p:stCondLst>
                                  <p:childTnLst>
                                    <p:set>
                                      <p:cBhvr>
                                        <p:cTn id="43" dur="1" fill="hold">
                                          <p:stCondLst>
                                            <p:cond delay="0"/>
                                          </p:stCondLst>
                                        </p:cTn>
                                        <p:tgtEl>
                                          <p:spTgt spid="1032"/>
                                        </p:tgtEl>
                                        <p:attrNameLst>
                                          <p:attrName>style.visibility</p:attrName>
                                        </p:attrNameLst>
                                      </p:cBhvr>
                                      <p:to>
                                        <p:strVal val="visible"/>
                                      </p:to>
                                    </p:set>
                                    <p:animEffect transition="in" filter="randombar(horizontal)">
                                      <p:cBhvr>
                                        <p:cTn id="44"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Arial" panose="020B0604020202020204" pitchFamily="34" charset="0"/>
              <a:cs typeface="Arial" panose="020B0604020202020204" pitchFamily="34" charset="0"/>
            </a:endParaRPr>
          </a:p>
        </p:txBody>
      </p:sp>
      <p:pic>
        <p:nvPicPr>
          <p:cNvPr id="3" name="Picture 2">
            <a:hlinkClick r:id="rId6" action="ppaction://hlinksldjump"/>
            <a:extLst>
              <a:ext uri="{FF2B5EF4-FFF2-40B4-BE49-F238E27FC236}">
                <a16:creationId xmlns:a16="http://schemas.microsoft.com/office/drawing/2014/main" id="{C5A98A0B-4BCC-9C84-8F2C-D246E54C3618}"/>
              </a:ext>
            </a:extLst>
          </p:cNvPr>
          <p:cNvPicPr>
            <a:picLocks noChangeAspect="1"/>
          </p:cNvPicPr>
          <p:nvPr/>
        </p:nvPicPr>
        <p:blipFill>
          <a:blip r:embed="rId7"/>
          <a:stretch>
            <a:fillRect/>
          </a:stretch>
        </p:blipFill>
        <p:spPr>
          <a:xfrm>
            <a:off x="16247213" y="8399992"/>
            <a:ext cx="2036216" cy="1887503"/>
          </a:xfrm>
          <a:prstGeom prst="rect">
            <a:avLst/>
          </a:prstGeom>
        </p:spPr>
      </p:pic>
      <p:pic>
        <p:nvPicPr>
          <p:cNvPr id="17" name="Correct sound effect and wrong sound effect (mp3cut.net)">
            <a:hlinkClick r:id="" action="ppaction://media"/>
            <a:extLst>
              <a:ext uri="{FF2B5EF4-FFF2-40B4-BE49-F238E27FC236}">
                <a16:creationId xmlns:a16="http://schemas.microsoft.com/office/drawing/2014/main" id="{85E7D410-E6FA-E467-6AAF-6D1C54ED75A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63544" y="-955900"/>
            <a:ext cx="731045" cy="731045"/>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id="{727F0B45-AD16-16F7-E349-C12D965CF48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653838" y="-955900"/>
            <a:ext cx="731045" cy="731045"/>
          </a:xfrm>
          <a:prstGeom prst="rect">
            <a:avLst/>
          </a:prstGeom>
        </p:spPr>
      </p:pic>
      <p:sp>
        <p:nvSpPr>
          <p:cNvPr id="7" name="Rectangle: Rounded Corners 6">
            <a:extLst>
              <a:ext uri="{FF2B5EF4-FFF2-40B4-BE49-F238E27FC236}">
                <a16:creationId xmlns:a16="http://schemas.microsoft.com/office/drawing/2014/main" id="{3A480A72-09C5-289B-222A-6901DA4D8E6D}"/>
              </a:ext>
            </a:extLst>
          </p:cNvPr>
          <p:cNvSpPr/>
          <p:nvPr/>
        </p:nvSpPr>
        <p:spPr>
          <a:xfrm>
            <a:off x="807012" y="599078"/>
            <a:ext cx="16669404" cy="2377782"/>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200" b="1" u="none" strike="noStrike" err="1">
                <a:solidFill>
                  <a:srgbClr val="000000"/>
                </a:solidFill>
                <a:effectLst/>
                <a:latin typeface="Arial" panose="020B0604020202020204" pitchFamily="34" charset="0"/>
                <a:cs typeface="Arial" panose="020B0604020202020204" pitchFamily="34" charset="0"/>
              </a:rPr>
              <a:t>Câu</a:t>
            </a:r>
            <a:r>
              <a:rPr lang="en-US" sz="4200" b="1" u="none" strike="noStrike">
                <a:solidFill>
                  <a:srgbClr val="000000"/>
                </a:solidFill>
                <a:effectLst/>
                <a:latin typeface="Arial" panose="020B0604020202020204" pitchFamily="34" charset="0"/>
                <a:cs typeface="Arial" panose="020B0604020202020204" pitchFamily="34" charset="0"/>
              </a:rPr>
              <a:t> 2</a:t>
            </a:r>
            <a:r>
              <a:rPr lang="en-US" sz="4200" b="1">
                <a:solidFill>
                  <a:srgbClr val="000000"/>
                </a:solidFill>
                <a:latin typeface="Arial" panose="020B0604020202020204" pitchFamily="34" charset="0"/>
                <a:cs typeface="Arial" panose="020B0604020202020204" pitchFamily="34" charset="0"/>
              </a:rPr>
              <a:t>: </a:t>
            </a:r>
            <a:r>
              <a:rPr lang="vi-VN" sz="4200">
                <a:solidFill>
                  <a:srgbClr val="000000"/>
                </a:solidFill>
                <a:latin typeface="Arial" panose="020B0604020202020204" pitchFamily="34" charset="0"/>
                <a:cs typeface="Arial" panose="020B0604020202020204" pitchFamily="34" charset="0"/>
              </a:rPr>
              <a:t>Trách nhiệm với gia đình của</a:t>
            </a:r>
            <a:r>
              <a:rPr lang="en-US" sz="4200">
                <a:solidFill>
                  <a:srgbClr val="000000"/>
                </a:solidFill>
                <a:latin typeface="Arial" panose="020B0604020202020204" pitchFamily="34" charset="0"/>
                <a:cs typeface="Arial" panose="020B0604020202020204" pitchFamily="34" charset="0"/>
              </a:rPr>
              <a:t> học sinh </a:t>
            </a:r>
            <a:r>
              <a:rPr lang="vi-VN" sz="4200">
                <a:solidFill>
                  <a:srgbClr val="000000"/>
                </a:solidFill>
                <a:latin typeface="Arial" panose="020B0604020202020204" pitchFamily="34" charset="0"/>
                <a:cs typeface="Arial" panose="020B0604020202020204" pitchFamily="34" charset="0"/>
              </a:rPr>
              <a:t>THCS bao gồm</a:t>
            </a:r>
            <a:r>
              <a:rPr lang="en-US" sz="4200">
                <a:solidFill>
                  <a:srgbClr val="000000"/>
                </a:solidFill>
                <a:latin typeface="Arial" panose="020B0604020202020204" pitchFamily="34" charset="0"/>
                <a:cs typeface="Arial" panose="020B0604020202020204" pitchFamily="34" charset="0"/>
              </a:rPr>
              <a:t>:</a:t>
            </a:r>
            <a:endParaRPr lang="vi-VN" sz="4200" dirty="0">
              <a:solidFill>
                <a:srgbClr val="000000"/>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31A1DDE6-7A35-8E9B-80B6-78E86F7945EB}"/>
              </a:ext>
            </a:extLst>
          </p:cNvPr>
          <p:cNvSpPr/>
          <p:nvPr/>
        </p:nvSpPr>
        <p:spPr>
          <a:xfrm>
            <a:off x="1631198" y="3342377"/>
            <a:ext cx="6828757" cy="2930118"/>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A.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Về cơ bản là làm tròn chữ “hiếu”</a:t>
            </a:r>
            <a:endPar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9" name="Rectangle: Rounded Corners 8">
            <a:extLst>
              <a:ext uri="{FF2B5EF4-FFF2-40B4-BE49-F238E27FC236}">
                <a16:creationId xmlns:a16="http://schemas.microsoft.com/office/drawing/2014/main" id="{72AF6A56-E543-2F39-A890-10C37159B25B}"/>
              </a:ext>
            </a:extLst>
          </p:cNvPr>
          <p:cNvSpPr/>
          <p:nvPr/>
        </p:nvSpPr>
        <p:spPr>
          <a:xfrm>
            <a:off x="1631198" y="6687710"/>
            <a:ext cx="6787430" cy="2956398"/>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C</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Hoàn thành các công việc được giao</a:t>
            </a:r>
            <a:endPar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0" name="Rectangle: Rounded Corners 9">
            <a:extLst>
              <a:ext uri="{FF2B5EF4-FFF2-40B4-BE49-F238E27FC236}">
                <a16:creationId xmlns:a16="http://schemas.microsoft.com/office/drawing/2014/main" id="{A9B66E61-D2CA-F6F5-71BF-5FE1C6082191}"/>
              </a:ext>
            </a:extLst>
          </p:cNvPr>
          <p:cNvSpPr/>
          <p:nvPr/>
        </p:nvSpPr>
        <p:spPr>
          <a:xfrm>
            <a:off x="9478575" y="3342376"/>
            <a:ext cx="6828757" cy="2930117"/>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B</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 Phấn đấu trở thành học sinh giỏi</a:t>
            </a:r>
            <a:endPar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A263F93E-9A3E-0CA9-5BC1-84033267574A}"/>
              </a:ext>
            </a:extLst>
          </p:cNvPr>
          <p:cNvSpPr/>
          <p:nvPr/>
        </p:nvSpPr>
        <p:spPr>
          <a:xfrm>
            <a:off x="9478575" y="6731523"/>
            <a:ext cx="6828757" cy="2956399"/>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D</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Đứng ra nhận trách nhiệm khi mắc sai lầm</a:t>
            </a:r>
            <a:endPar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2" name="Picture 18">
            <a:extLst>
              <a:ext uri="{FF2B5EF4-FFF2-40B4-BE49-F238E27FC236}">
                <a16:creationId xmlns:a16="http://schemas.microsoft.com/office/drawing/2014/main" id="{2BE88FFC-A572-CA8F-01DF-5057720D320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43564" y="5022677"/>
            <a:ext cx="1465862" cy="127620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 name="Picture 20">
            <a:extLst>
              <a:ext uri="{FF2B5EF4-FFF2-40B4-BE49-F238E27FC236}">
                <a16:creationId xmlns:a16="http://schemas.microsoft.com/office/drawing/2014/main" id="{DD9C60E5-8406-1659-E240-2A418B8A5F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621773" y="8292288"/>
            <a:ext cx="1625439" cy="145066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4" name="Picture 20">
            <a:extLst>
              <a:ext uri="{FF2B5EF4-FFF2-40B4-BE49-F238E27FC236}">
                <a16:creationId xmlns:a16="http://schemas.microsoft.com/office/drawing/2014/main" id="{992865FB-CEE8-936C-A57D-9873D7B9B64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787451" y="4869558"/>
            <a:ext cx="1615744" cy="144200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 name="Picture 20">
            <a:extLst>
              <a:ext uri="{FF2B5EF4-FFF2-40B4-BE49-F238E27FC236}">
                <a16:creationId xmlns:a16="http://schemas.microsoft.com/office/drawing/2014/main" id="{A4C956B6-DC35-B774-2478-D88B7A2E0D9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54310" y="8498583"/>
            <a:ext cx="1394292" cy="124436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04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5" fill="hold"/>
                                        <p:tgtEl>
                                          <p:spTgt spid="17"/>
                                        </p:tgtEl>
                                      </p:cBhvr>
                                    </p:cmd>
                                  </p:childTnLst>
                                </p:cTn>
                              </p:par>
                              <p:par>
                                <p:cTn id="7" presetID="1" presetClass="mediacall" presetSubtype="0" fill="hold" nodeType="withEffect">
                                  <p:stCondLst>
                                    <p:cond delay="0"/>
                                  </p:stCondLst>
                                  <p:childTnLst>
                                    <p:cmd type="call" cmd="playFrom(0.0)">
                                      <p:cBhvr>
                                        <p:cTn id="8" dur="862" fill="hold"/>
                                        <p:tgtEl>
                                          <p:spTgt spid="18"/>
                                        </p:tgtEl>
                                      </p:cBhvr>
                                    </p:cmd>
                                  </p:childTnLst>
                                </p:cTn>
                              </p:par>
                              <p:par>
                                <p:cTn id="9" presetID="1" presetClass="mediacall" presetSubtype="0" fill="hold" nodeType="withEffect">
                                  <p:stCondLst>
                                    <p:cond delay="0"/>
                                  </p:stCondLst>
                                  <p:childTnLst>
                                    <p:cmd type="call" cmd="playFrom(0.0)">
                                      <p:cBhvr>
                                        <p:cTn id="10" dur="862" fill="hold"/>
                                        <p:tgtEl>
                                          <p:spTgt spid="18"/>
                                        </p:tgtEl>
                                      </p:cBhvr>
                                    </p:cmd>
                                  </p:childTnLst>
                                </p:cTn>
                              </p:par>
                              <p:par>
                                <p:cTn id="11" presetID="1" presetClass="mediacall" presetSubtype="0" fill="hold" nodeType="withEffect">
                                  <p:stCondLst>
                                    <p:cond delay="0"/>
                                  </p:stCondLst>
                                  <p:childTnLst>
                                    <p:cmd type="call" cmd="playFrom(0.0)">
                                      <p:cBhvr>
                                        <p:cTn id="12" dur="862" fill="hold"/>
                                        <p:tgtEl>
                                          <p:spTgt spid="18"/>
                                        </p:tgtEl>
                                      </p:cBhvr>
                                    </p:cmd>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7"/>
                </p:tgtEl>
              </p:cMediaNode>
            </p:audio>
            <p:audio>
              <p:cMediaNode vol="80000">
                <p:cTn id="29" fill="hold" display="0">
                  <p:stCondLst>
                    <p:cond delay="indefinite"/>
                  </p:stCondLst>
                  <p:endCondLst>
                    <p:cond evt="onStopAudio" delay="0">
                      <p:tgtEl>
                        <p:sldTgt/>
                      </p:tgtEl>
                    </p:cond>
                  </p:endCondLst>
                </p:cTn>
                <p:tgtEl>
                  <p:spTgt spid="18"/>
                </p:tgtEl>
              </p:cMediaNode>
            </p:audio>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nextCondLst>
                <p:cond evt="onClick" delay="0">
                  <p:tgtEl>
                    <p:spTgt spid="10"/>
                  </p:tgtEl>
                </p:cond>
              </p:nextCondLst>
            </p:seq>
            <p:seq concurrent="1" nextAc="seek">
              <p:cTn id="36" restart="whenNotActive" fill="hold" evtFilter="cancelBubble" nodeType="interactiveSeq">
                <p:stCondLst>
                  <p:cond evt="onClick" delay="0">
                    <p:tgtEl>
                      <p:spTgt spid="11"/>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childTnLst>
              </p:cTn>
              <p:nextCondLst>
                <p:cond evt="onClick" delay="0">
                  <p:tgtEl>
                    <p:spTgt spid="11"/>
                  </p:tgtEl>
                </p:cond>
              </p:nextCondLst>
            </p:seq>
            <p:seq concurrent="1" nextAc="seek">
              <p:cTn id="42" restart="whenNotActive" fill="hold" evtFilter="cancelBubble" nodeType="interactiveSeq">
                <p:stCondLst>
                  <p:cond evt="onClick" delay="0">
                    <p:tgtEl>
                      <p:spTgt spid="9"/>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childTnLst>
              </p:cTn>
              <p:nextCondLst>
                <p:cond evt="onClick" delay="0">
                  <p:tgtEl>
                    <p:spTgt spid="9"/>
                  </p:tgtEl>
                </p:cond>
              </p:nextCondLst>
            </p:seq>
            <p:seq concurrent="1" nextAc="seek">
              <p:cTn id="48" restart="whenNotActive" fill="hold" evtFilter="cancelBubble" nodeType="interactiveSeq">
                <p:stCondLst>
                  <p:cond evt="onClick" delay="0">
                    <p:tgtEl>
                      <p:spTgt spid="8"/>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childTnLst>
                          </p:cTn>
                        </p:par>
                      </p:childTnLst>
                    </p:cTn>
                  </p:par>
                </p:childTnLst>
              </p:cTn>
              <p:nextCondLst>
                <p:cond evt="onClick" delay="0">
                  <p:tgtEl>
                    <p:spTgt spid="8"/>
                  </p:tgtEl>
                </p:cond>
              </p:nextCondLst>
            </p:seq>
          </p:childTnLst>
        </p:cTn>
      </p:par>
    </p:tnLst>
    <p:bldLst>
      <p:bldP spid="7" grpId="0" animBg="1"/>
      <p:bldP spid="8" grpId="0" animBg="1"/>
      <p:bldP spid="9" grpId="0" animBg="1"/>
      <p:bldP spid="10"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Arial" panose="020B0604020202020204" pitchFamily="34" charset="0"/>
              <a:cs typeface="Arial" panose="020B0604020202020204" pitchFamily="34" charset="0"/>
            </a:endParaRPr>
          </a:p>
        </p:txBody>
      </p:sp>
      <p:pic>
        <p:nvPicPr>
          <p:cNvPr id="3" name="Picture 2">
            <a:hlinkClick r:id="rId6" action="ppaction://hlinksldjump"/>
            <a:extLst>
              <a:ext uri="{FF2B5EF4-FFF2-40B4-BE49-F238E27FC236}">
                <a16:creationId xmlns:a16="http://schemas.microsoft.com/office/drawing/2014/main" id="{C5A98A0B-4BCC-9C84-8F2C-D246E54C3618}"/>
              </a:ext>
            </a:extLst>
          </p:cNvPr>
          <p:cNvPicPr>
            <a:picLocks noChangeAspect="1"/>
          </p:cNvPicPr>
          <p:nvPr/>
        </p:nvPicPr>
        <p:blipFill>
          <a:blip r:embed="rId7"/>
          <a:stretch>
            <a:fillRect/>
          </a:stretch>
        </p:blipFill>
        <p:spPr>
          <a:xfrm>
            <a:off x="16247213" y="8399992"/>
            <a:ext cx="2036216" cy="1887503"/>
          </a:xfrm>
          <a:prstGeom prst="rect">
            <a:avLst/>
          </a:prstGeom>
        </p:spPr>
      </p:pic>
      <p:pic>
        <p:nvPicPr>
          <p:cNvPr id="26" name="Correct sound effect and wrong sound effect (mp3cut.net)">
            <a:hlinkClick r:id="" action="ppaction://media"/>
            <a:extLst>
              <a:ext uri="{FF2B5EF4-FFF2-40B4-BE49-F238E27FC236}">
                <a16:creationId xmlns:a16="http://schemas.microsoft.com/office/drawing/2014/main" id="{E7AFEB1A-1837-3509-64B7-750E8B3C548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63544" y="-955900"/>
            <a:ext cx="731045" cy="731045"/>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FDCC2E82-898D-1995-D44B-B2C77A2834B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653838" y="-955900"/>
            <a:ext cx="731045" cy="731045"/>
          </a:xfrm>
          <a:prstGeom prst="rect">
            <a:avLst/>
          </a:prstGeom>
        </p:spPr>
      </p:pic>
      <p:pic>
        <p:nvPicPr>
          <p:cNvPr id="2" name="Picture 1">
            <a:hlinkClick r:id="rId6" action="ppaction://hlinksldjump"/>
            <a:extLst>
              <a:ext uri="{FF2B5EF4-FFF2-40B4-BE49-F238E27FC236}">
                <a16:creationId xmlns:a16="http://schemas.microsoft.com/office/drawing/2014/main" id="{E39ACAAF-D813-B9FF-B002-F550DECBD2A6}"/>
              </a:ext>
            </a:extLst>
          </p:cNvPr>
          <p:cNvPicPr>
            <a:picLocks noChangeAspect="1"/>
          </p:cNvPicPr>
          <p:nvPr/>
        </p:nvPicPr>
        <p:blipFill>
          <a:blip r:embed="rId7"/>
          <a:stretch>
            <a:fillRect/>
          </a:stretch>
        </p:blipFill>
        <p:spPr>
          <a:xfrm>
            <a:off x="16247213" y="8399992"/>
            <a:ext cx="2036216" cy="1887503"/>
          </a:xfrm>
          <a:prstGeom prst="rect">
            <a:avLst/>
          </a:prstGeom>
        </p:spPr>
      </p:pic>
      <p:sp>
        <p:nvSpPr>
          <p:cNvPr id="4" name="Rectangle: Rounded Corners 3">
            <a:extLst>
              <a:ext uri="{FF2B5EF4-FFF2-40B4-BE49-F238E27FC236}">
                <a16:creationId xmlns:a16="http://schemas.microsoft.com/office/drawing/2014/main" id="{CAF5742D-11C0-9437-37CE-3DAD38C8C080}"/>
              </a:ext>
            </a:extLst>
          </p:cNvPr>
          <p:cNvSpPr/>
          <p:nvPr/>
        </p:nvSpPr>
        <p:spPr>
          <a:xfrm>
            <a:off x="807012" y="599078"/>
            <a:ext cx="16669404" cy="2377782"/>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200" b="1" u="none" strike="noStrike" err="1">
                <a:solidFill>
                  <a:srgbClr val="000000"/>
                </a:solidFill>
                <a:effectLst/>
                <a:latin typeface="Arial" panose="020B0604020202020204" pitchFamily="34" charset="0"/>
                <a:cs typeface="Arial" panose="020B0604020202020204" pitchFamily="34" charset="0"/>
              </a:rPr>
              <a:t>Câu</a:t>
            </a:r>
            <a:r>
              <a:rPr lang="en-US" sz="4200" b="1" u="none" strike="noStrike">
                <a:solidFill>
                  <a:srgbClr val="000000"/>
                </a:solidFill>
                <a:effectLst/>
                <a:latin typeface="Arial" panose="020B0604020202020204" pitchFamily="34" charset="0"/>
                <a:cs typeface="Arial" panose="020B0604020202020204" pitchFamily="34" charset="0"/>
              </a:rPr>
              <a:t> 3</a:t>
            </a:r>
            <a:r>
              <a:rPr lang="en-US" sz="4200" b="1">
                <a:solidFill>
                  <a:srgbClr val="000000"/>
                </a:solidFill>
                <a:latin typeface="Arial" panose="020B0604020202020204" pitchFamily="34" charset="0"/>
                <a:cs typeface="Arial" panose="020B0604020202020204" pitchFamily="34" charset="0"/>
              </a:rPr>
              <a:t>: </a:t>
            </a:r>
            <a:r>
              <a:rPr lang="vi-VN" sz="4200">
                <a:solidFill>
                  <a:srgbClr val="000000"/>
                </a:solidFill>
                <a:latin typeface="Arial" panose="020B0604020202020204" pitchFamily="34" charset="0"/>
                <a:cs typeface="Arial" panose="020B0604020202020204" pitchFamily="34" charset="0"/>
              </a:rPr>
              <a:t>Dấu hiệu của người sống có trách nhiệm là</a:t>
            </a:r>
            <a:r>
              <a:rPr lang="en-US" sz="4200">
                <a:solidFill>
                  <a:srgbClr val="000000"/>
                </a:solidFill>
                <a:latin typeface="Arial" panose="020B0604020202020204" pitchFamily="34" charset="0"/>
                <a:cs typeface="Arial" panose="020B0604020202020204" pitchFamily="34" charset="0"/>
              </a:rPr>
              <a:t>:</a:t>
            </a:r>
            <a:endParaRPr lang="vi-VN" sz="4200" dirty="0">
              <a:solidFill>
                <a:srgbClr val="000000"/>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35FDBFE3-9CF5-4EC8-CFB5-70EC80CF2BB6}"/>
              </a:ext>
            </a:extLst>
          </p:cNvPr>
          <p:cNvSpPr/>
          <p:nvPr/>
        </p:nvSpPr>
        <p:spPr>
          <a:xfrm>
            <a:off x="1631198" y="3342377"/>
            <a:ext cx="6828757" cy="2930118"/>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A. biết lắng nghe</a:t>
            </a:r>
            <a:endPar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4E74E9DF-9E38-4890-CDA0-EDCF49FAA856}"/>
              </a:ext>
            </a:extLst>
          </p:cNvPr>
          <p:cNvSpPr/>
          <p:nvPr/>
        </p:nvSpPr>
        <p:spPr>
          <a:xfrm>
            <a:off x="1631198" y="6687710"/>
            <a:ext cx="6787430" cy="2956398"/>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C</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 biết coi trọng thời gian</a:t>
            </a:r>
            <a:endPar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F740E7CE-FF96-32EE-E871-874B05916622}"/>
              </a:ext>
            </a:extLst>
          </p:cNvPr>
          <p:cNvSpPr/>
          <p:nvPr/>
        </p:nvSpPr>
        <p:spPr>
          <a:xfrm>
            <a:off x="9478575" y="3342376"/>
            <a:ext cx="6828757" cy="2930117"/>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B</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 biết quản lí thời gian</a:t>
            </a:r>
            <a:endPar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5A7095BE-2281-37EE-C4ED-5CD6FA547C17}"/>
              </a:ext>
            </a:extLst>
          </p:cNvPr>
          <p:cNvSpPr/>
          <p:nvPr/>
        </p:nvSpPr>
        <p:spPr>
          <a:xfrm>
            <a:off x="9478575" y="6731523"/>
            <a:ext cx="6828757" cy="2956399"/>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D</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 biết quản lí cảm xúc</a:t>
            </a:r>
            <a:endPar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9" name="Picture 18">
            <a:extLst>
              <a:ext uri="{FF2B5EF4-FFF2-40B4-BE49-F238E27FC236}">
                <a16:creationId xmlns:a16="http://schemas.microsoft.com/office/drawing/2014/main" id="{3B128A50-460E-6454-6692-A67BC5F594E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69548" y="8357185"/>
            <a:ext cx="1465862" cy="127620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 name="Picture 20">
            <a:extLst>
              <a:ext uri="{FF2B5EF4-FFF2-40B4-BE49-F238E27FC236}">
                <a16:creationId xmlns:a16="http://schemas.microsoft.com/office/drawing/2014/main" id="{DB9C3EE1-3DBE-F2D3-5CE8-24DF7E4F043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621773" y="8292288"/>
            <a:ext cx="1625439" cy="145066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DF482BDE-4572-C5CF-9019-AFBF40024D9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787451" y="4869558"/>
            <a:ext cx="1615744" cy="144200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2" name="Picture 20">
            <a:extLst>
              <a:ext uri="{FF2B5EF4-FFF2-40B4-BE49-F238E27FC236}">
                <a16:creationId xmlns:a16="http://schemas.microsoft.com/office/drawing/2014/main" id="{F366BE97-0B1F-B433-B608-154FF2F928D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81992" y="5028126"/>
            <a:ext cx="1394292" cy="124436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46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5" fill="hold"/>
                                        <p:tgtEl>
                                          <p:spTgt spid="26"/>
                                        </p:tgtEl>
                                      </p:cBhvr>
                                    </p:cmd>
                                  </p:childTnLst>
                                </p:cTn>
                              </p:par>
                              <p:par>
                                <p:cTn id="7" presetID="1" presetClass="mediacall" presetSubtype="0" fill="hold" nodeType="withEffect">
                                  <p:stCondLst>
                                    <p:cond delay="0"/>
                                  </p:stCondLst>
                                  <p:childTnLst>
                                    <p:cmd type="call" cmd="playFrom(0.0)">
                                      <p:cBhvr>
                                        <p:cTn id="8" dur="862" fill="hold"/>
                                        <p:tgtEl>
                                          <p:spTgt spid="27"/>
                                        </p:tgtEl>
                                      </p:cBhvr>
                                    </p:cmd>
                                  </p:childTnLst>
                                </p:cTn>
                              </p:par>
                              <p:par>
                                <p:cTn id="9" presetID="1" presetClass="mediacall" presetSubtype="0" fill="hold" nodeType="withEffect">
                                  <p:stCondLst>
                                    <p:cond delay="0"/>
                                  </p:stCondLst>
                                  <p:childTnLst>
                                    <p:cmd type="call" cmd="playFrom(0.0)">
                                      <p:cBhvr>
                                        <p:cTn id="10" dur="862" fill="hold"/>
                                        <p:tgtEl>
                                          <p:spTgt spid="27"/>
                                        </p:tgtEl>
                                      </p:cBhvr>
                                    </p:cmd>
                                  </p:childTnLst>
                                </p:cTn>
                              </p:par>
                              <p:par>
                                <p:cTn id="11" presetID="1" presetClass="mediacall" presetSubtype="0" fill="hold" nodeType="withEffect">
                                  <p:stCondLst>
                                    <p:cond delay="0"/>
                                  </p:stCondLst>
                                  <p:childTnLst>
                                    <p:cmd type="call" cmd="playFrom(0.0)">
                                      <p:cBhvr>
                                        <p:cTn id="12" dur="862" fill="hold"/>
                                        <p:tgtEl>
                                          <p:spTgt spid="27"/>
                                        </p:tgtEl>
                                      </p:cBhvr>
                                    </p:cmd>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6"/>
                </p:tgtEl>
              </p:cMediaNode>
            </p:audio>
            <p:audio>
              <p:cMediaNode vol="80000">
                <p:cTn id="29" fill="hold" display="0">
                  <p:stCondLst>
                    <p:cond delay="indefinite"/>
                  </p:stCondLst>
                  <p:endCondLst>
                    <p:cond evt="onStopAudio" delay="0">
                      <p:tgtEl>
                        <p:sldTgt/>
                      </p:tgtEl>
                    </p:cond>
                  </p:endCondLst>
                </p:cTn>
                <p:tgtEl>
                  <p:spTgt spid="27"/>
                </p:tgtEl>
              </p:cMediaNode>
            </p:audio>
            <p:seq concurrent="1" nextAc="seek">
              <p:cTn id="30" restart="whenNotActive" fill="hold" evtFilter="cancelBubble" nodeType="interactiveSeq">
                <p:stCondLst>
                  <p:cond evt="onClick" delay="0">
                    <p:tgtEl>
                      <p:spTgt spid="9"/>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17"/>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childTnLst>
                    </p:cTn>
                  </p:par>
                </p:childTnLst>
              </p:cTn>
              <p:nextCondLst>
                <p:cond evt="onClick" delay="0">
                  <p:tgtEl>
                    <p:spTgt spid="17"/>
                  </p:tgtEl>
                </p:cond>
              </p:nextCondLst>
            </p:seq>
            <p:seq concurrent="1" nextAc="seek">
              <p:cTn id="42" restart="whenNotActive" fill="hold" evtFilter="cancelBubble" nodeType="interactiveSeq">
                <p:stCondLst>
                  <p:cond evt="onClick" delay="0">
                    <p:tgtEl>
                      <p:spTgt spid="18"/>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childTnLst>
              </p:cTn>
              <p:nextCondLst>
                <p:cond evt="onClick" delay="0">
                  <p:tgtEl>
                    <p:spTgt spid="18"/>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childTnLst>
                          </p:cTn>
                        </p:par>
                      </p:childTnLst>
                    </p:cTn>
                  </p:par>
                </p:childTnLst>
              </p:cTn>
              <p:nextCondLst>
                <p:cond evt="onClick" delay="0">
                  <p:tgtEl>
                    <p:spTgt spid="16"/>
                  </p:tgtEl>
                </p:cond>
              </p:nextCondLst>
            </p:seq>
          </p:childTnLst>
        </p:cTn>
      </p:par>
    </p:tnLst>
    <p:bldLst>
      <p:bldP spid="4" grpId="0" animBg="1"/>
      <p:bldP spid="9" grpId="0" animBg="1"/>
      <p:bldP spid="16" grpId="0" animBg="1"/>
      <p:bldP spid="17" grpId="0" animBg="1"/>
      <p:bldP spid="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Arial" panose="020B0604020202020204" pitchFamily="34" charset="0"/>
              <a:cs typeface="Arial" panose="020B0604020202020204" pitchFamily="34" charset="0"/>
            </a:endParaRPr>
          </a:p>
        </p:txBody>
      </p:sp>
      <p:pic>
        <p:nvPicPr>
          <p:cNvPr id="3" name="Picture 2">
            <a:hlinkClick r:id="rId6" action="ppaction://hlinksldjump"/>
            <a:extLst>
              <a:ext uri="{FF2B5EF4-FFF2-40B4-BE49-F238E27FC236}">
                <a16:creationId xmlns:a16="http://schemas.microsoft.com/office/drawing/2014/main" id="{C5A98A0B-4BCC-9C84-8F2C-D246E54C3618}"/>
              </a:ext>
            </a:extLst>
          </p:cNvPr>
          <p:cNvPicPr>
            <a:picLocks noChangeAspect="1"/>
          </p:cNvPicPr>
          <p:nvPr/>
        </p:nvPicPr>
        <p:blipFill>
          <a:blip r:embed="rId7"/>
          <a:stretch>
            <a:fillRect/>
          </a:stretch>
        </p:blipFill>
        <p:spPr>
          <a:xfrm>
            <a:off x="16247213" y="8399992"/>
            <a:ext cx="2036216" cy="1887503"/>
          </a:xfrm>
          <a:prstGeom prst="rect">
            <a:avLst/>
          </a:prstGeom>
        </p:spPr>
      </p:pic>
      <p:pic>
        <p:nvPicPr>
          <p:cNvPr id="26" name="Correct sound effect and wrong sound effect (mp3cut.net)">
            <a:hlinkClick r:id="" action="ppaction://media"/>
            <a:extLst>
              <a:ext uri="{FF2B5EF4-FFF2-40B4-BE49-F238E27FC236}">
                <a16:creationId xmlns:a16="http://schemas.microsoft.com/office/drawing/2014/main" id="{50E0DB1E-6D72-CBFA-1157-BFEAA980FAC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63544" y="-955900"/>
            <a:ext cx="731045" cy="731045"/>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DE48B2AA-F96D-A1EC-7DB6-83255C6177C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653838" y="-955900"/>
            <a:ext cx="731045" cy="731045"/>
          </a:xfrm>
          <a:prstGeom prst="rect">
            <a:avLst/>
          </a:prstGeom>
        </p:spPr>
      </p:pic>
      <p:sp>
        <p:nvSpPr>
          <p:cNvPr id="9" name="Rectangle: Rounded Corners 8">
            <a:extLst>
              <a:ext uri="{FF2B5EF4-FFF2-40B4-BE49-F238E27FC236}">
                <a16:creationId xmlns:a16="http://schemas.microsoft.com/office/drawing/2014/main" id="{2B1E2B6E-C132-6877-C053-10B0BDDDD54F}"/>
              </a:ext>
            </a:extLst>
          </p:cNvPr>
          <p:cNvSpPr/>
          <p:nvPr/>
        </p:nvSpPr>
        <p:spPr>
          <a:xfrm>
            <a:off x="914400" y="517231"/>
            <a:ext cx="16669404" cy="2377782"/>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4200" b="1" u="none" strike="noStrike" err="1">
                <a:solidFill>
                  <a:srgbClr val="000000"/>
                </a:solidFill>
                <a:effectLst/>
                <a:latin typeface="Arial" panose="020B0604020202020204" pitchFamily="34" charset="0"/>
                <a:cs typeface="Arial" panose="020B0604020202020204" pitchFamily="34" charset="0"/>
              </a:rPr>
              <a:t>Câu</a:t>
            </a:r>
            <a:r>
              <a:rPr lang="en-US" sz="4200" b="1" u="none" strike="noStrike">
                <a:solidFill>
                  <a:srgbClr val="000000"/>
                </a:solidFill>
                <a:effectLst/>
                <a:latin typeface="Arial" panose="020B0604020202020204" pitchFamily="34" charset="0"/>
                <a:cs typeface="Arial" panose="020B0604020202020204" pitchFamily="34" charset="0"/>
              </a:rPr>
              <a:t> 4</a:t>
            </a:r>
            <a:r>
              <a:rPr lang="en-US" sz="4200" b="1">
                <a:solidFill>
                  <a:srgbClr val="000000"/>
                </a:solidFill>
                <a:latin typeface="Arial" panose="020B0604020202020204" pitchFamily="34" charset="0"/>
                <a:cs typeface="Arial" panose="020B0604020202020204" pitchFamily="34" charset="0"/>
              </a:rPr>
              <a:t>: </a:t>
            </a:r>
            <a:r>
              <a:rPr lang="vi-VN" sz="4200">
                <a:solidFill>
                  <a:srgbClr val="000000"/>
                </a:solidFill>
                <a:latin typeface="Arial" panose="020B0604020202020204" pitchFamily="34" charset="0"/>
                <a:cs typeface="Arial" panose="020B0604020202020204" pitchFamily="34" charset="0"/>
              </a:rPr>
              <a:t>Biện pháp rèn luyện tinh thần trách nhiệm đối với sức khỏe thể chất và tinh thần là:</a:t>
            </a:r>
            <a:endParaRPr lang="vi-VN" sz="4200" dirty="0">
              <a:solidFill>
                <a:srgbClr val="000000"/>
              </a:solidFill>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88953AF5-2742-8C31-1582-BCD75BE32D72}"/>
              </a:ext>
            </a:extLst>
          </p:cNvPr>
          <p:cNvSpPr/>
          <p:nvPr/>
        </p:nvSpPr>
        <p:spPr>
          <a:xfrm>
            <a:off x="1631198" y="3342377"/>
            <a:ext cx="6828757" cy="2930118"/>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A. Ăn nhiều đồ ăn vặt</a:t>
            </a:r>
            <a:endPar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45FEAB1B-8E71-613C-0BD8-83D6EC95D46C}"/>
              </a:ext>
            </a:extLst>
          </p:cNvPr>
          <p:cNvSpPr/>
          <p:nvPr/>
        </p:nvSpPr>
        <p:spPr>
          <a:xfrm>
            <a:off x="1631198" y="6687710"/>
            <a:ext cx="6787430" cy="2956398"/>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C</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 Không ăn sáng</a:t>
            </a:r>
            <a:endPar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2128DE24-3EB1-4804-49E1-C416E7F35EB2}"/>
              </a:ext>
            </a:extLst>
          </p:cNvPr>
          <p:cNvSpPr/>
          <p:nvPr/>
        </p:nvSpPr>
        <p:spPr>
          <a:xfrm>
            <a:off x="9478575" y="3342376"/>
            <a:ext cx="6828757" cy="2930117"/>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B</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 Thức khuya xem phim</a:t>
            </a:r>
            <a:endPar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B696E0E4-1D91-ECAF-D0FD-ACF3452EE77C}"/>
              </a:ext>
            </a:extLst>
          </p:cNvPr>
          <p:cNvSpPr/>
          <p:nvPr/>
        </p:nvSpPr>
        <p:spPr>
          <a:xfrm>
            <a:off x="9478575" y="6731523"/>
            <a:ext cx="6828757" cy="2956399"/>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D</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 Tập thể dục mỗi ngày</a:t>
            </a:r>
            <a:endPar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8" name="Picture 18">
            <a:extLst>
              <a:ext uri="{FF2B5EF4-FFF2-40B4-BE49-F238E27FC236}">
                <a16:creationId xmlns:a16="http://schemas.microsoft.com/office/drawing/2014/main" id="{C13DF833-A51F-CCD3-4876-56D35DAE795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841470" y="8328892"/>
            <a:ext cx="1465862" cy="127620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20">
            <a:extLst>
              <a:ext uri="{FF2B5EF4-FFF2-40B4-BE49-F238E27FC236}">
                <a16:creationId xmlns:a16="http://schemas.microsoft.com/office/drawing/2014/main" id="{37E2AC60-2DBE-C390-76E9-04B7ABD365B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66418" y="8237260"/>
            <a:ext cx="1625439" cy="145066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 name="Picture 20">
            <a:extLst>
              <a:ext uri="{FF2B5EF4-FFF2-40B4-BE49-F238E27FC236}">
                <a16:creationId xmlns:a16="http://schemas.microsoft.com/office/drawing/2014/main" id="{B3E4B168-5BD5-40B1-9B43-47B7A92CF0C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787451" y="4869558"/>
            <a:ext cx="1615744" cy="144200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4676DAB5-87D8-4952-DA38-E71CB8B8BEC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81992" y="5028126"/>
            <a:ext cx="1394292" cy="124436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60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5" fill="hold"/>
                                        <p:tgtEl>
                                          <p:spTgt spid="26"/>
                                        </p:tgtEl>
                                      </p:cBhvr>
                                    </p:cmd>
                                  </p:childTnLst>
                                </p:cTn>
                              </p:par>
                              <p:par>
                                <p:cTn id="7" presetID="1" presetClass="mediacall" presetSubtype="0" fill="hold" nodeType="withEffect">
                                  <p:stCondLst>
                                    <p:cond delay="0"/>
                                  </p:stCondLst>
                                  <p:childTnLst>
                                    <p:cmd type="call" cmd="playFrom(0.0)">
                                      <p:cBhvr>
                                        <p:cTn id="8" dur="862" fill="hold"/>
                                        <p:tgtEl>
                                          <p:spTgt spid="27"/>
                                        </p:tgtEl>
                                      </p:cBhvr>
                                    </p:cmd>
                                  </p:childTnLst>
                                </p:cTn>
                              </p:par>
                              <p:par>
                                <p:cTn id="9" presetID="1" presetClass="mediacall" presetSubtype="0" fill="hold" nodeType="withEffect">
                                  <p:stCondLst>
                                    <p:cond delay="0"/>
                                  </p:stCondLst>
                                  <p:childTnLst>
                                    <p:cmd type="call" cmd="playFrom(0.0)">
                                      <p:cBhvr>
                                        <p:cTn id="10" dur="862" fill="hold"/>
                                        <p:tgtEl>
                                          <p:spTgt spid="27"/>
                                        </p:tgtEl>
                                      </p:cBhvr>
                                    </p:cmd>
                                  </p:childTnLst>
                                </p:cTn>
                              </p:par>
                              <p:par>
                                <p:cTn id="11" presetID="1" presetClass="mediacall" presetSubtype="0" fill="hold" nodeType="withEffect">
                                  <p:stCondLst>
                                    <p:cond delay="0"/>
                                  </p:stCondLst>
                                  <p:childTnLst>
                                    <p:cmd type="call" cmd="playFrom(0.0)">
                                      <p:cBhvr>
                                        <p:cTn id="12" dur="862" fill="hold"/>
                                        <p:tgtEl>
                                          <p:spTgt spid="27"/>
                                        </p:tgtEl>
                                      </p:cBhvr>
                                    </p:cmd>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6"/>
                </p:tgtEl>
              </p:cMediaNode>
            </p:audio>
            <p:audio>
              <p:cMediaNode vol="80000">
                <p:cTn id="29" fill="hold" display="0">
                  <p:stCondLst>
                    <p:cond delay="indefinite"/>
                  </p:stCondLst>
                  <p:endCondLst>
                    <p:cond evt="onStopAudio" delay="0">
                      <p:tgtEl>
                        <p:sldTgt/>
                      </p:tgtEl>
                    </p:cond>
                  </p:endCondLst>
                </p:cTn>
                <p:tgtEl>
                  <p:spTgt spid="27"/>
                </p:tgtEl>
              </p:cMediaNode>
            </p:audio>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childTnLst>
              </p:cTn>
              <p:nextCondLst>
                <p:cond evt="onClick" delay="0">
                  <p:tgtEl>
                    <p:spTgt spid="14"/>
                  </p:tgtEl>
                </p:cond>
              </p:nextCondLst>
            </p:seq>
            <p:seq concurrent="1" nextAc="seek">
              <p:cTn id="36" restart="whenNotActive" fill="hold" evtFilter="cancelBubble" nodeType="interactiveSeq">
                <p:stCondLst>
                  <p:cond evt="onClick" delay="0">
                    <p:tgtEl>
                      <p:spTgt spid="16"/>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childTnLst>
                    </p:cTn>
                  </p:par>
                </p:childTnLst>
              </p:cTn>
              <p:nextCondLst>
                <p:cond evt="onClick" delay="0">
                  <p:tgtEl>
                    <p:spTgt spid="16"/>
                  </p:tgtEl>
                </p:cond>
              </p:nextCondLst>
            </p:seq>
            <p:seq concurrent="1" nextAc="seek">
              <p:cTn id="42" restart="whenNotActive" fill="hold" evtFilter="cancelBubble" nodeType="interactiveSeq">
                <p:stCondLst>
                  <p:cond evt="onClick" delay="0">
                    <p:tgtEl>
                      <p:spTgt spid="15"/>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childTnLst>
              </p:cTn>
              <p:nextCondLst>
                <p:cond evt="onClick" delay="0">
                  <p:tgtEl>
                    <p:spTgt spid="15"/>
                  </p:tgtEl>
                </p:cond>
              </p:nextCondLst>
            </p:seq>
            <p:seq concurrent="1" nextAc="seek">
              <p:cTn id="48" restart="whenNotActive" fill="hold" evtFilter="cancelBubble" nodeType="interactiveSeq">
                <p:stCondLst>
                  <p:cond evt="onClick" delay="0">
                    <p:tgtEl>
                      <p:spTgt spid="17"/>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childTnLst>
                    </p:cTn>
                  </p:par>
                </p:childTnLst>
              </p:cTn>
              <p:nextCondLst>
                <p:cond evt="onClick" delay="0">
                  <p:tgtEl>
                    <p:spTgt spid="17"/>
                  </p:tgtEl>
                </p:cond>
              </p:nextCondLst>
            </p:seq>
          </p:childTnLst>
        </p:cTn>
      </p:par>
    </p:tnLst>
    <p:bldLst>
      <p:bldP spid="9" grpId="0" animBg="1"/>
      <p:bldP spid="14" grpId="0" animBg="1"/>
      <p:bldP spid="15" grpId="0" animBg="1"/>
      <p:bldP spid="16" grpId="0" animBg="1"/>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Arial" panose="020B0604020202020204" pitchFamily="34" charset="0"/>
              <a:cs typeface="Arial" panose="020B0604020202020204" pitchFamily="34" charset="0"/>
            </a:endParaRPr>
          </a:p>
        </p:txBody>
      </p:sp>
      <p:pic>
        <p:nvPicPr>
          <p:cNvPr id="33" name="Correct sound effect and wrong sound effect (mp3cut.net)">
            <a:hlinkClick r:id="" action="ppaction://media"/>
            <a:extLst>
              <a:ext uri="{FF2B5EF4-FFF2-40B4-BE49-F238E27FC236}">
                <a16:creationId xmlns:a16="http://schemas.microsoft.com/office/drawing/2014/main" id="{AC8476BF-CFEA-75C6-A99E-DFEBA06159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38" name="Correct sound effect and wrong sound effect (mp3cut.net) (1)">
            <a:hlinkClick r:id="" action="ppaction://media"/>
            <a:extLst>
              <a:ext uri="{FF2B5EF4-FFF2-40B4-BE49-F238E27FC236}">
                <a16:creationId xmlns:a16="http://schemas.microsoft.com/office/drawing/2014/main" id="{7B0910DA-DC4C-E019-946C-6E0766739CA0}"/>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pic>
        <p:nvPicPr>
          <p:cNvPr id="3" name="Picture 2">
            <a:hlinkClick r:id="rId7" action="ppaction://hlinksldjump"/>
            <a:extLst>
              <a:ext uri="{FF2B5EF4-FFF2-40B4-BE49-F238E27FC236}">
                <a16:creationId xmlns:a16="http://schemas.microsoft.com/office/drawing/2014/main" id="{C5A98A0B-4BCC-9C84-8F2C-D246E54C3618}"/>
              </a:ext>
            </a:extLst>
          </p:cNvPr>
          <p:cNvPicPr>
            <a:picLocks noChangeAspect="1"/>
          </p:cNvPicPr>
          <p:nvPr/>
        </p:nvPicPr>
        <p:blipFill>
          <a:blip r:embed="rId8"/>
          <a:stretch>
            <a:fillRect/>
          </a:stretch>
        </p:blipFill>
        <p:spPr>
          <a:xfrm>
            <a:off x="16247213" y="8399992"/>
            <a:ext cx="2036216" cy="1887503"/>
          </a:xfrm>
          <a:prstGeom prst="rect">
            <a:avLst/>
          </a:prstGeom>
        </p:spPr>
      </p:pic>
      <p:sp>
        <p:nvSpPr>
          <p:cNvPr id="22" name="Rectangle: Rounded Corners 21">
            <a:extLst>
              <a:ext uri="{FF2B5EF4-FFF2-40B4-BE49-F238E27FC236}">
                <a16:creationId xmlns:a16="http://schemas.microsoft.com/office/drawing/2014/main" id="{7786191E-3130-16EC-8A4D-029869B64E15}"/>
              </a:ext>
            </a:extLst>
          </p:cNvPr>
          <p:cNvSpPr/>
          <p:nvPr/>
        </p:nvSpPr>
        <p:spPr>
          <a:xfrm>
            <a:off x="809298" y="394142"/>
            <a:ext cx="16669404" cy="2775725"/>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3800" b="1" u="none" strike="noStrike">
                <a:solidFill>
                  <a:srgbClr val="000000"/>
                </a:solidFill>
                <a:effectLst/>
                <a:latin typeface="Arial" panose="020B0604020202020204" pitchFamily="34" charset="0"/>
                <a:cs typeface="Arial" panose="020B0604020202020204" pitchFamily="34" charset="0"/>
              </a:rPr>
              <a:t>Câu 5</a:t>
            </a:r>
            <a:r>
              <a:rPr lang="en-US" sz="3800" b="1">
                <a:solidFill>
                  <a:srgbClr val="000000"/>
                </a:solidFill>
                <a:latin typeface="Arial" panose="020B0604020202020204" pitchFamily="34" charset="0"/>
                <a:cs typeface="Arial" panose="020B0604020202020204" pitchFamily="34" charset="0"/>
              </a:rPr>
              <a:t>: </a:t>
            </a:r>
            <a:r>
              <a:rPr lang="vi-VN" sz="3800">
                <a:solidFill>
                  <a:srgbClr val="000000"/>
                </a:solidFill>
                <a:latin typeface="Arial" panose="020B0604020202020204" pitchFamily="34" charset="0"/>
                <a:cs typeface="Arial" panose="020B0604020202020204" pitchFamily="34" charset="0"/>
              </a:rPr>
              <a:t>Nam đề ra mục tiêu nâng cao kĩ năng chơi cầu lông của mình và tham gia thi đấu ở quận. Theo em, đâu </a:t>
            </a:r>
            <a:r>
              <a:rPr lang="vi-VN" sz="3800" i="1">
                <a:solidFill>
                  <a:srgbClr val="FF0000"/>
                </a:solidFill>
                <a:latin typeface="Arial" panose="020B0604020202020204" pitchFamily="34" charset="0"/>
                <a:cs typeface="Arial" panose="020B0604020202020204" pitchFamily="34" charset="0"/>
              </a:rPr>
              <a:t>không phải </a:t>
            </a:r>
            <a:r>
              <a:rPr lang="vi-VN" sz="3800">
                <a:solidFill>
                  <a:srgbClr val="000000"/>
                </a:solidFill>
                <a:latin typeface="Arial" panose="020B0604020202020204" pitchFamily="34" charset="0"/>
                <a:cs typeface="Arial" panose="020B0604020202020204" pitchFamily="34" charset="0"/>
              </a:rPr>
              <a:t>là việc mà Nam nên làm gì để rèn luyện bản thân?</a:t>
            </a:r>
            <a:endParaRPr lang="vi-VN" sz="3800" dirty="0">
              <a:solidFill>
                <a:srgbClr val="000000"/>
              </a:solidFill>
              <a:latin typeface="Arial" panose="020B0604020202020204" pitchFamily="34" charset="0"/>
              <a:cs typeface="Arial" panose="020B0604020202020204" pitchFamily="34" charset="0"/>
            </a:endParaRPr>
          </a:p>
        </p:txBody>
      </p:sp>
      <p:sp>
        <p:nvSpPr>
          <p:cNvPr id="23" name="Rectangle: Rounded Corners 22">
            <a:extLst>
              <a:ext uri="{FF2B5EF4-FFF2-40B4-BE49-F238E27FC236}">
                <a16:creationId xmlns:a16="http://schemas.microsoft.com/office/drawing/2014/main" id="{620445A6-F0A7-BEFD-F7CD-A3D9D3E09E8B}"/>
              </a:ext>
            </a:extLst>
          </p:cNvPr>
          <p:cNvSpPr/>
          <p:nvPr/>
        </p:nvSpPr>
        <p:spPr>
          <a:xfrm>
            <a:off x="1816167" y="3678442"/>
            <a:ext cx="6828757" cy="2930118"/>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A. Nam xem các video dạy các kĩ thuật để thực hành</a:t>
            </a:r>
            <a:endPar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24" name="Rectangle: Rounded Corners 23">
            <a:extLst>
              <a:ext uri="{FF2B5EF4-FFF2-40B4-BE49-F238E27FC236}">
                <a16:creationId xmlns:a16="http://schemas.microsoft.com/office/drawing/2014/main" id="{F83C153F-83D4-4BFB-7016-9CD681F4E7FB}"/>
              </a:ext>
            </a:extLst>
          </p:cNvPr>
          <p:cNvSpPr/>
          <p:nvPr/>
        </p:nvSpPr>
        <p:spPr>
          <a:xfrm>
            <a:off x="1816167" y="7023775"/>
            <a:ext cx="6787430" cy="2956398"/>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C</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Nam luyện tập chơi cầu lông với anh trai</a:t>
            </a:r>
            <a:endPar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25" name="Rectangle: Rounded Corners 24">
            <a:extLst>
              <a:ext uri="{FF2B5EF4-FFF2-40B4-BE49-F238E27FC236}">
                <a16:creationId xmlns:a16="http://schemas.microsoft.com/office/drawing/2014/main" id="{C43E5409-622A-EF79-6812-1336E00A7364}"/>
              </a:ext>
            </a:extLst>
          </p:cNvPr>
          <p:cNvSpPr/>
          <p:nvPr/>
        </p:nvSpPr>
        <p:spPr>
          <a:xfrm>
            <a:off x="9663544" y="3678441"/>
            <a:ext cx="6828757" cy="2930117"/>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B</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Nam tham gia vào CLB cầu lông của trường</a:t>
            </a:r>
            <a:endPar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26" name="Rectangle: Rounded Corners 25">
            <a:extLst>
              <a:ext uri="{FF2B5EF4-FFF2-40B4-BE49-F238E27FC236}">
                <a16:creationId xmlns:a16="http://schemas.microsoft.com/office/drawing/2014/main" id="{00FAF54C-F3DD-695E-5598-9DE36CA6D092}"/>
              </a:ext>
            </a:extLst>
          </p:cNvPr>
          <p:cNvSpPr/>
          <p:nvPr/>
        </p:nvSpPr>
        <p:spPr>
          <a:xfrm>
            <a:off x="9663544" y="7067588"/>
            <a:ext cx="6828757" cy="2956399"/>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D</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Nam chơi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những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trò chơi điện tử</a:t>
            </a:r>
            <a:endPar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27" name="Picture 18">
            <a:extLst>
              <a:ext uri="{FF2B5EF4-FFF2-40B4-BE49-F238E27FC236}">
                <a16:creationId xmlns:a16="http://schemas.microsoft.com/office/drawing/2014/main" id="{176A9BF0-171B-6468-64C4-D23722A12B9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120097" y="8665138"/>
            <a:ext cx="1465862" cy="127620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8" name="Picture 20">
            <a:extLst>
              <a:ext uri="{FF2B5EF4-FFF2-40B4-BE49-F238E27FC236}">
                <a16:creationId xmlns:a16="http://schemas.microsoft.com/office/drawing/2014/main" id="{CEE38094-D3AD-D35E-5D99-F95909894D3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50680" y="8508509"/>
            <a:ext cx="1625439" cy="145066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9" name="Picture 20">
            <a:extLst>
              <a:ext uri="{FF2B5EF4-FFF2-40B4-BE49-F238E27FC236}">
                <a16:creationId xmlns:a16="http://schemas.microsoft.com/office/drawing/2014/main" id="{DC970221-5B87-7B2D-86B2-C5A8B74DBDD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409273" y="5258644"/>
            <a:ext cx="1615744" cy="144200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0" name="Picture 20">
            <a:extLst>
              <a:ext uri="{FF2B5EF4-FFF2-40B4-BE49-F238E27FC236}">
                <a16:creationId xmlns:a16="http://schemas.microsoft.com/office/drawing/2014/main" id="{4AA87B54-3EC4-4CED-ADC1-21E90185A7A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51584" y="5320872"/>
            <a:ext cx="1357473" cy="121150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98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5" fill="hold"/>
                                        <p:tgtEl>
                                          <p:spTgt spid="33"/>
                                        </p:tgtEl>
                                      </p:cBhvr>
                                    </p:cmd>
                                  </p:childTnLst>
                                </p:cTn>
                              </p:par>
                              <p:par>
                                <p:cTn id="7" presetID="1" presetClass="mediacall" presetSubtype="0" fill="hold" nodeType="withEffect">
                                  <p:stCondLst>
                                    <p:cond delay="0"/>
                                  </p:stCondLst>
                                  <p:childTnLst>
                                    <p:cmd type="call" cmd="playFrom(0.0)">
                                      <p:cBhvr>
                                        <p:cTn id="8" dur="862" fill="hold"/>
                                        <p:tgtEl>
                                          <p:spTgt spid="38"/>
                                        </p:tgtEl>
                                      </p:cBhvr>
                                    </p:cmd>
                                  </p:childTnLst>
                                </p:cTn>
                              </p:par>
                              <p:par>
                                <p:cTn id="9" presetID="1" presetClass="mediacall" presetSubtype="0" fill="hold" nodeType="withEffect">
                                  <p:stCondLst>
                                    <p:cond delay="0"/>
                                  </p:stCondLst>
                                  <p:childTnLst>
                                    <p:cmd type="call" cmd="playFrom(0.0)">
                                      <p:cBhvr>
                                        <p:cTn id="10" dur="862" fill="hold"/>
                                        <p:tgtEl>
                                          <p:spTgt spid="38"/>
                                        </p:tgtEl>
                                      </p:cBhvr>
                                    </p:cmd>
                                  </p:childTnLst>
                                </p:cTn>
                              </p:par>
                              <p:par>
                                <p:cTn id="11" presetID="1" presetClass="mediacall" presetSubtype="0" fill="hold" nodeType="withEffect">
                                  <p:stCondLst>
                                    <p:cond delay="0"/>
                                  </p:stCondLst>
                                  <p:childTnLst>
                                    <p:cmd type="call" cmd="playFrom(0.0)">
                                      <p:cBhvr>
                                        <p:cTn id="12" dur="862" fill="hold"/>
                                        <p:tgtEl>
                                          <p:spTgt spid="38"/>
                                        </p:tgtEl>
                                      </p:cBhvr>
                                    </p:cmd>
                                  </p:childTnLst>
                                </p:cTn>
                              </p:par>
                              <p:par>
                                <p:cTn id="13" presetID="10"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3"/>
                </p:tgtEl>
              </p:cMediaNode>
            </p:audio>
            <p:audio>
              <p:cMediaNode vol="80000">
                <p:cTn id="29" fill="hold" display="0">
                  <p:stCondLst>
                    <p:cond delay="indefinite"/>
                  </p:stCondLst>
                  <p:endCondLst>
                    <p:cond evt="onStopAudio" delay="0">
                      <p:tgtEl>
                        <p:sldTgt/>
                      </p:tgtEl>
                    </p:cond>
                  </p:endCondLst>
                </p:cTn>
                <p:tgtEl>
                  <p:spTgt spid="38"/>
                </p:tgtEl>
              </p:cMediaNode>
            </p:audio>
            <p:seq concurrent="1" nextAc="seek">
              <p:cTn id="30" restart="whenNotActive" fill="hold" evtFilter="cancelBubble" nodeType="interactiveSeq">
                <p:stCondLst>
                  <p:cond evt="onClick" delay="0">
                    <p:tgtEl>
                      <p:spTgt spid="23"/>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childTnLst>
                          </p:cTn>
                        </p:par>
                      </p:childTnLst>
                    </p:cTn>
                  </p:par>
                </p:childTnLst>
              </p:cTn>
              <p:nextCondLst>
                <p:cond evt="onClick" delay="0">
                  <p:tgtEl>
                    <p:spTgt spid="23"/>
                  </p:tgtEl>
                </p:cond>
              </p:nextCondLst>
            </p:seq>
            <p:seq concurrent="1" nextAc="seek">
              <p:cTn id="36" restart="whenNotActive" fill="hold" evtFilter="cancelBubble" nodeType="interactiveSeq">
                <p:stCondLst>
                  <p:cond evt="onClick" delay="0">
                    <p:tgtEl>
                      <p:spTgt spid="25"/>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childTnLst>
                          </p:cTn>
                        </p:par>
                      </p:childTnLst>
                    </p:cTn>
                  </p:par>
                </p:childTnLst>
              </p:cTn>
              <p:nextCondLst>
                <p:cond evt="onClick" delay="0">
                  <p:tgtEl>
                    <p:spTgt spid="25"/>
                  </p:tgtEl>
                </p:cond>
              </p:nextCondLst>
            </p:seq>
            <p:seq concurrent="1" nextAc="seek">
              <p:cTn id="42" restart="whenNotActive" fill="hold" evtFilter="cancelBubble" nodeType="interactiveSeq">
                <p:stCondLst>
                  <p:cond evt="onClick" delay="0">
                    <p:tgtEl>
                      <p:spTgt spid="24"/>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childTnLst>
                    </p:cTn>
                  </p:par>
                </p:childTnLst>
              </p:cTn>
              <p:nextCondLst>
                <p:cond evt="onClick" delay="0">
                  <p:tgtEl>
                    <p:spTgt spid="24"/>
                  </p:tgtEl>
                </p:cond>
              </p:nextCondLst>
            </p:seq>
            <p:seq concurrent="1" nextAc="seek">
              <p:cTn id="48" restart="whenNotActive" fill="hold" evtFilter="cancelBubble" nodeType="interactiveSeq">
                <p:stCondLst>
                  <p:cond evt="onClick" delay="0">
                    <p:tgtEl>
                      <p:spTgt spid="26"/>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childTnLst>
                          </p:cTn>
                        </p:par>
                      </p:childTnLst>
                    </p:cTn>
                  </p:par>
                </p:childTnLst>
              </p:cTn>
              <p:nextCondLst>
                <p:cond evt="onClick" delay="0">
                  <p:tgtEl>
                    <p:spTgt spid="26"/>
                  </p:tgtEl>
                </p:cond>
              </p:nextCondLst>
            </p:seq>
          </p:childTnLst>
        </p:cTn>
      </p:par>
    </p:tnLst>
    <p:bldLst>
      <p:bldP spid="22" grpId="0" animBg="1"/>
      <p:bldP spid="23" grpId="0" animBg="1"/>
      <p:bldP spid="24" grpId="0" animBg="1"/>
      <p:bldP spid="25" grpId="0" animBg="1"/>
      <p:bldP spid="2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8F0E9"/>
        </a:solidFill>
        <a:effectLst/>
      </p:bgPr>
    </p:bg>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F4082B45-4F4A-9E54-6F87-03DDFA1B47F7}"/>
              </a:ext>
            </a:extLst>
          </p:cNvPr>
          <p:cNvSpPr/>
          <p:nvPr/>
        </p:nvSpPr>
        <p:spPr>
          <a:xfrm>
            <a:off x="17166624" y="-8471"/>
            <a:ext cx="1121376" cy="1026242"/>
          </a:xfrm>
          <a:custGeom>
            <a:avLst/>
            <a:gdLst/>
            <a:ahLst/>
            <a:cxnLst/>
            <a:rect l="l" t="t" r="r" b="b"/>
            <a:pathLst>
              <a:path w="1502376" h="1421623">
                <a:moveTo>
                  <a:pt x="0" y="0"/>
                </a:moveTo>
                <a:lnTo>
                  <a:pt x="1502376" y="0"/>
                </a:lnTo>
                <a:lnTo>
                  <a:pt x="1502376" y="1421624"/>
                </a:lnTo>
                <a:lnTo>
                  <a:pt x="0" y="14216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 name="Picture 13">
            <a:extLst>
              <a:ext uri="{FF2B5EF4-FFF2-40B4-BE49-F238E27FC236}">
                <a16:creationId xmlns:a16="http://schemas.microsoft.com/office/drawing/2014/main" id="{2F4D835D-5B4E-B7EF-2028-FEE7451BA91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344400" y="2247900"/>
            <a:ext cx="1284605" cy="1295400"/>
          </a:xfrm>
          <a:prstGeom prst="rect">
            <a:avLst/>
          </a:prstGeom>
        </p:spPr>
      </p:pic>
      <p:sp>
        <p:nvSpPr>
          <p:cNvPr id="5" name="Freeform 3">
            <a:extLst>
              <a:ext uri="{FF2B5EF4-FFF2-40B4-BE49-F238E27FC236}">
                <a16:creationId xmlns:a16="http://schemas.microsoft.com/office/drawing/2014/main" id="{75D7F320-96CE-7C65-1A3D-C15661B1BCC7}"/>
              </a:ext>
            </a:extLst>
          </p:cNvPr>
          <p:cNvSpPr/>
          <p:nvPr/>
        </p:nvSpPr>
        <p:spPr>
          <a:xfrm>
            <a:off x="1143000" y="1714500"/>
            <a:ext cx="16230600" cy="7332159"/>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373AA536-23EC-DBE1-B34D-DBC22EF7B150}"/>
              </a:ext>
            </a:extLst>
          </p:cNvPr>
          <p:cNvGrpSpPr/>
          <p:nvPr/>
        </p:nvGrpSpPr>
        <p:grpSpPr>
          <a:xfrm>
            <a:off x="5790953" y="1024233"/>
            <a:ext cx="7276528" cy="1378266"/>
            <a:chOff x="5768264" y="1270945"/>
            <a:chExt cx="7276528" cy="1378266"/>
          </a:xfrm>
        </p:grpSpPr>
        <p:pic>
          <p:nvPicPr>
            <p:cNvPr id="10" name="Picture 9">
              <a:extLst>
                <a:ext uri="{FF2B5EF4-FFF2-40B4-BE49-F238E27FC236}">
                  <a16:creationId xmlns:a16="http://schemas.microsoft.com/office/drawing/2014/main" id="{C19CDA29-52C1-F210-676C-930A54DCD6C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883946" y="1270945"/>
              <a:ext cx="6951410" cy="1378266"/>
            </a:xfrm>
            <a:prstGeom prst="rect">
              <a:avLst/>
            </a:prstGeom>
          </p:spPr>
        </p:pic>
        <p:sp>
          <p:nvSpPr>
            <p:cNvPr id="11" name="TextBox 10">
              <a:extLst>
                <a:ext uri="{FF2B5EF4-FFF2-40B4-BE49-F238E27FC236}">
                  <a16:creationId xmlns:a16="http://schemas.microsoft.com/office/drawing/2014/main" id="{450B4B09-7F80-529A-73F8-1CCDFDE49FB4}"/>
                </a:ext>
              </a:extLst>
            </p:cNvPr>
            <p:cNvSpPr txBox="1"/>
            <p:nvPr/>
          </p:nvSpPr>
          <p:spPr>
            <a:xfrm>
              <a:off x="5768264" y="1499830"/>
              <a:ext cx="7276528" cy="1015663"/>
            </a:xfrm>
            <a:prstGeom prst="rect">
              <a:avLst/>
            </a:prstGeom>
            <a:noFill/>
          </p:spPr>
          <p:txBody>
            <a:bodyPr wrap="square" rtlCol="0">
              <a:spAutoFit/>
            </a:bodyPr>
            <a:lstStyle/>
            <a:p>
              <a:pPr algn="ctr"/>
              <a:r>
                <a:rPr lang="en-US" sz="6000" b="1">
                  <a:solidFill>
                    <a:srgbClr val="C00000"/>
                  </a:solidFill>
                  <a:latin typeface="Arial" panose="020B0604020202020204" pitchFamily="34" charset="0"/>
                  <a:cs typeface="Arial" panose="020B0604020202020204" pitchFamily="34" charset="0"/>
                </a:rPr>
                <a:t>VẬN DỤNG</a:t>
              </a:r>
              <a:endParaRPr lang="en-US" sz="6000" b="1" dirty="0">
                <a:solidFill>
                  <a:srgbClr val="C00000"/>
                </a:solidFill>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531D3D34-9388-E0AC-0006-0E0CC4B72856}"/>
              </a:ext>
            </a:extLst>
          </p:cNvPr>
          <p:cNvSpPr txBox="1"/>
          <p:nvPr/>
        </p:nvSpPr>
        <p:spPr>
          <a:xfrm>
            <a:off x="6856913" y="2892356"/>
            <a:ext cx="10228419" cy="5431615"/>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Nhiệm vụ về nhà: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Em hãy lựa chọn và đưa ra việc làm, biện pháp rèn luyện để thể hiện trách nhiệm với bản thân theo mục tiêu sau:</a:t>
            </a:r>
          </a:p>
          <a:p>
            <a:pPr marL="571500" indent="-571500" algn="just">
              <a:lnSpc>
                <a:spcPct val="150000"/>
              </a:lnSpc>
              <a:buFont typeface="Wingdings" panose="05000000000000000000" pitchFamily="2" charset="2"/>
              <a:buChar char="§"/>
            </a:pPr>
            <a:r>
              <a:rPr lang="vi-VN" sz="3800" b="1" i="1">
                <a:solidFill>
                  <a:srgbClr val="FF0000"/>
                </a:solidFill>
                <a:latin typeface="Arial" panose="020B0604020202020204" pitchFamily="34" charset="0"/>
                <a:ea typeface="Calibri" panose="020F0502020204030204" pitchFamily="34" charset="0"/>
                <a:cs typeface="Arial" panose="020B0604020202020204" pitchFamily="34" charset="0"/>
              </a:rPr>
              <a:t>Mục tiêu 1: </a:t>
            </a:r>
            <a:r>
              <a:rPr lang="vi-VN" sz="3800" i="1">
                <a:solidFill>
                  <a:srgbClr val="000000"/>
                </a:solidFill>
                <a:latin typeface="Arial" panose="020B0604020202020204" pitchFamily="34" charset="0"/>
                <a:ea typeface="Calibri" panose="020F0502020204030204" pitchFamily="34" charset="0"/>
                <a:cs typeface="Arial" panose="020B0604020202020204" pitchFamily="34" charset="0"/>
              </a:rPr>
              <a:t>Nâng cao sức khỏe, thể lực tốt</a:t>
            </a:r>
          </a:p>
          <a:p>
            <a:pPr marL="571500" indent="-571500" algn="just">
              <a:lnSpc>
                <a:spcPct val="150000"/>
              </a:lnSpc>
              <a:buFont typeface="Wingdings" panose="05000000000000000000" pitchFamily="2" charset="2"/>
              <a:buChar char="§"/>
            </a:pPr>
            <a:r>
              <a:rPr lang="vi-VN" sz="3800" b="1" i="1">
                <a:solidFill>
                  <a:srgbClr val="FF0000"/>
                </a:solidFill>
                <a:latin typeface="Arial" panose="020B0604020202020204" pitchFamily="34" charset="0"/>
                <a:ea typeface="Calibri" panose="020F0502020204030204" pitchFamily="34" charset="0"/>
                <a:cs typeface="Arial" panose="020B0604020202020204" pitchFamily="34" charset="0"/>
              </a:rPr>
              <a:t>Mục tiêu 2: </a:t>
            </a:r>
            <a:r>
              <a:rPr lang="vi-VN" sz="3800" i="1">
                <a:solidFill>
                  <a:srgbClr val="000000"/>
                </a:solidFill>
                <a:latin typeface="Arial" panose="020B0604020202020204" pitchFamily="34" charset="0"/>
                <a:ea typeface="Calibri" panose="020F0502020204030204" pitchFamily="34" charset="0"/>
                <a:cs typeface="Arial" panose="020B0604020202020204" pitchFamily="34" charset="0"/>
              </a:rPr>
              <a:t>Nâng cao việc học ngoại ngữ</a:t>
            </a:r>
            <a:r>
              <a:rPr lang="en-US" sz="3800" i="1">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3800" i="1">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13" name="Picture 13">
            <a:extLst>
              <a:ext uri="{FF2B5EF4-FFF2-40B4-BE49-F238E27FC236}">
                <a16:creationId xmlns:a16="http://schemas.microsoft.com/office/drawing/2014/main" id="{901BD1FF-56BB-3F22-07F8-BEDC21652B6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48212" y="8248222"/>
            <a:ext cx="1284605" cy="1295400"/>
          </a:xfrm>
          <a:prstGeom prst="rect">
            <a:avLst/>
          </a:prstGeom>
        </p:spPr>
      </p:pic>
      <p:pic>
        <p:nvPicPr>
          <p:cNvPr id="15" name="Picture 4">
            <a:extLst>
              <a:ext uri="{FF2B5EF4-FFF2-40B4-BE49-F238E27FC236}">
                <a16:creationId xmlns:a16="http://schemas.microsoft.com/office/drawing/2014/main" id="{D8842AA8-E9AB-9143-2327-01F8922AAD2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64924" flipH="1">
            <a:off x="441042" y="1335435"/>
            <a:ext cx="1988797" cy="650879"/>
          </a:xfrm>
          <a:prstGeom prst="rect">
            <a:avLst/>
          </a:prstGeom>
        </p:spPr>
      </p:pic>
      <p:grpSp>
        <p:nvGrpSpPr>
          <p:cNvPr id="16" name="Group 15">
            <a:extLst>
              <a:ext uri="{FF2B5EF4-FFF2-40B4-BE49-F238E27FC236}">
                <a16:creationId xmlns:a16="http://schemas.microsoft.com/office/drawing/2014/main" id="{EF332DED-E7CC-3FC2-BBAE-491178426237}"/>
              </a:ext>
            </a:extLst>
          </p:cNvPr>
          <p:cNvGrpSpPr/>
          <p:nvPr/>
        </p:nvGrpSpPr>
        <p:grpSpPr>
          <a:xfrm>
            <a:off x="1670703" y="3620899"/>
            <a:ext cx="4658507" cy="4061614"/>
            <a:chOff x="1910136" y="3655370"/>
            <a:chExt cx="4658507" cy="4061614"/>
          </a:xfrm>
        </p:grpSpPr>
        <p:grpSp>
          <p:nvGrpSpPr>
            <p:cNvPr id="17" name="Group 8">
              <a:extLst>
                <a:ext uri="{FF2B5EF4-FFF2-40B4-BE49-F238E27FC236}">
                  <a16:creationId xmlns:a16="http://schemas.microsoft.com/office/drawing/2014/main" id="{FF9B1057-88E1-8408-87D8-43D2F0CD1247}"/>
                </a:ext>
              </a:extLst>
            </p:cNvPr>
            <p:cNvGrpSpPr/>
            <p:nvPr/>
          </p:nvGrpSpPr>
          <p:grpSpPr>
            <a:xfrm>
              <a:off x="1910136" y="3655370"/>
              <a:ext cx="4658507" cy="3853963"/>
              <a:chOff x="0" y="0"/>
              <a:chExt cx="1100661" cy="893945"/>
            </a:xfrm>
          </p:grpSpPr>
          <p:sp>
            <p:nvSpPr>
              <p:cNvPr id="19" name="Freeform 9">
                <a:extLst>
                  <a:ext uri="{FF2B5EF4-FFF2-40B4-BE49-F238E27FC236}">
                    <a16:creationId xmlns:a16="http://schemas.microsoft.com/office/drawing/2014/main" id="{86FC24D5-5B99-F4AC-C3EF-91D42C2067A8}"/>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20" name="TextBox 10">
                <a:extLst>
                  <a:ext uri="{FF2B5EF4-FFF2-40B4-BE49-F238E27FC236}">
                    <a16:creationId xmlns:a16="http://schemas.microsoft.com/office/drawing/2014/main" id="{C8EDC49B-FC6D-98A0-14F8-8B98C1733B48}"/>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pic>
          <p:nvPicPr>
            <p:cNvPr id="18" name="Picture 17" descr="A cartoon of a child sitting on the floor with books and a pencil&#10;&#10;Description automatically generated">
              <a:extLst>
                <a:ext uri="{FF2B5EF4-FFF2-40B4-BE49-F238E27FC236}">
                  <a16:creationId xmlns:a16="http://schemas.microsoft.com/office/drawing/2014/main" id="{8B49A68B-438D-796B-F7BC-317480F39CE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12543" y="4070065"/>
              <a:ext cx="3646919" cy="3646919"/>
            </a:xfrm>
            <a:prstGeom prst="rect">
              <a:avLst/>
            </a:prstGeom>
          </p:spPr>
        </p:pic>
      </p:grpSp>
      <p:pic>
        <p:nvPicPr>
          <p:cNvPr id="21" name="Picture 26">
            <a:extLst>
              <a:ext uri="{FF2B5EF4-FFF2-40B4-BE49-F238E27FC236}">
                <a16:creationId xmlns:a16="http://schemas.microsoft.com/office/drawing/2014/main" id="{11F2FCF5-C1C0-2006-4748-F53C93C1129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650212" y="8469517"/>
            <a:ext cx="989576" cy="969784"/>
          </a:xfrm>
          <a:prstGeom prst="rect">
            <a:avLst/>
          </a:prstGeom>
        </p:spPr>
      </p:pic>
      <p:pic>
        <p:nvPicPr>
          <p:cNvPr id="22" name="Picture 22">
            <a:extLst>
              <a:ext uri="{FF2B5EF4-FFF2-40B4-BE49-F238E27FC236}">
                <a16:creationId xmlns:a16="http://schemas.microsoft.com/office/drawing/2014/main" id="{A4286E61-D213-EB4E-B1E4-A45B847448DA}"/>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880942" y="1217537"/>
            <a:ext cx="1987446" cy="1091289"/>
          </a:xfrm>
          <a:prstGeom prst="rect">
            <a:avLst/>
          </a:prstGeom>
        </p:spPr>
      </p:pic>
    </p:spTree>
    <p:extLst>
      <p:ext uri="{BB962C8B-B14F-4D97-AF65-F5344CB8AC3E}">
        <p14:creationId xmlns:p14="http://schemas.microsoft.com/office/powerpoint/2010/main" val="355166713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left)">
                                      <p:cBhvr>
                                        <p:cTn id="12" dur="500"/>
                                        <p:tgtEl>
                                          <p:spTgt spid="12">
                                            <p:txEl>
                                              <p:pRg st="1" end="1"/>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2">
                                            <p:txEl>
                                              <p:pRg st="2" end="2"/>
                                            </p:txEl>
                                          </p:spTgt>
                                        </p:tgtEl>
                                        <p:attrNameLst>
                                          <p:attrName>style.visibility</p:attrName>
                                        </p:attrNameLst>
                                      </p:cBhvr>
                                      <p:to>
                                        <p:strVal val="visible"/>
                                      </p:to>
                                    </p:set>
                                    <p:animEffect transition="in" filter="wipe(left)">
                                      <p:cBhvr>
                                        <p:cTn id="16"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8F0E9"/>
        </a:solidFill>
        <a:effectLst/>
      </p:bgPr>
    </p:bg>
    <p:spTree>
      <p:nvGrpSpPr>
        <p:cNvPr id="1" name=""/>
        <p:cNvGrpSpPr/>
        <p:nvPr/>
      </p:nvGrpSpPr>
      <p:grpSpPr>
        <a:xfrm>
          <a:off x="0" y="0"/>
          <a:ext cx="0" cy="0"/>
          <a:chOff x="0" y="0"/>
          <a:chExt cx="0" cy="0"/>
        </a:xfrm>
      </p:grpSpPr>
      <p:sp>
        <p:nvSpPr>
          <p:cNvPr id="9" name="Freeform 9"/>
          <p:cNvSpPr/>
          <p:nvPr/>
        </p:nvSpPr>
        <p:spPr>
          <a:xfrm rot="-10800000">
            <a:off x="16314291" y="0"/>
            <a:ext cx="2012945" cy="2723178"/>
          </a:xfrm>
          <a:custGeom>
            <a:avLst/>
            <a:gdLst/>
            <a:ahLst/>
            <a:cxnLst/>
            <a:rect l="l" t="t" r="r" b="b"/>
            <a:pathLst>
              <a:path w="4532627" h="4114800">
                <a:moveTo>
                  <a:pt x="0" y="0"/>
                </a:moveTo>
                <a:lnTo>
                  <a:pt x="4532626" y="0"/>
                </a:lnTo>
                <a:lnTo>
                  <a:pt x="453262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0" y="8504531"/>
            <a:ext cx="865564" cy="1782469"/>
          </a:xfrm>
          <a:custGeom>
            <a:avLst/>
            <a:gdLst/>
            <a:ahLst/>
            <a:cxnLst/>
            <a:rect l="l" t="t" r="r" b="b"/>
            <a:pathLst>
              <a:path w="4532627" h="4114800">
                <a:moveTo>
                  <a:pt x="0" y="0"/>
                </a:moveTo>
                <a:lnTo>
                  <a:pt x="4532627" y="0"/>
                </a:lnTo>
                <a:lnTo>
                  <a:pt x="453262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2" name="Group 61">
            <a:extLst>
              <a:ext uri="{FF2B5EF4-FFF2-40B4-BE49-F238E27FC236}">
                <a16:creationId xmlns:a16="http://schemas.microsoft.com/office/drawing/2014/main" id="{171ECA1C-6115-BB52-4073-FBDFC3EA5657}"/>
              </a:ext>
            </a:extLst>
          </p:cNvPr>
          <p:cNvGrpSpPr/>
          <p:nvPr/>
        </p:nvGrpSpPr>
        <p:grpSpPr>
          <a:xfrm>
            <a:off x="472598" y="876300"/>
            <a:ext cx="6617862" cy="6722556"/>
            <a:chOff x="594846" y="1891431"/>
            <a:chExt cx="6229033" cy="6473161"/>
          </a:xfrm>
        </p:grpSpPr>
        <p:grpSp>
          <p:nvGrpSpPr>
            <p:cNvPr id="63" name="Group 6">
              <a:extLst>
                <a:ext uri="{FF2B5EF4-FFF2-40B4-BE49-F238E27FC236}">
                  <a16:creationId xmlns:a16="http://schemas.microsoft.com/office/drawing/2014/main" id="{749202D0-D0B9-F27E-5133-50DF6AB826D2}"/>
                </a:ext>
              </a:extLst>
            </p:cNvPr>
            <p:cNvGrpSpPr/>
            <p:nvPr/>
          </p:nvGrpSpPr>
          <p:grpSpPr>
            <a:xfrm>
              <a:off x="594846" y="2135559"/>
              <a:ext cx="6229033" cy="6229033"/>
              <a:chOff x="0" y="0"/>
              <a:chExt cx="812800" cy="812800"/>
            </a:xfrm>
          </p:grpSpPr>
          <p:sp>
            <p:nvSpPr>
              <p:cNvPr id="66" name="Freeform 7">
                <a:extLst>
                  <a:ext uri="{FF2B5EF4-FFF2-40B4-BE49-F238E27FC236}">
                    <a16:creationId xmlns:a16="http://schemas.microsoft.com/office/drawing/2014/main" id="{BFC6DEBA-A5C2-589F-1FE8-217968B36868}"/>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5">
                  <a:lumMod val="75000"/>
                </a:schemeClr>
              </a:solidFill>
            </p:spPr>
            <p:txBody>
              <a:bodyPr/>
              <a:lstStyle/>
              <a:p>
                <a:endParaRPr lang="en-US"/>
              </a:p>
            </p:txBody>
          </p:sp>
          <p:sp>
            <p:nvSpPr>
              <p:cNvPr id="67" name="TextBox 8">
                <a:extLst>
                  <a:ext uri="{FF2B5EF4-FFF2-40B4-BE49-F238E27FC236}">
                    <a16:creationId xmlns:a16="http://schemas.microsoft.com/office/drawing/2014/main" id="{E4A3A214-D384-61BA-2F4C-D567CF8ABDE3}"/>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pic>
          <p:nvPicPr>
            <p:cNvPr id="64" name="Picture 11">
              <a:extLst>
                <a:ext uri="{FF2B5EF4-FFF2-40B4-BE49-F238E27FC236}">
                  <a16:creationId xmlns:a16="http://schemas.microsoft.com/office/drawing/2014/main" id="{4E29F79D-1EA5-A187-1922-756B68DF00A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56866">
              <a:off x="1753508" y="1891431"/>
              <a:ext cx="3587522" cy="926233"/>
            </a:xfrm>
            <a:prstGeom prst="rect">
              <a:avLst/>
            </a:prstGeom>
          </p:spPr>
        </p:pic>
        <p:sp>
          <p:nvSpPr>
            <p:cNvPr id="65" name="TextBox 64">
              <a:extLst>
                <a:ext uri="{FF2B5EF4-FFF2-40B4-BE49-F238E27FC236}">
                  <a16:creationId xmlns:a16="http://schemas.microsoft.com/office/drawing/2014/main" id="{15CB41D3-6F1B-4BA0-1D1C-3924298DF69B}"/>
                </a:ext>
              </a:extLst>
            </p:cNvPr>
            <p:cNvSpPr txBox="1"/>
            <p:nvPr/>
          </p:nvSpPr>
          <p:spPr>
            <a:xfrm>
              <a:off x="1216589" y="3954371"/>
              <a:ext cx="4985539" cy="2591409"/>
            </a:xfrm>
            <a:prstGeom prst="rect">
              <a:avLst/>
            </a:prstGeom>
            <a:noFill/>
          </p:spPr>
          <p:txBody>
            <a:bodyPr wrap="square" rtlCol="0">
              <a:spAutoFit/>
            </a:bodyPr>
            <a:lstStyle/>
            <a:p>
              <a:pPr algn="ctr">
                <a:lnSpc>
                  <a:spcPct val="150000"/>
                </a:lnSpc>
              </a:pPr>
              <a:r>
                <a:rPr lang="en-US" sz="6000" b="1">
                  <a:solidFill>
                    <a:schemeClr val="bg1"/>
                  </a:solidFill>
                  <a:latin typeface="Arial" panose="020B0604020202020204" pitchFamily="34" charset="0"/>
                  <a:ea typeface="Calibri" panose="020F0502020204030204" pitchFamily="34" charset="0"/>
                  <a:cs typeface="Arial" panose="020B0604020202020204" pitchFamily="34" charset="0"/>
                </a:rPr>
                <a:t>HƯỚNG DẪN VỀ NHÀ</a:t>
              </a:r>
            </a:p>
          </p:txBody>
        </p:sp>
      </p:grpSp>
      <p:pic>
        <p:nvPicPr>
          <p:cNvPr id="68" name="Picture 67" descr="A picture containing vector graphics&#10;&#10;Description automatically generated">
            <a:extLst>
              <a:ext uri="{FF2B5EF4-FFF2-40B4-BE49-F238E27FC236}">
                <a16:creationId xmlns:a16="http://schemas.microsoft.com/office/drawing/2014/main" id="{73581ED5-D0CC-CF94-CEC1-EB2D9747BD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0477" y="6151670"/>
            <a:ext cx="4317679" cy="4317679"/>
          </a:xfrm>
          <a:prstGeom prst="rect">
            <a:avLst/>
          </a:prstGeom>
        </p:spPr>
      </p:pic>
      <p:grpSp>
        <p:nvGrpSpPr>
          <p:cNvPr id="69" name="Group 68">
            <a:extLst>
              <a:ext uri="{FF2B5EF4-FFF2-40B4-BE49-F238E27FC236}">
                <a16:creationId xmlns:a16="http://schemas.microsoft.com/office/drawing/2014/main" id="{74EF86D9-6C48-0403-F8F0-C3480EE78B40}"/>
              </a:ext>
            </a:extLst>
          </p:cNvPr>
          <p:cNvGrpSpPr/>
          <p:nvPr/>
        </p:nvGrpSpPr>
        <p:grpSpPr>
          <a:xfrm>
            <a:off x="8071667" y="46422"/>
            <a:ext cx="9528634" cy="3787077"/>
            <a:chOff x="8077345" y="402400"/>
            <a:chExt cx="9528634" cy="3787077"/>
          </a:xfrm>
        </p:grpSpPr>
        <p:grpSp>
          <p:nvGrpSpPr>
            <p:cNvPr id="70" name="Group 69">
              <a:extLst>
                <a:ext uri="{FF2B5EF4-FFF2-40B4-BE49-F238E27FC236}">
                  <a16:creationId xmlns:a16="http://schemas.microsoft.com/office/drawing/2014/main" id="{E000FAE5-0B1D-F747-4BEA-991F163A9DC0}"/>
                </a:ext>
              </a:extLst>
            </p:cNvPr>
            <p:cNvGrpSpPr/>
            <p:nvPr/>
          </p:nvGrpSpPr>
          <p:grpSpPr>
            <a:xfrm>
              <a:off x="8553115" y="665791"/>
              <a:ext cx="9052864" cy="3523686"/>
              <a:chOff x="-485036" y="3378590"/>
              <a:chExt cx="9052864" cy="3523686"/>
            </a:xfrm>
          </p:grpSpPr>
          <p:grpSp>
            <p:nvGrpSpPr>
              <p:cNvPr id="72" name="Group 2">
                <a:extLst>
                  <a:ext uri="{FF2B5EF4-FFF2-40B4-BE49-F238E27FC236}">
                    <a16:creationId xmlns:a16="http://schemas.microsoft.com/office/drawing/2014/main" id="{A59E3B43-A36D-468C-722A-78A8D08C5BC1}"/>
                  </a:ext>
                </a:extLst>
              </p:cNvPr>
              <p:cNvGrpSpPr/>
              <p:nvPr/>
            </p:nvGrpSpPr>
            <p:grpSpPr>
              <a:xfrm>
                <a:off x="-485036" y="3378590"/>
                <a:ext cx="9052864" cy="3523686"/>
                <a:chOff x="-605217" y="-76200"/>
                <a:chExt cx="2283973" cy="889000"/>
              </a:xfrm>
            </p:grpSpPr>
            <p:sp>
              <p:nvSpPr>
                <p:cNvPr id="74" name="Freeform 3">
                  <a:extLst>
                    <a:ext uri="{FF2B5EF4-FFF2-40B4-BE49-F238E27FC236}">
                      <a16:creationId xmlns:a16="http://schemas.microsoft.com/office/drawing/2014/main" id="{A5F21DA6-7A89-3AA8-C527-B12421EE577F}"/>
                    </a:ext>
                  </a:extLst>
                </p:cNvPr>
                <p:cNvSpPr/>
                <p:nvPr/>
              </p:nvSpPr>
              <p:spPr>
                <a:xfrm>
                  <a:off x="-605217" y="0"/>
                  <a:ext cx="2283973" cy="721574"/>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ln/>
              </p:spPr>
              <p:style>
                <a:lnRef idx="2">
                  <a:schemeClr val="accent2"/>
                </a:lnRef>
                <a:fillRef idx="1">
                  <a:schemeClr val="lt1"/>
                </a:fillRef>
                <a:effectRef idx="0">
                  <a:schemeClr val="accent2"/>
                </a:effectRef>
                <a:fontRef idx="minor">
                  <a:schemeClr val="dk1"/>
                </a:fontRef>
              </p:style>
              <p:txBody>
                <a:bodyPr/>
                <a:lstStyle/>
                <a:p>
                  <a:endParaRPr lang="en-US" sz="4000"/>
                </a:p>
              </p:txBody>
            </p:sp>
            <p:sp>
              <p:nvSpPr>
                <p:cNvPr id="75" name="TextBox 4">
                  <a:extLst>
                    <a:ext uri="{FF2B5EF4-FFF2-40B4-BE49-F238E27FC236}">
                      <a16:creationId xmlns:a16="http://schemas.microsoft.com/office/drawing/2014/main" id="{24343C57-BA07-6F2B-6584-06DB25DEC6DB}"/>
                    </a:ext>
                  </a:extLst>
                </p:cNvPr>
                <p:cNvSpPr txBox="1"/>
                <p:nvPr/>
              </p:nvSpPr>
              <p:spPr>
                <a:xfrm>
                  <a:off x="0" y="-76200"/>
                  <a:ext cx="812800" cy="889000"/>
                </a:xfrm>
                <a:prstGeom prst="rect">
                  <a:avLst/>
                </a:prstGeom>
              </p:spPr>
              <p:txBody>
                <a:bodyPr lIns="47486" tIns="47486" rIns="47486" bIns="47486" rtlCol="0" anchor="ctr"/>
                <a:lstStyle/>
                <a:p>
                  <a:pPr algn="ctr">
                    <a:lnSpc>
                      <a:spcPts val="6160"/>
                    </a:lnSpc>
                  </a:pPr>
                  <a:endParaRPr sz="4000"/>
                </a:p>
              </p:txBody>
            </p:sp>
          </p:grpSp>
          <p:sp>
            <p:nvSpPr>
              <p:cNvPr id="73" name="TextBox 72">
                <a:extLst>
                  <a:ext uri="{FF2B5EF4-FFF2-40B4-BE49-F238E27FC236}">
                    <a16:creationId xmlns:a16="http://schemas.microsoft.com/office/drawing/2014/main" id="{E4FA542F-898B-B9FB-DF1C-E12437A2FBDF}"/>
                  </a:ext>
                </a:extLst>
              </p:cNvPr>
              <p:cNvSpPr txBox="1"/>
              <p:nvPr/>
            </p:nvSpPr>
            <p:spPr>
              <a:xfrm>
                <a:off x="628877" y="4172217"/>
                <a:ext cx="6824098" cy="1824923"/>
              </a:xfrm>
              <a:prstGeom prst="rect">
                <a:avLst/>
              </a:prstGeom>
              <a:noFill/>
            </p:spPr>
            <p:txBody>
              <a:bodyPr wrap="square">
                <a:spAutoFit/>
              </a:bodyPr>
              <a:lstStyle/>
              <a:p>
                <a:pPr algn="ctr">
                  <a:lnSpc>
                    <a:spcPct val="150000"/>
                  </a:lnSpc>
                </a:pPr>
                <a:r>
                  <a:rPr lang="vi-VN" sz="4000">
                    <a:effectLst/>
                    <a:latin typeface="Arial" panose="020B0604020202020204" pitchFamily="34" charset="0"/>
                    <a:ea typeface="Calibri" panose="020F0502020204030204" pitchFamily="34" charset="0"/>
                    <a:cs typeface="Arial" panose="020B0604020202020204" pitchFamily="34" charset="0"/>
                  </a:rPr>
                  <a:t>Ôn lại kiến thức đã học</a:t>
                </a:r>
                <a:r>
                  <a:rPr lang="en-US" sz="4000">
                    <a:effectLst/>
                    <a:latin typeface="Arial" panose="020B0604020202020204" pitchFamily="34" charset="0"/>
                    <a:ea typeface="Calibri" panose="020F0502020204030204" pitchFamily="34" charset="0"/>
                    <a:cs typeface="Arial" panose="020B0604020202020204" pitchFamily="34" charset="0"/>
                  </a:rPr>
                  <a:t> ngày hôm nay</a:t>
                </a:r>
                <a:endParaRPr lang="fr-FR" sz="4000">
                  <a:effectLst/>
                  <a:latin typeface="Arial" panose="020B0604020202020204" pitchFamily="34" charset="0"/>
                  <a:ea typeface="Calibri" panose="020F0502020204030204" pitchFamily="34" charset="0"/>
                  <a:cs typeface="Arial" panose="020B0604020202020204" pitchFamily="34" charset="0"/>
                </a:endParaRPr>
              </a:p>
            </p:txBody>
          </p:sp>
        </p:grpSp>
        <p:sp>
          <p:nvSpPr>
            <p:cNvPr id="71" name="TextBox 19">
              <a:extLst>
                <a:ext uri="{FF2B5EF4-FFF2-40B4-BE49-F238E27FC236}">
                  <a16:creationId xmlns:a16="http://schemas.microsoft.com/office/drawing/2014/main" id="{A198EC21-C553-58C2-D6AE-69DC96B018BB}"/>
                </a:ext>
              </a:extLst>
            </p:cNvPr>
            <p:cNvSpPr txBox="1"/>
            <p:nvPr/>
          </p:nvSpPr>
          <p:spPr>
            <a:xfrm>
              <a:off x="8077345" y="402400"/>
              <a:ext cx="1222474" cy="1254523"/>
            </a:xfrm>
            <a:prstGeom prst="rect">
              <a:avLst/>
            </a:prstGeom>
          </p:spPr>
          <p:txBody>
            <a:bodyPr lIns="50800" tIns="50800" rIns="50800" bIns="50800" rtlCol="0" anchor="ctr"/>
            <a:lstStyle/>
            <a:p>
              <a:pPr algn="ctr">
                <a:lnSpc>
                  <a:spcPts val="2659"/>
                </a:lnSpc>
              </a:pPr>
              <a:endParaRPr sz="4000"/>
            </a:p>
          </p:txBody>
        </p:sp>
      </p:grpSp>
      <p:grpSp>
        <p:nvGrpSpPr>
          <p:cNvPr id="76" name="Group 75">
            <a:extLst>
              <a:ext uri="{FF2B5EF4-FFF2-40B4-BE49-F238E27FC236}">
                <a16:creationId xmlns:a16="http://schemas.microsoft.com/office/drawing/2014/main" id="{A4E1D289-25A4-373A-0796-F03D5D6D2941}"/>
              </a:ext>
            </a:extLst>
          </p:cNvPr>
          <p:cNvGrpSpPr/>
          <p:nvPr/>
        </p:nvGrpSpPr>
        <p:grpSpPr>
          <a:xfrm>
            <a:off x="8547437" y="6754048"/>
            <a:ext cx="9399616" cy="3118456"/>
            <a:chOff x="8547437" y="6754048"/>
            <a:chExt cx="9399616" cy="3118456"/>
          </a:xfrm>
        </p:grpSpPr>
        <p:sp>
          <p:nvSpPr>
            <p:cNvPr id="77" name="Freeform 3">
              <a:extLst>
                <a:ext uri="{FF2B5EF4-FFF2-40B4-BE49-F238E27FC236}">
                  <a16:creationId xmlns:a16="http://schemas.microsoft.com/office/drawing/2014/main" id="{A004F14B-733E-33F0-8258-39E7AC378E14}"/>
                </a:ext>
              </a:extLst>
            </p:cNvPr>
            <p:cNvSpPr/>
            <p:nvPr/>
          </p:nvSpPr>
          <p:spPr>
            <a:xfrm>
              <a:off x="8547437" y="7012436"/>
              <a:ext cx="9082057" cy="2860068"/>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ln/>
          </p:spPr>
          <p:style>
            <a:lnRef idx="2">
              <a:schemeClr val="accent2"/>
            </a:lnRef>
            <a:fillRef idx="1">
              <a:schemeClr val="lt1"/>
            </a:fillRef>
            <a:effectRef idx="0">
              <a:schemeClr val="accent2"/>
            </a:effectRef>
            <a:fontRef idx="minor">
              <a:schemeClr val="dk1"/>
            </a:fontRef>
          </p:style>
          <p:txBody>
            <a:bodyPr/>
            <a:lstStyle/>
            <a:p>
              <a:endParaRPr lang="en-US" sz="4000"/>
            </a:p>
          </p:txBody>
        </p:sp>
        <p:sp>
          <p:nvSpPr>
            <p:cNvPr id="78" name="TextBox 77">
              <a:extLst>
                <a:ext uri="{FF2B5EF4-FFF2-40B4-BE49-F238E27FC236}">
                  <a16:creationId xmlns:a16="http://schemas.microsoft.com/office/drawing/2014/main" id="{7AAD7EE4-A01E-4C05-CCF3-9A03C9E211B2}"/>
                </a:ext>
              </a:extLst>
            </p:cNvPr>
            <p:cNvSpPr txBox="1"/>
            <p:nvPr/>
          </p:nvSpPr>
          <p:spPr>
            <a:xfrm>
              <a:off x="8742224" y="7071432"/>
              <a:ext cx="8692482" cy="2748253"/>
            </a:xfrm>
            <a:prstGeom prst="rect">
              <a:avLst/>
            </a:prstGeom>
            <a:noFill/>
          </p:spPr>
          <p:txBody>
            <a:bodyPr wrap="square">
              <a:spAutoFit/>
            </a:bodyPr>
            <a:lstStyle/>
            <a:p>
              <a:pPr algn="ctr">
                <a:lnSpc>
                  <a:spcPct val="150000"/>
                </a:lnSpc>
              </a:pPr>
              <a:r>
                <a:rPr lang="vi-VN" sz="4000">
                  <a:effectLst/>
                  <a:latin typeface="Arial" panose="020B0604020202020204" pitchFamily="34" charset="0"/>
                  <a:ea typeface="Calibri" panose="020F0502020204030204" pitchFamily="34" charset="0"/>
                  <a:cs typeface="Arial" panose="020B0604020202020204" pitchFamily="34" charset="0"/>
                </a:rPr>
                <a:t>Đọc và tìm hiểu trước </a:t>
              </a:r>
              <a:r>
                <a:rPr lang="vi-VN" sz="4000" b="1" i="1">
                  <a:effectLst/>
                  <a:latin typeface="Arial" panose="020B0604020202020204" pitchFamily="34" charset="0"/>
                  <a:ea typeface="Calibri" panose="020F0502020204030204" pitchFamily="34" charset="0"/>
                  <a:cs typeface="Arial" panose="020B0604020202020204" pitchFamily="34" charset="0"/>
                </a:rPr>
                <a:t>Hoạt động giáo dục theo chủ đề</a:t>
              </a:r>
              <a:r>
                <a:rPr lang="en-US" sz="4000" b="1" i="1">
                  <a:effectLst/>
                  <a:latin typeface="Arial" panose="020B0604020202020204" pitchFamily="34" charset="0"/>
                  <a:ea typeface="Calibri" panose="020F0502020204030204" pitchFamily="34" charset="0"/>
                  <a:cs typeface="Arial" panose="020B0604020202020204" pitchFamily="34" charset="0"/>
                </a:rPr>
                <a:t>:</a:t>
              </a:r>
              <a:r>
                <a:rPr lang="vi-VN" sz="4000" b="1" i="1">
                  <a:effectLst/>
                  <a:latin typeface="Arial" panose="020B0604020202020204" pitchFamily="34" charset="0"/>
                  <a:ea typeface="Calibri" panose="020F0502020204030204" pitchFamily="34" charset="0"/>
                  <a:cs typeface="Arial" panose="020B0604020202020204" pitchFamily="34" charset="0"/>
                </a:rPr>
                <a:t> Trách nhiệm với chi tiêu cá nhân</a:t>
              </a:r>
              <a:endParaRPr lang="fr-FR" sz="4000" b="1" i="1">
                <a:effectLst/>
                <a:latin typeface="Arial" panose="020B0604020202020204" pitchFamily="34" charset="0"/>
                <a:ea typeface="Calibri" panose="020F0502020204030204" pitchFamily="34" charset="0"/>
                <a:cs typeface="Arial" panose="020B0604020202020204" pitchFamily="34" charset="0"/>
              </a:endParaRPr>
            </a:p>
          </p:txBody>
        </p:sp>
        <p:sp>
          <p:nvSpPr>
            <p:cNvPr id="79" name="TextBox 16">
              <a:extLst>
                <a:ext uri="{FF2B5EF4-FFF2-40B4-BE49-F238E27FC236}">
                  <a16:creationId xmlns:a16="http://schemas.microsoft.com/office/drawing/2014/main" id="{B6476C0E-4477-4289-BD17-FCE8F96273AA}"/>
                </a:ext>
              </a:extLst>
            </p:cNvPr>
            <p:cNvSpPr txBox="1"/>
            <p:nvPr/>
          </p:nvSpPr>
          <p:spPr>
            <a:xfrm>
              <a:off x="16528252" y="6754048"/>
              <a:ext cx="1418801" cy="1493239"/>
            </a:xfrm>
            <a:prstGeom prst="rect">
              <a:avLst/>
            </a:prstGeom>
          </p:spPr>
          <p:txBody>
            <a:bodyPr lIns="50800" tIns="50800" rIns="50800" bIns="50800" rtlCol="0" anchor="ctr"/>
            <a:lstStyle/>
            <a:p>
              <a:pPr algn="ctr">
                <a:lnSpc>
                  <a:spcPts val="2659"/>
                </a:lnSpc>
              </a:pPr>
              <a:endParaRPr sz="4000"/>
            </a:p>
          </p:txBody>
        </p:sp>
      </p:grpSp>
      <p:grpSp>
        <p:nvGrpSpPr>
          <p:cNvPr id="80" name="Group 79">
            <a:extLst>
              <a:ext uri="{FF2B5EF4-FFF2-40B4-BE49-F238E27FC236}">
                <a16:creationId xmlns:a16="http://schemas.microsoft.com/office/drawing/2014/main" id="{24DC9821-BE7E-480B-8ADB-7FFA158D97DB}"/>
              </a:ext>
            </a:extLst>
          </p:cNvPr>
          <p:cNvGrpSpPr/>
          <p:nvPr/>
        </p:nvGrpSpPr>
        <p:grpSpPr>
          <a:xfrm>
            <a:off x="7995762" y="3914948"/>
            <a:ext cx="9633732" cy="2629872"/>
            <a:chOff x="7990319" y="3968256"/>
            <a:chExt cx="9633732" cy="2629872"/>
          </a:xfrm>
        </p:grpSpPr>
        <p:sp>
          <p:nvSpPr>
            <p:cNvPr id="81" name="Freeform 3">
              <a:extLst>
                <a:ext uri="{FF2B5EF4-FFF2-40B4-BE49-F238E27FC236}">
                  <a16:creationId xmlns:a16="http://schemas.microsoft.com/office/drawing/2014/main" id="{887C7D5A-9A89-8115-678A-EDDEFC401649}"/>
                </a:ext>
              </a:extLst>
            </p:cNvPr>
            <p:cNvSpPr/>
            <p:nvPr/>
          </p:nvSpPr>
          <p:spPr>
            <a:xfrm>
              <a:off x="8541994" y="3968256"/>
              <a:ext cx="9082057" cy="2609405"/>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ln/>
          </p:spPr>
          <p:style>
            <a:lnRef idx="2">
              <a:schemeClr val="accent2"/>
            </a:lnRef>
            <a:fillRef idx="1">
              <a:schemeClr val="lt1"/>
            </a:fillRef>
            <a:effectRef idx="0">
              <a:schemeClr val="accent2"/>
            </a:effectRef>
            <a:fontRef idx="minor">
              <a:schemeClr val="dk1"/>
            </a:fontRef>
          </p:style>
          <p:txBody>
            <a:bodyPr/>
            <a:lstStyle/>
            <a:p>
              <a:endParaRPr lang="en-US" sz="4000"/>
            </a:p>
          </p:txBody>
        </p:sp>
        <p:sp>
          <p:nvSpPr>
            <p:cNvPr id="82" name="TextBox 81">
              <a:extLst>
                <a:ext uri="{FF2B5EF4-FFF2-40B4-BE49-F238E27FC236}">
                  <a16:creationId xmlns:a16="http://schemas.microsoft.com/office/drawing/2014/main" id="{1F1F904F-CEA2-411A-8962-B11D945A64FB}"/>
                </a:ext>
              </a:extLst>
            </p:cNvPr>
            <p:cNvSpPr txBox="1"/>
            <p:nvPr/>
          </p:nvSpPr>
          <p:spPr>
            <a:xfrm>
              <a:off x="8768833" y="4394428"/>
              <a:ext cx="8831468" cy="1824923"/>
            </a:xfrm>
            <a:prstGeom prst="rect">
              <a:avLst/>
            </a:prstGeom>
            <a:noFill/>
          </p:spPr>
          <p:txBody>
            <a:bodyPr wrap="square">
              <a:spAutoFit/>
            </a:bodyPr>
            <a:lstStyle/>
            <a:p>
              <a:pPr algn="ctr">
                <a:lnSpc>
                  <a:spcPct val="150000"/>
                </a:lnSpc>
              </a:pPr>
              <a:r>
                <a:rPr lang="vi-VN" sz="4000">
                  <a:effectLst/>
                  <a:latin typeface="Arial" panose="020B0604020202020204" pitchFamily="34" charset="0"/>
                  <a:ea typeface="Calibri" panose="020F0502020204030204" pitchFamily="34" charset="0"/>
                  <a:cs typeface="Arial" panose="020B0604020202020204" pitchFamily="34" charset="0"/>
                </a:rPr>
                <a:t>Hoàn thành nhiệm vụ được giao ở phần </a:t>
              </a:r>
              <a:r>
                <a:rPr lang="vi-VN" sz="4000" b="1" i="1">
                  <a:effectLst/>
                  <a:latin typeface="Arial" panose="020B0604020202020204" pitchFamily="34" charset="0"/>
                  <a:ea typeface="Calibri" panose="020F0502020204030204" pitchFamily="34" charset="0"/>
                  <a:cs typeface="Arial" panose="020B0604020202020204" pitchFamily="34" charset="0"/>
                </a:rPr>
                <a:t>Vận dụng</a:t>
              </a:r>
              <a:endParaRPr lang="fr-FR" sz="4000" b="1" i="1">
                <a:effectLst/>
                <a:latin typeface="Arial" panose="020B0604020202020204" pitchFamily="34" charset="0"/>
                <a:ea typeface="Calibri" panose="020F0502020204030204" pitchFamily="34" charset="0"/>
                <a:cs typeface="Arial" panose="020B0604020202020204" pitchFamily="34" charset="0"/>
              </a:endParaRPr>
            </a:p>
          </p:txBody>
        </p:sp>
        <p:sp>
          <p:nvSpPr>
            <p:cNvPr id="83" name="TextBox 13">
              <a:extLst>
                <a:ext uri="{FF2B5EF4-FFF2-40B4-BE49-F238E27FC236}">
                  <a16:creationId xmlns:a16="http://schemas.microsoft.com/office/drawing/2014/main" id="{3E46275A-ABA9-E2D9-CEE3-D89D9B818273}"/>
                </a:ext>
              </a:extLst>
            </p:cNvPr>
            <p:cNvSpPr txBox="1"/>
            <p:nvPr/>
          </p:nvSpPr>
          <p:spPr>
            <a:xfrm>
              <a:off x="7990319" y="5270847"/>
              <a:ext cx="1299388" cy="1327281"/>
            </a:xfrm>
            <a:prstGeom prst="rect">
              <a:avLst/>
            </a:prstGeom>
          </p:spPr>
          <p:txBody>
            <a:bodyPr lIns="50800" tIns="50800" rIns="50800" bIns="50800" rtlCol="0" anchor="ctr"/>
            <a:lstStyle/>
            <a:p>
              <a:pPr algn="ctr">
                <a:lnSpc>
                  <a:spcPts val="2659"/>
                </a:lnSpc>
              </a:pPr>
              <a:endParaRPr sz="4000"/>
            </a:p>
          </p:txBody>
        </p:sp>
      </p:grpSp>
    </p:spTree>
    <p:extLst>
      <p:ext uri="{BB962C8B-B14F-4D97-AF65-F5344CB8AC3E}">
        <p14:creationId xmlns:p14="http://schemas.microsoft.com/office/powerpoint/2010/main" val="141986021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additive="base">
                                        <p:cTn id="7" dur="500" fill="hold"/>
                                        <p:tgtEl>
                                          <p:spTgt spid="69"/>
                                        </p:tgtEl>
                                        <p:attrNameLst>
                                          <p:attrName>ppt_x</p:attrName>
                                        </p:attrNameLst>
                                      </p:cBhvr>
                                      <p:tavLst>
                                        <p:tav tm="0">
                                          <p:val>
                                            <p:strVal val="1+#ppt_w/2"/>
                                          </p:val>
                                        </p:tav>
                                        <p:tav tm="100000">
                                          <p:val>
                                            <p:strVal val="#ppt_x"/>
                                          </p:val>
                                        </p:tav>
                                      </p:tavLst>
                                    </p:anim>
                                    <p:anim calcmode="lin" valueType="num">
                                      <p:cBhvr additive="base">
                                        <p:cTn id="8" dur="500" fill="hold"/>
                                        <p:tgtEl>
                                          <p:spTgt spid="6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0"/>
                                        </p:tgtEl>
                                        <p:attrNameLst>
                                          <p:attrName>style.visibility</p:attrName>
                                        </p:attrNameLst>
                                      </p:cBhvr>
                                      <p:to>
                                        <p:strVal val="visible"/>
                                      </p:to>
                                    </p:set>
                                    <p:anim calcmode="lin" valueType="num">
                                      <p:cBhvr additive="base">
                                        <p:cTn id="13" dur="500" fill="hold"/>
                                        <p:tgtEl>
                                          <p:spTgt spid="80"/>
                                        </p:tgtEl>
                                        <p:attrNameLst>
                                          <p:attrName>ppt_x</p:attrName>
                                        </p:attrNameLst>
                                      </p:cBhvr>
                                      <p:tavLst>
                                        <p:tav tm="0">
                                          <p:val>
                                            <p:strVal val="1+#ppt_w/2"/>
                                          </p:val>
                                        </p:tav>
                                        <p:tav tm="100000">
                                          <p:val>
                                            <p:strVal val="#ppt_x"/>
                                          </p:val>
                                        </p:tav>
                                      </p:tavLst>
                                    </p:anim>
                                    <p:anim calcmode="lin" valueType="num">
                                      <p:cBhvr additive="base">
                                        <p:cTn id="14" dur="500" fill="hold"/>
                                        <p:tgtEl>
                                          <p:spTgt spid="8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6"/>
                                        </p:tgtEl>
                                        <p:attrNameLst>
                                          <p:attrName>style.visibility</p:attrName>
                                        </p:attrNameLst>
                                      </p:cBhvr>
                                      <p:to>
                                        <p:strVal val="visible"/>
                                      </p:to>
                                    </p:set>
                                    <p:anim calcmode="lin" valueType="num">
                                      <p:cBhvr additive="base">
                                        <p:cTn id="19" dur="500" fill="hold"/>
                                        <p:tgtEl>
                                          <p:spTgt spid="76"/>
                                        </p:tgtEl>
                                        <p:attrNameLst>
                                          <p:attrName>ppt_x</p:attrName>
                                        </p:attrNameLst>
                                      </p:cBhvr>
                                      <p:tavLst>
                                        <p:tav tm="0">
                                          <p:val>
                                            <p:strVal val="1+#ppt_w/2"/>
                                          </p:val>
                                        </p:tav>
                                        <p:tav tm="100000">
                                          <p:val>
                                            <p:strVal val="#ppt_x"/>
                                          </p:val>
                                        </p:tav>
                                      </p:tavLst>
                                    </p:anim>
                                    <p:anim calcmode="lin" valueType="num">
                                      <p:cBhvr additive="base">
                                        <p:cTn id="20" dur="500" fill="hold"/>
                                        <p:tgtEl>
                                          <p:spTgt spid="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8F0E9"/>
        </a:solidFill>
        <a:effectLst/>
      </p:bgPr>
    </p:bg>
    <p:spTree>
      <p:nvGrpSpPr>
        <p:cNvPr id="1" name=""/>
        <p:cNvGrpSpPr/>
        <p:nvPr/>
      </p:nvGrpSpPr>
      <p:grpSpPr>
        <a:xfrm>
          <a:off x="0" y="0"/>
          <a:ext cx="0" cy="0"/>
          <a:chOff x="0" y="0"/>
          <a:chExt cx="0" cy="0"/>
        </a:xfrm>
      </p:grpSpPr>
      <p:sp>
        <p:nvSpPr>
          <p:cNvPr id="4" name="Freeform 4"/>
          <p:cNvSpPr/>
          <p:nvPr/>
        </p:nvSpPr>
        <p:spPr>
          <a:xfrm>
            <a:off x="14935200" y="6134100"/>
            <a:ext cx="3352800" cy="4352600"/>
          </a:xfrm>
          <a:custGeom>
            <a:avLst/>
            <a:gdLst/>
            <a:ahLst/>
            <a:cxnLst/>
            <a:rect l="l" t="t" r="r" b="b"/>
            <a:pathLst>
              <a:path w="5915906" h="7361422">
                <a:moveTo>
                  <a:pt x="0" y="0"/>
                </a:moveTo>
                <a:lnTo>
                  <a:pt x="5915906" y="0"/>
                </a:lnTo>
                <a:lnTo>
                  <a:pt x="5915906" y="7361421"/>
                </a:lnTo>
                <a:lnTo>
                  <a:pt x="0" y="73614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3205386">
            <a:off x="-449607" y="7991540"/>
            <a:ext cx="2780588" cy="2366975"/>
          </a:xfrm>
          <a:custGeom>
            <a:avLst/>
            <a:gdLst/>
            <a:ahLst/>
            <a:cxnLst/>
            <a:rect l="l" t="t" r="r" b="b"/>
            <a:pathLst>
              <a:path w="2780588" h="2366975">
                <a:moveTo>
                  <a:pt x="0" y="0"/>
                </a:moveTo>
                <a:lnTo>
                  <a:pt x="2780588" y="0"/>
                </a:lnTo>
                <a:lnTo>
                  <a:pt x="2780588" y="2366975"/>
                </a:lnTo>
                <a:lnTo>
                  <a:pt x="0" y="23669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7399562">
            <a:off x="16561365" y="-155921"/>
            <a:ext cx="2102992" cy="1378640"/>
          </a:xfrm>
          <a:custGeom>
            <a:avLst/>
            <a:gdLst/>
            <a:ahLst/>
            <a:cxnLst/>
            <a:rect l="l" t="t" r="r" b="b"/>
            <a:pathLst>
              <a:path w="2780588" h="2366975">
                <a:moveTo>
                  <a:pt x="0" y="0"/>
                </a:moveTo>
                <a:lnTo>
                  <a:pt x="2780587" y="0"/>
                </a:lnTo>
                <a:lnTo>
                  <a:pt x="2780587" y="2366975"/>
                </a:lnTo>
                <a:lnTo>
                  <a:pt x="0" y="23669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64213" y="-34278"/>
            <a:ext cx="2209800" cy="1981200"/>
          </a:xfrm>
          <a:custGeom>
            <a:avLst/>
            <a:gdLst/>
            <a:ahLst/>
            <a:cxnLst/>
            <a:rect l="l" t="t" r="r" b="b"/>
            <a:pathLst>
              <a:path w="6119879" h="4114800">
                <a:moveTo>
                  <a:pt x="0" y="0"/>
                </a:moveTo>
                <a:lnTo>
                  <a:pt x="6119879" y="0"/>
                </a:lnTo>
                <a:lnTo>
                  <a:pt x="611987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3C7D5888-1E26-8D02-77A8-8C5570DC02DB}"/>
              </a:ext>
            </a:extLst>
          </p:cNvPr>
          <p:cNvSpPr txBox="1"/>
          <p:nvPr/>
        </p:nvSpPr>
        <p:spPr>
          <a:xfrm>
            <a:off x="1390650" y="3540849"/>
            <a:ext cx="15506700" cy="3205301"/>
          </a:xfrm>
          <a:prstGeom prst="rect">
            <a:avLst/>
          </a:prstGeom>
        </p:spPr>
        <p:txBody>
          <a:bodyPr wrap="square" lIns="0" tIns="0" rIns="0" bIns="0" rtlCol="0" anchor="t">
            <a:spAutoFit/>
          </a:bodyPr>
          <a:lstStyle/>
          <a:p>
            <a:pPr algn="ctr">
              <a:lnSpc>
                <a:spcPct val="150000"/>
              </a:lnSpc>
            </a:pPr>
            <a:r>
              <a:rPr lang="en-US" sz="7400" b="1">
                <a:solidFill>
                  <a:schemeClr val="bg2">
                    <a:lumMod val="10000"/>
                  </a:schemeClr>
                </a:solidFill>
                <a:latin typeface="Arial" panose="020B0604020202020204" pitchFamily="34" charset="0"/>
                <a:cs typeface="Arial" panose="020B0604020202020204" pitchFamily="34" charset="0"/>
              </a:rPr>
              <a:t>CẢM ƠN CÁC EM ĐÃ CHÚ Ý LẮNG NGHE, HẸN GẶP LẠI!</a:t>
            </a:r>
            <a:endParaRPr lang="en-US" sz="7400" b="1" dirty="0">
              <a:solidFill>
                <a:schemeClr val="bg2">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749585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0E9"/>
        </a:solidFill>
        <a:effectLst/>
      </p:bgPr>
    </p:bg>
    <p:spTree>
      <p:nvGrpSpPr>
        <p:cNvPr id="1" name=""/>
        <p:cNvGrpSpPr/>
        <p:nvPr/>
      </p:nvGrpSpPr>
      <p:grpSpPr>
        <a:xfrm>
          <a:off x="0" y="0"/>
          <a:ext cx="0" cy="0"/>
          <a:chOff x="0" y="0"/>
          <a:chExt cx="0" cy="0"/>
        </a:xfrm>
      </p:grpSpPr>
      <p:sp>
        <p:nvSpPr>
          <p:cNvPr id="18" name="Freeform 18"/>
          <p:cNvSpPr/>
          <p:nvPr/>
        </p:nvSpPr>
        <p:spPr>
          <a:xfrm rot="1568419">
            <a:off x="16233563" y="74008"/>
            <a:ext cx="2008795" cy="500596"/>
          </a:xfrm>
          <a:custGeom>
            <a:avLst/>
            <a:gdLst/>
            <a:ahLst/>
            <a:cxnLst/>
            <a:rect l="l" t="t" r="r" b="b"/>
            <a:pathLst>
              <a:path w="7315200" h="1250234">
                <a:moveTo>
                  <a:pt x="0" y="0"/>
                </a:moveTo>
                <a:lnTo>
                  <a:pt x="7315200" y="0"/>
                </a:lnTo>
                <a:lnTo>
                  <a:pt x="7315200" y="1250234"/>
                </a:lnTo>
                <a:lnTo>
                  <a:pt x="0" y="12502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Freeform 6">
            <a:extLst>
              <a:ext uri="{FF2B5EF4-FFF2-40B4-BE49-F238E27FC236}">
                <a16:creationId xmlns:a16="http://schemas.microsoft.com/office/drawing/2014/main" id="{F59FC8EA-D20D-8311-7D49-9FA1A5D47C4C}"/>
              </a:ext>
            </a:extLst>
          </p:cNvPr>
          <p:cNvSpPr/>
          <p:nvPr/>
        </p:nvSpPr>
        <p:spPr>
          <a:xfrm>
            <a:off x="457200" y="2857500"/>
            <a:ext cx="17449799" cy="6654388"/>
          </a:xfrm>
          <a:custGeom>
            <a:avLst/>
            <a:gdLst/>
            <a:ahLst/>
            <a:cxnLst/>
            <a:rect l="l" t="t" r="r" b="b"/>
            <a:pathLst>
              <a:path w="15013220" h="6361849">
                <a:moveTo>
                  <a:pt x="0" y="0"/>
                </a:moveTo>
                <a:lnTo>
                  <a:pt x="15013221" y="0"/>
                </a:lnTo>
                <a:lnTo>
                  <a:pt x="15013221" y="6361849"/>
                </a:lnTo>
                <a:lnTo>
                  <a:pt x="0" y="6361849"/>
                </a:lnTo>
                <a:lnTo>
                  <a:pt x="0" y="0"/>
                </a:lnTo>
                <a:close/>
              </a:path>
            </a:pathLst>
          </a:custGeom>
          <a:solidFill>
            <a:srgbClr val="FFF6D9"/>
          </a:solidFill>
        </p:spPr>
        <p:txBody>
          <a:bodyPr/>
          <a:lstStyle/>
          <a:p>
            <a:endParaRPr lang="en-US">
              <a:latin typeface="Arial" panose="020B0604020202020204" pitchFamily="34" charset="0"/>
              <a:cs typeface="Arial" panose="020B0604020202020204" pitchFamily="34" charset="0"/>
            </a:endParaRPr>
          </a:p>
        </p:txBody>
      </p:sp>
      <p:pic>
        <p:nvPicPr>
          <p:cNvPr id="21" name="Picture 20" descr="Icon&#10;&#10;Description automatically generated">
            <a:extLst>
              <a:ext uri="{FF2B5EF4-FFF2-40B4-BE49-F238E27FC236}">
                <a16:creationId xmlns:a16="http://schemas.microsoft.com/office/drawing/2014/main" id="{EA28F4EE-7C9E-B786-2691-15ECF6EC9B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868" y="8764622"/>
            <a:ext cx="1332743" cy="1332743"/>
          </a:xfrm>
          <a:prstGeom prst="rect">
            <a:avLst/>
          </a:prstGeom>
        </p:spPr>
      </p:pic>
      <p:sp>
        <p:nvSpPr>
          <p:cNvPr id="22" name="TextBox 21">
            <a:extLst>
              <a:ext uri="{FF2B5EF4-FFF2-40B4-BE49-F238E27FC236}">
                <a16:creationId xmlns:a16="http://schemas.microsoft.com/office/drawing/2014/main" id="{BED07DDA-B701-DD70-3D66-306CE79A2B62}"/>
              </a:ext>
            </a:extLst>
          </p:cNvPr>
          <p:cNvSpPr txBox="1"/>
          <p:nvPr/>
        </p:nvSpPr>
        <p:spPr>
          <a:xfrm>
            <a:off x="928590" y="3425573"/>
            <a:ext cx="8550130" cy="5518242"/>
          </a:xfrm>
          <a:prstGeom prst="rect">
            <a:avLst/>
          </a:prstGeom>
          <a:noFill/>
        </p:spPr>
        <p:txBody>
          <a:bodyPr wrap="square">
            <a:spAutoFit/>
          </a:bodyPr>
          <a:lstStyle/>
          <a:p>
            <a:pPr marR="0" algn="ctr">
              <a:lnSpc>
                <a:spcPct val="150000"/>
              </a:lnSpc>
              <a:spcBef>
                <a:spcPts val="0"/>
              </a:spcBef>
              <a:spcAft>
                <a:spcPts val="0"/>
              </a:spcAft>
            </a:pP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Những hành động giúp thầy cô, bạn bè:</a:t>
            </a:r>
          </a:p>
          <a:p>
            <a:pPr marL="571500" marR="0" indent="-571500" algn="just">
              <a:lnSpc>
                <a:spcPct val="150000"/>
              </a:lnSpc>
              <a:spcBef>
                <a:spcPts val="0"/>
              </a:spcBef>
              <a:spcAft>
                <a:spcPts val="0"/>
              </a:spcAft>
              <a:buFont typeface="Wingdings" panose="05000000000000000000" pitchFamily="2" charset="2"/>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Lau bảng, quét lớp học</a:t>
            </a:r>
          </a:p>
          <a:p>
            <a:pPr marL="571500" marR="0" indent="-571500" algn="just">
              <a:lnSpc>
                <a:spcPct val="150000"/>
              </a:lnSpc>
              <a:spcBef>
                <a:spcPts val="0"/>
              </a:spcBef>
              <a:spcAft>
                <a:spcPts val="0"/>
              </a:spcAft>
              <a:buFont typeface="Wingdings" panose="05000000000000000000" pitchFamily="2" charset="2"/>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Hỏi thăm thầy cô/ bạn bè bị ốm</a:t>
            </a:r>
          </a:p>
          <a:p>
            <a:pPr marL="571500" marR="0" indent="-571500" algn="just">
              <a:lnSpc>
                <a:spcPct val="150000"/>
              </a:lnSpc>
              <a:spcBef>
                <a:spcPts val="0"/>
              </a:spcBef>
              <a:spcAft>
                <a:spcPts val="0"/>
              </a:spcAft>
              <a:buFont typeface="Wingdings" panose="05000000000000000000" pitchFamily="2" charset="2"/>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Giúp đỡ bạn học tập</a:t>
            </a:r>
          </a:p>
          <a:p>
            <a:pPr marL="571500" marR="0" indent="-571500" algn="just">
              <a:lnSpc>
                <a:spcPct val="150000"/>
              </a:lnSpc>
              <a:spcBef>
                <a:spcPts val="0"/>
              </a:spcBef>
              <a:spcAft>
                <a:spcPts val="0"/>
              </a:spcAft>
              <a:buFont typeface="Wingdings" panose="05000000000000000000" pitchFamily="2" charset="2"/>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Chăm chỉ lắng nghe giảng bài</a:t>
            </a:r>
          </a:p>
        </p:txBody>
      </p:sp>
      <p:sp>
        <p:nvSpPr>
          <p:cNvPr id="23" name="Line Callout 1 (Border and Accent Bar) 3">
            <a:extLst>
              <a:ext uri="{FF2B5EF4-FFF2-40B4-BE49-F238E27FC236}">
                <a16:creationId xmlns:a16="http://schemas.microsoft.com/office/drawing/2014/main" id="{4D72CA1A-8F3A-7860-FB2C-0B101BDD6AFE}"/>
              </a:ext>
            </a:extLst>
          </p:cNvPr>
          <p:cNvSpPr/>
          <p:nvPr/>
        </p:nvSpPr>
        <p:spPr>
          <a:xfrm>
            <a:off x="457200" y="370382"/>
            <a:ext cx="14935200" cy="2106118"/>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rgbClr val="C00000"/>
                </a:solidFill>
                <a:latin typeface="Arial" panose="020B0604020202020204" pitchFamily="34" charset="0"/>
                <a:cs typeface="Arial" panose="020B0604020202020204" pitchFamily="34" charset="0"/>
              </a:rPr>
              <a:t>Tổng kết được các việc làm thể hiện trách nhiệm với bản thân, gia đình, thầy cô và bạn bè:</a:t>
            </a:r>
            <a:endParaRPr lang="en-US" sz="4000" dirty="0">
              <a:solidFill>
                <a:srgbClr val="C00000"/>
              </a:solidFill>
              <a:latin typeface="Arial" panose="020B0604020202020204" pitchFamily="34" charset="0"/>
              <a:cs typeface="Arial" panose="020B0604020202020204" pitchFamily="34" charset="0"/>
            </a:endParaRPr>
          </a:p>
        </p:txBody>
      </p:sp>
      <p:pic>
        <p:nvPicPr>
          <p:cNvPr id="2050" name="Picture 2" descr="Học sinh hưởng ứng tích cực hoạt động vệ sinh trường, lớp">
            <a:extLst>
              <a:ext uri="{FF2B5EF4-FFF2-40B4-BE49-F238E27FC236}">
                <a16:creationId xmlns:a16="http://schemas.microsoft.com/office/drawing/2014/main" id="{41E3D079-B308-9832-3D92-F1F0449B43C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97895" y="3349421"/>
            <a:ext cx="3751336" cy="28135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Giỏi Văn - Bài văn: Tả hình ảnh mẹ lúc em bị ốm (5 bài)">
            <a:extLst>
              <a:ext uri="{FF2B5EF4-FFF2-40B4-BE49-F238E27FC236}">
                <a16:creationId xmlns:a16="http://schemas.microsoft.com/office/drawing/2014/main" id="{BE010926-B9A3-7AC4-ECFC-A319B38AC0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39563" y="3349421"/>
            <a:ext cx="3736908" cy="28135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4" name="Picture 6" descr="Lan tỏa phong trào giúp bạn trong trường học">
            <a:extLst>
              <a:ext uri="{FF2B5EF4-FFF2-40B4-BE49-F238E27FC236}">
                <a16:creationId xmlns:a16="http://schemas.microsoft.com/office/drawing/2014/main" id="{0281577E-91E3-CE01-6832-21CBA3E02C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91576" y="6387996"/>
            <a:ext cx="3751337" cy="25667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6" name="Picture 8" descr="Top 10 cách giảng bài hay, thu hút học sinh - Như Ý">
            <a:extLst>
              <a:ext uri="{FF2B5EF4-FFF2-40B4-BE49-F238E27FC236}">
                <a16:creationId xmlns:a16="http://schemas.microsoft.com/office/drawing/2014/main" id="{AD123332-FE13-4613-91AB-4B9FDAEA8CE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2166"/>
          <a:stretch/>
        </p:blipFill>
        <p:spPr bwMode="auto">
          <a:xfrm>
            <a:off x="13611474" y="6387996"/>
            <a:ext cx="3769707" cy="25667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2664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2" dur="500"/>
                                        <p:tgtEl>
                                          <p:spTgt spid="22">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19" dur="500"/>
                                        <p:tgtEl>
                                          <p:spTgt spid="22">
                                            <p:txEl>
                                              <p:pRg st="2" end="2"/>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randombar(horizontal)">
                                      <p:cBhvr>
                                        <p:cTn id="22" dur="500"/>
                                        <p:tgtEl>
                                          <p:spTgt spid="2052"/>
                                        </p:tgtEl>
                                      </p:cBhvr>
                                    </p:animEffect>
                                  </p:childTnLst>
                                </p:cTn>
                              </p:par>
                            </p:childTnLst>
                          </p:cTn>
                        </p:par>
                        <p:par>
                          <p:cTn id="23" fill="hold">
                            <p:stCondLst>
                              <p:cond delay="1000"/>
                            </p:stCondLst>
                            <p:childTnLst>
                              <p:par>
                                <p:cTn id="24" presetID="14" presetClass="entr" presetSubtype="10" fill="hold" nodeType="afterEffect">
                                  <p:stCondLst>
                                    <p:cond delay="0"/>
                                  </p:stCondLst>
                                  <p:childTnLst>
                                    <p:set>
                                      <p:cBhvr>
                                        <p:cTn id="25"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6" dur="500"/>
                                        <p:tgtEl>
                                          <p:spTgt spid="22">
                                            <p:txEl>
                                              <p:pRg st="3" end="3"/>
                                            </p:txEl>
                                          </p:spTgt>
                                        </p:tgtEl>
                                      </p:cBhvr>
                                    </p:animEffect>
                                  </p:childTnLst>
                                </p:cTn>
                              </p:par>
                              <p:par>
                                <p:cTn id="27" presetID="14" presetClass="entr" presetSubtype="10" fill="hold" nodeType="withEffect">
                                  <p:stCondLst>
                                    <p:cond delay="0"/>
                                  </p:stCondLst>
                                  <p:childTnLst>
                                    <p:set>
                                      <p:cBhvr>
                                        <p:cTn id="28" dur="1" fill="hold">
                                          <p:stCondLst>
                                            <p:cond delay="0"/>
                                          </p:stCondLst>
                                        </p:cTn>
                                        <p:tgtEl>
                                          <p:spTgt spid="2054"/>
                                        </p:tgtEl>
                                        <p:attrNameLst>
                                          <p:attrName>style.visibility</p:attrName>
                                        </p:attrNameLst>
                                      </p:cBhvr>
                                      <p:to>
                                        <p:strVal val="visible"/>
                                      </p:to>
                                    </p:set>
                                    <p:animEffect transition="in" filter="randombar(horizontal)">
                                      <p:cBhvr>
                                        <p:cTn id="29" dur="500"/>
                                        <p:tgtEl>
                                          <p:spTgt spid="2054"/>
                                        </p:tgtEl>
                                      </p:cBhvr>
                                    </p:animEffect>
                                  </p:childTnLst>
                                </p:cTn>
                              </p:par>
                            </p:childTnLst>
                          </p:cTn>
                        </p:par>
                        <p:par>
                          <p:cTn id="30" fill="hold">
                            <p:stCondLst>
                              <p:cond delay="1500"/>
                            </p:stCondLst>
                            <p:childTnLst>
                              <p:par>
                                <p:cTn id="31" presetID="14" presetClass="entr" presetSubtype="10" fill="hold" nodeType="after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2056"/>
                                        </p:tgtEl>
                                        <p:attrNameLst>
                                          <p:attrName>style.visibility</p:attrName>
                                        </p:attrNameLst>
                                      </p:cBhvr>
                                      <p:to>
                                        <p:strVal val="visible"/>
                                      </p:to>
                                    </p:set>
                                    <p:animEffect transition="in" filter="randombar(horizontal)">
                                      <p:cBhvr>
                                        <p:cTn id="36"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0E9"/>
        </a:solidFill>
        <a:effectLst/>
      </p:bgPr>
    </p:bg>
    <p:spTree>
      <p:nvGrpSpPr>
        <p:cNvPr id="1" name=""/>
        <p:cNvGrpSpPr/>
        <p:nvPr/>
      </p:nvGrpSpPr>
      <p:grpSpPr>
        <a:xfrm>
          <a:off x="0" y="0"/>
          <a:ext cx="0" cy="0"/>
          <a:chOff x="0" y="0"/>
          <a:chExt cx="0" cy="0"/>
        </a:xfrm>
      </p:grpSpPr>
      <p:sp>
        <p:nvSpPr>
          <p:cNvPr id="18" name="Freeform 18"/>
          <p:cNvSpPr/>
          <p:nvPr/>
        </p:nvSpPr>
        <p:spPr>
          <a:xfrm rot="1568419">
            <a:off x="16233563" y="74008"/>
            <a:ext cx="2008795" cy="500596"/>
          </a:xfrm>
          <a:custGeom>
            <a:avLst/>
            <a:gdLst/>
            <a:ahLst/>
            <a:cxnLst/>
            <a:rect l="l" t="t" r="r" b="b"/>
            <a:pathLst>
              <a:path w="7315200" h="1250234">
                <a:moveTo>
                  <a:pt x="0" y="0"/>
                </a:moveTo>
                <a:lnTo>
                  <a:pt x="7315200" y="0"/>
                </a:lnTo>
                <a:lnTo>
                  <a:pt x="7315200" y="1250234"/>
                </a:lnTo>
                <a:lnTo>
                  <a:pt x="0" y="12502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3" name="Line Callout 1 (Border and Accent Bar) 3">
            <a:extLst>
              <a:ext uri="{FF2B5EF4-FFF2-40B4-BE49-F238E27FC236}">
                <a16:creationId xmlns:a16="http://schemas.microsoft.com/office/drawing/2014/main" id="{4D72CA1A-8F3A-7860-FB2C-0B101BDD6AFE}"/>
              </a:ext>
            </a:extLst>
          </p:cNvPr>
          <p:cNvSpPr/>
          <p:nvPr/>
        </p:nvSpPr>
        <p:spPr>
          <a:xfrm>
            <a:off x="457200" y="370382"/>
            <a:ext cx="14935200" cy="2106118"/>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rgbClr val="C00000"/>
                </a:solidFill>
                <a:latin typeface="Arial" panose="020B0604020202020204" pitchFamily="34" charset="0"/>
                <a:cs typeface="Arial" panose="020B0604020202020204" pitchFamily="34" charset="0"/>
              </a:rPr>
              <a:t>Tổng kết được các việc làm thể hiện trách nhiệm với bản thân, gia đình, thầy cô và bạn bè:</a:t>
            </a:r>
            <a:endParaRPr lang="en-US" sz="4000" dirty="0">
              <a:solidFill>
                <a:srgbClr val="C00000"/>
              </a:solidFill>
              <a:latin typeface="Arial" panose="020B0604020202020204" pitchFamily="34" charset="0"/>
              <a:cs typeface="Arial" panose="020B0604020202020204" pitchFamily="34" charset="0"/>
            </a:endParaRPr>
          </a:p>
        </p:txBody>
      </p:sp>
      <p:sp>
        <p:nvSpPr>
          <p:cNvPr id="3" name="Speech Bubble: Rectangle with Corners Rounded 2">
            <a:extLst>
              <a:ext uri="{FF2B5EF4-FFF2-40B4-BE49-F238E27FC236}">
                <a16:creationId xmlns:a16="http://schemas.microsoft.com/office/drawing/2014/main" id="{87F3B872-F58B-BD4A-4B03-96AA90406061}"/>
              </a:ext>
            </a:extLst>
          </p:cNvPr>
          <p:cNvSpPr/>
          <p:nvPr/>
        </p:nvSpPr>
        <p:spPr>
          <a:xfrm>
            <a:off x="8991600" y="3373210"/>
            <a:ext cx="8642242" cy="1770290"/>
          </a:xfrm>
          <a:prstGeom prst="wedgeRoundRectCallout">
            <a:avLst>
              <a:gd name="adj1" fmla="val -54607"/>
              <a:gd name="adj2" fmla="val 49670"/>
              <a:gd name="adj3" fmla="val 16667"/>
            </a:avLst>
          </a:prstGeom>
          <a:solidFill>
            <a:schemeClr val="accent5">
              <a:lumMod val="20000"/>
              <a:lumOff val="80000"/>
            </a:schemeClr>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800">
                <a:solidFill>
                  <a:schemeClr val="tx1"/>
                </a:solidFill>
                <a:cs typeface="Arial" panose="020B0604020202020204" pitchFamily="34" charset="0"/>
              </a:rPr>
              <a:t>Tập thể dục</a:t>
            </a:r>
            <a:endParaRPr lang="vi-VN" sz="3800">
              <a:solidFill>
                <a:schemeClr val="tx1"/>
              </a:solidFill>
              <a:latin typeface="Arial" panose="020B0604020202020204" pitchFamily="34" charset="0"/>
              <a:cs typeface="Arial" panose="020B0604020202020204" pitchFamily="34" charset="0"/>
            </a:endParaRPr>
          </a:p>
        </p:txBody>
      </p:sp>
      <p:sp>
        <p:nvSpPr>
          <p:cNvPr id="4" name="Speech Bubble: Rectangle with Corners Rounded 3">
            <a:extLst>
              <a:ext uri="{FF2B5EF4-FFF2-40B4-BE49-F238E27FC236}">
                <a16:creationId xmlns:a16="http://schemas.microsoft.com/office/drawing/2014/main" id="{A395FD0A-3826-1AC6-03DE-AAE119EDA51B}"/>
              </a:ext>
            </a:extLst>
          </p:cNvPr>
          <p:cNvSpPr/>
          <p:nvPr/>
        </p:nvSpPr>
        <p:spPr>
          <a:xfrm>
            <a:off x="8991600" y="5579422"/>
            <a:ext cx="8642242" cy="1770289"/>
          </a:xfrm>
          <a:prstGeom prst="wedgeRoundRectCallout">
            <a:avLst>
              <a:gd name="adj1" fmla="val -53708"/>
              <a:gd name="adj2" fmla="val -43883"/>
              <a:gd name="adj3" fmla="val 16667"/>
            </a:avLst>
          </a:prstGeom>
          <a:solidFill>
            <a:srgbClr val="E8DDEF"/>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800">
                <a:solidFill>
                  <a:schemeClr val="tx1"/>
                </a:solidFill>
                <a:cs typeface="Arial" panose="020B0604020202020204" pitchFamily="34" charset="0"/>
              </a:rPr>
              <a:t>Ăn đúng bữa </a:t>
            </a:r>
            <a:endParaRPr lang="en-US" sz="3800">
              <a:solidFill>
                <a:schemeClr val="tx1"/>
              </a:solidFill>
              <a:latin typeface="Arial" panose="020B0604020202020204" pitchFamily="34" charset="0"/>
              <a:cs typeface="Arial" panose="020B0604020202020204" pitchFamily="34" charset="0"/>
            </a:endParaRPr>
          </a:p>
        </p:txBody>
      </p:sp>
      <p:sp>
        <p:nvSpPr>
          <p:cNvPr id="5" name="Speech Bubble: Rectangle with Corners Rounded 4">
            <a:extLst>
              <a:ext uri="{FF2B5EF4-FFF2-40B4-BE49-F238E27FC236}">
                <a16:creationId xmlns:a16="http://schemas.microsoft.com/office/drawing/2014/main" id="{97B07D76-0267-6A57-6A2A-1386AB6593CD}"/>
              </a:ext>
            </a:extLst>
          </p:cNvPr>
          <p:cNvSpPr/>
          <p:nvPr/>
        </p:nvSpPr>
        <p:spPr>
          <a:xfrm>
            <a:off x="9119296" y="7785634"/>
            <a:ext cx="8514546" cy="1770290"/>
          </a:xfrm>
          <a:prstGeom prst="wedgeRoundRectCallout">
            <a:avLst>
              <a:gd name="adj1" fmla="val -52680"/>
              <a:gd name="adj2" fmla="val -50167"/>
              <a:gd name="adj3" fmla="val 16667"/>
            </a:avLst>
          </a:prstGeom>
          <a:solidFill>
            <a:schemeClr val="accent3">
              <a:lumMod val="20000"/>
              <a:lumOff val="80000"/>
            </a:schemeClr>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800">
                <a:solidFill>
                  <a:schemeClr val="tx1"/>
                </a:solidFill>
                <a:cs typeface="Arial" panose="020B0604020202020204" pitchFamily="34" charset="0"/>
              </a:rPr>
              <a:t>Thường xuyên đọc sách</a:t>
            </a:r>
            <a:endParaRPr lang="en-US" sz="3800">
              <a:solidFill>
                <a:schemeClr val="tx1"/>
              </a:solidFill>
              <a:latin typeface="Arial" panose="020B0604020202020204" pitchFamily="34" charset="0"/>
              <a:cs typeface="Arial" panose="020B0604020202020204" pitchFamily="34" charset="0"/>
            </a:endParaRPr>
          </a:p>
        </p:txBody>
      </p:sp>
      <p:sp>
        <p:nvSpPr>
          <p:cNvPr id="10" name="Line Callout 1 (Border and Accent Bar) 3">
            <a:extLst>
              <a:ext uri="{FF2B5EF4-FFF2-40B4-BE49-F238E27FC236}">
                <a16:creationId xmlns:a16="http://schemas.microsoft.com/office/drawing/2014/main" id="{957E1D7A-C823-9889-4505-CD661CF6FA48}"/>
              </a:ext>
            </a:extLst>
          </p:cNvPr>
          <p:cNvSpPr/>
          <p:nvPr/>
        </p:nvSpPr>
        <p:spPr>
          <a:xfrm>
            <a:off x="767442" y="3029498"/>
            <a:ext cx="7157358" cy="1970457"/>
          </a:xfrm>
          <a:prstGeom prst="roundRect">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b="1">
                <a:solidFill>
                  <a:schemeClr val="tx1"/>
                </a:solidFill>
                <a:latin typeface="Arial" panose="020B0604020202020204" pitchFamily="34" charset="0"/>
                <a:cs typeface="Arial" panose="020B0604020202020204" pitchFamily="34" charset="0"/>
              </a:rPr>
              <a:t>Những việc làm tự chăm sóc bản thân</a:t>
            </a:r>
            <a:endParaRPr lang="en-US" sz="3800" b="1" dirty="0">
              <a:solidFill>
                <a:schemeClr val="tx1"/>
              </a:solidFill>
              <a:latin typeface="Arial" panose="020B0604020202020204" pitchFamily="34" charset="0"/>
              <a:cs typeface="Arial" panose="020B0604020202020204" pitchFamily="34" charset="0"/>
            </a:endParaRPr>
          </a:p>
        </p:txBody>
      </p:sp>
      <p:pic>
        <p:nvPicPr>
          <p:cNvPr id="12" name="Picture 2" descr="Tập thể dục - Lạ vui - Việt Giải Trí">
            <a:extLst>
              <a:ext uri="{FF2B5EF4-FFF2-40B4-BE49-F238E27FC236}">
                <a16:creationId xmlns:a16="http://schemas.microsoft.com/office/drawing/2014/main" id="{7C6EF8D4-AC2F-BB27-FD83-B9F61D731F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492" y="5348789"/>
            <a:ext cx="3185136" cy="22932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4" name="Picture 2" descr="Thời gian tốt nhất để ăn sáng, trưa, tối - VnExpress Sức khỏe">
            <a:extLst>
              <a:ext uri="{FF2B5EF4-FFF2-40B4-BE49-F238E27FC236}">
                <a16:creationId xmlns:a16="http://schemas.microsoft.com/office/drawing/2014/main" id="{274972DE-D2E4-E48B-B034-3D4EF18597C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994" r="5891"/>
          <a:stretch/>
        </p:blipFill>
        <p:spPr bwMode="auto">
          <a:xfrm>
            <a:off x="4346121" y="5348789"/>
            <a:ext cx="3147562" cy="22932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Lợi ích của việc khuyến khích trẻ nhỏ đọc sách thường xuyên">
            <a:extLst>
              <a:ext uri="{FF2B5EF4-FFF2-40B4-BE49-F238E27FC236}">
                <a16:creationId xmlns:a16="http://schemas.microsoft.com/office/drawing/2014/main" id="{674E0139-53ED-EA12-FFBA-A3715191E27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53131" y="7808467"/>
            <a:ext cx="3585980" cy="20918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9406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par>
                                <p:cTn id="13" presetID="2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1" fill="hold" nodeType="with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wipe(up)">
                                      <p:cBhvr>
                                        <p:cTn id="23" dur="500"/>
                                        <p:tgtEl>
                                          <p:spTgt spid="307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par>
                                <p:cTn id="29" presetID="22" presetClass="entr" presetSubtype="1" fill="hold" nodeType="withEffect">
                                  <p:stCondLst>
                                    <p:cond delay="0"/>
                                  </p:stCondLst>
                                  <p:childTnLst>
                                    <p:set>
                                      <p:cBhvr>
                                        <p:cTn id="30" dur="1" fill="hold">
                                          <p:stCondLst>
                                            <p:cond delay="0"/>
                                          </p:stCondLst>
                                        </p:cTn>
                                        <p:tgtEl>
                                          <p:spTgt spid="3076"/>
                                        </p:tgtEl>
                                        <p:attrNameLst>
                                          <p:attrName>style.visibility</p:attrName>
                                        </p:attrNameLst>
                                      </p:cBhvr>
                                      <p:to>
                                        <p:strVal val="visible"/>
                                      </p:to>
                                    </p:set>
                                    <p:animEffect transition="in" filter="wipe(up)">
                                      <p:cBhvr>
                                        <p:cTn id="31"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0E9"/>
        </a:solidFill>
        <a:effectLst/>
      </p:bgPr>
    </p:bg>
    <p:spTree>
      <p:nvGrpSpPr>
        <p:cNvPr id="1" name=""/>
        <p:cNvGrpSpPr/>
        <p:nvPr/>
      </p:nvGrpSpPr>
      <p:grpSpPr>
        <a:xfrm>
          <a:off x="0" y="0"/>
          <a:ext cx="0" cy="0"/>
          <a:chOff x="0" y="0"/>
          <a:chExt cx="0" cy="0"/>
        </a:xfrm>
      </p:grpSpPr>
      <p:sp>
        <p:nvSpPr>
          <p:cNvPr id="4" name="Freeform 4"/>
          <p:cNvSpPr/>
          <p:nvPr/>
        </p:nvSpPr>
        <p:spPr>
          <a:xfrm>
            <a:off x="-457200" y="0"/>
            <a:ext cx="2543197" cy="1295400"/>
          </a:xfrm>
          <a:custGeom>
            <a:avLst/>
            <a:gdLst/>
            <a:ahLst/>
            <a:cxnLst/>
            <a:rect l="l" t="t" r="r" b="b"/>
            <a:pathLst>
              <a:path w="6119879" h="4114800">
                <a:moveTo>
                  <a:pt x="0" y="0"/>
                </a:moveTo>
                <a:lnTo>
                  <a:pt x="6119879" y="0"/>
                </a:lnTo>
                <a:lnTo>
                  <a:pt x="6119879"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7033494" y="11153"/>
            <a:ext cx="1254506" cy="2568494"/>
          </a:xfrm>
          <a:custGeom>
            <a:avLst/>
            <a:gdLst/>
            <a:ahLst/>
            <a:cxnLst/>
            <a:rect l="l" t="t" r="r" b="b"/>
            <a:pathLst>
              <a:path w="4318817" h="9066219">
                <a:moveTo>
                  <a:pt x="0" y="0"/>
                </a:moveTo>
                <a:lnTo>
                  <a:pt x="4318817" y="0"/>
                </a:lnTo>
                <a:lnTo>
                  <a:pt x="4318817" y="9066219"/>
                </a:lnTo>
                <a:lnTo>
                  <a:pt x="0" y="90662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rot="-7399562">
            <a:off x="16936756" y="9046980"/>
            <a:ext cx="1447983" cy="1403936"/>
          </a:xfrm>
          <a:custGeom>
            <a:avLst/>
            <a:gdLst/>
            <a:ahLst/>
            <a:cxnLst/>
            <a:rect l="l" t="t" r="r" b="b"/>
            <a:pathLst>
              <a:path w="2780588" h="2366975">
                <a:moveTo>
                  <a:pt x="0" y="0"/>
                </a:moveTo>
                <a:lnTo>
                  <a:pt x="2780587" y="0"/>
                </a:lnTo>
                <a:lnTo>
                  <a:pt x="2780587" y="2366975"/>
                </a:lnTo>
                <a:lnTo>
                  <a:pt x="0" y="23669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48B17811-FD9F-76B1-A77E-4C73FE2196BE}"/>
              </a:ext>
            </a:extLst>
          </p:cNvPr>
          <p:cNvSpPr txBox="1"/>
          <p:nvPr/>
        </p:nvSpPr>
        <p:spPr>
          <a:xfrm>
            <a:off x="269492" y="459851"/>
            <a:ext cx="18256581" cy="3557512"/>
          </a:xfrm>
          <a:prstGeom prst="rect">
            <a:avLst/>
          </a:prstGeom>
          <a:noFill/>
        </p:spPr>
        <p:txBody>
          <a:bodyPr wrap="square">
            <a:spAutoFit/>
          </a:bodyPr>
          <a:lstStyle/>
          <a:p>
            <a:pPr marL="0" marR="0" algn="ctr">
              <a:lnSpc>
                <a:spcPct val="150000"/>
              </a:lnSpc>
              <a:spcBef>
                <a:spcPts val="0"/>
              </a:spcBef>
              <a:spcAft>
                <a:spcPts val="0"/>
              </a:spcAft>
            </a:pPr>
            <a:r>
              <a:rPr lang="vi-VN" sz="8000" b="1" kern="0" dirty="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rPr>
              <a:t>CHỦ </a:t>
            </a:r>
            <a:r>
              <a:rPr lang="vi-VN" sz="8000" b="1" kern="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rPr>
              <a:t>ĐỀ </a:t>
            </a:r>
            <a:r>
              <a:rPr lang="en-US" sz="8000" b="1" kern="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rPr>
              <a:t>3</a:t>
            </a:r>
            <a:r>
              <a:rPr lang="vi-VN" sz="8000" b="1" kern="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endParaRPr lang="en-US" sz="8000" b="1" kern="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lnSpc>
                <a:spcPct val="150000"/>
              </a:lnSpc>
              <a:spcBef>
                <a:spcPts val="0"/>
              </a:spcBef>
              <a:spcAft>
                <a:spcPts val="0"/>
              </a:spcAft>
            </a:pPr>
            <a:r>
              <a:rPr lang="en-US" sz="8000" b="1" kern="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rPr>
              <a:t>SỐNG CÓ TRÁCH NHIỆM</a:t>
            </a:r>
            <a:endParaRPr lang="en-US" sz="8000" b="1" kern="0" dirty="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2" name="TextBox 11">
            <a:extLst>
              <a:ext uri="{FF2B5EF4-FFF2-40B4-BE49-F238E27FC236}">
                <a16:creationId xmlns:a16="http://schemas.microsoft.com/office/drawing/2014/main" id="{6EAAB482-B4EA-1C59-A0C5-37E4F34FE5CC}"/>
              </a:ext>
            </a:extLst>
          </p:cNvPr>
          <p:cNvSpPr txBox="1"/>
          <p:nvPr/>
        </p:nvSpPr>
        <p:spPr>
          <a:xfrm>
            <a:off x="370228" y="4839009"/>
            <a:ext cx="17547543" cy="5005794"/>
          </a:xfrm>
          <a:prstGeom prst="rect">
            <a:avLst/>
          </a:prstGeom>
          <a:noFill/>
        </p:spPr>
        <p:txBody>
          <a:bodyPr wrap="square">
            <a:spAutoFit/>
          </a:bodyPr>
          <a:lstStyle/>
          <a:p>
            <a:pPr algn="ctr">
              <a:lnSpc>
                <a:spcPct val="150000"/>
              </a:lnSpc>
            </a:pPr>
            <a:r>
              <a:rPr lang="en-US" sz="7200" b="1">
                <a:solidFill>
                  <a:srgbClr val="FF0000"/>
                </a:solidFill>
                <a:effectLst/>
                <a:latin typeface="Arial" panose="020B0604020202020204" pitchFamily="34" charset="0"/>
                <a:ea typeface="Calibri" panose="020F0502020204030204" pitchFamily="34" charset="0"/>
                <a:cs typeface="Arial" panose="020B0604020202020204" pitchFamily="34" charset="0"/>
              </a:rPr>
              <a:t>Hoạt động giáo dục theo chủ đề</a:t>
            </a:r>
            <a:r>
              <a:rPr lang="en-US" sz="7200" b="1">
                <a:solidFill>
                  <a:srgbClr val="FF0000"/>
                </a:solidFill>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vi-VN" sz="7200" b="1">
                <a:solidFill>
                  <a:srgbClr val="FF0000"/>
                </a:solidFill>
                <a:ea typeface="Calibri" panose="020F0502020204030204" pitchFamily="34" charset="0"/>
                <a:cs typeface="Arial" panose="020B0604020202020204" pitchFamily="34" charset="0"/>
              </a:rPr>
              <a:t>Trách nhiệm với bản thân và mọi người xung quanh</a:t>
            </a:r>
            <a:endParaRPr lang="en-US" sz="72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6A755745-D527-5880-09FA-FE184B3D853D}"/>
              </a:ext>
            </a:extLst>
          </p:cNvPr>
          <p:cNvCxnSpPr>
            <a:cxnSpLocks/>
          </p:cNvCxnSpPr>
          <p:nvPr/>
        </p:nvCxnSpPr>
        <p:spPr>
          <a:xfrm>
            <a:off x="1710401" y="4610100"/>
            <a:ext cx="15374765" cy="0"/>
          </a:xfrm>
          <a:prstGeom prst="line">
            <a:avLst/>
          </a:prstGeom>
          <a:ln w="38100">
            <a:solidFill>
              <a:srgbClr val="965B3A"/>
            </a:solidFill>
            <a:prstDash val="lgDashDot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0E9"/>
        </a:solidFill>
        <a:effectLst/>
      </p:bgPr>
    </p:bg>
    <p:spTree>
      <p:nvGrpSpPr>
        <p:cNvPr id="1" name=""/>
        <p:cNvGrpSpPr/>
        <p:nvPr/>
      </p:nvGrpSpPr>
      <p:grpSpPr>
        <a:xfrm>
          <a:off x="0" y="0"/>
          <a:ext cx="0" cy="0"/>
          <a:chOff x="0" y="0"/>
          <a:chExt cx="0" cy="0"/>
        </a:xfrm>
      </p:grpSpPr>
      <p:sp>
        <p:nvSpPr>
          <p:cNvPr id="9" name="Freeform 9"/>
          <p:cNvSpPr/>
          <p:nvPr/>
        </p:nvSpPr>
        <p:spPr>
          <a:xfrm rot="-10800000">
            <a:off x="16314291" y="0"/>
            <a:ext cx="2012945" cy="2723178"/>
          </a:xfrm>
          <a:custGeom>
            <a:avLst/>
            <a:gdLst/>
            <a:ahLst/>
            <a:cxnLst/>
            <a:rect l="l" t="t" r="r" b="b"/>
            <a:pathLst>
              <a:path w="4532627" h="4114800">
                <a:moveTo>
                  <a:pt x="0" y="0"/>
                </a:moveTo>
                <a:lnTo>
                  <a:pt x="4532626" y="0"/>
                </a:lnTo>
                <a:lnTo>
                  <a:pt x="453262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0" y="8504531"/>
            <a:ext cx="865564" cy="1782469"/>
          </a:xfrm>
          <a:custGeom>
            <a:avLst/>
            <a:gdLst/>
            <a:ahLst/>
            <a:cxnLst/>
            <a:rect l="l" t="t" r="r" b="b"/>
            <a:pathLst>
              <a:path w="4532627" h="4114800">
                <a:moveTo>
                  <a:pt x="0" y="0"/>
                </a:moveTo>
                <a:lnTo>
                  <a:pt x="4532627" y="0"/>
                </a:lnTo>
                <a:lnTo>
                  <a:pt x="453262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9" name="Group 18">
            <a:extLst>
              <a:ext uri="{FF2B5EF4-FFF2-40B4-BE49-F238E27FC236}">
                <a16:creationId xmlns:a16="http://schemas.microsoft.com/office/drawing/2014/main" id="{0E86D653-CF3E-E7A6-CD2A-67AB10612FCF}"/>
              </a:ext>
            </a:extLst>
          </p:cNvPr>
          <p:cNvGrpSpPr/>
          <p:nvPr/>
        </p:nvGrpSpPr>
        <p:grpSpPr>
          <a:xfrm>
            <a:off x="502255" y="2244550"/>
            <a:ext cx="8816966" cy="2243198"/>
            <a:chOff x="554267" y="2244226"/>
            <a:chExt cx="8816966" cy="2243198"/>
          </a:xfrm>
        </p:grpSpPr>
        <p:sp>
          <p:nvSpPr>
            <p:cNvPr id="20" name="Freeform 7">
              <a:extLst>
                <a:ext uri="{FF2B5EF4-FFF2-40B4-BE49-F238E27FC236}">
                  <a16:creationId xmlns:a16="http://schemas.microsoft.com/office/drawing/2014/main" id="{0863EDDF-FEDE-A15C-386B-79770A5C019B}"/>
                </a:ext>
              </a:extLst>
            </p:cNvPr>
            <p:cNvSpPr/>
            <p:nvPr/>
          </p:nvSpPr>
          <p:spPr>
            <a:xfrm>
              <a:off x="554267" y="2244226"/>
              <a:ext cx="8816966" cy="2243198"/>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FF3CD"/>
            </a:solidFill>
          </p:spPr>
          <p:txBody>
            <a:bodyPr/>
            <a:lstStyle/>
            <a:p>
              <a:endParaRPr lang="en-US" sz="3800"/>
            </a:p>
          </p:txBody>
        </p:sp>
        <p:sp>
          <p:nvSpPr>
            <p:cNvPr id="21" name="TextBox 20">
              <a:extLst>
                <a:ext uri="{FF2B5EF4-FFF2-40B4-BE49-F238E27FC236}">
                  <a16:creationId xmlns:a16="http://schemas.microsoft.com/office/drawing/2014/main" id="{DC193825-E29B-292F-CD42-4633AEF7DB64}"/>
                </a:ext>
              </a:extLst>
            </p:cNvPr>
            <p:cNvSpPr txBox="1"/>
            <p:nvPr/>
          </p:nvSpPr>
          <p:spPr>
            <a:xfrm>
              <a:off x="1004810" y="2491838"/>
              <a:ext cx="7972807" cy="1738296"/>
            </a:xfrm>
            <a:prstGeom prst="rect">
              <a:avLst/>
            </a:prstGeom>
            <a:noFill/>
          </p:spPr>
          <p:txBody>
            <a:bodyPr wrap="square">
              <a:spAutoFit/>
            </a:bodyPr>
            <a:lstStyle/>
            <a:p>
              <a:pPr algn="ctr">
                <a:lnSpc>
                  <a:spcPct val="150000"/>
                </a:lnSpc>
              </a:pPr>
              <a:r>
                <a:rPr lang="en-US" sz="3800" b="1">
                  <a:latin typeface="Arial" panose="020B0604020202020204" pitchFamily="34" charset="0"/>
                  <a:ea typeface="Calibri" panose="020F0502020204030204" pitchFamily="34" charset="0"/>
                  <a:cs typeface="Arial" panose="020B0604020202020204" pitchFamily="34" charset="0"/>
                </a:rPr>
                <a:t>Hoạt động 1: </a:t>
              </a:r>
              <a:r>
                <a:rPr lang="vi-VN" sz="3800">
                  <a:effectLst/>
                  <a:latin typeface="Arial" panose="020B0604020202020204" pitchFamily="34" charset="0"/>
                  <a:ea typeface="Calibri" panose="020F0502020204030204" pitchFamily="34" charset="0"/>
                  <a:cs typeface="Arial" panose="020B0604020202020204" pitchFamily="34" charset="0"/>
                </a:rPr>
                <a:t>Tìm hiểu về trách nhiệm với bản thân</a:t>
              </a:r>
              <a:endParaRPr lang="fr-FR" sz="38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2FA5E686-A86D-0422-FA8A-DBE3F76CBD3B}"/>
              </a:ext>
            </a:extLst>
          </p:cNvPr>
          <p:cNvGrpSpPr/>
          <p:nvPr/>
        </p:nvGrpSpPr>
        <p:grpSpPr>
          <a:xfrm>
            <a:off x="9740968" y="2244550"/>
            <a:ext cx="8008792" cy="2306089"/>
            <a:chOff x="9360685" y="2898204"/>
            <a:chExt cx="8008792" cy="2306089"/>
          </a:xfrm>
        </p:grpSpPr>
        <p:sp>
          <p:nvSpPr>
            <p:cNvPr id="23" name="Freeform 7">
              <a:extLst>
                <a:ext uri="{FF2B5EF4-FFF2-40B4-BE49-F238E27FC236}">
                  <a16:creationId xmlns:a16="http://schemas.microsoft.com/office/drawing/2014/main" id="{C443F6E2-0A5F-CA70-6612-3E120EED7D0D}"/>
                </a:ext>
              </a:extLst>
            </p:cNvPr>
            <p:cNvSpPr/>
            <p:nvPr/>
          </p:nvSpPr>
          <p:spPr>
            <a:xfrm>
              <a:off x="9360685" y="2898204"/>
              <a:ext cx="7972807" cy="2243198"/>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FF3CD"/>
            </a:solidFill>
          </p:spPr>
          <p:txBody>
            <a:bodyPr/>
            <a:lstStyle/>
            <a:p>
              <a:endParaRPr lang="en-US" sz="3800"/>
            </a:p>
          </p:txBody>
        </p:sp>
        <p:sp>
          <p:nvSpPr>
            <p:cNvPr id="24" name="TextBox 11">
              <a:extLst>
                <a:ext uri="{FF2B5EF4-FFF2-40B4-BE49-F238E27FC236}">
                  <a16:creationId xmlns:a16="http://schemas.microsoft.com/office/drawing/2014/main" id="{2EE848E6-2927-865B-CC9F-EAE424019B2F}"/>
                </a:ext>
              </a:extLst>
            </p:cNvPr>
            <p:cNvSpPr txBox="1"/>
            <p:nvPr/>
          </p:nvSpPr>
          <p:spPr>
            <a:xfrm>
              <a:off x="9470038" y="3776408"/>
              <a:ext cx="1427885" cy="1427885"/>
            </a:xfrm>
            <a:prstGeom prst="rect">
              <a:avLst/>
            </a:prstGeom>
          </p:spPr>
          <p:txBody>
            <a:bodyPr lIns="50800" tIns="50800" rIns="50800" bIns="50800" rtlCol="0" anchor="ctr"/>
            <a:lstStyle/>
            <a:p>
              <a:pPr algn="ctr">
                <a:lnSpc>
                  <a:spcPts val="3089"/>
                </a:lnSpc>
              </a:pPr>
              <a:endParaRPr sz="3800"/>
            </a:p>
          </p:txBody>
        </p:sp>
        <p:sp>
          <p:nvSpPr>
            <p:cNvPr id="25" name="TextBox 24">
              <a:extLst>
                <a:ext uri="{FF2B5EF4-FFF2-40B4-BE49-F238E27FC236}">
                  <a16:creationId xmlns:a16="http://schemas.microsoft.com/office/drawing/2014/main" id="{46C9DDAF-472C-938B-DCF0-7EA230E4E1B8}"/>
                </a:ext>
              </a:extLst>
            </p:cNvPr>
            <p:cNvSpPr txBox="1"/>
            <p:nvPr/>
          </p:nvSpPr>
          <p:spPr>
            <a:xfrm>
              <a:off x="9424668" y="3095144"/>
              <a:ext cx="7944809" cy="1738296"/>
            </a:xfrm>
            <a:prstGeom prst="rect">
              <a:avLst/>
            </a:prstGeom>
            <a:noFill/>
          </p:spPr>
          <p:txBody>
            <a:bodyPr wrap="square">
              <a:spAutoFit/>
            </a:bodyPr>
            <a:lstStyle/>
            <a:p>
              <a:pPr algn="ctr">
                <a:lnSpc>
                  <a:spcPct val="150000"/>
                </a:lnSpc>
              </a:pPr>
              <a:r>
                <a:rPr lang="en-US" sz="3800" b="1">
                  <a:latin typeface="Arial" panose="020B0604020202020204" pitchFamily="34" charset="0"/>
                  <a:ea typeface="Calibri" panose="020F0502020204030204" pitchFamily="34" charset="0"/>
                  <a:cs typeface="Arial" panose="020B0604020202020204" pitchFamily="34" charset="0"/>
                </a:rPr>
                <a:t>Hoạt động 2: </a:t>
              </a:r>
              <a:r>
                <a:rPr lang="en-US" sz="3800">
                  <a:effectLst/>
                  <a:latin typeface="Arial" panose="020B0604020202020204" pitchFamily="34" charset="0"/>
                  <a:ea typeface="Calibri" panose="020F0502020204030204" pitchFamily="34" charset="0"/>
                  <a:cs typeface="Arial" panose="020B0604020202020204" pitchFamily="34" charset="0"/>
                </a:rPr>
                <a:t>Tìm hiểu về trách nhiệm với mọi người xung quanh</a:t>
              </a:r>
              <a:endParaRPr lang="fr-FR" sz="38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0B327957-91F4-F666-2881-5852A20BF7DD}"/>
              </a:ext>
            </a:extLst>
          </p:cNvPr>
          <p:cNvGrpSpPr/>
          <p:nvPr/>
        </p:nvGrpSpPr>
        <p:grpSpPr>
          <a:xfrm>
            <a:off x="505583" y="4360252"/>
            <a:ext cx="8816966" cy="2758603"/>
            <a:chOff x="625927" y="5710507"/>
            <a:chExt cx="8816966" cy="2758603"/>
          </a:xfrm>
        </p:grpSpPr>
        <p:sp>
          <p:nvSpPr>
            <p:cNvPr id="27" name="Freeform 7">
              <a:extLst>
                <a:ext uri="{FF2B5EF4-FFF2-40B4-BE49-F238E27FC236}">
                  <a16:creationId xmlns:a16="http://schemas.microsoft.com/office/drawing/2014/main" id="{8951E455-8F2F-190D-A9A6-184699F71D84}"/>
                </a:ext>
              </a:extLst>
            </p:cNvPr>
            <p:cNvSpPr/>
            <p:nvPr/>
          </p:nvSpPr>
          <p:spPr>
            <a:xfrm>
              <a:off x="625927" y="6225912"/>
              <a:ext cx="8816966" cy="2243198"/>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FF3CD"/>
            </a:solidFill>
          </p:spPr>
          <p:txBody>
            <a:bodyPr/>
            <a:lstStyle/>
            <a:p>
              <a:endParaRPr lang="en-US" sz="3800"/>
            </a:p>
          </p:txBody>
        </p:sp>
        <p:sp>
          <p:nvSpPr>
            <p:cNvPr id="28" name="TextBox 11">
              <a:extLst>
                <a:ext uri="{FF2B5EF4-FFF2-40B4-BE49-F238E27FC236}">
                  <a16:creationId xmlns:a16="http://schemas.microsoft.com/office/drawing/2014/main" id="{E194DD27-50D8-89E2-22D3-196972E70B98}"/>
                </a:ext>
              </a:extLst>
            </p:cNvPr>
            <p:cNvSpPr txBox="1"/>
            <p:nvPr/>
          </p:nvSpPr>
          <p:spPr>
            <a:xfrm>
              <a:off x="658584" y="5710507"/>
              <a:ext cx="1427885" cy="1427885"/>
            </a:xfrm>
            <a:prstGeom prst="rect">
              <a:avLst/>
            </a:prstGeom>
          </p:spPr>
          <p:txBody>
            <a:bodyPr lIns="50800" tIns="50800" rIns="50800" bIns="50800" rtlCol="0" anchor="ctr"/>
            <a:lstStyle/>
            <a:p>
              <a:pPr algn="ctr">
                <a:lnSpc>
                  <a:spcPts val="3089"/>
                </a:lnSpc>
              </a:pPr>
              <a:endParaRPr sz="3800"/>
            </a:p>
          </p:txBody>
        </p:sp>
        <p:sp>
          <p:nvSpPr>
            <p:cNvPr id="29" name="TextBox 28">
              <a:extLst>
                <a:ext uri="{FF2B5EF4-FFF2-40B4-BE49-F238E27FC236}">
                  <a16:creationId xmlns:a16="http://schemas.microsoft.com/office/drawing/2014/main" id="{1721D08B-6A99-7243-9A02-64E0ED7EF4A8}"/>
                </a:ext>
              </a:extLst>
            </p:cNvPr>
            <p:cNvSpPr txBox="1"/>
            <p:nvPr/>
          </p:nvSpPr>
          <p:spPr>
            <a:xfrm>
              <a:off x="625927" y="6425960"/>
              <a:ext cx="8816966" cy="1738296"/>
            </a:xfrm>
            <a:prstGeom prst="rect">
              <a:avLst/>
            </a:prstGeom>
            <a:noFill/>
          </p:spPr>
          <p:txBody>
            <a:bodyPr wrap="square">
              <a:spAutoFit/>
            </a:bodyPr>
            <a:lstStyle/>
            <a:p>
              <a:pPr algn="ctr">
                <a:lnSpc>
                  <a:spcPct val="150000"/>
                </a:lnSpc>
              </a:pPr>
              <a:r>
                <a:rPr lang="en-US" sz="3800" b="1">
                  <a:latin typeface="Arial" panose="020B0604020202020204" pitchFamily="34" charset="0"/>
                  <a:ea typeface="Calibri" panose="020F0502020204030204" pitchFamily="34" charset="0"/>
                  <a:cs typeface="Arial" panose="020B0604020202020204" pitchFamily="34" charset="0"/>
                </a:rPr>
                <a:t>Hoạt động 3: </a:t>
              </a:r>
              <a:r>
                <a:rPr lang="en-US" sz="3800">
                  <a:effectLst/>
                  <a:latin typeface="Arial" panose="020B0604020202020204" pitchFamily="34" charset="0"/>
                  <a:ea typeface="Calibri" panose="020F0502020204030204" pitchFamily="34" charset="0"/>
                  <a:cs typeface="Arial" panose="020B0604020202020204" pitchFamily="34" charset="0"/>
                </a:rPr>
                <a:t>Xác định cách rèn luyện để trở thành người có trách nhiệm</a:t>
              </a:r>
              <a:endParaRPr lang="fr-FR" sz="38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30" name="Group 29">
            <a:extLst>
              <a:ext uri="{FF2B5EF4-FFF2-40B4-BE49-F238E27FC236}">
                <a16:creationId xmlns:a16="http://schemas.microsoft.com/office/drawing/2014/main" id="{47259D58-54EA-9560-D671-DAEDDB84C422}"/>
              </a:ext>
            </a:extLst>
          </p:cNvPr>
          <p:cNvGrpSpPr/>
          <p:nvPr/>
        </p:nvGrpSpPr>
        <p:grpSpPr>
          <a:xfrm>
            <a:off x="9691462" y="4866962"/>
            <a:ext cx="7972806" cy="2243198"/>
            <a:chOff x="9470038" y="3002444"/>
            <a:chExt cx="7972806" cy="2243198"/>
          </a:xfrm>
        </p:grpSpPr>
        <p:sp>
          <p:nvSpPr>
            <p:cNvPr id="31" name="Freeform 7">
              <a:extLst>
                <a:ext uri="{FF2B5EF4-FFF2-40B4-BE49-F238E27FC236}">
                  <a16:creationId xmlns:a16="http://schemas.microsoft.com/office/drawing/2014/main" id="{E4BD007D-AC90-4E49-D260-D70EEFC2A0DA}"/>
                </a:ext>
              </a:extLst>
            </p:cNvPr>
            <p:cNvSpPr/>
            <p:nvPr/>
          </p:nvSpPr>
          <p:spPr>
            <a:xfrm>
              <a:off x="9470038" y="3002444"/>
              <a:ext cx="7972806" cy="2243198"/>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FF3CD"/>
            </a:solidFill>
          </p:spPr>
          <p:txBody>
            <a:bodyPr/>
            <a:lstStyle/>
            <a:p>
              <a:endParaRPr lang="en-US" sz="3800"/>
            </a:p>
          </p:txBody>
        </p:sp>
        <p:sp>
          <p:nvSpPr>
            <p:cNvPr id="32" name="TextBox 11">
              <a:extLst>
                <a:ext uri="{FF2B5EF4-FFF2-40B4-BE49-F238E27FC236}">
                  <a16:creationId xmlns:a16="http://schemas.microsoft.com/office/drawing/2014/main" id="{C57E48BB-4429-418A-E2F3-E0B2B1A9194C}"/>
                </a:ext>
              </a:extLst>
            </p:cNvPr>
            <p:cNvSpPr txBox="1"/>
            <p:nvPr/>
          </p:nvSpPr>
          <p:spPr>
            <a:xfrm>
              <a:off x="9470038" y="3776408"/>
              <a:ext cx="1427885" cy="1427885"/>
            </a:xfrm>
            <a:prstGeom prst="rect">
              <a:avLst/>
            </a:prstGeom>
          </p:spPr>
          <p:txBody>
            <a:bodyPr lIns="50800" tIns="50800" rIns="50800" bIns="50800" rtlCol="0" anchor="ctr"/>
            <a:lstStyle/>
            <a:p>
              <a:pPr algn="ctr">
                <a:lnSpc>
                  <a:spcPts val="3089"/>
                </a:lnSpc>
              </a:pPr>
              <a:endParaRPr sz="3800"/>
            </a:p>
          </p:txBody>
        </p:sp>
        <p:sp>
          <p:nvSpPr>
            <p:cNvPr id="33" name="TextBox 32">
              <a:extLst>
                <a:ext uri="{FF2B5EF4-FFF2-40B4-BE49-F238E27FC236}">
                  <a16:creationId xmlns:a16="http://schemas.microsoft.com/office/drawing/2014/main" id="{51194A59-6ED5-7826-CF2E-22EEB397467F}"/>
                </a:ext>
              </a:extLst>
            </p:cNvPr>
            <p:cNvSpPr txBox="1"/>
            <p:nvPr/>
          </p:nvSpPr>
          <p:spPr>
            <a:xfrm>
              <a:off x="9977290" y="3166034"/>
              <a:ext cx="6958302" cy="1738296"/>
            </a:xfrm>
            <a:prstGeom prst="rect">
              <a:avLst/>
            </a:prstGeom>
            <a:noFill/>
          </p:spPr>
          <p:txBody>
            <a:bodyPr wrap="square">
              <a:spAutoFit/>
            </a:bodyPr>
            <a:lstStyle/>
            <a:p>
              <a:pPr algn="ctr">
                <a:lnSpc>
                  <a:spcPct val="150000"/>
                </a:lnSpc>
              </a:pPr>
              <a:r>
                <a:rPr lang="en-US" sz="3800" b="1">
                  <a:latin typeface="Arial" panose="020B0604020202020204" pitchFamily="34" charset="0"/>
                  <a:ea typeface="Calibri" panose="020F0502020204030204" pitchFamily="34" charset="0"/>
                  <a:cs typeface="Arial" panose="020B0604020202020204" pitchFamily="34" charset="0"/>
                </a:rPr>
                <a:t>Hoạt động 4: </a:t>
              </a:r>
              <a:r>
                <a:rPr lang="en-US" sz="3800">
                  <a:effectLst/>
                  <a:latin typeface="Arial" panose="020B0604020202020204" pitchFamily="34" charset="0"/>
                  <a:ea typeface="Calibri" panose="020F0502020204030204" pitchFamily="34" charset="0"/>
                  <a:cs typeface="Arial" panose="020B0604020202020204" pitchFamily="34" charset="0"/>
                </a:rPr>
                <a:t>Thực hành thể hiện người có trách nhiệm</a:t>
              </a:r>
              <a:endParaRPr lang="fr-FR" sz="38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38" name="Group 37">
            <a:extLst>
              <a:ext uri="{FF2B5EF4-FFF2-40B4-BE49-F238E27FC236}">
                <a16:creationId xmlns:a16="http://schemas.microsoft.com/office/drawing/2014/main" id="{700EA644-B95D-0769-2709-A9066A1AD9BA}"/>
              </a:ext>
            </a:extLst>
          </p:cNvPr>
          <p:cNvGrpSpPr/>
          <p:nvPr/>
        </p:nvGrpSpPr>
        <p:grpSpPr>
          <a:xfrm>
            <a:off x="3764530" y="0"/>
            <a:ext cx="10758940" cy="1735078"/>
            <a:chOff x="3677277" y="831974"/>
            <a:chExt cx="10758940" cy="1735078"/>
          </a:xfrm>
        </p:grpSpPr>
        <p:sp>
          <p:nvSpPr>
            <p:cNvPr id="39" name="Freeform 3">
              <a:extLst>
                <a:ext uri="{FF2B5EF4-FFF2-40B4-BE49-F238E27FC236}">
                  <a16:creationId xmlns:a16="http://schemas.microsoft.com/office/drawing/2014/main" id="{E8ED4A55-E59E-1CC6-AFA6-8DC04EAB02D3}"/>
                </a:ext>
              </a:extLst>
            </p:cNvPr>
            <p:cNvSpPr/>
            <p:nvPr/>
          </p:nvSpPr>
          <p:spPr>
            <a:xfrm>
              <a:off x="3677277" y="831974"/>
              <a:ext cx="10758940" cy="1735078"/>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6">
                <a:duotone>
                  <a:schemeClr val="accent5">
                    <a:shade val="45000"/>
                    <a:satMod val="135000"/>
                  </a:schemeClr>
                  <a:prstClr val="white"/>
                </a:duotone>
                <a:extLst>
                  <a:ext uri="{96DAC541-7B7A-43D3-8B79-37D633B846F1}">
                    <asvg:svgBlip xmlns:asvg="http://schemas.microsoft.com/office/drawing/2016/SVG/main" r:embed="rId7"/>
                  </a:ext>
                </a:extLst>
              </a:blip>
              <a:stretch>
                <a:fillRect t="-34305" b="-32863"/>
              </a:stretch>
            </a:blipFill>
          </p:spPr>
          <p:txBody>
            <a:bodyPr/>
            <a:lstStyle/>
            <a:p>
              <a:endParaRPr lang="en-US"/>
            </a:p>
          </p:txBody>
        </p:sp>
        <p:sp>
          <p:nvSpPr>
            <p:cNvPr id="40" name="TextBox 39">
              <a:extLst>
                <a:ext uri="{FF2B5EF4-FFF2-40B4-BE49-F238E27FC236}">
                  <a16:creationId xmlns:a16="http://schemas.microsoft.com/office/drawing/2014/main" id="{FA05139E-7F99-7C6E-7C05-073F7C4A12E1}"/>
                </a:ext>
              </a:extLst>
            </p:cNvPr>
            <p:cNvSpPr txBox="1"/>
            <p:nvPr/>
          </p:nvSpPr>
          <p:spPr>
            <a:xfrm>
              <a:off x="4820277" y="1188146"/>
              <a:ext cx="8472940" cy="1015663"/>
            </a:xfrm>
            <a:prstGeom prst="rect">
              <a:avLst/>
            </a:prstGeom>
            <a:noFill/>
          </p:spPr>
          <p:txBody>
            <a:bodyPr wrap="square" rtlCol="0">
              <a:spAutoFit/>
            </a:bodyPr>
            <a:lstStyle/>
            <a:p>
              <a:pPr algn="ctr"/>
              <a:r>
                <a:rPr lang="en-US" sz="6000" b="1">
                  <a:solidFill>
                    <a:srgbClr val="C00000"/>
                  </a:solidFill>
                  <a:latin typeface="Arial" panose="020B0604020202020204" pitchFamily="34" charset="0"/>
                  <a:ea typeface="Calibri" panose="020F0502020204030204" pitchFamily="34" charset="0"/>
                  <a:cs typeface="Arial" panose="020B0604020202020204" pitchFamily="34" charset="0"/>
                </a:rPr>
                <a:t>NỘI DUNG BÀI HỌC</a:t>
              </a:r>
              <a:endParaRPr lang="en-US" sz="60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49" name="Group 48">
            <a:extLst>
              <a:ext uri="{FF2B5EF4-FFF2-40B4-BE49-F238E27FC236}">
                <a16:creationId xmlns:a16="http://schemas.microsoft.com/office/drawing/2014/main" id="{11336096-EC99-3FF8-6A16-DC06BBBD5659}"/>
              </a:ext>
            </a:extLst>
          </p:cNvPr>
          <p:cNvGrpSpPr/>
          <p:nvPr/>
        </p:nvGrpSpPr>
        <p:grpSpPr>
          <a:xfrm>
            <a:off x="502255" y="6997624"/>
            <a:ext cx="8816966" cy="2758603"/>
            <a:chOff x="595849" y="5710507"/>
            <a:chExt cx="8816966" cy="2758603"/>
          </a:xfrm>
        </p:grpSpPr>
        <p:sp>
          <p:nvSpPr>
            <p:cNvPr id="50" name="Freeform 7">
              <a:extLst>
                <a:ext uri="{FF2B5EF4-FFF2-40B4-BE49-F238E27FC236}">
                  <a16:creationId xmlns:a16="http://schemas.microsoft.com/office/drawing/2014/main" id="{4BEF8005-9E9B-8C0A-B6C8-040A3ECEC939}"/>
                </a:ext>
              </a:extLst>
            </p:cNvPr>
            <p:cNvSpPr/>
            <p:nvPr/>
          </p:nvSpPr>
          <p:spPr>
            <a:xfrm>
              <a:off x="595849" y="6225912"/>
              <a:ext cx="8816966" cy="2243198"/>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FF3CD"/>
            </a:solidFill>
          </p:spPr>
          <p:txBody>
            <a:bodyPr/>
            <a:lstStyle/>
            <a:p>
              <a:endParaRPr lang="en-US" sz="3800"/>
            </a:p>
          </p:txBody>
        </p:sp>
        <p:sp>
          <p:nvSpPr>
            <p:cNvPr id="51" name="TextBox 11">
              <a:extLst>
                <a:ext uri="{FF2B5EF4-FFF2-40B4-BE49-F238E27FC236}">
                  <a16:creationId xmlns:a16="http://schemas.microsoft.com/office/drawing/2014/main" id="{809815B3-B500-2C85-B264-4B1386889FB6}"/>
                </a:ext>
              </a:extLst>
            </p:cNvPr>
            <p:cNvSpPr txBox="1"/>
            <p:nvPr/>
          </p:nvSpPr>
          <p:spPr>
            <a:xfrm>
              <a:off x="658584" y="5710507"/>
              <a:ext cx="1427885" cy="1427885"/>
            </a:xfrm>
            <a:prstGeom prst="rect">
              <a:avLst/>
            </a:prstGeom>
          </p:spPr>
          <p:txBody>
            <a:bodyPr lIns="50800" tIns="50800" rIns="50800" bIns="50800" rtlCol="0" anchor="ctr"/>
            <a:lstStyle/>
            <a:p>
              <a:pPr algn="ctr">
                <a:lnSpc>
                  <a:spcPts val="3089"/>
                </a:lnSpc>
              </a:pPr>
              <a:endParaRPr sz="3800"/>
            </a:p>
          </p:txBody>
        </p:sp>
        <p:sp>
          <p:nvSpPr>
            <p:cNvPr id="52" name="TextBox 51">
              <a:extLst>
                <a:ext uri="{FF2B5EF4-FFF2-40B4-BE49-F238E27FC236}">
                  <a16:creationId xmlns:a16="http://schemas.microsoft.com/office/drawing/2014/main" id="{15A946DB-33E4-35C7-9C06-36C4D63FFD7F}"/>
                </a:ext>
              </a:extLst>
            </p:cNvPr>
            <p:cNvSpPr txBox="1"/>
            <p:nvPr/>
          </p:nvSpPr>
          <p:spPr>
            <a:xfrm>
              <a:off x="1016761" y="6394192"/>
              <a:ext cx="7568806" cy="1738296"/>
            </a:xfrm>
            <a:prstGeom prst="rect">
              <a:avLst/>
            </a:prstGeom>
            <a:noFill/>
          </p:spPr>
          <p:txBody>
            <a:bodyPr wrap="square">
              <a:spAutoFit/>
            </a:bodyPr>
            <a:lstStyle/>
            <a:p>
              <a:pPr algn="ctr">
                <a:lnSpc>
                  <a:spcPct val="150000"/>
                </a:lnSpc>
              </a:pPr>
              <a:r>
                <a:rPr lang="en-US" sz="3800" b="1">
                  <a:latin typeface="Arial" panose="020B0604020202020204" pitchFamily="34" charset="0"/>
                  <a:ea typeface="Calibri" panose="020F0502020204030204" pitchFamily="34" charset="0"/>
                  <a:cs typeface="Arial" panose="020B0604020202020204" pitchFamily="34" charset="0"/>
                </a:rPr>
                <a:t>Hoạt động 5: </a:t>
              </a:r>
              <a:r>
                <a:rPr lang="en-US" sz="3800">
                  <a:effectLst/>
                  <a:latin typeface="Arial" panose="020B0604020202020204" pitchFamily="34" charset="0"/>
                  <a:ea typeface="Calibri" panose="020F0502020204030204" pitchFamily="34" charset="0"/>
                  <a:cs typeface="Arial" panose="020B0604020202020204" pitchFamily="34" charset="0"/>
                </a:rPr>
                <a:t>Thực hiện các cam kết của bản thân</a:t>
              </a:r>
              <a:endParaRPr lang="fr-FR" sz="38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53" name="Group 52">
            <a:extLst>
              <a:ext uri="{FF2B5EF4-FFF2-40B4-BE49-F238E27FC236}">
                <a16:creationId xmlns:a16="http://schemas.microsoft.com/office/drawing/2014/main" id="{8DD08B41-7738-3293-C61B-22CF38AEE9D1}"/>
              </a:ext>
            </a:extLst>
          </p:cNvPr>
          <p:cNvGrpSpPr/>
          <p:nvPr/>
        </p:nvGrpSpPr>
        <p:grpSpPr>
          <a:xfrm>
            <a:off x="9718212" y="7504334"/>
            <a:ext cx="7972806" cy="2243198"/>
            <a:chOff x="9470038" y="3002444"/>
            <a:chExt cx="7972806" cy="2243198"/>
          </a:xfrm>
        </p:grpSpPr>
        <p:sp>
          <p:nvSpPr>
            <p:cNvPr id="54" name="Freeform 7">
              <a:extLst>
                <a:ext uri="{FF2B5EF4-FFF2-40B4-BE49-F238E27FC236}">
                  <a16:creationId xmlns:a16="http://schemas.microsoft.com/office/drawing/2014/main" id="{886961FF-0D0D-4C58-1A40-D3C8C87A274A}"/>
                </a:ext>
              </a:extLst>
            </p:cNvPr>
            <p:cNvSpPr/>
            <p:nvPr/>
          </p:nvSpPr>
          <p:spPr>
            <a:xfrm>
              <a:off x="9470038" y="3002444"/>
              <a:ext cx="7972806" cy="2243198"/>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FF3CD"/>
            </a:solidFill>
          </p:spPr>
          <p:txBody>
            <a:bodyPr/>
            <a:lstStyle/>
            <a:p>
              <a:endParaRPr lang="en-US" sz="3800"/>
            </a:p>
          </p:txBody>
        </p:sp>
        <p:sp>
          <p:nvSpPr>
            <p:cNvPr id="55" name="TextBox 11">
              <a:extLst>
                <a:ext uri="{FF2B5EF4-FFF2-40B4-BE49-F238E27FC236}">
                  <a16:creationId xmlns:a16="http://schemas.microsoft.com/office/drawing/2014/main" id="{A6EA467A-D002-5338-BDB5-2578CF942958}"/>
                </a:ext>
              </a:extLst>
            </p:cNvPr>
            <p:cNvSpPr txBox="1"/>
            <p:nvPr/>
          </p:nvSpPr>
          <p:spPr>
            <a:xfrm>
              <a:off x="9470038" y="3776408"/>
              <a:ext cx="1427885" cy="1427885"/>
            </a:xfrm>
            <a:prstGeom prst="rect">
              <a:avLst/>
            </a:prstGeom>
          </p:spPr>
          <p:txBody>
            <a:bodyPr lIns="50800" tIns="50800" rIns="50800" bIns="50800" rtlCol="0" anchor="ctr"/>
            <a:lstStyle/>
            <a:p>
              <a:pPr algn="ctr">
                <a:lnSpc>
                  <a:spcPts val="3089"/>
                </a:lnSpc>
              </a:pPr>
              <a:endParaRPr sz="3800"/>
            </a:p>
          </p:txBody>
        </p:sp>
        <p:sp>
          <p:nvSpPr>
            <p:cNvPr id="56" name="TextBox 55">
              <a:extLst>
                <a:ext uri="{FF2B5EF4-FFF2-40B4-BE49-F238E27FC236}">
                  <a16:creationId xmlns:a16="http://schemas.microsoft.com/office/drawing/2014/main" id="{4326644C-92BB-EFD4-6C0D-569E3B6C67D9}"/>
                </a:ext>
              </a:extLst>
            </p:cNvPr>
            <p:cNvSpPr txBox="1"/>
            <p:nvPr/>
          </p:nvSpPr>
          <p:spPr>
            <a:xfrm>
              <a:off x="9977290" y="3166034"/>
              <a:ext cx="6958302" cy="1738296"/>
            </a:xfrm>
            <a:prstGeom prst="rect">
              <a:avLst/>
            </a:prstGeom>
            <a:noFill/>
          </p:spPr>
          <p:txBody>
            <a:bodyPr wrap="square">
              <a:spAutoFit/>
            </a:bodyPr>
            <a:lstStyle/>
            <a:p>
              <a:pPr algn="ctr">
                <a:lnSpc>
                  <a:spcPct val="150000"/>
                </a:lnSpc>
              </a:pPr>
              <a:r>
                <a:rPr lang="en-US" sz="3800" b="1">
                  <a:latin typeface="Arial" panose="020B0604020202020204" pitchFamily="34" charset="0"/>
                  <a:ea typeface="Calibri" panose="020F0502020204030204" pitchFamily="34" charset="0"/>
                  <a:cs typeface="Arial" panose="020B0604020202020204" pitchFamily="34" charset="0"/>
                </a:rPr>
                <a:t>Hoạt động: </a:t>
              </a:r>
              <a:r>
                <a:rPr lang="en-US" sz="3800">
                  <a:effectLst/>
                  <a:latin typeface="Arial" panose="020B0604020202020204" pitchFamily="34" charset="0"/>
                  <a:ea typeface="Calibri" panose="020F0502020204030204" pitchFamily="34" charset="0"/>
                  <a:cs typeface="Arial" panose="020B0604020202020204" pitchFamily="34" charset="0"/>
                </a:rPr>
                <a:t>Củng cố kiến thức – Vận dụng</a:t>
              </a:r>
              <a:endParaRPr lang="fr-FR" sz="3800" dirty="0">
                <a:effectLst/>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1+#ppt_w/2"/>
                                          </p:val>
                                        </p:tav>
                                        <p:tav tm="100000">
                                          <p:val>
                                            <p:strVal val="#ppt_x"/>
                                          </p:val>
                                        </p:tav>
                                      </p:tavLst>
                                    </p:anim>
                                    <p:anim calcmode="lin" valueType="num">
                                      <p:cBhvr additive="base">
                                        <p:cTn id="14"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1+#ppt_w/2"/>
                                          </p:val>
                                        </p:tav>
                                        <p:tav tm="100000">
                                          <p:val>
                                            <p:strVal val="#ppt_x"/>
                                          </p:val>
                                        </p:tav>
                                      </p:tavLst>
                                    </p:anim>
                                    <p:anim calcmode="lin" valueType="num">
                                      <p:cBhvr additive="base">
                                        <p:cTn id="26"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additive="base">
                                        <p:cTn id="31" dur="500" fill="hold"/>
                                        <p:tgtEl>
                                          <p:spTgt spid="49"/>
                                        </p:tgtEl>
                                        <p:attrNameLst>
                                          <p:attrName>ppt_x</p:attrName>
                                        </p:attrNameLst>
                                      </p:cBhvr>
                                      <p:tavLst>
                                        <p:tav tm="0">
                                          <p:val>
                                            <p:strVal val="0-#ppt_w/2"/>
                                          </p:val>
                                        </p:tav>
                                        <p:tav tm="100000">
                                          <p:val>
                                            <p:strVal val="#ppt_x"/>
                                          </p:val>
                                        </p:tav>
                                      </p:tavLst>
                                    </p:anim>
                                    <p:anim calcmode="lin" valueType="num">
                                      <p:cBhvr additive="base">
                                        <p:cTn id="32"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53"/>
                                        </p:tgtEl>
                                        <p:attrNameLst>
                                          <p:attrName>style.visibility</p:attrName>
                                        </p:attrNameLst>
                                      </p:cBhvr>
                                      <p:to>
                                        <p:strVal val="visible"/>
                                      </p:to>
                                    </p:set>
                                    <p:anim calcmode="lin" valueType="num">
                                      <p:cBhvr additive="base">
                                        <p:cTn id="37" dur="500" fill="hold"/>
                                        <p:tgtEl>
                                          <p:spTgt spid="53"/>
                                        </p:tgtEl>
                                        <p:attrNameLst>
                                          <p:attrName>ppt_x</p:attrName>
                                        </p:attrNameLst>
                                      </p:cBhvr>
                                      <p:tavLst>
                                        <p:tav tm="0">
                                          <p:val>
                                            <p:strVal val="1+#ppt_w/2"/>
                                          </p:val>
                                        </p:tav>
                                        <p:tav tm="100000">
                                          <p:val>
                                            <p:strVal val="#ppt_x"/>
                                          </p:val>
                                        </p:tav>
                                      </p:tavLst>
                                    </p:anim>
                                    <p:anim calcmode="lin" valueType="num">
                                      <p:cBhvr additive="base">
                                        <p:cTn id="38" dur="5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0E9"/>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5727573" y="-1727072"/>
            <a:ext cx="7022301" cy="14210246"/>
            <a:chOff x="0" y="0"/>
            <a:chExt cx="3366183" cy="8394999"/>
          </a:xfrm>
        </p:grpSpPr>
        <p:sp>
          <p:nvSpPr>
            <p:cNvPr id="3" name="Freeform 3"/>
            <p:cNvSpPr/>
            <p:nvPr/>
          </p:nvSpPr>
          <p:spPr>
            <a:xfrm>
              <a:off x="-9098" y="-6509"/>
              <a:ext cx="3380514" cy="8427052"/>
            </a:xfrm>
            <a:custGeom>
              <a:avLst/>
              <a:gdLst/>
              <a:ahLst/>
              <a:cxnLst/>
              <a:rect l="l" t="t" r="r" b="b"/>
              <a:pathLst>
                <a:path w="3380514" h="8427052">
                  <a:moveTo>
                    <a:pt x="63030" y="7833499"/>
                  </a:moveTo>
                  <a:cubicBezTo>
                    <a:pt x="63030" y="7833499"/>
                    <a:pt x="0" y="7586935"/>
                    <a:pt x="10218" y="1214762"/>
                  </a:cubicBezTo>
                  <a:cubicBezTo>
                    <a:pt x="18651" y="990971"/>
                    <a:pt x="65033" y="645332"/>
                    <a:pt x="65033" y="645332"/>
                  </a:cubicBezTo>
                  <a:cubicBezTo>
                    <a:pt x="82233" y="502466"/>
                    <a:pt x="56685" y="337866"/>
                    <a:pt x="181385" y="223925"/>
                  </a:cubicBezTo>
                  <a:cubicBezTo>
                    <a:pt x="346794" y="72788"/>
                    <a:pt x="621643" y="0"/>
                    <a:pt x="2487441" y="6965"/>
                  </a:cubicBezTo>
                  <a:lnTo>
                    <a:pt x="2487442" y="6965"/>
                  </a:lnTo>
                  <a:cubicBezTo>
                    <a:pt x="2704189" y="16819"/>
                    <a:pt x="2908504" y="36481"/>
                    <a:pt x="3042692" y="101690"/>
                  </a:cubicBezTo>
                  <a:cubicBezTo>
                    <a:pt x="3298739" y="226120"/>
                    <a:pt x="3380514" y="459160"/>
                    <a:pt x="3375026" y="704684"/>
                  </a:cubicBezTo>
                  <a:cubicBezTo>
                    <a:pt x="3375026" y="704684"/>
                    <a:pt x="3331738" y="1013073"/>
                    <a:pt x="3339171" y="1248607"/>
                  </a:cubicBezTo>
                  <a:cubicBezTo>
                    <a:pt x="3346295" y="7575300"/>
                    <a:pt x="3353451" y="7770903"/>
                    <a:pt x="3353451" y="7770903"/>
                  </a:cubicBezTo>
                  <a:cubicBezTo>
                    <a:pt x="3336770" y="7986636"/>
                    <a:pt x="3222126" y="8197248"/>
                    <a:pt x="3025257" y="8308871"/>
                  </a:cubicBezTo>
                  <a:cubicBezTo>
                    <a:pt x="2874905" y="8394120"/>
                    <a:pt x="2676874" y="8409218"/>
                    <a:pt x="2119813" y="8398477"/>
                  </a:cubicBezTo>
                  <a:lnTo>
                    <a:pt x="2119791" y="8398477"/>
                  </a:lnTo>
                  <a:cubicBezTo>
                    <a:pt x="645952" y="8393199"/>
                    <a:pt x="384604" y="8427052"/>
                    <a:pt x="254278" y="8317895"/>
                  </a:cubicBezTo>
                  <a:cubicBezTo>
                    <a:pt x="145767" y="8227010"/>
                    <a:pt x="81795" y="8033698"/>
                    <a:pt x="63030" y="7833499"/>
                  </a:cubicBezTo>
                  <a:close/>
                </a:path>
              </a:pathLst>
            </a:custGeom>
            <a:solidFill>
              <a:srgbClr val="E99C1F"/>
            </a:solidFill>
          </p:spPr>
          <p:txBody>
            <a:bodyPr/>
            <a:lstStyle/>
            <a:p>
              <a:endParaRPr lang="en-US"/>
            </a:p>
          </p:txBody>
        </p:sp>
      </p:grpSp>
      <p:sp>
        <p:nvSpPr>
          <p:cNvPr id="4" name="Freeform 4"/>
          <p:cNvSpPr/>
          <p:nvPr/>
        </p:nvSpPr>
        <p:spPr>
          <a:xfrm>
            <a:off x="-741967" y="8293784"/>
            <a:ext cx="4864672" cy="2336825"/>
          </a:xfrm>
          <a:custGeom>
            <a:avLst/>
            <a:gdLst/>
            <a:ahLst/>
            <a:cxnLst/>
            <a:rect l="l" t="t" r="r" b="b"/>
            <a:pathLst>
              <a:path w="4864672" h="2336825">
                <a:moveTo>
                  <a:pt x="0" y="0"/>
                </a:moveTo>
                <a:lnTo>
                  <a:pt x="4864672" y="0"/>
                </a:lnTo>
                <a:lnTo>
                  <a:pt x="4864672" y="2336826"/>
                </a:lnTo>
                <a:lnTo>
                  <a:pt x="0" y="23368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flipH="1" flipV="1">
            <a:off x="13665747" y="-139713"/>
            <a:ext cx="4864672" cy="2336825"/>
          </a:xfrm>
          <a:custGeom>
            <a:avLst/>
            <a:gdLst/>
            <a:ahLst/>
            <a:cxnLst/>
            <a:rect l="l" t="t" r="r" b="b"/>
            <a:pathLst>
              <a:path w="4864672" h="2336825">
                <a:moveTo>
                  <a:pt x="4864671" y="2336826"/>
                </a:moveTo>
                <a:lnTo>
                  <a:pt x="0" y="2336826"/>
                </a:lnTo>
                <a:lnTo>
                  <a:pt x="0" y="0"/>
                </a:lnTo>
                <a:lnTo>
                  <a:pt x="4864671" y="0"/>
                </a:lnTo>
                <a:lnTo>
                  <a:pt x="4864671" y="2336826"/>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342117" y="968099"/>
            <a:ext cx="2780588" cy="2366975"/>
          </a:xfrm>
          <a:custGeom>
            <a:avLst/>
            <a:gdLst/>
            <a:ahLst/>
            <a:cxnLst/>
            <a:rect l="l" t="t" r="r" b="b"/>
            <a:pathLst>
              <a:path w="2780588" h="2366975">
                <a:moveTo>
                  <a:pt x="0" y="0"/>
                </a:moveTo>
                <a:lnTo>
                  <a:pt x="2780588" y="0"/>
                </a:lnTo>
                <a:lnTo>
                  <a:pt x="2780588" y="2366975"/>
                </a:lnTo>
                <a:lnTo>
                  <a:pt x="0" y="23669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rot="-10800000">
            <a:off x="14662054" y="7398388"/>
            <a:ext cx="2780588" cy="2366975"/>
          </a:xfrm>
          <a:custGeom>
            <a:avLst/>
            <a:gdLst/>
            <a:ahLst/>
            <a:cxnLst/>
            <a:rect l="l" t="t" r="r" b="b"/>
            <a:pathLst>
              <a:path w="2780588" h="2366975">
                <a:moveTo>
                  <a:pt x="0" y="0"/>
                </a:moveTo>
                <a:lnTo>
                  <a:pt x="2780587" y="0"/>
                </a:lnTo>
                <a:lnTo>
                  <a:pt x="2780587" y="2366975"/>
                </a:lnTo>
                <a:lnTo>
                  <a:pt x="0" y="23669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TextBox 12">
            <a:extLst>
              <a:ext uri="{FF2B5EF4-FFF2-40B4-BE49-F238E27FC236}">
                <a16:creationId xmlns:a16="http://schemas.microsoft.com/office/drawing/2014/main" id="{7BB4F4D8-7045-2067-DBCC-80B8891EBCCE}"/>
              </a:ext>
            </a:extLst>
          </p:cNvPr>
          <p:cNvSpPr txBox="1"/>
          <p:nvPr/>
        </p:nvSpPr>
        <p:spPr>
          <a:xfrm>
            <a:off x="3657600" y="3098704"/>
            <a:ext cx="11581537" cy="4249497"/>
          </a:xfrm>
          <a:prstGeom prst="rect">
            <a:avLst/>
          </a:prstGeom>
        </p:spPr>
        <p:txBody>
          <a:bodyPr wrap="square" lIns="0" tIns="0" rIns="0" bIns="0" rtlCol="0" anchor="t">
            <a:spAutoFit/>
          </a:bodyPr>
          <a:lstStyle/>
          <a:p>
            <a:pPr lvl="0" algn="ctr">
              <a:lnSpc>
                <a:spcPct val="150000"/>
              </a:lnSpc>
              <a:spcBef>
                <a:spcPct val="0"/>
              </a:spcBef>
            </a:pPr>
            <a:r>
              <a:rPr lang="vi-VN" sz="6400" b="1">
                <a:solidFill>
                  <a:schemeClr val="bg1"/>
                </a:solidFill>
                <a:cs typeface="Arial" panose="020B0604020202020204" pitchFamily="34" charset="0"/>
              </a:rPr>
              <a:t>HOẠT ĐỘNG 1: </a:t>
            </a:r>
            <a:endParaRPr lang="en-US" sz="6400" b="1">
              <a:solidFill>
                <a:schemeClr val="bg1"/>
              </a:solidFill>
              <a:cs typeface="Arial" panose="020B0604020202020204" pitchFamily="34" charset="0"/>
            </a:endParaRPr>
          </a:p>
          <a:p>
            <a:pPr lvl="0" algn="ctr">
              <a:lnSpc>
                <a:spcPct val="150000"/>
              </a:lnSpc>
              <a:spcBef>
                <a:spcPct val="0"/>
              </a:spcBef>
            </a:pPr>
            <a:r>
              <a:rPr lang="vi-VN" sz="6400" b="1">
                <a:solidFill>
                  <a:schemeClr val="bg1"/>
                </a:solidFill>
                <a:cs typeface="Arial" panose="020B0604020202020204" pitchFamily="34" charset="0"/>
              </a:rPr>
              <a:t>TÌM HIỂU VỀ TRÁCH NHIỆM VỚI BẢN THÂN</a:t>
            </a: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TotalTime>
  <Words>2060</Words>
  <Application>Microsoft Office PowerPoint</Application>
  <PresentationFormat>Custom</PresentationFormat>
  <Paragraphs>197</Paragraphs>
  <Slides>46</Slides>
  <Notes>5</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Wingdings</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Abstract Simple Aspects of Verbs English Presentation</dc:title>
  <dc:creator>Admin</dc:creator>
  <cp:lastModifiedBy>Admin</cp:lastModifiedBy>
  <cp:revision>6</cp:revision>
  <dcterms:created xsi:type="dcterms:W3CDTF">2006-08-16T00:00:00Z</dcterms:created>
  <dcterms:modified xsi:type="dcterms:W3CDTF">2024-06-09T06:17:32Z</dcterms:modified>
  <dc:identifier>DAFq6p4e5Hg</dc:identifier>
</cp:coreProperties>
</file>