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61" r:id="rId3"/>
    <p:sldId id="257" r:id="rId4"/>
    <p:sldId id="259" r:id="rId5"/>
    <p:sldId id="263" r:id="rId6"/>
    <p:sldId id="258" r:id="rId7"/>
    <p:sldId id="260" r:id="rId8"/>
    <p:sldId id="262"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306" r:id="rId23"/>
    <p:sldId id="307" r:id="rId24"/>
    <p:sldId id="308" r:id="rId25"/>
    <p:sldId id="309" r:id="rId26"/>
    <p:sldId id="310" r:id="rId27"/>
    <p:sldId id="311" r:id="rId28"/>
    <p:sldId id="312" r:id="rId29"/>
    <p:sldId id="313" r:id="rId30"/>
    <p:sldId id="314" r:id="rId31"/>
    <p:sldId id="315" r:id="rId32"/>
    <p:sldId id="316" r:id="rId33"/>
  </p:sldIdLst>
  <p:sldSz cx="18288000" cy="10287000"/>
  <p:notesSz cx="6858000" cy="9144000"/>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3447" autoAdjust="0"/>
  </p:normalViewPr>
  <p:slideViewPr>
    <p:cSldViewPr>
      <p:cViewPr varScale="1">
        <p:scale>
          <a:sx n="49" d="100"/>
          <a:sy n="49" d="100"/>
        </p:scale>
        <p:origin x="6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7EC3A-8843-4BAA-8C5C-FA3B7187E08C}"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6EAC6-49AA-4427-94AC-6C3B98F8686E}" type="slidenum">
              <a:rPr lang="en-US" smtClean="0"/>
              <a:t>‹#›</a:t>
            </a:fld>
            <a:endParaRPr lang="en-US"/>
          </a:p>
        </p:txBody>
      </p:sp>
    </p:spTree>
    <p:extLst>
      <p:ext uri="{BB962C8B-B14F-4D97-AF65-F5344CB8AC3E}">
        <p14:creationId xmlns:p14="http://schemas.microsoft.com/office/powerpoint/2010/main" val="3912764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50A370-E651-4651-9929-2BC96180EBEA}" type="slidenum">
              <a:rPr lang="en-US" smtClean="0"/>
              <a:t>28</a:t>
            </a:fld>
            <a:endParaRPr lang="en-US"/>
          </a:p>
        </p:txBody>
      </p:sp>
    </p:spTree>
    <p:extLst>
      <p:ext uri="{BB962C8B-B14F-4D97-AF65-F5344CB8AC3E}">
        <p14:creationId xmlns:p14="http://schemas.microsoft.com/office/powerpoint/2010/main" val="232116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svg"/><Relationship Id="rId7" Type="http://schemas.openxmlformats.org/officeDocument/2006/relationships/image" Target="../media/image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1.jpeg"/><Relationship Id="rId5" Type="http://schemas.openxmlformats.org/officeDocument/2006/relationships/image" Target="../media/image4.svg"/><Relationship Id="rId10" Type="http://schemas.openxmlformats.org/officeDocument/2006/relationships/image" Target="../media/image40.jpeg"/><Relationship Id="rId4" Type="http://schemas.openxmlformats.org/officeDocument/2006/relationships/image" Target="../media/image3.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svg"/><Relationship Id="rId7" Type="http://schemas.openxmlformats.org/officeDocument/2006/relationships/image" Target="../media/image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sv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8.jfif"/><Relationship Id="rId3" Type="http://schemas.openxmlformats.org/officeDocument/2006/relationships/image" Target="../media/image37.svg"/><Relationship Id="rId7" Type="http://schemas.openxmlformats.org/officeDocument/2006/relationships/image" Target="../media/image4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7.svg"/><Relationship Id="rId7"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svg"/><Relationship Id="rId7" Type="http://schemas.openxmlformats.org/officeDocument/2006/relationships/image" Target="../media/image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55.sv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6.svg"/><Relationship Id="rId7" Type="http://schemas.openxmlformats.org/officeDocument/2006/relationships/image" Target="../media/image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0.svg"/><Relationship Id="rId5" Type="http://schemas.openxmlformats.org/officeDocument/2006/relationships/image" Target="../media/image4.sv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0.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svg"/><Relationship Id="rId7" Type="http://schemas.openxmlformats.org/officeDocument/2006/relationships/image" Target="../media/image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13" Type="http://schemas.openxmlformats.org/officeDocument/2006/relationships/image" Target="../media/image74.sv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99.gif"/><Relationship Id="rId21" Type="http://schemas.openxmlformats.org/officeDocument/2006/relationships/image" Target="../media/image82.svg"/><Relationship Id="rId34" Type="http://schemas.openxmlformats.org/officeDocument/2006/relationships/image" Target="../media/image94.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svg"/><Relationship Id="rId33" Type="http://schemas.openxmlformats.org/officeDocument/2006/relationships/image" Target="../media/image93.svg"/><Relationship Id="rId38" Type="http://schemas.openxmlformats.org/officeDocument/2006/relationships/image" Target="../media/image98.gif"/><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svg"/><Relationship Id="rId24" Type="http://schemas.openxmlformats.org/officeDocument/2006/relationships/image" Target="../media/image85.png"/><Relationship Id="rId32" Type="http://schemas.openxmlformats.org/officeDocument/2006/relationships/image" Target="../media/image92.png"/><Relationship Id="rId37" Type="http://schemas.openxmlformats.org/officeDocument/2006/relationships/image" Target="../media/image97.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svg"/><Relationship Id="rId28" Type="http://schemas.openxmlformats.org/officeDocument/2006/relationships/slide" Target="slide23.xml"/><Relationship Id="rId36" Type="http://schemas.openxmlformats.org/officeDocument/2006/relationships/image" Target="../media/image96.png"/><Relationship Id="rId10" Type="http://schemas.openxmlformats.org/officeDocument/2006/relationships/image" Target="../media/image71.png"/><Relationship Id="rId19" Type="http://schemas.openxmlformats.org/officeDocument/2006/relationships/image" Target="../media/image80.svg"/><Relationship Id="rId31" Type="http://schemas.openxmlformats.org/officeDocument/2006/relationships/image" Target="../media/image91.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svg"/><Relationship Id="rId30" Type="http://schemas.openxmlformats.org/officeDocument/2006/relationships/image" Target="../media/image90.png"/><Relationship Id="rId35" Type="http://schemas.openxmlformats.org/officeDocument/2006/relationships/image" Target="../media/image95.svg"/><Relationship Id="rId8" Type="http://schemas.openxmlformats.org/officeDocument/2006/relationships/image" Target="../media/image69.png"/><Relationship Id="rId3"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101.svg"/><Relationship Id="rId21" Type="http://schemas.openxmlformats.org/officeDocument/2006/relationships/slide" Target="slide26.xml"/><Relationship Id="rId7" Type="http://schemas.openxmlformats.org/officeDocument/2006/relationships/image" Target="../media/image64.svg"/><Relationship Id="rId12" Type="http://schemas.openxmlformats.org/officeDocument/2006/relationships/slide" Target="slide29.xml"/><Relationship Id="rId17" Type="http://schemas.openxmlformats.org/officeDocument/2006/relationships/image" Target="../media/image108.png"/><Relationship Id="rId2" Type="http://schemas.openxmlformats.org/officeDocument/2006/relationships/image" Target="../media/image100.png"/><Relationship Id="rId16" Type="http://schemas.openxmlformats.org/officeDocument/2006/relationships/image" Target="../media/image10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6.svg"/><Relationship Id="rId5" Type="http://schemas.openxmlformats.org/officeDocument/2006/relationships/image" Target="../media/image103.png"/><Relationship Id="rId15" Type="http://schemas.openxmlformats.org/officeDocument/2006/relationships/image" Target="../media/image106.png"/><Relationship Id="rId23" Type="http://schemas.openxmlformats.org/officeDocument/2006/relationships/slide" Target="slide28.xml"/><Relationship Id="rId10" Type="http://schemas.openxmlformats.org/officeDocument/2006/relationships/image" Target="../media/image65.png"/><Relationship Id="rId19" Type="http://schemas.openxmlformats.org/officeDocument/2006/relationships/slide" Target="slide25.xml"/><Relationship Id="rId4" Type="http://schemas.openxmlformats.org/officeDocument/2006/relationships/image" Target="../media/image102.png"/><Relationship Id="rId9" Type="http://schemas.openxmlformats.org/officeDocument/2006/relationships/image" Target="../media/image68.svg"/><Relationship Id="rId14" Type="http://schemas.openxmlformats.org/officeDocument/2006/relationships/image" Target="../media/image105.png"/><Relationship Id="rId22" Type="http://schemas.openxmlformats.org/officeDocument/2006/relationships/slide" Target="slide27.xml"/></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4.svg"/><Relationship Id="rId7" Type="http://schemas.openxmlformats.org/officeDocument/2006/relationships/image" Target="../media/image112.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image" Target="../media/image111.svg"/><Relationship Id="rId4" Type="http://schemas.openxmlformats.org/officeDocument/2006/relationships/image" Target="../media/image110.png"/><Relationship Id="rId9" Type="http://schemas.openxmlformats.org/officeDocument/2006/relationships/image" Target="../media/image114.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4.svg"/><Relationship Id="rId7" Type="http://schemas.openxmlformats.org/officeDocument/2006/relationships/image" Target="../media/image112.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image" Target="../media/image111.svg"/><Relationship Id="rId4" Type="http://schemas.openxmlformats.org/officeDocument/2006/relationships/image" Target="../media/image110.png"/><Relationship Id="rId9" Type="http://schemas.openxmlformats.org/officeDocument/2006/relationships/image" Target="../media/image114.png"/></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4.svg"/><Relationship Id="rId7" Type="http://schemas.openxmlformats.org/officeDocument/2006/relationships/image" Target="../media/image112.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image" Target="../media/image111.svg"/><Relationship Id="rId4" Type="http://schemas.openxmlformats.org/officeDocument/2006/relationships/image" Target="../media/image110.png"/><Relationship Id="rId9"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4.svg"/><Relationship Id="rId7" Type="http://schemas.openxmlformats.org/officeDocument/2006/relationships/image" Target="../media/image111.sv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12.png"/><Relationship Id="rId4" Type="http://schemas.openxmlformats.org/officeDocument/2006/relationships/slide" Target="slide23.xml"/><Relationship Id="rId9"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3.png"/><Relationship Id="rId7" Type="http://schemas.openxmlformats.org/officeDocument/2006/relationships/slide" Target="slide2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64.svg"/><Relationship Id="rId9" Type="http://schemas.openxmlformats.org/officeDocument/2006/relationships/image" Target="../media/image113.png"/></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6.svg"/><Relationship Id="rId7" Type="http://schemas.openxmlformats.org/officeDocument/2006/relationships/image" Target="../media/image118.svg"/><Relationship Id="rId12" Type="http://schemas.openxmlformats.org/officeDocument/2006/relationships/image" Target="../media/image12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sv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4.svg"/><Relationship Id="rId7" Type="http://schemas.openxmlformats.org/officeDocument/2006/relationships/image" Target="../media/image12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svg"/><Relationship Id="rId7" Type="http://schemas.openxmlformats.org/officeDocument/2006/relationships/image" Target="../media/image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4.sv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svg"/><Relationship Id="rId7" Type="http://schemas.openxmlformats.org/officeDocument/2006/relationships/image" Target="../media/image6.svg"/><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svg"/><Relationship Id="rId7"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2.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7" name="Freeform 7"/>
          <p:cNvSpPr/>
          <p:nvPr/>
        </p:nvSpPr>
        <p:spPr>
          <a:xfrm>
            <a:off x="15849600" y="6515099"/>
            <a:ext cx="2821804" cy="4112533"/>
          </a:xfrm>
          <a:custGeom>
            <a:avLst/>
            <a:gdLst/>
            <a:ahLst/>
            <a:cxnLst/>
            <a:rect l="l" t="t" r="r" b="b"/>
            <a:pathLst>
              <a:path w="6677549" h="9258300">
                <a:moveTo>
                  <a:pt x="0" y="0"/>
                </a:moveTo>
                <a:lnTo>
                  <a:pt x="6677549" y="0"/>
                </a:lnTo>
                <a:lnTo>
                  <a:pt x="6677549"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558590" y="65314"/>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639233" y="288916"/>
            <a:ext cx="1097642" cy="1097642"/>
          </a:xfrm>
          <a:custGeom>
            <a:avLst/>
            <a:gdLst/>
            <a:ahLst/>
            <a:cxnLst/>
            <a:rect l="l" t="t" r="r" b="b"/>
            <a:pathLst>
              <a:path w="1097642" h="1097642">
                <a:moveTo>
                  <a:pt x="0" y="0"/>
                </a:moveTo>
                <a:lnTo>
                  <a:pt x="1097642" y="0"/>
                </a:lnTo>
                <a:lnTo>
                  <a:pt x="1097642" y="1097641"/>
                </a:lnTo>
                <a:lnTo>
                  <a:pt x="0" y="10976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1887200" y="9032866"/>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837737" y="9032866"/>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0F68D9FA-4D86-366B-3AF8-4775ABE24299}"/>
              </a:ext>
            </a:extLst>
          </p:cNvPr>
          <p:cNvSpPr txBox="1"/>
          <p:nvPr/>
        </p:nvSpPr>
        <p:spPr>
          <a:xfrm>
            <a:off x="853016" y="3410910"/>
            <a:ext cx="16581967"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THÂN MẾN </a:t>
            </a:r>
            <a:r>
              <a:rPr lang="en-US" sz="8000" b="1">
                <a:latin typeface="Arial" panose="020B0604020202020204" pitchFamily="34" charset="0"/>
                <a:cs typeface="Arial" panose="020B0604020202020204" pitchFamily="34" charset="0"/>
              </a:rPr>
              <a:t>CHÀO MỪNG CÁC </a:t>
            </a:r>
            <a:r>
              <a:rPr lang="en-US" sz="8000" b="1" dirty="0">
                <a:latin typeface="Arial" panose="020B0604020202020204" pitchFamily="34" charset="0"/>
                <a:cs typeface="Arial" panose="020B0604020202020204" pitchFamily="34" charset="0"/>
              </a:rPr>
              <a:t>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9" name="Freeform 19"/>
          <p:cNvSpPr/>
          <p:nvPr/>
        </p:nvSpPr>
        <p:spPr>
          <a:xfrm rot="7421067">
            <a:off x="-338916" y="282361"/>
            <a:ext cx="1682657" cy="635487"/>
          </a:xfrm>
          <a:custGeom>
            <a:avLst/>
            <a:gdLst/>
            <a:ahLst/>
            <a:cxnLst/>
            <a:rect l="l" t="t" r="r" b="b"/>
            <a:pathLst>
              <a:path w="4026626" h="1550251">
                <a:moveTo>
                  <a:pt x="0" y="0"/>
                </a:moveTo>
                <a:lnTo>
                  <a:pt x="4026626" y="0"/>
                </a:lnTo>
                <a:lnTo>
                  <a:pt x="4026626" y="1550251"/>
                </a:lnTo>
                <a:lnTo>
                  <a:pt x="0" y="1550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97971" y="9552659"/>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22"/>
          <p:cNvSpPr/>
          <p:nvPr/>
        </p:nvSpPr>
        <p:spPr>
          <a:xfrm>
            <a:off x="17754600" y="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8ED895A3-EAC7-CE30-2D9B-330CA8D51E38}"/>
              </a:ext>
            </a:extLst>
          </p:cNvPr>
          <p:cNvGrpSpPr/>
          <p:nvPr/>
        </p:nvGrpSpPr>
        <p:grpSpPr>
          <a:xfrm>
            <a:off x="5981700" y="-75740"/>
            <a:ext cx="6324600" cy="1283139"/>
            <a:chOff x="5715000" y="-3"/>
            <a:chExt cx="6324600" cy="1283139"/>
          </a:xfrm>
        </p:grpSpPr>
        <p:sp>
          <p:nvSpPr>
            <p:cNvPr id="25" name="Round Same Side Corner Rectangle 11">
              <a:extLst>
                <a:ext uri="{FF2B5EF4-FFF2-40B4-BE49-F238E27FC236}">
                  <a16:creationId xmlns:a16="http://schemas.microsoft.com/office/drawing/2014/main" id="{C8F4E203-8FD4-A24C-EF4F-58D8C7083F2E}"/>
                </a:ext>
              </a:extLst>
            </p:cNvPr>
            <p:cNvSpPr/>
            <p:nvPr/>
          </p:nvSpPr>
          <p:spPr>
            <a:xfrm flipV="1">
              <a:off x="5715000" y="-3"/>
              <a:ext cx="6324600" cy="1283139"/>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304996-EDB8-BB08-F588-D893F2EBEC7A}"/>
                </a:ext>
              </a:extLst>
            </p:cNvPr>
            <p:cNvSpPr txBox="1"/>
            <p:nvPr/>
          </p:nvSpPr>
          <p:spPr>
            <a:xfrm>
              <a:off x="6224586" y="175497"/>
              <a:ext cx="5305425"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Gợi ý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415CCAD-4C5A-A09C-FE6E-648246078728}"/>
              </a:ext>
            </a:extLst>
          </p:cNvPr>
          <p:cNvGrpSpPr/>
          <p:nvPr/>
        </p:nvGrpSpPr>
        <p:grpSpPr>
          <a:xfrm>
            <a:off x="10886" y="1703281"/>
            <a:ext cx="17509672" cy="1461568"/>
            <a:chOff x="-1" y="1864489"/>
            <a:chExt cx="17509672" cy="1461568"/>
          </a:xfrm>
        </p:grpSpPr>
        <p:sp>
          <p:nvSpPr>
            <p:cNvPr id="28" name="Rectangle 27">
              <a:extLst>
                <a:ext uri="{FF2B5EF4-FFF2-40B4-BE49-F238E27FC236}">
                  <a16:creationId xmlns:a16="http://schemas.microsoft.com/office/drawing/2014/main" id="{2A414661-CB7E-B37B-122A-959206516AC4}"/>
                </a:ext>
              </a:extLst>
            </p:cNvPr>
            <p:cNvSpPr/>
            <p:nvPr/>
          </p:nvSpPr>
          <p:spPr>
            <a:xfrm>
              <a:off x="-1" y="1864489"/>
              <a:ext cx="16671471" cy="14506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C00000"/>
                  </a:solidFill>
                  <a:latin typeface="Arial" panose="020B0604020202020204" pitchFamily="34" charset="0"/>
                  <a:cs typeface="Arial" panose="020B0604020202020204" pitchFamily="34" charset="0"/>
                </a:rPr>
                <a:t>Một số</a:t>
              </a:r>
              <a:r>
                <a:rPr lang="vi-VN" sz="3800" b="1">
                  <a:solidFill>
                    <a:srgbClr val="C00000"/>
                  </a:solidFill>
                  <a:latin typeface="Arial" panose="020B0604020202020204" pitchFamily="34" charset="0"/>
                  <a:cs typeface="Arial" panose="020B0604020202020204" pitchFamily="34" charset="0"/>
                </a:rPr>
                <a:t> tình huống em đã quyết định chi tiêu do ảnh hưởng tiếp thị</a:t>
              </a:r>
              <a:endParaRPr lang="en-US" sz="3800" dirty="0">
                <a:solidFill>
                  <a:srgbClr val="C00000"/>
                </a:solidFill>
                <a:latin typeface="Arial" panose="020B0604020202020204" pitchFamily="34" charset="0"/>
                <a:cs typeface="Arial" panose="020B0604020202020204" pitchFamily="34" charset="0"/>
              </a:endParaRPr>
            </a:p>
          </p:txBody>
        </p:sp>
        <p:pic>
          <p:nvPicPr>
            <p:cNvPr id="29" name="Picture 13">
              <a:extLst>
                <a:ext uri="{FF2B5EF4-FFF2-40B4-BE49-F238E27FC236}">
                  <a16:creationId xmlns:a16="http://schemas.microsoft.com/office/drawing/2014/main" id="{7A8A8B2C-0DAB-209F-2020-0E1E61D520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38071" y="1978460"/>
              <a:ext cx="1371600" cy="1347597"/>
            </a:xfrm>
            <a:prstGeom prst="rect">
              <a:avLst/>
            </a:prstGeom>
          </p:spPr>
        </p:pic>
      </p:grpSp>
      <p:sp>
        <p:nvSpPr>
          <p:cNvPr id="30" name="Rectangle: Rounded Corners 29">
            <a:extLst>
              <a:ext uri="{FF2B5EF4-FFF2-40B4-BE49-F238E27FC236}">
                <a16:creationId xmlns:a16="http://schemas.microsoft.com/office/drawing/2014/main" id="{0F465190-A064-0692-5179-19E4650E03D8}"/>
              </a:ext>
            </a:extLst>
          </p:cNvPr>
          <p:cNvSpPr/>
          <p:nvPr/>
        </p:nvSpPr>
        <p:spPr>
          <a:xfrm>
            <a:off x="1905000" y="3649843"/>
            <a:ext cx="6765618" cy="210325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Mua 1 tặng 1 trong siêu thị</a:t>
            </a:r>
            <a:endParaRPr lang="en-US" sz="3800" dirty="0">
              <a:solidFill>
                <a:schemeClr val="tx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3DC45530-8FB3-3AA9-0564-B2084ED8C996}"/>
              </a:ext>
            </a:extLst>
          </p:cNvPr>
          <p:cNvSpPr/>
          <p:nvPr/>
        </p:nvSpPr>
        <p:spPr>
          <a:xfrm>
            <a:off x="9617382" y="3649843"/>
            <a:ext cx="6765618" cy="210325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Sale 30%, 50% khi mua hàng</a:t>
            </a:r>
            <a:endParaRPr lang="en-US" sz="3800" dirty="0">
              <a:solidFill>
                <a:schemeClr val="tx1"/>
              </a:solidFill>
              <a:latin typeface="Arial" panose="020B0604020202020204" pitchFamily="34" charset="0"/>
              <a:cs typeface="Arial" panose="020B0604020202020204" pitchFamily="34" charset="0"/>
            </a:endParaRPr>
          </a:p>
        </p:txBody>
      </p:sp>
      <p:pic>
        <p:nvPicPr>
          <p:cNvPr id="1026" name="Picture 2" descr="Khuyến mãi tập trung: Thêm hàng loạt đơn vị giảm giá, hàng thời trang, thức  ăn... 'mua 1 tặng 1' - Tuổi Trẻ Online">
            <a:extLst>
              <a:ext uri="{FF2B5EF4-FFF2-40B4-BE49-F238E27FC236}">
                <a16:creationId xmlns:a16="http://schemas.microsoft.com/office/drawing/2014/main" id="{ED48820D-38DC-13AF-0BD3-2727F44DF5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09391" y="6238094"/>
            <a:ext cx="5181600" cy="3570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o.opmart thứ 100 tổ chức nhiều chương trình khuyến mãi lớn hút khách hàng">
            <a:extLst>
              <a:ext uri="{FF2B5EF4-FFF2-40B4-BE49-F238E27FC236}">
                <a16:creationId xmlns:a16="http://schemas.microsoft.com/office/drawing/2014/main" id="{65FA53C3-A11C-8A63-9DCC-B643419BB0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7293" y="6248980"/>
            <a:ext cx="5361031" cy="3570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Ecommerce Marketing là gì? 8 kênh marketing phổ biến để quảng cáo cho cửa  hàng trực tuyến - Inbound Marketing Agency - ONESE Holdings">
            <a:extLst>
              <a:ext uri="{FF2B5EF4-FFF2-40B4-BE49-F238E27FC236}">
                <a16:creationId xmlns:a16="http://schemas.microsoft.com/office/drawing/2014/main" id="{928976A1-327C-16FA-39A6-3FCB3F446DC0}"/>
              </a:ext>
            </a:extLst>
          </p:cNvPr>
          <p:cNvPicPr>
            <a:picLocks noChangeAspect="1" noChangeArrowheads="1"/>
          </p:cNvPicPr>
          <p:nvPr/>
        </p:nvPicPr>
        <p:blipFill rotWithShape="1">
          <a:blip r:embed="rId2">
            <a:alphaModFix amt="80000"/>
            <a:extLst>
              <a:ext uri="{28A0092B-C50C-407E-A947-70E740481C1C}">
                <a14:useLocalDpi xmlns:a14="http://schemas.microsoft.com/office/drawing/2010/main" val="0"/>
              </a:ext>
            </a:extLst>
          </a:blip>
          <a:srcRect l="1680" r="497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32" name="Pentagon 12">
            <a:extLst>
              <a:ext uri="{FF2B5EF4-FFF2-40B4-BE49-F238E27FC236}">
                <a16:creationId xmlns:a16="http://schemas.microsoft.com/office/drawing/2014/main" id="{F1FD8B28-28C7-66A3-3F38-900A63641BAC}"/>
              </a:ext>
            </a:extLst>
          </p:cNvPr>
          <p:cNvSpPr/>
          <p:nvPr/>
        </p:nvSpPr>
        <p:spPr>
          <a:xfrm>
            <a:off x="0" y="3826254"/>
            <a:ext cx="7315200" cy="1850645"/>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Arial" panose="020B0604020202020204" pitchFamily="34" charset="0"/>
                <a:cs typeface="Arial" panose="020B0604020202020204" pitchFamily="34" charset="0"/>
              </a:rPr>
              <a:t>KẾT LUẬN</a:t>
            </a:r>
          </a:p>
        </p:txBody>
      </p:sp>
      <p:grpSp>
        <p:nvGrpSpPr>
          <p:cNvPr id="33" name="Group 32">
            <a:extLst>
              <a:ext uri="{FF2B5EF4-FFF2-40B4-BE49-F238E27FC236}">
                <a16:creationId xmlns:a16="http://schemas.microsoft.com/office/drawing/2014/main" id="{BB655198-A4C5-F374-C63E-CEF793BB1651}"/>
              </a:ext>
            </a:extLst>
          </p:cNvPr>
          <p:cNvGrpSpPr/>
          <p:nvPr/>
        </p:nvGrpSpPr>
        <p:grpSpPr>
          <a:xfrm>
            <a:off x="10134601" y="952500"/>
            <a:ext cx="8132501" cy="3505200"/>
            <a:chOff x="10134601" y="952500"/>
            <a:chExt cx="8132501" cy="3505200"/>
          </a:xfrm>
        </p:grpSpPr>
        <p:sp>
          <p:nvSpPr>
            <p:cNvPr id="34" name="Round Same Side Corner Rectangle 3">
              <a:extLst>
                <a:ext uri="{FF2B5EF4-FFF2-40B4-BE49-F238E27FC236}">
                  <a16:creationId xmlns:a16="http://schemas.microsoft.com/office/drawing/2014/main" id="{C172E8FB-6527-762C-8D8C-FEB1455AF0B8}"/>
                </a:ext>
              </a:extLst>
            </p:cNvPr>
            <p:cNvSpPr/>
            <p:nvPr/>
          </p:nvSpPr>
          <p:spPr>
            <a:xfrm rot="16200000">
              <a:off x="12448252" y="-1361151"/>
              <a:ext cx="3505200" cy="8132501"/>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11131DC-EB10-D561-4704-A05D0633A49D}"/>
                </a:ext>
              </a:extLst>
            </p:cNvPr>
            <p:cNvSpPr txBox="1"/>
            <p:nvPr/>
          </p:nvSpPr>
          <p:spPr>
            <a:xfrm>
              <a:off x="10757309" y="1301428"/>
              <a:ext cx="6887085" cy="274825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Hành vi chi tiêu cá nhân có thể bị tác động bởi các yếu tố tiếp thị, quảng cáo</a:t>
              </a:r>
              <a:endParaRPr lang="en-US" sz="4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E6966DD3-627C-5EA8-9B38-7DC677CFCCB2}"/>
              </a:ext>
            </a:extLst>
          </p:cNvPr>
          <p:cNvGrpSpPr/>
          <p:nvPr/>
        </p:nvGrpSpPr>
        <p:grpSpPr>
          <a:xfrm>
            <a:off x="10134598" y="5135491"/>
            <a:ext cx="8132502" cy="3505201"/>
            <a:chOff x="10134599" y="952499"/>
            <a:chExt cx="8132502" cy="3505201"/>
          </a:xfrm>
        </p:grpSpPr>
        <p:sp>
          <p:nvSpPr>
            <p:cNvPr id="37" name="Round Same Side Corner Rectangle 3">
              <a:extLst>
                <a:ext uri="{FF2B5EF4-FFF2-40B4-BE49-F238E27FC236}">
                  <a16:creationId xmlns:a16="http://schemas.microsoft.com/office/drawing/2014/main" id="{88445E2B-2260-2C41-C05C-D0C4242749DE}"/>
                </a:ext>
              </a:extLst>
            </p:cNvPr>
            <p:cNvSpPr/>
            <p:nvPr/>
          </p:nvSpPr>
          <p:spPr>
            <a:xfrm rot="16200000">
              <a:off x="12448249" y="-1361151"/>
              <a:ext cx="3505201" cy="8132502"/>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D43A172-0099-A64C-FCDE-AD205BDB50FB}"/>
                </a:ext>
              </a:extLst>
            </p:cNvPr>
            <p:cNvSpPr txBox="1"/>
            <p:nvPr/>
          </p:nvSpPr>
          <p:spPr>
            <a:xfrm>
              <a:off x="11012252" y="1330973"/>
              <a:ext cx="6632143" cy="274825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Để chi tiêu hợp lí cần biết được cách hạn chế ảnh hưởng của các yếu tố đó</a:t>
              </a:r>
              <a:endParaRPr lang="en-US"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right)">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7" name="Freeform 7"/>
          <p:cNvSpPr/>
          <p:nvPr/>
        </p:nvSpPr>
        <p:spPr>
          <a:xfrm>
            <a:off x="261359" y="5163234"/>
            <a:ext cx="5033809" cy="4448629"/>
          </a:xfrm>
          <a:custGeom>
            <a:avLst/>
            <a:gdLst/>
            <a:ahLst/>
            <a:cxnLst/>
            <a:rect l="l" t="t" r="r" b="b"/>
            <a:pathLst>
              <a:path w="5033809" h="4448629">
                <a:moveTo>
                  <a:pt x="0" y="0"/>
                </a:moveTo>
                <a:lnTo>
                  <a:pt x="5033809" y="0"/>
                </a:lnTo>
                <a:lnTo>
                  <a:pt x="5033809" y="4448629"/>
                </a:lnTo>
                <a:lnTo>
                  <a:pt x="0" y="4448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865440">
            <a:off x="1087746" y="627664"/>
            <a:ext cx="2935336" cy="4048739"/>
          </a:xfrm>
          <a:custGeom>
            <a:avLst/>
            <a:gdLst/>
            <a:ahLst/>
            <a:cxnLst/>
            <a:rect l="l" t="t" r="r" b="b"/>
            <a:pathLst>
              <a:path w="2935336" h="4048739">
                <a:moveTo>
                  <a:pt x="0" y="0"/>
                </a:moveTo>
                <a:lnTo>
                  <a:pt x="2935336" y="0"/>
                </a:lnTo>
                <a:lnTo>
                  <a:pt x="2935336" y="4048740"/>
                </a:lnTo>
                <a:lnTo>
                  <a:pt x="0" y="4048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117841" y="4198662"/>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53203" y="658808"/>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80025AE4-1D18-6694-C68B-5B69E19B28C3}"/>
              </a:ext>
            </a:extLst>
          </p:cNvPr>
          <p:cNvSpPr txBox="1"/>
          <p:nvPr/>
        </p:nvSpPr>
        <p:spPr>
          <a:xfrm>
            <a:off x="6172200" y="2120862"/>
            <a:ext cx="11353800" cy="6084743"/>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động 2</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800" b="1">
                <a:solidFill>
                  <a:srgbClr val="C00000"/>
                </a:solidFill>
                <a:ea typeface="Calibri" panose="020F0502020204030204" pitchFamily="34" charset="0"/>
                <a:cs typeface="Arial" panose="020B0604020202020204" pitchFamily="34" charset="0"/>
              </a:rPr>
              <a:t>Tìm hiểu cách chi tiêu hợp lí không bị ảnh hưởng bởi tiếp thị, quảng cáo</a:t>
            </a:r>
            <a:endParaRPr lang="vi-VN" sz="6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15149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2" name="Freeform 12"/>
          <p:cNvSpPr/>
          <p:nvPr/>
        </p:nvSpPr>
        <p:spPr>
          <a:xfrm>
            <a:off x="17259300" y="94107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0" y="9410700"/>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15">
            <a:extLst>
              <a:ext uri="{FF2B5EF4-FFF2-40B4-BE49-F238E27FC236}">
                <a16:creationId xmlns:a16="http://schemas.microsoft.com/office/drawing/2014/main" id="{780EFFCC-1D86-BB20-396E-93ECE5F5571D}"/>
              </a:ext>
            </a:extLst>
          </p:cNvPr>
          <p:cNvGrpSpPr/>
          <p:nvPr/>
        </p:nvGrpSpPr>
        <p:grpSpPr>
          <a:xfrm>
            <a:off x="-16328" y="0"/>
            <a:ext cx="18288000" cy="4219004"/>
            <a:chOff x="0" y="0"/>
            <a:chExt cx="6186311" cy="895726"/>
          </a:xfrm>
        </p:grpSpPr>
        <p:sp>
          <p:nvSpPr>
            <p:cNvPr id="5" name="Freeform 16">
              <a:extLst>
                <a:ext uri="{FF2B5EF4-FFF2-40B4-BE49-F238E27FC236}">
                  <a16:creationId xmlns:a16="http://schemas.microsoft.com/office/drawing/2014/main" id="{FEB67A43-0CC4-873B-FE17-79079DBCD68B}"/>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67D54D1-E2A8-A27B-93F0-6739735494EA}"/>
              </a:ext>
            </a:extLst>
          </p:cNvPr>
          <p:cNvSpPr txBox="1"/>
          <p:nvPr/>
        </p:nvSpPr>
        <p:spPr>
          <a:xfrm>
            <a:off x="5317772" y="365028"/>
            <a:ext cx="11914314" cy="3279424"/>
          </a:xfrm>
          <a:prstGeom prst="rect">
            <a:avLst/>
          </a:prstGeom>
          <a:noFill/>
        </p:spPr>
        <p:txBody>
          <a:bodyPr wrap="square">
            <a:spAutoFit/>
          </a:bodyPr>
          <a:lstStyle/>
          <a:p>
            <a:pPr algn="just">
              <a:lnSpc>
                <a:spcPct val="150000"/>
              </a:lnSpc>
            </a:pP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Yêu cầu: </a:t>
            </a:r>
            <a:r>
              <a:rPr lang="en-US" sz="4800">
                <a:solidFill>
                  <a:schemeClr val="bg1"/>
                </a:solidFill>
                <a:latin typeface="Arial" panose="020B0604020202020204" pitchFamily="34" charset="0"/>
                <a:ea typeface="Calibri" panose="020F0502020204030204" pitchFamily="34" charset="0"/>
                <a:cs typeface="Arial" panose="020B0604020202020204" pitchFamily="34" charset="0"/>
              </a:rPr>
              <a:t>Các e</a:t>
            </a:r>
            <a:r>
              <a:rPr lang="vi-VN" sz="4800">
                <a:solidFill>
                  <a:schemeClr val="bg1"/>
                </a:solidFill>
                <a:latin typeface="Arial" panose="020B0604020202020204" pitchFamily="34" charset="0"/>
                <a:ea typeface="Calibri" panose="020F0502020204030204" pitchFamily="34" charset="0"/>
                <a:cs typeface="Arial" panose="020B0604020202020204" pitchFamily="34" charset="0"/>
              </a:rPr>
              <a:t>m hãy trao đổi về cách chi tiêu hợp lí không bị ảnh hưởng bởi tiếp thị, quảng cáo</a:t>
            </a:r>
            <a:r>
              <a:rPr lang="en-US" sz="4800">
                <a:solidFill>
                  <a:schemeClr val="bg1"/>
                </a:solidFill>
                <a:latin typeface="Arial" panose="020B0604020202020204" pitchFamily="34" charset="0"/>
                <a:ea typeface="Calibri" panose="020F0502020204030204" pitchFamily="34" charset="0"/>
                <a:cs typeface="Arial" panose="020B0604020202020204" pitchFamily="34" charset="0"/>
              </a:rPr>
              <a:t> dựa vào các câu hỏi gợi ý sau</a:t>
            </a:r>
            <a:endParaRPr lang="en-US" sz="4800" dirty="0">
              <a:solidFill>
                <a:schemeClr val="bg1"/>
              </a:solidFill>
              <a:latin typeface="Arial" panose="020B0604020202020204" pitchFamily="34" charset="0"/>
              <a:cs typeface="Arial" panose="020B0604020202020204" pitchFamily="34" charset="0"/>
            </a:endParaRPr>
          </a:p>
        </p:txBody>
      </p:sp>
      <p:pic>
        <p:nvPicPr>
          <p:cNvPr id="7" name="Picture 6" descr="A group of people using laptops&#10;&#10;Description automatically generated with medium confidence">
            <a:extLst>
              <a:ext uri="{FF2B5EF4-FFF2-40B4-BE49-F238E27FC236}">
                <a16:creationId xmlns:a16="http://schemas.microsoft.com/office/drawing/2014/main" id="{E0413109-9AA5-8942-CD8A-62013DBBC0DF}"/>
              </a:ext>
            </a:extLst>
          </p:cNvPr>
          <p:cNvPicPr>
            <a:picLocks noChangeAspect="1"/>
          </p:cNvPicPr>
          <p:nvPr/>
        </p:nvPicPr>
        <p:blipFill rotWithShape="1">
          <a:blip r:embed="rId6">
            <a:extLst>
              <a:ext uri="{28A0092B-C50C-407E-A947-70E740481C1C}">
                <a14:useLocalDpi xmlns:a14="http://schemas.microsoft.com/office/drawing/2010/main" val="0"/>
              </a:ext>
            </a:extLst>
          </a:blip>
          <a:srcRect l="6321" t="13238" r="6782" b="21992"/>
          <a:stretch/>
        </p:blipFill>
        <p:spPr>
          <a:xfrm>
            <a:off x="946572" y="6429059"/>
            <a:ext cx="4572000" cy="3407785"/>
          </a:xfrm>
          <a:prstGeom prst="rect">
            <a:avLst/>
          </a:prstGeom>
        </p:spPr>
      </p:pic>
      <p:grpSp>
        <p:nvGrpSpPr>
          <p:cNvPr id="8" name="Group 7">
            <a:extLst>
              <a:ext uri="{FF2B5EF4-FFF2-40B4-BE49-F238E27FC236}">
                <a16:creationId xmlns:a16="http://schemas.microsoft.com/office/drawing/2014/main" id="{603ED424-AE52-F602-5533-B9F067CE1EFE}"/>
              </a:ext>
            </a:extLst>
          </p:cNvPr>
          <p:cNvGrpSpPr/>
          <p:nvPr/>
        </p:nvGrpSpPr>
        <p:grpSpPr>
          <a:xfrm>
            <a:off x="1015710" y="4463574"/>
            <a:ext cx="4437794" cy="1720915"/>
            <a:chOff x="685800" y="4520180"/>
            <a:chExt cx="4437794" cy="1720915"/>
          </a:xfrm>
        </p:grpSpPr>
        <p:sp>
          <p:nvSpPr>
            <p:cNvPr id="9" name="Rectangle 8">
              <a:extLst>
                <a:ext uri="{FF2B5EF4-FFF2-40B4-BE49-F238E27FC236}">
                  <a16:creationId xmlns:a16="http://schemas.microsoft.com/office/drawing/2014/main" id="{A88030DE-E05F-3F33-8E13-B7D5D20C3101}"/>
                </a:ext>
              </a:extLst>
            </p:cNvPr>
            <p:cNvSpPr/>
            <p:nvPr/>
          </p:nvSpPr>
          <p:spPr>
            <a:xfrm>
              <a:off x="972405" y="4922106"/>
              <a:ext cx="4151189"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Arial" panose="020B0604020202020204" pitchFamily="34" charset="0"/>
                  <a:ea typeface="Calibri" panose="020F0502020204030204" pitchFamily="34" charset="0"/>
                  <a:cs typeface="Arial" panose="020B0604020202020204" pitchFamily="34" charset="0"/>
                </a:rPr>
                <a:t>Gợi</a:t>
              </a:r>
              <a:r>
                <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rPr>
                <a:t> ý</a:t>
              </a:r>
              <a:endParaRPr lang="en-US" sz="4800" dirty="0">
                <a:solidFill>
                  <a:srgbClr val="C00000"/>
                </a:solidFill>
                <a:latin typeface="Arial" panose="020B0604020202020204" pitchFamily="34" charset="0"/>
                <a:cs typeface="Arial" panose="020B0604020202020204" pitchFamily="34" charset="0"/>
              </a:endParaRPr>
            </a:p>
          </p:txBody>
        </p:sp>
        <p:pic>
          <p:nvPicPr>
            <p:cNvPr id="10" name="Picture 21">
              <a:extLst>
                <a:ext uri="{FF2B5EF4-FFF2-40B4-BE49-F238E27FC236}">
                  <a16:creationId xmlns:a16="http://schemas.microsoft.com/office/drawing/2014/main" id="{75B0D89F-1A04-0B92-6215-112F8737C6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5800" y="4520180"/>
              <a:ext cx="859735" cy="803852"/>
            </a:xfrm>
            <a:prstGeom prst="rect">
              <a:avLst/>
            </a:prstGeom>
          </p:spPr>
        </p:pic>
      </p:grpSp>
      <p:sp>
        <p:nvSpPr>
          <p:cNvPr id="14" name="TextBox 9">
            <a:extLst>
              <a:ext uri="{FF2B5EF4-FFF2-40B4-BE49-F238E27FC236}">
                <a16:creationId xmlns:a16="http://schemas.microsoft.com/office/drawing/2014/main" id="{B7C252EF-0837-FAB8-D2C3-F9855EBC618F}"/>
              </a:ext>
            </a:extLst>
          </p:cNvPr>
          <p:cNvSpPr txBox="1"/>
          <p:nvPr/>
        </p:nvSpPr>
        <p:spPr>
          <a:xfrm>
            <a:off x="6655233" y="4245581"/>
            <a:ext cx="10686195" cy="5666295"/>
          </a:xfrm>
          <a:prstGeom prst="rect">
            <a:avLst/>
          </a:prstGeom>
        </p:spPr>
        <p:txBody>
          <a:bodyPr wrap="square" lIns="0" tIns="0" rIns="0" bIns="0" rtlCol="0" anchor="t">
            <a:spAutoFit/>
          </a:bodyPr>
          <a:lstStyle/>
          <a:p>
            <a:pPr marL="742950" indent="-742950" algn="just">
              <a:lnSpc>
                <a:spcPct val="200000"/>
              </a:lnSpc>
              <a:buFont typeface="+mj-lt"/>
              <a:buAutoNum type="arabicPeriod"/>
            </a:pPr>
            <a:r>
              <a:rPr lang="vi-VN" sz="3800">
                <a:latin typeface="Arial" panose="020B0604020202020204" pitchFamily="34" charset="0"/>
                <a:cs typeface="Arial" panose="020B0604020202020204" pitchFamily="34" charset="0"/>
              </a:rPr>
              <a:t>Tại sao nên làm như vậy?</a:t>
            </a:r>
          </a:p>
          <a:p>
            <a:pPr marL="742950" indent="-742950" algn="just">
              <a:lnSpc>
                <a:spcPct val="200000"/>
              </a:lnSpc>
              <a:buFont typeface="+mj-lt"/>
              <a:buAutoNum type="arabicPeriod"/>
            </a:pPr>
            <a:r>
              <a:rPr lang="vi-VN" sz="3800">
                <a:latin typeface="Arial" panose="020B0604020202020204" pitchFamily="34" charset="0"/>
                <a:cs typeface="Arial" panose="020B0604020202020204" pitchFamily="34" charset="0"/>
              </a:rPr>
              <a:t>Có thực hiện được các cách đó trong cuộc sống không?</a:t>
            </a:r>
          </a:p>
          <a:p>
            <a:pPr marL="742950" indent="-742950" algn="just">
              <a:lnSpc>
                <a:spcPct val="200000"/>
              </a:lnSpc>
              <a:buFont typeface="+mj-lt"/>
              <a:buAutoNum type="arabicPeriod"/>
            </a:pPr>
            <a:r>
              <a:rPr lang="vi-VN" sz="3800">
                <a:latin typeface="Arial" panose="020B0604020202020204" pitchFamily="34" charset="0"/>
                <a:cs typeface="Arial" panose="020B0604020202020204" pitchFamily="34" charset="0"/>
              </a:rPr>
              <a:t>Tại sao mọi người không thực hiện được cách chi tiêu như vậy?</a:t>
            </a:r>
          </a:p>
        </p:txBody>
      </p:sp>
      <p:sp>
        <p:nvSpPr>
          <p:cNvPr id="16" name="Line Callout 1 (Border and Accent Bar) 3">
            <a:extLst>
              <a:ext uri="{FF2B5EF4-FFF2-40B4-BE49-F238E27FC236}">
                <a16:creationId xmlns:a16="http://schemas.microsoft.com/office/drawing/2014/main" id="{9EE66071-C0BA-AECD-BF29-77C13FBDE831}"/>
              </a:ext>
            </a:extLst>
          </p:cNvPr>
          <p:cNvSpPr/>
          <p:nvPr/>
        </p:nvSpPr>
        <p:spPr>
          <a:xfrm>
            <a:off x="132935" y="450156"/>
            <a:ext cx="4439065" cy="3221757"/>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rgbClr val="C00000"/>
                </a:solidFill>
                <a:latin typeface="Arial" panose="020B0604020202020204" pitchFamily="34" charset="0"/>
                <a:cs typeface="Arial" panose="020B0604020202020204" pitchFamily="34" charset="0"/>
              </a:rPr>
              <a:t>Thảo luận nhóm đôi</a:t>
            </a:r>
            <a:endParaRPr lang="en-US" sz="4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7917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barn(inVertical)">
                                      <p:cBhvr>
                                        <p:cTn id="28" dur="500"/>
                                        <p:tgtEl>
                                          <p:spTgt spid="14">
                                            <p:txEl>
                                              <p:pRg st="1" end="1"/>
                                            </p:txEl>
                                          </p:spTgt>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barn(inVertical)">
                                      <p:cBhvr>
                                        <p:cTn id="3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9" name="Freeform 19"/>
          <p:cNvSpPr/>
          <p:nvPr/>
        </p:nvSpPr>
        <p:spPr>
          <a:xfrm rot="7421067">
            <a:off x="16878372" y="420047"/>
            <a:ext cx="1682657" cy="635487"/>
          </a:xfrm>
          <a:custGeom>
            <a:avLst/>
            <a:gdLst/>
            <a:ahLst/>
            <a:cxnLst/>
            <a:rect l="l" t="t" r="r" b="b"/>
            <a:pathLst>
              <a:path w="4026626" h="1550251">
                <a:moveTo>
                  <a:pt x="0" y="0"/>
                </a:moveTo>
                <a:lnTo>
                  <a:pt x="4026626" y="0"/>
                </a:lnTo>
                <a:lnTo>
                  <a:pt x="4026626" y="1550251"/>
                </a:lnTo>
                <a:lnTo>
                  <a:pt x="0" y="1550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22"/>
          <p:cNvSpPr/>
          <p:nvPr/>
        </p:nvSpPr>
        <p:spPr>
          <a:xfrm>
            <a:off x="17349809" y="9283201"/>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C12C001-3B6A-3B09-D506-7DCC73C2E3F7}"/>
              </a:ext>
            </a:extLst>
          </p:cNvPr>
          <p:cNvSpPr/>
          <p:nvPr/>
        </p:nvSpPr>
        <p:spPr>
          <a:xfrm>
            <a:off x="616712" y="3294463"/>
            <a:ext cx="5029199"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Xác định nhu cầu của bản thân</a:t>
            </a:r>
            <a:endParaRPr lang="vi-VN" sz="3600" dirty="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9E30D3F-213C-3887-DD75-FB456B5C1876}"/>
              </a:ext>
            </a:extLst>
          </p:cNvPr>
          <p:cNvGrpSpPr/>
          <p:nvPr/>
        </p:nvGrpSpPr>
        <p:grpSpPr>
          <a:xfrm>
            <a:off x="456977" y="495300"/>
            <a:ext cx="15066405" cy="2193620"/>
            <a:chOff x="457200" y="367110"/>
            <a:chExt cx="15066405" cy="2193620"/>
          </a:xfrm>
        </p:grpSpPr>
        <p:sp>
          <p:nvSpPr>
            <p:cNvPr id="15" name="Line Callout 1 (Border and Accent Bar) 3">
              <a:extLst>
                <a:ext uri="{FF2B5EF4-FFF2-40B4-BE49-F238E27FC236}">
                  <a16:creationId xmlns:a16="http://schemas.microsoft.com/office/drawing/2014/main" id="{56E5BBDE-4AE7-ACCA-1D9D-37E005B0CC9F}"/>
                </a:ext>
              </a:extLst>
            </p:cNvPr>
            <p:cNvSpPr/>
            <p:nvPr/>
          </p:nvSpPr>
          <p:spPr>
            <a:xfrm>
              <a:off x="457200" y="367110"/>
              <a:ext cx="14173200" cy="210611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C00000"/>
                  </a:solidFill>
                  <a:latin typeface="Arial" panose="020B0604020202020204" pitchFamily="34" charset="0"/>
                  <a:cs typeface="Arial" panose="020B0604020202020204" pitchFamily="34" charset="0"/>
                </a:rPr>
                <a:t>Gợi ý: </a:t>
              </a:r>
              <a:r>
                <a:rPr lang="vi-VN" sz="4000">
                  <a:solidFill>
                    <a:schemeClr val="tx1"/>
                  </a:solidFill>
                  <a:latin typeface="Arial" panose="020B0604020202020204" pitchFamily="34" charset="0"/>
                  <a:cs typeface="Arial" panose="020B0604020202020204" pitchFamily="34" charset="0"/>
                </a:rPr>
                <a:t>Một số cách chi tiêu hợp lí không bị ảnh hưởng bởi tiếp thị, quảng cáo</a:t>
              </a:r>
            </a:p>
          </p:txBody>
        </p:sp>
        <p:pic>
          <p:nvPicPr>
            <p:cNvPr id="16" name="Picture 15" descr="A picture containing toy, doll&#10;&#10;Description automatically generated">
              <a:extLst>
                <a:ext uri="{FF2B5EF4-FFF2-40B4-BE49-F238E27FC236}">
                  <a16:creationId xmlns:a16="http://schemas.microsoft.com/office/drawing/2014/main" id="{45CCF762-EAB4-C082-99F7-F316CEAD31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331"/>
            <a:stretch/>
          </p:blipFill>
          <p:spPr>
            <a:xfrm>
              <a:off x="13563600" y="1485900"/>
              <a:ext cx="1960005" cy="1074830"/>
            </a:xfrm>
            <a:prstGeom prst="rect">
              <a:avLst/>
            </a:prstGeom>
          </p:spPr>
        </p:pic>
      </p:grpSp>
      <p:sp>
        <p:nvSpPr>
          <p:cNvPr id="18" name="Rectangle: Rounded Corners 17">
            <a:extLst>
              <a:ext uri="{FF2B5EF4-FFF2-40B4-BE49-F238E27FC236}">
                <a16:creationId xmlns:a16="http://schemas.microsoft.com/office/drawing/2014/main" id="{391A4018-7CAA-A32B-ADCA-F329FEC0EEE9}"/>
              </a:ext>
            </a:extLst>
          </p:cNvPr>
          <p:cNvSpPr/>
          <p:nvPr/>
        </p:nvSpPr>
        <p:spPr>
          <a:xfrm>
            <a:off x="6466113" y="3294463"/>
            <a:ext cx="5203371"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Lập danh sách mua sắm, sắp xếp theo thứ tự cần thiết</a:t>
            </a:r>
            <a:endParaRPr lang="vi-VN" sz="3600"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9DA84CEA-71D1-DA26-153C-7C86A91B8254}"/>
              </a:ext>
            </a:extLst>
          </p:cNvPr>
          <p:cNvSpPr/>
          <p:nvPr/>
        </p:nvSpPr>
        <p:spPr>
          <a:xfrm>
            <a:off x="12489686" y="3294463"/>
            <a:ext cx="5181602"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 Xác định số tiền có thể chi tiêu, kế hoạch chi tiêu</a:t>
            </a:r>
            <a:endParaRPr lang="vi-VN" sz="3600" dirty="0">
              <a:solidFill>
                <a:schemeClr val="tx1"/>
              </a:solidFill>
              <a:latin typeface="Arial" panose="020B0604020202020204" pitchFamily="34" charset="0"/>
              <a:cs typeface="Arial" panose="020B0604020202020204" pitchFamily="34" charset="0"/>
            </a:endParaRPr>
          </a:p>
        </p:txBody>
      </p:sp>
      <p:pic>
        <p:nvPicPr>
          <p:cNvPr id="3074" name="Picture 2" descr="Hướng dẫn cách lập bảng chi tiêu cá nhân hàng tháng chi tiết nhất">
            <a:extLst>
              <a:ext uri="{FF2B5EF4-FFF2-40B4-BE49-F238E27FC236}">
                <a16:creationId xmlns:a16="http://schemas.microsoft.com/office/drawing/2014/main" id="{DB067960-037C-A4D9-74C9-AFB5D27DB8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00" r="10000" b="5555"/>
          <a:stretch/>
        </p:blipFill>
        <p:spPr bwMode="auto">
          <a:xfrm>
            <a:off x="554724" y="6369248"/>
            <a:ext cx="5029199" cy="3339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 person writing on a piece of paper&#10;&#10;Description automatically generated with medium confidence">
            <a:extLst>
              <a:ext uri="{FF2B5EF4-FFF2-40B4-BE49-F238E27FC236}">
                <a16:creationId xmlns:a16="http://schemas.microsoft.com/office/drawing/2014/main" id="{2FE62978-4BF1-1F96-DC97-C9C2AC80D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200" y="6362246"/>
            <a:ext cx="5029199" cy="3346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A picture containing text&#10;&#10;Description automatically generated">
            <a:extLst>
              <a:ext uri="{FF2B5EF4-FFF2-40B4-BE49-F238E27FC236}">
                <a16:creationId xmlns:a16="http://schemas.microsoft.com/office/drawing/2014/main" id="{26A5F2E8-A68C-5231-7666-80E22CA239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5499" y="6369248"/>
            <a:ext cx="5337424" cy="3339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12730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out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9" name="Freeform 19"/>
          <p:cNvSpPr/>
          <p:nvPr/>
        </p:nvSpPr>
        <p:spPr>
          <a:xfrm rot="7421067">
            <a:off x="16878372" y="420047"/>
            <a:ext cx="1682657" cy="635487"/>
          </a:xfrm>
          <a:custGeom>
            <a:avLst/>
            <a:gdLst/>
            <a:ahLst/>
            <a:cxnLst/>
            <a:rect l="l" t="t" r="r" b="b"/>
            <a:pathLst>
              <a:path w="4026626" h="1550251">
                <a:moveTo>
                  <a:pt x="0" y="0"/>
                </a:moveTo>
                <a:lnTo>
                  <a:pt x="4026626" y="0"/>
                </a:lnTo>
                <a:lnTo>
                  <a:pt x="4026626" y="1550251"/>
                </a:lnTo>
                <a:lnTo>
                  <a:pt x="0" y="1550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22"/>
          <p:cNvSpPr/>
          <p:nvPr/>
        </p:nvSpPr>
        <p:spPr>
          <a:xfrm>
            <a:off x="17349809" y="9283201"/>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C12C001-3B6A-3B09-D506-7DCC73C2E3F7}"/>
              </a:ext>
            </a:extLst>
          </p:cNvPr>
          <p:cNvSpPr/>
          <p:nvPr/>
        </p:nvSpPr>
        <p:spPr>
          <a:xfrm>
            <a:off x="616712" y="3294463"/>
            <a:ext cx="5479288"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Tìm hiểu kĩ thông tin để đánh giá đúng chất lượng của sản phẩm</a:t>
            </a:r>
          </a:p>
        </p:txBody>
      </p:sp>
      <p:grpSp>
        <p:nvGrpSpPr>
          <p:cNvPr id="17" name="Group 16">
            <a:extLst>
              <a:ext uri="{FF2B5EF4-FFF2-40B4-BE49-F238E27FC236}">
                <a16:creationId xmlns:a16="http://schemas.microsoft.com/office/drawing/2014/main" id="{39E30D3F-213C-3887-DD75-FB456B5C1876}"/>
              </a:ext>
            </a:extLst>
          </p:cNvPr>
          <p:cNvGrpSpPr/>
          <p:nvPr/>
        </p:nvGrpSpPr>
        <p:grpSpPr>
          <a:xfrm>
            <a:off x="456977" y="495300"/>
            <a:ext cx="15066405" cy="2193620"/>
            <a:chOff x="457200" y="367110"/>
            <a:chExt cx="15066405" cy="2193620"/>
          </a:xfrm>
        </p:grpSpPr>
        <p:sp>
          <p:nvSpPr>
            <p:cNvPr id="15" name="Line Callout 1 (Border and Accent Bar) 3">
              <a:extLst>
                <a:ext uri="{FF2B5EF4-FFF2-40B4-BE49-F238E27FC236}">
                  <a16:creationId xmlns:a16="http://schemas.microsoft.com/office/drawing/2014/main" id="{56E5BBDE-4AE7-ACCA-1D9D-37E005B0CC9F}"/>
                </a:ext>
              </a:extLst>
            </p:cNvPr>
            <p:cNvSpPr/>
            <p:nvPr/>
          </p:nvSpPr>
          <p:spPr>
            <a:xfrm>
              <a:off x="457200" y="367110"/>
              <a:ext cx="14173200" cy="210611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C00000"/>
                  </a:solidFill>
                  <a:latin typeface="Arial" panose="020B0604020202020204" pitchFamily="34" charset="0"/>
                  <a:cs typeface="Arial" panose="020B0604020202020204" pitchFamily="34" charset="0"/>
                </a:rPr>
                <a:t>Gợi ý: </a:t>
              </a:r>
              <a:r>
                <a:rPr lang="vi-VN" sz="4000">
                  <a:solidFill>
                    <a:schemeClr val="tx1"/>
                  </a:solidFill>
                  <a:latin typeface="Arial" panose="020B0604020202020204" pitchFamily="34" charset="0"/>
                  <a:cs typeface="Arial" panose="020B0604020202020204" pitchFamily="34" charset="0"/>
                </a:rPr>
                <a:t>Một số cách chi tiêu hợp lí không bị ảnh hưởng bởi tiếp thị, quảng cáo</a:t>
              </a:r>
            </a:p>
          </p:txBody>
        </p:sp>
        <p:pic>
          <p:nvPicPr>
            <p:cNvPr id="16" name="Picture 15" descr="A picture containing toy, doll&#10;&#10;Description automatically generated">
              <a:extLst>
                <a:ext uri="{FF2B5EF4-FFF2-40B4-BE49-F238E27FC236}">
                  <a16:creationId xmlns:a16="http://schemas.microsoft.com/office/drawing/2014/main" id="{45CCF762-EAB4-C082-99F7-F316CEAD31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331"/>
            <a:stretch/>
          </p:blipFill>
          <p:spPr>
            <a:xfrm>
              <a:off x="13563600" y="1485900"/>
              <a:ext cx="1960005" cy="1074830"/>
            </a:xfrm>
            <a:prstGeom prst="rect">
              <a:avLst/>
            </a:prstGeom>
          </p:spPr>
        </p:pic>
      </p:grpSp>
      <p:sp>
        <p:nvSpPr>
          <p:cNvPr id="18" name="Rectangle: Rounded Corners 17">
            <a:extLst>
              <a:ext uri="{FF2B5EF4-FFF2-40B4-BE49-F238E27FC236}">
                <a16:creationId xmlns:a16="http://schemas.microsoft.com/office/drawing/2014/main" id="{391A4018-7CAA-A32B-ADCA-F329FEC0EEE9}"/>
              </a:ext>
            </a:extLst>
          </p:cNvPr>
          <p:cNvSpPr/>
          <p:nvPr/>
        </p:nvSpPr>
        <p:spPr>
          <a:xfrm>
            <a:off x="6466113" y="3294463"/>
            <a:ext cx="5203371"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So sánh giá sản phẩm</a:t>
            </a:r>
            <a:endParaRPr lang="vi-VN" sz="3600"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9DA84CEA-71D1-DA26-153C-7C86A91B8254}"/>
              </a:ext>
            </a:extLst>
          </p:cNvPr>
          <p:cNvSpPr/>
          <p:nvPr/>
        </p:nvSpPr>
        <p:spPr>
          <a:xfrm>
            <a:off x="12039597" y="3294463"/>
            <a:ext cx="5631691"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Xem xét các chính sách giảm giá sản phẩm, chí</a:t>
            </a:r>
            <a:r>
              <a:rPr lang="en-US" sz="3600">
                <a:solidFill>
                  <a:schemeClr val="tx1"/>
                </a:solidFill>
                <a:latin typeface="Arial" panose="020B0604020202020204" pitchFamily="34" charset="0"/>
                <a:cs typeface="Arial" panose="020B0604020202020204" pitchFamily="34" charset="0"/>
              </a:rPr>
              <a:t>nh sách khuyến mại</a:t>
            </a:r>
            <a:endParaRPr lang="vi-VN" sz="3600">
              <a:solidFill>
                <a:schemeClr val="tx1"/>
              </a:solidFill>
              <a:latin typeface="Arial" panose="020B0604020202020204" pitchFamily="34" charset="0"/>
              <a:cs typeface="Arial" panose="020B0604020202020204" pitchFamily="34" charset="0"/>
            </a:endParaRPr>
          </a:p>
        </p:txBody>
      </p:sp>
      <p:pic>
        <p:nvPicPr>
          <p:cNvPr id="2" name="Picture 1" descr="A picture containing diagram&#10;&#10;Description automatically generated">
            <a:extLst>
              <a:ext uri="{FF2B5EF4-FFF2-40B4-BE49-F238E27FC236}">
                <a16:creationId xmlns:a16="http://schemas.microsoft.com/office/drawing/2014/main" id="{476B109E-6770-7E01-4261-66C0498E1F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6336" y="6490806"/>
            <a:ext cx="4982107" cy="3111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10 mẹo mua sắm trong ngày Tết giúp bạn tiết kiệm nhất có thể">
            <a:extLst>
              <a:ext uri="{FF2B5EF4-FFF2-40B4-BE49-F238E27FC236}">
                <a16:creationId xmlns:a16="http://schemas.microsoft.com/office/drawing/2014/main" id="{26D8C91C-1135-1AB4-FB71-0B157103BA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599" y="6462568"/>
            <a:ext cx="4724397" cy="311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Người tiêu dùng trong xu hướng bình thường mới - Nhịp sống kinh tế Việt Nam  &amp; Thế giới">
            <a:extLst>
              <a:ext uri="{FF2B5EF4-FFF2-40B4-BE49-F238E27FC236}">
                <a16:creationId xmlns:a16="http://schemas.microsoft.com/office/drawing/2014/main" id="{B42F4BD9-EBE3-E60D-671A-B4327C1EC7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1548" y="6489782"/>
            <a:ext cx="4672268" cy="311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469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0-#ppt_w/2"/>
                                          </p:val>
                                        </p:tav>
                                        <p:tav tm="100000">
                                          <p:val>
                                            <p:strVal val="#ppt_x"/>
                                          </p:val>
                                        </p:tav>
                                      </p:tavLst>
                                    </p:anim>
                                    <p:anim calcmode="lin" valueType="num">
                                      <p:cBhvr additive="base">
                                        <p:cTn id="12"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743EA-D8BA-17FB-4628-21AA41A3A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 little, young, child&#10;&#10;Description automatically generated">
            <a:extLst>
              <a:ext uri="{FF2B5EF4-FFF2-40B4-BE49-F238E27FC236}">
                <a16:creationId xmlns:a16="http://schemas.microsoft.com/office/drawing/2014/main" id="{CFEC8160-5688-8150-8850-536E84EDCC2E}"/>
              </a:ext>
            </a:extLst>
          </p:cNvPr>
          <p:cNvPicPr>
            <a:picLocks noChangeAspect="1"/>
          </p:cNvPicPr>
          <p:nvPr/>
        </p:nvPicPr>
        <p:blipFill rotWithShape="1">
          <a:blip r:embed="rId2">
            <a:alphaModFix amt="71000"/>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52AC5CB0-BD28-A87A-9BFE-EEA42C3EC141}"/>
              </a:ext>
            </a:extLst>
          </p:cNvPr>
          <p:cNvGrpSpPr/>
          <p:nvPr/>
        </p:nvGrpSpPr>
        <p:grpSpPr>
          <a:xfrm>
            <a:off x="-5444" y="1257300"/>
            <a:ext cx="10902043" cy="5143500"/>
            <a:chOff x="281695" y="-1903638"/>
            <a:chExt cx="10902043" cy="5143500"/>
          </a:xfrm>
        </p:grpSpPr>
        <p:sp>
          <p:nvSpPr>
            <p:cNvPr id="5" name="Round Same Side Corner Rectangle 3">
              <a:extLst>
                <a:ext uri="{FF2B5EF4-FFF2-40B4-BE49-F238E27FC236}">
                  <a16:creationId xmlns:a16="http://schemas.microsoft.com/office/drawing/2014/main" id="{39416528-03E3-444F-FFAF-60FA872075DF}"/>
                </a:ext>
              </a:extLst>
            </p:cNvPr>
            <p:cNvSpPr/>
            <p:nvPr/>
          </p:nvSpPr>
          <p:spPr>
            <a:xfrm rot="5400000">
              <a:off x="3160967" y="-4782910"/>
              <a:ext cx="5143500" cy="10902043"/>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2A1B09-6040-FB08-A119-84A08AC3FBE4}"/>
                </a:ext>
              </a:extLst>
            </p:cNvPr>
            <p:cNvSpPr txBox="1"/>
            <p:nvPr/>
          </p:nvSpPr>
          <p:spPr>
            <a:xfrm>
              <a:off x="764749" y="-1392806"/>
              <a:ext cx="9935936" cy="4121834"/>
            </a:xfrm>
            <a:prstGeom prst="rect">
              <a:avLst/>
            </a:prstGeom>
            <a:noFill/>
          </p:spPr>
          <p:txBody>
            <a:bodyPr wrap="square" rtlCol="0">
              <a:spAutoFit/>
            </a:bodyPr>
            <a:lstStyle/>
            <a:p>
              <a:pPr algn="ctr">
                <a:lnSpc>
                  <a:spcPct val="150000"/>
                </a:lnSpc>
              </a:pPr>
              <a:r>
                <a:rPr lang="en-US" sz="4800" b="1">
                  <a:solidFill>
                    <a:srgbClr val="FF0000"/>
                  </a:solidFill>
                  <a:latin typeface="Arial" panose="020B0604020202020204" pitchFamily="34" charset="0"/>
                  <a:cs typeface="Arial" panose="020B0604020202020204" pitchFamily="34" charset="0"/>
                </a:rPr>
                <a:t>KẾT LUẬN: </a:t>
              </a:r>
            </a:p>
            <a:p>
              <a:pPr algn="just">
                <a:lnSpc>
                  <a:spcPct val="150000"/>
                </a:lnSpc>
              </a:pPr>
              <a:r>
                <a:rPr lang="vi-VN" sz="4400">
                  <a:latin typeface="Arial" panose="020B0604020202020204" pitchFamily="34" charset="0"/>
                  <a:cs typeface="Arial" panose="020B0604020202020204" pitchFamily="34" charset="0"/>
                </a:rPr>
                <a:t>Để chi tiêu hợp lí cần cân nhắc nhu cầu của bản thân và quyết định chi tiêu một cách có căn cứ.</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2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7" name="Freeform 7"/>
          <p:cNvSpPr/>
          <p:nvPr/>
        </p:nvSpPr>
        <p:spPr>
          <a:xfrm>
            <a:off x="261359" y="5163234"/>
            <a:ext cx="5033809" cy="4448629"/>
          </a:xfrm>
          <a:custGeom>
            <a:avLst/>
            <a:gdLst/>
            <a:ahLst/>
            <a:cxnLst/>
            <a:rect l="l" t="t" r="r" b="b"/>
            <a:pathLst>
              <a:path w="5033809" h="4448629">
                <a:moveTo>
                  <a:pt x="0" y="0"/>
                </a:moveTo>
                <a:lnTo>
                  <a:pt x="5033809" y="0"/>
                </a:lnTo>
                <a:lnTo>
                  <a:pt x="5033809" y="4448629"/>
                </a:lnTo>
                <a:lnTo>
                  <a:pt x="0" y="4448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865440">
            <a:off x="1087746" y="627664"/>
            <a:ext cx="2935336" cy="4048739"/>
          </a:xfrm>
          <a:custGeom>
            <a:avLst/>
            <a:gdLst/>
            <a:ahLst/>
            <a:cxnLst/>
            <a:rect l="l" t="t" r="r" b="b"/>
            <a:pathLst>
              <a:path w="2935336" h="4048739">
                <a:moveTo>
                  <a:pt x="0" y="0"/>
                </a:moveTo>
                <a:lnTo>
                  <a:pt x="2935336" y="0"/>
                </a:lnTo>
                <a:lnTo>
                  <a:pt x="2935336" y="4048740"/>
                </a:lnTo>
                <a:lnTo>
                  <a:pt x="0" y="4048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117841" y="4198662"/>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53203" y="658808"/>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80025AE4-1D18-6694-C68B-5B69E19B28C3}"/>
              </a:ext>
            </a:extLst>
          </p:cNvPr>
          <p:cNvSpPr txBox="1"/>
          <p:nvPr/>
        </p:nvSpPr>
        <p:spPr>
          <a:xfrm>
            <a:off x="5943600" y="2680905"/>
            <a:ext cx="11353800" cy="451508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động 3</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800" b="1">
                <a:solidFill>
                  <a:srgbClr val="C00000"/>
                </a:solidFill>
                <a:ea typeface="Calibri" panose="020F0502020204030204" pitchFamily="34" charset="0"/>
                <a:cs typeface="Arial" panose="020B0604020202020204" pitchFamily="34" charset="0"/>
              </a:rPr>
              <a:t>Thực hành đưa ra quyết định chi tiêu hợp lí</a:t>
            </a:r>
            <a:endParaRPr lang="vi-VN" sz="6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64339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9" name="Freeform 9"/>
          <p:cNvSpPr/>
          <p:nvPr/>
        </p:nvSpPr>
        <p:spPr>
          <a:xfrm>
            <a:off x="304800" y="94107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214893" y="21932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7299882" y="9016949"/>
            <a:ext cx="1097642" cy="1097642"/>
          </a:xfrm>
          <a:custGeom>
            <a:avLst/>
            <a:gdLst/>
            <a:ahLst/>
            <a:cxnLst/>
            <a:rect l="l" t="t" r="r" b="b"/>
            <a:pathLst>
              <a:path w="1097642" h="1097642">
                <a:moveTo>
                  <a:pt x="0" y="0"/>
                </a:moveTo>
                <a:lnTo>
                  <a:pt x="1097641" y="0"/>
                </a:lnTo>
                <a:lnTo>
                  <a:pt x="1097641" y="1097642"/>
                </a:lnTo>
                <a:lnTo>
                  <a:pt x="0" y="1097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B2C117A-63C9-F65C-73A4-406B9CA366D0}"/>
              </a:ext>
            </a:extLst>
          </p:cNvPr>
          <p:cNvGrpSpPr/>
          <p:nvPr/>
        </p:nvGrpSpPr>
        <p:grpSpPr>
          <a:xfrm>
            <a:off x="584785" y="532189"/>
            <a:ext cx="17074887" cy="1923222"/>
            <a:chOff x="617442" y="933878"/>
            <a:chExt cx="17074887" cy="1923222"/>
          </a:xfrm>
        </p:grpSpPr>
        <p:sp>
          <p:nvSpPr>
            <p:cNvPr id="15" name="TextBox 14">
              <a:extLst>
                <a:ext uri="{FF2B5EF4-FFF2-40B4-BE49-F238E27FC236}">
                  <a16:creationId xmlns:a16="http://schemas.microsoft.com/office/drawing/2014/main" id="{286F1BC2-F5A0-0D4B-31EA-9744A70724FB}"/>
                </a:ext>
              </a:extLst>
            </p:cNvPr>
            <p:cNvSpPr txBox="1"/>
            <p:nvPr/>
          </p:nvSpPr>
          <p:spPr>
            <a:xfrm>
              <a:off x="2412690" y="933878"/>
              <a:ext cx="15279639" cy="1923222"/>
            </a:xfrm>
            <a:prstGeom prst="roundRect">
              <a:avLst/>
            </a:prstGeom>
            <a:solidFill>
              <a:srgbClr val="FFF4D1"/>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HOẠT ĐỘNG NHÓM: </a:t>
              </a:r>
              <a:r>
                <a:rPr lang="en-US" sz="3800">
                  <a:solidFill>
                    <a:schemeClr val="tx1"/>
                  </a:solidFill>
                  <a:latin typeface="Arial" panose="020B0604020202020204" pitchFamily="34" charset="0"/>
                  <a:cs typeface="Arial" panose="020B0604020202020204" pitchFamily="34" charset="0"/>
                </a:rPr>
                <a:t>Cả lớp chia thành 4 nhóm (2 nhóm thực hiện 1 nhiệm vụ), đọc tình huống </a:t>
              </a:r>
              <a:r>
                <a:rPr lang="en-US" sz="3800" i="1">
                  <a:solidFill>
                    <a:schemeClr val="tx1"/>
                  </a:solidFill>
                  <a:latin typeface="Arial" panose="020B0604020202020204" pitchFamily="34" charset="0"/>
                  <a:cs typeface="Arial" panose="020B0604020202020204" pitchFamily="34" charset="0"/>
                </a:rPr>
                <a:t>(SHS – tr.34) </a:t>
              </a:r>
              <a:r>
                <a:rPr lang="en-US" sz="3800">
                  <a:solidFill>
                    <a:schemeClr val="tx1"/>
                  </a:solidFill>
                  <a:latin typeface="Arial" panose="020B0604020202020204" pitchFamily="34" charset="0"/>
                  <a:cs typeface="Arial" panose="020B0604020202020204" pitchFamily="34" charset="0"/>
                </a:rPr>
                <a:t>và thực hiện nhiệm vụ sau:</a:t>
              </a:r>
              <a:endParaRPr lang="en-US" sz="3800" dirty="0">
                <a:latin typeface="Arial" panose="020B0604020202020204" pitchFamily="34" charset="0"/>
                <a:cs typeface="Arial" panose="020B0604020202020204" pitchFamily="34" charset="0"/>
              </a:endParaRPr>
            </a:p>
          </p:txBody>
        </p:sp>
        <p:pic>
          <p:nvPicPr>
            <p:cNvPr id="2" name="Picture 10">
              <a:extLst>
                <a:ext uri="{FF2B5EF4-FFF2-40B4-BE49-F238E27FC236}">
                  <a16:creationId xmlns:a16="http://schemas.microsoft.com/office/drawing/2014/main" id="{725336E4-903B-9969-F60C-9C8486A70E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7442" y="1216252"/>
              <a:ext cx="1687546" cy="1358475"/>
            </a:xfrm>
            <a:prstGeom prst="rect">
              <a:avLst/>
            </a:prstGeom>
          </p:spPr>
        </p:pic>
      </p:grpSp>
      <p:sp>
        <p:nvSpPr>
          <p:cNvPr id="4" name="TextBox 3">
            <a:extLst>
              <a:ext uri="{FF2B5EF4-FFF2-40B4-BE49-F238E27FC236}">
                <a16:creationId xmlns:a16="http://schemas.microsoft.com/office/drawing/2014/main" id="{22077EA1-869F-9A09-34A5-FD4FB5EEC778}"/>
              </a:ext>
            </a:extLst>
          </p:cNvPr>
          <p:cNvSpPr txBox="1"/>
          <p:nvPr/>
        </p:nvSpPr>
        <p:spPr>
          <a:xfrm>
            <a:off x="987333" y="8191113"/>
            <a:ext cx="8077201" cy="1651671"/>
          </a:xfrm>
          <a:prstGeom prst="rect">
            <a:avLst/>
          </a:prstGeom>
          <a:noFill/>
        </p:spPr>
        <p:txBody>
          <a:bodyPr wrap="square">
            <a:spAutoFit/>
          </a:bodyPr>
          <a:lstStyle/>
          <a:p>
            <a:pPr algn="ctr">
              <a:lnSpc>
                <a:spcPct val="150000"/>
              </a:lnSpc>
            </a:pPr>
            <a:r>
              <a:rPr lang="en-US"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1, 2</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Em hãy đưa ra quyết định chi tiêu phù hợp trong tình huống 1</a:t>
            </a:r>
            <a:endParaRPr lang="en-US" sz="3600">
              <a:latin typeface="Arial" panose="020B0604020202020204" pitchFamily="34" charset="0"/>
              <a:cs typeface="Arial" panose="020B0604020202020204" pitchFamily="34" charset="0"/>
            </a:endParaRPr>
          </a:p>
        </p:txBody>
      </p:sp>
      <p:pic>
        <p:nvPicPr>
          <p:cNvPr id="6" name="Picture 5" descr="A screenshot of a cartoon&#10;&#10;Description automatically generated">
            <a:extLst>
              <a:ext uri="{FF2B5EF4-FFF2-40B4-BE49-F238E27FC236}">
                <a16:creationId xmlns:a16="http://schemas.microsoft.com/office/drawing/2014/main" id="{05305C53-7069-10EA-CEF6-6CA816DA9061}"/>
              </a:ext>
            </a:extLst>
          </p:cNvPr>
          <p:cNvPicPr>
            <a:picLocks noChangeAspect="1"/>
          </p:cNvPicPr>
          <p:nvPr/>
        </p:nvPicPr>
        <p:blipFill rotWithShape="1">
          <a:blip r:embed="rId10">
            <a:extLst>
              <a:ext uri="{28A0092B-C50C-407E-A947-70E740481C1C}">
                <a14:useLocalDpi xmlns:a14="http://schemas.microsoft.com/office/drawing/2010/main" val="0"/>
              </a:ext>
            </a:extLst>
          </a:blip>
          <a:srcRect l="4925" t="22439" r="49011" b="2790"/>
          <a:stretch/>
        </p:blipFill>
        <p:spPr>
          <a:xfrm>
            <a:off x="2301880" y="2981631"/>
            <a:ext cx="5448108" cy="501999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0FA6A9A-8CF7-32A0-2984-FCAEF3E03857}"/>
              </a:ext>
            </a:extLst>
          </p:cNvPr>
          <p:cNvSpPr txBox="1"/>
          <p:nvPr/>
        </p:nvSpPr>
        <p:spPr>
          <a:xfrm>
            <a:off x="9233118" y="8191113"/>
            <a:ext cx="8077201" cy="1651671"/>
          </a:xfrm>
          <a:prstGeom prst="rect">
            <a:avLst/>
          </a:prstGeom>
          <a:noFill/>
        </p:spPr>
        <p:txBody>
          <a:bodyPr wrap="square">
            <a:spAutoFit/>
          </a:bodyPr>
          <a:lstStyle/>
          <a:p>
            <a:pPr algn="ctr">
              <a:lnSpc>
                <a:spcPct val="150000"/>
              </a:lnSpc>
            </a:pPr>
            <a:r>
              <a:rPr lang="en-US"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3, 4</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Em hãy đưa ra quyết định chi tiêu phù hợp trong tình huống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2</a:t>
            </a:r>
            <a:endParaRPr lang="en-US" sz="3600">
              <a:latin typeface="Arial" panose="020B0604020202020204" pitchFamily="34" charset="0"/>
              <a:cs typeface="Arial" panose="020B0604020202020204" pitchFamily="34" charset="0"/>
            </a:endParaRPr>
          </a:p>
        </p:txBody>
      </p:sp>
      <p:pic>
        <p:nvPicPr>
          <p:cNvPr id="13" name="Picture 12" descr="A screenshot of a cartoon&#10;&#10;Description automatically generated">
            <a:extLst>
              <a:ext uri="{FF2B5EF4-FFF2-40B4-BE49-F238E27FC236}">
                <a16:creationId xmlns:a16="http://schemas.microsoft.com/office/drawing/2014/main" id="{CD1B3D78-9566-6114-4AE8-AA4F60C00C28}"/>
              </a:ext>
            </a:extLst>
          </p:cNvPr>
          <p:cNvPicPr>
            <a:picLocks noChangeAspect="1"/>
          </p:cNvPicPr>
          <p:nvPr/>
        </p:nvPicPr>
        <p:blipFill rotWithShape="1">
          <a:blip r:embed="rId10">
            <a:extLst>
              <a:ext uri="{28A0092B-C50C-407E-A947-70E740481C1C}">
                <a14:useLocalDpi xmlns:a14="http://schemas.microsoft.com/office/drawing/2010/main" val="0"/>
              </a:ext>
            </a:extLst>
          </a:blip>
          <a:srcRect l="50744" t="20282" r="4134" b="2789"/>
          <a:stretch/>
        </p:blipFill>
        <p:spPr>
          <a:xfrm>
            <a:off x="10458786" y="3039768"/>
            <a:ext cx="5187079" cy="501999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3739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1" name="Freeform 11"/>
          <p:cNvSpPr/>
          <p:nvPr/>
        </p:nvSpPr>
        <p:spPr>
          <a:xfrm>
            <a:off x="17259300" y="16691"/>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7259300" y="94107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0" y="9410700"/>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90AAE996-5CFE-3395-0B84-1BDECF6C46D2}"/>
              </a:ext>
            </a:extLst>
          </p:cNvPr>
          <p:cNvGrpSpPr/>
          <p:nvPr/>
        </p:nvGrpSpPr>
        <p:grpSpPr>
          <a:xfrm>
            <a:off x="9439341" y="2351172"/>
            <a:ext cx="8258858" cy="7119436"/>
            <a:chOff x="504143" y="3009383"/>
            <a:chExt cx="8258858" cy="7119436"/>
          </a:xfrm>
        </p:grpSpPr>
        <p:grpSp>
          <p:nvGrpSpPr>
            <p:cNvPr id="5" name="Group 4">
              <a:extLst>
                <a:ext uri="{FF2B5EF4-FFF2-40B4-BE49-F238E27FC236}">
                  <a16:creationId xmlns:a16="http://schemas.microsoft.com/office/drawing/2014/main" id="{C464106A-43FB-12C5-CF85-63EEF7A0106E}"/>
                </a:ext>
              </a:extLst>
            </p:cNvPr>
            <p:cNvGrpSpPr/>
            <p:nvPr/>
          </p:nvGrpSpPr>
          <p:grpSpPr>
            <a:xfrm>
              <a:off x="504143" y="3009383"/>
              <a:ext cx="8258858" cy="7119436"/>
              <a:chOff x="504143" y="3009383"/>
              <a:chExt cx="8258858" cy="7119436"/>
            </a:xfrm>
          </p:grpSpPr>
          <p:sp>
            <p:nvSpPr>
              <p:cNvPr id="9" name="Freeform 3">
                <a:extLst>
                  <a:ext uri="{FF2B5EF4-FFF2-40B4-BE49-F238E27FC236}">
                    <a16:creationId xmlns:a16="http://schemas.microsoft.com/office/drawing/2014/main" id="{C3E711E6-0FED-4B84-F7D9-993251FEC4AE}"/>
                  </a:ext>
                </a:extLst>
              </p:cNvPr>
              <p:cNvSpPr/>
              <p:nvPr/>
            </p:nvSpPr>
            <p:spPr>
              <a:xfrm>
                <a:off x="504143" y="3977895"/>
                <a:ext cx="8258858" cy="6150924"/>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chemeClr val="accent1">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541F8C-9409-2B49-78E4-BCD8F9C93A86}"/>
                  </a:ext>
                </a:extLst>
              </p:cNvPr>
              <p:cNvSpPr txBox="1"/>
              <p:nvPr/>
            </p:nvSpPr>
            <p:spPr>
              <a:xfrm>
                <a:off x="1284078" y="5845713"/>
                <a:ext cx="6698988" cy="274825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Không nên mua, vì dầu gội ở nhà vẫn còn không nên lãng phí khi chưa cần thiết.</a:t>
                </a:r>
                <a:endParaRPr lang="en-US" sz="4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C553911A-0707-9A37-ABB4-004247C6972D}"/>
                  </a:ext>
                </a:extLst>
              </p:cNvPr>
              <p:cNvGrpSpPr/>
              <p:nvPr/>
            </p:nvGrpSpPr>
            <p:grpSpPr>
              <a:xfrm>
                <a:off x="3966830" y="3009383"/>
                <a:ext cx="1678671" cy="1360966"/>
                <a:chOff x="3602386" y="3121122"/>
                <a:chExt cx="2764139" cy="2261445"/>
              </a:xfrm>
            </p:grpSpPr>
            <p:sp>
              <p:nvSpPr>
                <p:cNvPr id="16" name="TextBox 7">
                  <a:extLst>
                    <a:ext uri="{FF2B5EF4-FFF2-40B4-BE49-F238E27FC236}">
                      <a16:creationId xmlns:a16="http://schemas.microsoft.com/office/drawing/2014/main" id="{8DBC94C9-8E7F-E439-9B10-B8B2C3CCF35A}"/>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FC971E30-F41B-2B48-56BE-FADE7E9472DB}"/>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6" name="Group 5">
              <a:extLst>
                <a:ext uri="{FF2B5EF4-FFF2-40B4-BE49-F238E27FC236}">
                  <a16:creationId xmlns:a16="http://schemas.microsoft.com/office/drawing/2014/main" id="{4855BF8F-9DD1-B0C9-A61B-D044F82EB07A}"/>
                </a:ext>
              </a:extLst>
            </p:cNvPr>
            <p:cNvGrpSpPr/>
            <p:nvPr/>
          </p:nvGrpSpPr>
          <p:grpSpPr>
            <a:xfrm>
              <a:off x="1821278" y="3374792"/>
              <a:ext cx="5589574" cy="1206205"/>
              <a:chOff x="5876376" y="1304505"/>
              <a:chExt cx="5589574" cy="1206205"/>
            </a:xfrm>
          </p:grpSpPr>
          <p:pic>
            <p:nvPicPr>
              <p:cNvPr id="7" name="Picture 9">
                <a:extLst>
                  <a:ext uri="{FF2B5EF4-FFF2-40B4-BE49-F238E27FC236}">
                    <a16:creationId xmlns:a16="http://schemas.microsoft.com/office/drawing/2014/main" id="{36577529-DE04-E5A4-CD7A-FD696EDF6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6376" y="1304505"/>
                <a:ext cx="5589574" cy="1206205"/>
              </a:xfrm>
              <a:prstGeom prst="rect">
                <a:avLst/>
              </a:prstGeom>
            </p:spPr>
          </p:pic>
          <p:sp>
            <p:nvSpPr>
              <p:cNvPr id="8" name="TextBox 7">
                <a:extLst>
                  <a:ext uri="{FF2B5EF4-FFF2-40B4-BE49-F238E27FC236}">
                    <a16:creationId xmlns:a16="http://schemas.microsoft.com/office/drawing/2014/main" id="{6132F90E-12A2-C7C2-EE7A-0D8E3D37B763}"/>
                  </a:ext>
                </a:extLst>
              </p:cNvPr>
              <p:cNvSpPr txBox="1"/>
              <p:nvPr/>
            </p:nvSpPr>
            <p:spPr>
              <a:xfrm>
                <a:off x="6045192" y="1545043"/>
                <a:ext cx="5415315"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Tình huống 2</a:t>
                </a:r>
                <a:endParaRPr lang="en-US" sz="4400" b="1" dirty="0">
                  <a:solidFill>
                    <a:srgbClr val="FF0000"/>
                  </a:solidFill>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90E333D6-8882-8E0E-40E9-DD45DD9E03D6}"/>
              </a:ext>
            </a:extLst>
          </p:cNvPr>
          <p:cNvGrpSpPr/>
          <p:nvPr/>
        </p:nvGrpSpPr>
        <p:grpSpPr>
          <a:xfrm>
            <a:off x="732267" y="2351172"/>
            <a:ext cx="8258858" cy="7119436"/>
            <a:chOff x="504143" y="3009383"/>
            <a:chExt cx="8258858" cy="7119436"/>
          </a:xfrm>
        </p:grpSpPr>
        <p:grpSp>
          <p:nvGrpSpPr>
            <p:cNvPr id="25" name="Group 24">
              <a:extLst>
                <a:ext uri="{FF2B5EF4-FFF2-40B4-BE49-F238E27FC236}">
                  <a16:creationId xmlns:a16="http://schemas.microsoft.com/office/drawing/2014/main" id="{FCA02523-0DEA-7121-92B9-EF12789B4894}"/>
                </a:ext>
              </a:extLst>
            </p:cNvPr>
            <p:cNvGrpSpPr/>
            <p:nvPr/>
          </p:nvGrpSpPr>
          <p:grpSpPr>
            <a:xfrm>
              <a:off x="504143" y="3009383"/>
              <a:ext cx="8258858" cy="7119436"/>
              <a:chOff x="504143" y="3009383"/>
              <a:chExt cx="8258858" cy="7119436"/>
            </a:xfrm>
          </p:grpSpPr>
          <p:sp>
            <p:nvSpPr>
              <p:cNvPr id="29" name="Freeform 3">
                <a:extLst>
                  <a:ext uri="{FF2B5EF4-FFF2-40B4-BE49-F238E27FC236}">
                    <a16:creationId xmlns:a16="http://schemas.microsoft.com/office/drawing/2014/main" id="{06EDEB94-B56C-E873-7F40-1375F8F05212}"/>
                  </a:ext>
                </a:extLst>
              </p:cNvPr>
              <p:cNvSpPr/>
              <p:nvPr/>
            </p:nvSpPr>
            <p:spPr>
              <a:xfrm>
                <a:off x="504143" y="3977895"/>
                <a:ext cx="8258858" cy="6150924"/>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chemeClr val="accent1">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87067D7-522C-BA0A-DCDB-D3F0C173451D}"/>
                  </a:ext>
                </a:extLst>
              </p:cNvPr>
              <p:cNvSpPr txBox="1"/>
              <p:nvPr/>
            </p:nvSpPr>
            <p:spPr>
              <a:xfrm>
                <a:off x="927690" y="5471801"/>
                <a:ext cx="7411763"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Nên mua, vì sản phẩm của bạn nhỏ thích trong tình huống 1 đang giảm giá và phù hợp với nhu cầu cần thiết của bạn nhỏ</a:t>
                </a:r>
                <a:endParaRPr lang="en-US" sz="4000" dirty="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AE038363-60DE-C5F2-CBEE-6F335E69848A}"/>
                  </a:ext>
                </a:extLst>
              </p:cNvPr>
              <p:cNvGrpSpPr/>
              <p:nvPr/>
            </p:nvGrpSpPr>
            <p:grpSpPr>
              <a:xfrm>
                <a:off x="3966830" y="3009383"/>
                <a:ext cx="1678671" cy="1360966"/>
                <a:chOff x="3602386" y="3121122"/>
                <a:chExt cx="2764139" cy="2261445"/>
              </a:xfrm>
            </p:grpSpPr>
            <p:sp>
              <p:nvSpPr>
                <p:cNvPr id="32" name="TextBox 7">
                  <a:extLst>
                    <a:ext uri="{FF2B5EF4-FFF2-40B4-BE49-F238E27FC236}">
                      <a16:creationId xmlns:a16="http://schemas.microsoft.com/office/drawing/2014/main" id="{0B3A5BA6-22F7-0295-B35A-6201C96CB6C2}"/>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2376A4EA-632B-6BF3-F522-714749454CFB}"/>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2812956A-00AD-CFBE-C62B-0BB61D1AD5D5}"/>
                </a:ext>
              </a:extLst>
            </p:cNvPr>
            <p:cNvGrpSpPr/>
            <p:nvPr/>
          </p:nvGrpSpPr>
          <p:grpSpPr>
            <a:xfrm>
              <a:off x="1821278" y="3374792"/>
              <a:ext cx="5589574" cy="1206205"/>
              <a:chOff x="5876376" y="1304505"/>
              <a:chExt cx="5589574" cy="1206205"/>
            </a:xfrm>
          </p:grpSpPr>
          <p:pic>
            <p:nvPicPr>
              <p:cNvPr id="27" name="Picture 9">
                <a:extLst>
                  <a:ext uri="{FF2B5EF4-FFF2-40B4-BE49-F238E27FC236}">
                    <a16:creationId xmlns:a16="http://schemas.microsoft.com/office/drawing/2014/main" id="{31ADD544-41E0-21D4-D36D-58BA9C7480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6376" y="1304505"/>
                <a:ext cx="5589574" cy="1206205"/>
              </a:xfrm>
              <a:prstGeom prst="rect">
                <a:avLst/>
              </a:prstGeom>
            </p:spPr>
          </p:pic>
          <p:sp>
            <p:nvSpPr>
              <p:cNvPr id="28" name="TextBox 27">
                <a:extLst>
                  <a:ext uri="{FF2B5EF4-FFF2-40B4-BE49-F238E27FC236}">
                    <a16:creationId xmlns:a16="http://schemas.microsoft.com/office/drawing/2014/main" id="{97BAB223-5E7F-FDC4-3807-58C9804FE9B4}"/>
                  </a:ext>
                </a:extLst>
              </p:cNvPr>
              <p:cNvSpPr txBox="1"/>
              <p:nvPr/>
            </p:nvSpPr>
            <p:spPr>
              <a:xfrm>
                <a:off x="6045192" y="1545043"/>
                <a:ext cx="5415315"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Tình huống 1</a:t>
                </a:r>
                <a:endParaRPr lang="en-US" sz="4400" b="1" dirty="0">
                  <a:solidFill>
                    <a:srgbClr val="FF0000"/>
                  </a:solidFill>
                  <a:latin typeface="Arial" panose="020B0604020202020204" pitchFamily="34" charset="0"/>
                  <a:cs typeface="Arial" panose="020B0604020202020204" pitchFamily="34" charset="0"/>
                </a:endParaRPr>
              </a:p>
            </p:txBody>
          </p:sp>
        </p:grpSp>
      </p:grpSp>
      <p:pic>
        <p:nvPicPr>
          <p:cNvPr id="34" name="Picture 2">
            <a:extLst>
              <a:ext uri="{FF2B5EF4-FFF2-40B4-BE49-F238E27FC236}">
                <a16:creationId xmlns:a16="http://schemas.microsoft.com/office/drawing/2014/main" id="{21550F91-46CB-80C4-C9B9-2869EE23AE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37469" y="8590410"/>
            <a:ext cx="2213061" cy="1681926"/>
          </a:xfrm>
          <a:prstGeom prst="rect">
            <a:avLst/>
          </a:prstGeom>
        </p:spPr>
      </p:pic>
      <p:grpSp>
        <p:nvGrpSpPr>
          <p:cNvPr id="35" name="Group 34">
            <a:extLst>
              <a:ext uri="{FF2B5EF4-FFF2-40B4-BE49-F238E27FC236}">
                <a16:creationId xmlns:a16="http://schemas.microsoft.com/office/drawing/2014/main" id="{A181BA6A-809C-9E23-D86A-DD9944327FE7}"/>
              </a:ext>
            </a:extLst>
          </p:cNvPr>
          <p:cNvGrpSpPr/>
          <p:nvPr/>
        </p:nvGrpSpPr>
        <p:grpSpPr>
          <a:xfrm>
            <a:off x="-2564927" y="517128"/>
            <a:ext cx="15847155" cy="1728807"/>
            <a:chOff x="3467284" y="49480"/>
            <a:chExt cx="12804469" cy="1728807"/>
          </a:xfrm>
        </p:grpSpPr>
        <p:grpSp>
          <p:nvGrpSpPr>
            <p:cNvPr id="36" name="Group 18">
              <a:extLst>
                <a:ext uri="{FF2B5EF4-FFF2-40B4-BE49-F238E27FC236}">
                  <a16:creationId xmlns:a16="http://schemas.microsoft.com/office/drawing/2014/main" id="{DD627B06-87CE-CE58-0EC8-0BC445A8AF7A}"/>
                </a:ext>
              </a:extLst>
            </p:cNvPr>
            <p:cNvGrpSpPr/>
            <p:nvPr/>
          </p:nvGrpSpPr>
          <p:grpSpPr>
            <a:xfrm>
              <a:off x="3467284" y="49480"/>
              <a:ext cx="12804469" cy="1728807"/>
              <a:chOff x="0" y="-108803"/>
              <a:chExt cx="3494427" cy="515203"/>
            </a:xfrm>
          </p:grpSpPr>
          <p:sp>
            <p:nvSpPr>
              <p:cNvPr id="38" name="Freeform 19">
                <a:extLst>
                  <a:ext uri="{FF2B5EF4-FFF2-40B4-BE49-F238E27FC236}">
                    <a16:creationId xmlns:a16="http://schemas.microsoft.com/office/drawing/2014/main" id="{1295AB87-4AD8-FBA6-2CCB-F2A388B6F362}"/>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9" name="TextBox 20">
                <a:extLst>
                  <a:ext uri="{FF2B5EF4-FFF2-40B4-BE49-F238E27FC236}">
                    <a16:creationId xmlns:a16="http://schemas.microsoft.com/office/drawing/2014/main" id="{0C76C3A4-5C64-0DA5-ADAE-D72163074DA1}"/>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AAC129F5-6479-B40B-7715-69FB7230281C}"/>
                </a:ext>
              </a:extLst>
            </p:cNvPr>
            <p:cNvSpPr txBox="1"/>
            <p:nvPr/>
          </p:nvSpPr>
          <p:spPr>
            <a:xfrm>
              <a:off x="5536888" y="329916"/>
              <a:ext cx="9364699"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GỢI Ý CÂU TRẢ LỜI</a:t>
              </a:r>
              <a:endParaRPr lang="en-US" sz="5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0368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0" name="Freeform 10"/>
          <p:cNvSpPr/>
          <p:nvPr/>
        </p:nvSpPr>
        <p:spPr>
          <a:xfrm rot="8888757" flipH="1">
            <a:off x="-282620" y="8573831"/>
            <a:ext cx="1858602" cy="1653480"/>
          </a:xfrm>
          <a:custGeom>
            <a:avLst/>
            <a:gdLst/>
            <a:ahLst/>
            <a:cxnLst/>
            <a:rect l="l" t="t" r="r" b="b"/>
            <a:pathLst>
              <a:path w="3971121" h="3866879">
                <a:moveTo>
                  <a:pt x="3971122" y="0"/>
                </a:moveTo>
                <a:lnTo>
                  <a:pt x="0" y="0"/>
                </a:lnTo>
                <a:lnTo>
                  <a:pt x="0" y="3866880"/>
                </a:lnTo>
                <a:lnTo>
                  <a:pt x="3971122" y="3866880"/>
                </a:lnTo>
                <a:lnTo>
                  <a:pt x="397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6916400" y="5443"/>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7290587" y="9541773"/>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Line Callout 1 (Border and Accent Bar) 3">
            <a:extLst>
              <a:ext uri="{FF2B5EF4-FFF2-40B4-BE49-F238E27FC236}">
                <a16:creationId xmlns:a16="http://schemas.microsoft.com/office/drawing/2014/main" id="{12D24196-80E0-4EE2-9485-BFD8B3D49B11}"/>
              </a:ext>
            </a:extLst>
          </p:cNvPr>
          <p:cNvSpPr/>
          <p:nvPr/>
        </p:nvSpPr>
        <p:spPr>
          <a:xfrm>
            <a:off x="228600" y="522189"/>
            <a:ext cx="6745309" cy="187979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0" b="1">
                <a:solidFill>
                  <a:schemeClr val="accent2">
                    <a:lumMod val="50000"/>
                  </a:schemeClr>
                </a:solidFill>
                <a:latin typeface="Arial" panose="020B0604020202020204" pitchFamily="34" charset="0"/>
                <a:cs typeface="Arial" panose="020B0604020202020204" pitchFamily="34" charset="0"/>
              </a:rPr>
              <a:t>KHỞI ĐỘNG</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8E5B805-DE87-4A06-A188-904ED593A678}"/>
              </a:ext>
            </a:extLst>
          </p:cNvPr>
          <p:cNvSpPr/>
          <p:nvPr/>
        </p:nvSpPr>
        <p:spPr>
          <a:xfrm>
            <a:off x="1371600" y="7295434"/>
            <a:ext cx="15506700"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xem video 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“Em</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hãy cho biết xu hướng tiêu dùng của giới trẻ hiện nay như thế nào?</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0" name="Mua sắm không kiểm soát, giới trẻ -loay hoay- với tiền - VTV.VN (online-video-cutter.com)">
            <a:hlinkClick r:id="" action="ppaction://media"/>
            <a:extLst>
              <a:ext uri="{FF2B5EF4-FFF2-40B4-BE49-F238E27FC236}">
                <a16:creationId xmlns:a16="http://schemas.microsoft.com/office/drawing/2014/main" id="{317330CA-F3EE-61E0-9DDD-D40288E5988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692775" y="3203701"/>
            <a:ext cx="6902450" cy="38795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232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20"/>
                </p:tgtEl>
              </p:cMediaNode>
            </p:video>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2BA513B-844C-2659-90A0-725E81D376CA}"/>
              </a:ext>
            </a:extLst>
          </p:cNvPr>
          <p:cNvPicPr>
            <a:picLocks noChangeAspect="1"/>
          </p:cNvPicPr>
          <p:nvPr/>
        </p:nvPicPr>
        <p:blipFill>
          <a:blip r:embed="rId2">
            <a:duotone>
              <a:schemeClr val="accent2">
                <a:shade val="45000"/>
                <a:satMod val="135000"/>
              </a:schemeClr>
              <a:prstClr val="white"/>
            </a:duotone>
          </a:blip>
          <a:srcRect t="7037" b="7037"/>
          <a:stretch>
            <a:fillRect/>
          </a:stretch>
        </p:blipFill>
        <p:spPr>
          <a:xfrm>
            <a:off x="958373" y="952500"/>
            <a:ext cx="16371254" cy="8839200"/>
          </a:xfrm>
          <a:prstGeom prst="rect">
            <a:avLst/>
          </a:prstGeom>
        </p:spPr>
      </p:pic>
      <p:sp>
        <p:nvSpPr>
          <p:cNvPr id="4" name="TextBox 3">
            <a:extLst>
              <a:ext uri="{FF2B5EF4-FFF2-40B4-BE49-F238E27FC236}">
                <a16:creationId xmlns:a16="http://schemas.microsoft.com/office/drawing/2014/main" id="{856256D7-EB02-7197-549F-11ED7F386F30}"/>
              </a:ext>
            </a:extLst>
          </p:cNvPr>
          <p:cNvSpPr txBox="1"/>
          <p:nvPr/>
        </p:nvSpPr>
        <p:spPr>
          <a:xfrm>
            <a:off x="5305119" y="1413283"/>
            <a:ext cx="8199703" cy="923330"/>
          </a:xfrm>
          <a:prstGeom prst="rect">
            <a:avLst/>
          </a:prstGeom>
          <a:noFill/>
        </p:spPr>
        <p:txBody>
          <a:bodyPr wrap="square">
            <a:spAutoFit/>
          </a:bodyPr>
          <a:lstStyle/>
          <a:p>
            <a:pPr algn="ctr">
              <a:buClr>
                <a:srgbClr val="080808"/>
              </a:buClr>
              <a:tabLst>
                <a:tab pos="200025" algn="l"/>
              </a:tabLst>
            </a:pPr>
            <a:r>
              <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21B1617-C627-26AD-F819-E9F6832B5624}"/>
              </a:ext>
            </a:extLst>
          </p:cNvPr>
          <p:cNvSpPr/>
          <p:nvPr/>
        </p:nvSpPr>
        <p:spPr>
          <a:xfrm>
            <a:off x="1415605" y="2336613"/>
            <a:ext cx="15456789" cy="651851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a:latin typeface="Arial" panose="020B0604020202020204" pitchFamily="34" charset="0"/>
                <a:ea typeface="Calibri" panose="020F0502020204030204" pitchFamily="34" charset="0"/>
                <a:cs typeface="Arial" panose="020B0604020202020204" pitchFamily="34" charset="0"/>
              </a:rPr>
              <a:t>Chi tiêu hợp lí phù hợp với điều kiện về thu nhập, đáp ứng các nhu cầu của bản thân, không nên chạy theo xu hướng, trào lưu và tiếp thị, quảng cáo.</a:t>
            </a:r>
          </a:p>
          <a:p>
            <a:pPr marL="571500" indent="-571500" algn="just">
              <a:lnSpc>
                <a:spcPct val="150000"/>
              </a:lnSpc>
              <a:spcBef>
                <a:spcPts val="300"/>
              </a:spcBef>
              <a:spcAft>
                <a:spcPts val="300"/>
              </a:spcAft>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Thông điệp</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Có kế hoạch chi tiêu và tìm hiểu kĩ trước khi quyết định chi tiêu để hạn chế ảnh hưởng của các yếu tố bên ngoài như tiếp thị, quảng cáo thể hiện trách nhiệm của bản thân trong việc chi tiêu</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9639BD6-C6F0-796C-8709-62C0C186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800" y="7930169"/>
            <a:ext cx="4549135" cy="2729481"/>
          </a:xfrm>
          <a:prstGeom prst="rect">
            <a:avLst/>
          </a:prstGeom>
        </p:spPr>
      </p:pic>
      <p:sp>
        <p:nvSpPr>
          <p:cNvPr id="9" name="Freeform 9"/>
          <p:cNvSpPr/>
          <p:nvPr/>
        </p:nvSpPr>
        <p:spPr>
          <a:xfrm>
            <a:off x="457200" y="8278808"/>
            <a:ext cx="1415605" cy="1654184"/>
          </a:xfrm>
          <a:custGeom>
            <a:avLst/>
            <a:gdLst/>
            <a:ahLst/>
            <a:cxnLst/>
            <a:rect l="l" t="t" r="r" b="b"/>
            <a:pathLst>
              <a:path w="739784" h="739784">
                <a:moveTo>
                  <a:pt x="0" y="0"/>
                </a:moveTo>
                <a:lnTo>
                  <a:pt x="739785" y="0"/>
                </a:lnTo>
                <a:lnTo>
                  <a:pt x="739785" y="739785"/>
                </a:lnTo>
                <a:lnTo>
                  <a:pt x="0" y="739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6501060" y="644658"/>
            <a:ext cx="1258016" cy="1705956"/>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0316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right)">
                                      <p:cBhvr>
                                        <p:cTn id="12" dur="500"/>
                                        <p:tgtEl>
                                          <p:spTgt spid="5">
                                            <p:txEl>
                                              <p:pRg st="0" end="0"/>
                                            </p:txEl>
                                          </p:spTgt>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right)">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7" name="Freeform 7"/>
          <p:cNvSpPr/>
          <p:nvPr/>
        </p:nvSpPr>
        <p:spPr>
          <a:xfrm>
            <a:off x="261359" y="5163234"/>
            <a:ext cx="5033809" cy="4448629"/>
          </a:xfrm>
          <a:custGeom>
            <a:avLst/>
            <a:gdLst/>
            <a:ahLst/>
            <a:cxnLst/>
            <a:rect l="l" t="t" r="r" b="b"/>
            <a:pathLst>
              <a:path w="5033809" h="4448629">
                <a:moveTo>
                  <a:pt x="0" y="0"/>
                </a:moveTo>
                <a:lnTo>
                  <a:pt x="5033809" y="0"/>
                </a:lnTo>
                <a:lnTo>
                  <a:pt x="5033809" y="4448629"/>
                </a:lnTo>
                <a:lnTo>
                  <a:pt x="0" y="4448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865440">
            <a:off x="1087746" y="627664"/>
            <a:ext cx="2935336" cy="4048739"/>
          </a:xfrm>
          <a:custGeom>
            <a:avLst/>
            <a:gdLst/>
            <a:ahLst/>
            <a:cxnLst/>
            <a:rect l="l" t="t" r="r" b="b"/>
            <a:pathLst>
              <a:path w="2935336" h="4048739">
                <a:moveTo>
                  <a:pt x="0" y="0"/>
                </a:moveTo>
                <a:lnTo>
                  <a:pt x="2935336" y="0"/>
                </a:lnTo>
                <a:lnTo>
                  <a:pt x="2935336" y="4048740"/>
                </a:lnTo>
                <a:lnTo>
                  <a:pt x="0" y="4048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117841" y="4198662"/>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53203" y="658808"/>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80025AE4-1D18-6694-C68B-5B69E19B28C3}"/>
              </a:ext>
            </a:extLst>
          </p:cNvPr>
          <p:cNvSpPr txBox="1"/>
          <p:nvPr/>
        </p:nvSpPr>
        <p:spPr>
          <a:xfrm>
            <a:off x="7315200" y="2905693"/>
            <a:ext cx="9296400" cy="451508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lang="vi-VN" sz="6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48065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135698" y="3167080"/>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34517" y="317048"/>
            <a:ext cx="1242189" cy="1194761"/>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79812" y="4467491"/>
            <a:ext cx="1569615" cy="1452608"/>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6918" y="4467491"/>
            <a:ext cx="1250501" cy="1300143"/>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909283" y="2374825"/>
            <a:ext cx="1195184" cy="11777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64559" y="1956554"/>
            <a:ext cx="1285872" cy="1274183"/>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251280" y="3831049"/>
            <a:ext cx="1006472" cy="1006472"/>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965566" y="2564523"/>
            <a:ext cx="1266525" cy="1266525"/>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250431" y="1008470"/>
            <a:ext cx="1535571" cy="1518819"/>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3399" y="371693"/>
            <a:ext cx="1379123" cy="13716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434672" y="617607"/>
            <a:ext cx="1737696" cy="1783080"/>
          </a:xfrm>
          <a:prstGeom prst="rect">
            <a:avLst/>
          </a:prstGeom>
        </p:spPr>
      </p:pic>
      <p:pic>
        <p:nvPicPr>
          <p:cNvPr id="43" name="Picture 42">
            <a:hlinkClick r:id="rId28" action="ppaction://hlinksldjump"/>
            <a:extLst>
              <a:ext uri="{FF2B5EF4-FFF2-40B4-BE49-F238E27FC236}">
                <a16:creationId xmlns:a16="http://schemas.microsoft.com/office/drawing/2014/main" id="{3F9DFB7D-4CC9-FE7F-8610-BA0D25850214}"/>
              </a:ext>
            </a:extLst>
          </p:cNvPr>
          <p:cNvPicPr>
            <a:picLocks noChangeAspect="1"/>
          </p:cNvPicPr>
          <p:nvPr/>
        </p:nvPicPr>
        <p:blipFill>
          <a:blip r:embed="rId29"/>
          <a:stretch>
            <a:fillRect/>
          </a:stretch>
        </p:blipFill>
        <p:spPr>
          <a:xfrm>
            <a:off x="12033752" y="4712216"/>
            <a:ext cx="3026927" cy="2075868"/>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3722693" y="2118585"/>
            <a:ext cx="1292733" cy="1309398"/>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5723653" y="3783689"/>
            <a:ext cx="840338" cy="840338"/>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4159174" y="617607"/>
            <a:ext cx="1127766" cy="1067148"/>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55518" y="511136"/>
            <a:ext cx="9305217" cy="9872909"/>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7635110" y="6535764"/>
            <a:ext cx="3017781" cy="2313633"/>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4"/>
          <a:stretch>
            <a:fillRect/>
          </a:stretch>
        </p:blipFill>
        <p:spPr>
          <a:xfrm>
            <a:off x="4255519" y="3974903"/>
            <a:ext cx="2067197" cy="20574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5"/>
          <a:stretch>
            <a:fillRect/>
          </a:stretch>
        </p:blipFill>
        <p:spPr>
          <a:xfrm>
            <a:off x="5061173" y="1185558"/>
            <a:ext cx="2036618" cy="20574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6"/>
          <a:stretch>
            <a:fillRect/>
          </a:stretch>
        </p:blipFill>
        <p:spPr>
          <a:xfrm>
            <a:off x="7918640" y="414228"/>
            <a:ext cx="1995053" cy="20574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7"/>
          <a:stretch>
            <a:fillRect/>
          </a:stretch>
        </p:blipFill>
        <p:spPr>
          <a:xfrm>
            <a:off x="11890175" y="1063470"/>
            <a:ext cx="2142308" cy="219456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8"/>
          <a:stretch>
            <a:fillRect/>
          </a:stretch>
        </p:blipFill>
        <p:spPr>
          <a:xfrm>
            <a:off x="11615987" y="3618728"/>
            <a:ext cx="2194560" cy="2194560"/>
          </a:xfrm>
          <a:prstGeom prst="rect">
            <a:avLst/>
          </a:prstGeom>
        </p:spPr>
      </p:pic>
      <p:pic>
        <p:nvPicPr>
          <p:cNvPr id="10" name="Picture 9">
            <a:hlinkClick r:id="rId19"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4"/>
          <a:stretch>
            <a:fillRect/>
          </a:stretch>
        </p:blipFill>
        <p:spPr>
          <a:xfrm>
            <a:off x="4262108" y="3955728"/>
            <a:ext cx="2067197" cy="2057400"/>
          </a:xfrm>
          <a:prstGeom prst="rect">
            <a:avLst/>
          </a:prstGeom>
        </p:spPr>
      </p:pic>
      <p:pic>
        <p:nvPicPr>
          <p:cNvPr id="11" name="Picture 10">
            <a:hlinkClick r:id="rId20"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5"/>
          <a:stretch>
            <a:fillRect/>
          </a:stretch>
        </p:blipFill>
        <p:spPr>
          <a:xfrm>
            <a:off x="5078237" y="1204733"/>
            <a:ext cx="2036618" cy="2057400"/>
          </a:xfrm>
          <a:prstGeom prst="rect">
            <a:avLst/>
          </a:prstGeom>
        </p:spPr>
      </p:pic>
      <p:pic>
        <p:nvPicPr>
          <p:cNvPr id="12" name="Picture 11">
            <a:hlinkClick r:id="rId21"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6"/>
          <a:stretch>
            <a:fillRect/>
          </a:stretch>
        </p:blipFill>
        <p:spPr>
          <a:xfrm>
            <a:off x="7918640" y="406346"/>
            <a:ext cx="1995053" cy="2057400"/>
          </a:xfrm>
          <a:prstGeom prst="rect">
            <a:avLst/>
          </a:prstGeom>
        </p:spPr>
      </p:pic>
      <p:pic>
        <p:nvPicPr>
          <p:cNvPr id="13" name="Picture 12">
            <a:hlinkClick r:id="rId22"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7"/>
          <a:stretch>
            <a:fillRect/>
          </a:stretch>
        </p:blipFill>
        <p:spPr>
          <a:xfrm>
            <a:off x="11878261" y="1076253"/>
            <a:ext cx="2142308" cy="2194560"/>
          </a:xfrm>
          <a:prstGeom prst="rect">
            <a:avLst/>
          </a:prstGeom>
        </p:spPr>
      </p:pic>
      <p:pic>
        <p:nvPicPr>
          <p:cNvPr id="14" name="Picture 13">
            <a:hlinkClick r:id="rId23"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8"/>
          <a:stretch>
            <a:fillRect/>
          </a:stretch>
        </p:blipFill>
        <p:spPr>
          <a:xfrm>
            <a:off x="11615987" y="3636966"/>
            <a:ext cx="2194560" cy="2194560"/>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17E8193B-6EC3-7923-9265-FEBD84E806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15827017" y="8144759"/>
            <a:ext cx="2460983" cy="2239695"/>
          </a:xfrm>
          <a:prstGeom prst="rect">
            <a:avLst/>
          </a:prstGeom>
        </p:spPr>
      </p:pic>
      <p:sp>
        <p:nvSpPr>
          <p:cNvPr id="9" name="Rectangle: Rounded Corners 8">
            <a:extLst>
              <a:ext uri="{FF2B5EF4-FFF2-40B4-BE49-F238E27FC236}">
                <a16:creationId xmlns:a16="http://schemas.microsoft.com/office/drawing/2014/main" id="{DA5ED53D-9349-0EF1-8C1D-FAAA5AE39411}"/>
              </a:ext>
            </a:extLst>
          </p:cNvPr>
          <p:cNvSpPr/>
          <p:nvPr/>
        </p:nvSpPr>
        <p:spPr>
          <a:xfrm>
            <a:off x="809298" y="664663"/>
            <a:ext cx="16669404" cy="21022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u="none" strike="noStrike" err="1">
                <a:solidFill>
                  <a:srgbClr val="000000"/>
                </a:solidFill>
                <a:effectLst/>
                <a:latin typeface="Arial" panose="020B0604020202020204" pitchFamily="34" charset="0"/>
                <a:cs typeface="Arial" panose="020B0604020202020204" pitchFamily="34" charset="0"/>
              </a:rPr>
              <a:t>Câu</a:t>
            </a:r>
            <a:r>
              <a:rPr lang="en-US" sz="4000" b="1" u="none" strike="noStrike">
                <a:solidFill>
                  <a:srgbClr val="000000"/>
                </a:solidFill>
                <a:effectLst/>
                <a:latin typeface="Arial" panose="020B0604020202020204" pitchFamily="34" charset="0"/>
                <a:cs typeface="Arial" panose="020B0604020202020204" pitchFamily="34" charset="0"/>
              </a:rPr>
              <a:t> </a:t>
            </a:r>
            <a:r>
              <a:rPr lang="en-US" sz="4000" b="1">
                <a:solidFill>
                  <a:srgbClr val="000000"/>
                </a:solidFill>
                <a:latin typeface="Arial" panose="020B0604020202020204" pitchFamily="34" charset="0"/>
                <a:cs typeface="Arial" panose="020B0604020202020204" pitchFamily="34" charset="0"/>
              </a:rPr>
              <a:t>1: </a:t>
            </a:r>
            <a:r>
              <a:rPr lang="vi-VN" sz="4000">
                <a:solidFill>
                  <a:srgbClr val="000000"/>
                </a:solidFill>
                <a:latin typeface="Arial" panose="020B0604020202020204" pitchFamily="34" charset="0"/>
                <a:cs typeface="Arial" panose="020B0604020202020204" pitchFamily="34" charset="0"/>
              </a:rPr>
              <a:t>Tại sao chúng ta cần phải chi tiêu cho công việc học tập?</a:t>
            </a:r>
            <a:endParaRPr lang="vi-VN" sz="40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EA6E199-F913-51D3-0AD5-7A164D2B9126}"/>
              </a:ext>
            </a:extLst>
          </p:cNvPr>
          <p:cNvSpPr/>
          <p:nvPr/>
        </p:nvSpPr>
        <p:spPr>
          <a:xfrm>
            <a:off x="1447800" y="3342377"/>
            <a:ext cx="7012155"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Để phát triển bản thân và có điều kiện học tập tốt hơn</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C61F5970-6A23-4180-1BF6-99B6CB00D1EA}"/>
              </a:ext>
            </a:extLst>
          </p:cNvPr>
          <p:cNvSpPr/>
          <p:nvPr/>
        </p:nvSpPr>
        <p:spPr>
          <a:xfrm>
            <a:off x="1447800" y="6687710"/>
            <a:ext cx="6970828"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Để không thua kém bạn bè</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4359EEAC-2C17-12AD-B634-69B76D4F2772}"/>
              </a:ext>
            </a:extLst>
          </p:cNvPr>
          <p:cNvSpPr/>
          <p:nvPr/>
        </p:nvSpPr>
        <p:spPr>
          <a:xfrm>
            <a:off x="9478575" y="3342376"/>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Để không bị thầy cô mắng</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42388AC9-9DDF-C4F3-C5BA-C039F07CFE58}"/>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Để mua những cuốn sách yêu thích</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DC95A58B-F348-4770-2B6C-6824EE9371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8668" y="499649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1C32751E-3C36-82E7-C8E3-9F16612289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94107" y="8632297"/>
            <a:ext cx="1287617" cy="11491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4B9A73BD-BBFB-96CE-7610-6D03D8BA01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2400" y="5130299"/>
            <a:ext cx="1275744" cy="11385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7BB24C15-3BDF-0C8B-E4F2-C8FE94C167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8405" y="8490485"/>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12"/>
                  </p:tgtEl>
                </p:cond>
              </p:nextCondLst>
            </p:seq>
          </p:childTnLst>
        </p:cTn>
      </p:par>
    </p:tnLst>
    <p:bldLst>
      <p:bldP spid="9" grpId="0" animBg="1"/>
      <p:bldP spid="12" grpId="0" animBg="1"/>
      <p:bldP spid="13"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15827017" y="8144759"/>
            <a:ext cx="2460983" cy="2239695"/>
          </a:xfrm>
          <a:prstGeom prst="rect">
            <a:avLst/>
          </a:prstGeom>
        </p:spPr>
      </p:pic>
      <p:sp>
        <p:nvSpPr>
          <p:cNvPr id="9" name="Rectangle: Rounded Corners 8">
            <a:extLst>
              <a:ext uri="{FF2B5EF4-FFF2-40B4-BE49-F238E27FC236}">
                <a16:creationId xmlns:a16="http://schemas.microsoft.com/office/drawing/2014/main" id="{69BD3F26-B8F2-ABA3-9A63-59C88EDBACA9}"/>
              </a:ext>
            </a:extLst>
          </p:cNvPr>
          <p:cNvSpPr/>
          <p:nvPr/>
        </p:nvSpPr>
        <p:spPr>
          <a:xfrm>
            <a:off x="809298" y="664662"/>
            <a:ext cx="16669404" cy="225868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b="1" u="none" strike="noStrike" err="1">
                <a:solidFill>
                  <a:srgbClr val="000000"/>
                </a:solidFill>
                <a:effectLst/>
                <a:latin typeface="Arial" panose="020B0604020202020204" pitchFamily="34" charset="0"/>
                <a:cs typeface="Arial" panose="020B0604020202020204" pitchFamily="34" charset="0"/>
              </a:rPr>
              <a:t>Câu</a:t>
            </a:r>
            <a:r>
              <a:rPr lang="en-US" sz="4000" b="1" u="none" strike="noStrike">
                <a:solidFill>
                  <a:srgbClr val="000000"/>
                </a:solidFill>
                <a:effectLst/>
                <a:latin typeface="Arial" panose="020B0604020202020204" pitchFamily="34" charset="0"/>
                <a:cs typeface="Arial" panose="020B0604020202020204" pitchFamily="34" charset="0"/>
              </a:rPr>
              <a:t> </a:t>
            </a:r>
            <a:r>
              <a:rPr lang="en-US" sz="4000" b="1">
                <a:solidFill>
                  <a:srgbClr val="000000"/>
                </a:solidFill>
                <a:latin typeface="Arial" panose="020B0604020202020204" pitchFamily="34" charset="0"/>
                <a:cs typeface="Arial" panose="020B0604020202020204" pitchFamily="34" charset="0"/>
              </a:rPr>
              <a:t>2: </a:t>
            </a:r>
            <a:r>
              <a:rPr lang="vi-VN" sz="4000">
                <a:solidFill>
                  <a:srgbClr val="000000"/>
                </a:solidFill>
                <a:latin typeface="Arial" panose="020B0604020202020204" pitchFamily="34" charset="0"/>
                <a:cs typeface="Arial" panose="020B0604020202020204" pitchFamily="34" charset="0"/>
              </a:rPr>
              <a:t>Giữa áo phông, sách giáo khoa, đồ chơi xếp hình, truyện tranh, đâu là món đồ được ưu tiên trong thời điểm chuẩn bị năm học mới?</a:t>
            </a:r>
            <a:endParaRPr lang="vi-VN" sz="40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6709734-8A6B-3BA8-576A-389B44F7D824}"/>
              </a:ext>
            </a:extLst>
          </p:cNvPr>
          <p:cNvSpPr/>
          <p:nvPr/>
        </p:nvSpPr>
        <p:spPr>
          <a:xfrm>
            <a:off x="1447800" y="3342377"/>
            <a:ext cx="7012155"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Sách giáo khoa</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8265687E-C934-8395-8179-6F0B67BDE547}"/>
              </a:ext>
            </a:extLst>
          </p:cNvPr>
          <p:cNvSpPr/>
          <p:nvPr/>
        </p:nvSpPr>
        <p:spPr>
          <a:xfrm>
            <a:off x="1447800" y="6687710"/>
            <a:ext cx="6970828"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Đồ chơi xếp hình</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ACEB0392-F390-F8F3-2714-4ED588316BD3}"/>
              </a:ext>
            </a:extLst>
          </p:cNvPr>
          <p:cNvSpPr/>
          <p:nvPr/>
        </p:nvSpPr>
        <p:spPr>
          <a:xfrm>
            <a:off x="9478575" y="3342376"/>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Áo phông</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3ED43E7-C56D-F0D4-90F8-10988B110715}"/>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Truyện tranh</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6AF96CC5-69EE-8A41-5E5D-800282C5A31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8668" y="499649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46030EB7-EFBA-0A22-7739-3C5DC73B99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94107" y="8632297"/>
            <a:ext cx="1287617" cy="11491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9DAAFF73-A429-F260-E9CA-6A2169BECA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92400" y="5130299"/>
            <a:ext cx="1275744" cy="11385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CE7A6E87-89AA-9B28-4C5C-E1F6E5BBB9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8405" y="8490485"/>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12"/>
                  </p:tgtEl>
                </p:cond>
              </p:nextCondLst>
            </p:seq>
          </p:childTnLst>
        </p:cTn>
      </p:par>
    </p:tnLst>
    <p:bldLst>
      <p:bldP spid="9" grpId="0" animBg="1"/>
      <p:bldP spid="12" grpId="0" animBg="1"/>
      <p:bldP spid="13"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15827017" y="8144759"/>
            <a:ext cx="2460983" cy="2239695"/>
          </a:xfrm>
          <a:prstGeom prst="rect">
            <a:avLst/>
          </a:prstGeom>
        </p:spPr>
      </p:pic>
      <p:sp>
        <p:nvSpPr>
          <p:cNvPr id="9" name="Rectangle: Rounded Corners 8">
            <a:extLst>
              <a:ext uri="{FF2B5EF4-FFF2-40B4-BE49-F238E27FC236}">
                <a16:creationId xmlns:a16="http://schemas.microsoft.com/office/drawing/2014/main" id="{E4632111-0EEF-A926-0263-FD063A04D7B7}"/>
              </a:ext>
            </a:extLst>
          </p:cNvPr>
          <p:cNvSpPr/>
          <p:nvPr/>
        </p:nvSpPr>
        <p:spPr>
          <a:xfrm>
            <a:off x="1734908" y="667603"/>
            <a:ext cx="14893301" cy="21022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b="1" u="none" strike="noStrike" err="1">
                <a:solidFill>
                  <a:srgbClr val="000000"/>
                </a:solidFill>
                <a:effectLst/>
                <a:latin typeface="Arial" panose="020B0604020202020204" pitchFamily="34" charset="0"/>
                <a:cs typeface="Arial" panose="020B0604020202020204" pitchFamily="34" charset="0"/>
              </a:rPr>
              <a:t>Câu</a:t>
            </a:r>
            <a:r>
              <a:rPr lang="en-US" sz="4000" b="1" u="none" strike="noStrike">
                <a:solidFill>
                  <a:srgbClr val="000000"/>
                </a:solidFill>
                <a:effectLst/>
                <a:latin typeface="Arial" panose="020B0604020202020204" pitchFamily="34" charset="0"/>
                <a:cs typeface="Arial" panose="020B0604020202020204" pitchFamily="34" charset="0"/>
              </a:rPr>
              <a:t> 3</a:t>
            </a:r>
            <a:r>
              <a:rPr lang="en-US" sz="4000" b="1">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Đâu là biểu hiện của người có trách nhiệm trong chi tiêu cá nhân</a:t>
            </a:r>
            <a:r>
              <a:rPr lang="en-US" sz="4000">
                <a:solidFill>
                  <a:srgbClr val="000000"/>
                </a:solidFill>
                <a:latin typeface="Arial" panose="020B0604020202020204" pitchFamily="34" charset="0"/>
                <a:cs typeface="Arial" panose="020B0604020202020204" pitchFamily="34" charset="0"/>
              </a:rPr>
              <a:t>?</a:t>
            </a:r>
            <a:endParaRPr lang="vi-VN" sz="40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B423EBF-B789-A9BB-0EDC-61B0EE9B498C}"/>
              </a:ext>
            </a:extLst>
          </p:cNvPr>
          <p:cNvSpPr/>
          <p:nvPr/>
        </p:nvSpPr>
        <p:spPr>
          <a:xfrm>
            <a:off x="1346466" y="3342377"/>
            <a:ext cx="7113489"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Làm bài tập về nhà qua loa</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5DA3BD0-7FCB-107C-C8D1-BEC414A5495B}"/>
              </a:ext>
            </a:extLst>
          </p:cNvPr>
          <p:cNvSpPr/>
          <p:nvPr/>
        </p:nvSpPr>
        <p:spPr>
          <a:xfrm>
            <a:off x="1346466" y="6687710"/>
            <a:ext cx="7072162"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Giữ lời hứa với người mình đã hứa</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99F254F-3528-970D-D991-358C6A0376EC}"/>
              </a:ext>
            </a:extLst>
          </p:cNvPr>
          <p:cNvSpPr/>
          <p:nvPr/>
        </p:nvSpPr>
        <p:spPr>
          <a:xfrm>
            <a:off x="9478575" y="3342376"/>
            <a:ext cx="6828757"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Lập danh sách mua sắm, sắp xếp theo thứ tự các nhu cầu cần thiết</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54338770-2B01-1B6E-0E34-2D072DEC5006}"/>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Trao đổi bài với bạn trong giờ kiểm tra</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DD7FCE0F-2F58-37A2-0261-BDEFA84340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29433" y="493396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B879A407-1E04-C6A2-4371-499EF47142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23341" y="8544725"/>
            <a:ext cx="1256383" cy="11212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8FBF406D-7853-A442-707F-69DB3E6E73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2104" y="5120052"/>
            <a:ext cx="1268403" cy="11320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70B65258-CD57-E90C-C3F1-BD73DC0F20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93215" y="8566633"/>
            <a:ext cx="1207292" cy="10774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7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nextCondLst>
                <p:cond evt="onClick" delay="0">
                  <p:tgtEl>
                    <p:spTgt spid="12"/>
                  </p:tgtEl>
                </p:cond>
              </p:nextCondLst>
            </p:seq>
          </p:childTnLst>
        </p:cTn>
      </p:par>
    </p:tnLst>
    <p:bldLst>
      <p:bldP spid="9" grpId="0" animBg="1"/>
      <p:bldP spid="12" grpId="0" animBg="1"/>
      <p:bldP spid="13"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15" name="Picture 3">
            <a:extLst>
              <a:ext uri="{FF2B5EF4-FFF2-40B4-BE49-F238E27FC236}">
                <a16:creationId xmlns:a16="http://schemas.microsoft.com/office/drawing/2014/main" id="{3A814687-118A-96EF-C802-DF3F4CCF04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762" y="7363654"/>
            <a:ext cx="1819785" cy="3020390"/>
          </a:xfrm>
          <a:prstGeom prst="rect">
            <a:avLst/>
          </a:prstGeom>
        </p:spPr>
      </p:pic>
      <p:sp>
        <p:nvSpPr>
          <p:cNvPr id="9" name="Rectangle: Rounded Corners 8">
            <a:extLst>
              <a:ext uri="{FF2B5EF4-FFF2-40B4-BE49-F238E27FC236}">
                <a16:creationId xmlns:a16="http://schemas.microsoft.com/office/drawing/2014/main" id="{413908D7-F0B9-5BB3-28E5-7844B5EDAFCF}"/>
              </a:ext>
            </a:extLst>
          </p:cNvPr>
          <p:cNvSpPr/>
          <p:nvPr/>
        </p:nvSpPr>
        <p:spPr>
          <a:xfrm>
            <a:off x="1066800" y="377869"/>
            <a:ext cx="16916400" cy="267320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b="1" u="none" strike="noStrike">
                <a:solidFill>
                  <a:srgbClr val="000000"/>
                </a:solidFill>
                <a:effectLst/>
                <a:latin typeface="Arial" panose="020B0604020202020204" pitchFamily="34" charset="0"/>
                <a:cs typeface="Arial" panose="020B0604020202020204" pitchFamily="34" charset="0"/>
              </a:rPr>
              <a:t>Câu 4</a:t>
            </a:r>
            <a:r>
              <a:rPr lang="en-US" sz="3800" b="1">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Gia đình bạn A có hoàn cảnh khó khăn. Ngoài giờ học, bạn phụ giúp gia đình bán rau, bán gà vịt ngoài chợ để kiếm thêm thu nhập. Mặc dù vậy, thành tích học tập của bạn vẫn rất tốt. Em có nhận xét gì về bạn A?</a:t>
            </a:r>
            <a:endParaRPr lang="vi-VN" sz="38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DB25B54-E103-1F70-E0A8-15DEF29B6B3C}"/>
              </a:ext>
            </a:extLst>
          </p:cNvPr>
          <p:cNvSpPr/>
          <p:nvPr/>
        </p:nvSpPr>
        <p:spPr>
          <a:xfrm>
            <a:off x="2012197" y="3481678"/>
            <a:ext cx="6828757" cy="267320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Bạn là một người con rất hiếu thảo</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4C733C0-BF50-F298-2F0E-909CA002B0E8}"/>
              </a:ext>
            </a:extLst>
          </p:cNvPr>
          <p:cNvSpPr/>
          <p:nvPr/>
        </p:nvSpPr>
        <p:spPr>
          <a:xfrm>
            <a:off x="2012197" y="6517587"/>
            <a:ext cx="6787430" cy="333259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Bạn rất thông minh, biết cách sắp xếp, tổ chức thời gian hợp lí</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C958669-3F1B-7FA4-0C37-2A8A07B032B6}"/>
              </a:ext>
            </a:extLst>
          </p:cNvPr>
          <p:cNvSpPr/>
          <p:nvPr/>
        </p:nvSpPr>
        <p:spPr>
          <a:xfrm>
            <a:off x="9525000" y="3481676"/>
            <a:ext cx="7163332" cy="267320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Bạn là một người rất mạnh mẽ, có ý chí vươn lên</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2990370-9F61-41F2-51A3-22E8781AF5BB}"/>
              </a:ext>
            </a:extLst>
          </p:cNvPr>
          <p:cNvSpPr/>
          <p:nvPr/>
        </p:nvSpPr>
        <p:spPr>
          <a:xfrm>
            <a:off x="9525000" y="6561400"/>
            <a:ext cx="7163332" cy="328877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Bạn vừa là người con h</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iế</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u thảo, có ý chí mạnh mẽ, vừa biết cách sắp xếp, tổ chức hợp lí thời gian biểu của mình</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EF0756C7-9286-B2B4-B516-CCC86E7606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55310" y="8626504"/>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D5F428F9-5311-317D-ED34-BF1EC3B3A0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2151" y="8747927"/>
            <a:ext cx="1309438" cy="11686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132F9BBC-BD83-D98E-127D-3C46E6922D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73863" y="4989039"/>
            <a:ext cx="1306307" cy="11658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D90C5B88-33D3-B97A-2124-1BECC54129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36707" y="5018485"/>
            <a:ext cx="1306307" cy="11658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16"/>
                  </p:tgtEl>
                </p:cond>
              </p:nextCondLst>
            </p:seq>
          </p:childTnLst>
        </p:cTn>
      </p:par>
    </p:tnLst>
    <p:bldLst>
      <p:bldP spid="9" grpId="0" animBg="1"/>
      <p:bldP spid="12" grpId="0" animBg="1"/>
      <p:bldP spid="13" grpId="0" animBg="1"/>
      <p:bldP spid="1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9F877E2D-63B7-C42B-561F-812A5F80C7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762" y="7363654"/>
            <a:ext cx="1819785" cy="3020390"/>
          </a:xfrm>
          <a:prstGeom prst="rect">
            <a:avLst/>
          </a:prstGeom>
        </p:spPr>
      </p:pic>
      <p:pic>
        <p:nvPicPr>
          <p:cNvPr id="33" name="Picture 32">
            <a:hlinkClick r:id="rId7"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8"/>
          <a:stretch>
            <a:fillRect/>
          </a:stretch>
        </p:blipFill>
        <p:spPr>
          <a:xfrm>
            <a:off x="15827017" y="8144759"/>
            <a:ext cx="2460983" cy="2239695"/>
          </a:xfrm>
          <a:prstGeom prst="rect">
            <a:avLst/>
          </a:prstGeom>
        </p:spPr>
      </p:pic>
      <p:sp>
        <p:nvSpPr>
          <p:cNvPr id="9" name="Rectangle: Rounded Corners 8">
            <a:extLst>
              <a:ext uri="{FF2B5EF4-FFF2-40B4-BE49-F238E27FC236}">
                <a16:creationId xmlns:a16="http://schemas.microsoft.com/office/drawing/2014/main" id="{D584126A-34D2-CC28-C7D0-3F1F24EFB855}"/>
              </a:ext>
            </a:extLst>
          </p:cNvPr>
          <p:cNvSpPr/>
          <p:nvPr/>
        </p:nvSpPr>
        <p:spPr>
          <a:xfrm>
            <a:off x="809298" y="664663"/>
            <a:ext cx="16669404" cy="21022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b="1" u="none" strike="noStrike" err="1">
                <a:solidFill>
                  <a:srgbClr val="000000"/>
                </a:solidFill>
                <a:effectLst/>
                <a:latin typeface="Arial" panose="020B0604020202020204" pitchFamily="34" charset="0"/>
                <a:cs typeface="Arial" panose="020B0604020202020204" pitchFamily="34" charset="0"/>
              </a:rPr>
              <a:t>Câu</a:t>
            </a:r>
            <a:r>
              <a:rPr lang="en-US" sz="4000" b="1" u="none" strike="noStrike">
                <a:solidFill>
                  <a:srgbClr val="000000"/>
                </a:solidFill>
                <a:effectLst/>
                <a:latin typeface="Arial" panose="020B0604020202020204" pitchFamily="34" charset="0"/>
                <a:cs typeface="Arial" panose="020B0604020202020204" pitchFamily="34" charset="0"/>
              </a:rPr>
              <a:t> </a:t>
            </a:r>
            <a:r>
              <a:rPr lang="en-US" sz="4000" b="1">
                <a:solidFill>
                  <a:srgbClr val="000000"/>
                </a:solidFill>
                <a:latin typeface="Arial" panose="020B0604020202020204" pitchFamily="34" charset="0"/>
                <a:cs typeface="Arial" panose="020B0604020202020204" pitchFamily="34" charset="0"/>
              </a:rPr>
              <a:t>5: </a:t>
            </a:r>
            <a:r>
              <a:rPr lang="vi-VN" sz="4000">
                <a:solidFill>
                  <a:srgbClr val="000000"/>
                </a:solidFill>
                <a:latin typeface="Arial" panose="020B0604020202020204" pitchFamily="34" charset="0"/>
                <a:cs typeface="Arial" panose="020B0604020202020204" pitchFamily="34" charset="0"/>
              </a:rPr>
              <a:t>Trong điều kiện số tiền chi tiêu còn hạn chế, đâu là yếu tố đầu tiên chúng ta cần phải cân nhắc?</a:t>
            </a:r>
            <a:endParaRPr lang="vi-VN" sz="4000" dirty="0">
              <a:solidFill>
                <a:srgbClr val="0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3E700D6-B444-9EE3-06FA-25628BCA343A}"/>
              </a:ext>
            </a:extLst>
          </p:cNvPr>
          <p:cNvSpPr/>
          <p:nvPr/>
        </p:nvSpPr>
        <p:spPr>
          <a:xfrm>
            <a:off x="1143000" y="3342377"/>
            <a:ext cx="773969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Ưu tiên mua những món đồ bắt buộc có trong từng hoàn cảnh</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17B990F-5337-E2EC-9475-2D98DE18EA34}"/>
              </a:ext>
            </a:extLst>
          </p:cNvPr>
          <p:cNvSpPr/>
          <p:nvPr/>
        </p:nvSpPr>
        <p:spPr>
          <a:xfrm>
            <a:off x="1143001" y="6687710"/>
            <a:ext cx="7739696"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Ưu tiên mua những thứ để thực hiện hoạt động mình thíc</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DA3AC9F2-9D5A-F003-E673-1A8232E81336}"/>
              </a:ext>
            </a:extLst>
          </p:cNvPr>
          <p:cNvSpPr/>
          <p:nvPr/>
        </p:nvSpPr>
        <p:spPr>
          <a:xfrm>
            <a:off x="9478575" y="3342376"/>
            <a:ext cx="7189569"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Ưu tiên mua những thứ để thực hiện các hoạt động có ý nghĩa và thiết thực với cá nhân</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595367D-4102-6681-AE23-0E428E224905}"/>
              </a:ext>
            </a:extLst>
          </p:cNvPr>
          <p:cNvSpPr/>
          <p:nvPr/>
        </p:nvSpPr>
        <p:spPr>
          <a:xfrm>
            <a:off x="9478575" y="6731523"/>
            <a:ext cx="6828757"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Ưu tiên mua những thứ để đáp ứng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cho </a:t>
            </a:r>
            <a:r>
              <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rPr>
              <a:t>nhu cầu giải trí cá nhân</a:t>
            </a:r>
            <a:endPar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0ED32EBD-0A47-8714-9114-36DDFC0699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8668" y="499649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01798505-6B18-5E77-9F27-67767111C0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94107" y="8632297"/>
            <a:ext cx="1287617" cy="11491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165DC9EB-C5F0-0365-AFDC-C53460C678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92400" y="5130299"/>
            <a:ext cx="1275744" cy="11385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7FBF0114-F2A5-609C-B9DE-DA64C92F50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8405" y="8490485"/>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12"/>
                  </p:tgtEl>
                </p:cond>
              </p:nextCondLst>
            </p:seq>
          </p:childTnLst>
        </p:cTn>
      </p:par>
    </p:tnLst>
    <p:bldLst>
      <p:bldP spid="9" grpId="0" animBg="1"/>
      <p:bldP spid="12" grpId="0" animBg="1"/>
      <p:bldP spid="13"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1" name="Freeform 11"/>
          <p:cNvSpPr/>
          <p:nvPr/>
        </p:nvSpPr>
        <p:spPr>
          <a:xfrm>
            <a:off x="98569" y="9090479"/>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11">
            <a:extLst>
              <a:ext uri="{FF2B5EF4-FFF2-40B4-BE49-F238E27FC236}">
                <a16:creationId xmlns:a16="http://schemas.microsoft.com/office/drawing/2014/main" id="{6EB256EC-1781-E2F9-6C7A-AB2F0E96B97B}"/>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4">
            <a:extLst>
              <a:ext uri="{FF2B5EF4-FFF2-40B4-BE49-F238E27FC236}">
                <a16:creationId xmlns:a16="http://schemas.microsoft.com/office/drawing/2014/main" id="{3E73C345-1063-D00C-1321-A90494934DF0}"/>
              </a:ext>
            </a:extLst>
          </p:cNvPr>
          <p:cNvPicPr>
            <a:picLocks noChangeAspect="1"/>
          </p:cNvPicPr>
          <p:nvPr/>
        </p:nvPicPr>
        <p:blipFill>
          <a:blip r:embed="rId6">
            <a:grayscl/>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083661" y="-571500"/>
            <a:ext cx="10302513" cy="8458200"/>
          </a:xfrm>
          <a:prstGeom prst="rect">
            <a:avLst/>
          </a:prstGeom>
        </p:spPr>
      </p:pic>
      <p:sp>
        <p:nvSpPr>
          <p:cNvPr id="22" name="TextBox 21">
            <a:extLst>
              <a:ext uri="{FF2B5EF4-FFF2-40B4-BE49-F238E27FC236}">
                <a16:creationId xmlns:a16="http://schemas.microsoft.com/office/drawing/2014/main" id="{BAA12000-B482-D9EA-59B4-D4F9BF6682E4}"/>
              </a:ext>
            </a:extLst>
          </p:cNvPr>
          <p:cNvSpPr txBox="1"/>
          <p:nvPr/>
        </p:nvSpPr>
        <p:spPr>
          <a:xfrm>
            <a:off x="4559101" y="4629423"/>
            <a:ext cx="9351632" cy="1998176"/>
          </a:xfrm>
          <a:prstGeom prst="rect">
            <a:avLst/>
          </a:prstGeom>
          <a:noFill/>
        </p:spPr>
        <p:txBody>
          <a:bodyPr wrap="square">
            <a:spAutoFit/>
          </a:bodyPr>
          <a:lstStyle/>
          <a:p>
            <a:pPr algn="ctr">
              <a:lnSpc>
                <a:spcPct val="150000"/>
              </a:lnSpc>
            </a:pP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Nhiệm vụ về nhà: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 hoàn thành phiếu khảo sát dưới đây </a:t>
            </a:r>
            <a:endParaRPr lang="en-US" sz="4400" dirty="0">
              <a:latin typeface="Arial" panose="020B0604020202020204" pitchFamily="34" charset="0"/>
              <a:cs typeface="Arial" panose="020B0604020202020204" pitchFamily="34" charset="0"/>
            </a:endParaRPr>
          </a:p>
        </p:txBody>
      </p:sp>
      <p:sp>
        <p:nvSpPr>
          <p:cNvPr id="24" name="AutoShape 24">
            <a:extLst>
              <a:ext uri="{FF2B5EF4-FFF2-40B4-BE49-F238E27FC236}">
                <a16:creationId xmlns:a16="http://schemas.microsoft.com/office/drawing/2014/main" id="{166046C0-4919-4033-019B-5C805EA860AF}"/>
              </a:ext>
            </a:extLst>
          </p:cNvPr>
          <p:cNvSpPr/>
          <p:nvPr/>
        </p:nvSpPr>
        <p:spPr>
          <a:xfrm>
            <a:off x="-1981200" y="527627"/>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3E7E942E-88E8-9706-3F7E-980254FE9160}"/>
              </a:ext>
            </a:extLst>
          </p:cNvPr>
          <p:cNvGrpSpPr/>
          <p:nvPr/>
        </p:nvGrpSpPr>
        <p:grpSpPr>
          <a:xfrm rot="702940">
            <a:off x="15917540" y="521419"/>
            <a:ext cx="2499012" cy="1705583"/>
            <a:chOff x="15794001" y="8493661"/>
            <a:chExt cx="2246574" cy="1599902"/>
          </a:xfrm>
        </p:grpSpPr>
        <p:sp>
          <p:nvSpPr>
            <p:cNvPr id="41" name="Freeform 9">
              <a:extLst>
                <a:ext uri="{FF2B5EF4-FFF2-40B4-BE49-F238E27FC236}">
                  <a16:creationId xmlns:a16="http://schemas.microsoft.com/office/drawing/2014/main" id="{2B1407CD-5C29-6E2A-5C8A-A7F23283BD7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2" name="Freeform 11">
              <a:extLst>
                <a:ext uri="{FF2B5EF4-FFF2-40B4-BE49-F238E27FC236}">
                  <a16:creationId xmlns:a16="http://schemas.microsoft.com/office/drawing/2014/main" id="{CA089D67-F0F1-E151-E490-74211AB6299F}"/>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335E6082-9304-BFD7-E5C7-B9DB5353496D}"/>
              </a:ext>
            </a:extLst>
          </p:cNvPr>
          <p:cNvGrpSpPr/>
          <p:nvPr/>
        </p:nvGrpSpPr>
        <p:grpSpPr>
          <a:xfrm rot="6949130">
            <a:off x="351203" y="384659"/>
            <a:ext cx="2506785" cy="1782556"/>
            <a:chOff x="15794001" y="8493661"/>
            <a:chExt cx="2246574" cy="1599902"/>
          </a:xfrm>
        </p:grpSpPr>
        <p:sp>
          <p:nvSpPr>
            <p:cNvPr id="44" name="Freeform 9">
              <a:extLst>
                <a:ext uri="{FF2B5EF4-FFF2-40B4-BE49-F238E27FC236}">
                  <a16:creationId xmlns:a16="http://schemas.microsoft.com/office/drawing/2014/main" id="{F3C25F87-72FF-75FB-E244-8F3C77558A9A}"/>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5" name="Freeform 11">
              <a:extLst>
                <a:ext uri="{FF2B5EF4-FFF2-40B4-BE49-F238E27FC236}">
                  <a16:creationId xmlns:a16="http://schemas.microsoft.com/office/drawing/2014/main" id="{5610CA0E-71F9-D0E2-013B-9553BE7B221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46" name="Picture 45" descr="A group of kids sitting around a table&#10;&#10;Description automatically generated with low confidence">
            <a:extLst>
              <a:ext uri="{FF2B5EF4-FFF2-40B4-BE49-F238E27FC236}">
                <a16:creationId xmlns:a16="http://schemas.microsoft.com/office/drawing/2014/main" id="{C0325170-5AB8-5969-2843-39C182F446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06250" y="6536951"/>
            <a:ext cx="7147883" cy="3750049"/>
          </a:xfrm>
          <a:prstGeom prst="rect">
            <a:avLst/>
          </a:prstGeom>
        </p:spPr>
      </p:pic>
      <p:sp>
        <p:nvSpPr>
          <p:cNvPr id="47" name="TextBox 46">
            <a:extLst>
              <a:ext uri="{FF2B5EF4-FFF2-40B4-BE49-F238E27FC236}">
                <a16:creationId xmlns:a16="http://schemas.microsoft.com/office/drawing/2014/main" id="{444B34FF-23DB-8D71-9F48-C89968715CF6}"/>
              </a:ext>
            </a:extLst>
          </p:cNvPr>
          <p:cNvSpPr txBox="1"/>
          <p:nvPr/>
        </p:nvSpPr>
        <p:spPr>
          <a:xfrm>
            <a:off x="3553426" y="760544"/>
            <a:ext cx="11677370" cy="1015663"/>
          </a:xfrm>
          <a:prstGeom prst="rect">
            <a:avLst/>
          </a:prstGeom>
          <a:noFill/>
        </p:spPr>
        <p:txBody>
          <a:bodyPr wrap="square">
            <a:spAutoFit/>
          </a:bodyPr>
          <a:lstStyle/>
          <a:p>
            <a:pPr algn="ctr">
              <a:spcAft>
                <a:spcPts val="100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VẬN DỤNG</a:t>
            </a:r>
            <a:endParaRPr lang="en-US" sz="6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27145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5E6CC08-F84A-CFD1-D4C5-1DA7CCB20CAA}"/>
              </a:ext>
            </a:extLst>
          </p:cNvPr>
          <p:cNvGrpSpPr/>
          <p:nvPr/>
        </p:nvGrpSpPr>
        <p:grpSpPr>
          <a:xfrm>
            <a:off x="914399" y="1484099"/>
            <a:ext cx="16695683" cy="8342228"/>
            <a:chOff x="914400" y="1484099"/>
            <a:chExt cx="10061916" cy="7841216"/>
          </a:xfrm>
        </p:grpSpPr>
        <p:sp>
          <p:nvSpPr>
            <p:cNvPr id="27" name="Freeform 3">
              <a:extLst>
                <a:ext uri="{FF2B5EF4-FFF2-40B4-BE49-F238E27FC236}">
                  <a16:creationId xmlns:a16="http://schemas.microsoft.com/office/drawing/2014/main" id="{662F1F58-670F-04C2-4BC7-133E0D1EA724}"/>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3CD"/>
            </a:solidFill>
          </p:spPr>
          <p:txBody>
            <a:bodyPr/>
            <a:lstStyle/>
            <a:p>
              <a:endParaRPr lang="en-US" dirty="0">
                <a:latin typeface="Arial" panose="020B0604020202020204" pitchFamily="34" charset="0"/>
                <a:cs typeface="Arial" panose="020B0604020202020204" pitchFamily="34" charset="0"/>
              </a:endParaRPr>
            </a:p>
          </p:txBody>
        </p:sp>
        <p:sp>
          <p:nvSpPr>
            <p:cNvPr id="28" name="AutoShape 8">
              <a:extLst>
                <a:ext uri="{FF2B5EF4-FFF2-40B4-BE49-F238E27FC236}">
                  <a16:creationId xmlns:a16="http://schemas.microsoft.com/office/drawing/2014/main" id="{0E5C2B69-FB6F-62B7-DA09-8C7CAFB0ABA2}"/>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29" name="AutoShape 9">
              <a:extLst>
                <a:ext uri="{FF2B5EF4-FFF2-40B4-BE49-F238E27FC236}">
                  <a16:creationId xmlns:a16="http://schemas.microsoft.com/office/drawing/2014/main" id="{1A2F212D-6D2E-786C-850C-92D4E00FED2F}"/>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A46556A-DF92-A48F-95CE-BC10ED5764C8}"/>
              </a:ext>
            </a:extLst>
          </p:cNvPr>
          <p:cNvGrpSpPr/>
          <p:nvPr/>
        </p:nvGrpSpPr>
        <p:grpSpPr>
          <a:xfrm>
            <a:off x="5904428" y="782513"/>
            <a:ext cx="6479144" cy="1348741"/>
            <a:chOff x="2078673" y="1078893"/>
            <a:chExt cx="6479144" cy="1348741"/>
          </a:xfrm>
        </p:grpSpPr>
        <p:sp>
          <p:nvSpPr>
            <p:cNvPr id="32" name="Freeform 6">
              <a:extLst>
                <a:ext uri="{FF2B5EF4-FFF2-40B4-BE49-F238E27FC236}">
                  <a16:creationId xmlns:a16="http://schemas.microsoft.com/office/drawing/2014/main" id="{A409A03C-1370-6D73-5BCB-FC5EAED0BEC8}"/>
                </a:ext>
              </a:extLst>
            </p:cNvPr>
            <p:cNvSpPr/>
            <p:nvPr/>
          </p:nvSpPr>
          <p:spPr>
            <a:xfrm>
              <a:off x="2078673" y="1078893"/>
              <a:ext cx="6479144" cy="1348741"/>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D2C2507-BD75-084D-5A84-6EDA939F3544}"/>
                </a:ext>
              </a:extLst>
            </p:cNvPr>
            <p:cNvSpPr txBox="1"/>
            <p:nvPr/>
          </p:nvSpPr>
          <p:spPr>
            <a:xfrm>
              <a:off x="2502522" y="1220404"/>
              <a:ext cx="5731949" cy="923330"/>
            </a:xfrm>
            <a:prstGeom prst="rect">
              <a:avLst/>
            </a:prstGeom>
            <a:noFill/>
          </p:spPr>
          <p:txBody>
            <a:bodyPr wrap="square">
              <a:spAutoFit/>
            </a:bodyPr>
            <a:lstStyle/>
            <a:p>
              <a:pPr marL="0" marR="0" algn="ctr">
                <a:spcBef>
                  <a:spcPts val="0"/>
                </a:spcBef>
                <a:spcAft>
                  <a:spcPts val="0"/>
                </a:spcAft>
              </a:pP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Gợi</a:t>
              </a: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 ý </a:t>
              </a: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trả</a:t>
              </a: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C00000"/>
                  </a:solidFill>
                  <a:latin typeface="Arial" panose="020B0604020202020204" pitchFamily="34" charset="0"/>
                  <a:ea typeface="Calibri" panose="020F0502020204030204" pitchFamily="34" charset="0"/>
                  <a:cs typeface="Arial" panose="020B0604020202020204" pitchFamily="34" charset="0"/>
                </a:rPr>
                <a:t>lời</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CBB56C44-1B8A-EB03-2DF0-CA0A6ECEC11C}"/>
              </a:ext>
            </a:extLst>
          </p:cNvPr>
          <p:cNvSpPr txBox="1"/>
          <p:nvPr/>
        </p:nvSpPr>
        <p:spPr>
          <a:xfrm>
            <a:off x="1684680" y="2516722"/>
            <a:ext cx="1515512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Xu hướng tiêu dùng của giới trẻ hiện nay có nhiều điểm khác biệt so với trước đây. Đặc biệt, với sự phát triển của công nghệ thông tin, việc mua sắm của giới trẻ trở nên tiện lợi hơn, nhanh hơn trên các kênh mua trực tuyến.</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Bởi vì có nhiều cách để mua hàng nên dễ dẫn đến tình trạng mua bừa bãi, lãng phí. Do vậy, mỗi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cần có kế hoạch chi tiêu hợp lí, phù hợp với khả năng của bản thâ</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5" name="Picture 34" descr="Icon&#10;&#10;Description automatically generated">
            <a:extLst>
              <a:ext uri="{FF2B5EF4-FFF2-40B4-BE49-F238E27FC236}">
                <a16:creationId xmlns:a16="http://schemas.microsoft.com/office/drawing/2014/main" id="{41101492-5E40-21C2-5903-55650FC26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4751" y="418828"/>
            <a:ext cx="1737699" cy="2076113"/>
          </a:xfrm>
          <a:prstGeom prst="rect">
            <a:avLst/>
          </a:prstGeom>
        </p:spPr>
      </p:pic>
      <p:sp>
        <p:nvSpPr>
          <p:cNvPr id="37" name="Freeform 8">
            <a:extLst>
              <a:ext uri="{FF2B5EF4-FFF2-40B4-BE49-F238E27FC236}">
                <a16:creationId xmlns:a16="http://schemas.microsoft.com/office/drawing/2014/main" id="{2C1D2DEB-0738-4BA8-2E34-0C19649C51B1}"/>
              </a:ext>
            </a:extLst>
          </p:cNvPr>
          <p:cNvSpPr/>
          <p:nvPr/>
        </p:nvSpPr>
        <p:spPr>
          <a:xfrm>
            <a:off x="609645" y="8224129"/>
            <a:ext cx="1192355" cy="1664107"/>
          </a:xfrm>
          <a:custGeom>
            <a:avLst/>
            <a:gdLst/>
            <a:ahLst/>
            <a:cxnLst/>
            <a:rect l="l" t="t" r="r" b="b"/>
            <a:pathLst>
              <a:path w="1494872" h="1976393">
                <a:moveTo>
                  <a:pt x="0" y="0"/>
                </a:moveTo>
                <a:lnTo>
                  <a:pt x="1494872" y="0"/>
                </a:lnTo>
                <a:lnTo>
                  <a:pt x="1494872" y="1976394"/>
                </a:lnTo>
                <a:lnTo>
                  <a:pt x="0" y="1976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p:nvPr/>
        </p:nvSpPr>
        <p:spPr>
          <a:xfrm>
            <a:off x="17145906" y="9056183"/>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3"/>
          <p:cNvSpPr/>
          <p:nvPr/>
        </p:nvSpPr>
        <p:spPr>
          <a:xfrm>
            <a:off x="460627" y="1000946"/>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xEl>
                                              <p:pRg st="1" end="1"/>
                                            </p:txEl>
                                          </p:spTgt>
                                        </p:tgtEl>
                                        <p:attrNameLst>
                                          <p:attrName>style.visibility</p:attrName>
                                        </p:attrNameLst>
                                      </p:cBhvr>
                                      <p:to>
                                        <p:strVal val="visible"/>
                                      </p:to>
                                    </p:set>
                                    <p:animEffect transition="in" filter="wipe(left)">
                                      <p:cBhvr>
                                        <p:cTn id="1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1" name="Freeform 11"/>
          <p:cNvSpPr/>
          <p:nvPr/>
        </p:nvSpPr>
        <p:spPr>
          <a:xfrm>
            <a:off x="17259300" y="16691"/>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80F78C5-6F28-BB73-3B1F-5BDEC0BEC93B}"/>
              </a:ext>
            </a:extLst>
          </p:cNvPr>
          <p:cNvSpPr txBox="1"/>
          <p:nvPr/>
        </p:nvSpPr>
        <p:spPr>
          <a:xfrm>
            <a:off x="1924050" y="481280"/>
            <a:ext cx="14439900" cy="1386085"/>
          </a:xfrm>
          <a:prstGeom prst="rect">
            <a:avLst/>
          </a:prstGeom>
        </p:spPr>
        <p:txBody>
          <a:bodyPr wrap="square" lIns="0" tIns="0" rIns="0" bIns="0" rtlCol="0" anchor="t">
            <a:spAutoFit/>
          </a:bodyPr>
          <a:lstStyle/>
          <a:p>
            <a:pPr algn="ctr">
              <a:lnSpc>
                <a:spcPct val="150000"/>
              </a:lnSpc>
              <a:spcBef>
                <a:spcPct val="0"/>
              </a:spcBef>
            </a:pPr>
            <a:r>
              <a:rPr lang="vi-VN" sz="3200" b="1">
                <a:latin typeface="Arial" panose="020B0604020202020204" pitchFamily="34" charset="0"/>
                <a:cs typeface="Arial" panose="020B0604020202020204" pitchFamily="34" charset="0"/>
              </a:rPr>
              <a:t>PHIẾU KHẢO SÁT CÁCH CHI TIÊU HỢP LÍ KHÔNG BỊ ẢNH HƯỞNG BỞI TIẾP THỊ, QUẢNG CÁO</a:t>
            </a:r>
          </a:p>
        </p:txBody>
      </p:sp>
      <p:graphicFrame>
        <p:nvGraphicFramePr>
          <p:cNvPr id="4" name="Table 3">
            <a:extLst>
              <a:ext uri="{FF2B5EF4-FFF2-40B4-BE49-F238E27FC236}">
                <a16:creationId xmlns:a16="http://schemas.microsoft.com/office/drawing/2014/main" id="{4A9623C0-C759-ADE7-0A5D-AED74ACF5BF5}"/>
              </a:ext>
            </a:extLst>
          </p:cNvPr>
          <p:cNvGraphicFramePr>
            <a:graphicFrameLocks noGrp="1"/>
          </p:cNvGraphicFramePr>
          <p:nvPr>
            <p:extLst>
              <p:ext uri="{D42A27DB-BD31-4B8C-83A1-F6EECF244321}">
                <p14:modId xmlns:p14="http://schemas.microsoft.com/office/powerpoint/2010/main" val="3980534271"/>
              </p:ext>
            </p:extLst>
          </p:nvPr>
        </p:nvGraphicFramePr>
        <p:xfrm>
          <a:off x="571500" y="2095500"/>
          <a:ext cx="17145000" cy="7883846"/>
        </p:xfrm>
        <a:graphic>
          <a:graphicData uri="http://schemas.openxmlformats.org/drawingml/2006/table">
            <a:tbl>
              <a:tblPr bandRow="1">
                <a:tableStyleId>{5C22544A-7EE6-4342-B048-85BDC9FD1C3A}</a:tableStyleId>
              </a:tblPr>
              <a:tblGrid>
                <a:gridCol w="1143000">
                  <a:extLst>
                    <a:ext uri="{9D8B030D-6E8A-4147-A177-3AD203B41FA5}">
                      <a16:colId xmlns:a16="http://schemas.microsoft.com/office/drawing/2014/main" val="2619519085"/>
                    </a:ext>
                  </a:extLst>
                </a:gridCol>
                <a:gridCol w="8991600">
                  <a:extLst>
                    <a:ext uri="{9D8B030D-6E8A-4147-A177-3AD203B41FA5}">
                      <a16:colId xmlns:a16="http://schemas.microsoft.com/office/drawing/2014/main" val="1637827727"/>
                    </a:ext>
                  </a:extLst>
                </a:gridCol>
                <a:gridCol w="2438400">
                  <a:extLst>
                    <a:ext uri="{9D8B030D-6E8A-4147-A177-3AD203B41FA5}">
                      <a16:colId xmlns:a16="http://schemas.microsoft.com/office/drawing/2014/main" val="1152887806"/>
                    </a:ext>
                  </a:extLst>
                </a:gridCol>
                <a:gridCol w="2286000">
                  <a:extLst>
                    <a:ext uri="{9D8B030D-6E8A-4147-A177-3AD203B41FA5}">
                      <a16:colId xmlns:a16="http://schemas.microsoft.com/office/drawing/2014/main" val="663206063"/>
                    </a:ext>
                  </a:extLst>
                </a:gridCol>
                <a:gridCol w="2286000">
                  <a:extLst>
                    <a:ext uri="{9D8B030D-6E8A-4147-A177-3AD203B41FA5}">
                      <a16:colId xmlns:a16="http://schemas.microsoft.com/office/drawing/2014/main" val="3570544438"/>
                    </a:ext>
                  </a:extLst>
                </a:gridCol>
              </a:tblGrid>
              <a:tr h="1239974">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STT</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Cách chi tiêu</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Luôn luôn</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40000"/>
                        <a:lumOff val="60000"/>
                      </a:schemeClr>
                    </a:solidFill>
                  </a:tcPr>
                </a:tc>
                <a:tc>
                  <a:txBody>
                    <a:bodyPr/>
                    <a:lstStyle/>
                    <a:p>
                      <a:pPr marL="0" marR="0" algn="ctr">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Đôi khi</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40000"/>
                        <a:lumOff val="60000"/>
                      </a:schemeClr>
                    </a:solidFill>
                  </a:tcPr>
                </a:tc>
                <a:tc>
                  <a:txBody>
                    <a:bodyPr/>
                    <a:lstStyle/>
                    <a:p>
                      <a:pPr marL="0" marR="0" algn="ctr">
                        <a:lnSpc>
                          <a:spcPct val="150000"/>
                        </a:lnSpc>
                        <a:spcBef>
                          <a:spcPts val="100"/>
                        </a:spcBef>
                        <a:spcAft>
                          <a:spcPts val="100"/>
                        </a:spcAft>
                      </a:pPr>
                      <a:r>
                        <a:rPr lang="en-US" sz="2800" b="1">
                          <a:effectLst/>
                          <a:latin typeface="Arial" panose="020B0604020202020204" pitchFamily="34" charset="0"/>
                          <a:cs typeface="Arial" panose="020B0604020202020204" pitchFamily="34" charset="0"/>
                        </a:rPr>
                        <a:t>Không</a:t>
                      </a:r>
                    </a:p>
                    <a:p>
                      <a:pPr marL="0" marR="0" algn="ctr">
                        <a:lnSpc>
                          <a:spcPct val="150000"/>
                        </a:lnSpc>
                        <a:spcBef>
                          <a:spcPts val="100"/>
                        </a:spcBef>
                        <a:spcAft>
                          <a:spcPts val="100"/>
                        </a:spcAft>
                      </a:pPr>
                      <a:r>
                        <a:rPr lang="en-US" sz="2800" b="1">
                          <a:effectLst/>
                          <a:latin typeface="Arial" panose="020B0604020202020204" pitchFamily="34" charset="0"/>
                          <a:cs typeface="Arial" panose="020B0604020202020204" pitchFamily="34" charset="0"/>
                        </a:rPr>
                        <a:t>bao giờ</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40000"/>
                        <a:lumOff val="60000"/>
                      </a:schemeClr>
                    </a:solidFill>
                  </a:tcPr>
                </a:tc>
                <a:extLst>
                  <a:ext uri="{0D108BD9-81ED-4DB2-BD59-A6C34878D82A}">
                    <a16:rowId xmlns:a16="http://schemas.microsoft.com/office/drawing/2014/main" val="3608109353"/>
                  </a:ext>
                </a:extLst>
              </a:tr>
              <a:tr h="735237">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1</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00000"/>
                        </a:lnSpc>
                        <a:spcBef>
                          <a:spcPts val="100"/>
                        </a:spcBef>
                        <a:spcAft>
                          <a:spcPts val="100"/>
                        </a:spcAft>
                      </a:pPr>
                      <a:r>
                        <a:rPr lang="en-US" sz="2600">
                          <a:effectLst/>
                          <a:latin typeface="Arial" panose="020B0604020202020204" pitchFamily="34" charset="0"/>
                          <a:cs typeface="Arial" panose="020B0604020202020204" pitchFamily="34" charset="0"/>
                        </a:rPr>
                        <a:t>Xác định nhu cầu chi tiêu của bản thân.</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1356290552"/>
                  </a:ext>
                </a:extLst>
              </a:tr>
              <a:tr h="1339493">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2</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Lập danh sách mua sắm, sắp xếp theo thứ tự các nhu cầu cần thiết.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3162272674"/>
                  </a:ext>
                </a:extLst>
              </a:tr>
              <a:tr h="623629">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3</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00000"/>
                        </a:lnSpc>
                        <a:spcBef>
                          <a:spcPts val="100"/>
                        </a:spcBef>
                        <a:spcAft>
                          <a:spcPts val="100"/>
                        </a:spcAft>
                      </a:pPr>
                      <a:r>
                        <a:rPr lang="en-US" sz="2600">
                          <a:effectLst/>
                          <a:latin typeface="Arial" panose="020B0604020202020204" pitchFamily="34" charset="0"/>
                          <a:cs typeface="Arial" panose="020B0604020202020204" pitchFamily="34" charset="0"/>
                        </a:rPr>
                        <a:t>Xác định số tiền có thể chi tiêu, kế hoạch chi tiêu.</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3917639399"/>
                  </a:ext>
                </a:extLst>
              </a:tr>
              <a:tr h="1127564">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4</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Tìm hiểu kĩ lưỡng thông tin đánh giá đúng chất lượng của sản phẩm.</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1541244309"/>
                  </a:ext>
                </a:extLst>
              </a:tr>
              <a:tr h="1331359">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5</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Xem xét các chính sách giảm giá sản phẩm, chính sách khuyến mại.</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104574046"/>
                  </a:ext>
                </a:extLst>
              </a:tr>
              <a:tr h="698839">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6</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00000"/>
                        </a:lnSpc>
                        <a:spcBef>
                          <a:spcPts val="100"/>
                        </a:spcBef>
                        <a:spcAft>
                          <a:spcPts val="100"/>
                        </a:spcAft>
                      </a:pPr>
                      <a:r>
                        <a:rPr lang="en-US" sz="2600">
                          <a:effectLst/>
                          <a:latin typeface="Arial" panose="020B0604020202020204" pitchFamily="34" charset="0"/>
                          <a:cs typeface="Arial" panose="020B0604020202020204" pitchFamily="34" charset="0"/>
                        </a:rPr>
                        <a:t>So sánh giá.</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1011969189"/>
                  </a:ext>
                </a:extLst>
              </a:tr>
              <a:tr h="787751">
                <a:tc>
                  <a:txBody>
                    <a:bodyPr/>
                    <a:lstStyle/>
                    <a:p>
                      <a:pPr marL="0" marR="0" algn="ctr">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7</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Không chi tiêu cho những sản phẩm không cần thiết.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7379" marR="47379" marT="0" marB="0" anchor="ctr">
                    <a:solidFill>
                      <a:schemeClr val="accent6">
                        <a:lumMod val="20000"/>
                        <a:lumOff val="80000"/>
                      </a:schemeClr>
                    </a:solidFill>
                  </a:tcPr>
                </a:tc>
                <a:extLst>
                  <a:ext uri="{0D108BD9-81ED-4DB2-BD59-A6C34878D82A}">
                    <a16:rowId xmlns:a16="http://schemas.microsoft.com/office/drawing/2014/main" val="2909741972"/>
                  </a:ext>
                </a:extLst>
              </a:tr>
            </a:tbl>
          </a:graphicData>
        </a:graphic>
      </p:graphicFrame>
    </p:spTree>
    <p:extLst>
      <p:ext uri="{BB962C8B-B14F-4D97-AF65-F5344CB8AC3E}">
        <p14:creationId xmlns:p14="http://schemas.microsoft.com/office/powerpoint/2010/main" val="208811022"/>
      </p:ext>
    </p:extLst>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0" name="Freeform 10"/>
          <p:cNvSpPr/>
          <p:nvPr/>
        </p:nvSpPr>
        <p:spPr>
          <a:xfrm>
            <a:off x="214893" y="21932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7299882" y="9016949"/>
            <a:ext cx="1097642" cy="1097642"/>
          </a:xfrm>
          <a:custGeom>
            <a:avLst/>
            <a:gdLst/>
            <a:ahLst/>
            <a:cxnLst/>
            <a:rect l="l" t="t" r="r" b="b"/>
            <a:pathLst>
              <a:path w="1097642" h="1097642">
                <a:moveTo>
                  <a:pt x="0" y="0"/>
                </a:moveTo>
                <a:lnTo>
                  <a:pt x="1097641" y="0"/>
                </a:lnTo>
                <a:lnTo>
                  <a:pt x="1097641" y="1097642"/>
                </a:lnTo>
                <a:lnTo>
                  <a:pt x="0" y="1097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3">
            <a:extLst>
              <a:ext uri="{FF2B5EF4-FFF2-40B4-BE49-F238E27FC236}">
                <a16:creationId xmlns:a16="http://schemas.microsoft.com/office/drawing/2014/main" id="{F096F19E-2E29-FDFA-786E-1CE13921CCCD}"/>
              </a:ext>
            </a:extLst>
          </p:cNvPr>
          <p:cNvSpPr/>
          <p:nvPr/>
        </p:nvSpPr>
        <p:spPr>
          <a:xfrm>
            <a:off x="1066800" y="2050498"/>
            <a:ext cx="12633560" cy="723900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txBody>
          <a:bodyPr/>
          <a:lstStyle/>
          <a:p>
            <a:endParaRPr lang="en-US"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8EF448EB-5A93-7A6B-C700-C3773FAA1703}"/>
              </a:ext>
            </a:extLst>
          </p:cNvPr>
          <p:cNvGrpSpPr/>
          <p:nvPr/>
        </p:nvGrpSpPr>
        <p:grpSpPr>
          <a:xfrm>
            <a:off x="1988409" y="1228022"/>
            <a:ext cx="10269310" cy="1632943"/>
            <a:chOff x="4157711" y="578015"/>
            <a:chExt cx="10269310" cy="1632943"/>
          </a:xfrm>
        </p:grpSpPr>
        <p:pic>
          <p:nvPicPr>
            <p:cNvPr id="25" name="Picture 9">
              <a:extLst>
                <a:ext uri="{FF2B5EF4-FFF2-40B4-BE49-F238E27FC236}">
                  <a16:creationId xmlns:a16="http://schemas.microsoft.com/office/drawing/2014/main" id="{C5F72FB8-FF47-E8FA-D1C6-61AFC192E4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7711" y="578015"/>
              <a:ext cx="10269310" cy="1632943"/>
            </a:xfrm>
            <a:prstGeom prst="rect">
              <a:avLst/>
            </a:prstGeom>
          </p:spPr>
        </p:pic>
        <p:sp>
          <p:nvSpPr>
            <p:cNvPr id="26" name="TextBox 25">
              <a:extLst>
                <a:ext uri="{FF2B5EF4-FFF2-40B4-BE49-F238E27FC236}">
                  <a16:creationId xmlns:a16="http://schemas.microsoft.com/office/drawing/2014/main" id="{37EAEEA6-1B28-CBD8-5948-4ECA027154BF}"/>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27" name="TextBox 26">
            <a:extLst>
              <a:ext uri="{FF2B5EF4-FFF2-40B4-BE49-F238E27FC236}">
                <a16:creationId xmlns:a16="http://schemas.microsoft.com/office/drawing/2014/main" id="{CFAECF21-B09C-FB84-49E8-ED8FC5EEEF1D}"/>
              </a:ext>
            </a:extLst>
          </p:cNvPr>
          <p:cNvSpPr txBox="1"/>
          <p:nvPr/>
        </p:nvSpPr>
        <p:spPr>
          <a:xfrm>
            <a:off x="1785199" y="3202686"/>
            <a:ext cx="11196761" cy="506241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p>
          <a:p>
            <a:pPr marL="571500" marR="0" indent="-571500" algn="just">
              <a:lnSpc>
                <a:spcPct val="200000"/>
              </a:lnSpc>
              <a:spcBef>
                <a:spcPts val="0"/>
              </a:spcBef>
              <a:spcAft>
                <a:spcPts val="0"/>
              </a:spcAft>
              <a:buFont typeface="Wingdings" panose="05000000000000000000" pitchFamily="2" charset="2"/>
              <a:buChar char="§"/>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Rèn luyện các kĩ năng đã được học.</a:t>
            </a:r>
          </a:p>
          <a:p>
            <a:pPr marL="571500" marR="0" indent="-571500" algn="just">
              <a:lnSpc>
                <a:spcPct val="200000"/>
              </a:lnSpc>
              <a:spcBef>
                <a:spcPts val="0"/>
              </a:spcBef>
              <a:spcAft>
                <a:spcPts val="0"/>
              </a:spcAft>
              <a:buFont typeface="Wingdings" panose="05000000000000000000" pitchFamily="2" charset="2"/>
              <a:buChar char="§"/>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đánh giá cuối chủ đề 3</a:t>
            </a:r>
            <a:endParaRPr lang="vi-VN" sz="4200" b="1" i="1" dirty="0" err="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27" descr="A picture containing text&#10;&#10;Description automatically generated">
            <a:extLst>
              <a:ext uri="{FF2B5EF4-FFF2-40B4-BE49-F238E27FC236}">
                <a16:creationId xmlns:a16="http://schemas.microsoft.com/office/drawing/2014/main" id="{A8A742DE-806C-D134-BC70-9911671E7D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98942" y="5448300"/>
            <a:ext cx="5268283" cy="5268283"/>
          </a:xfrm>
          <a:prstGeom prst="rect">
            <a:avLst/>
          </a:prstGeom>
        </p:spPr>
      </p:pic>
    </p:spTree>
    <p:extLst>
      <p:ext uri="{BB962C8B-B14F-4D97-AF65-F5344CB8AC3E}">
        <p14:creationId xmlns:p14="http://schemas.microsoft.com/office/powerpoint/2010/main" val="41220370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righ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right)">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wipe(right)">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7" name="Freeform 7"/>
          <p:cNvSpPr/>
          <p:nvPr/>
        </p:nvSpPr>
        <p:spPr>
          <a:xfrm>
            <a:off x="16306800" y="7162453"/>
            <a:ext cx="2364604" cy="3465179"/>
          </a:xfrm>
          <a:custGeom>
            <a:avLst/>
            <a:gdLst/>
            <a:ahLst/>
            <a:cxnLst/>
            <a:rect l="l" t="t" r="r" b="b"/>
            <a:pathLst>
              <a:path w="6677549" h="9258300">
                <a:moveTo>
                  <a:pt x="0" y="0"/>
                </a:moveTo>
                <a:lnTo>
                  <a:pt x="6677549" y="0"/>
                </a:lnTo>
                <a:lnTo>
                  <a:pt x="6677549"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4558590" y="65314"/>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639233" y="288916"/>
            <a:ext cx="1097642" cy="1097642"/>
          </a:xfrm>
          <a:custGeom>
            <a:avLst/>
            <a:gdLst/>
            <a:ahLst/>
            <a:cxnLst/>
            <a:rect l="l" t="t" r="r" b="b"/>
            <a:pathLst>
              <a:path w="1097642" h="1097642">
                <a:moveTo>
                  <a:pt x="0" y="0"/>
                </a:moveTo>
                <a:lnTo>
                  <a:pt x="1097642" y="0"/>
                </a:lnTo>
                <a:lnTo>
                  <a:pt x="1097642" y="1097641"/>
                </a:lnTo>
                <a:lnTo>
                  <a:pt x="0" y="10976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1887200" y="9032866"/>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837737" y="9032866"/>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0F68D9FA-4D86-366B-3AF8-4775ABE24299}"/>
              </a:ext>
            </a:extLst>
          </p:cNvPr>
          <p:cNvSpPr txBox="1"/>
          <p:nvPr/>
        </p:nvSpPr>
        <p:spPr>
          <a:xfrm>
            <a:off x="853016" y="3410910"/>
            <a:ext cx="16581967"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CẢM ƠN TẤT CẢ CÁC EM ĐÃ LẮNG NGHE BÀI HỌC HÔM NAY!</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8575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8" name="Freeform 8"/>
          <p:cNvSpPr/>
          <p:nvPr/>
        </p:nvSpPr>
        <p:spPr>
          <a:xfrm>
            <a:off x="16572784" y="235858"/>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0" y="9258300"/>
            <a:ext cx="739784" cy="739784"/>
          </a:xfrm>
          <a:custGeom>
            <a:avLst/>
            <a:gdLst/>
            <a:ahLst/>
            <a:cxnLst/>
            <a:rect l="l" t="t" r="r" b="b"/>
            <a:pathLst>
              <a:path w="739784" h="739784">
                <a:moveTo>
                  <a:pt x="0" y="0"/>
                </a:moveTo>
                <a:lnTo>
                  <a:pt x="739785" y="0"/>
                </a:lnTo>
                <a:lnTo>
                  <a:pt x="739785" y="739785"/>
                </a:lnTo>
                <a:lnTo>
                  <a:pt x="0" y="739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7300533" y="1594924"/>
            <a:ext cx="739784" cy="739784"/>
          </a:xfrm>
          <a:custGeom>
            <a:avLst/>
            <a:gdLst/>
            <a:ahLst/>
            <a:cxnLst/>
            <a:rect l="l" t="t" r="r" b="b"/>
            <a:pathLst>
              <a:path w="739784" h="739784">
                <a:moveTo>
                  <a:pt x="0" y="0"/>
                </a:moveTo>
                <a:lnTo>
                  <a:pt x="739785" y="0"/>
                </a:lnTo>
                <a:lnTo>
                  <a:pt x="739785"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7437F9D-A5C7-F1FA-1AE1-39646160F673}"/>
              </a:ext>
            </a:extLst>
          </p:cNvPr>
          <p:cNvSpPr txBox="1"/>
          <p:nvPr/>
        </p:nvSpPr>
        <p:spPr>
          <a:xfrm>
            <a:off x="247683" y="1115838"/>
            <a:ext cx="18256581" cy="3557512"/>
          </a:xfrm>
          <a:prstGeom prst="rect">
            <a:avLst/>
          </a:prstGeom>
          <a:noFill/>
        </p:spPr>
        <p:txBody>
          <a:bodyPr wrap="square">
            <a:spAutoFit/>
          </a:bodyPr>
          <a:lstStyle/>
          <a:p>
            <a:pPr marL="0" marR="0" algn="ctr">
              <a:lnSpc>
                <a:spcPct val="150000"/>
              </a:lnSpc>
              <a:spcBef>
                <a:spcPts val="0"/>
              </a:spcBef>
              <a:spcAft>
                <a:spcPts val="0"/>
              </a:spcAft>
            </a:pPr>
            <a:r>
              <a:rPr lang="vi-VN" sz="80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8000" b="1" kern="0">
                <a:effectLst/>
                <a:latin typeface="Arial" panose="020B0604020202020204" pitchFamily="34" charset="0"/>
                <a:ea typeface="Times New Roman" panose="02020603050405020304" pitchFamily="18" charset="0"/>
                <a:cs typeface="Arial" panose="020B0604020202020204" pitchFamily="34" charset="0"/>
              </a:rPr>
              <a:t>ĐỀ </a:t>
            </a:r>
            <a:r>
              <a:rPr lang="en-US" sz="8000" b="1" kern="0">
                <a:effectLst/>
                <a:latin typeface="Arial" panose="020B0604020202020204" pitchFamily="34" charset="0"/>
                <a:ea typeface="Times New Roman" panose="02020603050405020304" pitchFamily="18" charset="0"/>
                <a:cs typeface="Arial" panose="020B0604020202020204" pitchFamily="34" charset="0"/>
              </a:rPr>
              <a:t>3</a:t>
            </a:r>
            <a:r>
              <a:rPr lang="vi-VN" sz="8000" b="1" kern="0">
                <a:effectLst/>
                <a:latin typeface="Arial" panose="020B0604020202020204" pitchFamily="34" charset="0"/>
                <a:ea typeface="Times New Roman" panose="02020603050405020304" pitchFamily="18" charset="0"/>
                <a:cs typeface="Arial" panose="020B0604020202020204" pitchFamily="34" charset="0"/>
              </a:rPr>
              <a:t>: </a:t>
            </a:r>
            <a:endParaRPr lang="en-US" sz="80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effectLst/>
                <a:latin typeface="Arial" panose="020B0604020202020204" pitchFamily="34" charset="0"/>
                <a:ea typeface="Times New Roman" panose="02020603050405020304" pitchFamily="18" charset="0"/>
                <a:cs typeface="Arial" panose="020B0604020202020204" pitchFamily="34" charset="0"/>
              </a:rPr>
              <a:t>SỐNG CÓ TRÁCH NHIỆM</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35ADA6E4-1F31-2E95-BC15-071D43C84A93}"/>
              </a:ext>
            </a:extLst>
          </p:cNvPr>
          <p:cNvSpPr txBox="1"/>
          <p:nvPr/>
        </p:nvSpPr>
        <p:spPr>
          <a:xfrm>
            <a:off x="329336" y="5712658"/>
            <a:ext cx="17710981" cy="329763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400" b="1">
                <a:solidFill>
                  <a:srgbClr val="FF0000"/>
                </a:solidFill>
                <a:latin typeface="Arial" panose="020B0604020202020204" pitchFamily="34" charset="0"/>
                <a:ea typeface="Calibri" panose="020F0502020204030204" pitchFamily="34" charset="0"/>
                <a:cs typeface="Arial" panose="020B0604020202020204" pitchFamily="34" charset="0"/>
              </a:rPr>
              <a:t>Trách nhiệm với chi tiêu cá nhân</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49AF39A-03AD-7888-D523-006AD7524455}"/>
              </a:ext>
            </a:extLst>
          </p:cNvPr>
          <p:cNvCxnSpPr>
            <a:cxnSpLocks/>
          </p:cNvCxnSpPr>
          <p:nvPr/>
        </p:nvCxnSpPr>
        <p:spPr>
          <a:xfrm>
            <a:off x="1688590" y="53721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27" name="Freeform 27"/>
          <p:cNvSpPr/>
          <p:nvPr/>
        </p:nvSpPr>
        <p:spPr>
          <a:xfrm>
            <a:off x="17482014" y="19507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152400" y="114300"/>
            <a:ext cx="1097642" cy="1097642"/>
          </a:xfrm>
          <a:custGeom>
            <a:avLst/>
            <a:gdLst/>
            <a:ahLst/>
            <a:cxnLst/>
            <a:rect l="l" t="t" r="r" b="b"/>
            <a:pathLst>
              <a:path w="1097642" h="1097642">
                <a:moveTo>
                  <a:pt x="0" y="0"/>
                </a:moveTo>
                <a:lnTo>
                  <a:pt x="1097641" y="0"/>
                </a:lnTo>
                <a:lnTo>
                  <a:pt x="1097641" y="1097642"/>
                </a:lnTo>
                <a:lnTo>
                  <a:pt x="0" y="1097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2" name="Group 31">
            <a:extLst>
              <a:ext uri="{FF2B5EF4-FFF2-40B4-BE49-F238E27FC236}">
                <a16:creationId xmlns:a16="http://schemas.microsoft.com/office/drawing/2014/main" id="{06E4EB76-3684-3D65-A525-19E7AC4267C1}"/>
              </a:ext>
            </a:extLst>
          </p:cNvPr>
          <p:cNvGrpSpPr/>
          <p:nvPr/>
        </p:nvGrpSpPr>
        <p:grpSpPr>
          <a:xfrm>
            <a:off x="762001" y="2163264"/>
            <a:ext cx="16763998" cy="1577902"/>
            <a:chOff x="7361404" y="171316"/>
            <a:chExt cx="16763998" cy="1577902"/>
          </a:xfrm>
        </p:grpSpPr>
        <p:sp>
          <p:nvSpPr>
            <p:cNvPr id="33" name="Rectangle: Rounded Corners 32">
              <a:extLst>
                <a:ext uri="{FF2B5EF4-FFF2-40B4-BE49-F238E27FC236}">
                  <a16:creationId xmlns:a16="http://schemas.microsoft.com/office/drawing/2014/main" id="{9A36B983-2D9E-92D2-7D6F-D72F288EB123}"/>
                </a:ext>
              </a:extLst>
            </p:cNvPr>
            <p:cNvSpPr/>
            <p:nvPr/>
          </p:nvSpPr>
          <p:spPr>
            <a:xfrm>
              <a:off x="7361404" y="444764"/>
              <a:ext cx="1184334" cy="102768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1</a:t>
              </a:r>
            </a:p>
          </p:txBody>
        </p:sp>
        <p:sp>
          <p:nvSpPr>
            <p:cNvPr id="34" name="Plaque 33">
              <a:extLst>
                <a:ext uri="{FF2B5EF4-FFF2-40B4-BE49-F238E27FC236}">
                  <a16:creationId xmlns:a16="http://schemas.microsoft.com/office/drawing/2014/main" id="{C88FE890-C099-135D-F8DB-907380D08B7E}"/>
                </a:ext>
              </a:extLst>
            </p:cNvPr>
            <p:cNvSpPr/>
            <p:nvPr/>
          </p:nvSpPr>
          <p:spPr>
            <a:xfrm>
              <a:off x="8817368" y="171316"/>
              <a:ext cx="15308034" cy="1577902"/>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1</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C00000"/>
                  </a:solidFill>
                  <a:latin typeface="Arial" panose="020B0604020202020204" pitchFamily="34" charset="0"/>
                  <a:ea typeface="Calibri" panose="020F0502020204030204" pitchFamily="34" charset="0"/>
                  <a:cs typeface="Arial" panose="020B0604020202020204" pitchFamily="34" charset="0"/>
                </a:rPr>
                <a:t>Nhận biết các yếu tố tác động đến chi tiêu cá nhân</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56CE5B0A-18C4-32C9-5CA9-F18A725B66A6}"/>
              </a:ext>
            </a:extLst>
          </p:cNvPr>
          <p:cNvGrpSpPr/>
          <p:nvPr/>
        </p:nvGrpSpPr>
        <p:grpSpPr>
          <a:xfrm>
            <a:off x="5105400" y="0"/>
            <a:ext cx="8534400" cy="1714500"/>
            <a:chOff x="4838700" y="-28512"/>
            <a:chExt cx="8534400" cy="1714500"/>
          </a:xfrm>
        </p:grpSpPr>
        <p:sp>
          <p:nvSpPr>
            <p:cNvPr id="36" name="Round Same Side Corner Rectangle 11">
              <a:extLst>
                <a:ext uri="{FF2B5EF4-FFF2-40B4-BE49-F238E27FC236}">
                  <a16:creationId xmlns:a16="http://schemas.microsoft.com/office/drawing/2014/main" id="{E3D805A4-D1F4-EF02-BB3C-0306F0C6F0C3}"/>
                </a:ext>
              </a:extLst>
            </p:cNvPr>
            <p:cNvSpPr/>
            <p:nvPr/>
          </p:nvSpPr>
          <p:spPr>
            <a:xfrm flipV="1">
              <a:off x="4838700" y="-28512"/>
              <a:ext cx="8534400" cy="1714500"/>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7" name="TextBox 36">
              <a:extLst>
                <a:ext uri="{FF2B5EF4-FFF2-40B4-BE49-F238E27FC236}">
                  <a16:creationId xmlns:a16="http://schemas.microsoft.com/office/drawing/2014/main" id="{746A7691-31C3-6A11-98B1-C783191BECFF}"/>
                </a:ext>
              </a:extLst>
            </p:cNvPr>
            <p:cNvSpPr txBox="1"/>
            <p:nvPr/>
          </p:nvSpPr>
          <p:spPr>
            <a:xfrm>
              <a:off x="5261128" y="398511"/>
              <a:ext cx="7689544"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grpSp>
        <p:nvGrpSpPr>
          <p:cNvPr id="38" name="Group 37">
            <a:extLst>
              <a:ext uri="{FF2B5EF4-FFF2-40B4-BE49-F238E27FC236}">
                <a16:creationId xmlns:a16="http://schemas.microsoft.com/office/drawing/2014/main" id="{4A9588C2-7745-2BB6-4A1A-1135BA334763}"/>
              </a:ext>
            </a:extLst>
          </p:cNvPr>
          <p:cNvGrpSpPr/>
          <p:nvPr/>
        </p:nvGrpSpPr>
        <p:grpSpPr>
          <a:xfrm>
            <a:off x="718016" y="4033156"/>
            <a:ext cx="16763998" cy="1847306"/>
            <a:chOff x="7361404" y="38510"/>
            <a:chExt cx="16763998" cy="1847306"/>
          </a:xfrm>
        </p:grpSpPr>
        <p:sp>
          <p:nvSpPr>
            <p:cNvPr id="39" name="Rectangle: Rounded Corners 38">
              <a:extLst>
                <a:ext uri="{FF2B5EF4-FFF2-40B4-BE49-F238E27FC236}">
                  <a16:creationId xmlns:a16="http://schemas.microsoft.com/office/drawing/2014/main" id="{F114FA57-9027-6344-36ED-D7D49530A277}"/>
                </a:ext>
              </a:extLst>
            </p:cNvPr>
            <p:cNvSpPr/>
            <p:nvPr/>
          </p:nvSpPr>
          <p:spPr>
            <a:xfrm>
              <a:off x="7361404" y="450207"/>
              <a:ext cx="1184334" cy="102768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2</a:t>
              </a:r>
              <a:endParaRPr lang="en-US" sz="4800" b="1" dirty="0">
                <a:solidFill>
                  <a:srgbClr val="C00000"/>
                </a:solidFill>
                <a:latin typeface="Arial" panose="020B0604020202020204" pitchFamily="34" charset="0"/>
                <a:cs typeface="Arial" panose="020B0604020202020204" pitchFamily="34" charset="0"/>
              </a:endParaRPr>
            </a:p>
          </p:txBody>
        </p:sp>
        <p:sp>
          <p:nvSpPr>
            <p:cNvPr id="40" name="Plaque 39">
              <a:extLst>
                <a:ext uri="{FF2B5EF4-FFF2-40B4-BE49-F238E27FC236}">
                  <a16:creationId xmlns:a16="http://schemas.microsoft.com/office/drawing/2014/main" id="{9D2C9A77-A301-D98A-904E-8A60E27E82A9}"/>
                </a:ext>
              </a:extLst>
            </p:cNvPr>
            <p:cNvSpPr/>
            <p:nvPr/>
          </p:nvSpPr>
          <p:spPr>
            <a:xfrm>
              <a:off x="8817368" y="38510"/>
              <a:ext cx="15308034" cy="1847306"/>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2: </a:t>
              </a:r>
              <a:r>
                <a:rPr lang="en-US" sz="4000">
                  <a:solidFill>
                    <a:srgbClr val="C00000"/>
                  </a:solidFill>
                  <a:latin typeface="Arial" panose="020B0604020202020204" pitchFamily="34" charset="0"/>
                  <a:ea typeface="Calibri" panose="020F0502020204030204" pitchFamily="34" charset="0"/>
                  <a:cs typeface="Arial" panose="020B0604020202020204" pitchFamily="34" charset="0"/>
                </a:rPr>
                <a:t>Tìm hiểu cách chi tiêu hợp lí không bị ảnh hưởng bởi tiếp thị, quảng cáo</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BAA181F2-5B11-C4B9-A509-9DA103C15CC1}"/>
              </a:ext>
            </a:extLst>
          </p:cNvPr>
          <p:cNvGrpSpPr/>
          <p:nvPr/>
        </p:nvGrpSpPr>
        <p:grpSpPr>
          <a:xfrm>
            <a:off x="718016" y="6172452"/>
            <a:ext cx="16763998" cy="1714500"/>
            <a:chOff x="7361404" y="171316"/>
            <a:chExt cx="16763998" cy="1714500"/>
          </a:xfrm>
        </p:grpSpPr>
        <p:sp>
          <p:nvSpPr>
            <p:cNvPr id="42" name="Rectangle: Rounded Corners 41">
              <a:extLst>
                <a:ext uri="{FF2B5EF4-FFF2-40B4-BE49-F238E27FC236}">
                  <a16:creationId xmlns:a16="http://schemas.microsoft.com/office/drawing/2014/main" id="{D88BD2CC-86C8-BB1B-6333-62FFBD03D917}"/>
                </a:ext>
              </a:extLst>
            </p:cNvPr>
            <p:cNvSpPr/>
            <p:nvPr/>
          </p:nvSpPr>
          <p:spPr>
            <a:xfrm>
              <a:off x="7361404" y="514726"/>
              <a:ext cx="1184334" cy="102768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3</a:t>
              </a:r>
              <a:endParaRPr lang="en-US" sz="4800" b="1" dirty="0">
                <a:solidFill>
                  <a:srgbClr val="C00000"/>
                </a:solidFill>
                <a:latin typeface="Arial" panose="020B0604020202020204" pitchFamily="34" charset="0"/>
                <a:cs typeface="Arial" panose="020B0604020202020204" pitchFamily="34" charset="0"/>
              </a:endParaRPr>
            </a:p>
          </p:txBody>
        </p:sp>
        <p:sp>
          <p:nvSpPr>
            <p:cNvPr id="43" name="Plaque 42">
              <a:extLst>
                <a:ext uri="{FF2B5EF4-FFF2-40B4-BE49-F238E27FC236}">
                  <a16:creationId xmlns:a16="http://schemas.microsoft.com/office/drawing/2014/main" id="{08B74D7A-C4B5-FEA5-6EAF-566322CD6FBB}"/>
                </a:ext>
              </a:extLst>
            </p:cNvPr>
            <p:cNvSpPr/>
            <p:nvPr/>
          </p:nvSpPr>
          <p:spPr>
            <a:xfrm>
              <a:off x="8817368" y="171316"/>
              <a:ext cx="15308034" cy="1714500"/>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3: </a:t>
              </a:r>
              <a:r>
                <a:rPr lang="en-US" sz="4000">
                  <a:solidFill>
                    <a:srgbClr val="C00000"/>
                  </a:solidFill>
                  <a:latin typeface="Arial" panose="020B0604020202020204" pitchFamily="34" charset="0"/>
                  <a:ea typeface="Calibri" panose="020F0502020204030204" pitchFamily="34" charset="0"/>
                  <a:cs typeface="Arial" panose="020B0604020202020204" pitchFamily="34" charset="0"/>
                </a:rPr>
                <a:t>Thực hành đưa ra quyết định chi tiêu hợp lí</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75EDF073-E756-36F7-D62F-FA91CED2A8FB}"/>
              </a:ext>
            </a:extLst>
          </p:cNvPr>
          <p:cNvGrpSpPr/>
          <p:nvPr/>
        </p:nvGrpSpPr>
        <p:grpSpPr>
          <a:xfrm>
            <a:off x="701687" y="8178942"/>
            <a:ext cx="16824312" cy="1714500"/>
            <a:chOff x="7361404" y="171316"/>
            <a:chExt cx="16824312" cy="1714500"/>
          </a:xfrm>
        </p:grpSpPr>
        <p:sp>
          <p:nvSpPr>
            <p:cNvPr id="45" name="Rectangle: Rounded Corners 44">
              <a:extLst>
                <a:ext uri="{FF2B5EF4-FFF2-40B4-BE49-F238E27FC236}">
                  <a16:creationId xmlns:a16="http://schemas.microsoft.com/office/drawing/2014/main" id="{4724AC06-3304-AC50-706B-3793AD21C8A5}"/>
                </a:ext>
              </a:extLst>
            </p:cNvPr>
            <p:cNvSpPr/>
            <p:nvPr/>
          </p:nvSpPr>
          <p:spPr>
            <a:xfrm>
              <a:off x="7361404" y="514726"/>
              <a:ext cx="1184334" cy="1027680"/>
            </a:xfrm>
            <a:prstGeom prst="roundRect">
              <a:avLst/>
            </a:prstGeom>
            <a:solidFill>
              <a:srgbClr val="FFF5D5"/>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4</a:t>
              </a:r>
              <a:endParaRPr lang="en-US" sz="4800" b="1" dirty="0">
                <a:solidFill>
                  <a:srgbClr val="C00000"/>
                </a:solidFill>
                <a:latin typeface="Arial" panose="020B0604020202020204" pitchFamily="34" charset="0"/>
                <a:cs typeface="Arial" panose="020B0604020202020204" pitchFamily="34" charset="0"/>
              </a:endParaRPr>
            </a:p>
          </p:txBody>
        </p:sp>
        <p:sp>
          <p:nvSpPr>
            <p:cNvPr id="46" name="Plaque 45">
              <a:extLst>
                <a:ext uri="{FF2B5EF4-FFF2-40B4-BE49-F238E27FC236}">
                  <a16:creationId xmlns:a16="http://schemas.microsoft.com/office/drawing/2014/main" id="{4CC4C7FF-2740-943D-1BB6-91C4535449E7}"/>
                </a:ext>
              </a:extLst>
            </p:cNvPr>
            <p:cNvSpPr/>
            <p:nvPr/>
          </p:nvSpPr>
          <p:spPr>
            <a:xfrm>
              <a:off x="8817368" y="171316"/>
              <a:ext cx="15368348" cy="1714500"/>
            </a:xfrm>
            <a:prstGeom prst="plaque">
              <a:avLst/>
            </a:prstGeom>
            <a:solidFill>
              <a:srgbClr val="FFF5D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động: </a:t>
              </a:r>
              <a:r>
                <a:rPr lang="en-US" sz="4000">
                  <a:solidFill>
                    <a:srgbClr val="C00000"/>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lang="en-US" sz="40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1+#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7" name="Freeform 7"/>
          <p:cNvSpPr/>
          <p:nvPr/>
        </p:nvSpPr>
        <p:spPr>
          <a:xfrm>
            <a:off x="261359" y="5163234"/>
            <a:ext cx="5033809" cy="4448629"/>
          </a:xfrm>
          <a:custGeom>
            <a:avLst/>
            <a:gdLst/>
            <a:ahLst/>
            <a:cxnLst/>
            <a:rect l="l" t="t" r="r" b="b"/>
            <a:pathLst>
              <a:path w="5033809" h="4448629">
                <a:moveTo>
                  <a:pt x="0" y="0"/>
                </a:moveTo>
                <a:lnTo>
                  <a:pt x="5033809" y="0"/>
                </a:lnTo>
                <a:lnTo>
                  <a:pt x="5033809" y="4448629"/>
                </a:lnTo>
                <a:lnTo>
                  <a:pt x="0" y="4448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865440">
            <a:off x="1087746" y="627664"/>
            <a:ext cx="2935336" cy="4048739"/>
          </a:xfrm>
          <a:custGeom>
            <a:avLst/>
            <a:gdLst/>
            <a:ahLst/>
            <a:cxnLst/>
            <a:rect l="l" t="t" r="r" b="b"/>
            <a:pathLst>
              <a:path w="2935336" h="4048739">
                <a:moveTo>
                  <a:pt x="0" y="0"/>
                </a:moveTo>
                <a:lnTo>
                  <a:pt x="2935336" y="0"/>
                </a:lnTo>
                <a:lnTo>
                  <a:pt x="2935336" y="4048740"/>
                </a:lnTo>
                <a:lnTo>
                  <a:pt x="0" y="4048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4117841" y="4198662"/>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53203" y="658808"/>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80025AE4-1D18-6694-C68B-5B69E19B28C3}"/>
              </a:ext>
            </a:extLst>
          </p:cNvPr>
          <p:cNvSpPr txBox="1"/>
          <p:nvPr/>
        </p:nvSpPr>
        <p:spPr>
          <a:xfrm>
            <a:off x="5791200" y="2885959"/>
            <a:ext cx="11948554" cy="451508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động 1</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Nhận biết các yếu tố tác động đến chi tiêu cá nhân</a:t>
            </a:r>
            <a:endParaRPr lang="vi-VN" sz="6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9" name="Freeform 9"/>
          <p:cNvSpPr/>
          <p:nvPr/>
        </p:nvSpPr>
        <p:spPr>
          <a:xfrm>
            <a:off x="304800" y="94107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4893" y="21932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7299882" y="9016949"/>
            <a:ext cx="1097642" cy="1097642"/>
          </a:xfrm>
          <a:custGeom>
            <a:avLst/>
            <a:gdLst/>
            <a:ahLst/>
            <a:cxnLst/>
            <a:rect l="l" t="t" r="r" b="b"/>
            <a:pathLst>
              <a:path w="1097642" h="1097642">
                <a:moveTo>
                  <a:pt x="0" y="0"/>
                </a:moveTo>
                <a:lnTo>
                  <a:pt x="1097641" y="0"/>
                </a:lnTo>
                <a:lnTo>
                  <a:pt x="1097641" y="1097642"/>
                </a:lnTo>
                <a:lnTo>
                  <a:pt x="0" y="1097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DD8A32E2-98BC-19CC-142B-7580D907BA93}"/>
              </a:ext>
            </a:extLst>
          </p:cNvPr>
          <p:cNvGrpSpPr/>
          <p:nvPr/>
        </p:nvGrpSpPr>
        <p:grpSpPr>
          <a:xfrm>
            <a:off x="468086" y="589212"/>
            <a:ext cx="17297400" cy="2893700"/>
            <a:chOff x="263991" y="807103"/>
            <a:chExt cx="17297400" cy="2893700"/>
          </a:xfrm>
        </p:grpSpPr>
        <p:sp>
          <p:nvSpPr>
            <p:cNvPr id="15" name="TextBox 14">
              <a:extLst>
                <a:ext uri="{FF2B5EF4-FFF2-40B4-BE49-F238E27FC236}">
                  <a16:creationId xmlns:a16="http://schemas.microsoft.com/office/drawing/2014/main" id="{286F1BC2-F5A0-0D4B-31EA-9744A70724FB}"/>
                </a:ext>
              </a:extLst>
            </p:cNvPr>
            <p:cNvSpPr txBox="1"/>
            <p:nvPr/>
          </p:nvSpPr>
          <p:spPr>
            <a:xfrm>
              <a:off x="2194666" y="807103"/>
              <a:ext cx="15366725" cy="2893700"/>
            </a:xfrm>
            <a:prstGeom prst="roundRect">
              <a:avLst/>
            </a:prstGeom>
            <a:solidFill>
              <a:schemeClr val="bg1"/>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THẢO LUẬN NHÓM ĐÔI: </a:t>
              </a:r>
              <a:r>
                <a:rPr lang="vi-VN" sz="3800">
                  <a:latin typeface="Arial" panose="020B0604020202020204" pitchFamily="34" charset="0"/>
                  <a:cs typeface="Arial" panose="020B0604020202020204" pitchFamily="34" charset="0"/>
                </a:rPr>
                <a:t>Các em đọc </a:t>
              </a:r>
              <a:r>
                <a:rPr lang="en-US" sz="3800">
                  <a:latin typeface="Arial" panose="020B0604020202020204" pitchFamily="34" charset="0"/>
                  <a:cs typeface="Arial" panose="020B0604020202020204" pitchFamily="34" charset="0"/>
                </a:rPr>
                <a:t>trường hợp </a:t>
              </a:r>
              <a:r>
                <a:rPr lang="vi-VN" sz="3800" i="1">
                  <a:latin typeface="Arial" panose="020B0604020202020204" pitchFamily="34" charset="0"/>
                  <a:cs typeface="Arial" panose="020B0604020202020204" pitchFamily="34" charset="0"/>
                </a:rPr>
                <a:t>(SHS – tr.</a:t>
              </a:r>
              <a:r>
                <a:rPr lang="en-US" sz="3800" i="1">
                  <a:latin typeface="Arial" panose="020B0604020202020204" pitchFamily="34" charset="0"/>
                  <a:cs typeface="Arial" panose="020B0604020202020204" pitchFamily="34" charset="0"/>
                </a:rPr>
                <a:t>33</a:t>
              </a:r>
              <a:r>
                <a:rPr lang="vi-VN" sz="3800" i="1">
                  <a:latin typeface="Arial" panose="020B0604020202020204" pitchFamily="34" charset="0"/>
                  <a:cs typeface="Arial" panose="020B0604020202020204" pitchFamily="34" charset="0"/>
                </a:rPr>
                <a:t>), </a:t>
              </a:r>
              <a:r>
                <a:rPr lang="en-US" sz="3800">
                  <a:latin typeface="Arial" panose="020B0604020202020204" pitchFamily="34" charset="0"/>
                  <a:cs typeface="Arial" panose="020B0604020202020204" pitchFamily="34" charset="0"/>
                </a:rPr>
                <a:t>thảo luận và </a:t>
              </a:r>
              <a:r>
                <a:rPr lang="vi-VN" sz="3800">
                  <a:latin typeface="Arial" panose="020B0604020202020204" pitchFamily="34" charset="0"/>
                  <a:cs typeface="Arial" panose="020B0604020202020204" pitchFamily="34" charset="0"/>
                </a:rPr>
                <a:t>chỉ ra ảnh hưởng của tiếp thị, quảng cáo đến quyết định chi tiêu của nhân vật trong tình huống.</a:t>
              </a:r>
              <a:endParaRPr lang="en-US" sz="38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493450E-5B35-CBB5-BC1A-1205801318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3991" y="1674823"/>
              <a:ext cx="1840023" cy="1260416"/>
            </a:xfrm>
            <a:prstGeom prst="rect">
              <a:avLst/>
            </a:prstGeom>
          </p:spPr>
        </p:pic>
      </p:grpSp>
      <p:grpSp>
        <p:nvGrpSpPr>
          <p:cNvPr id="17" name="Group 16">
            <a:extLst>
              <a:ext uri="{FF2B5EF4-FFF2-40B4-BE49-F238E27FC236}">
                <a16:creationId xmlns:a16="http://schemas.microsoft.com/office/drawing/2014/main" id="{67DAA90A-DF94-36D5-8772-FF58D40F6F26}"/>
              </a:ext>
            </a:extLst>
          </p:cNvPr>
          <p:cNvGrpSpPr/>
          <p:nvPr/>
        </p:nvGrpSpPr>
        <p:grpSpPr>
          <a:xfrm>
            <a:off x="6500012" y="3949095"/>
            <a:ext cx="10657114" cy="5709987"/>
            <a:chOff x="1129113" y="3445282"/>
            <a:chExt cx="9361918" cy="5166565"/>
          </a:xfrm>
        </p:grpSpPr>
        <p:sp>
          <p:nvSpPr>
            <p:cNvPr id="18" name="Rectangle: Rounded Corners 17">
              <a:extLst>
                <a:ext uri="{FF2B5EF4-FFF2-40B4-BE49-F238E27FC236}">
                  <a16:creationId xmlns:a16="http://schemas.microsoft.com/office/drawing/2014/main" id="{4862C39E-1365-6B93-0099-7D5835B2FA81}"/>
                </a:ext>
              </a:extLst>
            </p:cNvPr>
            <p:cNvSpPr/>
            <p:nvPr/>
          </p:nvSpPr>
          <p:spPr>
            <a:xfrm>
              <a:off x="1129113" y="3445282"/>
              <a:ext cx="9361918" cy="5166565"/>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8F3E2E1-AA61-21CF-9430-E83F9A50092D}"/>
                </a:ext>
              </a:extLst>
            </p:cNvPr>
            <p:cNvSpPr/>
            <p:nvPr/>
          </p:nvSpPr>
          <p:spPr>
            <a:xfrm>
              <a:off x="1522672" y="3856468"/>
              <a:ext cx="8574800" cy="4344192"/>
            </a:xfrm>
            <a:prstGeom prst="roundRect">
              <a:avLst/>
            </a:prstGeom>
            <a:solidFill>
              <a:schemeClr val="bg1"/>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Quỳnh đi siêu thị để mua đồ dùng học tập. Quỳnh dự định mua một hộp bút nhưng cuối cùng Quỳnh đã mua ba hộp vì gian hang đang có chương trình khuyến mại mua ba hộp được tặng thêm một hộp kẹo cao su.</a:t>
              </a:r>
              <a:endParaRPr lang="vi-VN" sz="3600">
                <a:solidFill>
                  <a:schemeClr val="tx1"/>
                </a:solidFill>
                <a:latin typeface="Arial" panose="020B0604020202020204" pitchFamily="34" charset="0"/>
                <a:cs typeface="Arial" panose="020B0604020202020204" pitchFamily="34" charset="0"/>
              </a:endParaRPr>
            </a:p>
          </p:txBody>
        </p:sp>
      </p:grpSp>
      <p:pic>
        <p:nvPicPr>
          <p:cNvPr id="20" name="Picture 24">
            <a:extLst>
              <a:ext uri="{FF2B5EF4-FFF2-40B4-BE49-F238E27FC236}">
                <a16:creationId xmlns:a16="http://schemas.microsoft.com/office/drawing/2014/main" id="{17334F07-024C-4FDD-3A54-160CCC58E0C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2817">
            <a:off x="1516734" y="5115771"/>
            <a:ext cx="4046431" cy="33383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11" name="Freeform 11"/>
          <p:cNvSpPr/>
          <p:nvPr/>
        </p:nvSpPr>
        <p:spPr>
          <a:xfrm>
            <a:off x="17259300" y="16691"/>
            <a:ext cx="1097642" cy="1097642"/>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7259300" y="94107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0" y="9410700"/>
            <a:ext cx="739784" cy="739784"/>
          </a:xfrm>
          <a:custGeom>
            <a:avLst/>
            <a:gdLst/>
            <a:ahLst/>
            <a:cxnLst/>
            <a:rect l="l" t="t" r="r" b="b"/>
            <a:pathLst>
              <a:path w="739784" h="739784">
                <a:moveTo>
                  <a:pt x="0" y="0"/>
                </a:moveTo>
                <a:lnTo>
                  <a:pt x="739784" y="0"/>
                </a:lnTo>
                <a:lnTo>
                  <a:pt x="739784" y="739785"/>
                </a:lnTo>
                <a:lnTo>
                  <a:pt x="0" y="739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FF3CD752-3657-EC56-7BEF-B2F4A8545386}"/>
              </a:ext>
            </a:extLst>
          </p:cNvPr>
          <p:cNvSpPr/>
          <p:nvPr/>
        </p:nvSpPr>
        <p:spPr>
          <a:xfrm>
            <a:off x="0" y="-578711"/>
            <a:ext cx="555573" cy="1984191"/>
          </a:xfrm>
          <a:custGeom>
            <a:avLst/>
            <a:gdLst/>
            <a:ahLst/>
            <a:cxnLst/>
            <a:rect l="l" t="t" r="r" b="b"/>
            <a:pathLst>
              <a:path w="555573" h="1984191">
                <a:moveTo>
                  <a:pt x="0" y="0"/>
                </a:moveTo>
                <a:lnTo>
                  <a:pt x="555574" y="0"/>
                </a:lnTo>
                <a:lnTo>
                  <a:pt x="555574" y="1984191"/>
                </a:lnTo>
                <a:lnTo>
                  <a:pt x="0" y="19841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71A258E1-5595-CB64-FE23-5300422EBC2E}"/>
              </a:ext>
            </a:extLst>
          </p:cNvPr>
          <p:cNvSpPr/>
          <p:nvPr/>
        </p:nvSpPr>
        <p:spPr>
          <a:xfrm>
            <a:off x="1057567" y="1836152"/>
            <a:ext cx="12277077" cy="746123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EFCDE"/>
          </a:solidFill>
        </p:spPr>
        <p:txBody>
          <a:bodyPr/>
          <a:lstStyle/>
          <a:p>
            <a:endParaRPr lang="en-US"/>
          </a:p>
        </p:txBody>
      </p:sp>
      <p:grpSp>
        <p:nvGrpSpPr>
          <p:cNvPr id="19" name="Group 18">
            <a:extLst>
              <a:ext uri="{FF2B5EF4-FFF2-40B4-BE49-F238E27FC236}">
                <a16:creationId xmlns:a16="http://schemas.microsoft.com/office/drawing/2014/main" id="{5D11ACBC-80C9-8AEE-58E1-F08EFD497BC0}"/>
              </a:ext>
            </a:extLst>
          </p:cNvPr>
          <p:cNvGrpSpPr/>
          <p:nvPr/>
        </p:nvGrpSpPr>
        <p:grpSpPr>
          <a:xfrm>
            <a:off x="3456214" y="1136906"/>
            <a:ext cx="7276528" cy="1398492"/>
            <a:chOff x="5510677" y="812466"/>
            <a:chExt cx="7276528" cy="1398492"/>
          </a:xfrm>
        </p:grpSpPr>
        <p:pic>
          <p:nvPicPr>
            <p:cNvPr id="20" name="Picture 9">
              <a:extLst>
                <a:ext uri="{FF2B5EF4-FFF2-40B4-BE49-F238E27FC236}">
                  <a16:creationId xmlns:a16="http://schemas.microsoft.com/office/drawing/2014/main" id="{9BB5E96E-9A3D-B0D4-6B96-8B077F1334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76651" y="812466"/>
              <a:ext cx="6951410" cy="1398492"/>
            </a:xfrm>
            <a:prstGeom prst="rect">
              <a:avLst/>
            </a:prstGeom>
          </p:spPr>
        </p:pic>
        <p:sp>
          <p:nvSpPr>
            <p:cNvPr id="21" name="TextBox 20">
              <a:extLst>
                <a:ext uri="{FF2B5EF4-FFF2-40B4-BE49-F238E27FC236}">
                  <a16:creationId xmlns:a16="http://schemas.microsoft.com/office/drawing/2014/main" id="{783D3547-C8D0-EB0F-9041-839991092C5E}"/>
                </a:ext>
              </a:extLst>
            </p:cNvPr>
            <p:cNvSpPr txBox="1"/>
            <p:nvPr/>
          </p:nvSpPr>
          <p:spPr>
            <a:xfrm>
              <a:off x="5510677" y="1075597"/>
              <a:ext cx="7276528" cy="861774"/>
            </a:xfrm>
            <a:prstGeom prst="rect">
              <a:avLst/>
            </a:prstGeom>
            <a:noFill/>
          </p:spPr>
          <p:txBody>
            <a:bodyPr wrap="square" rtlCol="0">
              <a:spAutoFit/>
            </a:bodyPr>
            <a:lstStyle/>
            <a:p>
              <a:pPr algn="ctr"/>
              <a:r>
                <a:rPr lang="en-US" sz="5000" b="1" dirty="0" err="1">
                  <a:solidFill>
                    <a:schemeClr val="bg1"/>
                  </a:solidFill>
                  <a:latin typeface="Arial" panose="020B0604020202020204" pitchFamily="34" charset="0"/>
                  <a:cs typeface="Arial" panose="020B0604020202020204" pitchFamily="34" charset="0"/>
                </a:rPr>
                <a:t>Gợi</a:t>
              </a:r>
              <a:r>
                <a:rPr lang="en-US" sz="5000" b="1" dirty="0">
                  <a:solidFill>
                    <a:schemeClr val="bg1"/>
                  </a:solidFill>
                  <a:latin typeface="Arial" panose="020B0604020202020204" pitchFamily="34" charset="0"/>
                  <a:cs typeface="Arial" panose="020B0604020202020204" pitchFamily="34" charset="0"/>
                </a:rPr>
                <a:t> ý </a:t>
              </a:r>
              <a:r>
                <a:rPr lang="en-US" sz="5000" b="1" dirty="0" err="1">
                  <a:solidFill>
                    <a:schemeClr val="bg1"/>
                  </a:solidFill>
                  <a:latin typeface="Arial" panose="020B0604020202020204" pitchFamily="34" charset="0"/>
                  <a:cs typeface="Arial" panose="020B0604020202020204" pitchFamily="34" charset="0"/>
                </a:rPr>
                <a:t>trả</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901D9C06-599C-3ACA-E92E-D4C4754C4BF6}"/>
              </a:ext>
            </a:extLst>
          </p:cNvPr>
          <p:cNvSpPr txBox="1"/>
          <p:nvPr/>
        </p:nvSpPr>
        <p:spPr>
          <a:xfrm>
            <a:off x="2025346" y="3257018"/>
            <a:ext cx="10341517" cy="5045164"/>
          </a:xfrm>
          <a:prstGeom prst="rect">
            <a:avLst/>
          </a:prstGeom>
          <a:noFill/>
        </p:spPr>
        <p:txBody>
          <a:bodyPr wrap="square">
            <a:spAutoFit/>
          </a:bodyPr>
          <a:lstStyle/>
          <a:p>
            <a:pPr marR="0" algn="just">
              <a:lnSpc>
                <a:spcPct val="150000"/>
              </a:lnSpc>
              <a:spcBef>
                <a:spcPts val="0"/>
              </a:spcBef>
              <a:spcAft>
                <a:spcPts val="0"/>
              </a:spcAft>
            </a:pPr>
            <a:r>
              <a:rPr lang="vi-VN" sz="4400">
                <a:solidFill>
                  <a:srgbClr val="000000"/>
                </a:solidFill>
                <a:ea typeface="Calibri" panose="020F0502020204030204" pitchFamily="34" charset="0"/>
                <a:cs typeface="Arial" panose="020B0604020202020204" pitchFamily="34" charset="0"/>
              </a:rPr>
              <a:t>Tiếp thị có ảnh hưởng đến quyết định chi tiêu của bản thân khi trong tình huống Quỳnh đã mua nhiều hộp bút hơn dự định khi nghe tiếp thị nói mua 3 hộp bút thì được tặng hộp kẹo cao su</a:t>
            </a:r>
            <a:r>
              <a:rPr lang="en-US" sz="4400">
                <a:solidFill>
                  <a:srgbClr val="000000"/>
                </a:solidFill>
                <a:ea typeface="Calibri" panose="020F0502020204030204" pitchFamily="34" charset="0"/>
                <a:cs typeface="Arial" panose="020B0604020202020204" pitchFamily="34" charset="0"/>
              </a:rPr>
              <a:t>.</a:t>
            </a:r>
            <a:endParaRPr lang="en-US" sz="4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23" descr="A person reading a book&#10;&#10;Description automatically generated with low confidence">
            <a:extLst>
              <a:ext uri="{FF2B5EF4-FFF2-40B4-BE49-F238E27FC236}">
                <a16:creationId xmlns:a16="http://schemas.microsoft.com/office/drawing/2014/main" id="{E6B0397D-F540-A4E2-98EA-2E0CE17E7D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3740" y="6186501"/>
            <a:ext cx="4231362" cy="4231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left)">
                                      <p:cBhvr>
                                        <p:cTn id="1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sp>
        <p:nvSpPr>
          <p:cNvPr id="25" name="Freeform 25"/>
          <p:cNvSpPr/>
          <p:nvPr/>
        </p:nvSpPr>
        <p:spPr>
          <a:xfrm>
            <a:off x="17384708" y="93345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7754600" y="342900"/>
            <a:ext cx="739784" cy="739784"/>
          </a:xfrm>
          <a:custGeom>
            <a:avLst/>
            <a:gdLst/>
            <a:ahLst/>
            <a:cxnLst/>
            <a:rect l="l" t="t" r="r" b="b"/>
            <a:pathLst>
              <a:path w="739784" h="739784">
                <a:moveTo>
                  <a:pt x="0" y="0"/>
                </a:moveTo>
                <a:lnTo>
                  <a:pt x="739784" y="0"/>
                </a:lnTo>
                <a:lnTo>
                  <a:pt x="739784" y="739784"/>
                </a:lnTo>
                <a:lnTo>
                  <a:pt x="0" y="73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5" name="Picture 9">
            <a:extLst>
              <a:ext uri="{FF2B5EF4-FFF2-40B4-BE49-F238E27FC236}">
                <a16:creationId xmlns:a16="http://schemas.microsoft.com/office/drawing/2014/main" id="{B668195C-8F97-6285-85D9-748E09056E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83652">
            <a:off x="14106365" y="569645"/>
            <a:ext cx="1584664" cy="1067667"/>
          </a:xfrm>
          <a:prstGeom prst="rect">
            <a:avLst/>
          </a:prstGeom>
        </p:spPr>
      </p:pic>
      <p:grpSp>
        <p:nvGrpSpPr>
          <p:cNvPr id="46" name="Group 45">
            <a:extLst>
              <a:ext uri="{FF2B5EF4-FFF2-40B4-BE49-F238E27FC236}">
                <a16:creationId xmlns:a16="http://schemas.microsoft.com/office/drawing/2014/main" id="{522AB286-C8FC-3F45-E748-54E4A7BFC8F3}"/>
              </a:ext>
            </a:extLst>
          </p:cNvPr>
          <p:cNvGrpSpPr/>
          <p:nvPr/>
        </p:nvGrpSpPr>
        <p:grpSpPr>
          <a:xfrm rot="-348097">
            <a:off x="2871019" y="1574903"/>
            <a:ext cx="12138154" cy="6159331"/>
            <a:chOff x="0" y="0"/>
            <a:chExt cx="3190453" cy="1463594"/>
          </a:xfrm>
        </p:grpSpPr>
        <p:sp>
          <p:nvSpPr>
            <p:cNvPr id="47" name="Freeform 4">
              <a:extLst>
                <a:ext uri="{FF2B5EF4-FFF2-40B4-BE49-F238E27FC236}">
                  <a16:creationId xmlns:a16="http://schemas.microsoft.com/office/drawing/2014/main" id="{8E709526-588F-E607-6F50-3F18947153F8}"/>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48" name="TextBox 5">
              <a:extLst>
                <a:ext uri="{FF2B5EF4-FFF2-40B4-BE49-F238E27FC236}">
                  <a16:creationId xmlns:a16="http://schemas.microsoft.com/office/drawing/2014/main" id="{934E20A5-CF20-F5D1-14D7-142BC290CBD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49" name="TextBox 48">
            <a:extLst>
              <a:ext uri="{FF2B5EF4-FFF2-40B4-BE49-F238E27FC236}">
                <a16:creationId xmlns:a16="http://schemas.microsoft.com/office/drawing/2014/main" id="{1B257AA9-5F64-13D5-F80B-63FB5AFDA2CC}"/>
              </a:ext>
            </a:extLst>
          </p:cNvPr>
          <p:cNvSpPr txBox="1"/>
          <p:nvPr/>
        </p:nvSpPr>
        <p:spPr>
          <a:xfrm>
            <a:off x="4237272" y="2618905"/>
            <a:ext cx="9405648" cy="4029501"/>
          </a:xfrm>
          <a:prstGeom prst="rect">
            <a:avLst/>
          </a:prstGeom>
          <a:noFill/>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Các em hãy </a:t>
            </a:r>
            <a:r>
              <a:rPr lang="vi-VN" sz="4400">
                <a:ea typeface="Calibri" panose="020F0502020204030204" pitchFamily="34" charset="0"/>
                <a:cs typeface="Arial" panose="020B0604020202020204" pitchFamily="34" charset="0"/>
              </a:rPr>
              <a:t>liên hệ bản thân, vận dụng hiểu biết để chia sẻ những tình huống em đã quyết định chi tiêu do ảnh hưởng của tiếp thị, quảng cáo.</a:t>
            </a:r>
            <a:endParaRPr lang="en-US" sz="4400" dirty="0">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E5DD08C6-690C-C91D-DF3C-D3A45FC8AF5F}"/>
              </a:ext>
            </a:extLst>
          </p:cNvPr>
          <p:cNvGrpSpPr/>
          <p:nvPr/>
        </p:nvGrpSpPr>
        <p:grpSpPr>
          <a:xfrm>
            <a:off x="12866062" y="6235128"/>
            <a:ext cx="4065270" cy="2667709"/>
            <a:chOff x="11021046" y="6122180"/>
            <a:chExt cx="4065270" cy="2667709"/>
          </a:xfrm>
        </p:grpSpPr>
        <p:grpSp>
          <p:nvGrpSpPr>
            <p:cNvPr id="51" name="Group 7">
              <a:extLst>
                <a:ext uri="{FF2B5EF4-FFF2-40B4-BE49-F238E27FC236}">
                  <a16:creationId xmlns:a16="http://schemas.microsoft.com/office/drawing/2014/main" id="{56E93BA3-26BC-7E1C-6C09-A577FF3A2853}"/>
                </a:ext>
              </a:extLst>
            </p:cNvPr>
            <p:cNvGrpSpPr/>
            <p:nvPr/>
          </p:nvGrpSpPr>
          <p:grpSpPr>
            <a:xfrm rot="317549">
              <a:off x="11021046" y="6122180"/>
              <a:ext cx="4065270" cy="2667709"/>
              <a:chOff x="0" y="0"/>
              <a:chExt cx="812800" cy="607172"/>
            </a:xfrm>
          </p:grpSpPr>
          <p:sp>
            <p:nvSpPr>
              <p:cNvPr id="53" name="Freeform 8">
                <a:extLst>
                  <a:ext uri="{FF2B5EF4-FFF2-40B4-BE49-F238E27FC236}">
                    <a16:creationId xmlns:a16="http://schemas.microsoft.com/office/drawing/2014/main" id="{4B1E4879-326F-30F7-3EA6-E4C3869DBFD3}"/>
                  </a:ext>
                </a:extLst>
              </p:cNvPr>
              <p:cNvSpPr/>
              <p:nvPr/>
            </p:nvSpPr>
            <p:spPr>
              <a:xfrm>
                <a:off x="28300" y="19514"/>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54" name="TextBox 9">
                <a:extLst>
                  <a:ext uri="{FF2B5EF4-FFF2-40B4-BE49-F238E27FC236}">
                    <a16:creationId xmlns:a16="http://schemas.microsoft.com/office/drawing/2014/main" id="{0A6F7B18-ED76-29F6-DC6D-2D3399053779}"/>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2" name="TextBox 51">
              <a:extLst>
                <a:ext uri="{FF2B5EF4-FFF2-40B4-BE49-F238E27FC236}">
                  <a16:creationId xmlns:a16="http://schemas.microsoft.com/office/drawing/2014/main" id="{3984F725-B99E-C2B6-07A7-FD1A60D07FDB}"/>
                </a:ext>
              </a:extLst>
            </p:cNvPr>
            <p:cNvSpPr txBox="1"/>
            <p:nvPr/>
          </p:nvSpPr>
          <p:spPr>
            <a:xfrm>
              <a:off x="11219523" y="7032112"/>
              <a:ext cx="3600419" cy="861774"/>
            </a:xfrm>
            <a:prstGeom prst="rect">
              <a:avLst/>
            </a:prstGeom>
            <a:noFill/>
          </p:spPr>
          <p:txBody>
            <a:bodyPr wrap="square">
              <a:spAutoFit/>
            </a:bodyPr>
            <a:lstStyle/>
            <a:p>
              <a:pPr algn="ctr"/>
              <a:r>
                <a:rPr lang="en-US" sz="5000" b="1">
                  <a:solidFill>
                    <a:schemeClr val="bg1"/>
                  </a:solidFill>
                  <a:effectLst/>
                  <a:latin typeface="Arial" panose="020B0604020202020204" pitchFamily="34" charset="0"/>
                  <a:ea typeface="Calibri" panose="020F0502020204030204" pitchFamily="34" charset="0"/>
                  <a:cs typeface="Arial" panose="020B0604020202020204" pitchFamily="34" charset="0"/>
                </a:rPr>
                <a:t>Yêu cầu</a:t>
              </a:r>
              <a:endParaRPr lang="en-US" sz="5000" dirty="0">
                <a:solidFill>
                  <a:schemeClr val="bg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DE8C990B-B970-C6AA-2960-232AEE9B918E}"/>
              </a:ext>
            </a:extLst>
          </p:cNvPr>
          <p:cNvGrpSpPr/>
          <p:nvPr/>
        </p:nvGrpSpPr>
        <p:grpSpPr>
          <a:xfrm>
            <a:off x="-533400" y="5905500"/>
            <a:ext cx="4685112" cy="4381500"/>
            <a:chOff x="-581334" y="1088841"/>
            <a:chExt cx="7489303" cy="6716676"/>
          </a:xfrm>
        </p:grpSpPr>
        <p:sp>
          <p:nvSpPr>
            <p:cNvPr id="57" name="Freeform 8">
              <a:extLst>
                <a:ext uri="{FF2B5EF4-FFF2-40B4-BE49-F238E27FC236}">
                  <a16:creationId xmlns:a16="http://schemas.microsoft.com/office/drawing/2014/main" id="{D8758E7F-D4BF-897F-A51F-E6A727164DAF}"/>
                </a:ext>
              </a:extLst>
            </p:cNvPr>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58" name="Group 9">
              <a:extLst>
                <a:ext uri="{FF2B5EF4-FFF2-40B4-BE49-F238E27FC236}">
                  <a16:creationId xmlns:a16="http://schemas.microsoft.com/office/drawing/2014/main" id="{76F9D6AC-EF59-12DC-88B5-4C1994AEB3EB}"/>
                </a:ext>
              </a:extLst>
            </p:cNvPr>
            <p:cNvGrpSpPr/>
            <p:nvPr/>
          </p:nvGrpSpPr>
          <p:grpSpPr>
            <a:xfrm>
              <a:off x="0" y="6683643"/>
              <a:ext cx="6907969" cy="1121874"/>
              <a:chOff x="0" y="0"/>
              <a:chExt cx="1819383" cy="295473"/>
            </a:xfrm>
          </p:grpSpPr>
          <p:sp>
            <p:nvSpPr>
              <p:cNvPr id="59" name="Freeform 10">
                <a:extLst>
                  <a:ext uri="{FF2B5EF4-FFF2-40B4-BE49-F238E27FC236}">
                    <a16:creationId xmlns:a16="http://schemas.microsoft.com/office/drawing/2014/main" id="{DD1B82EC-6C26-21E4-BB65-19178F13D26A}"/>
                  </a:ext>
                </a:extLst>
              </p:cNvPr>
              <p:cNvSpPr/>
              <p:nvPr/>
            </p:nvSpPr>
            <p:spPr>
              <a:xfrm>
                <a:off x="0" y="0"/>
                <a:ext cx="1819383"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endParaRPr lang="en-US"/>
              </a:p>
            </p:txBody>
          </p:sp>
          <p:sp>
            <p:nvSpPr>
              <p:cNvPr id="60" name="TextBox 11">
                <a:extLst>
                  <a:ext uri="{FF2B5EF4-FFF2-40B4-BE49-F238E27FC236}">
                    <a16:creationId xmlns:a16="http://schemas.microsoft.com/office/drawing/2014/main" id="{A4C1A74C-EFAC-85B5-550C-FFA348981C0B}"/>
                  </a:ext>
                </a:extLst>
              </p:cNvPr>
              <p:cNvSpPr txBox="1"/>
              <p:nvPr/>
            </p:nvSpPr>
            <p:spPr>
              <a:xfrm>
                <a:off x="0" y="-47625"/>
                <a:ext cx="812800" cy="860425"/>
              </a:xfrm>
              <a:prstGeom prst="rect">
                <a:avLst/>
              </a:prstGeom>
            </p:spPr>
            <p:txBody>
              <a:bodyPr lIns="50800" tIns="50800" rIns="50800" bIns="50800" rtlCol="0" anchor="ctr"/>
              <a:lstStyle/>
              <a:p>
                <a:pPr algn="ctr">
                  <a:lnSpc>
                    <a:spcPts val="1960"/>
                  </a:lnSpc>
                </a:pPr>
                <a:endParaRPr/>
              </a:p>
            </p:txBody>
          </p:sp>
        </p:grpSp>
      </p:grpSp>
      <p:sp>
        <p:nvSpPr>
          <p:cNvPr id="23" name="Freeform 23"/>
          <p:cNvSpPr/>
          <p:nvPr/>
        </p:nvSpPr>
        <p:spPr>
          <a:xfrm>
            <a:off x="1537787" y="1082684"/>
            <a:ext cx="2057400" cy="1856434"/>
          </a:xfrm>
          <a:custGeom>
            <a:avLst/>
            <a:gdLst/>
            <a:ahLst/>
            <a:cxnLst/>
            <a:rect l="l" t="t" r="r" b="b"/>
            <a:pathLst>
              <a:path w="1097642" h="1097642">
                <a:moveTo>
                  <a:pt x="0" y="0"/>
                </a:moveTo>
                <a:lnTo>
                  <a:pt x="1097642" y="0"/>
                </a:lnTo>
                <a:lnTo>
                  <a:pt x="1097642" y="1097642"/>
                </a:lnTo>
                <a:lnTo>
                  <a:pt x="0" y="10976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1592</Words>
  <Application>Microsoft Office PowerPoint</Application>
  <PresentationFormat>Custom</PresentationFormat>
  <Paragraphs>143</Paragraphs>
  <Slides>32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Calibri</vt:lpstr>
      <vt:lpstr>Courier New</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Maroon Green Navy English Literature Writing About Literary Themes Presentation</dc:title>
  <dc:creator>Admin</dc:creator>
  <cp:lastModifiedBy>Admin</cp:lastModifiedBy>
  <cp:revision>3</cp:revision>
  <dcterms:created xsi:type="dcterms:W3CDTF">2006-08-16T00:00:00Z</dcterms:created>
  <dcterms:modified xsi:type="dcterms:W3CDTF">2024-06-09T06:20:54Z</dcterms:modified>
  <dc:identifier>DAFq6rttmis</dc:identifier>
</cp:coreProperties>
</file>