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5" r:id="rId4"/>
    <p:sldId id="260" r:id="rId5"/>
    <p:sldId id="263" r:id="rId6"/>
    <p:sldId id="264" r:id="rId7"/>
    <p:sldId id="258" r:id="rId8"/>
    <p:sldId id="262" r:id="rId9"/>
    <p:sldId id="267"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59" r:id="rId23"/>
    <p:sldId id="279" r:id="rId24"/>
    <p:sldId id="280" r:id="rId25"/>
    <p:sldId id="281" r:id="rId26"/>
    <p:sldId id="282" r:id="rId27"/>
    <p:sldId id="283" r:id="rId28"/>
    <p:sldId id="284" r:id="rId29"/>
    <p:sldId id="285" r:id="rId30"/>
    <p:sldId id="286" r:id="rId31"/>
    <p:sldId id="287" r:id="rId32"/>
    <p:sldId id="289" r:id="rId33"/>
    <p:sldId id="288" r:id="rId34"/>
    <p:sldId id="290" r:id="rId35"/>
    <p:sldId id="291" r:id="rId36"/>
    <p:sldId id="261" r:id="rId37"/>
    <p:sldId id="292" r:id="rId38"/>
    <p:sldId id="293" r:id="rId39"/>
    <p:sldId id="304" r:id="rId40"/>
    <p:sldId id="305" r:id="rId41"/>
    <p:sldId id="306" r:id="rId42"/>
    <p:sldId id="307" r:id="rId43"/>
    <p:sldId id="308" r:id="rId44"/>
    <p:sldId id="309" r:id="rId45"/>
    <p:sldId id="310" r:id="rId46"/>
    <p:sldId id="311" r:id="rId47"/>
    <p:sldId id="314" r:id="rId48"/>
    <p:sldId id="312" r:id="rId49"/>
    <p:sldId id="313" r:id="rId50"/>
  </p:sldIdLst>
  <p:sldSz cx="18288000" cy="10287000"/>
  <p:notesSz cx="6858000" cy="9144000"/>
  <p:embeddedFontLst>
    <p:embeddedFont>
      <p:font typeface="Calibri" panose="020F050202020403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9E6"/>
    <a:srgbClr val="FFF9E5"/>
    <a:srgbClr val="F0ECF4"/>
    <a:srgbClr val="E1DA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305"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3.svg"/><Relationship Id="rId7" Type="http://schemas.openxmlformats.org/officeDocument/2006/relationships/image" Target="../media/image1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3.svg"/><Relationship Id="rId7" Type="http://schemas.openxmlformats.org/officeDocument/2006/relationships/image" Target="../media/image1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3.svg"/><Relationship Id="rId7" Type="http://schemas.openxmlformats.org/officeDocument/2006/relationships/image" Target="../media/image1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svg"/><Relationship Id="rId7" Type="http://schemas.openxmlformats.org/officeDocument/2006/relationships/image" Target="../media/image45.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6.svg"/><Relationship Id="rId7" Type="http://schemas.openxmlformats.org/officeDocument/2006/relationships/image" Target="../media/image49.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8.svg"/><Relationship Id="rId10" Type="http://schemas.openxmlformats.org/officeDocument/2006/relationships/image" Target="../media/image52.svg"/><Relationship Id="rId4" Type="http://schemas.openxmlformats.org/officeDocument/2006/relationships/image" Target="../media/image37.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6.svg"/><Relationship Id="rId7"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3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6.svg"/><Relationship Id="rId7" Type="http://schemas.openxmlformats.org/officeDocument/2006/relationships/image" Target="../media/image61.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svg"/><Relationship Id="rId7" Type="http://schemas.openxmlformats.org/officeDocument/2006/relationships/image" Target="../media/image3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svg"/><Relationship Id="rId10" Type="http://schemas.openxmlformats.org/officeDocument/2006/relationships/image" Target="../media/image69.png"/><Relationship Id="rId4" Type="http://schemas.openxmlformats.org/officeDocument/2006/relationships/image" Target="../media/image9.png"/><Relationship Id="rId9" Type="http://schemas.openxmlformats.org/officeDocument/2006/relationships/image" Target="../media/image36.sv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8.svg"/><Relationship Id="rId7" Type="http://schemas.openxmlformats.org/officeDocument/2006/relationships/image" Target="../media/image3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svg"/><Relationship Id="rId10" Type="http://schemas.openxmlformats.org/officeDocument/2006/relationships/image" Target="../media/image69.png"/><Relationship Id="rId4" Type="http://schemas.openxmlformats.org/officeDocument/2006/relationships/image" Target="../media/image9.png"/><Relationship Id="rId9"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0.svg"/><Relationship Id="rId7" Type="http://schemas.openxmlformats.org/officeDocument/2006/relationships/image" Target="../media/image7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9.svg"/><Relationship Id="rId7" Type="http://schemas.openxmlformats.org/officeDocument/2006/relationships/image" Target="../media/image38.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36.svg"/></Relationships>
</file>

<file path=ppt/slides/_rels/slide3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38.sv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svg"/><Relationship Id="rId7" Type="http://schemas.openxmlformats.org/officeDocument/2006/relationships/image" Target="../media/image4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84.svg"/></Relationships>
</file>

<file path=ppt/slides/_rels/slide36.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3" Type="http://schemas.openxmlformats.org/officeDocument/2006/relationships/image" Target="../media/image100.sv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5.gif"/><Relationship Id="rId21" Type="http://schemas.openxmlformats.org/officeDocument/2006/relationships/image" Target="../media/image108.svg"/><Relationship Id="rId34" Type="http://schemas.openxmlformats.org/officeDocument/2006/relationships/image" Target="../media/image120.pn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svg"/><Relationship Id="rId25" Type="http://schemas.openxmlformats.org/officeDocument/2006/relationships/image" Target="../media/image112.svg"/><Relationship Id="rId33" Type="http://schemas.openxmlformats.org/officeDocument/2006/relationships/image" Target="../media/image119.svg"/><Relationship Id="rId38" Type="http://schemas.openxmlformats.org/officeDocument/2006/relationships/image" Target="../media/image124.gif"/><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29"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svg"/><Relationship Id="rId24" Type="http://schemas.openxmlformats.org/officeDocument/2006/relationships/image" Target="../media/image111.png"/><Relationship Id="rId32" Type="http://schemas.openxmlformats.org/officeDocument/2006/relationships/image" Target="../media/image118.png"/><Relationship Id="rId37" Type="http://schemas.openxmlformats.org/officeDocument/2006/relationships/image" Target="../media/image123.svg"/><Relationship Id="rId5" Type="http://schemas.openxmlformats.org/officeDocument/2006/relationships/image" Target="../media/image92.svg"/><Relationship Id="rId15" Type="http://schemas.openxmlformats.org/officeDocument/2006/relationships/image" Target="../media/image102.svg"/><Relationship Id="rId23" Type="http://schemas.openxmlformats.org/officeDocument/2006/relationships/image" Target="../media/image110.svg"/><Relationship Id="rId28" Type="http://schemas.openxmlformats.org/officeDocument/2006/relationships/slide" Target="slide40.xml"/><Relationship Id="rId36" Type="http://schemas.openxmlformats.org/officeDocument/2006/relationships/image" Target="../media/image122.png"/><Relationship Id="rId10" Type="http://schemas.openxmlformats.org/officeDocument/2006/relationships/image" Target="../media/image97.png"/><Relationship Id="rId19" Type="http://schemas.openxmlformats.org/officeDocument/2006/relationships/image" Target="../media/image106.svg"/><Relationship Id="rId31" Type="http://schemas.openxmlformats.org/officeDocument/2006/relationships/image" Target="../media/image117.sv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svg"/><Relationship Id="rId30" Type="http://schemas.openxmlformats.org/officeDocument/2006/relationships/image" Target="../media/image116.png"/><Relationship Id="rId35" Type="http://schemas.openxmlformats.org/officeDocument/2006/relationships/image" Target="../media/image121.svg"/><Relationship Id="rId8" Type="http://schemas.openxmlformats.org/officeDocument/2006/relationships/image" Target="../media/image95.png"/><Relationship Id="rId3" Type="http://schemas.openxmlformats.org/officeDocument/2006/relationships/image" Target="../media/image9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image" Target="../media/image127.svg"/><Relationship Id="rId21" Type="http://schemas.openxmlformats.org/officeDocument/2006/relationships/slide" Target="slide43.xml"/><Relationship Id="rId7" Type="http://schemas.openxmlformats.org/officeDocument/2006/relationships/image" Target="../media/image90.svg"/><Relationship Id="rId12" Type="http://schemas.openxmlformats.org/officeDocument/2006/relationships/slide" Target="slide46.xml"/><Relationship Id="rId17" Type="http://schemas.openxmlformats.org/officeDocument/2006/relationships/image" Target="../media/image134.png"/><Relationship Id="rId2" Type="http://schemas.openxmlformats.org/officeDocument/2006/relationships/image" Target="../media/image126.png"/><Relationship Id="rId16" Type="http://schemas.openxmlformats.org/officeDocument/2006/relationships/image" Target="../media/image133.png"/><Relationship Id="rId20"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2.svg"/><Relationship Id="rId5" Type="http://schemas.openxmlformats.org/officeDocument/2006/relationships/image" Target="../media/image129.png"/><Relationship Id="rId15" Type="http://schemas.openxmlformats.org/officeDocument/2006/relationships/image" Target="../media/image132.png"/><Relationship Id="rId23" Type="http://schemas.openxmlformats.org/officeDocument/2006/relationships/slide" Target="slide45.xml"/><Relationship Id="rId10" Type="http://schemas.openxmlformats.org/officeDocument/2006/relationships/image" Target="../media/image91.png"/><Relationship Id="rId19" Type="http://schemas.openxmlformats.org/officeDocument/2006/relationships/slide" Target="slide41.xml"/><Relationship Id="rId4" Type="http://schemas.openxmlformats.org/officeDocument/2006/relationships/image" Target="../media/image128.png"/><Relationship Id="rId9" Type="http://schemas.openxmlformats.org/officeDocument/2006/relationships/image" Target="../media/image94.svg"/><Relationship Id="rId14" Type="http://schemas.openxmlformats.org/officeDocument/2006/relationships/image" Target="../media/image131.png"/><Relationship Id="rId22" Type="http://schemas.openxmlformats.org/officeDocument/2006/relationships/slide" Target="slide44.xml"/></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90.svg"/><Relationship Id="rId7" Type="http://schemas.openxmlformats.org/officeDocument/2006/relationships/image" Target="../media/image139.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 Id="rId9" Type="http://schemas.openxmlformats.org/officeDocument/2006/relationships/image" Target="../media/image140.png"/></Relationships>
</file>

<file path=ppt/slides/_rels/slide42.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90.svg"/><Relationship Id="rId7" Type="http://schemas.openxmlformats.org/officeDocument/2006/relationships/image" Target="../media/image139.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 Id="rId9" Type="http://schemas.openxmlformats.org/officeDocument/2006/relationships/image" Target="../media/image140.png"/></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90.svg"/><Relationship Id="rId7" Type="http://schemas.openxmlformats.org/officeDocument/2006/relationships/image" Target="../media/image139.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 Id="rId9" Type="http://schemas.openxmlformats.org/officeDocument/2006/relationships/image" Target="../media/image140.png"/></Relationships>
</file>

<file path=ppt/slides/_rels/slide4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90.svg"/><Relationship Id="rId7" Type="http://schemas.openxmlformats.org/officeDocument/2006/relationships/image" Target="../media/image137.sv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40.png"/><Relationship Id="rId4" Type="http://schemas.openxmlformats.org/officeDocument/2006/relationships/slide" Target="slide40.xml"/><Relationship Id="rId9" Type="http://schemas.openxmlformats.org/officeDocument/2006/relationships/image" Target="../media/image139.png"/></Relationships>
</file>

<file path=ppt/slides/_rels/slide4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90.svg"/><Relationship Id="rId7" Type="http://schemas.openxmlformats.org/officeDocument/2006/relationships/image" Target="../media/image14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slide" Target="slide40.xml"/><Relationship Id="rId5" Type="http://schemas.openxmlformats.org/officeDocument/2006/relationships/image" Target="../media/image137.svg"/><Relationship Id="rId4" Type="http://schemas.openxmlformats.org/officeDocument/2006/relationships/image" Target="../media/image136.png"/><Relationship Id="rId9" Type="http://schemas.openxmlformats.org/officeDocument/2006/relationships/image" Target="../media/image139.png"/></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8.svg"/><Relationship Id="rId7" Type="http://schemas.openxmlformats.org/officeDocument/2006/relationships/image" Target="../media/image143.svg"/><Relationship Id="rId12" Type="http://schemas.openxmlformats.org/officeDocument/2006/relationships/image" Target="../media/image14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5.svg"/><Relationship Id="rId5" Type="http://schemas.openxmlformats.org/officeDocument/2006/relationships/image" Target="../media/image141.svg"/><Relationship Id="rId10" Type="http://schemas.openxmlformats.org/officeDocument/2006/relationships/image" Target="../media/image144.png"/><Relationship Id="rId4" Type="http://schemas.openxmlformats.org/officeDocument/2006/relationships/image" Target="../media/image72.png"/><Relationship Id="rId9" Type="http://schemas.openxmlformats.org/officeDocument/2006/relationships/image" Target="../media/image75.svg"/></Relationships>
</file>

<file path=ppt/slides/_rels/slide47.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07/relationships/hdphoto" Target="../media/hdphoto1.wdp"/><Relationship Id="rId7" Type="http://schemas.openxmlformats.org/officeDocument/2006/relationships/image" Target="../media/image75.sv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49.svg"/><Relationship Id="rId4" Type="http://schemas.openxmlformats.org/officeDocument/2006/relationships/image" Target="../media/image148.png"/><Relationship Id="rId9" Type="http://schemas.openxmlformats.org/officeDocument/2006/relationships/image" Target="../media/image151.svg"/></Relationships>
</file>

<file path=ppt/slides/_rels/slide4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54.svg"/><Relationship Id="rId7" Type="http://schemas.openxmlformats.org/officeDocument/2006/relationships/image" Target="../media/image155.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6.svg"/><Relationship Id="rId5" Type="http://schemas.openxmlformats.org/officeDocument/2006/relationships/image" Target="../media/image153.svg"/><Relationship Id="rId10" Type="http://schemas.openxmlformats.org/officeDocument/2006/relationships/image" Target="../media/image5.png"/><Relationship Id="rId4" Type="http://schemas.openxmlformats.org/officeDocument/2006/relationships/image" Target="../media/image152.png"/><Relationship Id="rId9" Type="http://schemas.openxmlformats.org/officeDocument/2006/relationships/image" Target="../media/image157.sv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6.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2" name="Freeform 12"/>
          <p:cNvSpPr/>
          <p:nvPr/>
        </p:nvSpPr>
        <p:spPr>
          <a:xfrm rot="2781891">
            <a:off x="17332776" y="55405"/>
            <a:ext cx="1317342" cy="1489391"/>
          </a:xfrm>
          <a:custGeom>
            <a:avLst/>
            <a:gdLst/>
            <a:ahLst/>
            <a:cxnLst/>
            <a:rect l="l" t="t" r="r" b="b"/>
            <a:pathLst>
              <a:path w="2883442" h="3253115">
                <a:moveTo>
                  <a:pt x="0" y="0"/>
                </a:moveTo>
                <a:lnTo>
                  <a:pt x="2883442" y="0"/>
                </a:lnTo>
                <a:lnTo>
                  <a:pt x="2883442" y="3253115"/>
                </a:lnTo>
                <a:lnTo>
                  <a:pt x="0" y="3253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270427">
            <a:off x="51726" y="8438688"/>
            <a:ext cx="1513271" cy="1791623"/>
          </a:xfrm>
          <a:custGeom>
            <a:avLst/>
            <a:gdLst/>
            <a:ahLst/>
            <a:cxnLst/>
            <a:rect l="l" t="t" r="r" b="b"/>
            <a:pathLst>
              <a:path w="2909355" h="2957386">
                <a:moveTo>
                  <a:pt x="0" y="0"/>
                </a:moveTo>
                <a:lnTo>
                  <a:pt x="2909354" y="0"/>
                </a:lnTo>
                <a:lnTo>
                  <a:pt x="2909354" y="2957386"/>
                </a:lnTo>
                <a:lnTo>
                  <a:pt x="0" y="295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7720389">
            <a:off x="-694460" y="-1506094"/>
            <a:ext cx="2525458" cy="41148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2374795">
            <a:off x="16087551" y="7720842"/>
            <a:ext cx="2297891" cy="2708654"/>
          </a:xfrm>
          <a:custGeom>
            <a:avLst/>
            <a:gdLst/>
            <a:ahLst/>
            <a:cxnLst/>
            <a:rect l="l" t="t" r="r" b="b"/>
            <a:pathLst>
              <a:path w="2630043" h="4114800">
                <a:moveTo>
                  <a:pt x="0" y="0"/>
                </a:moveTo>
                <a:lnTo>
                  <a:pt x="2630043" y="0"/>
                </a:lnTo>
                <a:lnTo>
                  <a:pt x="263004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C3025910-8D1D-1DAF-0085-48F698958B0E}"/>
              </a:ext>
            </a:extLst>
          </p:cNvPr>
          <p:cNvSpPr txBox="1"/>
          <p:nvPr/>
        </p:nvSpPr>
        <p:spPr>
          <a:xfrm>
            <a:off x="1307654" y="3322445"/>
            <a:ext cx="15484309" cy="3378554"/>
          </a:xfrm>
          <a:prstGeom prst="rect">
            <a:avLst/>
          </a:prstGeom>
        </p:spPr>
        <p:txBody>
          <a:bodyPr wrap="square" lIns="0" tIns="0" rIns="0" bIns="0" rtlCol="0" anchor="t">
            <a:spAutoFit/>
          </a:bodyPr>
          <a:lstStyle/>
          <a:p>
            <a:pPr algn="ctr">
              <a:lnSpc>
                <a:spcPct val="150000"/>
              </a:lnSpc>
            </a:pPr>
            <a:r>
              <a:rPr lang="en-US" sz="7800" b="1" dirty="0">
                <a:solidFill>
                  <a:schemeClr val="bg2">
                    <a:lumMod val="10000"/>
                  </a:schemeClr>
                </a:solidFill>
                <a:latin typeface="Arial" panose="020B0604020202020204" pitchFamily="34" charset="0"/>
                <a:cs typeface="Arial" panose="020B0604020202020204" pitchFamily="34" charset="0"/>
              </a:rPr>
              <a:t>CHÀO MỪNG CÁC EM ĐẾN VỚI BÀI </a:t>
            </a:r>
            <a:r>
              <a:rPr lang="en-US" sz="7800" b="1">
                <a:solidFill>
                  <a:schemeClr val="bg2">
                    <a:lumMod val="10000"/>
                  </a:schemeClr>
                </a:solidFill>
                <a:latin typeface="Arial" panose="020B0604020202020204" pitchFamily="34" charset="0"/>
                <a:cs typeface="Arial" panose="020B0604020202020204" pitchFamily="34" charset="0"/>
              </a:rPr>
              <a:t>GIẢNG NGÀY HÔM </a:t>
            </a:r>
            <a:r>
              <a:rPr lang="en-US" sz="7800" b="1" dirty="0">
                <a:solidFill>
                  <a:schemeClr val="bg2">
                    <a:lumMod val="10000"/>
                  </a:schemeClr>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7320E7-BE14-39D4-3B14-433671437DAC}"/>
              </a:ext>
            </a:extLst>
          </p:cNvPr>
          <p:cNvGrpSpPr/>
          <p:nvPr/>
        </p:nvGrpSpPr>
        <p:grpSpPr>
          <a:xfrm>
            <a:off x="-2965597" y="575933"/>
            <a:ext cx="14981509" cy="1267130"/>
            <a:chOff x="-2639554" y="259061"/>
            <a:chExt cx="14981509" cy="1267130"/>
          </a:xfrm>
        </p:grpSpPr>
        <p:sp>
          <p:nvSpPr>
            <p:cNvPr id="5" name="Freeform 19">
              <a:extLst>
                <a:ext uri="{FF2B5EF4-FFF2-40B4-BE49-F238E27FC236}">
                  <a16:creationId xmlns:a16="http://schemas.microsoft.com/office/drawing/2014/main" id="{D7F540D4-A8D7-541C-6E87-09F25CF1D43D}"/>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2BC65B-7802-081B-9F6E-F8924CA5DC54}"/>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B5CFDEE-442A-420A-C882-0B1E4EC5E951}"/>
              </a:ext>
            </a:extLst>
          </p:cNvPr>
          <p:cNvGrpSpPr/>
          <p:nvPr/>
        </p:nvGrpSpPr>
        <p:grpSpPr>
          <a:xfrm>
            <a:off x="762000" y="2147496"/>
            <a:ext cx="9798437" cy="7518383"/>
            <a:chOff x="1114619" y="1766440"/>
            <a:chExt cx="9851222" cy="7518383"/>
          </a:xfrm>
        </p:grpSpPr>
        <p:grpSp>
          <p:nvGrpSpPr>
            <p:cNvPr id="8" name="Group 7">
              <a:extLst>
                <a:ext uri="{FF2B5EF4-FFF2-40B4-BE49-F238E27FC236}">
                  <a16:creationId xmlns:a16="http://schemas.microsoft.com/office/drawing/2014/main" id="{56EB3A81-3DEC-1F69-4450-40471C6CC787}"/>
                </a:ext>
              </a:extLst>
            </p:cNvPr>
            <p:cNvGrpSpPr/>
            <p:nvPr/>
          </p:nvGrpSpPr>
          <p:grpSpPr>
            <a:xfrm>
              <a:off x="1114619" y="1910325"/>
              <a:ext cx="9670804" cy="7374498"/>
              <a:chOff x="-49539" y="-47625"/>
              <a:chExt cx="2655389" cy="1942255"/>
            </a:xfrm>
          </p:grpSpPr>
          <p:sp>
            <p:nvSpPr>
              <p:cNvPr id="10" name="Freeform 4">
                <a:extLst>
                  <a:ext uri="{FF2B5EF4-FFF2-40B4-BE49-F238E27FC236}">
                    <a16:creationId xmlns:a16="http://schemas.microsoft.com/office/drawing/2014/main" id="{35263B48-4D13-263E-A8E0-9CD8D0C6A0F9}"/>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E3082265-3EA9-D94D-E39C-1B74D2C5013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D2C0ED-C6D4-7382-A765-24007D1A165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8100" y="1766440"/>
              <a:ext cx="907741" cy="891853"/>
            </a:xfrm>
            <a:prstGeom prst="rect">
              <a:avLst/>
            </a:prstGeom>
          </p:spPr>
        </p:pic>
      </p:grpSp>
      <p:sp>
        <p:nvSpPr>
          <p:cNvPr id="12" name="TextBox 11">
            <a:extLst>
              <a:ext uri="{FF2B5EF4-FFF2-40B4-BE49-F238E27FC236}">
                <a16:creationId xmlns:a16="http://schemas.microsoft.com/office/drawing/2014/main" id="{A41F43B6-E368-D160-E0A2-BA9B5803D720}"/>
              </a:ext>
            </a:extLst>
          </p:cNvPr>
          <p:cNvSpPr txBox="1"/>
          <p:nvPr/>
        </p:nvSpPr>
        <p:spPr>
          <a:xfrm>
            <a:off x="1151589" y="3327603"/>
            <a:ext cx="8839807"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Đây là tình huống</a:t>
            </a:r>
            <a:r>
              <a:rPr lang="en-US" sz="4000">
                <a:latin typeface="Arial" panose="020B0604020202020204" pitchFamily="34" charset="0"/>
                <a:ea typeface="Calibri" panose="020F0502020204030204" pitchFamily="34" charset="0"/>
                <a:cs typeface="Arial" panose="020B0604020202020204" pitchFamily="34" charset="0"/>
              </a:rPr>
              <a:t> học sinh</a:t>
            </a:r>
            <a:r>
              <a:rPr lang="vi-VN" sz="4000">
                <a:latin typeface="Arial" panose="020B0604020202020204" pitchFamily="34" charset="0"/>
                <a:ea typeface="Calibri" panose="020F0502020204030204" pitchFamily="34" charset="0"/>
                <a:cs typeface="Arial" panose="020B0604020202020204" pitchFamily="34" charset="0"/>
              </a:rPr>
              <a:t> thường gặp trong mối quan hệ bạn bè.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Đôi lúc bạn sẽ nhờ các em những việc khiến các em cảm thấy không thoải mái nhưng lại khó khăn khi đưa ra lời từ chối.</a:t>
            </a:r>
          </a:p>
        </p:txBody>
      </p:sp>
      <p:sp>
        <p:nvSpPr>
          <p:cNvPr id="24" name="Freeform 15">
            <a:extLst>
              <a:ext uri="{FF2B5EF4-FFF2-40B4-BE49-F238E27FC236}">
                <a16:creationId xmlns:a16="http://schemas.microsoft.com/office/drawing/2014/main" id="{CFABD8FC-4811-5E9F-1759-D381B04579BF}"/>
              </a:ext>
            </a:extLst>
          </p:cNvPr>
          <p:cNvSpPr/>
          <p:nvPr/>
        </p:nvSpPr>
        <p:spPr>
          <a:xfrm rot="-1715393">
            <a:off x="392751" y="9173122"/>
            <a:ext cx="698088" cy="958132"/>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14">
            <a:extLst>
              <a:ext uri="{FF2B5EF4-FFF2-40B4-BE49-F238E27FC236}">
                <a16:creationId xmlns:a16="http://schemas.microsoft.com/office/drawing/2014/main" id="{4CAFF42E-EAE9-6E48-AAD5-CC8F976D35BA}"/>
              </a:ext>
            </a:extLst>
          </p:cNvPr>
          <p:cNvSpPr/>
          <p:nvPr/>
        </p:nvSpPr>
        <p:spPr>
          <a:xfrm>
            <a:off x="16560026" y="234980"/>
            <a:ext cx="1535751" cy="1342608"/>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B33C2B2-5D66-77E5-09DB-9EFF68067382}"/>
              </a:ext>
            </a:extLst>
          </p:cNvPr>
          <p:cNvGrpSpPr/>
          <p:nvPr/>
        </p:nvGrpSpPr>
        <p:grpSpPr>
          <a:xfrm>
            <a:off x="10936926" y="2495378"/>
            <a:ext cx="6781800" cy="7048702"/>
            <a:chOff x="10936926" y="2495378"/>
            <a:chExt cx="6781800" cy="7048702"/>
          </a:xfrm>
        </p:grpSpPr>
        <p:grpSp>
          <p:nvGrpSpPr>
            <p:cNvPr id="15" name="Group 14">
              <a:extLst>
                <a:ext uri="{FF2B5EF4-FFF2-40B4-BE49-F238E27FC236}">
                  <a16:creationId xmlns:a16="http://schemas.microsoft.com/office/drawing/2014/main" id="{C473C22B-BF72-AC2E-B811-BFCBC923C85B}"/>
                </a:ext>
              </a:extLst>
            </p:cNvPr>
            <p:cNvGrpSpPr/>
            <p:nvPr/>
          </p:nvGrpSpPr>
          <p:grpSpPr>
            <a:xfrm>
              <a:off x="10936926" y="2495378"/>
              <a:ext cx="6781800" cy="7048702"/>
              <a:chOff x="11384388" y="2547601"/>
              <a:chExt cx="6324600" cy="7048702"/>
            </a:xfrm>
          </p:grpSpPr>
          <p:sp>
            <p:nvSpPr>
              <p:cNvPr id="17" name="Freeform 7">
                <a:extLst>
                  <a:ext uri="{FF2B5EF4-FFF2-40B4-BE49-F238E27FC236}">
                    <a16:creationId xmlns:a16="http://schemas.microsoft.com/office/drawing/2014/main" id="{84808B62-D16A-B57E-33D1-66DB83EF40CF}"/>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B1ECC96-9501-5CEC-2326-41F46330D3B1}"/>
                  </a:ext>
                </a:extLst>
              </p:cNvPr>
              <p:cNvGrpSpPr/>
              <p:nvPr/>
            </p:nvGrpSpPr>
            <p:grpSpPr>
              <a:xfrm>
                <a:off x="11832977" y="2984125"/>
                <a:ext cx="5427420" cy="1867726"/>
                <a:chOff x="1619666" y="3212058"/>
                <a:chExt cx="5427420" cy="1867726"/>
              </a:xfrm>
            </p:grpSpPr>
            <p:sp>
              <p:nvSpPr>
                <p:cNvPr id="19" name="Freeform 10">
                  <a:extLst>
                    <a:ext uri="{FF2B5EF4-FFF2-40B4-BE49-F238E27FC236}">
                      <a16:creationId xmlns:a16="http://schemas.microsoft.com/office/drawing/2014/main" id="{EA6A2656-5576-0889-4DCD-FA1CEC5CD379}"/>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6ADAC1A-5C0E-61CC-889C-BF5EDD30687D}"/>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2" name="Picture 1" descr="A group of people talking&#10;&#10;Description automatically generated with medium confidence">
              <a:extLst>
                <a:ext uri="{FF2B5EF4-FFF2-40B4-BE49-F238E27FC236}">
                  <a16:creationId xmlns:a16="http://schemas.microsoft.com/office/drawing/2014/main" id="{3466AC4E-B556-FC93-C3DE-6C00DF146FD0}"/>
                </a:ext>
              </a:extLst>
            </p:cNvPr>
            <p:cNvPicPr>
              <a:picLocks noChangeAspect="1"/>
            </p:cNvPicPr>
            <p:nvPr/>
          </p:nvPicPr>
          <p:blipFill rotWithShape="1">
            <a:blip r:embed="rId8">
              <a:extLst>
                <a:ext uri="{28A0092B-C50C-407E-A947-70E740481C1C}">
                  <a14:useLocalDpi xmlns:a14="http://schemas.microsoft.com/office/drawing/2010/main" val="0"/>
                </a:ext>
              </a:extLst>
            </a:blip>
            <a:srcRect l="8453" t="8334" r="32374" b="70184"/>
            <a:stretch/>
          </p:blipFill>
          <p:spPr>
            <a:xfrm>
              <a:off x="11284885" y="5370929"/>
              <a:ext cx="6085880" cy="3601849"/>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10402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7320E7-BE14-39D4-3B14-433671437DAC}"/>
              </a:ext>
            </a:extLst>
          </p:cNvPr>
          <p:cNvGrpSpPr/>
          <p:nvPr/>
        </p:nvGrpSpPr>
        <p:grpSpPr>
          <a:xfrm>
            <a:off x="-2965597" y="575933"/>
            <a:ext cx="14981509" cy="1267130"/>
            <a:chOff x="-2639554" y="259061"/>
            <a:chExt cx="14981509" cy="1267130"/>
          </a:xfrm>
        </p:grpSpPr>
        <p:sp>
          <p:nvSpPr>
            <p:cNvPr id="5" name="Freeform 19">
              <a:extLst>
                <a:ext uri="{FF2B5EF4-FFF2-40B4-BE49-F238E27FC236}">
                  <a16:creationId xmlns:a16="http://schemas.microsoft.com/office/drawing/2014/main" id="{D7F540D4-A8D7-541C-6E87-09F25CF1D43D}"/>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2BC65B-7802-081B-9F6E-F8924CA5DC54}"/>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B5CFDEE-442A-420A-C882-0B1E4EC5E951}"/>
              </a:ext>
            </a:extLst>
          </p:cNvPr>
          <p:cNvGrpSpPr/>
          <p:nvPr/>
        </p:nvGrpSpPr>
        <p:grpSpPr>
          <a:xfrm>
            <a:off x="762000" y="2147496"/>
            <a:ext cx="9798437" cy="7518383"/>
            <a:chOff x="1114619" y="1766440"/>
            <a:chExt cx="9851222" cy="7518383"/>
          </a:xfrm>
        </p:grpSpPr>
        <p:grpSp>
          <p:nvGrpSpPr>
            <p:cNvPr id="8" name="Group 7">
              <a:extLst>
                <a:ext uri="{FF2B5EF4-FFF2-40B4-BE49-F238E27FC236}">
                  <a16:creationId xmlns:a16="http://schemas.microsoft.com/office/drawing/2014/main" id="{56EB3A81-3DEC-1F69-4450-40471C6CC787}"/>
                </a:ext>
              </a:extLst>
            </p:cNvPr>
            <p:cNvGrpSpPr/>
            <p:nvPr/>
          </p:nvGrpSpPr>
          <p:grpSpPr>
            <a:xfrm>
              <a:off x="1114619" y="1910325"/>
              <a:ext cx="9670804" cy="7374498"/>
              <a:chOff x="-49539" y="-47625"/>
              <a:chExt cx="2655389" cy="1942255"/>
            </a:xfrm>
          </p:grpSpPr>
          <p:sp>
            <p:nvSpPr>
              <p:cNvPr id="10" name="Freeform 4">
                <a:extLst>
                  <a:ext uri="{FF2B5EF4-FFF2-40B4-BE49-F238E27FC236}">
                    <a16:creationId xmlns:a16="http://schemas.microsoft.com/office/drawing/2014/main" id="{35263B48-4D13-263E-A8E0-9CD8D0C6A0F9}"/>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E3082265-3EA9-D94D-E39C-1B74D2C5013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D2C0ED-C6D4-7382-A765-24007D1A165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8100" y="1766440"/>
              <a:ext cx="907741" cy="891853"/>
            </a:xfrm>
            <a:prstGeom prst="rect">
              <a:avLst/>
            </a:prstGeom>
          </p:spPr>
        </p:pic>
      </p:grpSp>
      <p:sp>
        <p:nvSpPr>
          <p:cNvPr id="12" name="TextBox 11">
            <a:extLst>
              <a:ext uri="{FF2B5EF4-FFF2-40B4-BE49-F238E27FC236}">
                <a16:creationId xmlns:a16="http://schemas.microsoft.com/office/drawing/2014/main" id="{A41F43B6-E368-D160-E0A2-BA9B5803D720}"/>
              </a:ext>
            </a:extLst>
          </p:cNvPr>
          <p:cNvSpPr txBox="1"/>
          <p:nvPr/>
        </p:nvSpPr>
        <p:spPr>
          <a:xfrm>
            <a:off x="1232387" y="2798943"/>
            <a:ext cx="8678211"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Đây là tình huống rất dễ gặp phải, nhất là đối với các bạn nam.</a:t>
            </a: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Em </a:t>
            </a:r>
            <a:r>
              <a:rPr lang="en-US" sz="4000">
                <a:latin typeface="Arial" panose="020B0604020202020204" pitchFamily="34" charset="0"/>
                <a:ea typeface="Calibri" panose="020F0502020204030204" pitchFamily="34" charset="0"/>
                <a:cs typeface="Arial" panose="020B0604020202020204" pitchFamily="34" charset="0"/>
              </a:rPr>
              <a:t>nên</a:t>
            </a:r>
            <a:r>
              <a:rPr lang="vi-VN" sz="4000">
                <a:latin typeface="Arial" panose="020B0604020202020204" pitchFamily="34" charset="0"/>
                <a:ea typeface="Calibri" panose="020F0502020204030204" pitchFamily="34" charset="0"/>
                <a:cs typeface="Arial" panose="020B0604020202020204" pitchFamily="34" charset="0"/>
              </a:rPr>
              <a:t> từ chối vì việc hút thuốc gây ảnh hưởng xấu đến sức khoẻ.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Nếu đồng ý, chúng ta sẽ vi phạm quy chế nhà trường, phải chịu kỉ luật nếu bị phát hiện.</a:t>
            </a:r>
          </a:p>
        </p:txBody>
      </p:sp>
      <p:sp>
        <p:nvSpPr>
          <p:cNvPr id="24" name="Freeform 15">
            <a:extLst>
              <a:ext uri="{FF2B5EF4-FFF2-40B4-BE49-F238E27FC236}">
                <a16:creationId xmlns:a16="http://schemas.microsoft.com/office/drawing/2014/main" id="{CFABD8FC-4811-5E9F-1759-D381B04579BF}"/>
              </a:ext>
            </a:extLst>
          </p:cNvPr>
          <p:cNvSpPr/>
          <p:nvPr/>
        </p:nvSpPr>
        <p:spPr>
          <a:xfrm rot="-1715393">
            <a:off x="392751" y="9173122"/>
            <a:ext cx="698088" cy="958132"/>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14">
            <a:extLst>
              <a:ext uri="{FF2B5EF4-FFF2-40B4-BE49-F238E27FC236}">
                <a16:creationId xmlns:a16="http://schemas.microsoft.com/office/drawing/2014/main" id="{9134E639-A8D9-838D-DEEF-86251E349A52}"/>
              </a:ext>
            </a:extLst>
          </p:cNvPr>
          <p:cNvSpPr/>
          <p:nvPr/>
        </p:nvSpPr>
        <p:spPr>
          <a:xfrm>
            <a:off x="16560026" y="234980"/>
            <a:ext cx="1535751" cy="1342608"/>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723AABB-704A-5F83-F815-7C9915EA8081}"/>
              </a:ext>
            </a:extLst>
          </p:cNvPr>
          <p:cNvGrpSpPr/>
          <p:nvPr/>
        </p:nvGrpSpPr>
        <p:grpSpPr>
          <a:xfrm>
            <a:off x="10936926" y="2417053"/>
            <a:ext cx="6781800" cy="7294013"/>
            <a:chOff x="10936926" y="2417053"/>
            <a:chExt cx="6781800" cy="7294013"/>
          </a:xfrm>
        </p:grpSpPr>
        <p:sp>
          <p:nvSpPr>
            <p:cNvPr id="17" name="Freeform 7">
              <a:extLst>
                <a:ext uri="{FF2B5EF4-FFF2-40B4-BE49-F238E27FC236}">
                  <a16:creationId xmlns:a16="http://schemas.microsoft.com/office/drawing/2014/main" id="{84808B62-D16A-B57E-33D1-66DB83EF40CF}"/>
                </a:ext>
              </a:extLst>
            </p:cNvPr>
            <p:cNvSpPr/>
            <p:nvPr/>
          </p:nvSpPr>
          <p:spPr>
            <a:xfrm>
              <a:off x="10936926" y="2417053"/>
              <a:ext cx="6781800" cy="729401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B1ECC96-9501-5CEC-2326-41F46330D3B1}"/>
                </a:ext>
              </a:extLst>
            </p:cNvPr>
            <p:cNvGrpSpPr/>
            <p:nvPr/>
          </p:nvGrpSpPr>
          <p:grpSpPr>
            <a:xfrm>
              <a:off x="11417944" y="2798943"/>
              <a:ext cx="5819764" cy="1570752"/>
              <a:chOff x="1619666" y="3319505"/>
              <a:chExt cx="5427420" cy="1570752"/>
            </a:xfrm>
          </p:grpSpPr>
          <p:sp>
            <p:nvSpPr>
              <p:cNvPr id="19" name="Freeform 10">
                <a:extLst>
                  <a:ext uri="{FF2B5EF4-FFF2-40B4-BE49-F238E27FC236}">
                    <a16:creationId xmlns:a16="http://schemas.microsoft.com/office/drawing/2014/main" id="{EA6A2656-5576-0889-4DCD-FA1CEC5CD379}"/>
                  </a:ext>
                </a:extLst>
              </p:cNvPr>
              <p:cNvSpPr/>
              <p:nvPr/>
            </p:nvSpPr>
            <p:spPr>
              <a:xfrm>
                <a:off x="1619666" y="3319505"/>
                <a:ext cx="5427420" cy="157075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6ADAC1A-5C0E-61CC-889C-BF5EDD30687D}"/>
                  </a:ext>
                </a:extLst>
              </p:cNvPr>
              <p:cNvSpPr txBox="1"/>
              <p:nvPr/>
            </p:nvSpPr>
            <p:spPr>
              <a:xfrm>
                <a:off x="2261812" y="3689382"/>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2</a:t>
                </a:r>
                <a:endParaRPr lang="en-US" sz="4800" b="1" dirty="0">
                  <a:solidFill>
                    <a:srgbClr val="FF0000"/>
                  </a:solidFill>
                  <a:latin typeface="Arial" panose="020B0604020202020204" pitchFamily="34" charset="0"/>
                  <a:cs typeface="Arial" panose="020B0604020202020204" pitchFamily="34" charset="0"/>
                </a:endParaRPr>
              </a:p>
            </p:txBody>
          </p:sp>
        </p:grpSp>
        <p:pic>
          <p:nvPicPr>
            <p:cNvPr id="3" name="Picture 2" descr="A group of people talking&#10;&#10;Description automatically generated with medium confidence">
              <a:extLst>
                <a:ext uri="{FF2B5EF4-FFF2-40B4-BE49-F238E27FC236}">
                  <a16:creationId xmlns:a16="http://schemas.microsoft.com/office/drawing/2014/main" id="{5B4767B9-A0FC-9972-7C53-CE62620C3D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694" t="15741" r="4476" b="52593"/>
            <a:stretch/>
          </p:blipFill>
          <p:spPr>
            <a:xfrm>
              <a:off x="12302419" y="4690403"/>
              <a:ext cx="4214065" cy="4645526"/>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28861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500"/>
                                        <p:tgtEl>
                                          <p:spTgt spid="12">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left)">
                                      <p:cBhvr>
                                        <p:cTn id="19" dur="500"/>
                                        <p:tgtEl>
                                          <p:spTgt spid="12">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wipe(left)">
                                      <p:cBhvr>
                                        <p:cTn id="2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7320E7-BE14-39D4-3B14-433671437DAC}"/>
              </a:ext>
            </a:extLst>
          </p:cNvPr>
          <p:cNvGrpSpPr/>
          <p:nvPr/>
        </p:nvGrpSpPr>
        <p:grpSpPr>
          <a:xfrm>
            <a:off x="-2965597" y="575933"/>
            <a:ext cx="14981509" cy="1267130"/>
            <a:chOff x="-2639554" y="259061"/>
            <a:chExt cx="14981509" cy="1267130"/>
          </a:xfrm>
        </p:grpSpPr>
        <p:sp>
          <p:nvSpPr>
            <p:cNvPr id="5" name="Freeform 19">
              <a:extLst>
                <a:ext uri="{FF2B5EF4-FFF2-40B4-BE49-F238E27FC236}">
                  <a16:creationId xmlns:a16="http://schemas.microsoft.com/office/drawing/2014/main" id="{D7F540D4-A8D7-541C-6E87-09F25CF1D43D}"/>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2BC65B-7802-081B-9F6E-F8924CA5DC54}"/>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B5CFDEE-442A-420A-C882-0B1E4EC5E951}"/>
              </a:ext>
            </a:extLst>
          </p:cNvPr>
          <p:cNvGrpSpPr/>
          <p:nvPr/>
        </p:nvGrpSpPr>
        <p:grpSpPr>
          <a:xfrm>
            <a:off x="762000" y="2147496"/>
            <a:ext cx="9798437" cy="7518383"/>
            <a:chOff x="1114619" y="1766440"/>
            <a:chExt cx="9851222" cy="7518383"/>
          </a:xfrm>
        </p:grpSpPr>
        <p:grpSp>
          <p:nvGrpSpPr>
            <p:cNvPr id="8" name="Group 7">
              <a:extLst>
                <a:ext uri="{FF2B5EF4-FFF2-40B4-BE49-F238E27FC236}">
                  <a16:creationId xmlns:a16="http://schemas.microsoft.com/office/drawing/2014/main" id="{56EB3A81-3DEC-1F69-4450-40471C6CC787}"/>
                </a:ext>
              </a:extLst>
            </p:cNvPr>
            <p:cNvGrpSpPr/>
            <p:nvPr/>
          </p:nvGrpSpPr>
          <p:grpSpPr>
            <a:xfrm>
              <a:off x="1114619" y="1910325"/>
              <a:ext cx="9670804" cy="7374498"/>
              <a:chOff x="-49539" y="-47625"/>
              <a:chExt cx="2655389" cy="1942255"/>
            </a:xfrm>
          </p:grpSpPr>
          <p:sp>
            <p:nvSpPr>
              <p:cNvPr id="10" name="Freeform 4">
                <a:extLst>
                  <a:ext uri="{FF2B5EF4-FFF2-40B4-BE49-F238E27FC236}">
                    <a16:creationId xmlns:a16="http://schemas.microsoft.com/office/drawing/2014/main" id="{35263B48-4D13-263E-A8E0-9CD8D0C6A0F9}"/>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E3082265-3EA9-D94D-E39C-1B74D2C5013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D2C0ED-C6D4-7382-A765-24007D1A165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8100" y="1766440"/>
              <a:ext cx="907741" cy="891853"/>
            </a:xfrm>
            <a:prstGeom prst="rect">
              <a:avLst/>
            </a:prstGeom>
          </p:spPr>
        </p:pic>
      </p:grpSp>
      <p:sp>
        <p:nvSpPr>
          <p:cNvPr id="12" name="TextBox 11">
            <a:extLst>
              <a:ext uri="{FF2B5EF4-FFF2-40B4-BE49-F238E27FC236}">
                <a16:creationId xmlns:a16="http://schemas.microsoft.com/office/drawing/2014/main" id="{A41F43B6-E368-D160-E0A2-BA9B5803D720}"/>
              </a:ext>
            </a:extLst>
          </p:cNvPr>
          <p:cNvSpPr txBox="1"/>
          <p:nvPr/>
        </p:nvSpPr>
        <p:spPr>
          <a:xfrm>
            <a:off x="1017636" y="2542804"/>
            <a:ext cx="8855707" cy="700127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Đã có nhiều sự việc đáng tiếc xảy ra với học sinh trong các trường hợp tương tự tình huống này.</a:t>
            </a:r>
          </a:p>
          <a:p>
            <a:pPr marL="571500" indent="-571500" algn="just">
              <a:lnSpc>
                <a:spcPct val="150000"/>
              </a:lnSpc>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Em </a:t>
            </a:r>
            <a:r>
              <a:rPr lang="en-US" sz="3800">
                <a:latin typeface="Arial" panose="020B0604020202020204" pitchFamily="34" charset="0"/>
                <a:ea typeface="Calibri" panose="020F0502020204030204" pitchFamily="34" charset="0"/>
                <a:cs typeface="Arial" panose="020B0604020202020204" pitchFamily="34" charset="0"/>
              </a:rPr>
              <a:t>không nên </a:t>
            </a:r>
            <a:r>
              <a:rPr lang="vi-VN" sz="3800">
                <a:latin typeface="Arial" panose="020B0604020202020204" pitchFamily="34" charset="0"/>
                <a:ea typeface="Calibri" panose="020F0502020204030204" pitchFamily="34" charset="0"/>
                <a:cs typeface="Arial" panose="020B0604020202020204" pitchFamily="34" charset="0"/>
              </a:rPr>
              <a:t>đi sang nhà người </a:t>
            </a:r>
            <a:r>
              <a:rPr lang="en-US" sz="3800">
                <a:latin typeface="Arial" panose="020B0604020202020204" pitchFamily="34" charset="0"/>
                <a:ea typeface="Calibri" panose="020F0502020204030204" pitchFamily="34" charset="0"/>
                <a:cs typeface="Arial" panose="020B0604020202020204" pitchFamily="34" charset="0"/>
              </a:rPr>
              <a:t>khác </a:t>
            </a:r>
            <a:r>
              <a:rPr lang="vi-VN" sz="3800">
                <a:latin typeface="Arial" panose="020B0604020202020204" pitchFamily="34" charset="0"/>
                <a:ea typeface="Calibri" panose="020F0502020204030204" pitchFamily="34" charset="0"/>
                <a:cs typeface="Arial" panose="020B0604020202020204" pitchFamily="34" charset="0"/>
              </a:rPr>
              <a:t>vì </a:t>
            </a:r>
            <a:r>
              <a:rPr lang="en-US" sz="3800">
                <a:latin typeface="Arial" panose="020B0604020202020204" pitchFamily="34" charset="0"/>
                <a:ea typeface="Calibri" panose="020F0502020204030204" pitchFamily="34" charset="0"/>
                <a:cs typeface="Arial" panose="020B0604020202020204" pitchFamily="34" charset="0"/>
              </a:rPr>
              <a:t>bản thân </a:t>
            </a:r>
            <a:r>
              <a:rPr lang="vi-VN" sz="3800">
                <a:latin typeface="Arial" panose="020B0604020202020204" pitchFamily="34" charset="0"/>
                <a:ea typeface="Calibri" panose="020F0502020204030204" pitchFamily="34" charset="0"/>
                <a:cs typeface="Arial" panose="020B0604020202020204" pitchFamily="34" charset="0"/>
              </a:rPr>
              <a:t>không lường trước điều gì xảy ra hoặc </a:t>
            </a:r>
            <a:r>
              <a:rPr lang="en-US" sz="3800">
                <a:latin typeface="Arial" panose="020B0604020202020204" pitchFamily="34" charset="0"/>
                <a:ea typeface="Calibri" panose="020F0502020204030204" pitchFamily="34" charset="0"/>
                <a:cs typeface="Arial" panose="020B0604020202020204" pitchFamily="34" charset="0"/>
              </a:rPr>
              <a:t>có </a:t>
            </a:r>
            <a:r>
              <a:rPr lang="vi-VN" sz="3800">
                <a:latin typeface="Arial" panose="020B0604020202020204" pitchFamily="34" charset="0"/>
                <a:ea typeface="Calibri" panose="020F0502020204030204" pitchFamily="34" charset="0"/>
                <a:cs typeface="Arial" panose="020B0604020202020204" pitchFamily="34" charset="0"/>
              </a:rPr>
              <a:t>nguy cơ bị xâm hại tình dục, thậm chí nguy hiểm đến tính mạng.</a:t>
            </a:r>
          </a:p>
        </p:txBody>
      </p:sp>
      <p:sp>
        <p:nvSpPr>
          <p:cNvPr id="24" name="Freeform 15">
            <a:extLst>
              <a:ext uri="{FF2B5EF4-FFF2-40B4-BE49-F238E27FC236}">
                <a16:creationId xmlns:a16="http://schemas.microsoft.com/office/drawing/2014/main" id="{CFABD8FC-4811-5E9F-1759-D381B04579BF}"/>
              </a:ext>
            </a:extLst>
          </p:cNvPr>
          <p:cNvSpPr/>
          <p:nvPr/>
        </p:nvSpPr>
        <p:spPr>
          <a:xfrm rot="-1715393">
            <a:off x="392751" y="9173122"/>
            <a:ext cx="698088" cy="958132"/>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14">
            <a:extLst>
              <a:ext uri="{FF2B5EF4-FFF2-40B4-BE49-F238E27FC236}">
                <a16:creationId xmlns:a16="http://schemas.microsoft.com/office/drawing/2014/main" id="{FE3CB527-30D2-8073-C5F1-B206E8CFA462}"/>
              </a:ext>
            </a:extLst>
          </p:cNvPr>
          <p:cNvSpPr/>
          <p:nvPr/>
        </p:nvSpPr>
        <p:spPr>
          <a:xfrm>
            <a:off x="16560026" y="234980"/>
            <a:ext cx="1535751" cy="1342608"/>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506C438-7CD0-D93F-27C6-CED23AC39D16}"/>
              </a:ext>
            </a:extLst>
          </p:cNvPr>
          <p:cNvGrpSpPr/>
          <p:nvPr/>
        </p:nvGrpSpPr>
        <p:grpSpPr>
          <a:xfrm>
            <a:off x="10936926" y="2449286"/>
            <a:ext cx="6781800" cy="7202902"/>
            <a:chOff x="10936926" y="2449286"/>
            <a:chExt cx="6781800" cy="7202902"/>
          </a:xfrm>
        </p:grpSpPr>
        <p:sp>
          <p:nvSpPr>
            <p:cNvPr id="17" name="Freeform 7">
              <a:extLst>
                <a:ext uri="{FF2B5EF4-FFF2-40B4-BE49-F238E27FC236}">
                  <a16:creationId xmlns:a16="http://schemas.microsoft.com/office/drawing/2014/main" id="{84808B62-D16A-B57E-33D1-66DB83EF40CF}"/>
                </a:ext>
              </a:extLst>
            </p:cNvPr>
            <p:cNvSpPr/>
            <p:nvPr/>
          </p:nvSpPr>
          <p:spPr>
            <a:xfrm>
              <a:off x="10936926" y="2449286"/>
              <a:ext cx="6781800" cy="72029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B1ECC96-9501-5CEC-2326-41F46330D3B1}"/>
                </a:ext>
              </a:extLst>
            </p:cNvPr>
            <p:cNvGrpSpPr/>
            <p:nvPr/>
          </p:nvGrpSpPr>
          <p:grpSpPr>
            <a:xfrm>
              <a:off x="11417943" y="3023480"/>
              <a:ext cx="5819764" cy="1544174"/>
              <a:chOff x="1619666" y="3319505"/>
              <a:chExt cx="5427420" cy="1544174"/>
            </a:xfrm>
          </p:grpSpPr>
          <p:sp>
            <p:nvSpPr>
              <p:cNvPr id="19" name="Freeform 10">
                <a:extLst>
                  <a:ext uri="{FF2B5EF4-FFF2-40B4-BE49-F238E27FC236}">
                    <a16:creationId xmlns:a16="http://schemas.microsoft.com/office/drawing/2014/main" id="{EA6A2656-5576-0889-4DCD-FA1CEC5CD379}"/>
                  </a:ext>
                </a:extLst>
              </p:cNvPr>
              <p:cNvSpPr/>
              <p:nvPr/>
            </p:nvSpPr>
            <p:spPr>
              <a:xfrm>
                <a:off x="1619666" y="3319505"/>
                <a:ext cx="5427420" cy="1544174"/>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6ADAC1A-5C0E-61CC-889C-BF5EDD30687D}"/>
                  </a:ext>
                </a:extLst>
              </p:cNvPr>
              <p:cNvSpPr txBox="1"/>
              <p:nvPr/>
            </p:nvSpPr>
            <p:spPr>
              <a:xfrm>
                <a:off x="2277040" y="3676093"/>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3</a:t>
                </a:r>
                <a:endParaRPr lang="en-US" sz="4800" b="1" dirty="0">
                  <a:solidFill>
                    <a:srgbClr val="FF0000"/>
                  </a:solidFill>
                  <a:latin typeface="Arial" panose="020B0604020202020204" pitchFamily="34" charset="0"/>
                  <a:cs typeface="Arial" panose="020B0604020202020204" pitchFamily="34" charset="0"/>
                </a:endParaRPr>
              </a:p>
            </p:txBody>
          </p:sp>
        </p:grpSp>
        <p:pic>
          <p:nvPicPr>
            <p:cNvPr id="3" name="Picture 2" descr="A group of people talking&#10;&#10;Description automatically generated with medium confidence">
              <a:extLst>
                <a:ext uri="{FF2B5EF4-FFF2-40B4-BE49-F238E27FC236}">
                  <a16:creationId xmlns:a16="http://schemas.microsoft.com/office/drawing/2014/main" id="{3BE90431-E002-E660-2992-D949796D5F56}"/>
                </a:ext>
              </a:extLst>
            </p:cNvPr>
            <p:cNvPicPr>
              <a:picLocks noChangeAspect="1"/>
            </p:cNvPicPr>
            <p:nvPr/>
          </p:nvPicPr>
          <p:blipFill rotWithShape="1">
            <a:blip r:embed="rId8">
              <a:extLst>
                <a:ext uri="{28A0092B-C50C-407E-A947-70E740481C1C}">
                  <a14:useLocalDpi xmlns:a14="http://schemas.microsoft.com/office/drawing/2010/main" val="0"/>
                </a:ext>
              </a:extLst>
            </a:blip>
            <a:srcRect l="6882" t="28832" r="50000" b="50370"/>
            <a:stretch/>
          </p:blipFill>
          <p:spPr>
            <a:xfrm>
              <a:off x="11695258" y="4985735"/>
              <a:ext cx="5265134" cy="4140263"/>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12453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500"/>
                                        <p:tgtEl>
                                          <p:spTgt spid="12">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left)">
                                      <p:cBhvr>
                                        <p:cTn id="1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3" name="Freeform 14">
            <a:extLst>
              <a:ext uri="{FF2B5EF4-FFF2-40B4-BE49-F238E27FC236}">
                <a16:creationId xmlns:a16="http://schemas.microsoft.com/office/drawing/2014/main" id="{52D3F1AA-D8D4-8EC4-3C3D-C276EBFFB81A}"/>
              </a:ext>
            </a:extLst>
          </p:cNvPr>
          <p:cNvSpPr/>
          <p:nvPr/>
        </p:nvSpPr>
        <p:spPr>
          <a:xfrm>
            <a:off x="16560026" y="234980"/>
            <a:ext cx="1535751" cy="1342608"/>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E7320E7-BE14-39D4-3B14-433671437DAC}"/>
              </a:ext>
            </a:extLst>
          </p:cNvPr>
          <p:cNvGrpSpPr/>
          <p:nvPr/>
        </p:nvGrpSpPr>
        <p:grpSpPr>
          <a:xfrm>
            <a:off x="-2965597" y="575933"/>
            <a:ext cx="14981509" cy="1267130"/>
            <a:chOff x="-2639554" y="259061"/>
            <a:chExt cx="14981509" cy="1267130"/>
          </a:xfrm>
        </p:grpSpPr>
        <p:sp>
          <p:nvSpPr>
            <p:cNvPr id="5" name="Freeform 19">
              <a:extLst>
                <a:ext uri="{FF2B5EF4-FFF2-40B4-BE49-F238E27FC236}">
                  <a16:creationId xmlns:a16="http://schemas.microsoft.com/office/drawing/2014/main" id="{D7F540D4-A8D7-541C-6E87-09F25CF1D43D}"/>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2BC65B-7802-081B-9F6E-F8924CA5DC54}"/>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9B5CFDEE-442A-420A-C882-0B1E4EC5E951}"/>
              </a:ext>
            </a:extLst>
          </p:cNvPr>
          <p:cNvGrpSpPr/>
          <p:nvPr/>
        </p:nvGrpSpPr>
        <p:grpSpPr>
          <a:xfrm>
            <a:off x="569275" y="2202771"/>
            <a:ext cx="10275753" cy="7588929"/>
            <a:chOff x="920856" y="1821715"/>
            <a:chExt cx="10331109" cy="7588929"/>
          </a:xfrm>
        </p:grpSpPr>
        <p:grpSp>
          <p:nvGrpSpPr>
            <p:cNvPr id="8" name="Group 7">
              <a:extLst>
                <a:ext uri="{FF2B5EF4-FFF2-40B4-BE49-F238E27FC236}">
                  <a16:creationId xmlns:a16="http://schemas.microsoft.com/office/drawing/2014/main" id="{56EB3A81-3DEC-1F69-4450-40471C6CC787}"/>
                </a:ext>
              </a:extLst>
            </p:cNvPr>
            <p:cNvGrpSpPr/>
            <p:nvPr/>
          </p:nvGrpSpPr>
          <p:grpSpPr>
            <a:xfrm>
              <a:off x="920856" y="1910325"/>
              <a:ext cx="10044986" cy="7500319"/>
              <a:chOff x="-102742" y="-47625"/>
              <a:chExt cx="2758131" cy="1975393"/>
            </a:xfrm>
          </p:grpSpPr>
          <p:sp>
            <p:nvSpPr>
              <p:cNvPr id="10" name="Freeform 4">
                <a:extLst>
                  <a:ext uri="{FF2B5EF4-FFF2-40B4-BE49-F238E27FC236}">
                    <a16:creationId xmlns:a16="http://schemas.microsoft.com/office/drawing/2014/main" id="{35263B48-4D13-263E-A8E0-9CD8D0C6A0F9}"/>
                  </a:ext>
                </a:extLst>
              </p:cNvPr>
              <p:cNvSpPr/>
              <p:nvPr/>
            </p:nvSpPr>
            <p:spPr>
              <a:xfrm>
                <a:off x="-102742" y="-14526"/>
                <a:ext cx="2758131" cy="1942294"/>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E3082265-3EA9-D94D-E39C-1B74D2C5013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D9D2C0ED-C6D4-7382-A765-24007D1A16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10701" y="1821715"/>
              <a:ext cx="841264" cy="826539"/>
            </a:xfrm>
            <a:prstGeom prst="rect">
              <a:avLst/>
            </a:prstGeom>
          </p:spPr>
        </p:pic>
      </p:grpSp>
      <p:sp>
        <p:nvSpPr>
          <p:cNvPr id="12" name="TextBox 11">
            <a:extLst>
              <a:ext uri="{FF2B5EF4-FFF2-40B4-BE49-F238E27FC236}">
                <a16:creationId xmlns:a16="http://schemas.microsoft.com/office/drawing/2014/main" id="{A41F43B6-E368-D160-E0A2-BA9B5803D720}"/>
              </a:ext>
            </a:extLst>
          </p:cNvPr>
          <p:cNvSpPr txBox="1"/>
          <p:nvPr/>
        </p:nvSpPr>
        <p:spPr>
          <a:xfrm>
            <a:off x="741795" y="2709791"/>
            <a:ext cx="9501122" cy="700127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Tình huống này tương đối phổ biến, HS hay gặp phải trong đời sống hằng ngày.</a:t>
            </a:r>
          </a:p>
          <a:p>
            <a:pPr marL="571500" indent="-571500" algn="just">
              <a:lnSpc>
                <a:spcPct val="150000"/>
              </a:lnSpc>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Em nên </a:t>
            </a:r>
            <a:r>
              <a:rPr lang="vi-VN" sz="3800">
                <a:latin typeface="Arial" panose="020B0604020202020204" pitchFamily="34" charset="0"/>
                <a:ea typeface="Calibri" panose="020F0502020204030204" pitchFamily="34" charset="0"/>
                <a:cs typeface="Arial" panose="020B0604020202020204" pitchFamily="34" charset="0"/>
              </a:rPr>
              <a:t>hẹn bạn hôm khác rảnh sẽ đi chơi sau.</a:t>
            </a:r>
            <a:r>
              <a:rPr lang="en-US" sz="380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Việc b</a:t>
            </a:r>
            <a:r>
              <a:rPr lang="vi-VN" sz="3800">
                <a:latin typeface="Arial" panose="020B0604020202020204" pitchFamily="34" charset="0"/>
                <a:ea typeface="Calibri" panose="020F0502020204030204" pitchFamily="34" charset="0"/>
                <a:cs typeface="Arial" panose="020B0604020202020204" pitchFamily="34" charset="0"/>
              </a:rPr>
              <a:t>ỏ đi chơi cùng các bạn là không hoàn thành việc giúp đỡ bố mẹ</a:t>
            </a:r>
            <a:r>
              <a:rPr lang="en-US" sz="3800">
                <a:latin typeface="Arial" panose="020B0604020202020204" pitchFamily="34" charset="0"/>
                <a:ea typeface="Calibri" panose="020F0502020204030204" pitchFamily="34" charset="0"/>
                <a:cs typeface="Arial" panose="020B0604020202020204" pitchFamily="34" charset="0"/>
              </a:rPr>
              <a:t>, và c</a:t>
            </a:r>
            <a:r>
              <a:rPr lang="vi-VN" sz="3800">
                <a:latin typeface="Arial" panose="020B0604020202020204" pitchFamily="34" charset="0"/>
                <a:ea typeface="Calibri" panose="020F0502020204030204" pitchFamily="34" charset="0"/>
                <a:cs typeface="Arial" panose="020B0604020202020204" pitchFamily="34" charset="0"/>
              </a:rPr>
              <a:t>ó thể xảy ra một số tình huống nguy hiểm với em nhỏ khi </a:t>
            </a:r>
            <a:r>
              <a:rPr lang="en-US" sz="3800">
                <a:latin typeface="Arial" panose="020B0604020202020204" pitchFamily="34" charset="0"/>
                <a:ea typeface="Calibri" panose="020F0502020204030204" pitchFamily="34" charset="0"/>
                <a:cs typeface="Arial" panose="020B0604020202020204" pitchFamily="34" charset="0"/>
              </a:rPr>
              <a:t>để </a:t>
            </a:r>
            <a:r>
              <a:rPr lang="vi-VN" sz="3800">
                <a:latin typeface="Arial" panose="020B0604020202020204" pitchFamily="34" charset="0"/>
                <a:ea typeface="Calibri" panose="020F0502020204030204" pitchFamily="34" charset="0"/>
                <a:cs typeface="Arial" panose="020B0604020202020204" pitchFamily="34" charset="0"/>
              </a:rPr>
              <a:t>em ở một mình.</a:t>
            </a:r>
          </a:p>
        </p:txBody>
      </p:sp>
      <p:sp>
        <p:nvSpPr>
          <p:cNvPr id="24" name="Freeform 15">
            <a:extLst>
              <a:ext uri="{FF2B5EF4-FFF2-40B4-BE49-F238E27FC236}">
                <a16:creationId xmlns:a16="http://schemas.microsoft.com/office/drawing/2014/main" id="{CFABD8FC-4811-5E9F-1759-D381B04579BF}"/>
              </a:ext>
            </a:extLst>
          </p:cNvPr>
          <p:cNvSpPr/>
          <p:nvPr/>
        </p:nvSpPr>
        <p:spPr>
          <a:xfrm rot="-1715393">
            <a:off x="392751" y="9173122"/>
            <a:ext cx="698088" cy="958132"/>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E2D0665-744C-9177-30C7-9A65B5D32F98}"/>
              </a:ext>
            </a:extLst>
          </p:cNvPr>
          <p:cNvGrpSpPr/>
          <p:nvPr/>
        </p:nvGrpSpPr>
        <p:grpSpPr>
          <a:xfrm>
            <a:off x="10936926" y="2495378"/>
            <a:ext cx="6781800" cy="7296322"/>
            <a:chOff x="10936926" y="2495378"/>
            <a:chExt cx="6781800" cy="7296322"/>
          </a:xfrm>
        </p:grpSpPr>
        <p:grpSp>
          <p:nvGrpSpPr>
            <p:cNvPr id="15" name="Group 14">
              <a:extLst>
                <a:ext uri="{FF2B5EF4-FFF2-40B4-BE49-F238E27FC236}">
                  <a16:creationId xmlns:a16="http://schemas.microsoft.com/office/drawing/2014/main" id="{C473C22B-BF72-AC2E-B811-BFCBC923C85B}"/>
                </a:ext>
              </a:extLst>
            </p:cNvPr>
            <p:cNvGrpSpPr/>
            <p:nvPr/>
          </p:nvGrpSpPr>
          <p:grpSpPr>
            <a:xfrm>
              <a:off x="10936926" y="2495378"/>
              <a:ext cx="6781800" cy="7296322"/>
              <a:chOff x="11384388" y="2547601"/>
              <a:chExt cx="6324600" cy="7296322"/>
            </a:xfrm>
          </p:grpSpPr>
          <p:sp>
            <p:nvSpPr>
              <p:cNvPr id="17" name="Freeform 7">
                <a:extLst>
                  <a:ext uri="{FF2B5EF4-FFF2-40B4-BE49-F238E27FC236}">
                    <a16:creationId xmlns:a16="http://schemas.microsoft.com/office/drawing/2014/main" id="{84808B62-D16A-B57E-33D1-66DB83EF40CF}"/>
                  </a:ext>
                </a:extLst>
              </p:cNvPr>
              <p:cNvSpPr/>
              <p:nvPr/>
            </p:nvSpPr>
            <p:spPr>
              <a:xfrm>
                <a:off x="11384388" y="2547601"/>
                <a:ext cx="6324600" cy="729632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B1ECC96-9501-5CEC-2326-41F46330D3B1}"/>
                  </a:ext>
                </a:extLst>
              </p:cNvPr>
              <p:cNvGrpSpPr/>
              <p:nvPr/>
            </p:nvGrpSpPr>
            <p:grpSpPr>
              <a:xfrm>
                <a:off x="11832977" y="2984125"/>
                <a:ext cx="5427420" cy="1867726"/>
                <a:chOff x="1619666" y="3212058"/>
                <a:chExt cx="5427420" cy="1867726"/>
              </a:xfrm>
            </p:grpSpPr>
            <p:sp>
              <p:nvSpPr>
                <p:cNvPr id="19" name="Freeform 10">
                  <a:extLst>
                    <a:ext uri="{FF2B5EF4-FFF2-40B4-BE49-F238E27FC236}">
                      <a16:creationId xmlns:a16="http://schemas.microsoft.com/office/drawing/2014/main" id="{EA6A2656-5576-0889-4DCD-FA1CEC5CD379}"/>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6ADAC1A-5C0E-61CC-889C-BF5EDD30687D}"/>
                    </a:ext>
                  </a:extLst>
                </p:cNvPr>
                <p:cNvSpPr txBox="1"/>
                <p:nvPr/>
              </p:nvSpPr>
              <p:spPr>
                <a:xfrm>
                  <a:off x="2277040" y="3730422"/>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4</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2" name="Picture 1">
              <a:extLst>
                <a:ext uri="{FF2B5EF4-FFF2-40B4-BE49-F238E27FC236}">
                  <a16:creationId xmlns:a16="http://schemas.microsoft.com/office/drawing/2014/main" id="{0508A348-BE50-AE31-F76F-13F1036C1366}"/>
                </a:ext>
              </a:extLst>
            </p:cNvPr>
            <p:cNvPicPr>
              <a:picLocks noChangeAspect="1"/>
            </p:cNvPicPr>
            <p:nvPr/>
          </p:nvPicPr>
          <p:blipFill rotWithShape="1">
            <a:blip r:embed="rId8">
              <a:extLst>
                <a:ext uri="{28A0092B-C50C-407E-A947-70E740481C1C}">
                  <a14:useLocalDpi xmlns:a14="http://schemas.microsoft.com/office/drawing/2010/main" val="0"/>
                </a:ext>
              </a:extLst>
            </a:blip>
            <a:srcRect l="21480" t="48149" r="18640" b="28632"/>
            <a:stretch/>
          </p:blipFill>
          <p:spPr>
            <a:xfrm>
              <a:off x="11417943" y="5446500"/>
              <a:ext cx="5819764" cy="367903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3837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500"/>
                                        <p:tgtEl>
                                          <p:spTgt spid="12">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left)">
                                      <p:cBhvr>
                                        <p:cTn id="19" dur="500"/>
                                        <p:tgtEl>
                                          <p:spTgt spid="12">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wipe(left)">
                                      <p:cBhvr>
                                        <p:cTn id="2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4" name="Freeform 14"/>
          <p:cNvSpPr/>
          <p:nvPr/>
        </p:nvSpPr>
        <p:spPr>
          <a:xfrm rot="7720389">
            <a:off x="182542" y="-569535"/>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609992E-50EE-4426-9336-711B9352ED34}"/>
              </a:ext>
            </a:extLst>
          </p:cNvPr>
          <p:cNvGrpSpPr/>
          <p:nvPr/>
        </p:nvGrpSpPr>
        <p:grpSpPr>
          <a:xfrm>
            <a:off x="990600" y="1211385"/>
            <a:ext cx="6097461" cy="4586678"/>
            <a:chOff x="-166271" y="1023354"/>
            <a:chExt cx="6097461" cy="4586678"/>
          </a:xfrm>
        </p:grpSpPr>
        <p:sp>
          <p:nvSpPr>
            <p:cNvPr id="4" name="Line Callout 1 (Border and Accent Bar) 3">
              <a:extLst>
                <a:ext uri="{FF2B5EF4-FFF2-40B4-BE49-F238E27FC236}">
                  <a16:creationId xmlns:a16="http://schemas.microsoft.com/office/drawing/2014/main" id="{5A87F5B0-6727-8959-6482-AF97C9E8BFAB}"/>
                </a:ext>
              </a:extLst>
            </p:cNvPr>
            <p:cNvSpPr/>
            <p:nvPr/>
          </p:nvSpPr>
          <p:spPr>
            <a:xfrm>
              <a:off x="-166271" y="1624974"/>
              <a:ext cx="6097461" cy="3985058"/>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phân loại các tình huống cần từ chối (đã thảo luận ở trên) theo gợi ý sau:</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7F022530-BF1D-7FA7-7340-4840418ED4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1848" y="1023354"/>
              <a:ext cx="741219" cy="762000"/>
            </a:xfrm>
            <a:prstGeom prst="rect">
              <a:avLst/>
            </a:prstGeom>
          </p:spPr>
        </p:pic>
      </p:grpSp>
      <p:sp>
        <p:nvSpPr>
          <p:cNvPr id="6" name="Speech Bubble: Rectangle with Corners Rounded 5">
            <a:extLst>
              <a:ext uri="{FF2B5EF4-FFF2-40B4-BE49-F238E27FC236}">
                <a16:creationId xmlns:a16="http://schemas.microsoft.com/office/drawing/2014/main" id="{3FAC5908-30ED-4410-18BA-069C7437EF54}"/>
              </a:ext>
            </a:extLst>
          </p:cNvPr>
          <p:cNvSpPr/>
          <p:nvPr/>
        </p:nvSpPr>
        <p:spPr>
          <a:xfrm>
            <a:off x="8305800" y="549197"/>
            <a:ext cx="9372600" cy="1932015"/>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a. Tình huống có thể gây nguy hiểm cho bản thân hoặc người khác.</a:t>
            </a:r>
          </a:p>
        </p:txBody>
      </p:sp>
      <p:sp>
        <p:nvSpPr>
          <p:cNvPr id="7" name="Speech Bubble: Rectangle with Corners Rounded 6">
            <a:extLst>
              <a:ext uri="{FF2B5EF4-FFF2-40B4-BE49-F238E27FC236}">
                <a16:creationId xmlns:a16="http://schemas.microsoft.com/office/drawing/2014/main" id="{AAFBC895-0E1C-743F-B111-D83D2537C2F5}"/>
              </a:ext>
            </a:extLst>
          </p:cNvPr>
          <p:cNvSpPr/>
          <p:nvPr/>
        </p:nvSpPr>
        <p:spPr>
          <a:xfrm>
            <a:off x="8305800" y="5255969"/>
            <a:ext cx="9372599" cy="2069511"/>
          </a:xfrm>
          <a:prstGeom prst="wedgeRoundRectCallout">
            <a:avLst>
              <a:gd name="adj1" fmla="val -53708"/>
              <a:gd name="adj2" fmla="val -43883"/>
              <a:gd name="adj3" fmla="val 16667"/>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 Tình huống vượt quá khả năng thực hiện của bản thân.</a:t>
            </a:r>
            <a:endParaRPr lang="en-US" sz="3800">
              <a:solidFill>
                <a:schemeClr val="tx1"/>
              </a:solidFill>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EDBE1676-AC56-7708-9AE3-B487DFDC3FD8}"/>
              </a:ext>
            </a:extLst>
          </p:cNvPr>
          <p:cNvSpPr/>
          <p:nvPr/>
        </p:nvSpPr>
        <p:spPr>
          <a:xfrm>
            <a:off x="8305800" y="7711835"/>
            <a:ext cx="9372599" cy="2069511"/>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d. Tình huống bản thân chưa đủ điều kiện thực hiện.</a:t>
            </a:r>
            <a:endParaRPr lang="en-US" sz="3800">
              <a:solidFill>
                <a:schemeClr val="tx1"/>
              </a:solidFill>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BBED919C-615F-0796-B8CC-E13858C34F4B}"/>
              </a:ext>
            </a:extLst>
          </p:cNvPr>
          <p:cNvSpPr/>
          <p:nvPr/>
        </p:nvSpPr>
        <p:spPr>
          <a:xfrm>
            <a:off x="8305801" y="2871438"/>
            <a:ext cx="9372600" cy="1998176"/>
          </a:xfrm>
          <a:prstGeom prst="wedgeRoundRectCallout">
            <a:avLst>
              <a:gd name="adj1" fmla="val -54607"/>
              <a:gd name="adj2" fmla="val 49670"/>
              <a:gd name="adj3" fmla="val 16667"/>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 Tình huống liên quan đến lời mời/lời đề nghị làm những việc sai trái.</a:t>
            </a:r>
          </a:p>
        </p:txBody>
      </p:sp>
      <p:pic>
        <p:nvPicPr>
          <p:cNvPr id="11" name="Picture 10" descr="A cartoon of a child reading a book&#10;&#10;Description automatically generated">
            <a:extLst>
              <a:ext uri="{FF2B5EF4-FFF2-40B4-BE49-F238E27FC236}">
                <a16:creationId xmlns:a16="http://schemas.microsoft.com/office/drawing/2014/main" id="{91F2FF72-3DDA-0515-B28D-4688A36A2664}"/>
              </a:ext>
            </a:extLst>
          </p:cNvPr>
          <p:cNvPicPr>
            <a:picLocks noChangeAspect="1"/>
          </p:cNvPicPr>
          <p:nvPr/>
        </p:nvPicPr>
        <p:blipFill rotWithShape="1">
          <a:blip r:embed="rId6">
            <a:extLst>
              <a:ext uri="{28A0092B-C50C-407E-A947-70E740481C1C}">
                <a14:useLocalDpi xmlns:a14="http://schemas.microsoft.com/office/drawing/2010/main" val="0"/>
              </a:ext>
            </a:extLst>
          </a:blip>
          <a:srcRect t="7977" b="3991"/>
          <a:stretch/>
        </p:blipFill>
        <p:spPr>
          <a:xfrm>
            <a:off x="2562496" y="6399683"/>
            <a:ext cx="3694883" cy="3365334"/>
          </a:xfrm>
          <a:prstGeom prst="rect">
            <a:avLst/>
          </a:prstGeom>
        </p:spPr>
      </p:pic>
    </p:spTree>
    <p:extLst>
      <p:ext uri="{BB962C8B-B14F-4D97-AF65-F5344CB8AC3E}">
        <p14:creationId xmlns:p14="http://schemas.microsoft.com/office/powerpoint/2010/main" val="12223280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8098" y="152399"/>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Rounded Rectangle 17">
            <a:extLst>
              <a:ext uri="{FF2B5EF4-FFF2-40B4-BE49-F238E27FC236}">
                <a16:creationId xmlns:a16="http://schemas.microsoft.com/office/drawing/2014/main" id="{DE4FC05C-88F9-E9AE-160C-4F962D79AE19}"/>
              </a:ext>
            </a:extLst>
          </p:cNvPr>
          <p:cNvSpPr/>
          <p:nvPr/>
        </p:nvSpPr>
        <p:spPr>
          <a:xfrm>
            <a:off x="870856" y="1943099"/>
            <a:ext cx="5943600" cy="1922031"/>
          </a:xfrm>
          <a:prstGeom prst="roundRect">
            <a:avLst/>
          </a:prstGeom>
          <a:solidFill>
            <a:srgbClr val="549E87"/>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1</a:t>
            </a:r>
            <a:endParaRPr lang="en-US" sz="4000" b="1" dirty="0">
              <a:solidFill>
                <a:schemeClr val="bg1"/>
              </a:solidFill>
              <a:latin typeface="Arial" panose="020B0604020202020204" pitchFamily="34" charset="0"/>
              <a:cs typeface="Arial" panose="020B0604020202020204" pitchFamily="34" charset="0"/>
            </a:endParaRPr>
          </a:p>
        </p:txBody>
      </p:sp>
      <p:sp>
        <p:nvSpPr>
          <p:cNvPr id="3" name="Rounded Rectangle 18">
            <a:extLst>
              <a:ext uri="{FF2B5EF4-FFF2-40B4-BE49-F238E27FC236}">
                <a16:creationId xmlns:a16="http://schemas.microsoft.com/office/drawing/2014/main" id="{73B88AEE-0CCF-2B1B-8C74-696A90F4DA39}"/>
              </a:ext>
            </a:extLst>
          </p:cNvPr>
          <p:cNvSpPr/>
          <p:nvPr/>
        </p:nvSpPr>
        <p:spPr>
          <a:xfrm>
            <a:off x="1328058" y="7217229"/>
            <a:ext cx="6749142" cy="2286000"/>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d. Tình huống bản thân chưa đủ điều kiện thực hiện.</a:t>
            </a:r>
          </a:p>
        </p:txBody>
      </p:sp>
      <p:sp>
        <p:nvSpPr>
          <p:cNvPr id="4" name="Rounded Rectangle 19">
            <a:extLst>
              <a:ext uri="{FF2B5EF4-FFF2-40B4-BE49-F238E27FC236}">
                <a16:creationId xmlns:a16="http://schemas.microsoft.com/office/drawing/2014/main" id="{9FE9CA64-D772-B9BA-D936-CBBAD4A981F3}"/>
              </a:ext>
            </a:extLst>
          </p:cNvPr>
          <p:cNvSpPr/>
          <p:nvPr/>
        </p:nvSpPr>
        <p:spPr>
          <a:xfrm>
            <a:off x="1328058" y="4452611"/>
            <a:ext cx="6749142" cy="2286000"/>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c. Tình huống vượt quá khả năng thực hiện của bản thân</a:t>
            </a:r>
            <a:endParaRPr lang="en-US" sz="3600" dirty="0">
              <a:solidFill>
                <a:schemeClr val="tx1"/>
              </a:solidFill>
              <a:latin typeface="Arial" panose="020B0604020202020204" pitchFamily="34" charset="0"/>
              <a:cs typeface="Arial" panose="020B0604020202020204" pitchFamily="34" charset="0"/>
            </a:endParaRPr>
          </a:p>
        </p:txBody>
      </p:sp>
      <p:cxnSp>
        <p:nvCxnSpPr>
          <p:cNvPr id="5" name="Elbow Connector 3">
            <a:extLst>
              <a:ext uri="{FF2B5EF4-FFF2-40B4-BE49-F238E27FC236}">
                <a16:creationId xmlns:a16="http://schemas.microsoft.com/office/drawing/2014/main" id="{32C447D3-FBFF-535D-A85A-40CA96336E66}"/>
              </a:ext>
            </a:extLst>
          </p:cNvPr>
          <p:cNvCxnSpPr>
            <a:cxnSpLocks/>
            <a:stCxn id="2" idx="1"/>
            <a:endCxn id="4" idx="1"/>
          </p:cNvCxnSpPr>
          <p:nvPr/>
        </p:nvCxnSpPr>
        <p:spPr>
          <a:xfrm rot="10800000" flipH="1" flipV="1">
            <a:off x="870856" y="2904115"/>
            <a:ext cx="457202" cy="2691496"/>
          </a:xfrm>
          <a:prstGeom prst="bentConnector3">
            <a:avLst>
              <a:gd name="adj1" fmla="val -50000"/>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25">
            <a:extLst>
              <a:ext uri="{FF2B5EF4-FFF2-40B4-BE49-F238E27FC236}">
                <a16:creationId xmlns:a16="http://schemas.microsoft.com/office/drawing/2014/main" id="{19D938BF-8CE7-5CBE-75EB-6D3A4920223D}"/>
              </a:ext>
            </a:extLst>
          </p:cNvPr>
          <p:cNvCxnSpPr>
            <a:cxnSpLocks/>
            <a:stCxn id="2" idx="1"/>
            <a:endCxn id="3" idx="1"/>
          </p:cNvCxnSpPr>
          <p:nvPr/>
        </p:nvCxnSpPr>
        <p:spPr>
          <a:xfrm rot="10800000" flipH="1" flipV="1">
            <a:off x="870856" y="2904115"/>
            <a:ext cx="457202" cy="5456114"/>
          </a:xfrm>
          <a:prstGeom prst="bentConnector3">
            <a:avLst>
              <a:gd name="adj1" fmla="val -50000"/>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CF6FB0B-6581-3991-ABE0-ED7D5884288C}"/>
              </a:ext>
            </a:extLst>
          </p:cNvPr>
          <p:cNvGrpSpPr/>
          <p:nvPr/>
        </p:nvGrpSpPr>
        <p:grpSpPr>
          <a:xfrm>
            <a:off x="5981700" y="0"/>
            <a:ext cx="6324600" cy="1283139"/>
            <a:chOff x="5715000" y="-3"/>
            <a:chExt cx="6324600" cy="1283139"/>
          </a:xfrm>
        </p:grpSpPr>
        <p:sp>
          <p:nvSpPr>
            <p:cNvPr id="8" name="Round Same Side Corner Rectangle 11">
              <a:extLst>
                <a:ext uri="{FF2B5EF4-FFF2-40B4-BE49-F238E27FC236}">
                  <a16:creationId xmlns:a16="http://schemas.microsoft.com/office/drawing/2014/main" id="{037C923A-EDFF-F541-B7D9-F3ABE33AAFFB}"/>
                </a:ext>
              </a:extLst>
            </p:cNvPr>
            <p:cNvSpPr/>
            <p:nvPr/>
          </p:nvSpPr>
          <p:spPr>
            <a:xfrm flipV="1">
              <a:off x="5715000" y="-3"/>
              <a:ext cx="6324600" cy="1283139"/>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107966-F038-23F2-ECF0-80B3D80C16F7}"/>
                </a:ext>
              </a:extLst>
            </p:cNvPr>
            <p:cNvSpPr txBox="1"/>
            <p:nvPr/>
          </p:nvSpPr>
          <p:spPr>
            <a:xfrm>
              <a:off x="6224586" y="175497"/>
              <a:ext cx="5305425"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Gợi ý 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31" name="Rounded Rectangle 17">
            <a:extLst>
              <a:ext uri="{FF2B5EF4-FFF2-40B4-BE49-F238E27FC236}">
                <a16:creationId xmlns:a16="http://schemas.microsoft.com/office/drawing/2014/main" id="{0FE8C446-4B2B-8D0D-C2F7-2A2631695012}"/>
              </a:ext>
            </a:extLst>
          </p:cNvPr>
          <p:cNvSpPr/>
          <p:nvPr/>
        </p:nvSpPr>
        <p:spPr>
          <a:xfrm>
            <a:off x="8991600" y="1943099"/>
            <a:ext cx="5943600" cy="1922030"/>
          </a:xfrm>
          <a:prstGeom prst="roundRect">
            <a:avLst/>
          </a:prstGeom>
          <a:solidFill>
            <a:schemeClr val="accent5">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2</a:t>
            </a:r>
            <a:endParaRPr lang="en-US" sz="4000" b="1" dirty="0">
              <a:solidFill>
                <a:schemeClr val="bg1"/>
              </a:solidFill>
              <a:latin typeface="Arial" panose="020B0604020202020204" pitchFamily="34" charset="0"/>
              <a:cs typeface="Arial" panose="020B0604020202020204" pitchFamily="34" charset="0"/>
            </a:endParaRPr>
          </a:p>
        </p:txBody>
      </p:sp>
      <p:sp>
        <p:nvSpPr>
          <p:cNvPr id="32" name="Rounded Rectangle 18">
            <a:extLst>
              <a:ext uri="{FF2B5EF4-FFF2-40B4-BE49-F238E27FC236}">
                <a16:creationId xmlns:a16="http://schemas.microsoft.com/office/drawing/2014/main" id="{A08383FB-546A-8810-11B9-382EAAB964DE}"/>
              </a:ext>
            </a:extLst>
          </p:cNvPr>
          <p:cNvSpPr/>
          <p:nvPr/>
        </p:nvSpPr>
        <p:spPr>
          <a:xfrm>
            <a:off x="9448802" y="7156033"/>
            <a:ext cx="8305798" cy="234719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b. Tình huống liên quan đến lời mời/lời đề nghị làm những việc sai trái.</a:t>
            </a:r>
          </a:p>
        </p:txBody>
      </p:sp>
      <p:sp>
        <p:nvSpPr>
          <p:cNvPr id="33" name="Rounded Rectangle 19">
            <a:extLst>
              <a:ext uri="{FF2B5EF4-FFF2-40B4-BE49-F238E27FC236}">
                <a16:creationId xmlns:a16="http://schemas.microsoft.com/office/drawing/2014/main" id="{3E6A6954-DCCF-7221-ABCE-4F57756329D5}"/>
              </a:ext>
            </a:extLst>
          </p:cNvPr>
          <p:cNvSpPr/>
          <p:nvPr/>
        </p:nvSpPr>
        <p:spPr>
          <a:xfrm>
            <a:off x="9448802" y="4452610"/>
            <a:ext cx="8305798" cy="2280157"/>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cs typeface="Arial" panose="020B0604020202020204" pitchFamily="34" charset="0"/>
              </a:rPr>
              <a:t>a. Tình huống có thể gây nguy hiểm cho bản thân hoặc người khác.</a:t>
            </a:r>
          </a:p>
        </p:txBody>
      </p:sp>
      <p:cxnSp>
        <p:nvCxnSpPr>
          <p:cNvPr id="34" name="Elbow Connector 3">
            <a:extLst>
              <a:ext uri="{FF2B5EF4-FFF2-40B4-BE49-F238E27FC236}">
                <a16:creationId xmlns:a16="http://schemas.microsoft.com/office/drawing/2014/main" id="{617A83B0-6269-B5CE-E338-356580D918AE}"/>
              </a:ext>
            </a:extLst>
          </p:cNvPr>
          <p:cNvCxnSpPr>
            <a:cxnSpLocks/>
            <a:stCxn id="31" idx="1"/>
            <a:endCxn id="33" idx="1"/>
          </p:cNvCxnSpPr>
          <p:nvPr/>
        </p:nvCxnSpPr>
        <p:spPr>
          <a:xfrm rot="10800000" flipH="1" flipV="1">
            <a:off x="8991600" y="2904113"/>
            <a:ext cx="457202" cy="2688575"/>
          </a:xfrm>
          <a:prstGeom prst="bentConnector3">
            <a:avLst>
              <a:gd name="adj1" fmla="val -50000"/>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25">
            <a:extLst>
              <a:ext uri="{FF2B5EF4-FFF2-40B4-BE49-F238E27FC236}">
                <a16:creationId xmlns:a16="http://schemas.microsoft.com/office/drawing/2014/main" id="{0DF05914-46B2-AF6D-163E-29FFE3FF3022}"/>
              </a:ext>
            </a:extLst>
          </p:cNvPr>
          <p:cNvCxnSpPr>
            <a:cxnSpLocks/>
            <a:stCxn id="31" idx="1"/>
            <a:endCxn id="32" idx="1"/>
          </p:cNvCxnSpPr>
          <p:nvPr/>
        </p:nvCxnSpPr>
        <p:spPr>
          <a:xfrm rot="10800000" flipH="1" flipV="1">
            <a:off x="8991600" y="2904113"/>
            <a:ext cx="457202" cy="5425517"/>
          </a:xfrm>
          <a:prstGeom prst="bentConnector3">
            <a:avLst>
              <a:gd name="adj1" fmla="val -50000"/>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37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randombar(horizont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8098" y="152399"/>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0CF6FB0B-6581-3991-ABE0-ED7D5884288C}"/>
              </a:ext>
            </a:extLst>
          </p:cNvPr>
          <p:cNvGrpSpPr/>
          <p:nvPr/>
        </p:nvGrpSpPr>
        <p:grpSpPr>
          <a:xfrm>
            <a:off x="5981700" y="0"/>
            <a:ext cx="6324600" cy="1283139"/>
            <a:chOff x="5715000" y="-3"/>
            <a:chExt cx="6324600" cy="1283139"/>
          </a:xfrm>
        </p:grpSpPr>
        <p:sp>
          <p:nvSpPr>
            <p:cNvPr id="8" name="Round Same Side Corner Rectangle 11">
              <a:extLst>
                <a:ext uri="{FF2B5EF4-FFF2-40B4-BE49-F238E27FC236}">
                  <a16:creationId xmlns:a16="http://schemas.microsoft.com/office/drawing/2014/main" id="{037C923A-EDFF-F541-B7D9-F3ABE33AAFFB}"/>
                </a:ext>
              </a:extLst>
            </p:cNvPr>
            <p:cNvSpPr/>
            <p:nvPr/>
          </p:nvSpPr>
          <p:spPr>
            <a:xfrm flipV="1">
              <a:off x="5715000" y="-3"/>
              <a:ext cx="6324600" cy="1283139"/>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107966-F038-23F2-ECF0-80B3D80C16F7}"/>
                </a:ext>
              </a:extLst>
            </p:cNvPr>
            <p:cNvSpPr txBox="1"/>
            <p:nvPr/>
          </p:nvSpPr>
          <p:spPr>
            <a:xfrm>
              <a:off x="6224586" y="175497"/>
              <a:ext cx="5305425"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Gợi ý 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10" name="Plaque 9">
            <a:extLst>
              <a:ext uri="{FF2B5EF4-FFF2-40B4-BE49-F238E27FC236}">
                <a16:creationId xmlns:a16="http://schemas.microsoft.com/office/drawing/2014/main" id="{30EDB279-3CBA-0965-C397-A28675FB27F9}"/>
              </a:ext>
            </a:extLst>
          </p:cNvPr>
          <p:cNvSpPr/>
          <p:nvPr/>
        </p:nvSpPr>
        <p:spPr>
          <a:xfrm>
            <a:off x="914401" y="5509926"/>
            <a:ext cx="7620000" cy="3976974"/>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000000"/>
                </a:solidFill>
                <a:ea typeface="Calibri" panose="020F0502020204030204" pitchFamily="34" charset="0"/>
                <a:cs typeface="Arial" panose="020B0604020202020204" pitchFamily="34" charset="0"/>
              </a:rPr>
              <a:t>a. Tình huống có thể gây nguy hiểm cho bản thân hoặc người khác.</a:t>
            </a:r>
          </a:p>
        </p:txBody>
      </p:sp>
      <p:cxnSp>
        <p:nvCxnSpPr>
          <p:cNvPr id="12" name="Straight Arrow Connector 11">
            <a:extLst>
              <a:ext uri="{FF2B5EF4-FFF2-40B4-BE49-F238E27FC236}">
                <a16:creationId xmlns:a16="http://schemas.microsoft.com/office/drawing/2014/main" id="{E65CCC14-3D21-BD36-E9A3-32A6D1F05965}"/>
              </a:ext>
            </a:extLst>
          </p:cNvPr>
          <p:cNvCxnSpPr>
            <a:cxnSpLocks/>
            <a:stCxn id="15" idx="2"/>
            <a:endCxn id="10" idx="0"/>
          </p:cNvCxnSpPr>
          <p:nvPr/>
        </p:nvCxnSpPr>
        <p:spPr>
          <a:xfrm>
            <a:off x="4724401" y="4626648"/>
            <a:ext cx="0" cy="883278"/>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Plaque 14">
            <a:extLst>
              <a:ext uri="{FF2B5EF4-FFF2-40B4-BE49-F238E27FC236}">
                <a16:creationId xmlns:a16="http://schemas.microsoft.com/office/drawing/2014/main" id="{97F50FFE-6B32-37A3-F3DE-18F736AE6F16}"/>
              </a:ext>
            </a:extLst>
          </p:cNvPr>
          <p:cNvSpPr/>
          <p:nvPr/>
        </p:nvSpPr>
        <p:spPr>
          <a:xfrm>
            <a:off x="914401" y="2019300"/>
            <a:ext cx="7620000" cy="2607348"/>
          </a:xfrm>
          <a:prstGeom prst="plaque">
            <a:avLst/>
          </a:prstGeom>
          <a:solidFill>
            <a:srgbClr val="F0ECF4"/>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TÌNH HUỐNG 3</a:t>
            </a:r>
            <a:endParaRPr lang="vi-VN" sz="4000"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1" name="Plaque 20">
            <a:extLst>
              <a:ext uri="{FF2B5EF4-FFF2-40B4-BE49-F238E27FC236}">
                <a16:creationId xmlns:a16="http://schemas.microsoft.com/office/drawing/2014/main" id="{F12C8B63-EC0D-86CD-7607-4604203B705E}"/>
              </a:ext>
            </a:extLst>
          </p:cNvPr>
          <p:cNvSpPr/>
          <p:nvPr/>
        </p:nvSpPr>
        <p:spPr>
          <a:xfrm>
            <a:off x="9759045" y="5509926"/>
            <a:ext cx="7614555" cy="3976974"/>
          </a:xfrm>
          <a:prstGeom prst="plaque">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000000"/>
                </a:solidFill>
                <a:ea typeface="Calibri" panose="020F0502020204030204" pitchFamily="34" charset="0"/>
                <a:cs typeface="Arial" panose="020B0604020202020204" pitchFamily="34" charset="0"/>
              </a:rPr>
              <a:t>d. Tình huống bản thân chưa đủ điều kiện thực hiện.</a:t>
            </a:r>
          </a:p>
        </p:txBody>
      </p:sp>
      <p:cxnSp>
        <p:nvCxnSpPr>
          <p:cNvPr id="22" name="Straight Arrow Connector 21">
            <a:extLst>
              <a:ext uri="{FF2B5EF4-FFF2-40B4-BE49-F238E27FC236}">
                <a16:creationId xmlns:a16="http://schemas.microsoft.com/office/drawing/2014/main" id="{2D99AFC0-B943-E528-10B4-DBECE3311651}"/>
              </a:ext>
            </a:extLst>
          </p:cNvPr>
          <p:cNvCxnSpPr>
            <a:cxnSpLocks/>
            <a:stCxn id="23" idx="2"/>
            <a:endCxn id="21" idx="0"/>
          </p:cNvCxnSpPr>
          <p:nvPr/>
        </p:nvCxnSpPr>
        <p:spPr>
          <a:xfrm>
            <a:off x="13566323" y="4626648"/>
            <a:ext cx="0" cy="883278"/>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Plaque 22">
            <a:extLst>
              <a:ext uri="{FF2B5EF4-FFF2-40B4-BE49-F238E27FC236}">
                <a16:creationId xmlns:a16="http://schemas.microsoft.com/office/drawing/2014/main" id="{B9A12B87-A35C-363A-CF23-DF69979F916D}"/>
              </a:ext>
            </a:extLst>
          </p:cNvPr>
          <p:cNvSpPr/>
          <p:nvPr/>
        </p:nvSpPr>
        <p:spPr>
          <a:xfrm>
            <a:off x="9759045" y="2019300"/>
            <a:ext cx="7614555" cy="2607348"/>
          </a:xfrm>
          <a:prstGeom prst="plaque">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TÌNH HUỐNG 4</a:t>
            </a:r>
            <a:endParaRPr lang="vi-VN" sz="4000"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944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DAD5"/>
        </a:solidFill>
        <a:effectLst/>
      </p:bgPr>
    </p:bg>
    <p:spTree>
      <p:nvGrpSpPr>
        <p:cNvPr id="1" name=""/>
        <p:cNvGrpSpPr/>
        <p:nvPr/>
      </p:nvGrpSpPr>
      <p:grpSpPr>
        <a:xfrm>
          <a:off x="0" y="0"/>
          <a:ext cx="0" cy="0"/>
          <a:chOff x="0" y="0"/>
          <a:chExt cx="0" cy="0"/>
        </a:xfrm>
      </p:grpSpPr>
      <p:sp>
        <p:nvSpPr>
          <p:cNvPr id="14" name="Freeform 14"/>
          <p:cNvSpPr/>
          <p:nvPr/>
        </p:nvSpPr>
        <p:spPr>
          <a:xfrm rot="1909642">
            <a:off x="16930629" y="-53702"/>
            <a:ext cx="1390994" cy="1804746"/>
          </a:xfrm>
          <a:custGeom>
            <a:avLst/>
            <a:gdLst/>
            <a:ahLst/>
            <a:cxnLst/>
            <a:rect l="l" t="t" r="r" b="b"/>
            <a:pathLst>
              <a:path w="6235931" h="4887510">
                <a:moveTo>
                  <a:pt x="0" y="0"/>
                </a:moveTo>
                <a:lnTo>
                  <a:pt x="6235931" y="0"/>
                </a:lnTo>
                <a:lnTo>
                  <a:pt x="6235931" y="4887509"/>
                </a:lnTo>
                <a:lnTo>
                  <a:pt x="0" y="48875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8864542">
            <a:off x="126067" y="-9405"/>
            <a:ext cx="910109" cy="1728759"/>
          </a:xfrm>
          <a:custGeom>
            <a:avLst/>
            <a:gdLst/>
            <a:ahLst/>
            <a:cxnLst/>
            <a:rect l="l" t="t" r="r" b="b"/>
            <a:pathLst>
              <a:path w="3470702" h="5932823">
                <a:moveTo>
                  <a:pt x="0" y="0"/>
                </a:moveTo>
                <a:lnTo>
                  <a:pt x="3470702" y="0"/>
                </a:lnTo>
                <a:lnTo>
                  <a:pt x="3470702" y="5932823"/>
                </a:lnTo>
                <a:lnTo>
                  <a:pt x="0" y="5932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4000"/>
          </a:p>
        </p:txBody>
      </p:sp>
      <p:sp>
        <p:nvSpPr>
          <p:cNvPr id="40" name="Rounded Rectangle 19">
            <a:extLst>
              <a:ext uri="{FF2B5EF4-FFF2-40B4-BE49-F238E27FC236}">
                <a16:creationId xmlns:a16="http://schemas.microsoft.com/office/drawing/2014/main" id="{00679651-13F7-5DC6-43FE-E338C02F666D}"/>
              </a:ext>
            </a:extLst>
          </p:cNvPr>
          <p:cNvSpPr/>
          <p:nvPr/>
        </p:nvSpPr>
        <p:spPr>
          <a:xfrm>
            <a:off x="9810323" y="4152746"/>
            <a:ext cx="7203798" cy="22416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Cách em ứng xử trong tình huống đó</a:t>
            </a:r>
            <a:endParaRPr lang="en-US" sz="4000" dirty="0">
              <a:solidFill>
                <a:schemeClr val="tx1"/>
              </a:solidFill>
              <a:latin typeface="Arial" panose="020B0604020202020204" pitchFamily="34" charset="0"/>
              <a:cs typeface="Arial" panose="020B0604020202020204" pitchFamily="34" charset="0"/>
            </a:endParaRPr>
          </a:p>
        </p:txBody>
      </p:sp>
      <p:sp>
        <p:nvSpPr>
          <p:cNvPr id="41" name="Rounded Rectangle 23">
            <a:extLst>
              <a:ext uri="{FF2B5EF4-FFF2-40B4-BE49-F238E27FC236}">
                <a16:creationId xmlns:a16="http://schemas.microsoft.com/office/drawing/2014/main" id="{4B689010-A30B-58A8-F90A-CDF20E6B20B9}"/>
              </a:ext>
            </a:extLst>
          </p:cNvPr>
          <p:cNvSpPr/>
          <p:nvPr/>
        </p:nvSpPr>
        <p:spPr>
          <a:xfrm>
            <a:off x="9792944" y="7058074"/>
            <a:ext cx="7218279" cy="236088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Cảm nhận của em ở trong tình huống đó</a:t>
            </a:r>
            <a:endParaRPr lang="en-US" sz="4000" dirty="0">
              <a:solidFill>
                <a:schemeClr val="tx1"/>
              </a:solidFill>
              <a:latin typeface="Arial" panose="020B0604020202020204" pitchFamily="34" charset="0"/>
              <a:cs typeface="Arial" panose="020B0604020202020204" pitchFamily="34" charset="0"/>
            </a:endParaRPr>
          </a:p>
        </p:txBody>
      </p:sp>
      <p:sp>
        <p:nvSpPr>
          <p:cNvPr id="42" name="Rounded Rectangle 19">
            <a:extLst>
              <a:ext uri="{FF2B5EF4-FFF2-40B4-BE49-F238E27FC236}">
                <a16:creationId xmlns:a16="http://schemas.microsoft.com/office/drawing/2014/main" id="{35644A6E-6380-25AE-B5B2-F5912EAC9D3D}"/>
              </a:ext>
            </a:extLst>
          </p:cNvPr>
          <p:cNvSpPr/>
          <p:nvPr/>
        </p:nvSpPr>
        <p:spPr>
          <a:xfrm>
            <a:off x="9745660" y="1104900"/>
            <a:ext cx="7257686" cy="238412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Mô tả lại tình huống em cần từ chối</a:t>
            </a:r>
            <a:endParaRPr lang="en-US" sz="4000" dirty="0">
              <a:solidFill>
                <a:schemeClr val="tx1"/>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C86593B8-FCD7-739F-C0BE-BBC56709623E}"/>
              </a:ext>
            </a:extLst>
          </p:cNvPr>
          <p:cNvGrpSpPr/>
          <p:nvPr/>
        </p:nvGrpSpPr>
        <p:grpSpPr>
          <a:xfrm rot="16200000">
            <a:off x="8022012" y="3582349"/>
            <a:ext cx="2947309" cy="659791"/>
            <a:chOff x="6498137" y="3625822"/>
            <a:chExt cx="558104" cy="973671"/>
          </a:xfrm>
        </p:grpSpPr>
        <p:cxnSp>
          <p:nvCxnSpPr>
            <p:cNvPr id="44" name="Straight Connector 43">
              <a:extLst>
                <a:ext uri="{FF2B5EF4-FFF2-40B4-BE49-F238E27FC236}">
                  <a16:creationId xmlns:a16="http://schemas.microsoft.com/office/drawing/2014/main" id="{9E4EB866-0EF2-E5D1-DD81-21CA09E9A812}"/>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82C674-715F-C7E6-2591-D66E8C986319}"/>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96902F1-50FE-5791-1D5B-13ACC45E16C5}"/>
              </a:ext>
            </a:extLst>
          </p:cNvPr>
          <p:cNvGrpSpPr/>
          <p:nvPr/>
        </p:nvGrpSpPr>
        <p:grpSpPr>
          <a:xfrm rot="16200000" flipH="1">
            <a:off x="6569657" y="5034705"/>
            <a:ext cx="5772115" cy="579887"/>
            <a:chOff x="6498137" y="3625822"/>
            <a:chExt cx="558104" cy="973671"/>
          </a:xfrm>
        </p:grpSpPr>
        <p:cxnSp>
          <p:nvCxnSpPr>
            <p:cNvPr id="47" name="Straight Connector 46">
              <a:extLst>
                <a:ext uri="{FF2B5EF4-FFF2-40B4-BE49-F238E27FC236}">
                  <a16:creationId xmlns:a16="http://schemas.microsoft.com/office/drawing/2014/main" id="{41662C73-6046-CF96-1E79-CCE217FDF1E8}"/>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80BCB1-6E03-0A11-8C57-287ACC7F0BB2}"/>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B7A0F43C-8702-9402-33D8-C2D5F54EDD54}"/>
              </a:ext>
            </a:extLst>
          </p:cNvPr>
          <p:cNvGrpSpPr/>
          <p:nvPr/>
        </p:nvGrpSpPr>
        <p:grpSpPr>
          <a:xfrm rot="16200000">
            <a:off x="8092767" y="6820603"/>
            <a:ext cx="2805801" cy="659793"/>
            <a:chOff x="6498137" y="3625822"/>
            <a:chExt cx="558104" cy="973671"/>
          </a:xfrm>
        </p:grpSpPr>
        <p:cxnSp>
          <p:nvCxnSpPr>
            <p:cNvPr id="50" name="Straight Connector 49">
              <a:extLst>
                <a:ext uri="{FF2B5EF4-FFF2-40B4-BE49-F238E27FC236}">
                  <a16:creationId xmlns:a16="http://schemas.microsoft.com/office/drawing/2014/main" id="{B4C74880-37FC-8EFE-9721-765A1A0EF367}"/>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1ED2D1-9CAF-53B5-36CD-06563596DA41}"/>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BA460E5-263D-AF2B-1C18-6B7D84C9D6EF}"/>
              </a:ext>
            </a:extLst>
          </p:cNvPr>
          <p:cNvGrpSpPr/>
          <p:nvPr/>
        </p:nvGrpSpPr>
        <p:grpSpPr>
          <a:xfrm>
            <a:off x="661874" y="1204226"/>
            <a:ext cx="7394206" cy="4026758"/>
            <a:chOff x="-1617205" y="2368039"/>
            <a:chExt cx="7394206" cy="4026758"/>
          </a:xfrm>
        </p:grpSpPr>
        <p:sp>
          <p:nvSpPr>
            <p:cNvPr id="53" name="Line Callout 1 (Border and Accent Bar) 3">
              <a:extLst>
                <a:ext uri="{FF2B5EF4-FFF2-40B4-BE49-F238E27FC236}">
                  <a16:creationId xmlns:a16="http://schemas.microsoft.com/office/drawing/2014/main" id="{4B0E2904-63C0-F2BF-E382-19442F4D7EE0}"/>
                </a:ext>
              </a:extLst>
            </p:cNvPr>
            <p:cNvSpPr/>
            <p:nvPr/>
          </p:nvSpPr>
          <p:spPr>
            <a:xfrm>
              <a:off x="-1617205" y="2965063"/>
              <a:ext cx="7394206" cy="3429734"/>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chia sẻ những tình huống cần từ chối mà em đã từng trải qua theo gợi ý sau:</a:t>
              </a:r>
            </a:p>
          </p:txBody>
        </p:sp>
        <p:pic>
          <p:nvPicPr>
            <p:cNvPr id="54" name="Picture 2">
              <a:extLst>
                <a:ext uri="{FF2B5EF4-FFF2-40B4-BE49-F238E27FC236}">
                  <a16:creationId xmlns:a16="http://schemas.microsoft.com/office/drawing/2014/main" id="{E779E17B-C3B6-9C1D-6A8A-3752F9E813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3605" y="2368039"/>
              <a:ext cx="752586" cy="773686"/>
            </a:xfrm>
            <a:prstGeom prst="rect">
              <a:avLst/>
            </a:prstGeom>
          </p:spPr>
        </p:pic>
      </p:grpSp>
      <p:pic>
        <p:nvPicPr>
          <p:cNvPr id="55" name="Picture 54" descr="A picture containing text&#10;&#10;Description automatically generated">
            <a:extLst>
              <a:ext uri="{FF2B5EF4-FFF2-40B4-BE49-F238E27FC236}">
                <a16:creationId xmlns:a16="http://schemas.microsoft.com/office/drawing/2014/main" id="{C476CD0C-D659-44D5-0647-8C6A46CB08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1081" y="5720385"/>
            <a:ext cx="4775792" cy="4775792"/>
          </a:xfrm>
          <a:prstGeom prst="rect">
            <a:avLst/>
          </a:prstGeom>
        </p:spPr>
      </p:pic>
    </p:spTree>
    <p:extLst>
      <p:ext uri="{BB962C8B-B14F-4D97-AF65-F5344CB8AC3E}">
        <p14:creationId xmlns:p14="http://schemas.microsoft.com/office/powerpoint/2010/main" val="29650712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right)">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righ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left)">
                                      <p:cBhvr>
                                        <p:cTn id="33" dur="500"/>
                                        <p:tgtEl>
                                          <p:spTgt spid="49"/>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right)">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8098" y="152399"/>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6">
            <a:extLst>
              <a:ext uri="{FF2B5EF4-FFF2-40B4-BE49-F238E27FC236}">
                <a16:creationId xmlns:a16="http://schemas.microsoft.com/office/drawing/2014/main" id="{34B14DFD-2527-8DB4-F2E3-C87549A47F0D}"/>
              </a:ext>
            </a:extLst>
          </p:cNvPr>
          <p:cNvSpPr/>
          <p:nvPr/>
        </p:nvSpPr>
        <p:spPr>
          <a:xfrm>
            <a:off x="1516335" y="1320982"/>
            <a:ext cx="14909967" cy="8290227"/>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TextBox 11">
            <a:extLst>
              <a:ext uri="{FF2B5EF4-FFF2-40B4-BE49-F238E27FC236}">
                <a16:creationId xmlns:a16="http://schemas.microsoft.com/office/drawing/2014/main" id="{55E5310C-FA9F-646D-D900-1966D65DAE96}"/>
              </a:ext>
            </a:extLst>
          </p:cNvPr>
          <p:cNvSpPr txBox="1"/>
          <p:nvPr/>
        </p:nvSpPr>
        <p:spPr>
          <a:xfrm>
            <a:off x="4603171" y="3503788"/>
            <a:ext cx="8736294" cy="3279424"/>
          </a:xfrm>
          <a:prstGeom prst="rect">
            <a:avLst/>
          </a:prstGeom>
        </p:spPr>
        <p:txBody>
          <a:bodyPr wrap="square" lIns="0" tIns="0" rIns="0" bIns="0" rtlCol="0" anchor="t">
            <a:spAutoFit/>
          </a:bodyPr>
          <a:lstStyle/>
          <a:p>
            <a:pPr algn="ctr">
              <a:lnSpc>
                <a:spcPct val="150000"/>
              </a:lnSpc>
              <a:spcBef>
                <a:spcPct val="0"/>
              </a:spcBef>
            </a:pPr>
            <a:r>
              <a:rPr lang="en-US" sz="5200" b="1">
                <a:solidFill>
                  <a:schemeClr val="tx2">
                    <a:lumMod val="50000"/>
                  </a:schemeClr>
                </a:solidFill>
                <a:latin typeface="Arial" panose="020B0604020202020204" pitchFamily="34" charset="0"/>
                <a:cs typeface="Arial" panose="020B0604020202020204" pitchFamily="34" charset="0"/>
              </a:rPr>
              <a:t>Trả lời câu hỏi</a:t>
            </a:r>
          </a:p>
          <a:p>
            <a:pPr algn="ctr">
              <a:lnSpc>
                <a:spcPct val="150000"/>
              </a:lnSpc>
              <a:spcBef>
                <a:spcPct val="0"/>
              </a:spcBef>
            </a:pPr>
            <a:r>
              <a:rPr lang="vi-VN" sz="4800">
                <a:cs typeface="Arial" panose="020B0604020202020204" pitchFamily="34" charset="0"/>
              </a:rPr>
              <a:t>Theo em, thế nào là tình huống cần từ chối? </a:t>
            </a:r>
            <a:endParaRPr lang="vi-VN" sz="4800" dirty="0">
              <a:latin typeface="Arial" panose="020B0604020202020204" pitchFamily="34" charset="0"/>
              <a:cs typeface="Arial" panose="020B0604020202020204" pitchFamily="34" charset="0"/>
            </a:endParaRPr>
          </a:p>
        </p:txBody>
      </p:sp>
      <p:pic>
        <p:nvPicPr>
          <p:cNvPr id="17" name="Picture 16" descr="A cartoon character holding a pencil&#10;&#10;Description automatically generated with medium confidence">
            <a:extLst>
              <a:ext uri="{FF2B5EF4-FFF2-40B4-BE49-F238E27FC236}">
                <a16:creationId xmlns:a16="http://schemas.microsoft.com/office/drawing/2014/main" id="{B529A67A-1C0E-4847-F2A7-288D8DE73D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0" y="996388"/>
            <a:ext cx="3003441" cy="2535692"/>
          </a:xfrm>
          <a:prstGeom prst="rect">
            <a:avLst/>
          </a:prstGeom>
        </p:spPr>
      </p:pic>
      <p:sp>
        <p:nvSpPr>
          <p:cNvPr id="18" name="Freeform 2">
            <a:extLst>
              <a:ext uri="{FF2B5EF4-FFF2-40B4-BE49-F238E27FC236}">
                <a16:creationId xmlns:a16="http://schemas.microsoft.com/office/drawing/2014/main" id="{E443EDF3-FA78-B445-414A-A92C60881A69}"/>
              </a:ext>
            </a:extLst>
          </p:cNvPr>
          <p:cNvSpPr/>
          <p:nvPr/>
        </p:nvSpPr>
        <p:spPr>
          <a:xfrm>
            <a:off x="228600" y="6057900"/>
            <a:ext cx="2667000" cy="5014045"/>
          </a:xfrm>
          <a:custGeom>
            <a:avLst/>
            <a:gdLst/>
            <a:ahLst/>
            <a:cxnLst/>
            <a:rect l="l" t="t" r="r" b="b"/>
            <a:pathLst>
              <a:path w="5248773" h="10164878">
                <a:moveTo>
                  <a:pt x="0" y="0"/>
                </a:moveTo>
                <a:lnTo>
                  <a:pt x="5248774" y="0"/>
                </a:lnTo>
                <a:lnTo>
                  <a:pt x="5248774" y="10164878"/>
                </a:lnTo>
                <a:lnTo>
                  <a:pt x="0" y="101648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0659114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4" name="Freeform 14"/>
          <p:cNvSpPr/>
          <p:nvPr/>
        </p:nvSpPr>
        <p:spPr>
          <a:xfrm rot="7720389">
            <a:off x="182542" y="-569535"/>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75825D98-7290-99AF-3230-9459F2905C14}"/>
              </a:ext>
            </a:extLst>
          </p:cNvPr>
          <p:cNvSpPr/>
          <p:nvPr/>
        </p:nvSpPr>
        <p:spPr>
          <a:xfrm>
            <a:off x="16687800" y="296246"/>
            <a:ext cx="1371600" cy="1013363"/>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BE14CC3-71CD-EB34-14B8-7043BC87A9EC}"/>
              </a:ext>
            </a:extLst>
          </p:cNvPr>
          <p:cNvGrpSpPr/>
          <p:nvPr/>
        </p:nvGrpSpPr>
        <p:grpSpPr>
          <a:xfrm>
            <a:off x="5143499" y="-89255"/>
            <a:ext cx="8001001" cy="1376853"/>
            <a:chOff x="5010864" y="-7"/>
            <a:chExt cx="7807228" cy="1319976"/>
          </a:xfrm>
        </p:grpSpPr>
        <p:sp>
          <p:nvSpPr>
            <p:cNvPr id="15" name="Round Same Side Corner Rectangle 11">
              <a:extLst>
                <a:ext uri="{FF2B5EF4-FFF2-40B4-BE49-F238E27FC236}">
                  <a16:creationId xmlns:a16="http://schemas.microsoft.com/office/drawing/2014/main" id="{B8D2A6C0-1748-F4C7-6FD3-297D0F07BEE1}"/>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28E86F9-DED6-DEA2-4FE4-9C457A0B5919}"/>
                </a:ext>
              </a:extLst>
            </p:cNvPr>
            <p:cNvSpPr txBox="1"/>
            <p:nvPr/>
          </p:nvSpPr>
          <p:spPr>
            <a:xfrm>
              <a:off x="5531345" y="246893"/>
              <a:ext cx="6766264" cy="885188"/>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DFECC92A-138E-69C3-F65B-73097D3C894F}"/>
              </a:ext>
            </a:extLst>
          </p:cNvPr>
          <p:cNvSpPr txBox="1"/>
          <p:nvPr/>
        </p:nvSpPr>
        <p:spPr>
          <a:xfrm>
            <a:off x="5676898" y="1531849"/>
            <a:ext cx="1187549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chemeClr val="tx1">
                    <a:lumMod val="95000"/>
                    <a:lumOff val="5000"/>
                  </a:schemeClr>
                </a:solidFill>
                <a:latin typeface="Arial" panose="020B0604020202020204" pitchFamily="34" charset="0"/>
                <a:cs typeface="Arial" panose="020B0604020202020204" pitchFamily="34" charset="0"/>
              </a:rPr>
              <a:t>Tình huống cần từ chối là khi em nhận được lời đề nghị, yêu cầu mà:</a:t>
            </a:r>
          </a:p>
        </p:txBody>
      </p:sp>
      <p:sp>
        <p:nvSpPr>
          <p:cNvPr id="18" name="Speech Bubble: Rectangle with Corners Rounded 17">
            <a:extLst>
              <a:ext uri="{FF2B5EF4-FFF2-40B4-BE49-F238E27FC236}">
                <a16:creationId xmlns:a16="http://schemas.microsoft.com/office/drawing/2014/main" id="{2F6F1A73-0876-9266-BAFD-EE50AA83DAE3}"/>
              </a:ext>
            </a:extLst>
          </p:cNvPr>
          <p:cNvSpPr/>
          <p:nvPr/>
        </p:nvSpPr>
        <p:spPr>
          <a:xfrm>
            <a:off x="6553200" y="3674403"/>
            <a:ext cx="10999188" cy="1548138"/>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Em không thực sự muốn làm.</a:t>
            </a:r>
          </a:p>
        </p:txBody>
      </p:sp>
      <p:sp>
        <p:nvSpPr>
          <p:cNvPr id="19" name="Speech Bubble: Rectangle with Corners Rounded 18">
            <a:extLst>
              <a:ext uri="{FF2B5EF4-FFF2-40B4-BE49-F238E27FC236}">
                <a16:creationId xmlns:a16="http://schemas.microsoft.com/office/drawing/2014/main" id="{6EDE997F-5321-F857-9BA6-8184A6760607}"/>
              </a:ext>
            </a:extLst>
          </p:cNvPr>
          <p:cNvSpPr/>
          <p:nvPr/>
        </p:nvSpPr>
        <p:spPr>
          <a:xfrm>
            <a:off x="6553200" y="5603539"/>
            <a:ext cx="10999188" cy="1567779"/>
          </a:xfrm>
          <a:prstGeom prst="wedgeRoundRectCallout">
            <a:avLst>
              <a:gd name="adj1" fmla="val -56780"/>
              <a:gd name="adj2" fmla="val -34755"/>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Em không có khả năng thực hiện</a:t>
            </a:r>
          </a:p>
        </p:txBody>
      </p:sp>
      <p:pic>
        <p:nvPicPr>
          <p:cNvPr id="22" name="Picture 21" descr="A cartoon of a child&#10;&#10;Description automatically generated">
            <a:extLst>
              <a:ext uri="{FF2B5EF4-FFF2-40B4-BE49-F238E27FC236}">
                <a16:creationId xmlns:a16="http://schemas.microsoft.com/office/drawing/2014/main" id="{CE66AA74-3A8F-B679-8126-C5EAC44FBCB3}"/>
              </a:ext>
            </a:extLst>
          </p:cNvPr>
          <p:cNvPicPr>
            <a:picLocks noChangeAspect="1"/>
          </p:cNvPicPr>
          <p:nvPr/>
        </p:nvPicPr>
        <p:blipFill rotWithShape="1">
          <a:blip r:embed="rId6">
            <a:extLst>
              <a:ext uri="{28A0092B-C50C-407E-A947-70E740481C1C}">
                <a14:useLocalDpi xmlns:a14="http://schemas.microsoft.com/office/drawing/2010/main" val="0"/>
              </a:ext>
            </a:extLst>
          </a:blip>
          <a:srcRect l="22331" r="21558"/>
          <a:stretch/>
        </p:blipFill>
        <p:spPr>
          <a:xfrm>
            <a:off x="844502" y="3467100"/>
            <a:ext cx="4002036" cy="7132257"/>
          </a:xfrm>
          <a:prstGeom prst="rect">
            <a:avLst/>
          </a:prstGeom>
        </p:spPr>
      </p:pic>
      <p:sp>
        <p:nvSpPr>
          <p:cNvPr id="23" name="Speech Bubble: Rectangle with Corners Rounded 22">
            <a:extLst>
              <a:ext uri="{FF2B5EF4-FFF2-40B4-BE49-F238E27FC236}">
                <a16:creationId xmlns:a16="http://schemas.microsoft.com/office/drawing/2014/main" id="{99F3801E-BD46-786C-A8FB-6961B23E3938}"/>
              </a:ext>
            </a:extLst>
          </p:cNvPr>
          <p:cNvSpPr/>
          <p:nvPr/>
        </p:nvSpPr>
        <p:spPr>
          <a:xfrm>
            <a:off x="6553200" y="7552316"/>
            <a:ext cx="10999188" cy="2084142"/>
          </a:xfrm>
          <a:prstGeom prst="wedgeRoundRectCallout">
            <a:avLst>
              <a:gd name="adj1" fmla="val -56780"/>
              <a:gd name="adj2" fmla="val -34755"/>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Em nhận thấy đề nghị (yêu cầu) đó không thuộc trách nhiệm/nhiệm vụ của em.</a:t>
            </a:r>
          </a:p>
        </p:txBody>
      </p:sp>
    </p:spTree>
    <p:extLst>
      <p:ext uri="{BB962C8B-B14F-4D97-AF65-F5344CB8AC3E}">
        <p14:creationId xmlns:p14="http://schemas.microsoft.com/office/powerpoint/2010/main" val="3339846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33631E-8A2C-FC33-2FD4-01AE1BF3D77B}"/>
              </a:ext>
            </a:extLst>
          </p:cNvPr>
          <p:cNvGrpSpPr/>
          <p:nvPr/>
        </p:nvGrpSpPr>
        <p:grpSpPr>
          <a:xfrm>
            <a:off x="6015550" y="839488"/>
            <a:ext cx="11662850" cy="8479877"/>
            <a:chOff x="6500822" y="592514"/>
            <a:chExt cx="10874723" cy="8479877"/>
          </a:xfrm>
        </p:grpSpPr>
        <p:grpSp>
          <p:nvGrpSpPr>
            <p:cNvPr id="20" name="Group 3">
              <a:extLst>
                <a:ext uri="{FF2B5EF4-FFF2-40B4-BE49-F238E27FC236}">
                  <a16:creationId xmlns:a16="http://schemas.microsoft.com/office/drawing/2014/main" id="{3AEAD879-DB69-11EF-B05B-1E99EAB185D0}"/>
                </a:ext>
              </a:extLst>
            </p:cNvPr>
            <p:cNvGrpSpPr/>
            <p:nvPr/>
          </p:nvGrpSpPr>
          <p:grpSpPr>
            <a:xfrm>
              <a:off x="6500822" y="1033783"/>
              <a:ext cx="10874723" cy="8038608"/>
              <a:chOff x="0" y="-47625"/>
              <a:chExt cx="2864125" cy="2117164"/>
            </a:xfrm>
          </p:grpSpPr>
          <p:sp>
            <p:nvSpPr>
              <p:cNvPr id="24" name="Freeform 4">
                <a:extLst>
                  <a:ext uri="{FF2B5EF4-FFF2-40B4-BE49-F238E27FC236}">
                    <a16:creationId xmlns:a16="http://schemas.microsoft.com/office/drawing/2014/main" id="{A78A9AEC-3FB3-E72B-02EC-60F8E534738F}"/>
                  </a:ext>
                </a:extLst>
              </p:cNvPr>
              <p:cNvSpPr/>
              <p:nvPr/>
            </p:nvSpPr>
            <p:spPr>
              <a:xfrm>
                <a:off x="0" y="0"/>
                <a:ext cx="2864125"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5">
                <a:extLst>
                  <a:ext uri="{FF2B5EF4-FFF2-40B4-BE49-F238E27FC236}">
                    <a16:creationId xmlns:a16="http://schemas.microsoft.com/office/drawing/2014/main" id="{AE808DE3-6155-BDB8-E9B1-BAC7DCC0AC3E}"/>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078E879-39BA-50FE-B717-B20146347901}"/>
                </a:ext>
              </a:extLst>
            </p:cNvPr>
            <p:cNvGrpSpPr/>
            <p:nvPr/>
          </p:nvGrpSpPr>
          <p:grpSpPr>
            <a:xfrm>
              <a:off x="8299919" y="592514"/>
              <a:ext cx="7276528" cy="1244189"/>
              <a:chOff x="5625664" y="684319"/>
              <a:chExt cx="7276528" cy="1244189"/>
            </a:xfrm>
          </p:grpSpPr>
          <p:pic>
            <p:nvPicPr>
              <p:cNvPr id="22" name="Picture 9">
                <a:extLst>
                  <a:ext uri="{FF2B5EF4-FFF2-40B4-BE49-F238E27FC236}">
                    <a16:creationId xmlns:a16="http://schemas.microsoft.com/office/drawing/2014/main" id="{F7C6AE6A-E945-DAFB-43A4-F3411FBC4E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88223" y="684319"/>
                <a:ext cx="6951410" cy="1244189"/>
              </a:xfrm>
              <a:prstGeom prst="rect">
                <a:avLst/>
              </a:prstGeom>
            </p:spPr>
          </p:pic>
          <p:sp>
            <p:nvSpPr>
              <p:cNvPr id="23" name="TextBox 22">
                <a:extLst>
                  <a:ext uri="{FF2B5EF4-FFF2-40B4-BE49-F238E27FC236}">
                    <a16:creationId xmlns:a16="http://schemas.microsoft.com/office/drawing/2014/main" id="{EC4F6A8C-076F-5D29-36FA-F39A207AB9BD}"/>
                  </a:ext>
                </a:extLst>
              </p:cNvPr>
              <p:cNvSpPr txBox="1"/>
              <p:nvPr/>
            </p:nvSpPr>
            <p:spPr>
              <a:xfrm>
                <a:off x="5625664" y="875526"/>
                <a:ext cx="7276528" cy="861774"/>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Trò</a:t>
                </a:r>
                <a:r>
                  <a:rPr lang="en-US" sz="4800" b="1" dirty="0">
                    <a:latin typeface="Arial" panose="020B0604020202020204" pitchFamily="34" charset="0"/>
                    <a:cs typeface="Arial" panose="020B0604020202020204" pitchFamily="34" charset="0"/>
                  </a:rPr>
                  <a:t> </a:t>
                </a:r>
                <a:r>
                  <a:rPr lang="en-US" sz="4800" b="1" err="1">
                    <a:latin typeface="Arial" panose="020B0604020202020204" pitchFamily="34" charset="0"/>
                    <a:cs typeface="Arial" panose="020B0604020202020204" pitchFamily="34" charset="0"/>
                  </a:rPr>
                  <a:t>chơi</a:t>
                </a:r>
                <a:r>
                  <a:rPr lang="en-US" sz="4800" b="1">
                    <a:latin typeface="Arial" panose="020B0604020202020204" pitchFamily="34" charset="0"/>
                    <a:cs typeface="Arial" panose="020B0604020202020204" pitchFamily="34" charset="0"/>
                  </a:rPr>
                  <a:t> “Ô chữ”</a:t>
                </a:r>
                <a:endParaRPr lang="en-US" sz="4800" b="1" dirty="0">
                  <a:latin typeface="Arial" panose="020B0604020202020204" pitchFamily="34" charset="0"/>
                  <a:cs typeface="Arial" panose="020B0604020202020204" pitchFamily="34" charset="0"/>
                </a:endParaRPr>
              </a:p>
            </p:txBody>
          </p:sp>
        </p:grpSp>
      </p:grpSp>
      <p:sp>
        <p:nvSpPr>
          <p:cNvPr id="26" name="TextBox 25">
            <a:extLst>
              <a:ext uri="{FF2B5EF4-FFF2-40B4-BE49-F238E27FC236}">
                <a16:creationId xmlns:a16="http://schemas.microsoft.com/office/drawing/2014/main" id="{FBB46FAE-F350-BFBF-0D19-0174EB4D6C37}"/>
              </a:ext>
            </a:extLst>
          </p:cNvPr>
          <p:cNvSpPr txBox="1"/>
          <p:nvPr/>
        </p:nvSpPr>
        <p:spPr>
          <a:xfrm>
            <a:off x="6915401" y="2489380"/>
            <a:ext cx="10077200"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Luật </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chơi</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000" b="1">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Có </a:t>
            </a:r>
            <a:r>
              <a:rPr lang="en-US" sz="4000">
                <a:latin typeface="Arial" panose="020B0604020202020204" pitchFamily="34" charset="0"/>
                <a:ea typeface="Calibri" panose="020F0502020204030204" pitchFamily="34" charset="0"/>
                <a:cs typeface="Arial" panose="020B0604020202020204" pitchFamily="34" charset="0"/>
              </a:rPr>
              <a:t>6</a:t>
            </a:r>
            <a:r>
              <a:rPr lang="vi-VN" sz="4000">
                <a:latin typeface="Arial" panose="020B0604020202020204" pitchFamily="34" charset="0"/>
                <a:ea typeface="Calibri" panose="020F0502020204030204" pitchFamily="34" charset="0"/>
                <a:cs typeface="Arial" panose="020B0604020202020204" pitchFamily="34" charset="0"/>
              </a:rPr>
              <a:t> từ hàng ngang, </a:t>
            </a:r>
            <a:r>
              <a:rPr lang="en-US" sz="4000">
                <a:latin typeface="Arial" panose="020B0604020202020204" pitchFamily="34" charset="0"/>
                <a:ea typeface="Calibri" panose="020F0502020204030204" pitchFamily="34" charset="0"/>
                <a:cs typeface="Arial" panose="020B0604020202020204" pitchFamily="34" charset="0"/>
              </a:rPr>
              <a:t>cả lớp chia </a:t>
            </a:r>
            <a:r>
              <a:rPr lang="vi-VN" sz="4000">
                <a:latin typeface="Arial" panose="020B0604020202020204" pitchFamily="34" charset="0"/>
                <a:ea typeface="Calibri" panose="020F0502020204030204" pitchFamily="34" charset="0"/>
                <a:cs typeface="Arial" panose="020B0604020202020204" pitchFamily="34" charset="0"/>
              </a:rPr>
              <a:t>thành </a:t>
            </a:r>
            <a:r>
              <a:rPr lang="en-US" sz="4000">
                <a:latin typeface="Arial" panose="020B0604020202020204" pitchFamily="34" charset="0"/>
                <a:ea typeface="Calibri" panose="020F0502020204030204" pitchFamily="34" charset="0"/>
                <a:cs typeface="Arial" panose="020B0604020202020204" pitchFamily="34" charset="0"/>
              </a:rPr>
              <a:t>các đội chơi</a:t>
            </a:r>
            <a:r>
              <a:rPr lang="vi-VN" sz="4000">
                <a:latin typeface="Arial" panose="020B0604020202020204" pitchFamily="34" charset="0"/>
                <a:ea typeface="Calibri" panose="020F0502020204030204" pitchFamily="34" charset="0"/>
                <a:cs typeface="Arial" panose="020B0604020202020204" pitchFamily="34" charset="0"/>
              </a:rPr>
              <a:t>, mỗi </a:t>
            </a:r>
            <a:r>
              <a:rPr lang="en-US" sz="4000">
                <a:latin typeface="Arial" panose="020B0604020202020204" pitchFamily="34" charset="0"/>
                <a:ea typeface="Calibri" panose="020F0502020204030204" pitchFamily="34" charset="0"/>
                <a:cs typeface="Arial" panose="020B0604020202020204" pitchFamily="34" charset="0"/>
              </a:rPr>
              <a:t>đội</a:t>
            </a:r>
            <a:r>
              <a:rPr lang="vi-VN" sz="4000">
                <a:latin typeface="Arial" panose="020B0604020202020204" pitchFamily="34" charset="0"/>
                <a:ea typeface="Calibri" panose="020F0502020204030204" pitchFamily="34" charset="0"/>
                <a:cs typeface="Arial" panose="020B0604020202020204" pitchFamily="34" charset="0"/>
              </a:rPr>
              <a:t> hãy tìm ra đáp án của mỗi từ hàng ngang.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Đội nào tìm ra đáp án của từ hàng dọc trước sẽ dành chiến thắng.</a:t>
            </a:r>
            <a:endParaRPr lang="en-US" sz="4000" dirty="0">
              <a:latin typeface="Arial" panose="020B0604020202020204" pitchFamily="34" charset="0"/>
              <a:ea typeface="Calibri" panose="020F0502020204030204" pitchFamily="34" charset="0"/>
              <a:cs typeface="Arial" panose="020B0604020202020204" pitchFamily="34" charset="0"/>
            </a:endParaRPr>
          </a:p>
        </p:txBody>
      </p:sp>
      <p:grpSp>
        <p:nvGrpSpPr>
          <p:cNvPr id="27" name="Group 6">
            <a:extLst>
              <a:ext uri="{FF2B5EF4-FFF2-40B4-BE49-F238E27FC236}">
                <a16:creationId xmlns:a16="http://schemas.microsoft.com/office/drawing/2014/main" id="{05F1D9DB-2CB4-03D8-B0E8-B64869408563}"/>
              </a:ext>
            </a:extLst>
          </p:cNvPr>
          <p:cNvGrpSpPr/>
          <p:nvPr/>
        </p:nvGrpSpPr>
        <p:grpSpPr>
          <a:xfrm>
            <a:off x="429083" y="2235559"/>
            <a:ext cx="6229033" cy="6229033"/>
            <a:chOff x="0" y="0"/>
            <a:chExt cx="812800" cy="812800"/>
          </a:xfrm>
        </p:grpSpPr>
        <p:sp>
          <p:nvSpPr>
            <p:cNvPr id="28" name="Freeform 7">
              <a:extLst>
                <a:ext uri="{FF2B5EF4-FFF2-40B4-BE49-F238E27FC236}">
                  <a16:creationId xmlns:a16="http://schemas.microsoft.com/office/drawing/2014/main" id="{38BC8226-AA17-7A55-E6E6-B1143465BA9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9" name="TextBox 8">
              <a:extLst>
                <a:ext uri="{FF2B5EF4-FFF2-40B4-BE49-F238E27FC236}">
                  <a16:creationId xmlns:a16="http://schemas.microsoft.com/office/drawing/2014/main" id="{29108010-C998-1EC7-E098-3AF69303C1A6}"/>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30" name="Picture 15">
            <a:extLst>
              <a:ext uri="{FF2B5EF4-FFF2-40B4-BE49-F238E27FC236}">
                <a16:creationId xmlns:a16="http://schemas.microsoft.com/office/drawing/2014/main" id="{89298D2A-DFBF-D704-DDB7-54DB8564BB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1638" y="2197381"/>
            <a:ext cx="4943911" cy="1600029"/>
          </a:xfrm>
          <a:prstGeom prst="rect">
            <a:avLst/>
          </a:prstGeom>
        </p:spPr>
      </p:pic>
      <p:sp>
        <p:nvSpPr>
          <p:cNvPr id="31" name="TextBox 30">
            <a:extLst>
              <a:ext uri="{FF2B5EF4-FFF2-40B4-BE49-F238E27FC236}">
                <a16:creationId xmlns:a16="http://schemas.microsoft.com/office/drawing/2014/main" id="{65C7481E-76B0-60BA-EEB9-A268073F3066}"/>
              </a:ext>
            </a:extLst>
          </p:cNvPr>
          <p:cNvSpPr txBox="1"/>
          <p:nvPr/>
        </p:nvSpPr>
        <p:spPr>
          <a:xfrm>
            <a:off x="723581" y="4876909"/>
            <a:ext cx="5631159"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rPr>
              <a:t>KHỞI ĐỘNG</a:t>
            </a:r>
          </a:p>
        </p:txBody>
      </p:sp>
      <p:pic>
        <p:nvPicPr>
          <p:cNvPr id="32" name="Picture 6">
            <a:extLst>
              <a:ext uri="{FF2B5EF4-FFF2-40B4-BE49-F238E27FC236}">
                <a16:creationId xmlns:a16="http://schemas.microsoft.com/office/drawing/2014/main" id="{C80645A1-89EE-3385-C14E-C96BCE9522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3851" y="6378131"/>
            <a:ext cx="4255963" cy="3833385"/>
          </a:xfrm>
          <a:prstGeom prst="rect">
            <a:avLst/>
          </a:prstGeom>
        </p:spPr>
      </p:pic>
      <p:sp>
        <p:nvSpPr>
          <p:cNvPr id="13" name="Freeform 13"/>
          <p:cNvSpPr/>
          <p:nvPr/>
        </p:nvSpPr>
        <p:spPr>
          <a:xfrm>
            <a:off x="16840200" y="8098035"/>
            <a:ext cx="1447800" cy="2199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a:off x="16699096" y="931611"/>
            <a:ext cx="1535751" cy="1342608"/>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out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barn(outVertical)">
                                      <p:cBhvr>
                                        <p:cTn id="17" dur="500"/>
                                        <p:tgtEl>
                                          <p:spTgt spid="26">
                                            <p:txEl>
                                              <p:pRg st="1" end="1"/>
                                            </p:txEl>
                                          </p:spTgt>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Effect transition="in" filter="barn(outVertical)">
                                      <p:cBhvr>
                                        <p:cTn id="21"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4" name="Freeform 14"/>
          <p:cNvSpPr/>
          <p:nvPr/>
        </p:nvSpPr>
        <p:spPr>
          <a:xfrm rot="7720389">
            <a:off x="182542" y="-569535"/>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75825D98-7290-99AF-3230-9459F2905C14}"/>
              </a:ext>
            </a:extLst>
          </p:cNvPr>
          <p:cNvSpPr/>
          <p:nvPr/>
        </p:nvSpPr>
        <p:spPr>
          <a:xfrm>
            <a:off x="16687800" y="296246"/>
            <a:ext cx="1371600" cy="1013363"/>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BE14CC3-71CD-EB34-14B8-7043BC87A9EC}"/>
              </a:ext>
            </a:extLst>
          </p:cNvPr>
          <p:cNvGrpSpPr/>
          <p:nvPr/>
        </p:nvGrpSpPr>
        <p:grpSpPr>
          <a:xfrm>
            <a:off x="5143499" y="-89255"/>
            <a:ext cx="8001001" cy="1376853"/>
            <a:chOff x="5010864" y="-7"/>
            <a:chExt cx="7807228" cy="1319976"/>
          </a:xfrm>
        </p:grpSpPr>
        <p:sp>
          <p:nvSpPr>
            <p:cNvPr id="15" name="Round Same Side Corner Rectangle 11">
              <a:extLst>
                <a:ext uri="{FF2B5EF4-FFF2-40B4-BE49-F238E27FC236}">
                  <a16:creationId xmlns:a16="http://schemas.microsoft.com/office/drawing/2014/main" id="{B8D2A6C0-1748-F4C7-6FD3-297D0F07BEE1}"/>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28E86F9-DED6-DEA2-4FE4-9C457A0B5919}"/>
                </a:ext>
              </a:extLst>
            </p:cNvPr>
            <p:cNvSpPr txBox="1"/>
            <p:nvPr/>
          </p:nvSpPr>
          <p:spPr>
            <a:xfrm>
              <a:off x="5531345" y="246893"/>
              <a:ext cx="6766264" cy="885188"/>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DFECC92A-138E-69C3-F65B-73097D3C894F}"/>
              </a:ext>
            </a:extLst>
          </p:cNvPr>
          <p:cNvSpPr txBox="1"/>
          <p:nvPr/>
        </p:nvSpPr>
        <p:spPr>
          <a:xfrm>
            <a:off x="5676898" y="1531849"/>
            <a:ext cx="1187549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b="1">
                <a:solidFill>
                  <a:schemeClr val="tx1">
                    <a:lumMod val="95000"/>
                    <a:lumOff val="5000"/>
                  </a:schemeClr>
                </a:solidFill>
                <a:latin typeface="Arial" panose="020B0604020202020204" pitchFamily="34" charset="0"/>
                <a:cs typeface="Arial" panose="020B0604020202020204" pitchFamily="34" charset="0"/>
              </a:rPr>
              <a:t>Tình huống cần từ chối là khi em nhận được lời đề nghị, yêu cầu mà:</a:t>
            </a:r>
          </a:p>
        </p:txBody>
      </p:sp>
      <p:sp>
        <p:nvSpPr>
          <p:cNvPr id="19" name="Speech Bubble: Rectangle with Corners Rounded 18">
            <a:extLst>
              <a:ext uri="{FF2B5EF4-FFF2-40B4-BE49-F238E27FC236}">
                <a16:creationId xmlns:a16="http://schemas.microsoft.com/office/drawing/2014/main" id="{6EDE997F-5321-F857-9BA6-8184A6760607}"/>
              </a:ext>
            </a:extLst>
          </p:cNvPr>
          <p:cNvSpPr/>
          <p:nvPr/>
        </p:nvSpPr>
        <p:spPr>
          <a:xfrm>
            <a:off x="6455196" y="3820189"/>
            <a:ext cx="10689804" cy="2313911"/>
          </a:xfrm>
          <a:prstGeom prst="wedgeRoundRectCallout">
            <a:avLst>
              <a:gd name="adj1" fmla="val -57697"/>
              <a:gd name="adj2" fmla="val 47103"/>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Em nhận thấy đề nghị (yêu cầu) đó là những việc xấu, việc sai trái. </a:t>
            </a:r>
          </a:p>
        </p:txBody>
      </p:sp>
      <p:pic>
        <p:nvPicPr>
          <p:cNvPr id="22" name="Picture 21" descr="A cartoon of a child&#10;&#10;Description automatically generated">
            <a:extLst>
              <a:ext uri="{FF2B5EF4-FFF2-40B4-BE49-F238E27FC236}">
                <a16:creationId xmlns:a16="http://schemas.microsoft.com/office/drawing/2014/main" id="{CE66AA74-3A8F-B679-8126-C5EAC44FBCB3}"/>
              </a:ext>
            </a:extLst>
          </p:cNvPr>
          <p:cNvPicPr>
            <a:picLocks noChangeAspect="1"/>
          </p:cNvPicPr>
          <p:nvPr/>
        </p:nvPicPr>
        <p:blipFill rotWithShape="1">
          <a:blip r:embed="rId6">
            <a:extLst>
              <a:ext uri="{28A0092B-C50C-407E-A947-70E740481C1C}">
                <a14:useLocalDpi xmlns:a14="http://schemas.microsoft.com/office/drawing/2010/main" val="0"/>
              </a:ext>
            </a:extLst>
          </a:blip>
          <a:srcRect l="22331" r="21558"/>
          <a:stretch/>
        </p:blipFill>
        <p:spPr>
          <a:xfrm>
            <a:off x="844502" y="3467100"/>
            <a:ext cx="4002036" cy="7132257"/>
          </a:xfrm>
          <a:prstGeom prst="rect">
            <a:avLst/>
          </a:prstGeom>
        </p:spPr>
      </p:pic>
      <p:sp>
        <p:nvSpPr>
          <p:cNvPr id="23" name="Speech Bubble: Rectangle with Corners Rounded 22">
            <a:extLst>
              <a:ext uri="{FF2B5EF4-FFF2-40B4-BE49-F238E27FC236}">
                <a16:creationId xmlns:a16="http://schemas.microsoft.com/office/drawing/2014/main" id="{99F3801E-BD46-786C-A8FB-6961B23E3938}"/>
              </a:ext>
            </a:extLst>
          </p:cNvPr>
          <p:cNvSpPr/>
          <p:nvPr/>
        </p:nvSpPr>
        <p:spPr>
          <a:xfrm>
            <a:off x="6553200" y="6597517"/>
            <a:ext cx="10591800" cy="3117984"/>
          </a:xfrm>
          <a:prstGeom prst="wedgeRoundRectCallout">
            <a:avLst>
              <a:gd name="adj1" fmla="val -56780"/>
              <a:gd name="adj2" fmla="val -34755"/>
              <a:gd name="adj3" fmla="val 1666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Em cảm thấy việc làm đó ảnh hưởng không tốt, gây nguy hiểm đến bản thân (sức khoẻ, tinh th</a:t>
            </a:r>
            <a:r>
              <a:rPr lang="en-US" sz="3800">
                <a:solidFill>
                  <a:schemeClr val="tx1"/>
                </a:solidFill>
                <a:latin typeface="Arial" panose="020B0604020202020204" pitchFamily="34" charset="0"/>
                <a:cs typeface="Arial" panose="020B0604020202020204" pitchFamily="34" charset="0"/>
              </a:rPr>
              <a:t>ầ</a:t>
            </a:r>
            <a:r>
              <a:rPr lang="vi-VN" sz="3800">
                <a:solidFill>
                  <a:schemeClr val="tx1"/>
                </a:solidFill>
                <a:latin typeface="Arial" panose="020B0604020202020204" pitchFamily="34" charset="0"/>
                <a:cs typeface="Arial" panose="020B0604020202020204" pitchFamily="34" charset="0"/>
              </a:rPr>
              <a:t>n, học tập,... của em).</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8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7247" y="1625443"/>
            <a:ext cx="15493506" cy="7872160"/>
            <a:chOff x="0" y="0"/>
            <a:chExt cx="4080594" cy="2073326"/>
          </a:xfrm>
        </p:grpSpPr>
        <p:sp>
          <p:nvSpPr>
            <p:cNvPr id="3" name="Freeform 3"/>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82063" y="-318330"/>
            <a:ext cx="15493506" cy="1765390"/>
            <a:chOff x="0" y="0"/>
            <a:chExt cx="4080594" cy="464959"/>
          </a:xfrm>
        </p:grpSpPr>
        <p:sp>
          <p:nvSpPr>
            <p:cNvPr id="6" name="Freeform 6"/>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821328" y="2827527"/>
            <a:ext cx="14645344" cy="6273254"/>
            <a:chOff x="0" y="0"/>
            <a:chExt cx="3857210" cy="1652215"/>
          </a:xfrm>
        </p:grpSpPr>
        <p:sp>
          <p:nvSpPr>
            <p:cNvPr id="9" name="Freeform 9"/>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chemeClr val="bg1"/>
            </a:solidFill>
            <a:ln w="38100" cap="rnd">
              <a:solidFill>
                <a:srgbClr val="AEA36F"/>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6128130" y="6851740"/>
            <a:ext cx="1525245" cy="3467100"/>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20">
            <a:extLst>
              <a:ext uri="{FF2B5EF4-FFF2-40B4-BE49-F238E27FC236}">
                <a16:creationId xmlns:a16="http://schemas.microsoft.com/office/drawing/2014/main" id="{DB93DBE5-D96A-6BB2-C5A0-3627E6341769}"/>
              </a:ext>
            </a:extLst>
          </p:cNvPr>
          <p:cNvSpPr txBox="1"/>
          <p:nvPr/>
        </p:nvSpPr>
        <p:spPr>
          <a:xfrm>
            <a:off x="2251598" y="4316329"/>
            <a:ext cx="13954435"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prstClr val="black"/>
                </a:solidFill>
                <a:ea typeface="Calibri" panose="020F0502020204030204" pitchFamily="34" charset="0"/>
                <a:cs typeface="Arial" panose="020B0604020202020204" pitchFamily="34" charset="0"/>
              </a:rPr>
              <a:t>TÌM HIỂU CÁCH TỪ CHỐI</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25523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7377804" y="428494"/>
            <a:ext cx="10452996" cy="9447319"/>
            <a:chOff x="0" y="0"/>
            <a:chExt cx="2602534" cy="2488183"/>
          </a:xfrm>
        </p:grpSpPr>
        <p:sp>
          <p:nvSpPr>
            <p:cNvPr id="3" name="Freeform 3"/>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5"/>
          <p:cNvGrpSpPr/>
          <p:nvPr/>
        </p:nvGrpSpPr>
        <p:grpSpPr>
          <a:xfrm>
            <a:off x="-898028" y="428494"/>
            <a:ext cx="7962212" cy="9447319"/>
            <a:chOff x="0" y="0"/>
            <a:chExt cx="2097044" cy="2488183"/>
          </a:xfrm>
        </p:grpSpPr>
        <p:sp>
          <p:nvSpPr>
            <p:cNvPr id="6" name="Freeform 6"/>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txBody>
            <a:bodyPr/>
            <a:lstStyle/>
            <a:p>
              <a:endParaRPr lang="en-US">
                <a:latin typeface="Arial" panose="020B0604020202020204" pitchFamily="34" charset="0"/>
                <a:cs typeface="Arial" panose="020B0604020202020204" pitchFamily="34" charset="0"/>
              </a:endParaRP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8" name="Group 8"/>
          <p:cNvGrpSpPr/>
          <p:nvPr/>
        </p:nvGrpSpPr>
        <p:grpSpPr>
          <a:xfrm>
            <a:off x="-513380" y="938490"/>
            <a:ext cx="6457329" cy="8506112"/>
            <a:chOff x="0" y="0"/>
            <a:chExt cx="1700696" cy="2240293"/>
          </a:xfrm>
        </p:grpSpPr>
        <p:sp>
          <p:nvSpPr>
            <p:cNvPr id="9" name="Freeform 9"/>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cap="rnd">
              <a:solidFill>
                <a:srgbClr val="8A5F36"/>
              </a:solidFill>
              <a:prstDash val="dash"/>
              <a:round/>
            </a:ln>
          </p:spPr>
          <p:txBody>
            <a:bodyPr/>
            <a:lstStyle/>
            <a:p>
              <a:endParaRPr lang="en-US">
                <a:latin typeface="Arial" panose="020B0604020202020204" pitchFamily="34" charset="0"/>
                <a:cs typeface="Arial" panose="020B0604020202020204" pitchFamily="34" charset="0"/>
              </a:endParaRPr>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1"/>
          <p:cNvGrpSpPr/>
          <p:nvPr/>
        </p:nvGrpSpPr>
        <p:grpSpPr>
          <a:xfrm>
            <a:off x="8189555" y="829994"/>
            <a:ext cx="8829494" cy="8575215"/>
            <a:chOff x="-61891" y="-28575"/>
            <a:chExt cx="2194095" cy="2258493"/>
          </a:xfrm>
        </p:grpSpPr>
        <p:sp>
          <p:nvSpPr>
            <p:cNvPr id="12" name="Freeform 12"/>
            <p:cNvSpPr/>
            <p:nvPr/>
          </p:nvSpPr>
          <p:spPr>
            <a:xfrm>
              <a:off x="-61891" y="-10375"/>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chemeClr val="bg1"/>
            </a:solidFill>
            <a:ln w="38100" cap="rnd">
              <a:solidFill>
                <a:srgbClr val="8A5F36"/>
              </a:solidFill>
              <a:prstDash val="dash"/>
              <a:round/>
            </a:ln>
          </p:spPr>
          <p:txBody>
            <a:bodyPr/>
            <a:lstStyle/>
            <a:p>
              <a:endParaRPr lang="en-US">
                <a:latin typeface="Arial" panose="020B0604020202020204" pitchFamily="34" charset="0"/>
                <a:cs typeface="Arial" panose="020B0604020202020204" pitchFamily="34" charset="0"/>
              </a:endParaRPr>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5" name="Freeform 15"/>
          <p:cNvSpPr/>
          <p:nvPr/>
        </p:nvSpPr>
        <p:spPr>
          <a:xfrm rot="-1715393">
            <a:off x="16807934" y="26294"/>
            <a:ext cx="1118097" cy="1715896"/>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3" name="Picture 22" descr="A group of people wearing clothing&#10;&#10;Description automatically generated with medium confidence">
            <a:extLst>
              <a:ext uri="{FF2B5EF4-FFF2-40B4-BE49-F238E27FC236}">
                <a16:creationId xmlns:a16="http://schemas.microsoft.com/office/drawing/2014/main" id="{67ABA7C3-39E2-29DE-718A-504C583B8BB4}"/>
              </a:ext>
            </a:extLst>
          </p:cNvPr>
          <p:cNvPicPr>
            <a:picLocks noChangeAspect="1"/>
          </p:cNvPicPr>
          <p:nvPr/>
        </p:nvPicPr>
        <p:blipFill rotWithShape="1">
          <a:blip r:embed="rId4">
            <a:extLst>
              <a:ext uri="{28A0092B-C50C-407E-A947-70E740481C1C}">
                <a14:useLocalDpi xmlns:a14="http://schemas.microsoft.com/office/drawing/2010/main" val="0"/>
              </a:ext>
            </a:extLst>
          </a:blip>
          <a:srcRect l="11469" t="10109" r="9436" b="11156"/>
          <a:stretch/>
        </p:blipFill>
        <p:spPr>
          <a:xfrm>
            <a:off x="433184" y="3009900"/>
            <a:ext cx="5281852" cy="5257800"/>
          </a:xfrm>
          <a:prstGeom prst="rect">
            <a:avLst/>
          </a:prstGeom>
        </p:spPr>
      </p:pic>
      <p:sp>
        <p:nvSpPr>
          <p:cNvPr id="24" name="TextBox 23">
            <a:extLst>
              <a:ext uri="{FF2B5EF4-FFF2-40B4-BE49-F238E27FC236}">
                <a16:creationId xmlns:a16="http://schemas.microsoft.com/office/drawing/2014/main" id="{EDF7ED57-2549-EAF1-4E73-DBB7559EFC2E}"/>
              </a:ext>
            </a:extLst>
          </p:cNvPr>
          <p:cNvSpPr txBox="1"/>
          <p:nvPr/>
        </p:nvSpPr>
        <p:spPr>
          <a:xfrm>
            <a:off x="8807527" y="2227529"/>
            <a:ext cx="7593549" cy="5928033"/>
          </a:xfrm>
          <a:prstGeom prst="rect">
            <a:avLst/>
          </a:prstGeom>
          <a:noFill/>
        </p:spPr>
        <p:txBody>
          <a:bodyPr wrap="square">
            <a:spAutoFit/>
          </a:bodyPr>
          <a:lstStyle/>
          <a:p>
            <a:pPr algn="ctr">
              <a:lnSpc>
                <a:spcPct val="150000"/>
              </a:lnSpc>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200">
                <a:latin typeface="Arial" panose="020B0604020202020204" pitchFamily="34" charset="0"/>
                <a:ea typeface="Calibri" panose="020F0502020204030204" pitchFamily="34" charset="0"/>
                <a:cs typeface="Arial" panose="020B0604020202020204" pitchFamily="34" charset="0"/>
              </a:rPr>
              <a:t>Cả lớp chia thành 4 – 5 nhóm, các nhóm theo dõi, thảo luận về các cách từ chối trong SGK </a:t>
            </a:r>
            <a:r>
              <a:rPr lang="en-US" sz="4200" i="1">
                <a:latin typeface="Arial" panose="020B0604020202020204" pitchFamily="34" charset="0"/>
                <a:ea typeface="Calibri" panose="020F0502020204030204" pitchFamily="34" charset="0"/>
                <a:cs typeface="Arial" panose="020B0604020202020204" pitchFamily="34" charset="0"/>
              </a:rPr>
              <a:t>(trang 42) </a:t>
            </a:r>
            <a:r>
              <a:rPr lang="en-US" sz="4200">
                <a:latin typeface="Arial" panose="020B0604020202020204" pitchFamily="34" charset="0"/>
                <a:ea typeface="Calibri" panose="020F0502020204030204" pitchFamily="34" charset="0"/>
                <a:cs typeface="Arial" panose="020B0604020202020204" pitchFamily="34" charset="0"/>
              </a:rPr>
              <a:t>và bổ sung thêm cách từ chối khác nếu có</a:t>
            </a:r>
            <a:endParaRPr lang="vi-VN" sz="42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a:off x="152400" y="8991600"/>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E8D3E05-D57B-4873-EC3D-4A7E790CB4DE}"/>
              </a:ext>
            </a:extLst>
          </p:cNvPr>
          <p:cNvGrpSpPr/>
          <p:nvPr/>
        </p:nvGrpSpPr>
        <p:grpSpPr>
          <a:xfrm>
            <a:off x="1576130" y="2499361"/>
            <a:ext cx="8660821" cy="7054874"/>
            <a:chOff x="1600198" y="2355827"/>
            <a:chExt cx="8660821" cy="7054874"/>
          </a:xfrm>
        </p:grpSpPr>
        <p:grpSp>
          <p:nvGrpSpPr>
            <p:cNvPr id="5" name="Group 4">
              <a:extLst>
                <a:ext uri="{FF2B5EF4-FFF2-40B4-BE49-F238E27FC236}">
                  <a16:creationId xmlns:a16="http://schemas.microsoft.com/office/drawing/2014/main" id="{01464BE4-6D73-3C2E-C628-43945A69E1A5}"/>
                </a:ext>
              </a:extLst>
            </p:cNvPr>
            <p:cNvGrpSpPr/>
            <p:nvPr/>
          </p:nvGrpSpPr>
          <p:grpSpPr>
            <a:xfrm>
              <a:off x="1600198" y="2355827"/>
              <a:ext cx="8660821" cy="7054874"/>
              <a:chOff x="549537" y="1728002"/>
              <a:chExt cx="8660821" cy="7054874"/>
            </a:xfrm>
          </p:grpSpPr>
          <p:grpSp>
            <p:nvGrpSpPr>
              <p:cNvPr id="6" name="Group 5">
                <a:extLst>
                  <a:ext uri="{FF2B5EF4-FFF2-40B4-BE49-F238E27FC236}">
                    <a16:creationId xmlns:a16="http://schemas.microsoft.com/office/drawing/2014/main" id="{9D83BB68-7D74-44F6-1E76-669F84D6A0B3}"/>
                  </a:ext>
                </a:extLst>
              </p:cNvPr>
              <p:cNvGrpSpPr/>
              <p:nvPr/>
            </p:nvGrpSpPr>
            <p:grpSpPr>
              <a:xfrm>
                <a:off x="549537" y="1728002"/>
                <a:ext cx="8660821" cy="7054874"/>
                <a:chOff x="1071833" y="3817853"/>
                <a:chExt cx="5047019" cy="6035104"/>
              </a:xfrm>
            </p:grpSpPr>
            <p:grpSp>
              <p:nvGrpSpPr>
                <p:cNvPr id="8" name="Group 6">
                  <a:extLst>
                    <a:ext uri="{FF2B5EF4-FFF2-40B4-BE49-F238E27FC236}">
                      <a16:creationId xmlns:a16="http://schemas.microsoft.com/office/drawing/2014/main" id="{B0ABA285-B6EC-319D-7988-CB94813A14B7}"/>
                    </a:ext>
                  </a:extLst>
                </p:cNvPr>
                <p:cNvGrpSpPr/>
                <p:nvPr/>
              </p:nvGrpSpPr>
              <p:grpSpPr>
                <a:xfrm>
                  <a:off x="1071833" y="4219186"/>
                  <a:ext cx="5047019" cy="5633771"/>
                  <a:chOff x="-36986" y="-76200"/>
                  <a:chExt cx="1578753" cy="1762294"/>
                </a:xfrm>
              </p:grpSpPr>
              <p:sp>
                <p:nvSpPr>
                  <p:cNvPr id="12" name="Freeform 7">
                    <a:extLst>
                      <a:ext uri="{FF2B5EF4-FFF2-40B4-BE49-F238E27FC236}">
                        <a16:creationId xmlns:a16="http://schemas.microsoft.com/office/drawing/2014/main" id="{DDF94553-3D5C-F173-BA8D-2EABCD95AE46}"/>
                      </a:ext>
                    </a:extLst>
                  </p:cNvPr>
                  <p:cNvSpPr/>
                  <p:nvPr/>
                </p:nvSpPr>
                <p:spPr>
                  <a:xfrm>
                    <a:off x="-36986" y="2259"/>
                    <a:ext cx="1578753" cy="1683835"/>
                  </a:xfrm>
                  <a:custGeom>
                    <a:avLst/>
                    <a:gdLst/>
                    <a:ahLst/>
                    <a:cxnLst/>
                    <a:rect l="l" t="t" r="r" b="b"/>
                    <a:pathLst>
                      <a:path w="1428675" h="1397938">
                        <a:moveTo>
                          <a:pt x="86450" y="0"/>
                        </a:moveTo>
                        <a:lnTo>
                          <a:pt x="1342225" y="0"/>
                        </a:lnTo>
                        <a:cubicBezTo>
                          <a:pt x="1365153" y="0"/>
                          <a:pt x="1387142" y="9108"/>
                          <a:pt x="1403355" y="25321"/>
                        </a:cubicBezTo>
                        <a:cubicBezTo>
                          <a:pt x="1419567" y="41533"/>
                          <a:pt x="1428675" y="63522"/>
                          <a:pt x="1428675" y="86450"/>
                        </a:cubicBezTo>
                        <a:lnTo>
                          <a:pt x="1428675" y="1311488"/>
                        </a:lnTo>
                        <a:cubicBezTo>
                          <a:pt x="1428675" y="1334416"/>
                          <a:pt x="1419567" y="1356405"/>
                          <a:pt x="1403355" y="1372618"/>
                        </a:cubicBezTo>
                        <a:cubicBezTo>
                          <a:pt x="1387142" y="1388830"/>
                          <a:pt x="1365153" y="1397938"/>
                          <a:pt x="1342225" y="1397938"/>
                        </a:cubicBezTo>
                        <a:lnTo>
                          <a:pt x="86450" y="1397938"/>
                        </a:lnTo>
                        <a:cubicBezTo>
                          <a:pt x="63522" y="1397938"/>
                          <a:pt x="41533" y="1388830"/>
                          <a:pt x="25321" y="1372618"/>
                        </a:cubicBezTo>
                        <a:cubicBezTo>
                          <a:pt x="9108" y="1356405"/>
                          <a:pt x="0" y="1334416"/>
                          <a:pt x="0" y="1311488"/>
                        </a:cubicBezTo>
                        <a:lnTo>
                          <a:pt x="0" y="86450"/>
                        </a:lnTo>
                        <a:cubicBezTo>
                          <a:pt x="0" y="63522"/>
                          <a:pt x="9108" y="41533"/>
                          <a:pt x="25321" y="25321"/>
                        </a:cubicBezTo>
                        <a:cubicBezTo>
                          <a:pt x="41533" y="9108"/>
                          <a:pt x="63522" y="0"/>
                          <a:pt x="86450"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8">
                    <a:extLst>
                      <a:ext uri="{FF2B5EF4-FFF2-40B4-BE49-F238E27FC236}">
                        <a16:creationId xmlns:a16="http://schemas.microsoft.com/office/drawing/2014/main" id="{73BA49E0-BE35-795D-511C-A336018EC521}"/>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9" name="Group 11">
                  <a:extLst>
                    <a:ext uri="{FF2B5EF4-FFF2-40B4-BE49-F238E27FC236}">
                      <a16:creationId xmlns:a16="http://schemas.microsoft.com/office/drawing/2014/main" id="{EC6661F8-68D6-3D2E-CF19-BB99522DEF71}"/>
                    </a:ext>
                  </a:extLst>
                </p:cNvPr>
                <p:cNvGrpSpPr/>
                <p:nvPr/>
              </p:nvGrpSpPr>
              <p:grpSpPr>
                <a:xfrm>
                  <a:off x="1686938" y="3817853"/>
                  <a:ext cx="3740142" cy="2841988"/>
                  <a:chOff x="0" y="-76200"/>
                  <a:chExt cx="1169950" cy="889000"/>
                </a:xfrm>
              </p:grpSpPr>
              <p:sp>
                <p:nvSpPr>
                  <p:cNvPr id="10" name="Freeform 12">
                    <a:extLst>
                      <a:ext uri="{FF2B5EF4-FFF2-40B4-BE49-F238E27FC236}">
                        <a16:creationId xmlns:a16="http://schemas.microsoft.com/office/drawing/2014/main" id="{62921759-CFBE-B94F-B508-CA1D795672EA}"/>
                      </a:ext>
                    </a:extLst>
                  </p:cNvPr>
                  <p:cNvSpPr/>
                  <p:nvPr/>
                </p:nvSpPr>
                <p:spPr>
                  <a:xfrm>
                    <a:off x="52124" y="-25167"/>
                    <a:ext cx="1117826" cy="340815"/>
                  </a:xfrm>
                  <a:custGeom>
                    <a:avLst/>
                    <a:gdLst/>
                    <a:ahLst/>
                    <a:cxnLst/>
                    <a:rect l="l" t="t" r="r" b="b"/>
                    <a:pathLst>
                      <a:path w="1117826" h="251081">
                        <a:moveTo>
                          <a:pt x="110490" y="0"/>
                        </a:moveTo>
                        <a:lnTo>
                          <a:pt x="1007336" y="0"/>
                        </a:lnTo>
                        <a:cubicBezTo>
                          <a:pt x="1036640" y="0"/>
                          <a:pt x="1064743" y="11641"/>
                          <a:pt x="1085464" y="32362"/>
                        </a:cubicBezTo>
                        <a:cubicBezTo>
                          <a:pt x="1106185" y="53083"/>
                          <a:pt x="1117826" y="81186"/>
                          <a:pt x="1117826" y="110490"/>
                        </a:cubicBezTo>
                        <a:lnTo>
                          <a:pt x="1117826" y="140591"/>
                        </a:lnTo>
                        <a:cubicBezTo>
                          <a:pt x="1117826" y="201613"/>
                          <a:pt x="1068358" y="251081"/>
                          <a:pt x="1007336" y="251081"/>
                        </a:cubicBezTo>
                        <a:lnTo>
                          <a:pt x="110490" y="251081"/>
                        </a:lnTo>
                        <a:cubicBezTo>
                          <a:pt x="49468" y="251081"/>
                          <a:pt x="0" y="201613"/>
                          <a:pt x="0" y="140591"/>
                        </a:cubicBezTo>
                        <a:lnTo>
                          <a:pt x="0" y="110490"/>
                        </a:lnTo>
                        <a:cubicBezTo>
                          <a:pt x="0" y="49468"/>
                          <a:pt x="49468" y="0"/>
                          <a:pt x="110490" y="0"/>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3">
                    <a:extLst>
                      <a:ext uri="{FF2B5EF4-FFF2-40B4-BE49-F238E27FC236}">
                        <a16:creationId xmlns:a16="http://schemas.microsoft.com/office/drawing/2014/main" id="{749FE55F-743E-8080-2DAE-5114C9D21C7F}"/>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7" name="TextBox 6">
                <a:extLst>
                  <a:ext uri="{FF2B5EF4-FFF2-40B4-BE49-F238E27FC236}">
                    <a16:creationId xmlns:a16="http://schemas.microsoft.com/office/drawing/2014/main" id="{072A5B6F-A37E-F1D0-401C-B1472C894534}"/>
                  </a:ext>
                </a:extLst>
              </p:cNvPr>
              <p:cNvSpPr txBox="1"/>
              <p:nvPr/>
            </p:nvSpPr>
            <p:spPr>
              <a:xfrm>
                <a:off x="2981891" y="2162704"/>
                <a:ext cx="3927811" cy="738664"/>
              </a:xfrm>
              <a:prstGeom prst="rect">
                <a:avLst/>
              </a:prstGeom>
              <a:noFill/>
            </p:spPr>
            <p:txBody>
              <a:bodyPr wrap="square">
                <a:spAutoFit/>
              </a:bodyPr>
              <a:lstStyle/>
              <a:p>
                <a:pPr marL="0" marR="0" algn="ctr">
                  <a:spcBef>
                    <a:spcPts val="100"/>
                  </a:spcBef>
                  <a:spcAft>
                    <a:spcPts val="100"/>
                  </a:spcAft>
                </a:pPr>
                <a:r>
                  <a:rPr lang="en-US" sz="4200" b="1">
                    <a:solidFill>
                      <a:schemeClr val="bg1"/>
                    </a:solidFill>
                    <a:effectLst/>
                    <a:latin typeface="Arial" panose="020B0604020202020204" pitchFamily="34" charset="0"/>
                    <a:ea typeface="Calibri" panose="020F0502020204030204" pitchFamily="34" charset="0"/>
                    <a:cs typeface="Arial" panose="020B0604020202020204" pitchFamily="34" charset="0"/>
                  </a:rPr>
                  <a:t>Từ chối thẳng</a:t>
                </a:r>
                <a:endParaRPr lang="vi-VN"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10B26B20-3C4F-AADE-99F0-A98F9A042B15}"/>
                </a:ext>
              </a:extLst>
            </p:cNvPr>
            <p:cNvSpPr txBox="1"/>
            <p:nvPr/>
          </p:nvSpPr>
          <p:spPr>
            <a:xfrm>
              <a:off x="2237150" y="4172491"/>
              <a:ext cx="7456078" cy="4594912"/>
            </a:xfrm>
            <a:prstGeom prst="rect">
              <a:avLst/>
            </a:prstGeom>
            <a:noFill/>
          </p:spPr>
          <p:txBody>
            <a:bodyPr wrap="square">
              <a:spAutoFit/>
            </a:bodyPr>
            <a:lstStyle/>
            <a:p>
              <a:pPr algn="just">
                <a:lnSpc>
                  <a:spcPct val="150000"/>
                </a:lnSpc>
                <a:spcBef>
                  <a:spcPts val="100"/>
                </a:spcBef>
                <a:spcAft>
                  <a:spcPts val="1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Thẳng thắn đưa ra lời từ chối với tình huống có thể gây nguy hiểm cho bản thân, người khác hoặc liên quan đến lời mời/lời đề nghị làm việc sai trái.</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B369ED12-C0BF-7584-BCA9-46E31ABC3DA5}"/>
              </a:ext>
            </a:extLst>
          </p:cNvPr>
          <p:cNvGrpSpPr/>
          <p:nvPr/>
        </p:nvGrpSpPr>
        <p:grpSpPr>
          <a:xfrm>
            <a:off x="11372768" y="3705384"/>
            <a:ext cx="5563844" cy="4710101"/>
            <a:chOff x="11451548" y="3783964"/>
            <a:chExt cx="5563844" cy="4710101"/>
          </a:xfrm>
        </p:grpSpPr>
        <p:pic>
          <p:nvPicPr>
            <p:cNvPr id="1026" name="Picture 2" descr="10 cách từ chối khéo léo của người thành công không gây mất lòng - Cosy">
              <a:extLst>
                <a:ext uri="{FF2B5EF4-FFF2-40B4-BE49-F238E27FC236}">
                  <a16:creationId xmlns:a16="http://schemas.microsoft.com/office/drawing/2014/main" id="{A74D6E79-CE20-8AE4-2CBC-3E6935F92E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51548" y="4377051"/>
              <a:ext cx="5483727" cy="41170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2" descr="Pin ">
              <a:extLst>
                <a:ext uri="{FF2B5EF4-FFF2-40B4-BE49-F238E27FC236}">
                  <a16:creationId xmlns:a16="http://schemas.microsoft.com/office/drawing/2014/main" id="{1F4DAC60-8FAB-86CB-6D3C-D5390764B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3053">
              <a:off x="16360213" y="3783964"/>
              <a:ext cx="655179" cy="6551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9BA3D994-7242-D130-9A4E-F7355E832AEB}"/>
              </a:ext>
            </a:extLst>
          </p:cNvPr>
          <p:cNvGrpSpPr/>
          <p:nvPr/>
        </p:nvGrpSpPr>
        <p:grpSpPr>
          <a:xfrm>
            <a:off x="0" y="677267"/>
            <a:ext cx="10047408" cy="1225440"/>
            <a:chOff x="-1" y="1788959"/>
            <a:chExt cx="10047408" cy="1225440"/>
          </a:xfrm>
        </p:grpSpPr>
        <p:sp>
          <p:nvSpPr>
            <p:cNvPr id="26" name="Rectangle 25">
              <a:extLst>
                <a:ext uri="{FF2B5EF4-FFF2-40B4-BE49-F238E27FC236}">
                  <a16:creationId xmlns:a16="http://schemas.microsoft.com/office/drawing/2014/main" id="{49265F80-ED56-43D9-FBEB-4A1482187B34}"/>
                </a:ext>
              </a:extLst>
            </p:cNvPr>
            <p:cNvSpPr/>
            <p:nvPr/>
          </p:nvSpPr>
          <p:spPr>
            <a:xfrm>
              <a:off x="-1" y="1822686"/>
              <a:ext cx="9423775" cy="1157988"/>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Gợi ý: </a:t>
              </a:r>
              <a:r>
                <a:rPr lang="en-US" sz="4400">
                  <a:solidFill>
                    <a:srgbClr val="C00000"/>
                  </a:solidFill>
                  <a:latin typeface="Arial" panose="020B0604020202020204" pitchFamily="34" charset="0"/>
                  <a:cs typeface="Arial" panose="020B0604020202020204" pitchFamily="34" charset="0"/>
                </a:rPr>
                <a:t>Các cách từ chối</a:t>
              </a:r>
            </a:p>
          </p:txBody>
        </p:sp>
        <p:pic>
          <p:nvPicPr>
            <p:cNvPr id="27" name="Picture 103">
              <a:extLst>
                <a:ext uri="{FF2B5EF4-FFF2-40B4-BE49-F238E27FC236}">
                  <a16:creationId xmlns:a16="http://schemas.microsoft.com/office/drawing/2014/main" id="{85E702C1-6144-0E83-12B5-4EE1C38171E2}"/>
                </a:ext>
              </a:extLst>
            </p:cNvPr>
            <p:cNvPicPr>
              <a:picLocks noChangeAspect="1"/>
            </p:cNvPicPr>
            <p:nvPr/>
          </p:nvPicPr>
          <p:blipFill>
            <a:blip r:embed="rId8"/>
            <a:srcRect/>
            <a:stretch>
              <a:fillRect/>
            </a:stretch>
          </p:blipFill>
          <p:spPr>
            <a:xfrm rot="1376890">
              <a:off x="8800140" y="1788959"/>
              <a:ext cx="1247267" cy="1225440"/>
            </a:xfrm>
            <a:prstGeom prst="rect">
              <a:avLst/>
            </a:prstGeom>
          </p:spPr>
        </p:pic>
      </p:grpSp>
    </p:spTree>
    <p:extLst>
      <p:ext uri="{BB962C8B-B14F-4D97-AF65-F5344CB8AC3E}">
        <p14:creationId xmlns:p14="http://schemas.microsoft.com/office/powerpoint/2010/main" val="15477417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a:off x="181715" y="8968838"/>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9D8ECA04-82E4-376D-A7AD-7C03E3CCDCCB}"/>
              </a:ext>
            </a:extLst>
          </p:cNvPr>
          <p:cNvGrpSpPr/>
          <p:nvPr/>
        </p:nvGrpSpPr>
        <p:grpSpPr>
          <a:xfrm>
            <a:off x="568158" y="2302996"/>
            <a:ext cx="8409409" cy="7478638"/>
            <a:chOff x="568158" y="2302996"/>
            <a:chExt cx="8409409" cy="7478638"/>
          </a:xfrm>
        </p:grpSpPr>
        <p:grpSp>
          <p:nvGrpSpPr>
            <p:cNvPr id="18" name="Group 17">
              <a:extLst>
                <a:ext uri="{FF2B5EF4-FFF2-40B4-BE49-F238E27FC236}">
                  <a16:creationId xmlns:a16="http://schemas.microsoft.com/office/drawing/2014/main" id="{CCD27F91-5BD8-BD17-758A-A1E332BFB77D}"/>
                </a:ext>
              </a:extLst>
            </p:cNvPr>
            <p:cNvGrpSpPr/>
            <p:nvPr/>
          </p:nvGrpSpPr>
          <p:grpSpPr>
            <a:xfrm>
              <a:off x="568158" y="2302996"/>
              <a:ext cx="8409409" cy="7478638"/>
              <a:chOff x="752436" y="1728002"/>
              <a:chExt cx="8409409" cy="7478638"/>
            </a:xfrm>
          </p:grpSpPr>
          <p:grpSp>
            <p:nvGrpSpPr>
              <p:cNvPr id="22" name="Group 21">
                <a:extLst>
                  <a:ext uri="{FF2B5EF4-FFF2-40B4-BE49-F238E27FC236}">
                    <a16:creationId xmlns:a16="http://schemas.microsoft.com/office/drawing/2014/main" id="{B5E5009A-BFDB-9298-AB04-CE297623D2BF}"/>
                  </a:ext>
                </a:extLst>
              </p:cNvPr>
              <p:cNvGrpSpPr/>
              <p:nvPr/>
            </p:nvGrpSpPr>
            <p:grpSpPr>
              <a:xfrm>
                <a:off x="752436" y="1728002"/>
                <a:ext cx="8409409" cy="7478638"/>
                <a:chOff x="1190071" y="3817853"/>
                <a:chExt cx="4900511" cy="6397613"/>
              </a:xfrm>
            </p:grpSpPr>
            <p:grpSp>
              <p:nvGrpSpPr>
                <p:cNvPr id="25" name="Group 6">
                  <a:extLst>
                    <a:ext uri="{FF2B5EF4-FFF2-40B4-BE49-F238E27FC236}">
                      <a16:creationId xmlns:a16="http://schemas.microsoft.com/office/drawing/2014/main" id="{802903D0-37A0-9A8B-779D-4A8F9DF5C423}"/>
                    </a:ext>
                  </a:extLst>
                </p:cNvPr>
                <p:cNvGrpSpPr/>
                <p:nvPr/>
              </p:nvGrpSpPr>
              <p:grpSpPr>
                <a:xfrm>
                  <a:off x="1190071" y="4219186"/>
                  <a:ext cx="4900511" cy="5996280"/>
                  <a:chOff x="0" y="-76200"/>
                  <a:chExt cx="1532924" cy="1875690"/>
                </a:xfrm>
              </p:grpSpPr>
              <p:sp>
                <p:nvSpPr>
                  <p:cNvPr id="29" name="Freeform 7">
                    <a:extLst>
                      <a:ext uri="{FF2B5EF4-FFF2-40B4-BE49-F238E27FC236}">
                        <a16:creationId xmlns:a16="http://schemas.microsoft.com/office/drawing/2014/main" id="{F7E28C07-C79C-A127-59CA-898192D604E6}"/>
                      </a:ext>
                    </a:extLst>
                  </p:cNvPr>
                  <p:cNvSpPr/>
                  <p:nvPr/>
                </p:nvSpPr>
                <p:spPr>
                  <a:xfrm>
                    <a:off x="0" y="0"/>
                    <a:ext cx="1532924" cy="1799490"/>
                  </a:xfrm>
                  <a:custGeom>
                    <a:avLst/>
                    <a:gdLst/>
                    <a:ahLst/>
                    <a:cxnLst/>
                    <a:rect l="l" t="t" r="r" b="b"/>
                    <a:pathLst>
                      <a:path w="1428675" h="1397938">
                        <a:moveTo>
                          <a:pt x="86450" y="0"/>
                        </a:moveTo>
                        <a:lnTo>
                          <a:pt x="1342225" y="0"/>
                        </a:lnTo>
                        <a:cubicBezTo>
                          <a:pt x="1365153" y="0"/>
                          <a:pt x="1387142" y="9108"/>
                          <a:pt x="1403355" y="25321"/>
                        </a:cubicBezTo>
                        <a:cubicBezTo>
                          <a:pt x="1419567" y="41533"/>
                          <a:pt x="1428675" y="63522"/>
                          <a:pt x="1428675" y="86450"/>
                        </a:cubicBezTo>
                        <a:lnTo>
                          <a:pt x="1428675" y="1311488"/>
                        </a:lnTo>
                        <a:cubicBezTo>
                          <a:pt x="1428675" y="1334416"/>
                          <a:pt x="1419567" y="1356405"/>
                          <a:pt x="1403355" y="1372618"/>
                        </a:cubicBezTo>
                        <a:cubicBezTo>
                          <a:pt x="1387142" y="1388830"/>
                          <a:pt x="1365153" y="1397938"/>
                          <a:pt x="1342225" y="1397938"/>
                        </a:cubicBezTo>
                        <a:lnTo>
                          <a:pt x="86450" y="1397938"/>
                        </a:lnTo>
                        <a:cubicBezTo>
                          <a:pt x="63522" y="1397938"/>
                          <a:pt x="41533" y="1388830"/>
                          <a:pt x="25321" y="1372618"/>
                        </a:cubicBezTo>
                        <a:cubicBezTo>
                          <a:pt x="9108" y="1356405"/>
                          <a:pt x="0" y="1334416"/>
                          <a:pt x="0" y="1311488"/>
                        </a:cubicBezTo>
                        <a:lnTo>
                          <a:pt x="0" y="86450"/>
                        </a:lnTo>
                        <a:cubicBezTo>
                          <a:pt x="0" y="63522"/>
                          <a:pt x="9108" y="41533"/>
                          <a:pt x="25321" y="25321"/>
                        </a:cubicBezTo>
                        <a:cubicBezTo>
                          <a:pt x="41533" y="9108"/>
                          <a:pt x="63522" y="0"/>
                          <a:pt x="86450"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0" name="TextBox 8">
                    <a:extLst>
                      <a:ext uri="{FF2B5EF4-FFF2-40B4-BE49-F238E27FC236}">
                        <a16:creationId xmlns:a16="http://schemas.microsoft.com/office/drawing/2014/main" id="{6ACAD7FC-F40C-621D-AA39-8BDE78AE7EF8}"/>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6" name="Group 11">
                  <a:extLst>
                    <a:ext uri="{FF2B5EF4-FFF2-40B4-BE49-F238E27FC236}">
                      <a16:creationId xmlns:a16="http://schemas.microsoft.com/office/drawing/2014/main" id="{7AF92C51-3ED4-7AFE-5088-107248C60B1C}"/>
                    </a:ext>
                  </a:extLst>
                </p:cNvPr>
                <p:cNvGrpSpPr/>
                <p:nvPr/>
              </p:nvGrpSpPr>
              <p:grpSpPr>
                <a:xfrm>
                  <a:off x="1686938" y="3817853"/>
                  <a:ext cx="3740142" cy="2841988"/>
                  <a:chOff x="0" y="-76200"/>
                  <a:chExt cx="1169950" cy="889000"/>
                </a:xfrm>
              </p:grpSpPr>
              <p:sp>
                <p:nvSpPr>
                  <p:cNvPr id="27" name="Freeform 12">
                    <a:extLst>
                      <a:ext uri="{FF2B5EF4-FFF2-40B4-BE49-F238E27FC236}">
                        <a16:creationId xmlns:a16="http://schemas.microsoft.com/office/drawing/2014/main" id="{C04F9FF7-DA6C-A9B4-62FB-F46A4DEC3597}"/>
                      </a:ext>
                    </a:extLst>
                  </p:cNvPr>
                  <p:cNvSpPr/>
                  <p:nvPr/>
                </p:nvSpPr>
                <p:spPr>
                  <a:xfrm>
                    <a:off x="52124" y="-25167"/>
                    <a:ext cx="1117826" cy="340815"/>
                  </a:xfrm>
                  <a:custGeom>
                    <a:avLst/>
                    <a:gdLst/>
                    <a:ahLst/>
                    <a:cxnLst/>
                    <a:rect l="l" t="t" r="r" b="b"/>
                    <a:pathLst>
                      <a:path w="1117826" h="251081">
                        <a:moveTo>
                          <a:pt x="110490" y="0"/>
                        </a:moveTo>
                        <a:lnTo>
                          <a:pt x="1007336" y="0"/>
                        </a:lnTo>
                        <a:cubicBezTo>
                          <a:pt x="1036640" y="0"/>
                          <a:pt x="1064743" y="11641"/>
                          <a:pt x="1085464" y="32362"/>
                        </a:cubicBezTo>
                        <a:cubicBezTo>
                          <a:pt x="1106185" y="53083"/>
                          <a:pt x="1117826" y="81186"/>
                          <a:pt x="1117826" y="110490"/>
                        </a:cubicBezTo>
                        <a:lnTo>
                          <a:pt x="1117826" y="140591"/>
                        </a:lnTo>
                        <a:cubicBezTo>
                          <a:pt x="1117826" y="201613"/>
                          <a:pt x="1068358" y="251081"/>
                          <a:pt x="1007336" y="251081"/>
                        </a:cubicBezTo>
                        <a:lnTo>
                          <a:pt x="110490" y="251081"/>
                        </a:lnTo>
                        <a:cubicBezTo>
                          <a:pt x="49468" y="251081"/>
                          <a:pt x="0" y="201613"/>
                          <a:pt x="0" y="140591"/>
                        </a:cubicBezTo>
                        <a:lnTo>
                          <a:pt x="0" y="110490"/>
                        </a:lnTo>
                        <a:cubicBezTo>
                          <a:pt x="0" y="49468"/>
                          <a:pt x="49468" y="0"/>
                          <a:pt x="110490" y="0"/>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8" name="TextBox 13">
                    <a:extLst>
                      <a:ext uri="{FF2B5EF4-FFF2-40B4-BE49-F238E27FC236}">
                        <a16:creationId xmlns:a16="http://schemas.microsoft.com/office/drawing/2014/main" id="{53A1C965-F669-13F1-BDFB-EEDBA47A407E}"/>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23" name="TextBox 22">
                <a:extLst>
                  <a:ext uri="{FF2B5EF4-FFF2-40B4-BE49-F238E27FC236}">
                    <a16:creationId xmlns:a16="http://schemas.microsoft.com/office/drawing/2014/main" id="{F7FB2587-A8F4-A3AF-E176-F517D7DC2DBB}"/>
                  </a:ext>
                </a:extLst>
              </p:cNvPr>
              <p:cNvSpPr txBox="1"/>
              <p:nvPr/>
            </p:nvSpPr>
            <p:spPr>
              <a:xfrm>
                <a:off x="2428836" y="2176130"/>
                <a:ext cx="4905147" cy="738664"/>
              </a:xfrm>
              <a:prstGeom prst="rect">
                <a:avLst/>
              </a:prstGeom>
              <a:noFill/>
            </p:spPr>
            <p:txBody>
              <a:bodyPr wrap="square">
                <a:spAutoFit/>
              </a:bodyPr>
              <a:lstStyle/>
              <a:p>
                <a:pPr marL="0" marR="0" algn="ctr">
                  <a:spcBef>
                    <a:spcPts val="100"/>
                  </a:spcBef>
                  <a:spcAft>
                    <a:spcPts val="100"/>
                  </a:spcAft>
                </a:pPr>
                <a:r>
                  <a:rPr lang="en-US" sz="4200" b="1">
                    <a:solidFill>
                      <a:schemeClr val="bg1"/>
                    </a:solidFill>
                    <a:effectLst/>
                    <a:latin typeface="Arial" panose="020B0604020202020204" pitchFamily="34" charset="0"/>
                    <a:ea typeface="Calibri" panose="020F0502020204030204" pitchFamily="34" charset="0"/>
                    <a:cs typeface="Arial" panose="020B0604020202020204" pitchFamily="34" charset="0"/>
                  </a:rPr>
                  <a:t>Từ chối đàm phán</a:t>
                </a:r>
                <a:endParaRPr lang="vi-VN"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E0D7B78E-7318-EDB5-82AC-084204378EBC}"/>
                </a:ext>
              </a:extLst>
            </p:cNvPr>
            <p:cNvSpPr txBox="1"/>
            <p:nvPr/>
          </p:nvSpPr>
          <p:spPr>
            <a:xfrm>
              <a:off x="973306" y="3935454"/>
              <a:ext cx="7535791" cy="2615460"/>
            </a:xfrm>
            <a:prstGeom prst="rect">
              <a:avLst/>
            </a:prstGeom>
            <a:noFill/>
          </p:spPr>
          <p:txBody>
            <a:bodyPr wrap="square">
              <a:spAutoFit/>
            </a:bodyPr>
            <a:lstStyle/>
            <a:p>
              <a:pPr algn="ctr">
                <a:lnSpc>
                  <a:spcPct val="150000"/>
                </a:lnSpc>
                <a:spcBef>
                  <a:spcPts val="100"/>
                </a:spcBef>
                <a:spcAft>
                  <a:spcPts val="100"/>
                </a:spcAft>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Đưa ra phương án khác phù hợp để thay thế tình huống vượt quá khả năng thực hiện của bản thân. </a:t>
              </a:r>
              <a:endPar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4 cách giúp bạn dễ dàng nói lời từ chối khéo léo mà không gây khó">
              <a:extLst>
                <a:ext uri="{FF2B5EF4-FFF2-40B4-BE49-F238E27FC236}">
                  <a16:creationId xmlns:a16="http://schemas.microsoft.com/office/drawing/2014/main" id="{40E4F52B-CD75-492B-F2B0-E5797B18FC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5115" y="6812471"/>
              <a:ext cx="3792081" cy="2844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5" name="Group 44">
            <a:extLst>
              <a:ext uri="{FF2B5EF4-FFF2-40B4-BE49-F238E27FC236}">
                <a16:creationId xmlns:a16="http://schemas.microsoft.com/office/drawing/2014/main" id="{D50B7154-6796-B22C-5F14-66B38FC73B12}"/>
              </a:ext>
            </a:extLst>
          </p:cNvPr>
          <p:cNvGrpSpPr/>
          <p:nvPr/>
        </p:nvGrpSpPr>
        <p:grpSpPr>
          <a:xfrm>
            <a:off x="9310435" y="2286667"/>
            <a:ext cx="8409409" cy="7478638"/>
            <a:chOff x="9360410" y="2325758"/>
            <a:chExt cx="8409409" cy="7478638"/>
          </a:xfrm>
        </p:grpSpPr>
        <p:grpSp>
          <p:nvGrpSpPr>
            <p:cNvPr id="33" name="Group 32">
              <a:extLst>
                <a:ext uri="{FF2B5EF4-FFF2-40B4-BE49-F238E27FC236}">
                  <a16:creationId xmlns:a16="http://schemas.microsoft.com/office/drawing/2014/main" id="{C2F9ECE5-292A-88F8-82E7-4D5F0C056B7F}"/>
                </a:ext>
              </a:extLst>
            </p:cNvPr>
            <p:cNvGrpSpPr/>
            <p:nvPr/>
          </p:nvGrpSpPr>
          <p:grpSpPr>
            <a:xfrm>
              <a:off x="9360410" y="2325758"/>
              <a:ext cx="8409409" cy="7478638"/>
              <a:chOff x="752436" y="1728002"/>
              <a:chExt cx="8409409" cy="7478638"/>
            </a:xfrm>
          </p:grpSpPr>
          <p:grpSp>
            <p:nvGrpSpPr>
              <p:cNvPr id="35" name="Group 34">
                <a:extLst>
                  <a:ext uri="{FF2B5EF4-FFF2-40B4-BE49-F238E27FC236}">
                    <a16:creationId xmlns:a16="http://schemas.microsoft.com/office/drawing/2014/main" id="{76858182-0649-B2FF-6793-BEC33F60876A}"/>
                  </a:ext>
                </a:extLst>
              </p:cNvPr>
              <p:cNvGrpSpPr/>
              <p:nvPr/>
            </p:nvGrpSpPr>
            <p:grpSpPr>
              <a:xfrm>
                <a:off x="752436" y="1728002"/>
                <a:ext cx="8409409" cy="7478638"/>
                <a:chOff x="1190071" y="3817853"/>
                <a:chExt cx="4900511" cy="6397613"/>
              </a:xfrm>
            </p:grpSpPr>
            <p:grpSp>
              <p:nvGrpSpPr>
                <p:cNvPr id="37" name="Group 6">
                  <a:extLst>
                    <a:ext uri="{FF2B5EF4-FFF2-40B4-BE49-F238E27FC236}">
                      <a16:creationId xmlns:a16="http://schemas.microsoft.com/office/drawing/2014/main" id="{25B331CB-F823-D88B-E4DF-3F0BDEF11F8D}"/>
                    </a:ext>
                  </a:extLst>
                </p:cNvPr>
                <p:cNvGrpSpPr/>
                <p:nvPr/>
              </p:nvGrpSpPr>
              <p:grpSpPr>
                <a:xfrm>
                  <a:off x="1190071" y="4219186"/>
                  <a:ext cx="4900511" cy="5996280"/>
                  <a:chOff x="0" y="-76200"/>
                  <a:chExt cx="1532924" cy="1875690"/>
                </a:xfrm>
              </p:grpSpPr>
              <p:sp>
                <p:nvSpPr>
                  <p:cNvPr id="41" name="Freeform 7">
                    <a:extLst>
                      <a:ext uri="{FF2B5EF4-FFF2-40B4-BE49-F238E27FC236}">
                        <a16:creationId xmlns:a16="http://schemas.microsoft.com/office/drawing/2014/main" id="{F8CFB9EB-F5CB-C1A0-EFEB-73E598B57024}"/>
                      </a:ext>
                    </a:extLst>
                  </p:cNvPr>
                  <p:cNvSpPr/>
                  <p:nvPr/>
                </p:nvSpPr>
                <p:spPr>
                  <a:xfrm>
                    <a:off x="0" y="0"/>
                    <a:ext cx="1532924" cy="1799490"/>
                  </a:xfrm>
                  <a:custGeom>
                    <a:avLst/>
                    <a:gdLst/>
                    <a:ahLst/>
                    <a:cxnLst/>
                    <a:rect l="l" t="t" r="r" b="b"/>
                    <a:pathLst>
                      <a:path w="1428675" h="1397938">
                        <a:moveTo>
                          <a:pt x="86450" y="0"/>
                        </a:moveTo>
                        <a:lnTo>
                          <a:pt x="1342225" y="0"/>
                        </a:lnTo>
                        <a:cubicBezTo>
                          <a:pt x="1365153" y="0"/>
                          <a:pt x="1387142" y="9108"/>
                          <a:pt x="1403355" y="25321"/>
                        </a:cubicBezTo>
                        <a:cubicBezTo>
                          <a:pt x="1419567" y="41533"/>
                          <a:pt x="1428675" y="63522"/>
                          <a:pt x="1428675" y="86450"/>
                        </a:cubicBezTo>
                        <a:lnTo>
                          <a:pt x="1428675" y="1311488"/>
                        </a:lnTo>
                        <a:cubicBezTo>
                          <a:pt x="1428675" y="1334416"/>
                          <a:pt x="1419567" y="1356405"/>
                          <a:pt x="1403355" y="1372618"/>
                        </a:cubicBezTo>
                        <a:cubicBezTo>
                          <a:pt x="1387142" y="1388830"/>
                          <a:pt x="1365153" y="1397938"/>
                          <a:pt x="1342225" y="1397938"/>
                        </a:cubicBezTo>
                        <a:lnTo>
                          <a:pt x="86450" y="1397938"/>
                        </a:lnTo>
                        <a:cubicBezTo>
                          <a:pt x="63522" y="1397938"/>
                          <a:pt x="41533" y="1388830"/>
                          <a:pt x="25321" y="1372618"/>
                        </a:cubicBezTo>
                        <a:cubicBezTo>
                          <a:pt x="9108" y="1356405"/>
                          <a:pt x="0" y="1334416"/>
                          <a:pt x="0" y="1311488"/>
                        </a:cubicBezTo>
                        <a:lnTo>
                          <a:pt x="0" y="86450"/>
                        </a:lnTo>
                        <a:cubicBezTo>
                          <a:pt x="0" y="63522"/>
                          <a:pt x="9108" y="41533"/>
                          <a:pt x="25321" y="25321"/>
                        </a:cubicBezTo>
                        <a:cubicBezTo>
                          <a:pt x="41533" y="9108"/>
                          <a:pt x="63522" y="0"/>
                          <a:pt x="86450"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2" name="TextBox 8">
                    <a:extLst>
                      <a:ext uri="{FF2B5EF4-FFF2-40B4-BE49-F238E27FC236}">
                        <a16:creationId xmlns:a16="http://schemas.microsoft.com/office/drawing/2014/main" id="{79537FC8-D364-B953-8EAE-2CE212A1D5AD}"/>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8" name="Group 11">
                  <a:extLst>
                    <a:ext uri="{FF2B5EF4-FFF2-40B4-BE49-F238E27FC236}">
                      <a16:creationId xmlns:a16="http://schemas.microsoft.com/office/drawing/2014/main" id="{AEC39F83-FD97-5723-487B-A0FBF621F4D2}"/>
                    </a:ext>
                  </a:extLst>
                </p:cNvPr>
                <p:cNvGrpSpPr/>
                <p:nvPr/>
              </p:nvGrpSpPr>
              <p:grpSpPr>
                <a:xfrm>
                  <a:off x="1686938" y="3817853"/>
                  <a:ext cx="3740142" cy="2841988"/>
                  <a:chOff x="0" y="-76200"/>
                  <a:chExt cx="1169950" cy="889000"/>
                </a:xfrm>
              </p:grpSpPr>
              <p:sp>
                <p:nvSpPr>
                  <p:cNvPr id="39" name="Freeform 12">
                    <a:extLst>
                      <a:ext uri="{FF2B5EF4-FFF2-40B4-BE49-F238E27FC236}">
                        <a16:creationId xmlns:a16="http://schemas.microsoft.com/office/drawing/2014/main" id="{97A2B46A-8BA1-E44C-BAD5-55BEAB387374}"/>
                      </a:ext>
                    </a:extLst>
                  </p:cNvPr>
                  <p:cNvSpPr/>
                  <p:nvPr/>
                </p:nvSpPr>
                <p:spPr>
                  <a:xfrm>
                    <a:off x="52124" y="-25167"/>
                    <a:ext cx="1117826" cy="340815"/>
                  </a:xfrm>
                  <a:custGeom>
                    <a:avLst/>
                    <a:gdLst/>
                    <a:ahLst/>
                    <a:cxnLst/>
                    <a:rect l="l" t="t" r="r" b="b"/>
                    <a:pathLst>
                      <a:path w="1117826" h="251081">
                        <a:moveTo>
                          <a:pt x="110490" y="0"/>
                        </a:moveTo>
                        <a:lnTo>
                          <a:pt x="1007336" y="0"/>
                        </a:lnTo>
                        <a:cubicBezTo>
                          <a:pt x="1036640" y="0"/>
                          <a:pt x="1064743" y="11641"/>
                          <a:pt x="1085464" y="32362"/>
                        </a:cubicBezTo>
                        <a:cubicBezTo>
                          <a:pt x="1106185" y="53083"/>
                          <a:pt x="1117826" y="81186"/>
                          <a:pt x="1117826" y="110490"/>
                        </a:cubicBezTo>
                        <a:lnTo>
                          <a:pt x="1117826" y="140591"/>
                        </a:lnTo>
                        <a:cubicBezTo>
                          <a:pt x="1117826" y="201613"/>
                          <a:pt x="1068358" y="251081"/>
                          <a:pt x="1007336" y="251081"/>
                        </a:cubicBezTo>
                        <a:lnTo>
                          <a:pt x="110490" y="251081"/>
                        </a:lnTo>
                        <a:cubicBezTo>
                          <a:pt x="49468" y="251081"/>
                          <a:pt x="0" y="201613"/>
                          <a:pt x="0" y="140591"/>
                        </a:cubicBezTo>
                        <a:lnTo>
                          <a:pt x="0" y="110490"/>
                        </a:lnTo>
                        <a:cubicBezTo>
                          <a:pt x="0" y="49468"/>
                          <a:pt x="49468" y="0"/>
                          <a:pt x="110490" y="0"/>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40" name="TextBox 13">
                    <a:extLst>
                      <a:ext uri="{FF2B5EF4-FFF2-40B4-BE49-F238E27FC236}">
                        <a16:creationId xmlns:a16="http://schemas.microsoft.com/office/drawing/2014/main" id="{98858C7D-1C3D-69AF-41A8-E0E2C3A95CCB}"/>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36" name="TextBox 35">
                <a:extLst>
                  <a:ext uri="{FF2B5EF4-FFF2-40B4-BE49-F238E27FC236}">
                    <a16:creationId xmlns:a16="http://schemas.microsoft.com/office/drawing/2014/main" id="{8FDA97EE-F432-4638-8CF5-5F202B956F3A}"/>
                  </a:ext>
                </a:extLst>
              </p:cNvPr>
              <p:cNvSpPr txBox="1"/>
              <p:nvPr/>
            </p:nvSpPr>
            <p:spPr>
              <a:xfrm>
                <a:off x="2593426" y="2176130"/>
                <a:ext cx="4871357" cy="738664"/>
              </a:xfrm>
              <a:prstGeom prst="rect">
                <a:avLst/>
              </a:prstGeom>
              <a:noFill/>
            </p:spPr>
            <p:txBody>
              <a:bodyPr wrap="square">
                <a:spAutoFit/>
              </a:bodyPr>
              <a:lstStyle/>
              <a:p>
                <a:pPr marL="0" marR="0" algn="ctr">
                  <a:spcBef>
                    <a:spcPts val="100"/>
                  </a:spcBef>
                  <a:spcAft>
                    <a:spcPts val="100"/>
                  </a:spcAft>
                </a:pPr>
                <a:r>
                  <a:rPr lang="en-US" sz="4200" b="1">
                    <a:solidFill>
                      <a:schemeClr val="bg1"/>
                    </a:solidFill>
                    <a:effectLst/>
                    <a:latin typeface="Arial" panose="020B0604020202020204" pitchFamily="34" charset="0"/>
                    <a:ea typeface="Calibri" panose="020F0502020204030204" pitchFamily="34" charset="0"/>
                    <a:cs typeface="Arial" panose="020B0604020202020204" pitchFamily="34" charset="0"/>
                  </a:rPr>
                  <a:t>Từ chối trì hoãn</a:t>
                </a:r>
                <a:endParaRPr lang="vi-VN"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E7F9AB7C-1B0A-98D2-2635-D62D1C666F45}"/>
                </a:ext>
              </a:extLst>
            </p:cNvPr>
            <p:cNvSpPr txBox="1"/>
            <p:nvPr/>
          </p:nvSpPr>
          <p:spPr>
            <a:xfrm>
              <a:off x="9851185" y="4020569"/>
              <a:ext cx="7535791" cy="1824923"/>
            </a:xfrm>
            <a:prstGeom prst="rect">
              <a:avLst/>
            </a:prstGeom>
            <a:noFill/>
          </p:spPr>
          <p:txBody>
            <a:bodyPr wrap="square">
              <a:spAutoFit/>
            </a:bodyPr>
            <a:lstStyle/>
            <a:p>
              <a:pPr algn="ctr">
                <a:lnSpc>
                  <a:spcPct val="150000"/>
                </a:lnSpc>
                <a:spcBef>
                  <a:spcPts val="100"/>
                </a:spcBef>
                <a:spcAft>
                  <a:spcPts val="100"/>
                </a:spcAft>
              </a:pPr>
              <a:r>
                <a:rPr lang="vi-VN" sz="4000">
                  <a:solidFill>
                    <a:srgbClr val="000000"/>
                  </a:solidFill>
                  <a:ea typeface="Calibri" panose="020F0502020204030204" pitchFamily="34" charset="0"/>
                  <a:cs typeface="Arial" panose="020B0604020202020204" pitchFamily="34" charset="0"/>
                </a:rPr>
                <a:t>Đề xuất phương án thực hiện sau khi đủ điều kiện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Làm thế nào để ngăn chặn sự trì hoãn và hoàn thành công việc? | Vinmec">
              <a:extLst>
                <a:ext uri="{FF2B5EF4-FFF2-40B4-BE49-F238E27FC236}">
                  <a16:creationId xmlns:a16="http://schemas.microsoft.com/office/drawing/2014/main" id="{EF73DBC6-E064-AF62-647E-AD6A67BCC7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3350" y="6211164"/>
              <a:ext cx="5126646" cy="3444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5" name="Group 4">
            <a:extLst>
              <a:ext uri="{FF2B5EF4-FFF2-40B4-BE49-F238E27FC236}">
                <a16:creationId xmlns:a16="http://schemas.microsoft.com/office/drawing/2014/main" id="{246D82CB-FF82-A91A-184A-F5363DEF6749}"/>
              </a:ext>
            </a:extLst>
          </p:cNvPr>
          <p:cNvGrpSpPr/>
          <p:nvPr/>
        </p:nvGrpSpPr>
        <p:grpSpPr>
          <a:xfrm>
            <a:off x="0" y="677267"/>
            <a:ext cx="10047408" cy="1225440"/>
            <a:chOff x="-1" y="1788959"/>
            <a:chExt cx="10047408" cy="1225440"/>
          </a:xfrm>
        </p:grpSpPr>
        <p:sp>
          <p:nvSpPr>
            <p:cNvPr id="6" name="Rectangle 5">
              <a:extLst>
                <a:ext uri="{FF2B5EF4-FFF2-40B4-BE49-F238E27FC236}">
                  <a16:creationId xmlns:a16="http://schemas.microsoft.com/office/drawing/2014/main" id="{977A5A83-2233-DFDE-04CC-F96C0A33CCF5}"/>
                </a:ext>
              </a:extLst>
            </p:cNvPr>
            <p:cNvSpPr/>
            <p:nvPr/>
          </p:nvSpPr>
          <p:spPr>
            <a:xfrm>
              <a:off x="-1" y="1822686"/>
              <a:ext cx="9423775" cy="1157988"/>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Gợi ý: </a:t>
              </a:r>
              <a:r>
                <a:rPr lang="en-US" sz="4400">
                  <a:solidFill>
                    <a:srgbClr val="C00000"/>
                  </a:solidFill>
                  <a:latin typeface="Arial" panose="020B0604020202020204" pitchFamily="34" charset="0"/>
                  <a:cs typeface="Arial" panose="020B0604020202020204" pitchFamily="34" charset="0"/>
                </a:rPr>
                <a:t>Các cách từ chối</a:t>
              </a:r>
            </a:p>
          </p:txBody>
        </p:sp>
        <p:pic>
          <p:nvPicPr>
            <p:cNvPr id="7" name="Picture 103">
              <a:extLst>
                <a:ext uri="{FF2B5EF4-FFF2-40B4-BE49-F238E27FC236}">
                  <a16:creationId xmlns:a16="http://schemas.microsoft.com/office/drawing/2014/main" id="{48F5B762-FFB8-261F-3FE1-D41402A41EA2}"/>
                </a:ext>
              </a:extLst>
            </p:cNvPr>
            <p:cNvPicPr>
              <a:picLocks noChangeAspect="1"/>
            </p:cNvPicPr>
            <p:nvPr/>
          </p:nvPicPr>
          <p:blipFill>
            <a:blip r:embed="rId8"/>
            <a:srcRect/>
            <a:stretch>
              <a:fillRect/>
            </a:stretch>
          </p:blipFill>
          <p:spPr>
            <a:xfrm rot="1376890">
              <a:off x="8800140" y="1788959"/>
              <a:ext cx="1247267" cy="1225440"/>
            </a:xfrm>
            <a:prstGeom prst="rect">
              <a:avLst/>
            </a:prstGeom>
          </p:spPr>
        </p:pic>
      </p:grpSp>
    </p:spTree>
    <p:extLst>
      <p:ext uri="{BB962C8B-B14F-4D97-AF65-F5344CB8AC3E}">
        <p14:creationId xmlns:p14="http://schemas.microsoft.com/office/powerpoint/2010/main" val="145504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E9E6"/>
        </a:solidFill>
        <a:effectLst/>
      </p:bgPr>
    </p:bg>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7BD436ED-5413-F99B-FC31-759E31EC0D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614218" flipH="1" flipV="1">
            <a:off x="17358266" y="3255343"/>
            <a:ext cx="1384900" cy="1081954"/>
          </a:xfrm>
          <a:prstGeom prst="rect">
            <a:avLst/>
          </a:prstGeom>
        </p:spPr>
      </p:pic>
      <p:grpSp>
        <p:nvGrpSpPr>
          <p:cNvPr id="4" name="Group 3">
            <a:extLst>
              <a:ext uri="{FF2B5EF4-FFF2-40B4-BE49-F238E27FC236}">
                <a16:creationId xmlns:a16="http://schemas.microsoft.com/office/drawing/2014/main" id="{7680D702-DDC1-17A9-08AF-7346B9A60360}"/>
              </a:ext>
            </a:extLst>
          </p:cNvPr>
          <p:cNvGrpSpPr/>
          <p:nvPr/>
        </p:nvGrpSpPr>
        <p:grpSpPr>
          <a:xfrm>
            <a:off x="0" y="-10886"/>
            <a:ext cx="18288000" cy="3965760"/>
            <a:chOff x="0" y="0"/>
            <a:chExt cx="6186311" cy="895726"/>
          </a:xfrm>
        </p:grpSpPr>
        <p:sp>
          <p:nvSpPr>
            <p:cNvPr id="5" name="Freeform 16">
              <a:extLst>
                <a:ext uri="{FF2B5EF4-FFF2-40B4-BE49-F238E27FC236}">
                  <a16:creationId xmlns:a16="http://schemas.microsoft.com/office/drawing/2014/main" id="{46791255-F441-61A5-114E-6FC5B1ECE449}"/>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26A60427-D9BD-5857-AED7-04A5A6E5E183}"/>
              </a:ext>
            </a:extLst>
          </p:cNvPr>
          <p:cNvSpPr txBox="1"/>
          <p:nvPr/>
        </p:nvSpPr>
        <p:spPr>
          <a:xfrm>
            <a:off x="5436646" y="414023"/>
            <a:ext cx="11872296" cy="2881045"/>
          </a:xfrm>
          <a:prstGeom prst="rect">
            <a:avLst/>
          </a:prstGeom>
          <a:noFill/>
        </p:spPr>
        <p:txBody>
          <a:bodyPr wrap="square">
            <a:spAutoFit/>
          </a:bodyPr>
          <a:lstStyle/>
          <a:p>
            <a:pPr algn="just">
              <a:lnSpc>
                <a:spcPct val="150000"/>
              </a:lnSpc>
            </a:pPr>
            <a:r>
              <a:rPr lang="en-US" sz="4200" b="1">
                <a:solidFill>
                  <a:schemeClr val="bg1"/>
                </a:solidFill>
                <a:latin typeface="Arial" panose="020B0604020202020204" pitchFamily="34" charset="0"/>
                <a:ea typeface="Calibri" panose="020F0502020204030204" pitchFamily="34" charset="0"/>
                <a:cs typeface="Arial" panose="020B0604020202020204" pitchFamily="34" charset="0"/>
              </a:rPr>
              <a:t>Yêu cầu: </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Các </a:t>
            </a:r>
            <a:r>
              <a:rPr lang="vi-VN" sz="4200">
                <a:solidFill>
                  <a:schemeClr val="bg1"/>
                </a:solidFill>
                <a:latin typeface="Arial" panose="020B0604020202020204" pitchFamily="34" charset="0"/>
                <a:ea typeface="Calibri" panose="020F0502020204030204" pitchFamily="34" charset="0"/>
                <a:cs typeface="Arial" panose="020B0604020202020204" pitchFamily="34" charset="0"/>
              </a:rPr>
              <a:t>nhóm </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hãy </a:t>
            </a:r>
            <a:r>
              <a:rPr lang="vi-VN" sz="4200">
                <a:solidFill>
                  <a:schemeClr val="bg1"/>
                </a:solidFill>
                <a:latin typeface="Arial" panose="020B0604020202020204" pitchFamily="34" charset="0"/>
                <a:ea typeface="Calibri" panose="020F0502020204030204" pitchFamily="34" charset="0"/>
                <a:cs typeface="Arial" panose="020B0604020202020204" pitchFamily="34" charset="0"/>
              </a:rPr>
              <a:t>thảo luận về các cách từ chối và lập sơ đồ tư duy để thể hiện kết quả thảo luận</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 của nhóm mình</a:t>
            </a:r>
            <a:endParaRPr lang="en-US" sz="4200" dirty="0">
              <a:solidFill>
                <a:schemeClr val="bg1"/>
              </a:solidFill>
              <a:latin typeface="Arial" panose="020B0604020202020204" pitchFamily="34" charset="0"/>
              <a:cs typeface="Arial" panose="020B0604020202020204" pitchFamily="34" charset="0"/>
            </a:endParaRPr>
          </a:p>
        </p:txBody>
      </p:sp>
      <p:pic>
        <p:nvPicPr>
          <p:cNvPr id="7" name="Picture 6" descr="A group of people using laptops&#10;&#10;Description automatically generated with medium confidence">
            <a:extLst>
              <a:ext uri="{FF2B5EF4-FFF2-40B4-BE49-F238E27FC236}">
                <a16:creationId xmlns:a16="http://schemas.microsoft.com/office/drawing/2014/main" id="{C37DC525-6963-E8BE-233B-49D6FB20C67F}"/>
              </a:ext>
            </a:extLst>
          </p:cNvPr>
          <p:cNvPicPr>
            <a:picLocks noChangeAspect="1"/>
          </p:cNvPicPr>
          <p:nvPr/>
        </p:nvPicPr>
        <p:blipFill rotWithShape="1">
          <a:blip r:embed="rId4">
            <a:extLst>
              <a:ext uri="{28A0092B-C50C-407E-A947-70E740481C1C}">
                <a14:useLocalDpi xmlns:a14="http://schemas.microsoft.com/office/drawing/2010/main" val="0"/>
              </a:ext>
            </a:extLst>
          </a:blip>
          <a:srcRect t="13421" b="14627"/>
          <a:stretch/>
        </p:blipFill>
        <p:spPr>
          <a:xfrm>
            <a:off x="512943" y="6470869"/>
            <a:ext cx="5250821" cy="3778031"/>
          </a:xfrm>
          <a:prstGeom prst="rect">
            <a:avLst/>
          </a:prstGeom>
        </p:spPr>
      </p:pic>
      <p:grpSp>
        <p:nvGrpSpPr>
          <p:cNvPr id="8" name="Group 7">
            <a:extLst>
              <a:ext uri="{FF2B5EF4-FFF2-40B4-BE49-F238E27FC236}">
                <a16:creationId xmlns:a16="http://schemas.microsoft.com/office/drawing/2014/main" id="{CE14B921-254F-B219-1D3E-850010DB4EF6}"/>
              </a:ext>
            </a:extLst>
          </p:cNvPr>
          <p:cNvGrpSpPr/>
          <p:nvPr/>
        </p:nvGrpSpPr>
        <p:grpSpPr>
          <a:xfrm>
            <a:off x="762000" y="4267098"/>
            <a:ext cx="4225274" cy="1909402"/>
            <a:chOff x="685800" y="4538036"/>
            <a:chExt cx="4225274" cy="1909402"/>
          </a:xfrm>
        </p:grpSpPr>
        <p:sp>
          <p:nvSpPr>
            <p:cNvPr id="9" name="Rectangle 8">
              <a:extLst>
                <a:ext uri="{FF2B5EF4-FFF2-40B4-BE49-F238E27FC236}">
                  <a16:creationId xmlns:a16="http://schemas.microsoft.com/office/drawing/2014/main" id="{E0238D69-05B4-1308-E9F4-0C23C60EFE28}"/>
                </a:ext>
              </a:extLst>
            </p:cNvPr>
            <p:cNvSpPr/>
            <p:nvPr/>
          </p:nvSpPr>
          <p:spPr>
            <a:xfrm>
              <a:off x="972406" y="4922106"/>
              <a:ext cx="3938668" cy="1525332"/>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GỢI Ý</a:t>
              </a:r>
              <a:endParaRPr lang="en-US" sz="4000" dirty="0">
                <a:solidFill>
                  <a:srgbClr val="C00000"/>
                </a:solidFill>
                <a:latin typeface="Arial" panose="020B0604020202020204" pitchFamily="34" charset="0"/>
                <a:cs typeface="Arial" panose="020B0604020202020204" pitchFamily="34" charset="0"/>
              </a:endParaRPr>
            </a:p>
          </p:txBody>
        </p:sp>
        <p:pic>
          <p:nvPicPr>
            <p:cNvPr id="10" name="Picture 21">
              <a:extLst>
                <a:ext uri="{FF2B5EF4-FFF2-40B4-BE49-F238E27FC236}">
                  <a16:creationId xmlns:a16="http://schemas.microsoft.com/office/drawing/2014/main" id="{D30FB2FB-07A3-9D3D-6696-23B1FAAD8BF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800" y="4538036"/>
              <a:ext cx="859735" cy="803852"/>
            </a:xfrm>
            <a:prstGeom prst="rect">
              <a:avLst/>
            </a:prstGeom>
          </p:spPr>
        </p:pic>
      </p:grpSp>
      <p:sp>
        <p:nvSpPr>
          <p:cNvPr id="11" name="Line Callout 1 (Border and Accent Bar) 3">
            <a:extLst>
              <a:ext uri="{FF2B5EF4-FFF2-40B4-BE49-F238E27FC236}">
                <a16:creationId xmlns:a16="http://schemas.microsoft.com/office/drawing/2014/main" id="{A489C725-D3BA-5EB7-1535-D2C85C585437}"/>
              </a:ext>
            </a:extLst>
          </p:cNvPr>
          <p:cNvSpPr/>
          <p:nvPr/>
        </p:nvSpPr>
        <p:spPr>
          <a:xfrm>
            <a:off x="168728" y="660253"/>
            <a:ext cx="4461577" cy="2388587"/>
          </a:xfrm>
          <a:prstGeom prst="accentBorderCallout1">
            <a:avLst>
              <a:gd name="adj1" fmla="val 18750"/>
              <a:gd name="adj2" fmla="val -3127"/>
              <a:gd name="adj3" fmla="val 18232"/>
              <a:gd name="adj4" fmla="val -50695"/>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2">
                    <a:lumMod val="50000"/>
                  </a:schemeClr>
                </a:solidFill>
                <a:latin typeface="Arial" panose="020B0604020202020204" pitchFamily="34" charset="0"/>
                <a:cs typeface="Arial" panose="020B0604020202020204" pitchFamily="34" charset="0"/>
              </a:rPr>
              <a:t>HOẠT ĐỘNG THEO NHÓM</a:t>
            </a:r>
            <a:endParaRPr lang="en-US" sz="4200" dirty="0">
              <a:solidFill>
                <a:schemeClr val="tx2">
                  <a:lumMod val="50000"/>
                </a:schemeClr>
              </a:solidFill>
              <a:latin typeface="Arial" panose="020B0604020202020204" pitchFamily="34" charset="0"/>
              <a:cs typeface="Arial" panose="020B0604020202020204" pitchFamily="34" charset="0"/>
            </a:endParaRPr>
          </a:p>
        </p:txBody>
      </p:sp>
      <p:sp>
        <p:nvSpPr>
          <p:cNvPr id="12" name="TextBox 9">
            <a:extLst>
              <a:ext uri="{FF2B5EF4-FFF2-40B4-BE49-F238E27FC236}">
                <a16:creationId xmlns:a16="http://schemas.microsoft.com/office/drawing/2014/main" id="{F717723F-9282-5EB0-1A93-97D71A6DDED5}"/>
              </a:ext>
            </a:extLst>
          </p:cNvPr>
          <p:cNvSpPr txBox="1"/>
          <p:nvPr/>
        </p:nvSpPr>
        <p:spPr>
          <a:xfrm>
            <a:off x="6061256" y="4158656"/>
            <a:ext cx="11189024" cy="5714321"/>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Các cách từ chối đó nên được sử dụng trong những trường hợp như thế nào?</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Nêu ví dụ minh hoạ?</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Hiệu quả của các cách từ chối đó? </a:t>
            </a:r>
            <a:r>
              <a:rPr lang="vi-VN" sz="3600" i="1">
                <a:latin typeface="Arial" panose="020B0604020202020204" pitchFamily="34" charset="0"/>
                <a:cs typeface="Arial" panose="020B0604020202020204" pitchFamily="34" charset="0"/>
              </a:rPr>
              <a:t>(cách từ chối mang lại điều tích cực đối với bản thân, đối với các mối quan hệ, đối với đối tượng cần từ chối).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Những lưu ý khi thực hiện các cách từ chối đó? </a:t>
            </a:r>
            <a:r>
              <a:rPr lang="vi-VN" sz="3600" i="1">
                <a:latin typeface="Arial" panose="020B0604020202020204" pitchFamily="34" charset="0"/>
                <a:cs typeface="Arial" panose="020B0604020202020204" pitchFamily="34" charset="0"/>
              </a:rPr>
              <a:t>(lời nói, thái độ</a:t>
            </a:r>
            <a:r>
              <a:rPr lang="en-US" sz="3600" i="1">
                <a:latin typeface="Arial" panose="020B0604020202020204" pitchFamily="34" charset="0"/>
                <a:cs typeface="Arial" panose="020B0604020202020204" pitchFamily="34" charset="0"/>
              </a:rPr>
              <a:t>,</a:t>
            </a:r>
            <a:r>
              <a:rPr lang="vi-VN" sz="3600" i="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598548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left)">
                                      <p:cBhvr>
                                        <p:cTn id="27" dur="500"/>
                                        <p:tgtEl>
                                          <p:spTgt spid="12">
                                            <p:txEl>
                                              <p:pRg st="1" end="1"/>
                                            </p:txEl>
                                          </p:spTgt>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wipe(left)">
                                      <p:cBhvr>
                                        <p:cTn id="3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animBg="1"/>
      <p:bldP spid="1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23" name="Freeform 3">
            <a:extLst>
              <a:ext uri="{FF2B5EF4-FFF2-40B4-BE49-F238E27FC236}">
                <a16:creationId xmlns:a16="http://schemas.microsoft.com/office/drawing/2014/main" id="{D64953CA-6FB6-13B3-6240-C6DE7FF80542}"/>
              </a:ext>
            </a:extLst>
          </p:cNvPr>
          <p:cNvSpPr/>
          <p:nvPr/>
        </p:nvSpPr>
        <p:spPr>
          <a:xfrm>
            <a:off x="728328" y="1485900"/>
            <a:ext cx="16831346" cy="793729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15AC222F-259F-C08C-4D3F-7128A3758762}"/>
              </a:ext>
            </a:extLst>
          </p:cNvPr>
          <p:cNvSpPr/>
          <p:nvPr/>
        </p:nvSpPr>
        <p:spPr>
          <a:xfrm>
            <a:off x="215085" y="8172335"/>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F5C852EB-84C3-7116-A4DB-350C3BF4CA7F}"/>
              </a:ext>
            </a:extLst>
          </p:cNvPr>
          <p:cNvGrpSpPr/>
          <p:nvPr/>
        </p:nvGrpSpPr>
        <p:grpSpPr>
          <a:xfrm>
            <a:off x="5922964" y="863805"/>
            <a:ext cx="7276528" cy="1244189"/>
            <a:chOff x="5873060" y="1270945"/>
            <a:chExt cx="7276528" cy="1244189"/>
          </a:xfrm>
        </p:grpSpPr>
        <p:pic>
          <p:nvPicPr>
            <p:cNvPr id="7" name="Picture 9">
              <a:extLst>
                <a:ext uri="{FF2B5EF4-FFF2-40B4-BE49-F238E27FC236}">
                  <a16:creationId xmlns:a16="http://schemas.microsoft.com/office/drawing/2014/main" id="{F530B931-FC44-B00A-06FE-C2B29C6D4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44189"/>
            </a:xfrm>
            <a:prstGeom prst="rect">
              <a:avLst/>
            </a:prstGeom>
          </p:spPr>
        </p:pic>
        <p:sp>
          <p:nvSpPr>
            <p:cNvPr id="8" name="TextBox 7">
              <a:extLst>
                <a:ext uri="{FF2B5EF4-FFF2-40B4-BE49-F238E27FC236}">
                  <a16:creationId xmlns:a16="http://schemas.microsoft.com/office/drawing/2014/main" id="{AA9933E9-55C0-0160-E422-6A599F0F3A85}"/>
                </a:ext>
              </a:extLst>
            </p:cNvPr>
            <p:cNvSpPr txBox="1"/>
            <p:nvPr/>
          </p:nvSpPr>
          <p:spPr>
            <a:xfrm>
              <a:off x="5873060" y="1420666"/>
              <a:ext cx="7276528" cy="923330"/>
            </a:xfrm>
            <a:prstGeom prst="rect">
              <a:avLst/>
            </a:prstGeom>
            <a:noFill/>
          </p:spPr>
          <p:txBody>
            <a:bodyPr wrap="square" rtlCol="0">
              <a:spAutoFit/>
            </a:bodyPr>
            <a:lstStyle/>
            <a:p>
              <a:pPr algn="ctr"/>
              <a:r>
                <a:rPr lang="en-US" sz="5400" b="1" dirty="0">
                  <a:solidFill>
                    <a:srgbClr val="C00000"/>
                  </a:solidFill>
                  <a:latin typeface="Arial" panose="020B0604020202020204" pitchFamily="34" charset="0"/>
                  <a:cs typeface="Arial" panose="020B0604020202020204" pitchFamily="34" charset="0"/>
                </a:rPr>
                <a:t>KẾT LUẬN</a:t>
              </a:r>
            </a:p>
          </p:txBody>
        </p:sp>
      </p:grpSp>
      <p:sp>
        <p:nvSpPr>
          <p:cNvPr id="9" name="TextBox 8">
            <a:extLst>
              <a:ext uri="{FF2B5EF4-FFF2-40B4-BE49-F238E27FC236}">
                <a16:creationId xmlns:a16="http://schemas.microsoft.com/office/drawing/2014/main" id="{1D92D5DF-F822-44FC-A77D-CDA582FF2F0B}"/>
              </a:ext>
            </a:extLst>
          </p:cNvPr>
          <p:cNvSpPr txBox="1"/>
          <p:nvPr/>
        </p:nvSpPr>
        <p:spPr>
          <a:xfrm>
            <a:off x="6785675" y="2444167"/>
            <a:ext cx="10047386"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ea typeface="Calibri" panose="020F0502020204030204" pitchFamily="34" charset="0"/>
                <a:cs typeface="Arial" panose="020B0604020202020204" pitchFamily="34" charset="0"/>
              </a:rPr>
              <a:t>Trong cuộc sống, không tránh khỏi những lúc chúng ta cần thực hiện kĩ năng từ chối.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solidFill>
                  <a:srgbClr val="000000"/>
                </a:solidFill>
                <a:ea typeface="Calibri" panose="020F0502020204030204" pitchFamily="34" charset="0"/>
                <a:cs typeface="Arial" panose="020B0604020202020204" pitchFamily="34" charset="0"/>
              </a:rPr>
              <a:t>Thay vì miễn cưỡng chấp nhận những yêu cầu hoặc lời đề nghị mà chúng ta không mong muốn, chúng ta có rất nhiều cách khác nhau để từ chối người khác. </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Freeform 14"/>
          <p:cNvSpPr/>
          <p:nvPr/>
        </p:nvSpPr>
        <p:spPr>
          <a:xfrm>
            <a:off x="215085" y="812594"/>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6421755">
            <a:off x="16691057" y="994172"/>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052FE941-97FF-590C-E48F-3A33E74B24C5}"/>
              </a:ext>
            </a:extLst>
          </p:cNvPr>
          <p:cNvGrpSpPr/>
          <p:nvPr/>
        </p:nvGrpSpPr>
        <p:grpSpPr>
          <a:xfrm>
            <a:off x="1613925" y="3122067"/>
            <a:ext cx="4658507" cy="4042866"/>
            <a:chOff x="1613925" y="3122067"/>
            <a:chExt cx="4658507" cy="4042866"/>
          </a:xfrm>
        </p:grpSpPr>
        <p:grpSp>
          <p:nvGrpSpPr>
            <p:cNvPr id="11" name="Group 8">
              <a:extLst>
                <a:ext uri="{FF2B5EF4-FFF2-40B4-BE49-F238E27FC236}">
                  <a16:creationId xmlns:a16="http://schemas.microsoft.com/office/drawing/2014/main" id="{437B1CF7-FD10-5B69-677B-33F13F9B8DF7}"/>
                </a:ext>
              </a:extLst>
            </p:cNvPr>
            <p:cNvGrpSpPr/>
            <p:nvPr/>
          </p:nvGrpSpPr>
          <p:grpSpPr>
            <a:xfrm>
              <a:off x="1613925" y="3216518"/>
              <a:ext cx="4658507" cy="3853963"/>
              <a:chOff x="0" y="0"/>
              <a:chExt cx="1100661" cy="893945"/>
            </a:xfrm>
          </p:grpSpPr>
          <p:sp>
            <p:nvSpPr>
              <p:cNvPr id="19" name="Freeform 9">
                <a:extLst>
                  <a:ext uri="{FF2B5EF4-FFF2-40B4-BE49-F238E27FC236}">
                    <a16:creationId xmlns:a16="http://schemas.microsoft.com/office/drawing/2014/main" id="{58DCA672-3764-A26F-9EFA-CCE6C6F1253D}"/>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E4788454-731B-7C25-6563-A62C9B4C4F5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5" name="Picture 24" descr="A person and person standing together&#10;&#10;Description automatically generated">
              <a:extLst>
                <a:ext uri="{FF2B5EF4-FFF2-40B4-BE49-F238E27FC236}">
                  <a16:creationId xmlns:a16="http://schemas.microsoft.com/office/drawing/2014/main" id="{01E20BDA-67DD-0B5A-AA83-022060BF7E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8198" y="3122067"/>
              <a:ext cx="4042866" cy="4042866"/>
            </a:xfrm>
            <a:prstGeom prst="rect">
              <a:avLst/>
            </a:prstGeom>
          </p:spPr>
        </p:pic>
      </p:grpSp>
    </p:spTree>
    <p:extLst>
      <p:ext uri="{BB962C8B-B14F-4D97-AF65-F5344CB8AC3E}">
        <p14:creationId xmlns:p14="http://schemas.microsoft.com/office/powerpoint/2010/main" val="8408329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500"/>
                                        <p:tgtEl>
                                          <p:spTgt spid="9">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0157F3C-D8CE-E55F-B4ED-D891D8EF4C4B}"/>
              </a:ext>
            </a:extLst>
          </p:cNvPr>
          <p:cNvSpPr/>
          <p:nvPr/>
        </p:nvSpPr>
        <p:spPr>
          <a:xfrm>
            <a:off x="728328" y="1485900"/>
            <a:ext cx="16831346" cy="793729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15AC222F-259F-C08C-4D3F-7128A3758762}"/>
              </a:ext>
            </a:extLst>
          </p:cNvPr>
          <p:cNvSpPr/>
          <p:nvPr/>
        </p:nvSpPr>
        <p:spPr>
          <a:xfrm>
            <a:off x="215085" y="8172335"/>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F5C852EB-84C3-7116-A4DB-350C3BF4CA7F}"/>
              </a:ext>
            </a:extLst>
          </p:cNvPr>
          <p:cNvGrpSpPr/>
          <p:nvPr/>
        </p:nvGrpSpPr>
        <p:grpSpPr>
          <a:xfrm>
            <a:off x="5922964" y="863805"/>
            <a:ext cx="7276528" cy="1244189"/>
            <a:chOff x="5873060" y="1270945"/>
            <a:chExt cx="7276528" cy="1244189"/>
          </a:xfrm>
        </p:grpSpPr>
        <p:pic>
          <p:nvPicPr>
            <p:cNvPr id="7" name="Picture 9">
              <a:extLst>
                <a:ext uri="{FF2B5EF4-FFF2-40B4-BE49-F238E27FC236}">
                  <a16:creationId xmlns:a16="http://schemas.microsoft.com/office/drawing/2014/main" id="{F530B931-FC44-B00A-06FE-C2B29C6D4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44189"/>
            </a:xfrm>
            <a:prstGeom prst="rect">
              <a:avLst/>
            </a:prstGeom>
          </p:spPr>
        </p:pic>
        <p:sp>
          <p:nvSpPr>
            <p:cNvPr id="8" name="TextBox 7">
              <a:extLst>
                <a:ext uri="{FF2B5EF4-FFF2-40B4-BE49-F238E27FC236}">
                  <a16:creationId xmlns:a16="http://schemas.microsoft.com/office/drawing/2014/main" id="{AA9933E9-55C0-0160-E422-6A599F0F3A85}"/>
                </a:ext>
              </a:extLst>
            </p:cNvPr>
            <p:cNvSpPr txBox="1"/>
            <p:nvPr/>
          </p:nvSpPr>
          <p:spPr>
            <a:xfrm>
              <a:off x="5873060" y="1420666"/>
              <a:ext cx="7276528" cy="923330"/>
            </a:xfrm>
            <a:prstGeom prst="rect">
              <a:avLst/>
            </a:prstGeom>
            <a:noFill/>
          </p:spPr>
          <p:txBody>
            <a:bodyPr wrap="square" rtlCol="0">
              <a:spAutoFit/>
            </a:bodyPr>
            <a:lstStyle/>
            <a:p>
              <a:pPr algn="ctr"/>
              <a:r>
                <a:rPr lang="en-US" sz="5400" b="1" dirty="0">
                  <a:solidFill>
                    <a:srgbClr val="C00000"/>
                  </a:solidFill>
                  <a:latin typeface="Arial" panose="020B0604020202020204" pitchFamily="34" charset="0"/>
                  <a:cs typeface="Arial" panose="020B0604020202020204" pitchFamily="34" charset="0"/>
                </a:rPr>
                <a:t>KẾT LUẬN</a:t>
              </a:r>
            </a:p>
          </p:txBody>
        </p:sp>
      </p:grpSp>
      <p:sp>
        <p:nvSpPr>
          <p:cNvPr id="9" name="TextBox 8">
            <a:extLst>
              <a:ext uri="{FF2B5EF4-FFF2-40B4-BE49-F238E27FC236}">
                <a16:creationId xmlns:a16="http://schemas.microsoft.com/office/drawing/2014/main" id="{1D92D5DF-F822-44FC-A77D-CDA582FF2F0B}"/>
              </a:ext>
            </a:extLst>
          </p:cNvPr>
          <p:cNvSpPr txBox="1"/>
          <p:nvPr/>
        </p:nvSpPr>
        <p:spPr>
          <a:xfrm>
            <a:off x="6971853" y="2274937"/>
            <a:ext cx="9888400" cy="700698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không thực sự thoải mái hoặc không muốn làm một việc gì đó, chúng ta có nhiều cách để từ chối như:</a:t>
            </a:r>
          </a:p>
          <a:p>
            <a:pPr marL="1028700" lvl="1" indent="-571500" algn="just">
              <a:lnSpc>
                <a:spcPct val="150000"/>
              </a:lnSpc>
              <a:buFont typeface="Arial" panose="020B0604020202020204" pitchFamily="34" charset="0"/>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Đề xuất một phương án thay thế. </a:t>
            </a:r>
          </a:p>
          <a:p>
            <a:pPr marL="1028700" lvl="1" indent="-571500" algn="just">
              <a:lnSpc>
                <a:spcPct val="150000"/>
              </a:lnSpc>
              <a:buFont typeface="Arial" panose="020B0604020202020204" pitchFamily="34" charset="0"/>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Nêu một thời điểm khác/đối tượng khác phù hợp hơn.</a:t>
            </a:r>
          </a:p>
          <a:p>
            <a:pPr marL="1028700" lvl="1" indent="-571500" algn="just">
              <a:lnSpc>
                <a:spcPct val="150000"/>
              </a:lnSpc>
              <a:buFont typeface="Arial" panose="020B0604020202020204" pitchFamily="34" charset="0"/>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Nêu rõ lí do mình không thể thực hiện.</a:t>
            </a:r>
          </a:p>
          <a:p>
            <a:pPr marL="1028700" lvl="1" indent="-571500" algn="just">
              <a:lnSpc>
                <a:spcPct val="150000"/>
              </a:lnSpc>
              <a:buFont typeface="Arial" panose="020B0604020202020204" pitchFamily="34" charset="0"/>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Đôi khi, thẳng thắn nói.</a:t>
            </a:r>
          </a:p>
        </p:txBody>
      </p:sp>
      <p:sp>
        <p:nvSpPr>
          <p:cNvPr id="14" name="Freeform 14"/>
          <p:cNvSpPr/>
          <p:nvPr/>
        </p:nvSpPr>
        <p:spPr>
          <a:xfrm>
            <a:off x="215085" y="812594"/>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6421755">
            <a:off x="16691057" y="994172"/>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31EAF04-4D07-A8CD-7C2A-8066970A0A83}"/>
              </a:ext>
            </a:extLst>
          </p:cNvPr>
          <p:cNvGrpSpPr/>
          <p:nvPr/>
        </p:nvGrpSpPr>
        <p:grpSpPr>
          <a:xfrm>
            <a:off x="1613925" y="3122067"/>
            <a:ext cx="4658507" cy="4042866"/>
            <a:chOff x="1613925" y="3122067"/>
            <a:chExt cx="4658507" cy="4042866"/>
          </a:xfrm>
        </p:grpSpPr>
        <p:grpSp>
          <p:nvGrpSpPr>
            <p:cNvPr id="10" name="Group 8">
              <a:extLst>
                <a:ext uri="{FF2B5EF4-FFF2-40B4-BE49-F238E27FC236}">
                  <a16:creationId xmlns:a16="http://schemas.microsoft.com/office/drawing/2014/main" id="{7C464B8B-582F-6A6C-8B2C-55D3FCE60467}"/>
                </a:ext>
              </a:extLst>
            </p:cNvPr>
            <p:cNvGrpSpPr/>
            <p:nvPr/>
          </p:nvGrpSpPr>
          <p:grpSpPr>
            <a:xfrm>
              <a:off x="1613925" y="3216518"/>
              <a:ext cx="4658507" cy="3853963"/>
              <a:chOff x="0" y="0"/>
              <a:chExt cx="1100661" cy="893945"/>
            </a:xfrm>
          </p:grpSpPr>
          <p:sp>
            <p:nvSpPr>
              <p:cNvPr id="15" name="Freeform 9">
                <a:extLst>
                  <a:ext uri="{FF2B5EF4-FFF2-40B4-BE49-F238E27FC236}">
                    <a16:creationId xmlns:a16="http://schemas.microsoft.com/office/drawing/2014/main" id="{E733BEC9-1CD1-305D-FB88-48A8924C27F9}"/>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395CE1AD-5B07-40A9-7CA7-C49AFD65513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2" name="Picture 11" descr="A person and person standing together&#10;&#10;Description automatically generated">
              <a:extLst>
                <a:ext uri="{FF2B5EF4-FFF2-40B4-BE49-F238E27FC236}">
                  <a16:creationId xmlns:a16="http://schemas.microsoft.com/office/drawing/2014/main" id="{B0E81766-35CD-9269-4DD8-33A0562643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8198" y="3122067"/>
              <a:ext cx="4042866" cy="4042866"/>
            </a:xfrm>
            <a:prstGeom prst="rect">
              <a:avLst/>
            </a:prstGeom>
          </p:spPr>
        </p:pic>
      </p:grpSp>
    </p:spTree>
    <p:extLst>
      <p:ext uri="{BB962C8B-B14F-4D97-AF65-F5344CB8AC3E}">
        <p14:creationId xmlns:p14="http://schemas.microsoft.com/office/powerpoint/2010/main" val="307481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left)">
                                      <p:cBhvr>
                                        <p:cTn id="16" dur="500"/>
                                        <p:tgtEl>
                                          <p:spTgt spid="9">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wipe(left)">
                                      <p:cBhvr>
                                        <p:cTn id="20" dur="500"/>
                                        <p:tgtEl>
                                          <p:spTgt spid="9">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wipe(left)">
                                      <p:cBhvr>
                                        <p:cTn id="2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7247" y="1625443"/>
            <a:ext cx="15493506" cy="7872160"/>
            <a:chOff x="0" y="0"/>
            <a:chExt cx="4080594" cy="2073326"/>
          </a:xfrm>
        </p:grpSpPr>
        <p:sp>
          <p:nvSpPr>
            <p:cNvPr id="3" name="Freeform 3"/>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 name="Group 5"/>
          <p:cNvGrpSpPr/>
          <p:nvPr/>
        </p:nvGrpSpPr>
        <p:grpSpPr>
          <a:xfrm>
            <a:off x="1482063" y="-318330"/>
            <a:ext cx="15493506" cy="1765390"/>
            <a:chOff x="0" y="0"/>
            <a:chExt cx="4080594" cy="464959"/>
          </a:xfrm>
        </p:grpSpPr>
        <p:sp>
          <p:nvSpPr>
            <p:cNvPr id="6" name="Freeform 6"/>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8" name="Group 8"/>
          <p:cNvGrpSpPr/>
          <p:nvPr/>
        </p:nvGrpSpPr>
        <p:grpSpPr>
          <a:xfrm>
            <a:off x="1821328" y="2827527"/>
            <a:ext cx="14645344" cy="6273254"/>
            <a:chOff x="0" y="0"/>
            <a:chExt cx="3857210" cy="1652215"/>
          </a:xfrm>
        </p:grpSpPr>
        <p:sp>
          <p:nvSpPr>
            <p:cNvPr id="9" name="Freeform 9"/>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chemeClr val="bg1"/>
            </a:solidFill>
            <a:ln w="38100" cap="rnd">
              <a:solidFill>
                <a:srgbClr val="AEA36F"/>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 name="Freeform 11"/>
          <p:cNvSpPr/>
          <p:nvPr/>
        </p:nvSpPr>
        <p:spPr>
          <a:xfrm>
            <a:off x="16128130" y="6851740"/>
            <a:ext cx="1525245" cy="3467100"/>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20">
            <a:extLst>
              <a:ext uri="{FF2B5EF4-FFF2-40B4-BE49-F238E27FC236}">
                <a16:creationId xmlns:a16="http://schemas.microsoft.com/office/drawing/2014/main" id="{DB93DBE5-D96A-6BB2-C5A0-3627E6341769}"/>
              </a:ext>
            </a:extLst>
          </p:cNvPr>
          <p:cNvSpPr txBox="1"/>
          <p:nvPr/>
        </p:nvSpPr>
        <p:spPr>
          <a:xfrm>
            <a:off x="2251598" y="4316329"/>
            <a:ext cx="13954435"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prstClr val="black"/>
                </a:solidFill>
                <a:latin typeface="Arial" panose="020B0604020202020204" pitchFamily="34" charset="0"/>
                <a:ea typeface="Calibri" panose="020F0502020204030204" pitchFamily="34" charset="0"/>
                <a:cs typeface="Arial" panose="020B0604020202020204" pitchFamily="34" charset="0"/>
              </a:rPr>
              <a:t>THỰC HÀNH KĨ NĂNG TỪ CHỐI</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48103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4" name="Freeform 15">
            <a:extLst>
              <a:ext uri="{FF2B5EF4-FFF2-40B4-BE49-F238E27FC236}">
                <a16:creationId xmlns:a16="http://schemas.microsoft.com/office/drawing/2014/main" id="{CFABD8FC-4811-5E9F-1759-D381B04579BF}"/>
              </a:ext>
            </a:extLst>
          </p:cNvPr>
          <p:cNvSpPr/>
          <p:nvPr/>
        </p:nvSpPr>
        <p:spPr>
          <a:xfrm rot="-1715393">
            <a:off x="16734967" y="8775084"/>
            <a:ext cx="1224848" cy="1484155"/>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9CFA5BA2-9A1F-12D6-D2B1-2E9EA8208AA2}"/>
              </a:ext>
            </a:extLst>
          </p:cNvPr>
          <p:cNvGrpSpPr/>
          <p:nvPr/>
        </p:nvGrpSpPr>
        <p:grpSpPr>
          <a:xfrm>
            <a:off x="1002616" y="2689708"/>
            <a:ext cx="15451913" cy="3523825"/>
            <a:chOff x="77733" y="2035517"/>
            <a:chExt cx="15451913" cy="3523825"/>
          </a:xfrm>
        </p:grpSpPr>
        <p:sp>
          <p:nvSpPr>
            <p:cNvPr id="5" name="Speech Bubble: Rectangle with Corners Rounded 4">
              <a:extLst>
                <a:ext uri="{FF2B5EF4-FFF2-40B4-BE49-F238E27FC236}">
                  <a16:creationId xmlns:a16="http://schemas.microsoft.com/office/drawing/2014/main" id="{E05C26F8-07AC-CB9A-D169-6CC769524445}"/>
                </a:ext>
              </a:extLst>
            </p:cNvPr>
            <p:cNvSpPr/>
            <p:nvPr/>
          </p:nvSpPr>
          <p:spPr>
            <a:xfrm>
              <a:off x="598744" y="2213397"/>
              <a:ext cx="14930902" cy="3345945"/>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các nhóm, mỗi nhóm bốc thăm ngẫu nhiên một tình huống, vừa nhập vai thể hiện tình huống, vừa thể hiện cách từ chối trong tình huống đó theo các gợi ý sau: </a:t>
              </a:r>
              <a:endParaRPr lang="en-US" sz="4000" b="1" i="1" dirty="0">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DF7FD52C-261B-9F0F-6534-7291942822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70166">
              <a:off x="77733" y="2035517"/>
              <a:ext cx="1428065" cy="783426"/>
            </a:xfrm>
            <a:prstGeom prst="rect">
              <a:avLst/>
            </a:prstGeom>
          </p:spPr>
        </p:pic>
      </p:grpSp>
      <p:sp>
        <p:nvSpPr>
          <p:cNvPr id="7" name="Freeform 11">
            <a:extLst>
              <a:ext uri="{FF2B5EF4-FFF2-40B4-BE49-F238E27FC236}">
                <a16:creationId xmlns:a16="http://schemas.microsoft.com/office/drawing/2014/main" id="{94698EF7-8DB8-2A3A-4443-7BC58A2E4BB2}"/>
              </a:ext>
            </a:extLst>
          </p:cNvPr>
          <p:cNvSpPr/>
          <p:nvPr/>
        </p:nvSpPr>
        <p:spPr>
          <a:xfrm rot="-7694192">
            <a:off x="17375063" y="592717"/>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AutoShape 24">
            <a:extLst>
              <a:ext uri="{FF2B5EF4-FFF2-40B4-BE49-F238E27FC236}">
                <a16:creationId xmlns:a16="http://schemas.microsoft.com/office/drawing/2014/main" id="{A3202B07-CE25-4551-18E6-25274389C5D6}"/>
              </a:ext>
            </a:extLst>
          </p:cNvPr>
          <p:cNvSpPr/>
          <p:nvPr/>
        </p:nvSpPr>
        <p:spPr>
          <a:xfrm>
            <a:off x="-1981200" y="616218"/>
            <a:ext cx="22250400" cy="1499851"/>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95FBFA-8C64-A57F-62DB-AB96FE0EC40A}"/>
              </a:ext>
            </a:extLst>
          </p:cNvPr>
          <p:cNvSpPr txBox="1"/>
          <p:nvPr/>
        </p:nvSpPr>
        <p:spPr>
          <a:xfrm>
            <a:off x="3565560" y="908478"/>
            <a:ext cx="11677370"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HOẠT ĐỘNG THEO NHÓM</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B3A63BFA-1796-E082-7727-FF6264DB6FD6}"/>
              </a:ext>
            </a:extLst>
          </p:cNvPr>
          <p:cNvSpPr/>
          <p:nvPr/>
        </p:nvSpPr>
        <p:spPr>
          <a:xfrm rot="6949130">
            <a:off x="1503841" y="587840"/>
            <a:ext cx="1444519" cy="152125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9">
            <a:extLst>
              <a:ext uri="{FF2B5EF4-FFF2-40B4-BE49-F238E27FC236}">
                <a16:creationId xmlns:a16="http://schemas.microsoft.com/office/drawing/2014/main" id="{83781D02-193F-3FEF-B175-7A83E06CDFF5}"/>
              </a:ext>
            </a:extLst>
          </p:cNvPr>
          <p:cNvSpPr/>
          <p:nvPr/>
        </p:nvSpPr>
        <p:spPr>
          <a:xfrm rot="6949130">
            <a:off x="15647133" y="587839"/>
            <a:ext cx="1444519" cy="152125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90821CBE-BD83-B0A6-485C-4911B07EB156}"/>
              </a:ext>
            </a:extLst>
          </p:cNvPr>
          <p:cNvGrpSpPr/>
          <p:nvPr/>
        </p:nvGrpSpPr>
        <p:grpSpPr>
          <a:xfrm>
            <a:off x="1996192" y="6197204"/>
            <a:ext cx="14005506" cy="1402654"/>
            <a:chOff x="3029863" y="1823688"/>
            <a:chExt cx="12362538" cy="1262412"/>
          </a:xfrm>
        </p:grpSpPr>
        <p:cxnSp>
          <p:nvCxnSpPr>
            <p:cNvPr id="32" name="Straight Connector 31">
              <a:extLst>
                <a:ext uri="{FF2B5EF4-FFF2-40B4-BE49-F238E27FC236}">
                  <a16:creationId xmlns:a16="http://schemas.microsoft.com/office/drawing/2014/main" id="{89BBCA6B-967C-3BC3-485B-A1A8579A36E4}"/>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6E4AE6-97E3-122F-9541-9085FB632E60}"/>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0183DB-C6AF-B10D-24BB-482C9857C79F}"/>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9CDB59F-6457-09E1-CC03-E25D2F63DAD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15B07BBE-4FCE-54BD-E0F3-09213E9406D0}"/>
              </a:ext>
            </a:extLst>
          </p:cNvPr>
          <p:cNvSpPr/>
          <p:nvPr/>
        </p:nvSpPr>
        <p:spPr>
          <a:xfrm>
            <a:off x="487156" y="7581900"/>
            <a:ext cx="4930390" cy="212016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Thống nhất lời thoại</a:t>
            </a:r>
            <a:endParaRPr lang="en-US" sz="3800" dirty="0">
              <a:solidFill>
                <a:schemeClr val="tx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00ED7F5-2A06-C3C1-6200-EBF4562642FB}"/>
              </a:ext>
            </a:extLst>
          </p:cNvPr>
          <p:cNvSpPr/>
          <p:nvPr/>
        </p:nvSpPr>
        <p:spPr>
          <a:xfrm>
            <a:off x="6040810" y="7581900"/>
            <a:ext cx="6096000" cy="212016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Thống nhất cách từ chối</a:t>
            </a:r>
            <a:endParaRPr lang="en-US" sz="3800" dirty="0">
              <a:solidFill>
                <a:schemeClr val="tx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C711C48A-4FF0-A86C-983A-D812AEACD98D}"/>
              </a:ext>
            </a:extLst>
          </p:cNvPr>
          <p:cNvSpPr/>
          <p:nvPr/>
        </p:nvSpPr>
        <p:spPr>
          <a:xfrm>
            <a:off x="12760075" y="7599858"/>
            <a:ext cx="4930390" cy="2110447"/>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Phân vai nhân vật</a:t>
            </a:r>
            <a:endParaRPr lang="en-US"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446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7" grpId="0" animBg="1"/>
      <p:bldP spid="40"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33631E-8A2C-FC33-2FD4-01AE1BF3D77B}"/>
              </a:ext>
            </a:extLst>
          </p:cNvPr>
          <p:cNvGrpSpPr/>
          <p:nvPr/>
        </p:nvGrpSpPr>
        <p:grpSpPr>
          <a:xfrm>
            <a:off x="6015550" y="839488"/>
            <a:ext cx="11662850" cy="8479877"/>
            <a:chOff x="6500822" y="592514"/>
            <a:chExt cx="10874723" cy="8479877"/>
          </a:xfrm>
        </p:grpSpPr>
        <p:grpSp>
          <p:nvGrpSpPr>
            <p:cNvPr id="20" name="Group 3">
              <a:extLst>
                <a:ext uri="{FF2B5EF4-FFF2-40B4-BE49-F238E27FC236}">
                  <a16:creationId xmlns:a16="http://schemas.microsoft.com/office/drawing/2014/main" id="{3AEAD879-DB69-11EF-B05B-1E99EAB185D0}"/>
                </a:ext>
              </a:extLst>
            </p:cNvPr>
            <p:cNvGrpSpPr/>
            <p:nvPr/>
          </p:nvGrpSpPr>
          <p:grpSpPr>
            <a:xfrm>
              <a:off x="6500822" y="1033783"/>
              <a:ext cx="10874723" cy="8038608"/>
              <a:chOff x="0" y="-47625"/>
              <a:chExt cx="2864125" cy="2117164"/>
            </a:xfrm>
          </p:grpSpPr>
          <p:sp>
            <p:nvSpPr>
              <p:cNvPr id="24" name="Freeform 4">
                <a:extLst>
                  <a:ext uri="{FF2B5EF4-FFF2-40B4-BE49-F238E27FC236}">
                    <a16:creationId xmlns:a16="http://schemas.microsoft.com/office/drawing/2014/main" id="{A78A9AEC-3FB3-E72B-02EC-60F8E534738F}"/>
                  </a:ext>
                </a:extLst>
              </p:cNvPr>
              <p:cNvSpPr/>
              <p:nvPr/>
            </p:nvSpPr>
            <p:spPr>
              <a:xfrm>
                <a:off x="0" y="0"/>
                <a:ext cx="2864125"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5" name="TextBox 5">
                <a:extLst>
                  <a:ext uri="{FF2B5EF4-FFF2-40B4-BE49-F238E27FC236}">
                    <a16:creationId xmlns:a16="http://schemas.microsoft.com/office/drawing/2014/main" id="{AE808DE3-6155-BDB8-E9B1-BAC7DCC0AC3E}"/>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21" name="Group 20">
              <a:extLst>
                <a:ext uri="{FF2B5EF4-FFF2-40B4-BE49-F238E27FC236}">
                  <a16:creationId xmlns:a16="http://schemas.microsoft.com/office/drawing/2014/main" id="{3078E879-39BA-50FE-B717-B20146347901}"/>
                </a:ext>
              </a:extLst>
            </p:cNvPr>
            <p:cNvGrpSpPr/>
            <p:nvPr/>
          </p:nvGrpSpPr>
          <p:grpSpPr>
            <a:xfrm>
              <a:off x="8299919" y="592514"/>
              <a:ext cx="7276528" cy="1244189"/>
              <a:chOff x="5625664" y="684319"/>
              <a:chExt cx="7276528" cy="1244189"/>
            </a:xfrm>
          </p:grpSpPr>
          <p:pic>
            <p:nvPicPr>
              <p:cNvPr id="22" name="Picture 9">
                <a:extLst>
                  <a:ext uri="{FF2B5EF4-FFF2-40B4-BE49-F238E27FC236}">
                    <a16:creationId xmlns:a16="http://schemas.microsoft.com/office/drawing/2014/main" id="{F7C6AE6A-E945-DAFB-43A4-F3411FBC4E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88223" y="684319"/>
                <a:ext cx="6951410" cy="1244189"/>
              </a:xfrm>
              <a:prstGeom prst="rect">
                <a:avLst/>
              </a:prstGeom>
            </p:spPr>
          </p:pic>
          <p:sp>
            <p:nvSpPr>
              <p:cNvPr id="23" name="TextBox 22">
                <a:extLst>
                  <a:ext uri="{FF2B5EF4-FFF2-40B4-BE49-F238E27FC236}">
                    <a16:creationId xmlns:a16="http://schemas.microsoft.com/office/drawing/2014/main" id="{EC4F6A8C-076F-5D29-36FA-F39A207AB9BD}"/>
                  </a:ext>
                </a:extLst>
              </p:cNvPr>
              <p:cNvSpPr txBox="1"/>
              <p:nvPr/>
            </p:nvSpPr>
            <p:spPr>
              <a:xfrm>
                <a:off x="5625664" y="875526"/>
                <a:ext cx="7276528" cy="861774"/>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Trò</a:t>
                </a:r>
                <a:r>
                  <a:rPr lang="en-US" sz="4800" b="1" dirty="0">
                    <a:latin typeface="Arial" panose="020B0604020202020204" pitchFamily="34" charset="0"/>
                    <a:cs typeface="Arial" panose="020B0604020202020204" pitchFamily="34" charset="0"/>
                  </a:rPr>
                  <a:t> </a:t>
                </a:r>
                <a:r>
                  <a:rPr lang="en-US" sz="4800" b="1" err="1">
                    <a:latin typeface="Arial" panose="020B0604020202020204" pitchFamily="34" charset="0"/>
                    <a:cs typeface="Arial" panose="020B0604020202020204" pitchFamily="34" charset="0"/>
                  </a:rPr>
                  <a:t>chơi</a:t>
                </a:r>
                <a:r>
                  <a:rPr lang="en-US" sz="4800" b="1">
                    <a:latin typeface="Arial" panose="020B0604020202020204" pitchFamily="34" charset="0"/>
                    <a:cs typeface="Arial" panose="020B0604020202020204" pitchFamily="34" charset="0"/>
                  </a:rPr>
                  <a:t> “Ô chữ”</a:t>
                </a:r>
                <a:endParaRPr lang="en-US" sz="4800" b="1" dirty="0">
                  <a:latin typeface="Arial" panose="020B0604020202020204" pitchFamily="34" charset="0"/>
                  <a:cs typeface="Arial" panose="020B0604020202020204" pitchFamily="34" charset="0"/>
                </a:endParaRPr>
              </a:p>
            </p:txBody>
          </p:sp>
        </p:grpSp>
      </p:grpSp>
      <p:sp>
        <p:nvSpPr>
          <p:cNvPr id="26" name="TextBox 25">
            <a:extLst>
              <a:ext uri="{FF2B5EF4-FFF2-40B4-BE49-F238E27FC236}">
                <a16:creationId xmlns:a16="http://schemas.microsoft.com/office/drawing/2014/main" id="{FBB46FAE-F350-BFBF-0D19-0174EB4D6C37}"/>
              </a:ext>
            </a:extLst>
          </p:cNvPr>
          <p:cNvSpPr txBox="1"/>
          <p:nvPr/>
        </p:nvSpPr>
        <p:spPr>
          <a:xfrm>
            <a:off x="6983401" y="2493264"/>
            <a:ext cx="993171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Gợi ý nội dung các ô chữ</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Đây</a:t>
            </a:r>
            <a:r>
              <a:rPr lang="vi-VN" sz="4000">
                <a:latin typeface="Arial" panose="020B0604020202020204" pitchFamily="34" charset="0"/>
                <a:ea typeface="Calibri" panose="020F0502020204030204" pitchFamily="34" charset="0"/>
                <a:cs typeface="Arial" panose="020B0604020202020204" pitchFamily="34" charset="0"/>
              </a:rPr>
              <a:t> là những giá trị sống tốt đẹp được tổ chức UNESCO công nhận, thể hiện những điều quan trọng và ý nghĩa khi chúng ta ứng xử với mọi người xung quanh.</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vi-VN" sz="4000">
                <a:latin typeface="Arial" panose="020B0604020202020204" pitchFamily="34" charset="0"/>
                <a:ea typeface="Calibri" panose="020F0502020204030204" pitchFamily="34" charset="0"/>
                <a:cs typeface="Arial" panose="020B0604020202020204" pitchFamily="34" charset="0"/>
              </a:rPr>
              <a:t>Các từ trong hàng ngang là Tiếng Việt nhưng bỏ dấu.</a:t>
            </a:r>
            <a:endParaRPr lang="en-US" sz="4000" dirty="0">
              <a:latin typeface="Arial" panose="020B0604020202020204" pitchFamily="34" charset="0"/>
              <a:ea typeface="Calibri" panose="020F0502020204030204" pitchFamily="34" charset="0"/>
              <a:cs typeface="Arial" panose="020B0604020202020204" pitchFamily="34" charset="0"/>
            </a:endParaRPr>
          </a:p>
        </p:txBody>
      </p:sp>
      <p:grpSp>
        <p:nvGrpSpPr>
          <p:cNvPr id="27" name="Group 6">
            <a:extLst>
              <a:ext uri="{FF2B5EF4-FFF2-40B4-BE49-F238E27FC236}">
                <a16:creationId xmlns:a16="http://schemas.microsoft.com/office/drawing/2014/main" id="{05F1D9DB-2CB4-03D8-B0E8-B64869408563}"/>
              </a:ext>
            </a:extLst>
          </p:cNvPr>
          <p:cNvGrpSpPr/>
          <p:nvPr/>
        </p:nvGrpSpPr>
        <p:grpSpPr>
          <a:xfrm>
            <a:off x="429083" y="2235559"/>
            <a:ext cx="6229033" cy="6229033"/>
            <a:chOff x="0" y="0"/>
            <a:chExt cx="812800" cy="812800"/>
          </a:xfrm>
        </p:grpSpPr>
        <p:sp>
          <p:nvSpPr>
            <p:cNvPr id="28" name="Freeform 7">
              <a:extLst>
                <a:ext uri="{FF2B5EF4-FFF2-40B4-BE49-F238E27FC236}">
                  <a16:creationId xmlns:a16="http://schemas.microsoft.com/office/drawing/2014/main" id="{38BC8226-AA17-7A55-E6E6-B1143465BA9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20000"/>
                <a:lumOff val="80000"/>
              </a:schemeClr>
            </a:solidFill>
          </p:spPr>
          <p:txBody>
            <a:bodyPr/>
            <a:lstStyle/>
            <a:p>
              <a:endParaRPr lang="en-US"/>
            </a:p>
          </p:txBody>
        </p:sp>
        <p:sp>
          <p:nvSpPr>
            <p:cNvPr id="29" name="TextBox 8">
              <a:extLst>
                <a:ext uri="{FF2B5EF4-FFF2-40B4-BE49-F238E27FC236}">
                  <a16:creationId xmlns:a16="http://schemas.microsoft.com/office/drawing/2014/main" id="{29108010-C998-1EC7-E098-3AF69303C1A6}"/>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30" name="Picture 15">
            <a:extLst>
              <a:ext uri="{FF2B5EF4-FFF2-40B4-BE49-F238E27FC236}">
                <a16:creationId xmlns:a16="http://schemas.microsoft.com/office/drawing/2014/main" id="{89298D2A-DFBF-D704-DDB7-54DB8564BB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1638" y="2197381"/>
            <a:ext cx="4943911" cy="1600029"/>
          </a:xfrm>
          <a:prstGeom prst="rect">
            <a:avLst/>
          </a:prstGeom>
        </p:spPr>
      </p:pic>
      <p:sp>
        <p:nvSpPr>
          <p:cNvPr id="31" name="TextBox 30">
            <a:extLst>
              <a:ext uri="{FF2B5EF4-FFF2-40B4-BE49-F238E27FC236}">
                <a16:creationId xmlns:a16="http://schemas.microsoft.com/office/drawing/2014/main" id="{65C7481E-76B0-60BA-EEB9-A268073F3066}"/>
              </a:ext>
            </a:extLst>
          </p:cNvPr>
          <p:cNvSpPr txBox="1"/>
          <p:nvPr/>
        </p:nvSpPr>
        <p:spPr>
          <a:xfrm>
            <a:off x="723581" y="4876909"/>
            <a:ext cx="5631159"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rPr>
              <a:t>KHỞI ĐỘNG</a:t>
            </a:r>
          </a:p>
        </p:txBody>
      </p:sp>
      <p:pic>
        <p:nvPicPr>
          <p:cNvPr id="32" name="Picture 6">
            <a:extLst>
              <a:ext uri="{FF2B5EF4-FFF2-40B4-BE49-F238E27FC236}">
                <a16:creationId xmlns:a16="http://schemas.microsoft.com/office/drawing/2014/main" id="{C80645A1-89EE-3385-C14E-C96BCE9522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3851" y="6378131"/>
            <a:ext cx="4255963" cy="3833385"/>
          </a:xfrm>
          <a:prstGeom prst="rect">
            <a:avLst/>
          </a:prstGeom>
        </p:spPr>
      </p:pic>
      <p:sp>
        <p:nvSpPr>
          <p:cNvPr id="13" name="Freeform 13"/>
          <p:cNvSpPr/>
          <p:nvPr/>
        </p:nvSpPr>
        <p:spPr>
          <a:xfrm>
            <a:off x="16840200" y="8098035"/>
            <a:ext cx="1447800" cy="2199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6699096" y="931611"/>
            <a:ext cx="1535751" cy="1342608"/>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55760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outVertical)">
                                      <p:cBhvr>
                                        <p:cTn id="7" dur="500"/>
                                        <p:tgtEl>
                                          <p:spTgt spid="26">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barn(outVertical)">
                                      <p:cBhvr>
                                        <p:cTn id="11"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4" name="Freeform 14"/>
          <p:cNvSpPr/>
          <p:nvPr/>
        </p:nvSpPr>
        <p:spPr>
          <a:xfrm rot="12470409">
            <a:off x="16794930" y="-268817"/>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609992E-50EE-4426-9336-711B9352ED34}"/>
              </a:ext>
            </a:extLst>
          </p:cNvPr>
          <p:cNvGrpSpPr/>
          <p:nvPr/>
        </p:nvGrpSpPr>
        <p:grpSpPr>
          <a:xfrm>
            <a:off x="1219200" y="643689"/>
            <a:ext cx="5562600" cy="3429000"/>
            <a:chOff x="-166270" y="2019612"/>
            <a:chExt cx="5562600" cy="3429000"/>
          </a:xfrm>
        </p:grpSpPr>
        <p:sp>
          <p:nvSpPr>
            <p:cNvPr id="4" name="Line Callout 1 (Border and Accent Bar) 3">
              <a:extLst>
                <a:ext uri="{FF2B5EF4-FFF2-40B4-BE49-F238E27FC236}">
                  <a16:creationId xmlns:a16="http://schemas.microsoft.com/office/drawing/2014/main" id="{5A87F5B0-6727-8959-6482-AF97C9E8BFAB}"/>
                </a:ext>
              </a:extLst>
            </p:cNvPr>
            <p:cNvSpPr/>
            <p:nvPr/>
          </p:nvSpPr>
          <p:spPr>
            <a:xfrm>
              <a:off x="-166270" y="2547354"/>
              <a:ext cx="5562600" cy="2901258"/>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chemeClr val="tx1"/>
                  </a:solidFill>
                  <a:latin typeface="Arial" panose="020B0604020202020204" pitchFamily="34" charset="0"/>
                  <a:cs typeface="Arial" panose="020B0604020202020204" pitchFamily="34" charset="0"/>
                </a:rPr>
                <a:t>TÌNH HUỐNG ĐƯA RA</a:t>
              </a:r>
              <a:endParaRPr lang="en-US" sz="4800" b="1" dirty="0">
                <a:solidFill>
                  <a:schemeClr val="tx1"/>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7F022530-BF1D-7FA7-7340-4840418ED4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44420" y="2019612"/>
              <a:ext cx="741219" cy="762000"/>
            </a:xfrm>
            <a:prstGeom prst="rect">
              <a:avLst/>
            </a:prstGeom>
          </p:spPr>
        </p:pic>
      </p:grpSp>
      <p:pic>
        <p:nvPicPr>
          <p:cNvPr id="6" name="Picture 5" descr="A group of children in a classroom&#10;&#10;Description automatically generated">
            <a:extLst>
              <a:ext uri="{FF2B5EF4-FFF2-40B4-BE49-F238E27FC236}">
                <a16:creationId xmlns:a16="http://schemas.microsoft.com/office/drawing/2014/main" id="{236F7688-CA22-B875-E3BF-D3A0DBE70565}"/>
              </a:ext>
            </a:extLst>
          </p:cNvPr>
          <p:cNvPicPr>
            <a:picLocks noChangeAspect="1"/>
          </p:cNvPicPr>
          <p:nvPr/>
        </p:nvPicPr>
        <p:blipFill rotWithShape="1">
          <a:blip r:embed="rId6">
            <a:extLst>
              <a:ext uri="{28A0092B-C50C-407E-A947-70E740481C1C}">
                <a14:useLocalDpi xmlns:a14="http://schemas.microsoft.com/office/drawing/2010/main" val="0"/>
              </a:ext>
            </a:extLst>
          </a:blip>
          <a:srcRect l="8544" t="6455" r="5321" b="67619"/>
          <a:stretch/>
        </p:blipFill>
        <p:spPr>
          <a:xfrm>
            <a:off x="7924800" y="643688"/>
            <a:ext cx="8943704" cy="4118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0B6EFD4-ED3A-A72E-FC4B-EA6FC39C05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29" t="32832" r="4636" b="36057"/>
          <a:stretch/>
        </p:blipFill>
        <p:spPr>
          <a:xfrm>
            <a:off x="685800" y="5218977"/>
            <a:ext cx="8324993" cy="4600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12854BAE-583C-65F7-F66B-523420E7CA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19" t="64444" r="3665"/>
          <a:stretch/>
        </p:blipFill>
        <p:spPr>
          <a:xfrm>
            <a:off x="10023443" y="5218977"/>
            <a:ext cx="7578757" cy="4600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7879644"/>
      </p:ext>
    </p:extLst>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4" name="Freeform 14"/>
          <p:cNvSpPr/>
          <p:nvPr/>
        </p:nvSpPr>
        <p:spPr>
          <a:xfrm rot="7720389">
            <a:off x="182542" y="-569535"/>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75825D98-7290-99AF-3230-9459F2905C14}"/>
              </a:ext>
            </a:extLst>
          </p:cNvPr>
          <p:cNvSpPr/>
          <p:nvPr/>
        </p:nvSpPr>
        <p:spPr>
          <a:xfrm>
            <a:off x="16687800" y="296246"/>
            <a:ext cx="1371600" cy="1013363"/>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D23C345-EEE4-A3A8-9F4F-4EB769FA15F0}"/>
              </a:ext>
            </a:extLst>
          </p:cNvPr>
          <p:cNvSpPr txBox="1"/>
          <p:nvPr/>
        </p:nvSpPr>
        <p:spPr>
          <a:xfrm>
            <a:off x="5185323" y="528692"/>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925700F-66C9-8312-4640-9E1B446D00D8}"/>
              </a:ext>
            </a:extLst>
          </p:cNvPr>
          <p:cNvSpPr/>
          <p:nvPr/>
        </p:nvSpPr>
        <p:spPr>
          <a:xfrm>
            <a:off x="938147" y="1547360"/>
            <a:ext cx="16459199" cy="2215457"/>
          </a:xfrm>
          <a:prstGeom prst="roundRect">
            <a:avLst/>
          </a:prstGeom>
          <a:solidFill>
            <a:schemeClr val="bg1"/>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2">
                    <a:lumMod val="75000"/>
                  </a:schemeClr>
                </a:solidFill>
                <a:latin typeface="Arial" panose="020B0604020202020204" pitchFamily="34" charset="0"/>
                <a:cs typeface="Arial" panose="020B0604020202020204" pitchFamily="34" charset="0"/>
              </a:rPr>
              <a:t>	</a:t>
            </a:r>
            <a:r>
              <a:rPr lang="vi-VN" sz="4000" b="1">
                <a:solidFill>
                  <a:schemeClr val="tx2">
                    <a:lumMod val="75000"/>
                  </a:schemeClr>
                </a:solidFill>
                <a:latin typeface="Arial" panose="020B0604020202020204" pitchFamily="34" charset="0"/>
                <a:cs typeface="Arial" panose="020B0604020202020204" pitchFamily="34" charset="0"/>
              </a:rPr>
              <a:t>Tình huống </a:t>
            </a:r>
            <a:r>
              <a:rPr lang="en-US" sz="4000" b="1">
                <a:solidFill>
                  <a:schemeClr val="tx2">
                    <a:lumMod val="75000"/>
                  </a:schemeClr>
                </a:solidFill>
                <a:latin typeface="Arial" panose="020B0604020202020204" pitchFamily="34" charset="0"/>
                <a:cs typeface="Arial" panose="020B0604020202020204" pitchFamily="34" charset="0"/>
              </a:rPr>
              <a:t>1</a:t>
            </a:r>
            <a:r>
              <a:rPr lang="vi-VN" sz="4000" b="1">
                <a:solidFill>
                  <a:schemeClr val="tx2">
                    <a:lumMod val="75000"/>
                  </a:schemeClr>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Em sẽ không đi, vì chưa làm xong bài tập</a:t>
            </a:r>
            <a:r>
              <a:rPr lang="en-US" sz="4000">
                <a:solidFill>
                  <a:schemeClr val="tx1"/>
                </a:solidFill>
                <a:latin typeface="Arial" panose="020B0604020202020204" pitchFamily="34" charset="0"/>
                <a:cs typeface="Arial" panose="020B0604020202020204" pitchFamily="34" charset="0"/>
              </a:rPr>
              <a:t> và </a:t>
            </a:r>
            <a:r>
              <a:rPr lang="vi-VN" sz="4000">
                <a:solidFill>
                  <a:schemeClr val="tx1"/>
                </a:solidFill>
                <a:latin typeface="Arial" panose="020B0604020202020204" pitchFamily="34" charset="0"/>
                <a:cs typeface="Arial" panose="020B0604020202020204" pitchFamily="34" charset="0"/>
              </a:rPr>
              <a:t>hẹn bạn </a:t>
            </a:r>
            <a:r>
              <a:rPr lang="en-US" sz="4000">
                <a:solidFill>
                  <a:schemeClr val="tx1"/>
                </a:solidFill>
                <a:latin typeface="Arial" panose="020B0604020202020204" pitchFamily="34" charset="0"/>
                <a:cs typeface="Arial" panose="020B0604020202020204" pitchFamily="34" charset="0"/>
              </a:rPr>
              <a:t>vào </a:t>
            </a:r>
            <a:r>
              <a:rPr lang="vi-VN" sz="4000">
                <a:solidFill>
                  <a:schemeClr val="tx1"/>
                </a:solidFill>
                <a:latin typeface="Arial" panose="020B0604020202020204" pitchFamily="34" charset="0"/>
                <a:cs typeface="Arial" panose="020B0604020202020204" pitchFamily="34" charset="0"/>
              </a:rPr>
              <a:t>dịp khác</a:t>
            </a:r>
            <a:r>
              <a:rPr lang="en-US" sz="4000">
                <a:solidFill>
                  <a:schemeClr val="tx1"/>
                </a:solidFill>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a16="http://schemas.microsoft.com/office/drawing/2014/main" id="{762FBA3C-0706-829A-0F12-02BAB9F61E86}"/>
              </a:ext>
            </a:extLst>
          </p:cNvPr>
          <p:cNvSpPr/>
          <p:nvPr/>
        </p:nvSpPr>
        <p:spPr>
          <a:xfrm>
            <a:off x="954475" y="4138158"/>
            <a:ext cx="16459199" cy="2590798"/>
          </a:xfrm>
          <a:prstGeom prst="roundRect">
            <a:avLst/>
          </a:prstGeom>
          <a:solidFill>
            <a:schemeClr val="bg1"/>
          </a:solidFill>
          <a:ln w="38100">
            <a:solidFill>
              <a:schemeClr val="accent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accent2">
                    <a:lumMod val="75000"/>
                  </a:schemeClr>
                </a:solidFill>
                <a:latin typeface="Arial" panose="020B0604020202020204" pitchFamily="34" charset="0"/>
                <a:cs typeface="Arial" panose="020B0604020202020204" pitchFamily="34" charset="0"/>
              </a:rPr>
              <a:t>	</a:t>
            </a:r>
            <a:r>
              <a:rPr lang="vi-VN" sz="4000" b="1">
                <a:solidFill>
                  <a:schemeClr val="accent2">
                    <a:lumMod val="75000"/>
                  </a:schemeClr>
                </a:solidFill>
                <a:latin typeface="Arial" panose="020B0604020202020204" pitchFamily="34" charset="0"/>
                <a:cs typeface="Arial" panose="020B0604020202020204" pitchFamily="34" charset="0"/>
              </a:rPr>
              <a:t>Tình huống </a:t>
            </a:r>
            <a:r>
              <a:rPr lang="en-US" sz="4000" b="1">
                <a:solidFill>
                  <a:schemeClr val="accent2">
                    <a:lumMod val="75000"/>
                  </a:schemeClr>
                </a:solidFill>
                <a:latin typeface="Arial" panose="020B0604020202020204" pitchFamily="34" charset="0"/>
                <a:cs typeface="Arial" panose="020B0604020202020204" pitchFamily="34" charset="0"/>
              </a:rPr>
              <a:t>2</a:t>
            </a:r>
            <a:r>
              <a:rPr lang="vi-VN" sz="4000" b="1">
                <a:solidFill>
                  <a:schemeClr val="accent2">
                    <a:lumMod val="75000"/>
                  </a:schemeClr>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Em sẽ đi học nhóm với các bạn, không nên nghe theo lời rủ rê mà quên mất việc học tập.</a:t>
            </a:r>
            <a:endParaRPr lang="en-US" sz="40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8690F83F-81A6-BA81-9E34-FA597E8CD151}"/>
              </a:ext>
            </a:extLst>
          </p:cNvPr>
          <p:cNvSpPr/>
          <p:nvPr/>
        </p:nvSpPr>
        <p:spPr>
          <a:xfrm>
            <a:off x="866273" y="7104298"/>
            <a:ext cx="16531073" cy="2453208"/>
          </a:xfrm>
          <a:prstGeom prst="roundRect">
            <a:avLst/>
          </a:prstGeom>
          <a:solidFill>
            <a:schemeClr val="bg1"/>
          </a:solidFill>
          <a:ln w="38100">
            <a:solidFill>
              <a:schemeClr val="accent3">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accent3">
                    <a:lumMod val="75000"/>
                  </a:schemeClr>
                </a:solidFill>
                <a:latin typeface="Arial" panose="020B0604020202020204" pitchFamily="34" charset="0"/>
                <a:cs typeface="Arial" panose="020B0604020202020204" pitchFamily="34" charset="0"/>
              </a:rPr>
              <a:t>	</a:t>
            </a:r>
            <a:r>
              <a:rPr lang="vi-VN" sz="4000" b="1">
                <a:solidFill>
                  <a:schemeClr val="accent3">
                    <a:lumMod val="75000"/>
                  </a:schemeClr>
                </a:solidFill>
                <a:latin typeface="Arial" panose="020B0604020202020204" pitchFamily="34" charset="0"/>
                <a:cs typeface="Arial" panose="020B0604020202020204" pitchFamily="34" charset="0"/>
              </a:rPr>
              <a:t>Tình huống </a:t>
            </a:r>
            <a:r>
              <a:rPr lang="en-US" sz="4000" b="1">
                <a:solidFill>
                  <a:schemeClr val="accent3">
                    <a:lumMod val="75000"/>
                  </a:schemeClr>
                </a:solidFill>
                <a:latin typeface="Arial" panose="020B0604020202020204" pitchFamily="34" charset="0"/>
                <a:cs typeface="Arial" panose="020B0604020202020204" pitchFamily="34" charset="0"/>
              </a:rPr>
              <a:t>3</a:t>
            </a:r>
            <a:r>
              <a:rPr lang="vi-VN" sz="4000" b="1">
                <a:solidFill>
                  <a:schemeClr val="accent3">
                    <a:lumMod val="75000"/>
                  </a:schemeClr>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Nếu vượt quá khả năng của bản thân em sẽ đàm phán với các bạn còn lại xem ai có thể đảm nhận được.</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8137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23F63134-01FB-BD3E-589F-F8937389D824}"/>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9E1ED4A-044E-396C-F578-5D29EE2DF9F4}"/>
              </a:ext>
            </a:extLst>
          </p:cNvPr>
          <p:cNvGrpSpPr/>
          <p:nvPr/>
        </p:nvGrpSpPr>
        <p:grpSpPr>
          <a:xfrm>
            <a:off x="2870890" y="1041350"/>
            <a:ext cx="9742645" cy="1442979"/>
            <a:chOff x="3619170" y="659644"/>
            <a:chExt cx="9742645" cy="1442979"/>
          </a:xfrm>
        </p:grpSpPr>
        <p:pic>
          <p:nvPicPr>
            <p:cNvPr id="8" name="Picture 9">
              <a:extLst>
                <a:ext uri="{FF2B5EF4-FFF2-40B4-BE49-F238E27FC236}">
                  <a16:creationId xmlns:a16="http://schemas.microsoft.com/office/drawing/2014/main" id="{303F2C68-6C6A-DB64-3068-226381097D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4633" y="659644"/>
              <a:ext cx="8663264" cy="1442979"/>
            </a:xfrm>
            <a:prstGeom prst="rect">
              <a:avLst/>
            </a:prstGeom>
          </p:spPr>
        </p:pic>
        <p:sp>
          <p:nvSpPr>
            <p:cNvPr id="9" name="TextBox 8">
              <a:extLst>
                <a:ext uri="{FF2B5EF4-FFF2-40B4-BE49-F238E27FC236}">
                  <a16:creationId xmlns:a16="http://schemas.microsoft.com/office/drawing/2014/main" id="{8834079E-FA07-7D7C-FA8A-0C0DDCC2522F}"/>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E9907C66-8CC4-BCEC-D199-5D8D4A14E18D}"/>
              </a:ext>
            </a:extLst>
          </p:cNvPr>
          <p:cNvSpPr txBox="1"/>
          <p:nvPr/>
        </p:nvSpPr>
        <p:spPr>
          <a:xfrm>
            <a:off x="1946785" y="2781113"/>
            <a:ext cx="11582400"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cuộc sống, không tránh khỏi những lúc chúng ta cần thực hiện kĩ năng từ chối.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Thay vì miễn cưỡng chấp nhận những yêu cầu hoặc lời đề nghị mà chúng không mong muốn, chúng ta có rất nhiều cách khác nhau để từ chối người khác.</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1C7D433-1C8B-1310-E9A2-FC351EA94E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29459" y="7538594"/>
            <a:ext cx="5449881" cy="2861187"/>
          </a:xfrm>
          <a:prstGeom prst="rect">
            <a:avLst/>
          </a:prstGeom>
        </p:spPr>
      </p:pic>
      <p:sp>
        <p:nvSpPr>
          <p:cNvPr id="14" name="Freeform 14"/>
          <p:cNvSpPr/>
          <p:nvPr/>
        </p:nvSpPr>
        <p:spPr>
          <a:xfrm>
            <a:off x="781162" y="8075439"/>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6421755">
            <a:off x="13525305" y="1513497"/>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5389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outVertical)">
                                      <p:cBhvr>
                                        <p:cTn id="7" dur="500"/>
                                        <p:tgtEl>
                                          <p:spTgt spid="10">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arn(outVertical)">
                                      <p:cBhvr>
                                        <p:cTn id="1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7247" y="1625443"/>
            <a:ext cx="15493506" cy="7872160"/>
            <a:chOff x="0" y="0"/>
            <a:chExt cx="4080594" cy="2073326"/>
          </a:xfrm>
        </p:grpSpPr>
        <p:sp>
          <p:nvSpPr>
            <p:cNvPr id="3" name="Freeform 3"/>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 name="Group 5"/>
          <p:cNvGrpSpPr/>
          <p:nvPr/>
        </p:nvGrpSpPr>
        <p:grpSpPr>
          <a:xfrm>
            <a:off x="1482063" y="-318330"/>
            <a:ext cx="15493506" cy="1765390"/>
            <a:chOff x="0" y="0"/>
            <a:chExt cx="4080594" cy="464959"/>
          </a:xfrm>
        </p:grpSpPr>
        <p:sp>
          <p:nvSpPr>
            <p:cNvPr id="6" name="Freeform 6"/>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8" name="Group 8"/>
          <p:cNvGrpSpPr/>
          <p:nvPr/>
        </p:nvGrpSpPr>
        <p:grpSpPr>
          <a:xfrm>
            <a:off x="1821328" y="2827527"/>
            <a:ext cx="14645344" cy="6273254"/>
            <a:chOff x="0" y="0"/>
            <a:chExt cx="3857210" cy="1652215"/>
          </a:xfrm>
        </p:grpSpPr>
        <p:sp>
          <p:nvSpPr>
            <p:cNvPr id="9" name="Freeform 9"/>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chemeClr val="bg1"/>
            </a:solidFill>
            <a:ln w="38100" cap="rnd">
              <a:solidFill>
                <a:srgbClr val="AEA36F"/>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 name="Freeform 11"/>
          <p:cNvSpPr/>
          <p:nvPr/>
        </p:nvSpPr>
        <p:spPr>
          <a:xfrm>
            <a:off x="16128130" y="6851740"/>
            <a:ext cx="1525245" cy="3467100"/>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20">
            <a:extLst>
              <a:ext uri="{FF2B5EF4-FFF2-40B4-BE49-F238E27FC236}">
                <a16:creationId xmlns:a16="http://schemas.microsoft.com/office/drawing/2014/main" id="{DB93DBE5-D96A-6BB2-C5A0-3627E6341769}"/>
              </a:ext>
            </a:extLst>
          </p:cNvPr>
          <p:cNvSpPr txBox="1"/>
          <p:nvPr/>
        </p:nvSpPr>
        <p:spPr>
          <a:xfrm>
            <a:off x="2251598" y="4316329"/>
            <a:ext cx="13954435"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prstClr val="black"/>
                </a:solidFill>
                <a:latin typeface="Arial" panose="020B0604020202020204" pitchFamily="34" charset="0"/>
                <a:ea typeface="Calibri" panose="020F0502020204030204" pitchFamily="34" charset="0"/>
                <a:cs typeface="Arial" panose="020B0604020202020204" pitchFamily="34" charset="0"/>
              </a:rPr>
              <a:t>RÈN LUYỆN KĨ NĂNG TỪ CHỐI</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76353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228600" y="8801100"/>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8F22F15D-8B67-4918-64FA-1729443B8BB9}"/>
              </a:ext>
            </a:extLst>
          </p:cNvPr>
          <p:cNvGrpSpPr/>
          <p:nvPr/>
        </p:nvGrpSpPr>
        <p:grpSpPr>
          <a:xfrm>
            <a:off x="762000" y="1352692"/>
            <a:ext cx="16368197" cy="2019064"/>
            <a:chOff x="799288" y="2385192"/>
            <a:chExt cx="16463972" cy="2019064"/>
          </a:xfrm>
        </p:grpSpPr>
        <p:sp>
          <p:nvSpPr>
            <p:cNvPr id="3" name="TextBox 2">
              <a:extLst>
                <a:ext uri="{FF2B5EF4-FFF2-40B4-BE49-F238E27FC236}">
                  <a16:creationId xmlns:a16="http://schemas.microsoft.com/office/drawing/2014/main" id="{BF48578A-108C-5355-9A58-771D39FE02A2}"/>
                </a:ext>
              </a:extLst>
            </p:cNvPr>
            <p:cNvSpPr txBox="1"/>
            <p:nvPr/>
          </p:nvSpPr>
          <p:spPr>
            <a:xfrm>
              <a:off x="2438400" y="2385192"/>
              <a:ext cx="14824860" cy="2019064"/>
            </a:xfrm>
            <a:prstGeom prst="roundRect">
              <a:avLst/>
            </a:prstGeom>
            <a:solidFill>
              <a:schemeClr val="accent5">
                <a:lumMod val="20000"/>
                <a:lumOff val="80000"/>
              </a:schemeClr>
            </a:solid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Các em hãy viết vào </a:t>
              </a:r>
              <a:r>
                <a:rPr lang="en-US" sz="4000" b="1" i="1">
                  <a:latin typeface="Arial" panose="020B0604020202020204" pitchFamily="34" charset="0"/>
                  <a:cs typeface="Arial" panose="020B0604020202020204" pitchFamily="34" charset="0"/>
                </a:rPr>
                <a:t>Phiếu học tập </a:t>
              </a:r>
              <a:r>
                <a:rPr lang="en-US" sz="4000">
                  <a:latin typeface="Arial" panose="020B0604020202020204" pitchFamily="34" charset="0"/>
                  <a:cs typeface="Arial" panose="020B0604020202020204" pitchFamily="34" charset="0"/>
                </a:rPr>
                <a:t>để chia sẻ những khó khăn của bản thân khi thực hiện kĩ năng từ chối </a:t>
              </a:r>
              <a:r>
                <a:rPr lang="en-US" sz="4000" i="1">
                  <a:latin typeface="Arial" panose="020B0604020202020204" pitchFamily="34" charset="0"/>
                  <a:cs typeface="Arial" panose="020B0604020202020204" pitchFamily="34" charset="0"/>
                </a:rPr>
                <a:t>(không ghi tên</a:t>
              </a:r>
              <a:r>
                <a:rPr lang="en-US" sz="4000">
                  <a:latin typeface="Arial" panose="020B0604020202020204" pitchFamily="34" charset="0"/>
                  <a:cs typeface="Arial" panose="020B0604020202020204" pitchFamily="34" charset="0"/>
                </a:rPr>
                <a:t>).</a:t>
              </a:r>
              <a:endParaRPr lang="en-US" sz="4000" i="1">
                <a:latin typeface="Arial" panose="020B0604020202020204" pitchFamily="34" charset="0"/>
                <a:cs typeface="Arial" panose="020B0604020202020204" pitchFamily="34" charset="0"/>
              </a:endParaRPr>
            </a:p>
          </p:txBody>
        </p:sp>
        <p:pic>
          <p:nvPicPr>
            <p:cNvPr id="4" name="Picture 3" descr="A child drawing on a piece of paper&#10;&#10;Description automatically generated with low confidence">
              <a:extLst>
                <a:ext uri="{FF2B5EF4-FFF2-40B4-BE49-F238E27FC236}">
                  <a16:creationId xmlns:a16="http://schemas.microsoft.com/office/drawing/2014/main" id="{74C82C66-B3FF-6D82-1BBD-32A2CFFE3C22}"/>
                </a:ext>
              </a:extLst>
            </p:cNvPr>
            <p:cNvPicPr>
              <a:picLocks noChangeAspect="1"/>
            </p:cNvPicPr>
            <p:nvPr/>
          </p:nvPicPr>
          <p:blipFill rotWithShape="1">
            <a:blip r:embed="rId6">
              <a:extLst>
                <a:ext uri="{28A0092B-C50C-407E-A947-70E740481C1C}">
                  <a14:useLocalDpi xmlns:a14="http://schemas.microsoft.com/office/drawing/2010/main" val="0"/>
                </a:ext>
              </a:extLst>
            </a:blip>
            <a:srcRect l="5024" t="8894" r="6087" b="13329"/>
            <a:stretch/>
          </p:blipFill>
          <p:spPr>
            <a:xfrm>
              <a:off x="799288" y="2679728"/>
              <a:ext cx="1634277" cy="1429991"/>
            </a:xfrm>
            <a:prstGeom prst="rect">
              <a:avLst/>
            </a:prstGeom>
          </p:spPr>
        </p:pic>
      </p:grpSp>
      <p:grpSp>
        <p:nvGrpSpPr>
          <p:cNvPr id="12" name="Group 11">
            <a:extLst>
              <a:ext uri="{FF2B5EF4-FFF2-40B4-BE49-F238E27FC236}">
                <a16:creationId xmlns:a16="http://schemas.microsoft.com/office/drawing/2014/main" id="{91C9F625-E1C9-8BA4-BDC7-BC0A8CC766FC}"/>
              </a:ext>
            </a:extLst>
          </p:cNvPr>
          <p:cNvGrpSpPr/>
          <p:nvPr/>
        </p:nvGrpSpPr>
        <p:grpSpPr>
          <a:xfrm>
            <a:off x="3352799" y="4152900"/>
            <a:ext cx="11658601" cy="5029200"/>
            <a:chOff x="3352799" y="4152900"/>
            <a:chExt cx="11658601" cy="5029200"/>
          </a:xfrm>
        </p:grpSpPr>
        <p:sp>
          <p:nvSpPr>
            <p:cNvPr id="5" name="Rectangle: Rounded Corners 4">
              <a:extLst>
                <a:ext uri="{FF2B5EF4-FFF2-40B4-BE49-F238E27FC236}">
                  <a16:creationId xmlns:a16="http://schemas.microsoft.com/office/drawing/2014/main" id="{AB364971-8498-2F64-5BC5-7B62EEAB7DBF}"/>
                </a:ext>
              </a:extLst>
            </p:cNvPr>
            <p:cNvSpPr/>
            <p:nvPr/>
          </p:nvSpPr>
          <p:spPr>
            <a:xfrm>
              <a:off x="3352799" y="4152900"/>
              <a:ext cx="11582401" cy="5029200"/>
            </a:xfrm>
            <a:prstGeom prst="roundRect">
              <a:avLst/>
            </a:prstGeom>
            <a:solidFill>
              <a:schemeClr val="bg1"/>
            </a:solidFill>
            <a:ln w="38100">
              <a:solidFill>
                <a:schemeClr val="tx1">
                  <a:lumMod val="95000"/>
                  <a:lumOff val="5000"/>
                </a:schemeClr>
              </a:solidFill>
              <a:prstDash val="solid"/>
              <a:extLst>
                <a:ext uri="{C807C97D-BFC1-408E-A445-0C87EB9F89A2}">
                  <ask:lineSketchStyleProps xmlns:ask="http://schemas.microsoft.com/office/drawing/2018/sketchyshapes" sd="3630300465">
                    <a:custGeom>
                      <a:avLst/>
                      <a:gdLst>
                        <a:gd name="connsiteX0" fmla="*/ 0 w 16476251"/>
                        <a:gd name="connsiteY0" fmla="*/ 0 h 8839199"/>
                        <a:gd name="connsiteX1" fmla="*/ 588438 w 16476251"/>
                        <a:gd name="connsiteY1" fmla="*/ 0 h 8839199"/>
                        <a:gd name="connsiteX2" fmla="*/ 1341638 w 16476251"/>
                        <a:gd name="connsiteY2" fmla="*/ 0 h 8839199"/>
                        <a:gd name="connsiteX3" fmla="*/ 1765313 w 16476251"/>
                        <a:gd name="connsiteY3" fmla="*/ 0 h 8839199"/>
                        <a:gd name="connsiteX4" fmla="*/ 2024225 w 16476251"/>
                        <a:gd name="connsiteY4" fmla="*/ 0 h 8839199"/>
                        <a:gd name="connsiteX5" fmla="*/ 2612663 w 16476251"/>
                        <a:gd name="connsiteY5" fmla="*/ 0 h 8839199"/>
                        <a:gd name="connsiteX6" fmla="*/ 3201100 w 16476251"/>
                        <a:gd name="connsiteY6" fmla="*/ 0 h 8839199"/>
                        <a:gd name="connsiteX7" fmla="*/ 3954300 w 16476251"/>
                        <a:gd name="connsiteY7" fmla="*/ 0 h 8839199"/>
                        <a:gd name="connsiteX8" fmla="*/ 4542738 w 16476251"/>
                        <a:gd name="connsiteY8" fmla="*/ 0 h 8839199"/>
                        <a:gd name="connsiteX9" fmla="*/ 4636888 w 16476251"/>
                        <a:gd name="connsiteY9" fmla="*/ 0 h 8839199"/>
                        <a:gd name="connsiteX10" fmla="*/ 5390088 w 16476251"/>
                        <a:gd name="connsiteY10" fmla="*/ 0 h 8839199"/>
                        <a:gd name="connsiteX11" fmla="*/ 5649000 w 16476251"/>
                        <a:gd name="connsiteY11" fmla="*/ 0 h 8839199"/>
                        <a:gd name="connsiteX12" fmla="*/ 6566963 w 16476251"/>
                        <a:gd name="connsiteY12" fmla="*/ 0 h 8839199"/>
                        <a:gd name="connsiteX13" fmla="*/ 7155400 w 16476251"/>
                        <a:gd name="connsiteY13" fmla="*/ 0 h 8839199"/>
                        <a:gd name="connsiteX14" fmla="*/ 7249550 w 16476251"/>
                        <a:gd name="connsiteY14" fmla="*/ 0 h 8839199"/>
                        <a:gd name="connsiteX15" fmla="*/ 7343700 w 16476251"/>
                        <a:gd name="connsiteY15" fmla="*/ 0 h 8839199"/>
                        <a:gd name="connsiteX16" fmla="*/ 7932138 w 16476251"/>
                        <a:gd name="connsiteY16" fmla="*/ 0 h 8839199"/>
                        <a:gd name="connsiteX17" fmla="*/ 8685338 w 16476251"/>
                        <a:gd name="connsiteY17" fmla="*/ 0 h 8839199"/>
                        <a:gd name="connsiteX18" fmla="*/ 9109013 w 16476251"/>
                        <a:gd name="connsiteY18" fmla="*/ 0 h 8839199"/>
                        <a:gd name="connsiteX19" fmla="*/ 9203163 w 16476251"/>
                        <a:gd name="connsiteY19" fmla="*/ 0 h 8839199"/>
                        <a:gd name="connsiteX20" fmla="*/ 9297313 w 16476251"/>
                        <a:gd name="connsiteY20" fmla="*/ 0 h 8839199"/>
                        <a:gd name="connsiteX21" fmla="*/ 9556226 w 16476251"/>
                        <a:gd name="connsiteY21" fmla="*/ 0 h 8839199"/>
                        <a:gd name="connsiteX22" fmla="*/ 9815138 w 16476251"/>
                        <a:gd name="connsiteY22" fmla="*/ 0 h 8839199"/>
                        <a:gd name="connsiteX23" fmla="*/ 10733101 w 16476251"/>
                        <a:gd name="connsiteY23" fmla="*/ 0 h 8839199"/>
                        <a:gd name="connsiteX24" fmla="*/ 10827251 w 16476251"/>
                        <a:gd name="connsiteY24" fmla="*/ 0 h 8839199"/>
                        <a:gd name="connsiteX25" fmla="*/ 11086163 w 16476251"/>
                        <a:gd name="connsiteY25" fmla="*/ 0 h 8839199"/>
                        <a:gd name="connsiteX26" fmla="*/ 11509838 w 16476251"/>
                        <a:gd name="connsiteY26" fmla="*/ 0 h 8839199"/>
                        <a:gd name="connsiteX27" fmla="*/ 12098276 w 16476251"/>
                        <a:gd name="connsiteY27" fmla="*/ 0 h 8839199"/>
                        <a:gd name="connsiteX28" fmla="*/ 12357188 w 16476251"/>
                        <a:gd name="connsiteY28" fmla="*/ 0 h 8839199"/>
                        <a:gd name="connsiteX29" fmla="*/ 13275151 w 16476251"/>
                        <a:gd name="connsiteY29" fmla="*/ 0 h 8839199"/>
                        <a:gd name="connsiteX30" fmla="*/ 13369301 w 16476251"/>
                        <a:gd name="connsiteY30" fmla="*/ 0 h 8839199"/>
                        <a:gd name="connsiteX31" fmla="*/ 13957738 w 16476251"/>
                        <a:gd name="connsiteY31" fmla="*/ 0 h 8839199"/>
                        <a:gd name="connsiteX32" fmla="*/ 14546176 w 16476251"/>
                        <a:gd name="connsiteY32" fmla="*/ 0 h 8839199"/>
                        <a:gd name="connsiteX33" fmla="*/ 15464138 w 16476251"/>
                        <a:gd name="connsiteY33" fmla="*/ 0 h 8839199"/>
                        <a:gd name="connsiteX34" fmla="*/ 16476251 w 16476251"/>
                        <a:gd name="connsiteY34" fmla="*/ 0 h 8839199"/>
                        <a:gd name="connsiteX35" fmla="*/ 16476251 w 16476251"/>
                        <a:gd name="connsiteY35" fmla="*/ 324104 h 8839199"/>
                        <a:gd name="connsiteX36" fmla="*/ 16476251 w 16476251"/>
                        <a:gd name="connsiteY36" fmla="*/ 913384 h 8839199"/>
                        <a:gd name="connsiteX37" fmla="*/ 16476251 w 16476251"/>
                        <a:gd name="connsiteY37" fmla="*/ 1591056 h 8839199"/>
                        <a:gd name="connsiteX38" fmla="*/ 16476251 w 16476251"/>
                        <a:gd name="connsiteY38" fmla="*/ 2268728 h 8839199"/>
                        <a:gd name="connsiteX39" fmla="*/ 16476251 w 16476251"/>
                        <a:gd name="connsiteY39" fmla="*/ 3034792 h 8839199"/>
                        <a:gd name="connsiteX40" fmla="*/ 16476251 w 16476251"/>
                        <a:gd name="connsiteY40" fmla="*/ 3535680 h 8839199"/>
                        <a:gd name="connsiteX41" fmla="*/ 16476251 w 16476251"/>
                        <a:gd name="connsiteY41" fmla="*/ 4036568 h 8839199"/>
                        <a:gd name="connsiteX42" fmla="*/ 16476251 w 16476251"/>
                        <a:gd name="connsiteY42" fmla="*/ 4360672 h 8839199"/>
                        <a:gd name="connsiteX43" fmla="*/ 16476251 w 16476251"/>
                        <a:gd name="connsiteY43" fmla="*/ 5038343 h 8839199"/>
                        <a:gd name="connsiteX44" fmla="*/ 16476251 w 16476251"/>
                        <a:gd name="connsiteY44" fmla="*/ 5804407 h 8839199"/>
                        <a:gd name="connsiteX45" fmla="*/ 16476251 w 16476251"/>
                        <a:gd name="connsiteY45" fmla="*/ 6393687 h 8839199"/>
                        <a:gd name="connsiteX46" fmla="*/ 16476251 w 16476251"/>
                        <a:gd name="connsiteY46" fmla="*/ 7159751 h 8839199"/>
                        <a:gd name="connsiteX47" fmla="*/ 16476251 w 16476251"/>
                        <a:gd name="connsiteY47" fmla="*/ 7572247 h 8839199"/>
                        <a:gd name="connsiteX48" fmla="*/ 16476251 w 16476251"/>
                        <a:gd name="connsiteY48" fmla="*/ 7896351 h 8839199"/>
                        <a:gd name="connsiteX49" fmla="*/ 16476251 w 16476251"/>
                        <a:gd name="connsiteY49" fmla="*/ 8839199 h 8839199"/>
                        <a:gd name="connsiteX50" fmla="*/ 16217338 w 16476251"/>
                        <a:gd name="connsiteY50" fmla="*/ 8839199 h 8839199"/>
                        <a:gd name="connsiteX51" fmla="*/ 15793663 w 16476251"/>
                        <a:gd name="connsiteY51" fmla="*/ 8839199 h 8839199"/>
                        <a:gd name="connsiteX52" fmla="*/ 15534751 w 16476251"/>
                        <a:gd name="connsiteY52" fmla="*/ 8839199 h 8839199"/>
                        <a:gd name="connsiteX53" fmla="*/ 15111076 w 16476251"/>
                        <a:gd name="connsiteY53" fmla="*/ 8839199 h 8839199"/>
                        <a:gd name="connsiteX54" fmla="*/ 14687401 w 16476251"/>
                        <a:gd name="connsiteY54" fmla="*/ 8839199 h 8839199"/>
                        <a:gd name="connsiteX55" fmla="*/ 13769438 w 16476251"/>
                        <a:gd name="connsiteY55" fmla="*/ 8839199 h 8839199"/>
                        <a:gd name="connsiteX56" fmla="*/ 13675288 w 16476251"/>
                        <a:gd name="connsiteY56" fmla="*/ 8839199 h 8839199"/>
                        <a:gd name="connsiteX57" fmla="*/ 13086851 w 16476251"/>
                        <a:gd name="connsiteY57" fmla="*/ 8839199 h 8839199"/>
                        <a:gd name="connsiteX58" fmla="*/ 12333651 w 16476251"/>
                        <a:gd name="connsiteY58" fmla="*/ 8839199 h 8839199"/>
                        <a:gd name="connsiteX59" fmla="*/ 11745213 w 16476251"/>
                        <a:gd name="connsiteY59" fmla="*/ 8839199 h 8839199"/>
                        <a:gd name="connsiteX60" fmla="*/ 11156776 w 16476251"/>
                        <a:gd name="connsiteY60" fmla="*/ 8839199 h 8839199"/>
                        <a:gd name="connsiteX61" fmla="*/ 10733101 w 16476251"/>
                        <a:gd name="connsiteY61" fmla="*/ 8839199 h 8839199"/>
                        <a:gd name="connsiteX62" fmla="*/ 10474188 w 16476251"/>
                        <a:gd name="connsiteY62" fmla="*/ 8839199 h 8839199"/>
                        <a:gd name="connsiteX63" fmla="*/ 10380038 w 16476251"/>
                        <a:gd name="connsiteY63" fmla="*/ 8839199 h 8839199"/>
                        <a:gd name="connsiteX64" fmla="*/ 9956363 w 16476251"/>
                        <a:gd name="connsiteY64" fmla="*/ 8839199 h 8839199"/>
                        <a:gd name="connsiteX65" fmla="*/ 9862213 w 16476251"/>
                        <a:gd name="connsiteY65" fmla="*/ 8839199 h 8839199"/>
                        <a:gd name="connsiteX66" fmla="*/ 9768063 w 16476251"/>
                        <a:gd name="connsiteY66" fmla="*/ 8839199 h 8839199"/>
                        <a:gd name="connsiteX67" fmla="*/ 9673913 w 16476251"/>
                        <a:gd name="connsiteY67" fmla="*/ 8839199 h 8839199"/>
                        <a:gd name="connsiteX68" fmla="*/ 8920713 w 16476251"/>
                        <a:gd name="connsiteY68" fmla="*/ 8839199 h 8839199"/>
                        <a:gd name="connsiteX69" fmla="*/ 8661801 w 16476251"/>
                        <a:gd name="connsiteY69" fmla="*/ 8839199 h 8839199"/>
                        <a:gd name="connsiteX70" fmla="*/ 8238126 w 16476251"/>
                        <a:gd name="connsiteY70" fmla="*/ 8839199 h 8839199"/>
                        <a:gd name="connsiteX71" fmla="*/ 7320163 w 16476251"/>
                        <a:gd name="connsiteY71" fmla="*/ 8839199 h 8839199"/>
                        <a:gd name="connsiteX72" fmla="*/ 7226013 w 16476251"/>
                        <a:gd name="connsiteY72" fmla="*/ 8839199 h 8839199"/>
                        <a:gd name="connsiteX73" fmla="*/ 7131863 w 16476251"/>
                        <a:gd name="connsiteY73" fmla="*/ 8839199 h 8839199"/>
                        <a:gd name="connsiteX74" fmla="*/ 6872950 w 16476251"/>
                        <a:gd name="connsiteY74" fmla="*/ 8839199 h 8839199"/>
                        <a:gd name="connsiteX75" fmla="*/ 6449275 w 16476251"/>
                        <a:gd name="connsiteY75" fmla="*/ 8839199 h 8839199"/>
                        <a:gd name="connsiteX76" fmla="*/ 5531313 w 16476251"/>
                        <a:gd name="connsiteY76" fmla="*/ 8839199 h 8839199"/>
                        <a:gd name="connsiteX77" fmla="*/ 4778113 w 16476251"/>
                        <a:gd name="connsiteY77" fmla="*/ 8839199 h 8839199"/>
                        <a:gd name="connsiteX78" fmla="*/ 4354438 w 16476251"/>
                        <a:gd name="connsiteY78" fmla="*/ 8839199 h 8839199"/>
                        <a:gd name="connsiteX79" fmla="*/ 3436475 w 16476251"/>
                        <a:gd name="connsiteY79" fmla="*/ 8839199 h 8839199"/>
                        <a:gd name="connsiteX80" fmla="*/ 3342325 w 16476251"/>
                        <a:gd name="connsiteY80" fmla="*/ 8839199 h 8839199"/>
                        <a:gd name="connsiteX81" fmla="*/ 3248175 w 16476251"/>
                        <a:gd name="connsiteY81" fmla="*/ 8839199 h 8839199"/>
                        <a:gd name="connsiteX82" fmla="*/ 2659738 w 16476251"/>
                        <a:gd name="connsiteY82" fmla="*/ 8839199 h 8839199"/>
                        <a:gd name="connsiteX83" fmla="*/ 2565588 w 16476251"/>
                        <a:gd name="connsiteY83" fmla="*/ 8839199 h 8839199"/>
                        <a:gd name="connsiteX84" fmla="*/ 1977150 w 16476251"/>
                        <a:gd name="connsiteY84" fmla="*/ 8839199 h 8839199"/>
                        <a:gd name="connsiteX85" fmla="*/ 1883000 w 16476251"/>
                        <a:gd name="connsiteY85" fmla="*/ 8839199 h 8839199"/>
                        <a:gd name="connsiteX86" fmla="*/ 1294563 w 16476251"/>
                        <a:gd name="connsiteY86" fmla="*/ 8839199 h 8839199"/>
                        <a:gd name="connsiteX87" fmla="*/ 0 w 16476251"/>
                        <a:gd name="connsiteY87" fmla="*/ 8839199 h 8839199"/>
                        <a:gd name="connsiteX88" fmla="*/ 0 w 16476251"/>
                        <a:gd name="connsiteY88" fmla="*/ 8161527 h 8839199"/>
                        <a:gd name="connsiteX89" fmla="*/ 0 w 16476251"/>
                        <a:gd name="connsiteY89" fmla="*/ 7395463 h 8839199"/>
                        <a:gd name="connsiteX90" fmla="*/ 0 w 16476251"/>
                        <a:gd name="connsiteY90" fmla="*/ 6717791 h 8839199"/>
                        <a:gd name="connsiteX91" fmla="*/ 0 w 16476251"/>
                        <a:gd name="connsiteY91" fmla="*/ 6393687 h 8839199"/>
                        <a:gd name="connsiteX92" fmla="*/ 0 w 16476251"/>
                        <a:gd name="connsiteY92" fmla="*/ 5892799 h 8839199"/>
                        <a:gd name="connsiteX93" fmla="*/ 0 w 16476251"/>
                        <a:gd name="connsiteY93" fmla="*/ 5215127 h 8839199"/>
                        <a:gd name="connsiteX94" fmla="*/ 0 w 16476251"/>
                        <a:gd name="connsiteY94" fmla="*/ 4449063 h 8839199"/>
                        <a:gd name="connsiteX95" fmla="*/ 0 w 16476251"/>
                        <a:gd name="connsiteY95" fmla="*/ 3948176 h 8839199"/>
                        <a:gd name="connsiteX96" fmla="*/ 0 w 16476251"/>
                        <a:gd name="connsiteY96" fmla="*/ 3270504 h 8839199"/>
                        <a:gd name="connsiteX97" fmla="*/ 0 w 16476251"/>
                        <a:gd name="connsiteY97" fmla="*/ 2769616 h 8839199"/>
                        <a:gd name="connsiteX98" fmla="*/ 0 w 16476251"/>
                        <a:gd name="connsiteY98" fmla="*/ 2357120 h 8839199"/>
                        <a:gd name="connsiteX99" fmla="*/ 0 w 16476251"/>
                        <a:gd name="connsiteY99" fmla="*/ 1944624 h 8839199"/>
                        <a:gd name="connsiteX100" fmla="*/ 0 w 16476251"/>
                        <a:gd name="connsiteY100" fmla="*/ 1620520 h 8839199"/>
                        <a:gd name="connsiteX101" fmla="*/ 0 w 16476251"/>
                        <a:gd name="connsiteY101" fmla="*/ 1031240 h 8839199"/>
                        <a:gd name="connsiteX102" fmla="*/ 0 w 16476251"/>
                        <a:gd name="connsiteY102" fmla="*/ 530352 h 8839199"/>
                        <a:gd name="connsiteX103" fmla="*/ 0 w 16476251"/>
                        <a:gd name="connsiteY103" fmla="*/ 0 h 88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6476251" h="8839199" fill="none" extrusionOk="0">
                          <a:moveTo>
                            <a:pt x="0" y="0"/>
                          </a:moveTo>
                          <a:cubicBezTo>
                            <a:pt x="260262" y="-56492"/>
                            <a:pt x="360753" y="18388"/>
                            <a:pt x="588438" y="0"/>
                          </a:cubicBezTo>
                          <a:cubicBezTo>
                            <a:pt x="816123" y="-18388"/>
                            <a:pt x="1012459" y="41904"/>
                            <a:pt x="1341638" y="0"/>
                          </a:cubicBezTo>
                          <a:cubicBezTo>
                            <a:pt x="1670817" y="-41904"/>
                            <a:pt x="1643445" y="40806"/>
                            <a:pt x="1765313" y="0"/>
                          </a:cubicBezTo>
                          <a:cubicBezTo>
                            <a:pt x="1887182" y="-40806"/>
                            <a:pt x="1935477" y="12796"/>
                            <a:pt x="2024225" y="0"/>
                          </a:cubicBezTo>
                          <a:cubicBezTo>
                            <a:pt x="2112973" y="-12796"/>
                            <a:pt x="2322840" y="3459"/>
                            <a:pt x="2612663" y="0"/>
                          </a:cubicBezTo>
                          <a:cubicBezTo>
                            <a:pt x="2902486" y="-3459"/>
                            <a:pt x="2997998" y="15025"/>
                            <a:pt x="3201100" y="0"/>
                          </a:cubicBezTo>
                          <a:cubicBezTo>
                            <a:pt x="3404202" y="-15025"/>
                            <a:pt x="3717535" y="60899"/>
                            <a:pt x="3954300" y="0"/>
                          </a:cubicBezTo>
                          <a:cubicBezTo>
                            <a:pt x="4191065" y="-60899"/>
                            <a:pt x="4274236" y="16493"/>
                            <a:pt x="4542738" y="0"/>
                          </a:cubicBezTo>
                          <a:cubicBezTo>
                            <a:pt x="4811240" y="-16493"/>
                            <a:pt x="4615381" y="2631"/>
                            <a:pt x="4636888" y="0"/>
                          </a:cubicBezTo>
                          <a:cubicBezTo>
                            <a:pt x="4658395" y="-2631"/>
                            <a:pt x="5015885" y="32272"/>
                            <a:pt x="5390088" y="0"/>
                          </a:cubicBezTo>
                          <a:cubicBezTo>
                            <a:pt x="5764291" y="-32272"/>
                            <a:pt x="5564282" y="4448"/>
                            <a:pt x="5649000" y="0"/>
                          </a:cubicBezTo>
                          <a:cubicBezTo>
                            <a:pt x="5733718" y="-4448"/>
                            <a:pt x="6234455" y="50746"/>
                            <a:pt x="6566963" y="0"/>
                          </a:cubicBezTo>
                          <a:cubicBezTo>
                            <a:pt x="6899471" y="-50746"/>
                            <a:pt x="6901346" y="34735"/>
                            <a:pt x="7155400" y="0"/>
                          </a:cubicBezTo>
                          <a:cubicBezTo>
                            <a:pt x="7409454" y="-34735"/>
                            <a:pt x="7213525" y="6833"/>
                            <a:pt x="7249550" y="0"/>
                          </a:cubicBezTo>
                          <a:cubicBezTo>
                            <a:pt x="7285575" y="-6833"/>
                            <a:pt x="7322106" y="7121"/>
                            <a:pt x="7343700" y="0"/>
                          </a:cubicBezTo>
                          <a:cubicBezTo>
                            <a:pt x="7365294" y="-7121"/>
                            <a:pt x="7788082" y="42405"/>
                            <a:pt x="7932138" y="0"/>
                          </a:cubicBezTo>
                          <a:cubicBezTo>
                            <a:pt x="8076194" y="-42405"/>
                            <a:pt x="8487730" y="21114"/>
                            <a:pt x="8685338" y="0"/>
                          </a:cubicBezTo>
                          <a:cubicBezTo>
                            <a:pt x="8882946" y="-21114"/>
                            <a:pt x="9015773" y="36880"/>
                            <a:pt x="9109013" y="0"/>
                          </a:cubicBezTo>
                          <a:cubicBezTo>
                            <a:pt x="9202253" y="-36880"/>
                            <a:pt x="9172630" y="4704"/>
                            <a:pt x="9203163" y="0"/>
                          </a:cubicBezTo>
                          <a:cubicBezTo>
                            <a:pt x="9233696" y="-4704"/>
                            <a:pt x="9257653" y="9693"/>
                            <a:pt x="9297313" y="0"/>
                          </a:cubicBezTo>
                          <a:cubicBezTo>
                            <a:pt x="9336973" y="-9693"/>
                            <a:pt x="9497263" y="4460"/>
                            <a:pt x="9556226" y="0"/>
                          </a:cubicBezTo>
                          <a:cubicBezTo>
                            <a:pt x="9615189" y="-4460"/>
                            <a:pt x="9690014" y="1504"/>
                            <a:pt x="9815138" y="0"/>
                          </a:cubicBezTo>
                          <a:cubicBezTo>
                            <a:pt x="9940262" y="-1504"/>
                            <a:pt x="10503987" y="90460"/>
                            <a:pt x="10733101" y="0"/>
                          </a:cubicBezTo>
                          <a:cubicBezTo>
                            <a:pt x="10962215" y="-90460"/>
                            <a:pt x="10807258" y="10272"/>
                            <a:pt x="10827251" y="0"/>
                          </a:cubicBezTo>
                          <a:cubicBezTo>
                            <a:pt x="10847244" y="-10272"/>
                            <a:pt x="10964864" y="26094"/>
                            <a:pt x="11086163" y="0"/>
                          </a:cubicBezTo>
                          <a:cubicBezTo>
                            <a:pt x="11207462" y="-26094"/>
                            <a:pt x="11406932" y="2065"/>
                            <a:pt x="11509838" y="0"/>
                          </a:cubicBezTo>
                          <a:cubicBezTo>
                            <a:pt x="11612745" y="-2065"/>
                            <a:pt x="11957461" y="59704"/>
                            <a:pt x="12098276" y="0"/>
                          </a:cubicBezTo>
                          <a:cubicBezTo>
                            <a:pt x="12239091" y="-59704"/>
                            <a:pt x="12238565" y="30847"/>
                            <a:pt x="12357188" y="0"/>
                          </a:cubicBezTo>
                          <a:cubicBezTo>
                            <a:pt x="12475811" y="-30847"/>
                            <a:pt x="12868945" y="53835"/>
                            <a:pt x="13275151" y="0"/>
                          </a:cubicBezTo>
                          <a:cubicBezTo>
                            <a:pt x="13681357" y="-53835"/>
                            <a:pt x="13343682" y="117"/>
                            <a:pt x="13369301" y="0"/>
                          </a:cubicBezTo>
                          <a:cubicBezTo>
                            <a:pt x="13394920" y="-117"/>
                            <a:pt x="13773093" y="39490"/>
                            <a:pt x="13957738" y="0"/>
                          </a:cubicBezTo>
                          <a:cubicBezTo>
                            <a:pt x="14142383" y="-39490"/>
                            <a:pt x="14357672" y="45907"/>
                            <a:pt x="14546176" y="0"/>
                          </a:cubicBezTo>
                          <a:cubicBezTo>
                            <a:pt x="14734680" y="-45907"/>
                            <a:pt x="15044423" y="83314"/>
                            <a:pt x="15464138" y="0"/>
                          </a:cubicBezTo>
                          <a:cubicBezTo>
                            <a:pt x="15883853" y="-83314"/>
                            <a:pt x="15997034" y="19374"/>
                            <a:pt x="16476251" y="0"/>
                          </a:cubicBezTo>
                          <a:cubicBezTo>
                            <a:pt x="16484485" y="96222"/>
                            <a:pt x="16470232" y="179921"/>
                            <a:pt x="16476251" y="324104"/>
                          </a:cubicBezTo>
                          <a:cubicBezTo>
                            <a:pt x="16482270" y="468287"/>
                            <a:pt x="16448358" y="647831"/>
                            <a:pt x="16476251" y="913384"/>
                          </a:cubicBezTo>
                          <a:cubicBezTo>
                            <a:pt x="16504144" y="1178937"/>
                            <a:pt x="16425650" y="1451806"/>
                            <a:pt x="16476251" y="1591056"/>
                          </a:cubicBezTo>
                          <a:cubicBezTo>
                            <a:pt x="16526852" y="1730306"/>
                            <a:pt x="16396155" y="1931675"/>
                            <a:pt x="16476251" y="2268728"/>
                          </a:cubicBezTo>
                          <a:cubicBezTo>
                            <a:pt x="16556347" y="2605781"/>
                            <a:pt x="16398110" y="2709167"/>
                            <a:pt x="16476251" y="3034792"/>
                          </a:cubicBezTo>
                          <a:cubicBezTo>
                            <a:pt x="16554392" y="3360417"/>
                            <a:pt x="16458406" y="3309622"/>
                            <a:pt x="16476251" y="3535680"/>
                          </a:cubicBezTo>
                          <a:cubicBezTo>
                            <a:pt x="16494096" y="3761738"/>
                            <a:pt x="16445595" y="3812714"/>
                            <a:pt x="16476251" y="4036568"/>
                          </a:cubicBezTo>
                          <a:cubicBezTo>
                            <a:pt x="16506907" y="4260422"/>
                            <a:pt x="16439566" y="4200058"/>
                            <a:pt x="16476251" y="4360672"/>
                          </a:cubicBezTo>
                          <a:cubicBezTo>
                            <a:pt x="16512936" y="4521286"/>
                            <a:pt x="16462843" y="4719582"/>
                            <a:pt x="16476251" y="5038343"/>
                          </a:cubicBezTo>
                          <a:cubicBezTo>
                            <a:pt x="16489659" y="5357104"/>
                            <a:pt x="16411802" y="5452210"/>
                            <a:pt x="16476251" y="5804407"/>
                          </a:cubicBezTo>
                          <a:cubicBezTo>
                            <a:pt x="16540700" y="6156604"/>
                            <a:pt x="16472537" y="6261043"/>
                            <a:pt x="16476251" y="6393687"/>
                          </a:cubicBezTo>
                          <a:cubicBezTo>
                            <a:pt x="16479965" y="6526331"/>
                            <a:pt x="16425002" y="6954920"/>
                            <a:pt x="16476251" y="7159751"/>
                          </a:cubicBezTo>
                          <a:cubicBezTo>
                            <a:pt x="16527500" y="7364582"/>
                            <a:pt x="16454662" y="7380931"/>
                            <a:pt x="16476251" y="7572247"/>
                          </a:cubicBezTo>
                          <a:cubicBezTo>
                            <a:pt x="16497840" y="7763563"/>
                            <a:pt x="16474382" y="7753477"/>
                            <a:pt x="16476251" y="7896351"/>
                          </a:cubicBezTo>
                          <a:cubicBezTo>
                            <a:pt x="16478120" y="8039225"/>
                            <a:pt x="16421996" y="8488260"/>
                            <a:pt x="16476251" y="8839199"/>
                          </a:cubicBezTo>
                          <a:cubicBezTo>
                            <a:pt x="16359653" y="8849927"/>
                            <a:pt x="16293037" y="8831235"/>
                            <a:pt x="16217338" y="8839199"/>
                          </a:cubicBezTo>
                          <a:cubicBezTo>
                            <a:pt x="16141639" y="8847163"/>
                            <a:pt x="15964361" y="8794227"/>
                            <a:pt x="15793663" y="8839199"/>
                          </a:cubicBezTo>
                          <a:cubicBezTo>
                            <a:pt x="15622965" y="8884171"/>
                            <a:pt x="15623959" y="8808795"/>
                            <a:pt x="15534751" y="8839199"/>
                          </a:cubicBezTo>
                          <a:cubicBezTo>
                            <a:pt x="15445543" y="8869603"/>
                            <a:pt x="15227674" y="8833574"/>
                            <a:pt x="15111076" y="8839199"/>
                          </a:cubicBezTo>
                          <a:cubicBezTo>
                            <a:pt x="14994479" y="8844824"/>
                            <a:pt x="14868452" y="8823950"/>
                            <a:pt x="14687401" y="8839199"/>
                          </a:cubicBezTo>
                          <a:cubicBezTo>
                            <a:pt x="14506350" y="8854448"/>
                            <a:pt x="14049387" y="8787967"/>
                            <a:pt x="13769438" y="8839199"/>
                          </a:cubicBezTo>
                          <a:cubicBezTo>
                            <a:pt x="13489489" y="8890431"/>
                            <a:pt x="13701737" y="8828532"/>
                            <a:pt x="13675288" y="8839199"/>
                          </a:cubicBezTo>
                          <a:cubicBezTo>
                            <a:pt x="13648839" y="8849866"/>
                            <a:pt x="13277625" y="8825907"/>
                            <a:pt x="13086851" y="8839199"/>
                          </a:cubicBezTo>
                          <a:cubicBezTo>
                            <a:pt x="12896077" y="8852491"/>
                            <a:pt x="12610215" y="8837685"/>
                            <a:pt x="12333651" y="8839199"/>
                          </a:cubicBezTo>
                          <a:cubicBezTo>
                            <a:pt x="12057087" y="8840713"/>
                            <a:pt x="11936861" y="8787380"/>
                            <a:pt x="11745213" y="8839199"/>
                          </a:cubicBezTo>
                          <a:cubicBezTo>
                            <a:pt x="11553565" y="8891018"/>
                            <a:pt x="11449068" y="8823785"/>
                            <a:pt x="11156776" y="8839199"/>
                          </a:cubicBezTo>
                          <a:cubicBezTo>
                            <a:pt x="10864484" y="8854613"/>
                            <a:pt x="10843894" y="8815251"/>
                            <a:pt x="10733101" y="8839199"/>
                          </a:cubicBezTo>
                          <a:cubicBezTo>
                            <a:pt x="10622309" y="8863147"/>
                            <a:pt x="10559506" y="8817743"/>
                            <a:pt x="10474188" y="8839199"/>
                          </a:cubicBezTo>
                          <a:cubicBezTo>
                            <a:pt x="10388870" y="8860655"/>
                            <a:pt x="10410631" y="8836480"/>
                            <a:pt x="10380038" y="8839199"/>
                          </a:cubicBezTo>
                          <a:cubicBezTo>
                            <a:pt x="10349445" y="8841918"/>
                            <a:pt x="10115817" y="8796035"/>
                            <a:pt x="9956363" y="8839199"/>
                          </a:cubicBezTo>
                          <a:cubicBezTo>
                            <a:pt x="9796910" y="8882363"/>
                            <a:pt x="9896210" y="8830826"/>
                            <a:pt x="9862213" y="8839199"/>
                          </a:cubicBezTo>
                          <a:cubicBezTo>
                            <a:pt x="9828216" y="8847572"/>
                            <a:pt x="9811640" y="8830175"/>
                            <a:pt x="9768063" y="8839199"/>
                          </a:cubicBezTo>
                          <a:cubicBezTo>
                            <a:pt x="9724486" y="8848223"/>
                            <a:pt x="9698559" y="8835132"/>
                            <a:pt x="9673913" y="8839199"/>
                          </a:cubicBezTo>
                          <a:cubicBezTo>
                            <a:pt x="9649267" y="8843266"/>
                            <a:pt x="9095212" y="8776474"/>
                            <a:pt x="8920713" y="8839199"/>
                          </a:cubicBezTo>
                          <a:cubicBezTo>
                            <a:pt x="8746214" y="8901924"/>
                            <a:pt x="8733487" y="8817815"/>
                            <a:pt x="8661801" y="8839199"/>
                          </a:cubicBezTo>
                          <a:cubicBezTo>
                            <a:pt x="8590115" y="8860583"/>
                            <a:pt x="8391068" y="8829979"/>
                            <a:pt x="8238126" y="8839199"/>
                          </a:cubicBezTo>
                          <a:cubicBezTo>
                            <a:pt x="8085185" y="8848419"/>
                            <a:pt x="7732507" y="8776464"/>
                            <a:pt x="7320163" y="8839199"/>
                          </a:cubicBezTo>
                          <a:cubicBezTo>
                            <a:pt x="6907819" y="8901934"/>
                            <a:pt x="7263796" y="8828927"/>
                            <a:pt x="7226013" y="8839199"/>
                          </a:cubicBezTo>
                          <a:cubicBezTo>
                            <a:pt x="7188230" y="8849471"/>
                            <a:pt x="7165343" y="8829069"/>
                            <a:pt x="7131863" y="8839199"/>
                          </a:cubicBezTo>
                          <a:cubicBezTo>
                            <a:pt x="7098383" y="8849329"/>
                            <a:pt x="6968516" y="8813585"/>
                            <a:pt x="6872950" y="8839199"/>
                          </a:cubicBezTo>
                          <a:cubicBezTo>
                            <a:pt x="6777384" y="8864813"/>
                            <a:pt x="6544627" y="8806404"/>
                            <a:pt x="6449275" y="8839199"/>
                          </a:cubicBezTo>
                          <a:cubicBezTo>
                            <a:pt x="6353924" y="8871994"/>
                            <a:pt x="5847237" y="8734153"/>
                            <a:pt x="5531313" y="8839199"/>
                          </a:cubicBezTo>
                          <a:cubicBezTo>
                            <a:pt x="5215389" y="8944245"/>
                            <a:pt x="5070805" y="8781506"/>
                            <a:pt x="4778113" y="8839199"/>
                          </a:cubicBezTo>
                          <a:cubicBezTo>
                            <a:pt x="4485421" y="8896892"/>
                            <a:pt x="4450217" y="8792723"/>
                            <a:pt x="4354438" y="8839199"/>
                          </a:cubicBezTo>
                          <a:cubicBezTo>
                            <a:pt x="4258660" y="8885675"/>
                            <a:pt x="3737600" y="8823204"/>
                            <a:pt x="3436475" y="8839199"/>
                          </a:cubicBezTo>
                          <a:cubicBezTo>
                            <a:pt x="3135350" y="8855194"/>
                            <a:pt x="3384138" y="8838261"/>
                            <a:pt x="3342325" y="8839199"/>
                          </a:cubicBezTo>
                          <a:cubicBezTo>
                            <a:pt x="3300512" y="8840137"/>
                            <a:pt x="3284551" y="8838758"/>
                            <a:pt x="3248175" y="8839199"/>
                          </a:cubicBezTo>
                          <a:cubicBezTo>
                            <a:pt x="3211799" y="8839640"/>
                            <a:pt x="2884803" y="8796692"/>
                            <a:pt x="2659738" y="8839199"/>
                          </a:cubicBezTo>
                          <a:cubicBezTo>
                            <a:pt x="2434673" y="8881706"/>
                            <a:pt x="2599962" y="8834153"/>
                            <a:pt x="2565588" y="8839199"/>
                          </a:cubicBezTo>
                          <a:cubicBezTo>
                            <a:pt x="2531214" y="8844245"/>
                            <a:pt x="2124242" y="8789410"/>
                            <a:pt x="1977150" y="8839199"/>
                          </a:cubicBezTo>
                          <a:cubicBezTo>
                            <a:pt x="1830058" y="8888988"/>
                            <a:pt x="1920919" y="8832577"/>
                            <a:pt x="1883000" y="8839199"/>
                          </a:cubicBezTo>
                          <a:cubicBezTo>
                            <a:pt x="1845081" y="8845821"/>
                            <a:pt x="1493046" y="8830784"/>
                            <a:pt x="1294563" y="8839199"/>
                          </a:cubicBezTo>
                          <a:cubicBezTo>
                            <a:pt x="1096080" y="8847614"/>
                            <a:pt x="586795" y="8815811"/>
                            <a:pt x="0" y="8839199"/>
                          </a:cubicBezTo>
                          <a:cubicBezTo>
                            <a:pt x="-24420" y="8584565"/>
                            <a:pt x="74590" y="8434731"/>
                            <a:pt x="0" y="8161527"/>
                          </a:cubicBezTo>
                          <a:cubicBezTo>
                            <a:pt x="-74590" y="7888323"/>
                            <a:pt x="38115" y="7714327"/>
                            <a:pt x="0" y="7395463"/>
                          </a:cubicBezTo>
                          <a:cubicBezTo>
                            <a:pt x="-38115" y="7076599"/>
                            <a:pt x="45861" y="6935484"/>
                            <a:pt x="0" y="6717791"/>
                          </a:cubicBezTo>
                          <a:cubicBezTo>
                            <a:pt x="-45861" y="6500098"/>
                            <a:pt x="32626" y="6464783"/>
                            <a:pt x="0" y="6393687"/>
                          </a:cubicBezTo>
                          <a:cubicBezTo>
                            <a:pt x="-32626" y="6322591"/>
                            <a:pt x="17536" y="6094245"/>
                            <a:pt x="0" y="5892799"/>
                          </a:cubicBezTo>
                          <a:cubicBezTo>
                            <a:pt x="-17536" y="5691353"/>
                            <a:pt x="3342" y="5492196"/>
                            <a:pt x="0" y="5215127"/>
                          </a:cubicBezTo>
                          <a:cubicBezTo>
                            <a:pt x="-3342" y="4938058"/>
                            <a:pt x="78043" y="4687132"/>
                            <a:pt x="0" y="4449063"/>
                          </a:cubicBezTo>
                          <a:cubicBezTo>
                            <a:pt x="-78043" y="4210994"/>
                            <a:pt x="4115" y="4097133"/>
                            <a:pt x="0" y="3948176"/>
                          </a:cubicBezTo>
                          <a:cubicBezTo>
                            <a:pt x="-4115" y="3799219"/>
                            <a:pt x="12934" y="3425479"/>
                            <a:pt x="0" y="3270504"/>
                          </a:cubicBezTo>
                          <a:cubicBezTo>
                            <a:pt x="-12934" y="3115529"/>
                            <a:pt x="15785" y="2988356"/>
                            <a:pt x="0" y="2769616"/>
                          </a:cubicBezTo>
                          <a:cubicBezTo>
                            <a:pt x="-15785" y="2550876"/>
                            <a:pt x="5379" y="2448630"/>
                            <a:pt x="0" y="2357120"/>
                          </a:cubicBezTo>
                          <a:cubicBezTo>
                            <a:pt x="-5379" y="2265610"/>
                            <a:pt x="20868" y="2047627"/>
                            <a:pt x="0" y="1944624"/>
                          </a:cubicBezTo>
                          <a:cubicBezTo>
                            <a:pt x="-20868" y="1841621"/>
                            <a:pt x="38811" y="1725467"/>
                            <a:pt x="0" y="1620520"/>
                          </a:cubicBezTo>
                          <a:cubicBezTo>
                            <a:pt x="-38811" y="1515573"/>
                            <a:pt x="31695" y="1222459"/>
                            <a:pt x="0" y="1031240"/>
                          </a:cubicBezTo>
                          <a:cubicBezTo>
                            <a:pt x="-31695" y="840021"/>
                            <a:pt x="746" y="734182"/>
                            <a:pt x="0" y="530352"/>
                          </a:cubicBezTo>
                          <a:cubicBezTo>
                            <a:pt x="-746" y="326522"/>
                            <a:pt x="63031" y="254555"/>
                            <a:pt x="0" y="0"/>
                          </a:cubicBezTo>
                          <a:close/>
                        </a:path>
                        <a:path w="16476251" h="8839199" stroke="0" extrusionOk="0">
                          <a:moveTo>
                            <a:pt x="0" y="0"/>
                          </a:moveTo>
                          <a:cubicBezTo>
                            <a:pt x="239117" y="-23152"/>
                            <a:pt x="432959" y="63215"/>
                            <a:pt x="588438" y="0"/>
                          </a:cubicBezTo>
                          <a:cubicBezTo>
                            <a:pt x="743917" y="-63215"/>
                            <a:pt x="1010763" y="54498"/>
                            <a:pt x="1176875" y="0"/>
                          </a:cubicBezTo>
                          <a:cubicBezTo>
                            <a:pt x="1342987" y="-54498"/>
                            <a:pt x="1248720" y="4472"/>
                            <a:pt x="1271025" y="0"/>
                          </a:cubicBezTo>
                          <a:cubicBezTo>
                            <a:pt x="1293330" y="-4472"/>
                            <a:pt x="1532321" y="39954"/>
                            <a:pt x="1694700" y="0"/>
                          </a:cubicBezTo>
                          <a:cubicBezTo>
                            <a:pt x="1857079" y="-39954"/>
                            <a:pt x="1742974" y="1954"/>
                            <a:pt x="1788850" y="0"/>
                          </a:cubicBezTo>
                          <a:cubicBezTo>
                            <a:pt x="1834726" y="-1954"/>
                            <a:pt x="1838083" y="6783"/>
                            <a:pt x="1883000" y="0"/>
                          </a:cubicBezTo>
                          <a:cubicBezTo>
                            <a:pt x="1927917" y="-6783"/>
                            <a:pt x="2075050" y="19218"/>
                            <a:pt x="2141913" y="0"/>
                          </a:cubicBezTo>
                          <a:cubicBezTo>
                            <a:pt x="2208776" y="-19218"/>
                            <a:pt x="2528487" y="55256"/>
                            <a:pt x="2895113" y="0"/>
                          </a:cubicBezTo>
                          <a:cubicBezTo>
                            <a:pt x="3261739" y="-55256"/>
                            <a:pt x="3223565" y="40464"/>
                            <a:pt x="3318788" y="0"/>
                          </a:cubicBezTo>
                          <a:cubicBezTo>
                            <a:pt x="3414012" y="-40464"/>
                            <a:pt x="3760953" y="22949"/>
                            <a:pt x="4071988" y="0"/>
                          </a:cubicBezTo>
                          <a:cubicBezTo>
                            <a:pt x="4383023" y="-22949"/>
                            <a:pt x="4479385" y="37573"/>
                            <a:pt x="4825188" y="0"/>
                          </a:cubicBezTo>
                          <a:cubicBezTo>
                            <a:pt x="5170991" y="-37573"/>
                            <a:pt x="5008447" y="20497"/>
                            <a:pt x="5084100" y="0"/>
                          </a:cubicBezTo>
                          <a:cubicBezTo>
                            <a:pt x="5159753" y="-20497"/>
                            <a:pt x="5386234" y="61654"/>
                            <a:pt x="5672538" y="0"/>
                          </a:cubicBezTo>
                          <a:cubicBezTo>
                            <a:pt x="5958842" y="-61654"/>
                            <a:pt x="6180912" y="78672"/>
                            <a:pt x="6590500" y="0"/>
                          </a:cubicBezTo>
                          <a:cubicBezTo>
                            <a:pt x="7000088" y="-78672"/>
                            <a:pt x="7218998" y="13329"/>
                            <a:pt x="7508463" y="0"/>
                          </a:cubicBezTo>
                          <a:cubicBezTo>
                            <a:pt x="7797928" y="-13329"/>
                            <a:pt x="7928050" y="24357"/>
                            <a:pt x="8261663" y="0"/>
                          </a:cubicBezTo>
                          <a:cubicBezTo>
                            <a:pt x="8595276" y="-24357"/>
                            <a:pt x="8899244" y="107571"/>
                            <a:pt x="9179626" y="0"/>
                          </a:cubicBezTo>
                          <a:cubicBezTo>
                            <a:pt x="9460008" y="-107571"/>
                            <a:pt x="9327394" y="16596"/>
                            <a:pt x="9438538" y="0"/>
                          </a:cubicBezTo>
                          <a:cubicBezTo>
                            <a:pt x="9549682" y="-16596"/>
                            <a:pt x="9776512" y="43956"/>
                            <a:pt x="9862213" y="0"/>
                          </a:cubicBezTo>
                          <a:cubicBezTo>
                            <a:pt x="9947914" y="-43956"/>
                            <a:pt x="10053337" y="14903"/>
                            <a:pt x="10121126" y="0"/>
                          </a:cubicBezTo>
                          <a:cubicBezTo>
                            <a:pt x="10188915" y="-14903"/>
                            <a:pt x="10183993" y="7553"/>
                            <a:pt x="10215276" y="0"/>
                          </a:cubicBezTo>
                          <a:cubicBezTo>
                            <a:pt x="10246559" y="-7553"/>
                            <a:pt x="10525266" y="46347"/>
                            <a:pt x="10803713" y="0"/>
                          </a:cubicBezTo>
                          <a:cubicBezTo>
                            <a:pt x="11082160" y="-46347"/>
                            <a:pt x="11174935" y="37174"/>
                            <a:pt x="11392151" y="0"/>
                          </a:cubicBezTo>
                          <a:cubicBezTo>
                            <a:pt x="11609367" y="-37174"/>
                            <a:pt x="11530355" y="6442"/>
                            <a:pt x="11651063" y="0"/>
                          </a:cubicBezTo>
                          <a:cubicBezTo>
                            <a:pt x="11771771" y="-6442"/>
                            <a:pt x="12360171" y="41791"/>
                            <a:pt x="12569026" y="0"/>
                          </a:cubicBezTo>
                          <a:cubicBezTo>
                            <a:pt x="12777881" y="-41791"/>
                            <a:pt x="13085284" y="5101"/>
                            <a:pt x="13322226" y="0"/>
                          </a:cubicBezTo>
                          <a:cubicBezTo>
                            <a:pt x="13559168" y="-5101"/>
                            <a:pt x="13941672" y="24015"/>
                            <a:pt x="14240188" y="0"/>
                          </a:cubicBezTo>
                          <a:cubicBezTo>
                            <a:pt x="14538704" y="-24015"/>
                            <a:pt x="14519605" y="5607"/>
                            <a:pt x="14663863" y="0"/>
                          </a:cubicBezTo>
                          <a:cubicBezTo>
                            <a:pt x="14808122" y="-5607"/>
                            <a:pt x="14731514" y="3600"/>
                            <a:pt x="14758013" y="0"/>
                          </a:cubicBezTo>
                          <a:cubicBezTo>
                            <a:pt x="14784512" y="-3600"/>
                            <a:pt x="14954843" y="18897"/>
                            <a:pt x="15016926" y="0"/>
                          </a:cubicBezTo>
                          <a:cubicBezTo>
                            <a:pt x="15079009" y="-18897"/>
                            <a:pt x="15485509" y="21400"/>
                            <a:pt x="15770126" y="0"/>
                          </a:cubicBezTo>
                          <a:cubicBezTo>
                            <a:pt x="16054743" y="-21400"/>
                            <a:pt x="16230958" y="57590"/>
                            <a:pt x="16476251" y="0"/>
                          </a:cubicBezTo>
                          <a:cubicBezTo>
                            <a:pt x="16512707" y="234048"/>
                            <a:pt x="16437619" y="282543"/>
                            <a:pt x="16476251" y="500888"/>
                          </a:cubicBezTo>
                          <a:cubicBezTo>
                            <a:pt x="16514883" y="719233"/>
                            <a:pt x="16429919" y="763588"/>
                            <a:pt x="16476251" y="913384"/>
                          </a:cubicBezTo>
                          <a:cubicBezTo>
                            <a:pt x="16522583" y="1063180"/>
                            <a:pt x="16453897" y="1171232"/>
                            <a:pt x="16476251" y="1237488"/>
                          </a:cubicBezTo>
                          <a:cubicBezTo>
                            <a:pt x="16498605" y="1303744"/>
                            <a:pt x="16435248" y="1594434"/>
                            <a:pt x="16476251" y="1915160"/>
                          </a:cubicBezTo>
                          <a:cubicBezTo>
                            <a:pt x="16517254" y="2235886"/>
                            <a:pt x="16455258" y="2176337"/>
                            <a:pt x="16476251" y="2416048"/>
                          </a:cubicBezTo>
                          <a:cubicBezTo>
                            <a:pt x="16497244" y="2655759"/>
                            <a:pt x="16434731" y="2659535"/>
                            <a:pt x="16476251" y="2828544"/>
                          </a:cubicBezTo>
                          <a:cubicBezTo>
                            <a:pt x="16517771" y="2997553"/>
                            <a:pt x="16446937" y="2994989"/>
                            <a:pt x="16476251" y="3152648"/>
                          </a:cubicBezTo>
                          <a:cubicBezTo>
                            <a:pt x="16505565" y="3310307"/>
                            <a:pt x="16458688" y="3458638"/>
                            <a:pt x="16476251" y="3653536"/>
                          </a:cubicBezTo>
                          <a:cubicBezTo>
                            <a:pt x="16493814" y="3848434"/>
                            <a:pt x="16447923" y="4085879"/>
                            <a:pt x="16476251" y="4331208"/>
                          </a:cubicBezTo>
                          <a:cubicBezTo>
                            <a:pt x="16504579" y="4576537"/>
                            <a:pt x="16464648" y="4852777"/>
                            <a:pt x="16476251" y="5097271"/>
                          </a:cubicBezTo>
                          <a:cubicBezTo>
                            <a:pt x="16487854" y="5341765"/>
                            <a:pt x="16462443" y="5353816"/>
                            <a:pt x="16476251" y="5421375"/>
                          </a:cubicBezTo>
                          <a:cubicBezTo>
                            <a:pt x="16490059" y="5488934"/>
                            <a:pt x="16425544" y="5831515"/>
                            <a:pt x="16476251" y="6187439"/>
                          </a:cubicBezTo>
                          <a:cubicBezTo>
                            <a:pt x="16526958" y="6543363"/>
                            <a:pt x="16452927" y="6389149"/>
                            <a:pt x="16476251" y="6511543"/>
                          </a:cubicBezTo>
                          <a:cubicBezTo>
                            <a:pt x="16499575" y="6633937"/>
                            <a:pt x="16431988" y="6797562"/>
                            <a:pt x="16476251" y="6924039"/>
                          </a:cubicBezTo>
                          <a:cubicBezTo>
                            <a:pt x="16520514" y="7050516"/>
                            <a:pt x="16430838" y="7244577"/>
                            <a:pt x="16476251" y="7513319"/>
                          </a:cubicBezTo>
                          <a:cubicBezTo>
                            <a:pt x="16521664" y="7782061"/>
                            <a:pt x="16449388" y="7783705"/>
                            <a:pt x="16476251" y="8014207"/>
                          </a:cubicBezTo>
                          <a:cubicBezTo>
                            <a:pt x="16503114" y="8244709"/>
                            <a:pt x="16450334" y="8463068"/>
                            <a:pt x="16476251" y="8839199"/>
                          </a:cubicBezTo>
                          <a:cubicBezTo>
                            <a:pt x="16331253" y="8848518"/>
                            <a:pt x="16191787" y="8819805"/>
                            <a:pt x="16052576" y="8839199"/>
                          </a:cubicBezTo>
                          <a:cubicBezTo>
                            <a:pt x="15913366" y="8858593"/>
                            <a:pt x="15463166" y="8827868"/>
                            <a:pt x="15134613" y="8839199"/>
                          </a:cubicBezTo>
                          <a:cubicBezTo>
                            <a:pt x="14806060" y="8850530"/>
                            <a:pt x="15060929" y="8830559"/>
                            <a:pt x="15040463" y="8839199"/>
                          </a:cubicBezTo>
                          <a:cubicBezTo>
                            <a:pt x="15019997" y="8847839"/>
                            <a:pt x="14870214" y="8817479"/>
                            <a:pt x="14781551" y="8839199"/>
                          </a:cubicBezTo>
                          <a:cubicBezTo>
                            <a:pt x="14692888" y="8860919"/>
                            <a:pt x="14545080" y="8803327"/>
                            <a:pt x="14357876" y="8839199"/>
                          </a:cubicBezTo>
                          <a:cubicBezTo>
                            <a:pt x="14170673" y="8875071"/>
                            <a:pt x="13919054" y="8822730"/>
                            <a:pt x="13769438" y="8839199"/>
                          </a:cubicBezTo>
                          <a:cubicBezTo>
                            <a:pt x="13619822" y="8855668"/>
                            <a:pt x="13354133" y="8817258"/>
                            <a:pt x="13016238" y="8839199"/>
                          </a:cubicBezTo>
                          <a:cubicBezTo>
                            <a:pt x="12678343" y="8861140"/>
                            <a:pt x="12552911" y="8816919"/>
                            <a:pt x="12263038" y="8839199"/>
                          </a:cubicBezTo>
                          <a:cubicBezTo>
                            <a:pt x="11973165" y="8861479"/>
                            <a:pt x="12035957" y="8796965"/>
                            <a:pt x="11839363" y="8839199"/>
                          </a:cubicBezTo>
                          <a:cubicBezTo>
                            <a:pt x="11642769" y="8881433"/>
                            <a:pt x="11369040" y="8766415"/>
                            <a:pt x="11086163" y="8839199"/>
                          </a:cubicBezTo>
                          <a:cubicBezTo>
                            <a:pt x="10803286" y="8911983"/>
                            <a:pt x="10862335" y="8820589"/>
                            <a:pt x="10662488" y="8839199"/>
                          </a:cubicBezTo>
                          <a:cubicBezTo>
                            <a:pt x="10462641" y="8857809"/>
                            <a:pt x="10124942" y="8737060"/>
                            <a:pt x="9744526" y="8839199"/>
                          </a:cubicBezTo>
                          <a:cubicBezTo>
                            <a:pt x="9364110" y="8941338"/>
                            <a:pt x="9172943" y="8792788"/>
                            <a:pt x="8991326" y="8839199"/>
                          </a:cubicBezTo>
                          <a:cubicBezTo>
                            <a:pt x="8809709" y="8885610"/>
                            <a:pt x="8526061" y="8804309"/>
                            <a:pt x="8402888" y="8839199"/>
                          </a:cubicBezTo>
                          <a:cubicBezTo>
                            <a:pt x="8279715" y="8874089"/>
                            <a:pt x="8341826" y="8836005"/>
                            <a:pt x="8308738" y="8839199"/>
                          </a:cubicBezTo>
                          <a:cubicBezTo>
                            <a:pt x="8275650" y="8842393"/>
                            <a:pt x="7838046" y="8827126"/>
                            <a:pt x="7555538" y="8839199"/>
                          </a:cubicBezTo>
                          <a:cubicBezTo>
                            <a:pt x="7273030" y="8851272"/>
                            <a:pt x="6844659" y="8802452"/>
                            <a:pt x="6637575" y="8839199"/>
                          </a:cubicBezTo>
                          <a:cubicBezTo>
                            <a:pt x="6430491" y="8875946"/>
                            <a:pt x="6229402" y="8826988"/>
                            <a:pt x="6049138" y="8839199"/>
                          </a:cubicBezTo>
                          <a:cubicBezTo>
                            <a:pt x="5868874" y="8851410"/>
                            <a:pt x="5977983" y="8834574"/>
                            <a:pt x="5954988" y="8839199"/>
                          </a:cubicBezTo>
                          <a:cubicBezTo>
                            <a:pt x="5931993" y="8843824"/>
                            <a:pt x="5886172" y="8837914"/>
                            <a:pt x="5860838" y="8839199"/>
                          </a:cubicBezTo>
                          <a:cubicBezTo>
                            <a:pt x="5835504" y="8840484"/>
                            <a:pt x="5414049" y="8749969"/>
                            <a:pt x="5107638" y="8839199"/>
                          </a:cubicBezTo>
                          <a:cubicBezTo>
                            <a:pt x="4801227" y="8928429"/>
                            <a:pt x="4923789" y="8827538"/>
                            <a:pt x="4848725" y="8839199"/>
                          </a:cubicBezTo>
                          <a:cubicBezTo>
                            <a:pt x="4773661" y="8850860"/>
                            <a:pt x="4366182" y="8828469"/>
                            <a:pt x="4095525" y="8839199"/>
                          </a:cubicBezTo>
                          <a:cubicBezTo>
                            <a:pt x="3824868" y="8849929"/>
                            <a:pt x="3588634" y="8808833"/>
                            <a:pt x="3342325" y="8839199"/>
                          </a:cubicBezTo>
                          <a:cubicBezTo>
                            <a:pt x="3096016" y="8869565"/>
                            <a:pt x="3011882" y="8768661"/>
                            <a:pt x="2753888" y="8839199"/>
                          </a:cubicBezTo>
                          <a:cubicBezTo>
                            <a:pt x="2495894" y="8909737"/>
                            <a:pt x="2363955" y="8782685"/>
                            <a:pt x="2165450" y="8839199"/>
                          </a:cubicBezTo>
                          <a:cubicBezTo>
                            <a:pt x="1966945" y="8895713"/>
                            <a:pt x="1605733" y="8730132"/>
                            <a:pt x="1247488" y="8839199"/>
                          </a:cubicBezTo>
                          <a:cubicBezTo>
                            <a:pt x="889243" y="8948266"/>
                            <a:pt x="927035" y="8821762"/>
                            <a:pt x="823813" y="8839199"/>
                          </a:cubicBezTo>
                          <a:cubicBezTo>
                            <a:pt x="720591" y="8856636"/>
                            <a:pt x="759290" y="8828170"/>
                            <a:pt x="729663" y="8839199"/>
                          </a:cubicBezTo>
                          <a:cubicBezTo>
                            <a:pt x="700036" y="8850228"/>
                            <a:pt x="203869" y="8793248"/>
                            <a:pt x="0" y="8839199"/>
                          </a:cubicBezTo>
                          <a:cubicBezTo>
                            <a:pt x="-44030" y="8626014"/>
                            <a:pt x="46033" y="8382261"/>
                            <a:pt x="0" y="8073135"/>
                          </a:cubicBezTo>
                          <a:cubicBezTo>
                            <a:pt x="-46033" y="7764009"/>
                            <a:pt x="26052" y="7614078"/>
                            <a:pt x="0" y="7395463"/>
                          </a:cubicBezTo>
                          <a:cubicBezTo>
                            <a:pt x="-26052" y="7176848"/>
                            <a:pt x="7677" y="6996424"/>
                            <a:pt x="0" y="6717791"/>
                          </a:cubicBezTo>
                          <a:cubicBezTo>
                            <a:pt x="-7677" y="6439158"/>
                            <a:pt x="37558" y="6512408"/>
                            <a:pt x="0" y="6393687"/>
                          </a:cubicBezTo>
                          <a:cubicBezTo>
                            <a:pt x="-37558" y="6274966"/>
                            <a:pt x="44208" y="6026210"/>
                            <a:pt x="0" y="5892799"/>
                          </a:cubicBezTo>
                          <a:cubicBezTo>
                            <a:pt x="-44208" y="5759388"/>
                            <a:pt x="59533" y="5390613"/>
                            <a:pt x="0" y="5215127"/>
                          </a:cubicBezTo>
                          <a:cubicBezTo>
                            <a:pt x="-59533" y="5039641"/>
                            <a:pt x="79589" y="4797076"/>
                            <a:pt x="0" y="4537455"/>
                          </a:cubicBezTo>
                          <a:cubicBezTo>
                            <a:pt x="-79589" y="4277834"/>
                            <a:pt x="48595" y="4058222"/>
                            <a:pt x="0" y="3859784"/>
                          </a:cubicBezTo>
                          <a:cubicBezTo>
                            <a:pt x="-48595" y="3661346"/>
                            <a:pt x="12365" y="3484814"/>
                            <a:pt x="0" y="3270504"/>
                          </a:cubicBezTo>
                          <a:cubicBezTo>
                            <a:pt x="-12365" y="3056194"/>
                            <a:pt x="12340" y="2799910"/>
                            <a:pt x="0" y="2681224"/>
                          </a:cubicBezTo>
                          <a:cubicBezTo>
                            <a:pt x="-12340" y="2562538"/>
                            <a:pt x="21226" y="2283936"/>
                            <a:pt x="0" y="1915160"/>
                          </a:cubicBezTo>
                          <a:cubicBezTo>
                            <a:pt x="-21226" y="1546384"/>
                            <a:pt x="35854" y="1647837"/>
                            <a:pt x="0" y="1414272"/>
                          </a:cubicBezTo>
                          <a:cubicBezTo>
                            <a:pt x="-35854" y="1180707"/>
                            <a:pt x="10519" y="1061023"/>
                            <a:pt x="0" y="736600"/>
                          </a:cubicBezTo>
                          <a:cubicBezTo>
                            <a:pt x="-10519" y="412177"/>
                            <a:pt x="1126" y="17597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4620E19-C92C-9F7E-E0F3-D94BF14451AD}"/>
                </a:ext>
              </a:extLst>
            </p:cNvPr>
            <p:cNvSpPr txBox="1"/>
            <p:nvPr/>
          </p:nvSpPr>
          <p:spPr>
            <a:xfrm>
              <a:off x="3428999" y="4892958"/>
              <a:ext cx="11582401" cy="615553"/>
            </a:xfrm>
            <a:prstGeom prst="rect">
              <a:avLst/>
            </a:prstGeom>
          </p:spPr>
          <p:txBody>
            <a:bodyPr wrap="square" lIns="0" tIns="0" rIns="0" bIns="0" rtlCol="0" anchor="t">
              <a:spAutoFit/>
            </a:bodyPr>
            <a:lstStyle/>
            <a:p>
              <a:pPr algn="ctr"/>
              <a:r>
                <a:rPr lang="en-US" sz="4000" b="1">
                  <a:latin typeface="Arial" panose="020B0604020202020204" pitchFamily="34" charset="0"/>
                  <a:cs typeface="Arial" panose="020B0604020202020204" pitchFamily="34" charset="0"/>
                </a:rPr>
                <a:t>TRỞ NGẠI CỦA EM KHI TỪ CHỐI</a:t>
              </a:r>
              <a:endParaRPr lang="en-US" sz="4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77BBB1-0F89-94C7-E4D0-6A2392F3B03A}"/>
                </a:ext>
              </a:extLst>
            </p:cNvPr>
            <p:cNvSpPr txBox="1"/>
            <p:nvPr/>
          </p:nvSpPr>
          <p:spPr>
            <a:xfrm>
              <a:off x="4267200" y="5720795"/>
              <a:ext cx="1371600" cy="461665"/>
            </a:xfrm>
            <a:prstGeom prst="rect">
              <a:avLst/>
            </a:prstGeom>
          </p:spPr>
          <p:txBody>
            <a:bodyPr wrap="square" lIns="0" tIns="0" rIns="0" bIns="0" rtlCol="0" anchor="t">
              <a:spAutoFit/>
            </a:bodyPr>
            <a:lstStyle/>
            <a:p>
              <a:pPr algn="just"/>
              <a:r>
                <a:rPr lang="en-US" sz="3000">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A8008899-09DC-45D3-07A8-5A8E93D7545B}"/>
                </a:ext>
              </a:extLst>
            </p:cNvPr>
            <p:cNvSpPr txBox="1"/>
            <p:nvPr/>
          </p:nvSpPr>
          <p:spPr>
            <a:xfrm>
              <a:off x="4267200" y="6591953"/>
              <a:ext cx="1371600" cy="461665"/>
            </a:xfrm>
            <a:prstGeom prst="rect">
              <a:avLst/>
            </a:prstGeom>
          </p:spPr>
          <p:txBody>
            <a:bodyPr wrap="square" lIns="0" tIns="0" rIns="0" bIns="0" rtlCol="0" anchor="t">
              <a:spAutoFit/>
            </a:bodyPr>
            <a:lstStyle/>
            <a:p>
              <a:pPr algn="just"/>
              <a:r>
                <a:rPr lang="en-US" sz="3000">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DAF09DEB-76B2-A7F5-B5D6-B15582EE99A0}"/>
                </a:ext>
              </a:extLst>
            </p:cNvPr>
            <p:cNvSpPr txBox="1"/>
            <p:nvPr/>
          </p:nvSpPr>
          <p:spPr>
            <a:xfrm>
              <a:off x="4267200" y="7463111"/>
              <a:ext cx="1371600" cy="461665"/>
            </a:xfrm>
            <a:prstGeom prst="rect">
              <a:avLst/>
            </a:prstGeom>
          </p:spPr>
          <p:txBody>
            <a:bodyPr wrap="square" lIns="0" tIns="0" rIns="0" bIns="0" rtlCol="0" anchor="t">
              <a:spAutoFit/>
            </a:bodyPr>
            <a:lstStyle/>
            <a:p>
              <a:pPr algn="just"/>
              <a:r>
                <a:rPr lang="en-US" sz="3000">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7638573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4" name="Freeform 14"/>
          <p:cNvSpPr/>
          <p:nvPr/>
        </p:nvSpPr>
        <p:spPr>
          <a:xfrm rot="7720389">
            <a:off x="182542" y="-569535"/>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75825D98-7290-99AF-3230-9459F2905C14}"/>
              </a:ext>
            </a:extLst>
          </p:cNvPr>
          <p:cNvSpPr/>
          <p:nvPr/>
        </p:nvSpPr>
        <p:spPr>
          <a:xfrm>
            <a:off x="16687800" y="296246"/>
            <a:ext cx="1371600" cy="1013363"/>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BE14CC3-71CD-EB34-14B8-7043BC87A9EC}"/>
              </a:ext>
            </a:extLst>
          </p:cNvPr>
          <p:cNvGrpSpPr/>
          <p:nvPr/>
        </p:nvGrpSpPr>
        <p:grpSpPr>
          <a:xfrm>
            <a:off x="5143499" y="-89255"/>
            <a:ext cx="8001001" cy="1376853"/>
            <a:chOff x="5010864" y="-7"/>
            <a:chExt cx="7807228" cy="1319976"/>
          </a:xfrm>
        </p:grpSpPr>
        <p:sp>
          <p:nvSpPr>
            <p:cNvPr id="15" name="Round Same Side Corner Rectangle 11">
              <a:extLst>
                <a:ext uri="{FF2B5EF4-FFF2-40B4-BE49-F238E27FC236}">
                  <a16:creationId xmlns:a16="http://schemas.microsoft.com/office/drawing/2014/main" id="{B8D2A6C0-1748-F4C7-6FD3-297D0F07BEE1}"/>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28E86F9-DED6-DEA2-4FE4-9C457A0B5919}"/>
                </a:ext>
              </a:extLst>
            </p:cNvPr>
            <p:cNvSpPr txBox="1"/>
            <p:nvPr/>
          </p:nvSpPr>
          <p:spPr>
            <a:xfrm>
              <a:off x="5531345" y="246893"/>
              <a:ext cx="6766264"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HOẠT ĐỘNG NHÓM</a:t>
              </a:r>
              <a:endParaRPr lang="en-US" sz="5000" b="1" dirty="0">
                <a:solidFill>
                  <a:schemeClr val="bg1"/>
                </a:solidFill>
                <a:latin typeface="Arial" panose="020B0604020202020204" pitchFamily="34" charset="0"/>
                <a:cs typeface="Arial" panose="020B0604020202020204" pitchFamily="34" charset="0"/>
              </a:endParaRPr>
            </a:p>
          </p:txBody>
        </p:sp>
      </p:grpSp>
      <p:sp>
        <p:nvSpPr>
          <p:cNvPr id="19" name="Speech Bubble: Rectangle with Corners Rounded 18">
            <a:extLst>
              <a:ext uri="{FF2B5EF4-FFF2-40B4-BE49-F238E27FC236}">
                <a16:creationId xmlns:a16="http://schemas.microsoft.com/office/drawing/2014/main" id="{6EDE997F-5321-F857-9BA6-8184A6760607}"/>
              </a:ext>
            </a:extLst>
          </p:cNvPr>
          <p:cNvSpPr/>
          <p:nvPr/>
        </p:nvSpPr>
        <p:spPr>
          <a:xfrm>
            <a:off x="8686800" y="2338122"/>
            <a:ext cx="8686800" cy="3117984"/>
          </a:xfrm>
          <a:prstGeom prst="wedgeRoundRectCallout">
            <a:avLst>
              <a:gd name="adj1" fmla="val -57391"/>
              <a:gd name="adj2" fmla="val 56276"/>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Lựa chọn 3 khó khăn nhiều bạn trong nhóm gặp phải nhất. </a:t>
            </a:r>
          </a:p>
        </p:txBody>
      </p:sp>
      <p:sp>
        <p:nvSpPr>
          <p:cNvPr id="23" name="Speech Bubble: Rectangle with Corners Rounded 22">
            <a:extLst>
              <a:ext uri="{FF2B5EF4-FFF2-40B4-BE49-F238E27FC236}">
                <a16:creationId xmlns:a16="http://schemas.microsoft.com/office/drawing/2014/main" id="{99F3801E-BD46-786C-A8FB-6961B23E3938}"/>
              </a:ext>
            </a:extLst>
          </p:cNvPr>
          <p:cNvSpPr/>
          <p:nvPr/>
        </p:nvSpPr>
        <p:spPr>
          <a:xfrm>
            <a:off x="8801100" y="6110834"/>
            <a:ext cx="8686800" cy="3117984"/>
          </a:xfrm>
          <a:prstGeom prst="wedgeRoundRectCallout">
            <a:avLst>
              <a:gd name="adj1" fmla="val -56780"/>
              <a:gd name="adj2" fmla="val -34755"/>
              <a:gd name="adj3" fmla="val 1666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Nêu các cách khắc phục tương ứng với những khó khăn đó theo gợi ý minh hoạ </a:t>
            </a:r>
            <a:r>
              <a:rPr lang="en-US" sz="3800" i="1">
                <a:solidFill>
                  <a:schemeClr val="tx1"/>
                </a:solidFill>
                <a:latin typeface="Arial" panose="020B0604020202020204" pitchFamily="34" charset="0"/>
                <a:cs typeface="Arial" panose="020B0604020202020204" pitchFamily="34" charset="0"/>
              </a:rPr>
              <a:t>(</a:t>
            </a:r>
            <a:r>
              <a:rPr lang="vi-VN" sz="3800" i="1">
                <a:solidFill>
                  <a:schemeClr val="tx1"/>
                </a:solidFill>
                <a:latin typeface="Arial" panose="020B0604020202020204" pitchFamily="34" charset="0"/>
                <a:cs typeface="Arial" panose="020B0604020202020204" pitchFamily="34" charset="0"/>
              </a:rPr>
              <a:t>SHS </a:t>
            </a:r>
            <a:r>
              <a:rPr lang="en-US" sz="3800" i="1">
                <a:solidFill>
                  <a:schemeClr val="tx1"/>
                </a:solidFill>
                <a:latin typeface="Arial" panose="020B0604020202020204" pitchFamily="34" charset="0"/>
                <a:cs typeface="Arial" panose="020B0604020202020204" pitchFamily="34" charset="0"/>
              </a:rPr>
              <a:t>– tr.44)</a:t>
            </a:r>
          </a:p>
        </p:txBody>
      </p:sp>
      <p:grpSp>
        <p:nvGrpSpPr>
          <p:cNvPr id="2" name="Group 1">
            <a:extLst>
              <a:ext uri="{FF2B5EF4-FFF2-40B4-BE49-F238E27FC236}">
                <a16:creationId xmlns:a16="http://schemas.microsoft.com/office/drawing/2014/main" id="{248D4774-7CED-1972-7C81-E2D87C36028C}"/>
              </a:ext>
            </a:extLst>
          </p:cNvPr>
          <p:cNvGrpSpPr/>
          <p:nvPr/>
        </p:nvGrpSpPr>
        <p:grpSpPr>
          <a:xfrm>
            <a:off x="891844" y="1772161"/>
            <a:ext cx="6500926" cy="5023099"/>
            <a:chOff x="-1617205" y="2046214"/>
            <a:chExt cx="6500926" cy="5023099"/>
          </a:xfrm>
        </p:grpSpPr>
        <p:sp>
          <p:nvSpPr>
            <p:cNvPr id="3" name="Line Callout 1 (Border and Accent Bar) 3">
              <a:extLst>
                <a:ext uri="{FF2B5EF4-FFF2-40B4-BE49-F238E27FC236}">
                  <a16:creationId xmlns:a16="http://schemas.microsoft.com/office/drawing/2014/main" id="{E8BC5C67-EF47-4CFB-BAB5-A931C9869792}"/>
                </a:ext>
              </a:extLst>
            </p:cNvPr>
            <p:cNvSpPr/>
            <p:nvPr/>
          </p:nvSpPr>
          <p:spPr>
            <a:xfrm>
              <a:off x="-1617205" y="2612175"/>
              <a:ext cx="6500926" cy="4457138"/>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thảo luận với bạn và nêu lên cách khắc phục những khó khăn khi thực hiện kĩ năng từ chối:</a:t>
              </a:r>
            </a:p>
          </p:txBody>
        </p:sp>
        <p:pic>
          <p:nvPicPr>
            <p:cNvPr id="4" name="Picture 2">
              <a:extLst>
                <a:ext uri="{FF2B5EF4-FFF2-40B4-BE49-F238E27FC236}">
                  <a16:creationId xmlns:a16="http://schemas.microsoft.com/office/drawing/2014/main" id="{2D387913-D053-6653-EEDA-027363F504B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6965" y="2046214"/>
              <a:ext cx="752586" cy="773686"/>
            </a:xfrm>
            <a:prstGeom prst="rect">
              <a:avLst/>
            </a:prstGeom>
          </p:spPr>
        </p:pic>
      </p:grpSp>
      <p:sp>
        <p:nvSpPr>
          <p:cNvPr id="5" name="Freeform 11">
            <a:extLst>
              <a:ext uri="{FF2B5EF4-FFF2-40B4-BE49-F238E27FC236}">
                <a16:creationId xmlns:a16="http://schemas.microsoft.com/office/drawing/2014/main" id="{F04EF404-2133-00CB-0D2B-F11D02605FDD}"/>
              </a:ext>
            </a:extLst>
          </p:cNvPr>
          <p:cNvSpPr/>
          <p:nvPr/>
        </p:nvSpPr>
        <p:spPr>
          <a:xfrm>
            <a:off x="326864" y="7361221"/>
            <a:ext cx="7630886" cy="2925779"/>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6179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9" name="Freeform 19"/>
          <p:cNvSpPr/>
          <p:nvPr/>
        </p:nvSpPr>
        <p:spPr>
          <a:xfrm>
            <a:off x="16153602" y="-43882"/>
            <a:ext cx="2134398" cy="2726028"/>
          </a:xfrm>
          <a:custGeom>
            <a:avLst/>
            <a:gdLst/>
            <a:ahLst/>
            <a:cxnLst/>
            <a:rect l="l" t="t" r="r" b="b"/>
            <a:pathLst>
              <a:path w="3201198" h="4631028">
                <a:moveTo>
                  <a:pt x="0" y="0"/>
                </a:moveTo>
                <a:lnTo>
                  <a:pt x="3201198" y="0"/>
                </a:lnTo>
                <a:lnTo>
                  <a:pt x="3201198" y="4631028"/>
                </a:lnTo>
                <a:lnTo>
                  <a:pt x="0" y="4631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Arrow: Pentagon 27">
            <a:extLst>
              <a:ext uri="{FF2B5EF4-FFF2-40B4-BE49-F238E27FC236}">
                <a16:creationId xmlns:a16="http://schemas.microsoft.com/office/drawing/2014/main" id="{0B5006E8-A8A5-5228-29C8-4E815225F4B0}"/>
              </a:ext>
            </a:extLst>
          </p:cNvPr>
          <p:cNvSpPr/>
          <p:nvPr/>
        </p:nvSpPr>
        <p:spPr>
          <a:xfrm>
            <a:off x="0" y="769809"/>
            <a:ext cx="8153400" cy="1554291"/>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2">
                    <a:lumMod val="50000"/>
                  </a:schemeClr>
                </a:solidFill>
                <a:latin typeface="Arial" panose="020B0604020202020204" pitchFamily="34" charset="0"/>
                <a:cs typeface="Arial" panose="020B0604020202020204" pitchFamily="34" charset="0"/>
              </a:rPr>
              <a:t>GỢI Ý MINH HỌA</a:t>
            </a:r>
          </a:p>
        </p:txBody>
      </p:sp>
      <p:pic>
        <p:nvPicPr>
          <p:cNvPr id="32" name="Picture 31" descr="A screenshot of a computer&#10;&#10;Description automatically generated">
            <a:extLst>
              <a:ext uri="{FF2B5EF4-FFF2-40B4-BE49-F238E27FC236}">
                <a16:creationId xmlns:a16="http://schemas.microsoft.com/office/drawing/2014/main" id="{CED80864-BF9E-AC7F-8D30-0C72C7B1E3E9}"/>
              </a:ext>
            </a:extLst>
          </p:cNvPr>
          <p:cNvPicPr>
            <a:picLocks noChangeAspect="1"/>
          </p:cNvPicPr>
          <p:nvPr/>
        </p:nvPicPr>
        <p:blipFill rotWithShape="1">
          <a:blip r:embed="rId4">
            <a:extLst>
              <a:ext uri="{28A0092B-C50C-407E-A947-70E740481C1C}">
                <a14:useLocalDpi xmlns:a14="http://schemas.microsoft.com/office/drawing/2010/main" val="0"/>
              </a:ext>
            </a:extLst>
          </a:blip>
          <a:srcRect l="5108" t="28249" r="5108" b="10123"/>
          <a:stretch/>
        </p:blipFill>
        <p:spPr>
          <a:xfrm>
            <a:off x="1047750" y="3154491"/>
            <a:ext cx="16192500" cy="6477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1028" name="Picture 4" descr="Từ Chối Trong Tiếng Anh | Cách Từ Chối Lịch Sự">
            <a:extLst>
              <a:ext uri="{FF2B5EF4-FFF2-40B4-BE49-F238E27FC236}">
                <a16:creationId xmlns:a16="http://schemas.microsoft.com/office/drawing/2014/main" id="{CB202032-0080-BF60-AC90-426855E51C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60" b="15495"/>
          <a:stretch/>
        </p:blipFill>
        <p:spPr bwMode="auto">
          <a:xfrm>
            <a:off x="-21771" y="3702934"/>
            <a:ext cx="18282557" cy="665274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06CA526-02A0-77A1-506A-B2A8EE6E4837}"/>
              </a:ext>
            </a:extLst>
          </p:cNvPr>
          <p:cNvGrpSpPr/>
          <p:nvPr/>
        </p:nvGrpSpPr>
        <p:grpSpPr>
          <a:xfrm>
            <a:off x="304800" y="49520"/>
            <a:ext cx="18053957" cy="4312677"/>
            <a:chOff x="-152400" y="349102"/>
            <a:chExt cx="18053957" cy="4312677"/>
          </a:xfrm>
        </p:grpSpPr>
        <p:sp>
          <p:nvSpPr>
            <p:cNvPr id="3" name="TextBox 2">
              <a:extLst>
                <a:ext uri="{FF2B5EF4-FFF2-40B4-BE49-F238E27FC236}">
                  <a16:creationId xmlns:a16="http://schemas.microsoft.com/office/drawing/2014/main" id="{E721EC91-B273-AE75-C528-601C6D1974EA}"/>
                </a:ext>
              </a:extLst>
            </p:cNvPr>
            <p:cNvSpPr txBox="1"/>
            <p:nvPr/>
          </p:nvSpPr>
          <p:spPr>
            <a:xfrm>
              <a:off x="647700" y="794341"/>
              <a:ext cx="16040100" cy="2762936"/>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Ai cũng có thể gặp phải một số trở ngại khi chúng ta thực hiện kĩ năng từ chối</a:t>
              </a:r>
              <a:r>
                <a:rPr lang="en-US" sz="4000">
                  <a:latin typeface="Arial" panose="020B0604020202020204" pitchFamily="34" charset="0"/>
                  <a:cs typeface="Arial" panose="020B0604020202020204" pitchFamily="34" charset="0"/>
                </a:rPr>
                <a:t>. V</a:t>
              </a:r>
              <a:r>
                <a:rPr lang="vi-VN" sz="4000">
                  <a:latin typeface="Arial" panose="020B0604020202020204" pitchFamily="34" charset="0"/>
                  <a:cs typeface="Arial" panose="020B0604020202020204" pitchFamily="34" charset="0"/>
                </a:rPr>
                <a:t>ì vậy, cần thực hành và rèn luyện kĩ năng từ chối ngay trong những tình huống nảy sinh trong cuộc sống hằng ngày của các em</a:t>
              </a:r>
              <a:r>
                <a:rPr lang="en-US" sz="400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761C5A40-F3E7-BC48-B1AD-5BC67555150F}"/>
                </a:ext>
              </a:extLst>
            </p:cNvPr>
            <p:cNvSpPr txBox="1"/>
            <p:nvPr/>
          </p:nvSpPr>
          <p:spPr>
            <a:xfrm>
              <a:off x="-152400" y="349102"/>
              <a:ext cx="1981200"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BEAB9B23-D7AD-2240-00E9-3FD994440DA0}"/>
                </a:ext>
              </a:extLst>
            </p:cNvPr>
            <p:cNvSpPr txBox="1"/>
            <p:nvPr/>
          </p:nvSpPr>
          <p:spPr>
            <a:xfrm>
              <a:off x="15920357" y="2261122"/>
              <a:ext cx="1981200"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65756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7247" y="1625443"/>
            <a:ext cx="15493506" cy="7872160"/>
            <a:chOff x="0" y="0"/>
            <a:chExt cx="4080594" cy="2073326"/>
          </a:xfrm>
        </p:grpSpPr>
        <p:sp>
          <p:nvSpPr>
            <p:cNvPr id="3" name="Freeform 3"/>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5"/>
          <p:cNvGrpSpPr/>
          <p:nvPr/>
        </p:nvGrpSpPr>
        <p:grpSpPr>
          <a:xfrm>
            <a:off x="1482063" y="-318330"/>
            <a:ext cx="15493506" cy="1765390"/>
            <a:chOff x="0" y="0"/>
            <a:chExt cx="4080594" cy="464959"/>
          </a:xfrm>
        </p:grpSpPr>
        <p:sp>
          <p:nvSpPr>
            <p:cNvPr id="6" name="Freeform 6"/>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7"/>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8"/>
          <p:cNvGrpSpPr/>
          <p:nvPr/>
        </p:nvGrpSpPr>
        <p:grpSpPr>
          <a:xfrm>
            <a:off x="1821328" y="2827527"/>
            <a:ext cx="14645344" cy="6273254"/>
            <a:chOff x="0" y="0"/>
            <a:chExt cx="3857210" cy="1652215"/>
          </a:xfrm>
        </p:grpSpPr>
        <p:sp>
          <p:nvSpPr>
            <p:cNvPr id="9" name="Freeform 9"/>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chemeClr val="bg1"/>
            </a:solidFill>
            <a:ln w="38100" cap="rnd">
              <a:solidFill>
                <a:srgbClr val="AEA36F"/>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1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Freeform 11"/>
          <p:cNvSpPr/>
          <p:nvPr/>
        </p:nvSpPr>
        <p:spPr>
          <a:xfrm>
            <a:off x="16128130" y="6851740"/>
            <a:ext cx="1525245" cy="3467100"/>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2"/>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3"/>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20">
            <a:extLst>
              <a:ext uri="{FF2B5EF4-FFF2-40B4-BE49-F238E27FC236}">
                <a16:creationId xmlns:a16="http://schemas.microsoft.com/office/drawing/2014/main" id="{DB93DBE5-D96A-6BB2-C5A0-3627E6341769}"/>
              </a:ext>
            </a:extLst>
          </p:cNvPr>
          <p:cNvSpPr txBox="1"/>
          <p:nvPr/>
        </p:nvSpPr>
        <p:spPr>
          <a:xfrm>
            <a:off x="2019300" y="4466555"/>
            <a:ext cx="14249400"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endPar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CỦNG</a:t>
            </a:r>
            <a:r>
              <a:rPr kumimoji="0" lang="en-US" sz="66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CỐ KIẾN THỨC – VẬN DỤNG</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93358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135698" y="3167080"/>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57466" y="6657978"/>
            <a:ext cx="18403946" cy="2387802"/>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pic>
        <p:nvPicPr>
          <p:cNvPr id="33" name="Picture 3">
            <a:extLst>
              <a:ext uri="{FF2B5EF4-FFF2-40B4-BE49-F238E27FC236}">
                <a16:creationId xmlns:a16="http://schemas.microsoft.com/office/drawing/2014/main" id="{81A96C74-752B-7A34-4A63-D1C14368EA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34517" y="317048"/>
            <a:ext cx="1242189" cy="1194761"/>
          </a:xfrm>
          <a:prstGeom prst="rect">
            <a:avLst/>
          </a:prstGeom>
        </p:spPr>
      </p:pic>
      <p:pic>
        <p:nvPicPr>
          <p:cNvPr id="34" name="Picture 10">
            <a:extLst>
              <a:ext uri="{FF2B5EF4-FFF2-40B4-BE49-F238E27FC236}">
                <a16:creationId xmlns:a16="http://schemas.microsoft.com/office/drawing/2014/main"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79812" y="4467491"/>
            <a:ext cx="1569615" cy="1452608"/>
          </a:xfrm>
          <a:prstGeom prst="rect">
            <a:avLst/>
          </a:prstGeom>
        </p:spPr>
      </p:pic>
      <p:pic>
        <p:nvPicPr>
          <p:cNvPr id="35" name="Picture 12">
            <a:extLst>
              <a:ext uri="{FF2B5EF4-FFF2-40B4-BE49-F238E27FC236}">
                <a16:creationId xmlns:a16="http://schemas.microsoft.com/office/drawing/2014/main"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66918" y="4467491"/>
            <a:ext cx="1250501" cy="1300143"/>
          </a:xfrm>
          <a:prstGeom prst="rect">
            <a:avLst/>
          </a:prstGeom>
        </p:spPr>
      </p:pic>
      <p:pic>
        <p:nvPicPr>
          <p:cNvPr id="36" name="Picture 13">
            <a:extLst>
              <a:ext uri="{FF2B5EF4-FFF2-40B4-BE49-F238E27FC236}">
                <a16:creationId xmlns:a16="http://schemas.microsoft.com/office/drawing/2014/main"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909283" y="2374825"/>
            <a:ext cx="1195184" cy="1177799"/>
          </a:xfrm>
          <a:prstGeom prst="rect">
            <a:avLst/>
          </a:prstGeom>
        </p:spPr>
      </p:pic>
      <p:pic>
        <p:nvPicPr>
          <p:cNvPr id="37" name="Picture 17">
            <a:extLst>
              <a:ext uri="{FF2B5EF4-FFF2-40B4-BE49-F238E27FC236}">
                <a16:creationId xmlns:a16="http://schemas.microsoft.com/office/drawing/2014/main"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64559" y="1956554"/>
            <a:ext cx="1285872" cy="1274183"/>
          </a:xfrm>
          <a:prstGeom prst="rect">
            <a:avLst/>
          </a:prstGeom>
        </p:spPr>
      </p:pic>
      <p:pic>
        <p:nvPicPr>
          <p:cNvPr id="38" name="Picture 18">
            <a:extLst>
              <a:ext uri="{FF2B5EF4-FFF2-40B4-BE49-F238E27FC236}">
                <a16:creationId xmlns:a16="http://schemas.microsoft.com/office/drawing/2014/main" id="{320B7D2E-655F-20CB-18E4-D8FF152179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251280" y="3831049"/>
            <a:ext cx="1006472" cy="1006472"/>
          </a:xfrm>
          <a:prstGeom prst="rect">
            <a:avLst/>
          </a:prstGeom>
        </p:spPr>
      </p:pic>
      <p:pic>
        <p:nvPicPr>
          <p:cNvPr id="39" name="Picture 22">
            <a:extLst>
              <a:ext uri="{FF2B5EF4-FFF2-40B4-BE49-F238E27FC236}">
                <a16:creationId xmlns:a16="http://schemas.microsoft.com/office/drawing/2014/main"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965566" y="2564523"/>
            <a:ext cx="1266525" cy="1266525"/>
          </a:xfrm>
          <a:prstGeom prst="rect">
            <a:avLst/>
          </a:prstGeom>
        </p:spPr>
      </p:pic>
      <p:pic>
        <p:nvPicPr>
          <p:cNvPr id="40" name="Picture 23">
            <a:extLst>
              <a:ext uri="{FF2B5EF4-FFF2-40B4-BE49-F238E27FC236}">
                <a16:creationId xmlns:a16="http://schemas.microsoft.com/office/drawing/2014/main" id="{3891DFB6-553D-5BA7-9064-1927C1D8944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250431" y="1008470"/>
            <a:ext cx="1535571" cy="1518819"/>
          </a:xfrm>
          <a:prstGeom prst="rect">
            <a:avLst/>
          </a:prstGeom>
        </p:spPr>
      </p:pic>
      <p:pic>
        <p:nvPicPr>
          <p:cNvPr id="41" name="Picture 7">
            <a:extLst>
              <a:ext uri="{FF2B5EF4-FFF2-40B4-BE49-F238E27FC236}">
                <a16:creationId xmlns:a16="http://schemas.microsoft.com/office/drawing/2014/main"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3399" y="371693"/>
            <a:ext cx="1379123" cy="1371600"/>
          </a:xfrm>
          <a:prstGeom prst="rect">
            <a:avLst/>
          </a:prstGeom>
        </p:spPr>
      </p:pic>
      <p:pic>
        <p:nvPicPr>
          <p:cNvPr id="42" name="Picture 9">
            <a:extLst>
              <a:ext uri="{FF2B5EF4-FFF2-40B4-BE49-F238E27FC236}">
                <a16:creationId xmlns:a16="http://schemas.microsoft.com/office/drawing/2014/main"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434672" y="617607"/>
            <a:ext cx="1737696" cy="1783080"/>
          </a:xfrm>
          <a:prstGeom prst="rect">
            <a:avLst/>
          </a:prstGeom>
        </p:spPr>
      </p:pic>
      <p:pic>
        <p:nvPicPr>
          <p:cNvPr id="43" name="Picture 42">
            <a:hlinkClick r:id="rId28" action="ppaction://hlinksldjump"/>
            <a:extLst>
              <a:ext uri="{FF2B5EF4-FFF2-40B4-BE49-F238E27FC236}">
                <a16:creationId xmlns:a16="http://schemas.microsoft.com/office/drawing/2014/main" id="{3F9DFB7D-4CC9-FE7F-8610-BA0D25850214}"/>
              </a:ext>
            </a:extLst>
          </p:cNvPr>
          <p:cNvPicPr>
            <a:picLocks noChangeAspect="1"/>
          </p:cNvPicPr>
          <p:nvPr/>
        </p:nvPicPr>
        <p:blipFill>
          <a:blip r:embed="rId29"/>
          <a:stretch>
            <a:fillRect/>
          </a:stretch>
        </p:blipFill>
        <p:spPr>
          <a:xfrm>
            <a:off x="12033752" y="4712216"/>
            <a:ext cx="3026927" cy="2075868"/>
          </a:xfrm>
          <a:prstGeom prst="rect">
            <a:avLst/>
          </a:prstGeom>
        </p:spPr>
      </p:pic>
      <p:pic>
        <p:nvPicPr>
          <p:cNvPr id="44" name="Picture 11">
            <a:extLst>
              <a:ext uri="{FF2B5EF4-FFF2-40B4-BE49-F238E27FC236}">
                <a16:creationId xmlns:a16="http://schemas.microsoft.com/office/drawing/2014/main" id="{AD31EBF9-1195-1655-E0A1-FF9C7F7AA0F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3722693" y="2118585"/>
            <a:ext cx="1292733" cy="1309398"/>
          </a:xfrm>
          <a:prstGeom prst="rect">
            <a:avLst/>
          </a:prstGeom>
        </p:spPr>
      </p:pic>
      <p:pic>
        <p:nvPicPr>
          <p:cNvPr id="45" name="Picture 5">
            <a:extLst>
              <a:ext uri="{FF2B5EF4-FFF2-40B4-BE49-F238E27FC236}">
                <a16:creationId xmlns:a16="http://schemas.microsoft.com/office/drawing/2014/main" id="{3059A749-93E1-B955-FD75-F8A10006D1B7}"/>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5723653" y="3783689"/>
            <a:ext cx="840338" cy="840338"/>
          </a:xfrm>
          <a:prstGeom prst="rect">
            <a:avLst/>
          </a:prstGeom>
        </p:spPr>
      </p:pic>
      <p:pic>
        <p:nvPicPr>
          <p:cNvPr id="46" name="Picture 2">
            <a:extLst>
              <a:ext uri="{FF2B5EF4-FFF2-40B4-BE49-F238E27FC236}">
                <a16:creationId xmlns:a16="http://schemas.microsoft.com/office/drawing/2014/main" id="{989A80AF-E20D-CA64-B229-696C24A3AD7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4159174" y="617607"/>
            <a:ext cx="1127766" cy="1067148"/>
          </a:xfrm>
          <a:prstGeom prst="rect">
            <a:avLst/>
          </a:prstGeom>
        </p:spPr>
      </p:pic>
      <p:pic>
        <p:nvPicPr>
          <p:cNvPr id="47" name="Picture 14">
            <a:extLst>
              <a:ext uri="{FF2B5EF4-FFF2-40B4-BE49-F238E27FC236}">
                <a16:creationId xmlns:a16="http://schemas.microsoft.com/office/drawing/2014/main" id="{706219D1-1074-E1E1-9B80-54E0A4F92BA3}"/>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5440722" y="5347359"/>
            <a:ext cx="946196" cy="93759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04355" y="4233778"/>
            <a:ext cx="1023597" cy="994937"/>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97719" y="1318916"/>
            <a:ext cx="1023597" cy="958086"/>
          </a:xfrm>
          <a:prstGeom prst="rect">
            <a:avLst/>
          </a:prstGeom>
        </p:spPr>
      </p:pic>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aphicFrame>
        <p:nvGraphicFramePr>
          <p:cNvPr id="23" name="Đáp án 1">
            <a:extLst>
              <a:ext uri="{FF2B5EF4-FFF2-40B4-BE49-F238E27FC236}">
                <a16:creationId xmlns:a16="http://schemas.microsoft.com/office/drawing/2014/main" id="{AADD68BB-09AC-D5FD-62EC-680DA236D102}"/>
              </a:ext>
            </a:extLst>
          </p:cNvPr>
          <p:cNvGraphicFramePr>
            <a:graphicFrameLocks noGrp="1"/>
          </p:cNvGraphicFramePr>
          <p:nvPr>
            <p:extLst>
              <p:ext uri="{D42A27DB-BD31-4B8C-83A1-F6EECF244321}">
                <p14:modId xmlns:p14="http://schemas.microsoft.com/office/powerpoint/2010/main" val="3558888082"/>
              </p:ext>
            </p:extLst>
          </p:nvPr>
        </p:nvGraphicFramePr>
        <p:xfrm>
          <a:off x="3347357" y="803391"/>
          <a:ext cx="64008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tblGrid>
              <a:tr h="914400">
                <a:tc>
                  <a:txBody>
                    <a:bodyPr/>
                    <a:lstStyle/>
                    <a:p>
                      <a:pPr algn="ctr"/>
                      <a:r>
                        <a:rPr lang="en-US" sz="4000" b="1">
                          <a:latin typeface="Arial" panose="020B0604020202020204" pitchFamily="34" charset="0"/>
                          <a:cs typeface="Arial" panose="020B0604020202020204" pitchFamily="34" charset="0"/>
                        </a:rPr>
                        <a:t>D</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O</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A</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N</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K</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E</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T</a:t>
                      </a:r>
                    </a:p>
                  </a:txBody>
                  <a:tcPr anchor="ctr">
                    <a:solidFill>
                      <a:schemeClr val="accent4">
                        <a:lumMod val="60000"/>
                        <a:lumOff val="40000"/>
                      </a:schemeClr>
                    </a:solidFill>
                  </a:tcPr>
                </a:tc>
                <a:extLst>
                  <a:ext uri="{0D108BD9-81ED-4DB2-BD59-A6C34878D82A}">
                    <a16:rowId xmlns:a16="http://schemas.microsoft.com/office/drawing/2014/main" val="2004516912"/>
                  </a:ext>
                </a:extLst>
              </a:tr>
            </a:tbl>
          </a:graphicData>
        </a:graphic>
      </p:graphicFrame>
      <p:graphicFrame>
        <p:nvGraphicFramePr>
          <p:cNvPr id="24" name="Đáp án 2">
            <a:extLst>
              <a:ext uri="{FF2B5EF4-FFF2-40B4-BE49-F238E27FC236}">
                <a16:creationId xmlns:a16="http://schemas.microsoft.com/office/drawing/2014/main" id="{58B60860-F361-04E1-F9F2-EDD827596974}"/>
              </a:ext>
            </a:extLst>
          </p:cNvPr>
          <p:cNvGraphicFramePr>
            <a:graphicFrameLocks noGrp="1"/>
          </p:cNvGraphicFramePr>
          <p:nvPr>
            <p:extLst>
              <p:ext uri="{D42A27DB-BD31-4B8C-83A1-F6EECF244321}">
                <p14:modId xmlns:p14="http://schemas.microsoft.com/office/powerpoint/2010/main" val="1792930715"/>
              </p:ext>
            </p:extLst>
          </p:nvPr>
        </p:nvGraphicFramePr>
        <p:xfrm>
          <a:off x="2438400" y="1716514"/>
          <a:ext cx="82296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gridCol w="914400">
                  <a:extLst>
                    <a:ext uri="{9D8B030D-6E8A-4147-A177-3AD203B41FA5}">
                      <a16:colId xmlns:a16="http://schemas.microsoft.com/office/drawing/2014/main" val="3373364247"/>
                    </a:ext>
                  </a:extLst>
                </a:gridCol>
                <a:gridCol w="914400">
                  <a:extLst>
                    <a:ext uri="{9D8B030D-6E8A-4147-A177-3AD203B41FA5}">
                      <a16:colId xmlns:a16="http://schemas.microsoft.com/office/drawing/2014/main" val="982907165"/>
                    </a:ext>
                  </a:extLst>
                </a:gridCol>
              </a:tblGrid>
              <a:tr h="914400">
                <a:tc>
                  <a:txBody>
                    <a:bodyPr/>
                    <a:lstStyle/>
                    <a:p>
                      <a:pPr algn="ctr"/>
                      <a:r>
                        <a:rPr lang="en-US" sz="4000" b="1">
                          <a:latin typeface="Arial" panose="020B0604020202020204" pitchFamily="34" charset="0"/>
                          <a:cs typeface="Arial" panose="020B0604020202020204" pitchFamily="34" charset="0"/>
                        </a:rPr>
                        <a:t>T</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R</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U</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N</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G</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T</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H</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U</a:t>
                      </a:r>
                    </a:p>
                  </a:txBody>
                  <a:tcPr anchor="ctr">
                    <a:solidFill>
                      <a:schemeClr val="accent4">
                        <a:lumMod val="60000"/>
                        <a:lumOff val="40000"/>
                      </a:schemeClr>
                    </a:solidFill>
                  </a:tcPr>
                </a:tc>
                <a:tc>
                  <a:txBody>
                    <a:bodyPr/>
                    <a:lstStyle/>
                    <a:p>
                      <a:pPr algn="ctr"/>
                      <a:r>
                        <a:rPr lang="en-US" sz="4000" b="1">
                          <a:latin typeface="Arial" panose="020B0604020202020204" pitchFamily="34" charset="0"/>
                          <a:cs typeface="Arial" panose="020B0604020202020204" pitchFamily="34" charset="0"/>
                        </a:rPr>
                        <a:t>C</a:t>
                      </a: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25" name="Đáp án 3">
            <a:extLst>
              <a:ext uri="{FF2B5EF4-FFF2-40B4-BE49-F238E27FC236}">
                <a16:creationId xmlns:a16="http://schemas.microsoft.com/office/drawing/2014/main" id="{9785920B-EDCF-4336-12DB-8A026FE78206}"/>
              </a:ext>
            </a:extLst>
          </p:cNvPr>
          <p:cNvGraphicFramePr>
            <a:graphicFrameLocks noGrp="1"/>
          </p:cNvGraphicFramePr>
          <p:nvPr>
            <p:extLst>
              <p:ext uri="{D42A27DB-BD31-4B8C-83A1-F6EECF244321}">
                <p14:modId xmlns:p14="http://schemas.microsoft.com/office/powerpoint/2010/main" val="1657488413"/>
              </p:ext>
            </p:extLst>
          </p:nvPr>
        </p:nvGraphicFramePr>
        <p:xfrm>
          <a:off x="4267200" y="2624103"/>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tblGrid>
              <a:tr h="914400">
                <a:tc>
                  <a:txBody>
                    <a:bodyPr/>
                    <a:lstStyle/>
                    <a:p>
                      <a:pPr algn="ctr"/>
                      <a:r>
                        <a:rPr lang="en-US" sz="4000" b="1">
                          <a:latin typeface="Arial" panose="020B0604020202020204" pitchFamily="34" charset="0"/>
                          <a:cs typeface="Arial" panose="020B0604020202020204" pitchFamily="34" charset="0"/>
                        </a:rPr>
                        <a:t>H</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O</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P</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T</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A</a:t>
                      </a:r>
                    </a:p>
                  </a:txBody>
                  <a:tcPr anchor="ctr">
                    <a:solidFill>
                      <a:schemeClr val="bg1"/>
                    </a:solidFill>
                  </a:tcPr>
                </a:tc>
                <a:tc>
                  <a:txBody>
                    <a:bodyPr/>
                    <a:lstStyle/>
                    <a:p>
                      <a:pPr algn="ctr"/>
                      <a:r>
                        <a:rPr lang="en-US" sz="4000" b="1">
                          <a:latin typeface="Arial" panose="020B0604020202020204" pitchFamily="34" charset="0"/>
                          <a:cs typeface="Arial" panose="020B0604020202020204" pitchFamily="34" charset="0"/>
                        </a:rPr>
                        <a:t>C</a:t>
                      </a:r>
                    </a:p>
                  </a:txBody>
                  <a:tcPr anchor="ctr">
                    <a:solidFill>
                      <a:schemeClr val="accent4">
                        <a:lumMod val="60000"/>
                        <a:lumOff val="40000"/>
                      </a:schemeClr>
                    </a:solidFill>
                  </a:tcPr>
                </a:tc>
                <a:extLst>
                  <a:ext uri="{0D108BD9-81ED-4DB2-BD59-A6C34878D82A}">
                    <a16:rowId xmlns:a16="http://schemas.microsoft.com/office/drawing/2014/main" val="2004516912"/>
                  </a:ext>
                </a:extLst>
              </a:tr>
            </a:tbl>
          </a:graphicData>
        </a:graphic>
      </p:graphicFrame>
      <p:graphicFrame>
        <p:nvGraphicFramePr>
          <p:cNvPr id="26" name="Đáp án 4">
            <a:extLst>
              <a:ext uri="{FF2B5EF4-FFF2-40B4-BE49-F238E27FC236}">
                <a16:creationId xmlns:a16="http://schemas.microsoft.com/office/drawing/2014/main" id="{8767D0FD-B82E-F111-9BAF-837C7E7A0E95}"/>
              </a:ext>
            </a:extLst>
          </p:cNvPr>
          <p:cNvGraphicFramePr>
            <a:graphicFrameLocks noGrp="1"/>
          </p:cNvGraphicFramePr>
          <p:nvPr>
            <p:extLst>
              <p:ext uri="{D42A27DB-BD31-4B8C-83A1-F6EECF244321}">
                <p14:modId xmlns:p14="http://schemas.microsoft.com/office/powerpoint/2010/main" val="1121750543"/>
              </p:ext>
            </p:extLst>
          </p:nvPr>
        </p:nvGraphicFramePr>
        <p:xfrm>
          <a:off x="8839200" y="3548088"/>
          <a:ext cx="64008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tblGrid>
              <a:tr h="914400">
                <a:tc>
                  <a:txBody>
                    <a:bodyPr/>
                    <a:lstStyle/>
                    <a:p>
                      <a:pPr algn="ctr"/>
                      <a:r>
                        <a:rPr lang="en-US" sz="3600" b="1">
                          <a:latin typeface="Arial" panose="020B0604020202020204" pitchFamily="34" charset="0"/>
                          <a:cs typeface="Arial" panose="020B0604020202020204" pitchFamily="34" charset="0"/>
                        </a:rPr>
                        <a:t>H</a:t>
                      </a:r>
                    </a:p>
                  </a:txBody>
                  <a:tcPr anchor="ctr">
                    <a:solidFill>
                      <a:schemeClr val="accent4">
                        <a:lumMod val="60000"/>
                        <a:lumOff val="40000"/>
                      </a:schemeClr>
                    </a:solidFill>
                  </a:tcPr>
                </a:tc>
                <a:tc>
                  <a:txBody>
                    <a:bodyPr/>
                    <a:lstStyle/>
                    <a:p>
                      <a:pPr algn="ctr"/>
                      <a:r>
                        <a:rPr lang="en-US" sz="3600" b="1">
                          <a:latin typeface="Arial" panose="020B0604020202020204" pitchFamily="34" charset="0"/>
                          <a:cs typeface="Arial" panose="020B0604020202020204" pitchFamily="34" charset="0"/>
                        </a:rPr>
                        <a:t>O</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A</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B</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I</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N</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H</a:t>
                      </a: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27" name="Đáp án 5">
            <a:extLst>
              <a:ext uri="{FF2B5EF4-FFF2-40B4-BE49-F238E27FC236}">
                <a16:creationId xmlns:a16="http://schemas.microsoft.com/office/drawing/2014/main" id="{1FB7BC72-3C00-41A7-893B-F96876C194FC}"/>
              </a:ext>
            </a:extLst>
          </p:cNvPr>
          <p:cNvGraphicFramePr>
            <a:graphicFrameLocks noGrp="1"/>
          </p:cNvGraphicFramePr>
          <p:nvPr>
            <p:extLst>
              <p:ext uri="{D42A27DB-BD31-4B8C-83A1-F6EECF244321}">
                <p14:modId xmlns:p14="http://schemas.microsoft.com/office/powerpoint/2010/main" val="841261904"/>
              </p:ext>
            </p:extLst>
          </p:nvPr>
        </p:nvGraphicFramePr>
        <p:xfrm>
          <a:off x="7924800" y="4495524"/>
          <a:ext cx="7315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gridCol w="914400">
                  <a:extLst>
                    <a:ext uri="{9D8B030D-6E8A-4147-A177-3AD203B41FA5}">
                      <a16:colId xmlns:a16="http://schemas.microsoft.com/office/drawing/2014/main" val="3989812013"/>
                    </a:ext>
                  </a:extLst>
                </a:gridCol>
              </a:tblGrid>
              <a:tr h="914400">
                <a:tc>
                  <a:txBody>
                    <a:bodyPr/>
                    <a:lstStyle/>
                    <a:p>
                      <a:pPr algn="ctr"/>
                      <a:r>
                        <a:rPr lang="en-US" sz="3600" b="1">
                          <a:latin typeface="Arial" panose="020B0604020202020204" pitchFamily="34" charset="0"/>
                          <a:cs typeface="Arial" panose="020B0604020202020204" pitchFamily="34" charset="0"/>
                        </a:rPr>
                        <a:t>T</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O</a:t>
                      </a:r>
                    </a:p>
                  </a:txBody>
                  <a:tcPr anchor="ctr">
                    <a:solidFill>
                      <a:schemeClr val="accent4">
                        <a:lumMod val="60000"/>
                        <a:lumOff val="40000"/>
                      </a:schemeClr>
                    </a:solidFill>
                  </a:tcPr>
                </a:tc>
                <a:tc>
                  <a:txBody>
                    <a:bodyPr/>
                    <a:lstStyle/>
                    <a:p>
                      <a:pPr algn="ctr"/>
                      <a:r>
                        <a:rPr lang="en-US" sz="3600" b="1">
                          <a:latin typeface="Arial" panose="020B0604020202020204" pitchFamily="34" charset="0"/>
                          <a:cs typeface="Arial" panose="020B0604020202020204" pitchFamily="34" charset="0"/>
                        </a:rPr>
                        <a:t>N</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T</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R</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O</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N</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G</a:t>
                      </a: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28" name="Đáp án 6">
            <a:extLst>
              <a:ext uri="{FF2B5EF4-FFF2-40B4-BE49-F238E27FC236}">
                <a16:creationId xmlns:a16="http://schemas.microsoft.com/office/drawing/2014/main" id="{0491F9FD-5527-FEFE-E319-82C02623CC53}"/>
              </a:ext>
            </a:extLst>
          </p:cNvPr>
          <p:cNvGraphicFramePr>
            <a:graphicFrameLocks noGrp="1"/>
          </p:cNvGraphicFramePr>
          <p:nvPr>
            <p:extLst>
              <p:ext uri="{D42A27DB-BD31-4B8C-83A1-F6EECF244321}">
                <p14:modId xmlns:p14="http://schemas.microsoft.com/office/powerpoint/2010/main" val="1217935203"/>
              </p:ext>
            </p:extLst>
          </p:nvPr>
        </p:nvGraphicFramePr>
        <p:xfrm>
          <a:off x="4267200" y="5418263"/>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tblGrid>
              <a:tr h="914400">
                <a:tc>
                  <a:txBody>
                    <a:bodyPr/>
                    <a:lstStyle/>
                    <a:p>
                      <a:pPr algn="ctr"/>
                      <a:r>
                        <a:rPr lang="en-US" sz="3600" b="1">
                          <a:latin typeface="Arial" panose="020B0604020202020204" pitchFamily="34" charset="0"/>
                          <a:cs typeface="Arial" panose="020B0604020202020204" pitchFamily="34" charset="0"/>
                        </a:rPr>
                        <a:t>G</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I</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A</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N</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D</a:t>
                      </a:r>
                    </a:p>
                  </a:txBody>
                  <a:tcPr anchor="ctr">
                    <a:solidFill>
                      <a:schemeClr val="bg1"/>
                    </a:solidFill>
                  </a:tcPr>
                </a:tc>
                <a:tc>
                  <a:txBody>
                    <a:bodyPr/>
                    <a:lstStyle/>
                    <a:p>
                      <a:pPr algn="ctr"/>
                      <a:r>
                        <a:rPr lang="en-US" sz="3600" b="1">
                          <a:latin typeface="Arial" panose="020B0604020202020204" pitchFamily="34" charset="0"/>
                          <a:cs typeface="Arial" panose="020B0604020202020204" pitchFamily="34" charset="0"/>
                        </a:rPr>
                        <a:t>I</a:t>
                      </a:r>
                    </a:p>
                  </a:txBody>
                  <a:tcPr anchor="ctr">
                    <a:solidFill>
                      <a:schemeClr val="accent4">
                        <a:lumMod val="60000"/>
                        <a:lumOff val="40000"/>
                      </a:schemeClr>
                    </a:solidFill>
                  </a:tcPr>
                </a:tc>
                <a:extLst>
                  <a:ext uri="{0D108BD9-81ED-4DB2-BD59-A6C34878D82A}">
                    <a16:rowId xmlns:a16="http://schemas.microsoft.com/office/drawing/2014/main" val="2004516912"/>
                  </a:ext>
                </a:extLst>
              </a:tr>
            </a:tbl>
          </a:graphicData>
        </a:graphic>
      </p:graphicFrame>
      <p:sp>
        <p:nvSpPr>
          <p:cNvPr id="31" name="Star: 5 Points 30">
            <a:extLst>
              <a:ext uri="{FF2B5EF4-FFF2-40B4-BE49-F238E27FC236}">
                <a16:creationId xmlns:a16="http://schemas.microsoft.com/office/drawing/2014/main" id="{80596958-30BB-9025-1E08-685C7D2A9917}"/>
              </a:ext>
            </a:extLst>
          </p:cNvPr>
          <p:cNvSpPr/>
          <p:nvPr/>
        </p:nvSpPr>
        <p:spPr>
          <a:xfrm>
            <a:off x="9039837" y="188706"/>
            <a:ext cx="548640" cy="548640"/>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Ô 1">
            <a:extLst>
              <a:ext uri="{FF2B5EF4-FFF2-40B4-BE49-F238E27FC236}">
                <a16:creationId xmlns:a16="http://schemas.microsoft.com/office/drawing/2014/main" id="{3C96F11B-0102-8D26-ADC6-C8B9C43390D4}"/>
              </a:ext>
            </a:extLst>
          </p:cNvPr>
          <p:cNvSpPr/>
          <p:nvPr/>
        </p:nvSpPr>
        <p:spPr>
          <a:xfrm>
            <a:off x="1246959" y="841216"/>
            <a:ext cx="731520" cy="731520"/>
          </a:xfrm>
          <a:prstGeom prst="ellipse">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1</a:t>
            </a:r>
          </a:p>
        </p:txBody>
      </p:sp>
      <p:sp>
        <p:nvSpPr>
          <p:cNvPr id="33" name="Ô 2">
            <a:extLst>
              <a:ext uri="{FF2B5EF4-FFF2-40B4-BE49-F238E27FC236}">
                <a16:creationId xmlns:a16="http://schemas.microsoft.com/office/drawing/2014/main" id="{052E4894-F123-41A8-7EEA-65E4577C703B}"/>
              </a:ext>
            </a:extLst>
          </p:cNvPr>
          <p:cNvSpPr/>
          <p:nvPr/>
        </p:nvSpPr>
        <p:spPr>
          <a:xfrm>
            <a:off x="1246959" y="1771876"/>
            <a:ext cx="731520" cy="731520"/>
          </a:xfrm>
          <a:prstGeom prst="ellipse">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2</a:t>
            </a:r>
          </a:p>
        </p:txBody>
      </p:sp>
      <p:sp>
        <p:nvSpPr>
          <p:cNvPr id="34" name="Ô 3">
            <a:extLst>
              <a:ext uri="{FF2B5EF4-FFF2-40B4-BE49-F238E27FC236}">
                <a16:creationId xmlns:a16="http://schemas.microsoft.com/office/drawing/2014/main" id="{9D838C3D-6037-82AF-F51A-07D98C8CE7E9}"/>
              </a:ext>
            </a:extLst>
          </p:cNvPr>
          <p:cNvSpPr/>
          <p:nvPr/>
        </p:nvSpPr>
        <p:spPr>
          <a:xfrm>
            <a:off x="1246959" y="2686494"/>
            <a:ext cx="731520" cy="731520"/>
          </a:xfrm>
          <a:prstGeom prst="ellipse">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3</a:t>
            </a:r>
          </a:p>
        </p:txBody>
      </p:sp>
      <p:sp>
        <p:nvSpPr>
          <p:cNvPr id="35" name="Ô 4">
            <a:extLst>
              <a:ext uri="{FF2B5EF4-FFF2-40B4-BE49-F238E27FC236}">
                <a16:creationId xmlns:a16="http://schemas.microsoft.com/office/drawing/2014/main" id="{AD99D5C4-0995-31BC-2D4E-5BC7A14D7239}"/>
              </a:ext>
            </a:extLst>
          </p:cNvPr>
          <p:cNvSpPr/>
          <p:nvPr/>
        </p:nvSpPr>
        <p:spPr>
          <a:xfrm>
            <a:off x="1246959" y="3615127"/>
            <a:ext cx="731520" cy="731520"/>
          </a:xfrm>
          <a:prstGeom prst="ellipse">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4</a:t>
            </a:r>
          </a:p>
        </p:txBody>
      </p:sp>
      <p:sp>
        <p:nvSpPr>
          <p:cNvPr id="36" name="Ô 5">
            <a:extLst>
              <a:ext uri="{FF2B5EF4-FFF2-40B4-BE49-F238E27FC236}">
                <a16:creationId xmlns:a16="http://schemas.microsoft.com/office/drawing/2014/main" id="{B93F875D-E203-A60F-FA7C-CEDFB36E2ED5}"/>
              </a:ext>
            </a:extLst>
          </p:cNvPr>
          <p:cNvSpPr/>
          <p:nvPr/>
        </p:nvSpPr>
        <p:spPr>
          <a:xfrm>
            <a:off x="1246959" y="4524928"/>
            <a:ext cx="731520" cy="731520"/>
          </a:xfrm>
          <a:prstGeom prst="ellipse">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5</a:t>
            </a:r>
          </a:p>
        </p:txBody>
      </p:sp>
      <p:sp>
        <p:nvSpPr>
          <p:cNvPr id="37" name="Ô 6">
            <a:extLst>
              <a:ext uri="{FF2B5EF4-FFF2-40B4-BE49-F238E27FC236}">
                <a16:creationId xmlns:a16="http://schemas.microsoft.com/office/drawing/2014/main" id="{B85D62B3-B5E0-B1F3-17BA-7881AEE3309A}"/>
              </a:ext>
            </a:extLst>
          </p:cNvPr>
          <p:cNvSpPr/>
          <p:nvPr/>
        </p:nvSpPr>
        <p:spPr>
          <a:xfrm>
            <a:off x="1246959" y="5443927"/>
            <a:ext cx="731520" cy="731520"/>
          </a:xfrm>
          <a:prstGeom prst="ellipse">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6</a:t>
            </a:r>
          </a:p>
        </p:txBody>
      </p:sp>
      <p:sp>
        <p:nvSpPr>
          <p:cNvPr id="40" name="Câu hỏi 1">
            <a:extLst>
              <a:ext uri="{FF2B5EF4-FFF2-40B4-BE49-F238E27FC236}">
                <a16:creationId xmlns:a16="http://schemas.microsoft.com/office/drawing/2014/main" id="{01A4B207-008C-75A8-8D46-B3746ED1940D}"/>
              </a:ext>
            </a:extLst>
          </p:cNvPr>
          <p:cNvSpPr/>
          <p:nvPr/>
        </p:nvSpPr>
        <p:spPr>
          <a:xfrm>
            <a:off x="2857500" y="6830138"/>
            <a:ext cx="13792200" cy="2971800"/>
          </a:xfrm>
          <a:prstGeom prst="rect">
            <a:avLst/>
          </a:prstGeom>
          <a:solidFill>
            <a:schemeClr val="accent5">
              <a:lumMod val="20000"/>
              <a:lumOff val="80000"/>
            </a:schemeClr>
          </a:solidFill>
          <a:ln>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Hàng ngang số 1: </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cs typeface="Arial" panose="020B0604020202020204" pitchFamily="34" charset="0"/>
              </a:rPr>
              <a:t>Gồm 7 chữ cái. Chúng ta thường nói: “ …là sức mạnh…”.</a:t>
            </a:r>
            <a:endParaRPr lang="en-US" sz="3600" dirty="0">
              <a:solidFill>
                <a:schemeClr val="tx1"/>
              </a:solidFill>
              <a:latin typeface="Arial" panose="020B0604020202020204" pitchFamily="34" charset="0"/>
              <a:cs typeface="Arial" panose="020B0604020202020204" pitchFamily="34" charset="0"/>
            </a:endParaRPr>
          </a:p>
        </p:txBody>
      </p:sp>
      <p:sp>
        <p:nvSpPr>
          <p:cNvPr id="41" name="Câu hỏi 2">
            <a:extLst>
              <a:ext uri="{FF2B5EF4-FFF2-40B4-BE49-F238E27FC236}">
                <a16:creationId xmlns:a16="http://schemas.microsoft.com/office/drawing/2014/main" id="{DD9A4066-6337-1D1D-5D27-D4049FC959F2}"/>
              </a:ext>
            </a:extLst>
          </p:cNvPr>
          <p:cNvSpPr/>
          <p:nvPr/>
        </p:nvSpPr>
        <p:spPr>
          <a:xfrm>
            <a:off x="1987109" y="6763378"/>
            <a:ext cx="14961717" cy="2971800"/>
          </a:xfrm>
          <a:prstGeom prst="rect">
            <a:avLst/>
          </a:prstGeom>
          <a:solidFill>
            <a:schemeClr val="accent5">
              <a:lumMod val="20000"/>
              <a:lumOff val="80000"/>
            </a:schemeClr>
          </a:solidFill>
          <a:ln>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Hàng ngang số 2: </a:t>
            </a:r>
            <a:r>
              <a:rPr lang="vi-VN" sz="3600">
                <a:solidFill>
                  <a:schemeClr val="tx1"/>
                </a:solidFill>
                <a:cs typeface="Arial" panose="020B0604020202020204" pitchFamily="34" charset="0"/>
              </a:rPr>
              <a:t>Gồm 9 chữ cái. Khi chúng ta tôn trọng sự thật, chỉ nói sự thật, không thêm thắt, không làm sai lạc vấn đề.</a:t>
            </a:r>
            <a:endParaRPr lang="en-US" sz="3600" dirty="0">
              <a:solidFill>
                <a:schemeClr val="tx1"/>
              </a:solidFill>
              <a:latin typeface="Arial" panose="020B0604020202020204" pitchFamily="34" charset="0"/>
              <a:cs typeface="Arial" panose="020B0604020202020204" pitchFamily="34" charset="0"/>
            </a:endParaRPr>
          </a:p>
        </p:txBody>
      </p:sp>
      <p:sp>
        <p:nvSpPr>
          <p:cNvPr id="42" name="Câu hỏi 3">
            <a:extLst>
              <a:ext uri="{FF2B5EF4-FFF2-40B4-BE49-F238E27FC236}">
                <a16:creationId xmlns:a16="http://schemas.microsoft.com/office/drawing/2014/main" id="{7D63A6AC-86D9-B9AE-C209-22BE8B0D1364}"/>
              </a:ext>
            </a:extLst>
          </p:cNvPr>
          <p:cNvSpPr/>
          <p:nvPr/>
        </p:nvSpPr>
        <p:spPr>
          <a:xfrm>
            <a:off x="1666123" y="6793486"/>
            <a:ext cx="15296068" cy="2971800"/>
          </a:xfrm>
          <a:prstGeom prst="rect">
            <a:avLst/>
          </a:prstGeom>
          <a:solidFill>
            <a:schemeClr val="accent5">
              <a:lumMod val="20000"/>
              <a:lumOff val="80000"/>
            </a:schemeClr>
          </a:solidFill>
          <a:ln>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Hàng ngang số 3: </a:t>
            </a:r>
            <a:r>
              <a:rPr lang="vi-VN" sz="3600">
                <a:solidFill>
                  <a:schemeClr val="tx1"/>
                </a:solidFill>
                <a:cs typeface="Arial" panose="020B0604020202020204" pitchFamily="34" charset="0"/>
              </a:rPr>
              <a:t>Gồm 6 chữ cái. Khi chúng ta cùng chung sức làm việc với người khác, hỗ trợ và giúp đỡ mọi người để đi đến mục tiêu chung.</a:t>
            </a:r>
            <a:endParaRPr lang="en-US" sz="3600" dirty="0">
              <a:solidFill>
                <a:schemeClr val="tx1"/>
              </a:solidFill>
              <a:latin typeface="Arial" panose="020B0604020202020204" pitchFamily="34" charset="0"/>
              <a:cs typeface="Arial" panose="020B0604020202020204" pitchFamily="34" charset="0"/>
            </a:endParaRPr>
          </a:p>
        </p:txBody>
      </p:sp>
      <p:sp>
        <p:nvSpPr>
          <p:cNvPr id="43" name="Câu hỏi 4">
            <a:extLst>
              <a:ext uri="{FF2B5EF4-FFF2-40B4-BE49-F238E27FC236}">
                <a16:creationId xmlns:a16="http://schemas.microsoft.com/office/drawing/2014/main" id="{1AA8726B-B3E1-75A5-81E1-32A5289298D2}"/>
              </a:ext>
            </a:extLst>
          </p:cNvPr>
          <p:cNvSpPr/>
          <p:nvPr/>
        </p:nvSpPr>
        <p:spPr>
          <a:xfrm>
            <a:off x="2057400" y="6826283"/>
            <a:ext cx="14932005" cy="2971800"/>
          </a:xfrm>
          <a:prstGeom prst="rect">
            <a:avLst/>
          </a:prstGeom>
          <a:solidFill>
            <a:schemeClr val="accent5">
              <a:lumMod val="20000"/>
              <a:lumOff val="80000"/>
            </a:schemeClr>
          </a:solidFill>
          <a:ln>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Hàng ngang số 4: </a:t>
            </a:r>
            <a:r>
              <a:rPr lang="vi-VN" sz="3600">
                <a:solidFill>
                  <a:schemeClr val="tx1"/>
                </a:solidFill>
                <a:cs typeface="Arial" panose="020B0604020202020204" pitchFamily="34" charset="0"/>
              </a:rPr>
              <a:t>Gồm 7 chữ cái. Đây là khát vọng của toàn thể nhân loại về một thế giới không chiến tranh, xung đột.</a:t>
            </a:r>
            <a:endParaRPr lang="en-US" sz="3600" dirty="0">
              <a:solidFill>
                <a:schemeClr val="tx1"/>
              </a:solidFill>
              <a:latin typeface="Arial" panose="020B0604020202020204" pitchFamily="34" charset="0"/>
              <a:cs typeface="Arial" panose="020B0604020202020204" pitchFamily="34" charset="0"/>
            </a:endParaRPr>
          </a:p>
        </p:txBody>
      </p:sp>
      <p:graphicFrame>
        <p:nvGraphicFramePr>
          <p:cNvPr id="48" name="Hàng ngang số 1">
            <a:extLst>
              <a:ext uri="{FF2B5EF4-FFF2-40B4-BE49-F238E27FC236}">
                <a16:creationId xmlns:a16="http://schemas.microsoft.com/office/drawing/2014/main" id="{C28E9223-A621-1534-3F3E-D0DE4888DE9A}"/>
              </a:ext>
            </a:extLst>
          </p:cNvPr>
          <p:cNvGraphicFramePr>
            <a:graphicFrameLocks noGrp="1"/>
          </p:cNvGraphicFramePr>
          <p:nvPr>
            <p:extLst>
              <p:ext uri="{D42A27DB-BD31-4B8C-83A1-F6EECF244321}">
                <p14:modId xmlns:p14="http://schemas.microsoft.com/office/powerpoint/2010/main" val="3388305166"/>
              </p:ext>
            </p:extLst>
          </p:nvPr>
        </p:nvGraphicFramePr>
        <p:xfrm>
          <a:off x="3352800" y="815549"/>
          <a:ext cx="64008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tblGrid>
              <a:tr h="914400">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49" name="Hàng ngang số 2">
            <a:extLst>
              <a:ext uri="{FF2B5EF4-FFF2-40B4-BE49-F238E27FC236}">
                <a16:creationId xmlns:a16="http://schemas.microsoft.com/office/drawing/2014/main" id="{1612B880-DD38-120B-E15F-86BF3F32DAC3}"/>
              </a:ext>
            </a:extLst>
          </p:cNvPr>
          <p:cNvGraphicFramePr>
            <a:graphicFrameLocks noGrp="1"/>
          </p:cNvGraphicFramePr>
          <p:nvPr>
            <p:extLst>
              <p:ext uri="{D42A27DB-BD31-4B8C-83A1-F6EECF244321}">
                <p14:modId xmlns:p14="http://schemas.microsoft.com/office/powerpoint/2010/main" val="1529362139"/>
              </p:ext>
            </p:extLst>
          </p:nvPr>
        </p:nvGraphicFramePr>
        <p:xfrm>
          <a:off x="2438400" y="1705829"/>
          <a:ext cx="82296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gridCol w="914400">
                  <a:extLst>
                    <a:ext uri="{9D8B030D-6E8A-4147-A177-3AD203B41FA5}">
                      <a16:colId xmlns:a16="http://schemas.microsoft.com/office/drawing/2014/main" val="3373364247"/>
                    </a:ext>
                  </a:extLst>
                </a:gridCol>
                <a:gridCol w="914400">
                  <a:extLst>
                    <a:ext uri="{9D8B030D-6E8A-4147-A177-3AD203B41FA5}">
                      <a16:colId xmlns:a16="http://schemas.microsoft.com/office/drawing/2014/main" val="982907165"/>
                    </a:ext>
                  </a:extLst>
                </a:gridCol>
              </a:tblGrid>
              <a:tr h="914400">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50" name="Hàng ngang số 3">
            <a:extLst>
              <a:ext uri="{FF2B5EF4-FFF2-40B4-BE49-F238E27FC236}">
                <a16:creationId xmlns:a16="http://schemas.microsoft.com/office/drawing/2014/main" id="{48F56BF8-55F9-E212-59FD-8C6583C44D6B}"/>
              </a:ext>
            </a:extLst>
          </p:cNvPr>
          <p:cNvGraphicFramePr>
            <a:graphicFrameLocks noGrp="1"/>
          </p:cNvGraphicFramePr>
          <p:nvPr>
            <p:extLst>
              <p:ext uri="{D42A27DB-BD31-4B8C-83A1-F6EECF244321}">
                <p14:modId xmlns:p14="http://schemas.microsoft.com/office/powerpoint/2010/main" val="2009356817"/>
              </p:ext>
            </p:extLst>
          </p:nvPr>
        </p:nvGraphicFramePr>
        <p:xfrm>
          <a:off x="4267200" y="2630914"/>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tblGrid>
              <a:tr h="914400">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40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51" name="Hàng ngang số 4">
            <a:extLst>
              <a:ext uri="{FF2B5EF4-FFF2-40B4-BE49-F238E27FC236}">
                <a16:creationId xmlns:a16="http://schemas.microsoft.com/office/drawing/2014/main" id="{2FF58B03-5778-B761-9194-08E1C95D4501}"/>
              </a:ext>
            </a:extLst>
          </p:cNvPr>
          <p:cNvGraphicFramePr>
            <a:graphicFrameLocks noGrp="1"/>
          </p:cNvGraphicFramePr>
          <p:nvPr>
            <p:extLst>
              <p:ext uri="{D42A27DB-BD31-4B8C-83A1-F6EECF244321}">
                <p14:modId xmlns:p14="http://schemas.microsoft.com/office/powerpoint/2010/main" val="1777106346"/>
              </p:ext>
            </p:extLst>
          </p:nvPr>
        </p:nvGraphicFramePr>
        <p:xfrm>
          <a:off x="8844643" y="3540339"/>
          <a:ext cx="6400800" cy="95267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tblGrid>
              <a:tr h="952671">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52" name="Hàng ngang số 5">
            <a:extLst>
              <a:ext uri="{FF2B5EF4-FFF2-40B4-BE49-F238E27FC236}">
                <a16:creationId xmlns:a16="http://schemas.microsoft.com/office/drawing/2014/main" id="{6231B354-7F34-A345-B7C7-BAB25B72ACD0}"/>
              </a:ext>
            </a:extLst>
          </p:cNvPr>
          <p:cNvGraphicFramePr>
            <a:graphicFrameLocks noGrp="1"/>
          </p:cNvGraphicFramePr>
          <p:nvPr>
            <p:extLst>
              <p:ext uri="{D42A27DB-BD31-4B8C-83A1-F6EECF244321}">
                <p14:modId xmlns:p14="http://schemas.microsoft.com/office/powerpoint/2010/main" val="3250619503"/>
              </p:ext>
            </p:extLst>
          </p:nvPr>
        </p:nvGraphicFramePr>
        <p:xfrm>
          <a:off x="7924800" y="4489532"/>
          <a:ext cx="7315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gridCol w="914400">
                  <a:extLst>
                    <a:ext uri="{9D8B030D-6E8A-4147-A177-3AD203B41FA5}">
                      <a16:colId xmlns:a16="http://schemas.microsoft.com/office/drawing/2014/main" val="1751510517"/>
                    </a:ext>
                  </a:extLst>
                </a:gridCol>
                <a:gridCol w="914400">
                  <a:extLst>
                    <a:ext uri="{9D8B030D-6E8A-4147-A177-3AD203B41FA5}">
                      <a16:colId xmlns:a16="http://schemas.microsoft.com/office/drawing/2014/main" val="3989812013"/>
                    </a:ext>
                  </a:extLst>
                </a:gridCol>
              </a:tblGrid>
              <a:tr h="914400">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004516912"/>
                  </a:ext>
                </a:extLst>
              </a:tr>
            </a:tbl>
          </a:graphicData>
        </a:graphic>
      </p:graphicFrame>
      <p:graphicFrame>
        <p:nvGraphicFramePr>
          <p:cNvPr id="53" name="Hàng ngang số 6">
            <a:extLst>
              <a:ext uri="{FF2B5EF4-FFF2-40B4-BE49-F238E27FC236}">
                <a16:creationId xmlns:a16="http://schemas.microsoft.com/office/drawing/2014/main" id="{1284988D-4FD2-E694-90D3-6D10E760D47F}"/>
              </a:ext>
            </a:extLst>
          </p:cNvPr>
          <p:cNvGraphicFramePr>
            <a:graphicFrameLocks noGrp="1"/>
          </p:cNvGraphicFramePr>
          <p:nvPr>
            <p:extLst>
              <p:ext uri="{D42A27DB-BD31-4B8C-83A1-F6EECF244321}">
                <p14:modId xmlns:p14="http://schemas.microsoft.com/office/powerpoint/2010/main" val="496521718"/>
              </p:ext>
            </p:extLst>
          </p:nvPr>
        </p:nvGraphicFramePr>
        <p:xfrm>
          <a:off x="4267200" y="5415637"/>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033107385"/>
                    </a:ext>
                  </a:extLst>
                </a:gridCol>
                <a:gridCol w="914400">
                  <a:extLst>
                    <a:ext uri="{9D8B030D-6E8A-4147-A177-3AD203B41FA5}">
                      <a16:colId xmlns:a16="http://schemas.microsoft.com/office/drawing/2014/main" val="2798336685"/>
                    </a:ext>
                  </a:extLst>
                </a:gridCol>
                <a:gridCol w="914400">
                  <a:extLst>
                    <a:ext uri="{9D8B030D-6E8A-4147-A177-3AD203B41FA5}">
                      <a16:colId xmlns:a16="http://schemas.microsoft.com/office/drawing/2014/main" val="1406476902"/>
                    </a:ext>
                  </a:extLst>
                </a:gridCol>
                <a:gridCol w="914400">
                  <a:extLst>
                    <a:ext uri="{9D8B030D-6E8A-4147-A177-3AD203B41FA5}">
                      <a16:colId xmlns:a16="http://schemas.microsoft.com/office/drawing/2014/main" val="1951235559"/>
                    </a:ext>
                  </a:extLst>
                </a:gridCol>
                <a:gridCol w="914400">
                  <a:extLst>
                    <a:ext uri="{9D8B030D-6E8A-4147-A177-3AD203B41FA5}">
                      <a16:colId xmlns:a16="http://schemas.microsoft.com/office/drawing/2014/main" val="3678206822"/>
                    </a:ext>
                  </a:extLst>
                </a:gridCol>
                <a:gridCol w="914400">
                  <a:extLst>
                    <a:ext uri="{9D8B030D-6E8A-4147-A177-3AD203B41FA5}">
                      <a16:colId xmlns:a16="http://schemas.microsoft.com/office/drawing/2014/main" val="2245303494"/>
                    </a:ext>
                  </a:extLst>
                </a:gridCol>
              </a:tblGrid>
              <a:tr h="914400">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004516912"/>
                  </a:ext>
                </a:extLst>
              </a:tr>
            </a:tbl>
          </a:graphicData>
        </a:graphic>
      </p:graphicFrame>
      <p:sp>
        <p:nvSpPr>
          <p:cNvPr id="44" name="Câu hỏi 5">
            <a:extLst>
              <a:ext uri="{FF2B5EF4-FFF2-40B4-BE49-F238E27FC236}">
                <a16:creationId xmlns:a16="http://schemas.microsoft.com/office/drawing/2014/main" id="{80590FCA-9194-BF9F-6642-8A9100C85C34}"/>
              </a:ext>
            </a:extLst>
          </p:cNvPr>
          <p:cNvSpPr/>
          <p:nvPr/>
        </p:nvSpPr>
        <p:spPr>
          <a:xfrm>
            <a:off x="2038108" y="6793486"/>
            <a:ext cx="14932004" cy="2971800"/>
          </a:xfrm>
          <a:prstGeom prst="rect">
            <a:avLst/>
          </a:prstGeom>
          <a:solidFill>
            <a:schemeClr val="accent5">
              <a:lumMod val="20000"/>
              <a:lumOff val="80000"/>
            </a:schemeClr>
          </a:solidFill>
          <a:ln>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Hàng ngang số</a:t>
            </a:r>
            <a:r>
              <a:rPr lang="vi-VN" sz="3600" b="1">
                <a:solidFill>
                  <a:schemeClr val="tx1"/>
                </a:solidFill>
                <a:latin typeface="Arial" panose="020B0604020202020204" pitchFamily="34" charset="0"/>
                <a:cs typeface="Arial" panose="020B0604020202020204" pitchFamily="34" charset="0"/>
              </a:rPr>
              <a:t> 5</a:t>
            </a:r>
            <a:r>
              <a:rPr lang="en-US" sz="3600">
                <a:solidFill>
                  <a:schemeClr val="tx1"/>
                </a:solidFill>
                <a:latin typeface="Arial" panose="020B0604020202020204" pitchFamily="34" charset="0"/>
                <a:cs typeface="Arial" panose="020B0604020202020204" pitchFamily="34" charset="0"/>
              </a:rPr>
              <a:t>:</a:t>
            </a:r>
            <a:r>
              <a:rPr lang="vi-VN" sz="3600">
                <a:solidFill>
                  <a:schemeClr val="tx1"/>
                </a:solidFill>
                <a:latin typeface="Arial" panose="020B0604020202020204" pitchFamily="34" charset="0"/>
                <a:cs typeface="Arial" panose="020B0604020202020204" pitchFamily="34" charset="0"/>
              </a:rPr>
              <a:t> </a:t>
            </a:r>
            <a:r>
              <a:rPr lang="vi-VN" sz="3600">
                <a:solidFill>
                  <a:schemeClr val="tx1"/>
                </a:solidFill>
                <a:cs typeface="Arial" panose="020B0604020202020204" pitchFamily="34" charset="0"/>
              </a:rPr>
              <a:t>Gồm 8 chữ cái. Nói về việc chúng ta đánh giá đúng người khác, nhận ra những điều tốt đẹp ở người khác; coi trọng danh dự, lợi ích của người khác cũng như danh dự và lợi ích của mình. </a:t>
            </a:r>
            <a:endParaRPr lang="en-US" sz="3600" dirty="0">
              <a:solidFill>
                <a:schemeClr val="tx1"/>
              </a:solidFill>
              <a:latin typeface="Arial" panose="020B0604020202020204" pitchFamily="34" charset="0"/>
              <a:cs typeface="Arial" panose="020B0604020202020204" pitchFamily="34" charset="0"/>
            </a:endParaRPr>
          </a:p>
        </p:txBody>
      </p:sp>
      <p:sp>
        <p:nvSpPr>
          <p:cNvPr id="45" name="Câu hỏi 6">
            <a:extLst>
              <a:ext uri="{FF2B5EF4-FFF2-40B4-BE49-F238E27FC236}">
                <a16:creationId xmlns:a16="http://schemas.microsoft.com/office/drawing/2014/main" id="{BF3A340F-5693-FDA6-DF7D-DE72956E639A}"/>
              </a:ext>
            </a:extLst>
          </p:cNvPr>
          <p:cNvSpPr/>
          <p:nvPr/>
        </p:nvSpPr>
        <p:spPr>
          <a:xfrm>
            <a:off x="2077699" y="6774821"/>
            <a:ext cx="14852822" cy="2971800"/>
          </a:xfrm>
          <a:prstGeom prst="rect">
            <a:avLst/>
          </a:prstGeom>
          <a:solidFill>
            <a:schemeClr val="accent5">
              <a:lumMod val="20000"/>
              <a:lumOff val="80000"/>
            </a:schemeClr>
          </a:solidFill>
          <a:ln>
            <a:solidFill>
              <a:schemeClr val="accent5">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Hàng ngang số</a:t>
            </a:r>
            <a:r>
              <a:rPr lang="vi-VN" sz="3600" b="1">
                <a:solidFill>
                  <a:schemeClr val="tx1"/>
                </a:solidFill>
                <a:latin typeface="Arial" panose="020B0604020202020204" pitchFamily="34" charset="0"/>
                <a:cs typeface="Arial" panose="020B0604020202020204" pitchFamily="34" charset="0"/>
              </a:rPr>
              <a:t> 6</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cs typeface="Arial" panose="020B0604020202020204" pitchFamily="34" charset="0"/>
              </a:rPr>
              <a:t>Gồm 7 chữ cái. Là cách sống đơn giản, không phô trương, không cầu kì, xa hoa.</a:t>
            </a:r>
            <a:endParaRPr lang="en-US" sz="36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barn(inVertical)">
                                      <p:cBhvr>
                                        <p:cTn id="49" dur="500"/>
                                        <p:tgtEl>
                                          <p:spTgt spid="49"/>
                                        </p:tgtEl>
                                      </p:cBhvr>
                                    </p:animEffect>
                                  </p:childTnLst>
                                </p:cTn>
                              </p:par>
                              <p:par>
                                <p:cTn id="50" presetID="16" presetClass="entr" presetSubtype="21"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barn(inVertical)">
                                      <p:cBhvr>
                                        <p:cTn id="52" dur="500"/>
                                        <p:tgtEl>
                                          <p:spTgt spid="50"/>
                                        </p:tgtEl>
                                      </p:cBhvr>
                                    </p:animEffect>
                                  </p:childTnLst>
                                </p:cTn>
                              </p:par>
                              <p:par>
                                <p:cTn id="53" presetID="16" presetClass="entr" presetSubtype="21"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barn(inVertical)">
                                      <p:cBhvr>
                                        <p:cTn id="55" dur="500"/>
                                        <p:tgtEl>
                                          <p:spTgt spid="51"/>
                                        </p:tgtEl>
                                      </p:cBhvr>
                                    </p:animEffect>
                                  </p:childTnLst>
                                </p:cTn>
                              </p:par>
                              <p:par>
                                <p:cTn id="56" presetID="16" presetClass="entr" presetSubtype="21" fill="hold"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barn(inVertical)">
                                      <p:cBhvr>
                                        <p:cTn id="58" dur="500"/>
                                        <p:tgtEl>
                                          <p:spTgt spid="52"/>
                                        </p:tgtEl>
                                      </p:cBhvr>
                                    </p:animEffect>
                                  </p:childTnLst>
                                </p:cTn>
                              </p:par>
                              <p:par>
                                <p:cTn id="59" presetID="16" presetClass="entr" presetSubtype="21"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33"/>
                    </p:tgtEl>
                  </p:cond>
                </p:stCondLst>
                <p:endSync evt="end" delay="0">
                  <p:rtn val="all"/>
                </p:endSync>
                <p:childTnLst>
                  <p:par>
                    <p:cTn id="70" fill="hold">
                      <p:stCondLst>
                        <p:cond delay="0"/>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additive="base">
                                        <p:cTn id="74" dur="500" fill="hold"/>
                                        <p:tgtEl>
                                          <p:spTgt spid="41"/>
                                        </p:tgtEl>
                                        <p:attrNameLst>
                                          <p:attrName>ppt_x</p:attrName>
                                        </p:attrNameLst>
                                      </p:cBhvr>
                                      <p:tavLst>
                                        <p:tav tm="0">
                                          <p:val>
                                            <p:strVal val="#ppt_x"/>
                                          </p:val>
                                        </p:tav>
                                        <p:tav tm="100000">
                                          <p:val>
                                            <p:strVal val="#ppt_x"/>
                                          </p:val>
                                        </p:tav>
                                      </p:tavLst>
                                    </p:anim>
                                    <p:anim calcmode="lin" valueType="num">
                                      <p:cBhvr additive="base">
                                        <p:cTn id="7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4"/>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0"/>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additive="base">
                                        <p:cTn id="88" dur="500" fill="hold"/>
                                        <p:tgtEl>
                                          <p:spTgt spid="43"/>
                                        </p:tgtEl>
                                        <p:attrNameLst>
                                          <p:attrName>ppt_x</p:attrName>
                                        </p:attrNameLst>
                                      </p:cBhvr>
                                      <p:tavLst>
                                        <p:tav tm="0">
                                          <p:val>
                                            <p:strVal val="#ppt_x"/>
                                          </p:val>
                                        </p:tav>
                                        <p:tav tm="100000">
                                          <p:val>
                                            <p:strVal val="#ppt_x"/>
                                          </p:val>
                                        </p:tav>
                                      </p:tavLst>
                                    </p:anim>
                                    <p:anim calcmode="lin" valueType="num">
                                      <p:cBhvr additive="base">
                                        <p:cTn id="8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5"/>
                  </p:tgtEl>
                </p:cond>
              </p:nextCondLst>
            </p:seq>
            <p:seq concurrent="1" nextAc="seek">
              <p:cTn id="90" restart="whenNotActive" fill="hold" evtFilter="cancelBubble" nodeType="interactiveSeq">
                <p:stCondLst>
                  <p:cond evt="onClick" delay="0">
                    <p:tgtEl>
                      <p:spTgt spid="36"/>
                    </p:tgtEl>
                  </p:cond>
                </p:stCondLst>
                <p:endSync evt="end" delay="0">
                  <p:rtn val="all"/>
                </p:endSync>
                <p:childTnLst>
                  <p:par>
                    <p:cTn id="91" fill="hold">
                      <p:stCondLst>
                        <p:cond delay="0"/>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500" fill="hold"/>
                                        <p:tgtEl>
                                          <p:spTgt spid="44"/>
                                        </p:tgtEl>
                                        <p:attrNameLst>
                                          <p:attrName>ppt_x</p:attrName>
                                        </p:attrNameLst>
                                      </p:cBhvr>
                                      <p:tavLst>
                                        <p:tav tm="0">
                                          <p:val>
                                            <p:strVal val="#ppt_x"/>
                                          </p:val>
                                        </p:tav>
                                        <p:tav tm="100000">
                                          <p:val>
                                            <p:strVal val="#ppt_x"/>
                                          </p:val>
                                        </p:tav>
                                      </p:tavLst>
                                    </p:anim>
                                    <p:anim calcmode="lin" valueType="num">
                                      <p:cBhvr additive="base">
                                        <p:cTn id="9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6"/>
                  </p:tgtEl>
                </p:cond>
              </p:nextCondLst>
            </p:seq>
            <p:seq concurrent="1" nextAc="seek">
              <p:cTn id="97" restart="whenNotActive" fill="hold" evtFilter="cancelBubble" nodeType="interactiveSeq">
                <p:stCondLst>
                  <p:cond evt="onClick" delay="0">
                    <p:tgtEl>
                      <p:spTgt spid="37"/>
                    </p:tgtEl>
                  </p:cond>
                </p:stCondLst>
                <p:endSync evt="end" delay="0">
                  <p:rtn val="all"/>
                </p:endSync>
                <p:childTnLst>
                  <p:par>
                    <p:cTn id="98" fill="hold">
                      <p:stCondLst>
                        <p:cond delay="0"/>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 calcmode="lin" valueType="num">
                                      <p:cBhvr additive="base">
                                        <p:cTn id="102" dur="500" fill="hold"/>
                                        <p:tgtEl>
                                          <p:spTgt spid="45"/>
                                        </p:tgtEl>
                                        <p:attrNameLst>
                                          <p:attrName>ppt_x</p:attrName>
                                        </p:attrNameLst>
                                      </p:cBhvr>
                                      <p:tavLst>
                                        <p:tav tm="0">
                                          <p:val>
                                            <p:strVal val="#ppt_x"/>
                                          </p:val>
                                        </p:tav>
                                        <p:tav tm="100000">
                                          <p:val>
                                            <p:strVal val="#ppt_x"/>
                                          </p:val>
                                        </p:tav>
                                      </p:tavLst>
                                    </p:anim>
                                    <p:anim calcmode="lin" valueType="num">
                                      <p:cBhvr additive="base">
                                        <p:cTn id="10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7"/>
                  </p:tgtEl>
                </p:cond>
              </p:nextCondLst>
            </p:seq>
            <p:seq concurrent="1" nextAc="seek">
              <p:cTn id="104" restart="whenNotActive" fill="hold" evtFilter="cancelBubble" nodeType="interactiveSeq">
                <p:stCondLst>
                  <p:cond evt="onClick" delay="0">
                    <p:tgtEl>
                      <p:spTgt spid="48"/>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4" fill="hold" grpId="1" nodeType="withEffect">
                                  <p:stCondLst>
                                    <p:cond delay="0"/>
                                  </p:stCondLst>
                                  <p:childTnLst>
                                    <p:anim calcmode="lin" valueType="num">
                                      <p:cBhvr additive="base">
                                        <p:cTn id="108" dur="500"/>
                                        <p:tgtEl>
                                          <p:spTgt spid="40"/>
                                        </p:tgtEl>
                                        <p:attrNameLst>
                                          <p:attrName>ppt_x</p:attrName>
                                        </p:attrNameLst>
                                      </p:cBhvr>
                                      <p:tavLst>
                                        <p:tav tm="0">
                                          <p:val>
                                            <p:strVal val="ppt_x"/>
                                          </p:val>
                                        </p:tav>
                                        <p:tav tm="100000">
                                          <p:val>
                                            <p:strVal val="ppt_x"/>
                                          </p:val>
                                        </p:tav>
                                      </p:tavLst>
                                    </p:anim>
                                    <p:anim calcmode="lin" valueType="num">
                                      <p:cBhvr additive="base">
                                        <p:cTn id="109" dur="500"/>
                                        <p:tgtEl>
                                          <p:spTgt spid="40"/>
                                        </p:tgtEl>
                                        <p:attrNameLst>
                                          <p:attrName>ppt_y</p:attrName>
                                        </p:attrNameLst>
                                      </p:cBhvr>
                                      <p:tavLst>
                                        <p:tav tm="0">
                                          <p:val>
                                            <p:strVal val="ppt_y"/>
                                          </p:val>
                                        </p:tav>
                                        <p:tav tm="100000">
                                          <p:val>
                                            <p:strVal val="1+ppt_h/2"/>
                                          </p:val>
                                        </p:tav>
                                      </p:tavLst>
                                    </p:anim>
                                    <p:set>
                                      <p:cBhvr>
                                        <p:cTn id="110" dur="1" fill="hold">
                                          <p:stCondLst>
                                            <p:cond delay="499"/>
                                          </p:stCondLst>
                                        </p:cTn>
                                        <p:tgtEl>
                                          <p:spTgt spid="40"/>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13" restart="whenNotActive" fill="hold" evtFilter="cancelBubble" nodeType="interactiveSeq">
                <p:stCondLst>
                  <p:cond evt="onClick" delay="0">
                    <p:tgtEl>
                      <p:spTgt spid="49"/>
                    </p:tgtEl>
                  </p:cond>
                </p:stCondLst>
                <p:endSync evt="end" delay="0">
                  <p:rtn val="all"/>
                </p:endSync>
                <p:childTnLst>
                  <p:par>
                    <p:cTn id="114" fill="hold">
                      <p:stCondLst>
                        <p:cond delay="0"/>
                      </p:stCondLst>
                      <p:childTnLst>
                        <p:par>
                          <p:cTn id="115" fill="hold">
                            <p:stCondLst>
                              <p:cond delay="0"/>
                            </p:stCondLst>
                            <p:childTnLst>
                              <p:par>
                                <p:cTn id="116" presetID="2" presetClass="exit" presetSubtype="4" fill="hold" grpId="1" nodeType="withEffect">
                                  <p:stCondLst>
                                    <p:cond delay="0"/>
                                  </p:stCondLst>
                                  <p:childTnLst>
                                    <p:anim calcmode="lin" valueType="num">
                                      <p:cBhvr additive="base">
                                        <p:cTn id="117" dur="500"/>
                                        <p:tgtEl>
                                          <p:spTgt spid="41"/>
                                        </p:tgtEl>
                                        <p:attrNameLst>
                                          <p:attrName>ppt_x</p:attrName>
                                        </p:attrNameLst>
                                      </p:cBhvr>
                                      <p:tavLst>
                                        <p:tav tm="0">
                                          <p:val>
                                            <p:strVal val="ppt_x"/>
                                          </p:val>
                                        </p:tav>
                                        <p:tav tm="100000">
                                          <p:val>
                                            <p:strVal val="ppt_x"/>
                                          </p:val>
                                        </p:tav>
                                      </p:tavLst>
                                    </p:anim>
                                    <p:anim calcmode="lin" valueType="num">
                                      <p:cBhvr additive="base">
                                        <p:cTn id="118" dur="500"/>
                                        <p:tgtEl>
                                          <p:spTgt spid="41"/>
                                        </p:tgtEl>
                                        <p:attrNameLst>
                                          <p:attrName>ppt_y</p:attrName>
                                        </p:attrNameLst>
                                      </p:cBhvr>
                                      <p:tavLst>
                                        <p:tav tm="0">
                                          <p:val>
                                            <p:strVal val="ppt_y"/>
                                          </p:val>
                                        </p:tav>
                                        <p:tav tm="100000">
                                          <p:val>
                                            <p:strVal val="1+ppt_h/2"/>
                                          </p:val>
                                        </p:tav>
                                      </p:tavLst>
                                    </p:anim>
                                    <p:set>
                                      <p:cBhvr>
                                        <p:cTn id="119" dur="1" fill="hold">
                                          <p:stCondLst>
                                            <p:cond delay="499"/>
                                          </p:stCondLst>
                                        </p:cTn>
                                        <p:tgtEl>
                                          <p:spTgt spid="4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22" restart="whenNotActive" fill="hold" evtFilter="cancelBubble" nodeType="interactiveSeq">
                <p:stCondLst>
                  <p:cond evt="onClick" delay="0">
                    <p:tgtEl>
                      <p:spTgt spid="50"/>
                    </p:tgtEl>
                  </p:cond>
                </p:stCondLst>
                <p:endSync evt="end" delay="0">
                  <p:rtn val="all"/>
                </p:endSync>
                <p:childTnLst>
                  <p:par>
                    <p:cTn id="123" fill="hold">
                      <p:stCondLst>
                        <p:cond delay="0"/>
                      </p:stCondLst>
                      <p:childTnLst>
                        <p:par>
                          <p:cTn id="124" fill="hold">
                            <p:stCondLst>
                              <p:cond delay="0"/>
                            </p:stCondLst>
                            <p:childTnLst>
                              <p:par>
                                <p:cTn id="125" presetID="2" presetClass="exit" presetSubtype="4" fill="hold" grpId="1" nodeType="withEffect">
                                  <p:stCondLst>
                                    <p:cond delay="0"/>
                                  </p:stCondLst>
                                  <p:childTnLst>
                                    <p:anim calcmode="lin" valueType="num">
                                      <p:cBhvr additive="base">
                                        <p:cTn id="126" dur="500"/>
                                        <p:tgtEl>
                                          <p:spTgt spid="42"/>
                                        </p:tgtEl>
                                        <p:attrNameLst>
                                          <p:attrName>ppt_x</p:attrName>
                                        </p:attrNameLst>
                                      </p:cBhvr>
                                      <p:tavLst>
                                        <p:tav tm="0">
                                          <p:val>
                                            <p:strVal val="ppt_x"/>
                                          </p:val>
                                        </p:tav>
                                        <p:tav tm="100000">
                                          <p:val>
                                            <p:strVal val="ppt_x"/>
                                          </p:val>
                                        </p:tav>
                                      </p:tavLst>
                                    </p:anim>
                                    <p:anim calcmode="lin" valueType="num">
                                      <p:cBhvr additive="base">
                                        <p:cTn id="127" dur="500"/>
                                        <p:tgtEl>
                                          <p:spTgt spid="42"/>
                                        </p:tgtEl>
                                        <p:attrNameLst>
                                          <p:attrName>ppt_y</p:attrName>
                                        </p:attrNameLst>
                                      </p:cBhvr>
                                      <p:tavLst>
                                        <p:tav tm="0">
                                          <p:val>
                                            <p:strVal val="ppt_y"/>
                                          </p:val>
                                        </p:tav>
                                        <p:tav tm="100000">
                                          <p:val>
                                            <p:strVal val="1+ppt_h/2"/>
                                          </p:val>
                                        </p:tav>
                                      </p:tavLst>
                                    </p:anim>
                                    <p:set>
                                      <p:cBhvr>
                                        <p:cTn id="128" dur="1" fill="hold">
                                          <p:stCondLst>
                                            <p:cond delay="499"/>
                                          </p:stCondLst>
                                        </p:cTn>
                                        <p:tgtEl>
                                          <p:spTgt spid="42"/>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1" restart="whenNotActive" fill="hold" evtFilter="cancelBubble" nodeType="interactiveSeq">
                <p:stCondLst>
                  <p:cond evt="onClick" delay="0">
                    <p:tgtEl>
                      <p:spTgt spid="51"/>
                    </p:tgtEl>
                  </p:cond>
                </p:stCondLst>
                <p:endSync evt="end" delay="0">
                  <p:rtn val="all"/>
                </p:endSync>
                <p:childTnLst>
                  <p:par>
                    <p:cTn id="132" fill="hold">
                      <p:stCondLst>
                        <p:cond delay="0"/>
                      </p:stCondLst>
                      <p:childTnLst>
                        <p:par>
                          <p:cTn id="133" fill="hold">
                            <p:stCondLst>
                              <p:cond delay="0"/>
                            </p:stCondLst>
                            <p:childTnLst>
                              <p:par>
                                <p:cTn id="134" presetID="2" presetClass="exit" presetSubtype="4" fill="hold" grpId="1" nodeType="withEffect">
                                  <p:stCondLst>
                                    <p:cond delay="0"/>
                                  </p:stCondLst>
                                  <p:childTnLst>
                                    <p:anim calcmode="lin" valueType="num">
                                      <p:cBhvr additive="base">
                                        <p:cTn id="135" dur="500"/>
                                        <p:tgtEl>
                                          <p:spTgt spid="43"/>
                                        </p:tgtEl>
                                        <p:attrNameLst>
                                          <p:attrName>ppt_x</p:attrName>
                                        </p:attrNameLst>
                                      </p:cBhvr>
                                      <p:tavLst>
                                        <p:tav tm="0">
                                          <p:val>
                                            <p:strVal val="ppt_x"/>
                                          </p:val>
                                        </p:tav>
                                        <p:tav tm="100000">
                                          <p:val>
                                            <p:strVal val="ppt_x"/>
                                          </p:val>
                                        </p:tav>
                                      </p:tavLst>
                                    </p:anim>
                                    <p:anim calcmode="lin" valueType="num">
                                      <p:cBhvr additive="base">
                                        <p:cTn id="136" dur="500"/>
                                        <p:tgtEl>
                                          <p:spTgt spid="43"/>
                                        </p:tgtEl>
                                        <p:attrNameLst>
                                          <p:attrName>ppt_y</p:attrName>
                                        </p:attrNameLst>
                                      </p:cBhvr>
                                      <p:tavLst>
                                        <p:tav tm="0">
                                          <p:val>
                                            <p:strVal val="ppt_y"/>
                                          </p:val>
                                        </p:tav>
                                        <p:tav tm="100000">
                                          <p:val>
                                            <p:strVal val="1+ppt_h/2"/>
                                          </p:val>
                                        </p:tav>
                                      </p:tavLst>
                                    </p:anim>
                                    <p:set>
                                      <p:cBhvr>
                                        <p:cTn id="137" dur="1" fill="hold">
                                          <p:stCondLst>
                                            <p:cond delay="499"/>
                                          </p:stCondLst>
                                        </p:cTn>
                                        <p:tgtEl>
                                          <p:spTgt spid="43"/>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0" restart="whenNotActive" fill="hold" evtFilter="cancelBubble" nodeType="interactiveSeq">
                <p:stCondLst>
                  <p:cond evt="onClick" delay="0">
                    <p:tgtEl>
                      <p:spTgt spid="52"/>
                    </p:tgtEl>
                  </p:cond>
                </p:stCondLst>
                <p:endSync evt="end" delay="0">
                  <p:rtn val="all"/>
                </p:endSync>
                <p:childTnLst>
                  <p:par>
                    <p:cTn id="141" fill="hold">
                      <p:stCondLst>
                        <p:cond delay="0"/>
                      </p:stCondLst>
                      <p:childTnLst>
                        <p:par>
                          <p:cTn id="142" fill="hold">
                            <p:stCondLst>
                              <p:cond delay="0"/>
                            </p:stCondLst>
                            <p:childTnLst>
                              <p:par>
                                <p:cTn id="143" presetID="2" presetClass="exit" presetSubtype="4" fill="hold" grpId="1" nodeType="withEffect">
                                  <p:stCondLst>
                                    <p:cond delay="0"/>
                                  </p:stCondLst>
                                  <p:childTnLst>
                                    <p:anim calcmode="lin" valueType="num">
                                      <p:cBhvr additive="base">
                                        <p:cTn id="144" dur="500"/>
                                        <p:tgtEl>
                                          <p:spTgt spid="44"/>
                                        </p:tgtEl>
                                        <p:attrNameLst>
                                          <p:attrName>ppt_x</p:attrName>
                                        </p:attrNameLst>
                                      </p:cBhvr>
                                      <p:tavLst>
                                        <p:tav tm="0">
                                          <p:val>
                                            <p:strVal val="ppt_x"/>
                                          </p:val>
                                        </p:tav>
                                        <p:tav tm="100000">
                                          <p:val>
                                            <p:strVal val="ppt_x"/>
                                          </p:val>
                                        </p:tav>
                                      </p:tavLst>
                                    </p:anim>
                                    <p:anim calcmode="lin" valueType="num">
                                      <p:cBhvr additive="base">
                                        <p:cTn id="145" dur="500"/>
                                        <p:tgtEl>
                                          <p:spTgt spid="44"/>
                                        </p:tgtEl>
                                        <p:attrNameLst>
                                          <p:attrName>ppt_y</p:attrName>
                                        </p:attrNameLst>
                                      </p:cBhvr>
                                      <p:tavLst>
                                        <p:tav tm="0">
                                          <p:val>
                                            <p:strVal val="ppt_y"/>
                                          </p:val>
                                        </p:tav>
                                        <p:tav tm="100000">
                                          <p:val>
                                            <p:strVal val="1+ppt_h/2"/>
                                          </p:val>
                                        </p:tav>
                                      </p:tavLst>
                                    </p:anim>
                                    <p:set>
                                      <p:cBhvr>
                                        <p:cTn id="146" dur="1" fill="hold">
                                          <p:stCondLst>
                                            <p:cond delay="499"/>
                                          </p:stCondLst>
                                        </p:cTn>
                                        <p:tgtEl>
                                          <p:spTgt spid="44"/>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49" restart="whenNotActive" fill="hold" evtFilter="cancelBubble" nodeType="interactiveSeq">
                <p:stCondLst>
                  <p:cond evt="onClick" delay="0">
                    <p:tgtEl>
                      <p:spTgt spid="53"/>
                    </p:tgtEl>
                  </p:cond>
                </p:stCondLst>
                <p:endSync evt="end" delay="0">
                  <p:rtn val="all"/>
                </p:endSync>
                <p:childTnLst>
                  <p:par>
                    <p:cTn id="150" fill="hold">
                      <p:stCondLst>
                        <p:cond delay="0"/>
                      </p:stCondLst>
                      <p:childTnLst>
                        <p:par>
                          <p:cTn id="151" fill="hold">
                            <p:stCondLst>
                              <p:cond delay="0"/>
                            </p:stCondLst>
                            <p:childTnLst>
                              <p:par>
                                <p:cTn id="152" presetID="2" presetClass="exit" presetSubtype="4" fill="hold" grpId="1" nodeType="withEffect">
                                  <p:stCondLst>
                                    <p:cond delay="0"/>
                                  </p:stCondLst>
                                  <p:childTnLst>
                                    <p:anim calcmode="lin" valueType="num">
                                      <p:cBhvr additive="base">
                                        <p:cTn id="153" dur="500"/>
                                        <p:tgtEl>
                                          <p:spTgt spid="45"/>
                                        </p:tgtEl>
                                        <p:attrNameLst>
                                          <p:attrName>ppt_x</p:attrName>
                                        </p:attrNameLst>
                                      </p:cBhvr>
                                      <p:tavLst>
                                        <p:tav tm="0">
                                          <p:val>
                                            <p:strVal val="ppt_x"/>
                                          </p:val>
                                        </p:tav>
                                        <p:tav tm="100000">
                                          <p:val>
                                            <p:strVal val="ppt_x"/>
                                          </p:val>
                                        </p:tav>
                                      </p:tavLst>
                                    </p:anim>
                                    <p:anim calcmode="lin" valueType="num">
                                      <p:cBhvr additive="base">
                                        <p:cTn id="154" dur="500"/>
                                        <p:tgtEl>
                                          <p:spTgt spid="45"/>
                                        </p:tgtEl>
                                        <p:attrNameLst>
                                          <p:attrName>ppt_y</p:attrName>
                                        </p:attrNameLst>
                                      </p:cBhvr>
                                      <p:tavLst>
                                        <p:tav tm="0">
                                          <p:val>
                                            <p:strVal val="ppt_y"/>
                                          </p:val>
                                        </p:tav>
                                        <p:tav tm="100000">
                                          <p:val>
                                            <p:strVal val="1+ppt_h/2"/>
                                          </p:val>
                                        </p:tav>
                                      </p:tavLst>
                                    </p:anim>
                                    <p:set>
                                      <p:cBhvr>
                                        <p:cTn id="155" dur="1" fill="hold">
                                          <p:stCondLst>
                                            <p:cond delay="499"/>
                                          </p:stCondLst>
                                        </p:cTn>
                                        <p:tgtEl>
                                          <p:spTgt spid="45"/>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31" grpId="0" animBg="1"/>
      <p:bldP spid="32" grpId="0" animBg="1"/>
      <p:bldP spid="33" grpId="0" animBg="1"/>
      <p:bldP spid="34" grpId="0" animBg="1"/>
      <p:bldP spid="35" grpId="0" animBg="1"/>
      <p:bldP spid="36" grpId="0" animBg="1"/>
      <p:bldP spid="37"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365" y="346763"/>
            <a:ext cx="2581380" cy="2757147"/>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8613412" y="936894"/>
            <a:ext cx="9098499" cy="3905886"/>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7638498" y="264367"/>
            <a:ext cx="7521471" cy="3896873"/>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57466" y="6688389"/>
            <a:ext cx="18403946" cy="2357391"/>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55518" y="511136"/>
            <a:ext cx="9305217" cy="9872909"/>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7635110" y="6535764"/>
            <a:ext cx="3017781" cy="2313633"/>
          </a:xfrm>
          <a:prstGeom prst="rect">
            <a:avLst/>
          </a:prstGeom>
        </p:spPr>
      </p:pic>
      <p:pic>
        <p:nvPicPr>
          <p:cNvPr id="69" name="Picture 68">
            <a:extLst>
              <a:ext uri="{FF2B5EF4-FFF2-40B4-BE49-F238E27FC236}">
                <a16:creationId xmlns:a16="http://schemas.microsoft.com/office/drawing/2014/main" id="{442CA6F6-564C-AB07-6304-31587E9E7321}"/>
              </a:ext>
            </a:extLst>
          </p:cNvPr>
          <p:cNvPicPr>
            <a:picLocks noChangeAspect="1"/>
          </p:cNvPicPr>
          <p:nvPr/>
        </p:nvPicPr>
        <p:blipFill>
          <a:blip r:embed="rId14"/>
          <a:stretch>
            <a:fillRect/>
          </a:stretch>
        </p:blipFill>
        <p:spPr>
          <a:xfrm>
            <a:off x="4255519" y="3974903"/>
            <a:ext cx="2067197" cy="2057400"/>
          </a:xfrm>
          <a:prstGeom prst="rect">
            <a:avLst/>
          </a:prstGeom>
        </p:spPr>
      </p:pic>
      <p:pic>
        <p:nvPicPr>
          <p:cNvPr id="80" name="Picture 79">
            <a:extLst>
              <a:ext uri="{FF2B5EF4-FFF2-40B4-BE49-F238E27FC236}">
                <a16:creationId xmlns:a16="http://schemas.microsoft.com/office/drawing/2014/main" id="{CD67DA84-66F9-FAB2-E4F6-92E51B8BEED0}"/>
              </a:ext>
            </a:extLst>
          </p:cNvPr>
          <p:cNvPicPr>
            <a:picLocks noChangeAspect="1"/>
          </p:cNvPicPr>
          <p:nvPr/>
        </p:nvPicPr>
        <p:blipFill>
          <a:blip r:embed="rId15"/>
          <a:stretch>
            <a:fillRect/>
          </a:stretch>
        </p:blipFill>
        <p:spPr>
          <a:xfrm>
            <a:off x="5061173" y="1185558"/>
            <a:ext cx="2036618" cy="2057400"/>
          </a:xfrm>
          <a:prstGeom prst="rect">
            <a:avLst/>
          </a:prstGeom>
        </p:spPr>
      </p:pic>
      <p:pic>
        <p:nvPicPr>
          <p:cNvPr id="81" name="Picture 80">
            <a:extLst>
              <a:ext uri="{FF2B5EF4-FFF2-40B4-BE49-F238E27FC236}">
                <a16:creationId xmlns:a16="http://schemas.microsoft.com/office/drawing/2014/main" id="{6CCACDCD-70D7-50B0-4FFE-3C884D9DC320}"/>
              </a:ext>
            </a:extLst>
          </p:cNvPr>
          <p:cNvPicPr>
            <a:picLocks noChangeAspect="1"/>
          </p:cNvPicPr>
          <p:nvPr/>
        </p:nvPicPr>
        <p:blipFill>
          <a:blip r:embed="rId16"/>
          <a:stretch>
            <a:fillRect/>
          </a:stretch>
        </p:blipFill>
        <p:spPr>
          <a:xfrm>
            <a:off x="7918640" y="414228"/>
            <a:ext cx="1995053" cy="2057400"/>
          </a:xfrm>
          <a:prstGeom prst="rect">
            <a:avLst/>
          </a:prstGeom>
        </p:spPr>
      </p:pic>
      <p:pic>
        <p:nvPicPr>
          <p:cNvPr id="82" name="Picture 81">
            <a:extLst>
              <a:ext uri="{FF2B5EF4-FFF2-40B4-BE49-F238E27FC236}">
                <a16:creationId xmlns:a16="http://schemas.microsoft.com/office/drawing/2014/main" id="{9F170195-1CDB-1009-5808-FC2F94D8563F}"/>
              </a:ext>
            </a:extLst>
          </p:cNvPr>
          <p:cNvPicPr>
            <a:picLocks noChangeAspect="1"/>
          </p:cNvPicPr>
          <p:nvPr/>
        </p:nvPicPr>
        <p:blipFill>
          <a:blip r:embed="rId17"/>
          <a:stretch>
            <a:fillRect/>
          </a:stretch>
        </p:blipFill>
        <p:spPr>
          <a:xfrm>
            <a:off x="11890175" y="1063470"/>
            <a:ext cx="2142308" cy="2194560"/>
          </a:xfrm>
          <a:prstGeom prst="rect">
            <a:avLst/>
          </a:prstGeom>
        </p:spPr>
      </p:pic>
      <p:pic>
        <p:nvPicPr>
          <p:cNvPr id="83" name="Picture 82">
            <a:extLst>
              <a:ext uri="{FF2B5EF4-FFF2-40B4-BE49-F238E27FC236}">
                <a16:creationId xmlns:a16="http://schemas.microsoft.com/office/drawing/2014/main" id="{C24C76B6-42AB-EED0-CA00-BD017640F9CB}"/>
              </a:ext>
            </a:extLst>
          </p:cNvPr>
          <p:cNvPicPr>
            <a:picLocks noChangeAspect="1"/>
          </p:cNvPicPr>
          <p:nvPr/>
        </p:nvPicPr>
        <p:blipFill>
          <a:blip r:embed="rId18"/>
          <a:stretch>
            <a:fillRect/>
          </a:stretch>
        </p:blipFill>
        <p:spPr>
          <a:xfrm>
            <a:off x="11615987" y="3618728"/>
            <a:ext cx="2194560" cy="2194560"/>
          </a:xfrm>
          <a:prstGeom prst="rect">
            <a:avLst/>
          </a:prstGeom>
        </p:spPr>
      </p:pic>
      <p:pic>
        <p:nvPicPr>
          <p:cNvPr id="10" name="Picture 9">
            <a:hlinkClick r:id="rId19" action="ppaction://hlinksldjump"/>
            <a:extLst>
              <a:ext uri="{FF2B5EF4-FFF2-40B4-BE49-F238E27FC236}">
                <a16:creationId xmlns:a16="http://schemas.microsoft.com/office/drawing/2014/main" id="{03323B50-D446-3647-D894-29CE2FEFF95A}"/>
              </a:ext>
            </a:extLst>
          </p:cNvPr>
          <p:cNvPicPr>
            <a:picLocks noChangeAspect="1"/>
          </p:cNvPicPr>
          <p:nvPr/>
        </p:nvPicPr>
        <p:blipFill>
          <a:blip r:embed="rId14"/>
          <a:stretch>
            <a:fillRect/>
          </a:stretch>
        </p:blipFill>
        <p:spPr>
          <a:xfrm>
            <a:off x="4262108" y="3955728"/>
            <a:ext cx="2067197" cy="2057400"/>
          </a:xfrm>
          <a:prstGeom prst="rect">
            <a:avLst/>
          </a:prstGeom>
        </p:spPr>
      </p:pic>
      <p:pic>
        <p:nvPicPr>
          <p:cNvPr id="11" name="Picture 10">
            <a:hlinkClick r:id="rId20" action="ppaction://hlinksldjump"/>
            <a:extLst>
              <a:ext uri="{FF2B5EF4-FFF2-40B4-BE49-F238E27FC236}">
                <a16:creationId xmlns:a16="http://schemas.microsoft.com/office/drawing/2014/main" id="{416AB07F-E0F0-8DFD-F81E-D156E50F3E24}"/>
              </a:ext>
            </a:extLst>
          </p:cNvPr>
          <p:cNvPicPr>
            <a:picLocks noChangeAspect="1"/>
          </p:cNvPicPr>
          <p:nvPr/>
        </p:nvPicPr>
        <p:blipFill>
          <a:blip r:embed="rId15"/>
          <a:stretch>
            <a:fillRect/>
          </a:stretch>
        </p:blipFill>
        <p:spPr>
          <a:xfrm>
            <a:off x="5078237" y="1204733"/>
            <a:ext cx="2036618" cy="2057400"/>
          </a:xfrm>
          <a:prstGeom prst="rect">
            <a:avLst/>
          </a:prstGeom>
        </p:spPr>
      </p:pic>
      <p:pic>
        <p:nvPicPr>
          <p:cNvPr id="12" name="Picture 11">
            <a:hlinkClick r:id="rId21" action="ppaction://hlinksldjump"/>
            <a:extLst>
              <a:ext uri="{FF2B5EF4-FFF2-40B4-BE49-F238E27FC236}">
                <a16:creationId xmlns:a16="http://schemas.microsoft.com/office/drawing/2014/main" id="{5036AD05-7AA4-6F79-94CB-2BE30D5C3D7D}"/>
              </a:ext>
            </a:extLst>
          </p:cNvPr>
          <p:cNvPicPr>
            <a:picLocks noChangeAspect="1"/>
          </p:cNvPicPr>
          <p:nvPr/>
        </p:nvPicPr>
        <p:blipFill>
          <a:blip r:embed="rId16"/>
          <a:stretch>
            <a:fillRect/>
          </a:stretch>
        </p:blipFill>
        <p:spPr>
          <a:xfrm>
            <a:off x="7918640" y="406346"/>
            <a:ext cx="1995053" cy="2057400"/>
          </a:xfrm>
          <a:prstGeom prst="rect">
            <a:avLst/>
          </a:prstGeom>
        </p:spPr>
      </p:pic>
      <p:pic>
        <p:nvPicPr>
          <p:cNvPr id="13" name="Picture 12">
            <a:hlinkClick r:id="rId22" action="ppaction://hlinksldjump"/>
            <a:extLst>
              <a:ext uri="{FF2B5EF4-FFF2-40B4-BE49-F238E27FC236}">
                <a16:creationId xmlns:a16="http://schemas.microsoft.com/office/drawing/2014/main" id="{523E136A-FDB5-9271-4360-CC3EEEBA31A9}"/>
              </a:ext>
            </a:extLst>
          </p:cNvPr>
          <p:cNvPicPr>
            <a:picLocks noChangeAspect="1"/>
          </p:cNvPicPr>
          <p:nvPr/>
        </p:nvPicPr>
        <p:blipFill>
          <a:blip r:embed="rId17"/>
          <a:stretch>
            <a:fillRect/>
          </a:stretch>
        </p:blipFill>
        <p:spPr>
          <a:xfrm>
            <a:off x="11878261" y="1076253"/>
            <a:ext cx="2142308" cy="2194560"/>
          </a:xfrm>
          <a:prstGeom prst="rect">
            <a:avLst/>
          </a:prstGeom>
        </p:spPr>
      </p:pic>
      <p:pic>
        <p:nvPicPr>
          <p:cNvPr id="14" name="Picture 13">
            <a:hlinkClick r:id="rId23" action="ppaction://hlinksldjump"/>
            <a:extLst>
              <a:ext uri="{FF2B5EF4-FFF2-40B4-BE49-F238E27FC236}">
                <a16:creationId xmlns:a16="http://schemas.microsoft.com/office/drawing/2014/main" id="{52827EA9-F442-DAC5-53E5-E16B06EB61E9}"/>
              </a:ext>
            </a:extLst>
          </p:cNvPr>
          <p:cNvPicPr>
            <a:picLocks noChangeAspect="1"/>
          </p:cNvPicPr>
          <p:nvPr/>
        </p:nvPicPr>
        <p:blipFill>
          <a:blip r:embed="rId18"/>
          <a:stretch>
            <a:fillRect/>
          </a:stretch>
        </p:blipFill>
        <p:spPr>
          <a:xfrm>
            <a:off x="11615987" y="3636966"/>
            <a:ext cx="2194560" cy="2194560"/>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17E8193B-6EC3-7923-9265-FEBD84E806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sp>
        <p:nvSpPr>
          <p:cNvPr id="9" name="Rectangle: Rounded Corners 8">
            <a:extLst>
              <a:ext uri="{FF2B5EF4-FFF2-40B4-BE49-F238E27FC236}">
                <a16:creationId xmlns:a16="http://schemas.microsoft.com/office/drawing/2014/main" id="{E3309979-0DD4-7727-7B19-4E9F3DF784E5}"/>
              </a:ext>
            </a:extLst>
          </p:cNvPr>
          <p:cNvSpPr/>
          <p:nvPr/>
        </p:nvSpPr>
        <p:spPr>
          <a:xfrm>
            <a:off x="809298" y="876300"/>
            <a:ext cx="16669404" cy="204553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2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1: </a:t>
            </a:r>
            <a:r>
              <a:rPr lang="vi-VN" sz="4200">
                <a:solidFill>
                  <a:srgbClr val="000000"/>
                </a:solidFill>
                <a:latin typeface="Arial" panose="020B0604020202020204" pitchFamily="34" charset="0"/>
                <a:cs typeface="Arial" panose="020B0604020202020204" pitchFamily="34" charset="0"/>
              </a:rPr>
              <a:t>Tình huống nào sau đây nên từ chối?</a:t>
            </a:r>
            <a:endParaRPr kumimoji="0" lang="vi-VN" sz="4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29995049-BC90-7744-B331-7E572BADDCCD}"/>
              </a:ext>
            </a:extLst>
          </p:cNvPr>
          <p:cNvSpPr/>
          <p:nvPr/>
        </p:nvSpPr>
        <p:spPr>
          <a:xfrm>
            <a:off x="1631198" y="334237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Tình huống có thể gặp nguy hiểm cho bản thân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B233EECA-1539-FCCF-8D61-06C9FBECA042}"/>
              </a:ext>
            </a:extLst>
          </p:cNvPr>
          <p:cNvSpPr/>
          <p:nvPr/>
        </p:nvSpPr>
        <p:spPr>
          <a:xfrm>
            <a:off x="1631198" y="668771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Lời đề nghị giúp đỡ người nghèo</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ED6AADEF-BE3C-570E-980E-6EA289B56AF8}"/>
              </a:ext>
            </a:extLst>
          </p:cNvPr>
          <p:cNvSpPr/>
          <p:nvPr/>
        </p:nvSpPr>
        <p:spPr>
          <a:xfrm>
            <a:off x="9236123" y="3342376"/>
            <a:ext cx="7071209"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Giúp bạn học bài để kiểm tra 15 phút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0CE08CD-530C-E09E-E678-46BB790077D1}"/>
              </a:ext>
            </a:extLst>
          </p:cNvPr>
          <p:cNvSpPr/>
          <p:nvPr/>
        </p:nvSpPr>
        <p:spPr>
          <a:xfrm>
            <a:off x="9236123" y="6731523"/>
            <a:ext cx="7071210"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Tình huống trong khả năng thực hiện của bản thân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8">
            <a:extLst>
              <a:ext uri="{FF2B5EF4-FFF2-40B4-BE49-F238E27FC236}">
                <a16:creationId xmlns:a16="http://schemas.microsoft.com/office/drawing/2014/main" id="{9F334829-BD22-ABC9-D81F-D0C979526D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2509" y="5143500"/>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94015A11-3388-3A4A-FBAD-56B96557EE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17631" y="8480735"/>
            <a:ext cx="1389221" cy="12398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72E39613-4361-F998-37EC-C01A44AF39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29870" y="5028125"/>
            <a:ext cx="1394293" cy="1244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3DAFFE13-A8BC-07E8-AC99-FCF9ECE3D8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2443" y="8476211"/>
            <a:ext cx="1394293" cy="1244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40492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nextCondLst>
                <p:cond evt="onClick" delay="0">
                  <p:tgtEl>
                    <p:spTgt spid="13"/>
                  </p:tgtEl>
                </p:cond>
              </p:nextCondLst>
            </p:seq>
          </p:childTnLst>
        </p:cTn>
      </p:par>
    </p:tnLst>
    <p:bldLst>
      <p:bldP spid="9" grpId="0" animBg="1"/>
      <p:bldP spid="12" grpId="0" animBg="1"/>
      <p:bldP spid="13" grpId="0" animBg="1"/>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sp>
        <p:nvSpPr>
          <p:cNvPr id="2" name="Rectangle: Rounded Corners 1">
            <a:extLst>
              <a:ext uri="{FF2B5EF4-FFF2-40B4-BE49-F238E27FC236}">
                <a16:creationId xmlns:a16="http://schemas.microsoft.com/office/drawing/2014/main" id="{5023C627-DDB1-2C49-ADF7-4FD953C9D7BA}"/>
              </a:ext>
            </a:extLst>
          </p:cNvPr>
          <p:cNvSpPr/>
          <p:nvPr/>
        </p:nvSpPr>
        <p:spPr>
          <a:xfrm>
            <a:off x="914400" y="642621"/>
            <a:ext cx="16669404" cy="225239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Câu 2: </a:t>
            </a:r>
            <a:r>
              <a:rPr lang="vi-VN" sz="4200">
                <a:solidFill>
                  <a:srgbClr val="000000"/>
                </a:solidFill>
                <a:latin typeface="Arial" panose="020B0604020202020204" pitchFamily="34" charset="0"/>
                <a:cs typeface="Arial" panose="020B0604020202020204" pitchFamily="34" charset="0"/>
              </a:rPr>
              <a:t>Đâu </a:t>
            </a:r>
            <a:r>
              <a:rPr lang="vi-VN" sz="4200" i="1">
                <a:solidFill>
                  <a:srgbClr val="FF0000"/>
                </a:solidFill>
                <a:latin typeface="Arial" panose="020B0604020202020204" pitchFamily="34" charset="0"/>
                <a:cs typeface="Arial" panose="020B0604020202020204" pitchFamily="34" charset="0"/>
              </a:rPr>
              <a:t>không phải </a:t>
            </a:r>
            <a:r>
              <a:rPr lang="vi-VN" sz="4200">
                <a:solidFill>
                  <a:srgbClr val="000000"/>
                </a:solidFill>
                <a:latin typeface="Arial" panose="020B0604020202020204" pitchFamily="34" charset="0"/>
                <a:cs typeface="Arial" panose="020B0604020202020204" pitchFamily="34" charset="0"/>
              </a:rPr>
              <a:t>là tình huống từ chối người khác?</a:t>
            </a:r>
            <a:endParaRPr kumimoji="0" lang="vi-VN" sz="4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D652041-80E6-2DBA-9A2B-2673AC254559}"/>
              </a:ext>
            </a:extLst>
          </p:cNvPr>
          <p:cNvSpPr/>
          <p:nvPr/>
        </p:nvSpPr>
        <p:spPr>
          <a:xfrm>
            <a:off x="1767353" y="3342377"/>
            <a:ext cx="6692602"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Lời đề nghị làm việc làm sai trái</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8B56E676-1D4F-2004-A142-CDEF97441396}"/>
              </a:ext>
            </a:extLst>
          </p:cNvPr>
          <p:cNvSpPr/>
          <p:nvPr/>
        </p:nvSpPr>
        <p:spPr>
          <a:xfrm>
            <a:off x="1631198" y="668771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Làm ảnh hưởng đến danh dự của người khác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6A73F3A7-C924-4D77-8B56-3BB6CE98B683}"/>
              </a:ext>
            </a:extLst>
          </p:cNvPr>
          <p:cNvSpPr/>
          <p:nvPr/>
        </p:nvSpPr>
        <p:spPr>
          <a:xfrm>
            <a:off x="9144001" y="3342376"/>
            <a:ext cx="6692602"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Tình huống vượt quá khả năng thực hiện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C05B086C-3244-7661-0B0F-6AE1903288D6}"/>
              </a:ext>
            </a:extLst>
          </p:cNvPr>
          <p:cNvSpPr/>
          <p:nvPr/>
        </p:nvSpPr>
        <p:spPr>
          <a:xfrm>
            <a:off x="9144000" y="6731523"/>
            <a:ext cx="6692601"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Giúp đỡ người có hoàn cảnh khó khăn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8">
            <a:extLst>
              <a:ext uri="{FF2B5EF4-FFF2-40B4-BE49-F238E27FC236}">
                <a16:creationId xmlns:a16="http://schemas.microsoft.com/office/drawing/2014/main" id="{A67EE681-5347-446D-ADD5-5E63B77F07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98469" y="8367905"/>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114D4315-A48B-D8CC-B044-CA4F55174D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8544" y="8544575"/>
            <a:ext cx="1309438" cy="11686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83DFAD2D-E396-9A61-460F-A6B18F187A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28544" y="5150595"/>
            <a:ext cx="1306307" cy="11658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C48E62C1-9591-DFC4-3B43-3CBCD9D2B9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7678" y="5076516"/>
            <a:ext cx="1340304" cy="11961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3753DAE1-E1D7-1E27-C147-6C01A5676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sp>
        <p:nvSpPr>
          <p:cNvPr id="21" name="Rectangle: Rounded Corners 20">
            <a:extLst>
              <a:ext uri="{FF2B5EF4-FFF2-40B4-BE49-F238E27FC236}">
                <a16:creationId xmlns:a16="http://schemas.microsoft.com/office/drawing/2014/main" id="{CD396AD9-18FD-6431-1236-0DD424D82472}"/>
              </a:ext>
            </a:extLst>
          </p:cNvPr>
          <p:cNvSpPr/>
          <p:nvPr/>
        </p:nvSpPr>
        <p:spPr>
          <a:xfrm>
            <a:off x="914400" y="642621"/>
            <a:ext cx="16669404" cy="183387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Câu 3: </a:t>
            </a:r>
            <a:r>
              <a:rPr lang="vi-VN" sz="4000">
                <a:solidFill>
                  <a:srgbClr val="000000"/>
                </a:solidFill>
                <a:latin typeface="Arial" panose="020B0604020202020204" pitchFamily="34" charset="0"/>
                <a:cs typeface="Arial" panose="020B0604020202020204" pitchFamily="34" charset="0"/>
              </a:rPr>
              <a:t>Tình huống nào là cách từ chối thẳng thắng?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20CB7DC3-D096-7F28-E002-04B8A23133F9}"/>
              </a:ext>
            </a:extLst>
          </p:cNvPr>
          <p:cNvSpPr/>
          <p:nvPr/>
        </p:nvSpPr>
        <p:spPr>
          <a:xfrm>
            <a:off x="1652967" y="294301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Đưa ra lí do và hẹn vào thời điểm khác phù hợp hơn</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99951B3D-B178-7D63-E2E2-58F30C03811F}"/>
              </a:ext>
            </a:extLst>
          </p:cNvPr>
          <p:cNvSpPr/>
          <p:nvPr/>
        </p:nvSpPr>
        <p:spPr>
          <a:xfrm>
            <a:off x="1631196" y="6308081"/>
            <a:ext cx="6787431" cy="333602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Đưa ra phương án khác phù hợp để thay thế trong tình huống vượt quá khả năng thực hiện của bản thân</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3FA330F7-21CA-33E9-809C-8DE06148C941}"/>
              </a:ext>
            </a:extLst>
          </p:cNvPr>
          <p:cNvSpPr/>
          <p:nvPr/>
        </p:nvSpPr>
        <p:spPr>
          <a:xfrm>
            <a:off x="9165769" y="2943016"/>
            <a:ext cx="7233559"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Đề xuất phương án thực hiện vào một thời điểm khác thích hợp hơn</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0B3514D3-804A-A36B-E1EA-8928773FBA53}"/>
              </a:ext>
            </a:extLst>
          </p:cNvPr>
          <p:cNvSpPr/>
          <p:nvPr/>
        </p:nvSpPr>
        <p:spPr>
          <a:xfrm>
            <a:off x="9144001" y="6308081"/>
            <a:ext cx="7255327" cy="337984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Thẳng thắn đưa ra lời từ chối với tình huống liên quan đến lời mời lời đề nghị làm việc sai trái</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6" name="Picture 18">
            <a:extLst>
              <a:ext uri="{FF2B5EF4-FFF2-40B4-BE49-F238E27FC236}">
                <a16:creationId xmlns:a16="http://schemas.microsoft.com/office/drawing/2014/main" id="{FDA5BF15-26B5-3D7B-EFBC-12B9819195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94797" y="6441867"/>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0">
            <a:extLst>
              <a:ext uri="{FF2B5EF4-FFF2-40B4-BE49-F238E27FC236}">
                <a16:creationId xmlns:a16="http://schemas.microsoft.com/office/drawing/2014/main" id="{A6C41382-3142-3775-7C25-DE2046BA75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1910" y="6233978"/>
            <a:ext cx="1309438" cy="11686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0">
            <a:extLst>
              <a:ext uri="{FF2B5EF4-FFF2-40B4-BE49-F238E27FC236}">
                <a16:creationId xmlns:a16="http://schemas.microsoft.com/office/drawing/2014/main" id="{B26B7168-A24D-558B-0198-1C1BF8D45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28726" y="2905214"/>
            <a:ext cx="1306307" cy="11658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20">
            <a:extLst>
              <a:ext uri="{FF2B5EF4-FFF2-40B4-BE49-F238E27FC236}">
                <a16:creationId xmlns:a16="http://schemas.microsoft.com/office/drawing/2014/main" id="{1C5F4B4F-92D6-4BC0-5A86-C9D4BAE8AD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9273" y="2837492"/>
            <a:ext cx="1340304" cy="11961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42937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nextCondLst>
                <p:cond evt="onClick" delay="0">
                  <p:tgtEl>
                    <p:spTgt spid="25"/>
                  </p:tgtEl>
                </p:cond>
              </p:nextCondLst>
            </p:seq>
          </p:childTnLst>
        </p:cTn>
      </p:par>
    </p:tnLst>
    <p:bldLst>
      <p:bldP spid="21" grpId="0" animBg="1"/>
      <p:bldP spid="22" grpId="0" animBg="1"/>
      <p:bldP spid="23" grpId="0" animBg="1"/>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15827017" y="8144759"/>
            <a:ext cx="2460983" cy="2239695"/>
          </a:xfrm>
          <a:prstGeom prst="rect">
            <a:avLst/>
          </a:prstGeom>
        </p:spPr>
      </p:pic>
      <p:pic>
        <p:nvPicPr>
          <p:cNvPr id="21" name="Picture 3">
            <a:extLst>
              <a:ext uri="{FF2B5EF4-FFF2-40B4-BE49-F238E27FC236}">
                <a16:creationId xmlns:a16="http://schemas.microsoft.com/office/drawing/2014/main" id="{6BA260D4-16D1-B54F-CA91-F6E9F40006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762" y="7363654"/>
            <a:ext cx="1819785" cy="3020390"/>
          </a:xfrm>
          <a:prstGeom prst="rect">
            <a:avLst/>
          </a:prstGeom>
        </p:spPr>
      </p:pic>
      <p:sp>
        <p:nvSpPr>
          <p:cNvPr id="2" name="Rectangle: Rounded Corners 1">
            <a:extLst>
              <a:ext uri="{FF2B5EF4-FFF2-40B4-BE49-F238E27FC236}">
                <a16:creationId xmlns:a16="http://schemas.microsoft.com/office/drawing/2014/main" id="{F6CADCBF-8898-4FC8-B4F2-418156940383}"/>
              </a:ext>
            </a:extLst>
          </p:cNvPr>
          <p:cNvSpPr/>
          <p:nvPr/>
        </p:nvSpPr>
        <p:spPr>
          <a:xfrm>
            <a:off x="809298" y="664662"/>
            <a:ext cx="16669404" cy="25194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 </a:t>
            </a:r>
            <a:r>
              <a:rPr lang="vi-VN" sz="4000">
                <a:solidFill>
                  <a:srgbClr val="000000"/>
                </a:solidFill>
                <a:latin typeface="Arial" panose="020B0604020202020204" pitchFamily="34" charset="0"/>
                <a:cs typeface="Arial" panose="020B0604020202020204" pitchFamily="34" charset="0"/>
              </a:rPr>
              <a:t>Đưa ra phương án khác phù hợp để thay thế trong tỉnh huống vượt quá khả năng thực hiện của bản thân là cách từ chối:</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E559C414-601A-D2EB-2A5B-1661E9832BB3}"/>
              </a:ext>
            </a:extLst>
          </p:cNvPr>
          <p:cNvSpPr/>
          <p:nvPr/>
        </p:nvSpPr>
        <p:spPr>
          <a:xfrm>
            <a:off x="1981199" y="3599289"/>
            <a:ext cx="6172201" cy="267320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Từ chối thẳng thắn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7F328644-8B1C-5666-B96E-32D2872D9A0A}"/>
              </a:ext>
            </a:extLst>
          </p:cNvPr>
          <p:cNvSpPr/>
          <p:nvPr/>
        </p:nvSpPr>
        <p:spPr>
          <a:xfrm>
            <a:off x="1981199" y="6687710"/>
            <a:ext cx="6225878" cy="27170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Từ chối trì hoãn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9C7EA82A-F93D-1EC9-B7EC-DB9BB7FD32F3}"/>
              </a:ext>
            </a:extLst>
          </p:cNvPr>
          <p:cNvSpPr/>
          <p:nvPr/>
        </p:nvSpPr>
        <p:spPr>
          <a:xfrm>
            <a:off x="9231857" y="3599288"/>
            <a:ext cx="6172201" cy="267320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Từ chối đàm phán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594BE638-0E0E-4355-4631-985B6EB49E58}"/>
              </a:ext>
            </a:extLst>
          </p:cNvPr>
          <p:cNvSpPr/>
          <p:nvPr/>
        </p:nvSpPr>
        <p:spPr>
          <a:xfrm>
            <a:off x="9201302" y="6731523"/>
            <a:ext cx="6202756" cy="267320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Từ chối khéo léo</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8">
            <a:extLst>
              <a:ext uri="{FF2B5EF4-FFF2-40B4-BE49-F238E27FC236}">
                <a16:creationId xmlns:a16="http://schemas.microsoft.com/office/drawing/2014/main" id="{D389762C-5D99-511E-D171-3CBE29255E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07859" y="4996290"/>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BDC012C-F80A-396C-81AE-4A6B57B73D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46454" y="8283275"/>
            <a:ext cx="1207292" cy="10774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01A6C182-6D30-647A-C667-83A1466BD17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6128" y="5163909"/>
            <a:ext cx="1244334" cy="11105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1193F921-EEB6-595C-91E5-FCC3952BCD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6790" y="8208595"/>
            <a:ext cx="1340476" cy="11963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3"/>
                  </p:tgtEl>
                </p:cond>
              </p:nextCondLst>
            </p:seq>
          </p:childTnLst>
        </p:cTn>
      </p:par>
    </p:tnLst>
    <p:bldLst>
      <p:bldP spid="2" grpId="0" animBg="1"/>
      <p:bldP spid="3"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15" name="Picture 3">
            <a:extLst>
              <a:ext uri="{FF2B5EF4-FFF2-40B4-BE49-F238E27FC236}">
                <a16:creationId xmlns:a16="http://schemas.microsoft.com/office/drawing/2014/main" id="{9F877E2D-63B7-C42B-561F-812A5F80C7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762" y="7363654"/>
            <a:ext cx="1819785" cy="3020390"/>
          </a:xfrm>
          <a:prstGeom prst="rect">
            <a:avLst/>
          </a:prstGeom>
        </p:spPr>
      </p:pic>
      <p:pic>
        <p:nvPicPr>
          <p:cNvPr id="33" name="Picture 32">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15827017" y="8144759"/>
            <a:ext cx="2460983" cy="2239695"/>
          </a:xfrm>
          <a:prstGeom prst="rect">
            <a:avLst/>
          </a:prstGeom>
        </p:spPr>
      </p:pic>
      <p:sp>
        <p:nvSpPr>
          <p:cNvPr id="2" name="Rectangle: Rounded Corners 1">
            <a:extLst>
              <a:ext uri="{FF2B5EF4-FFF2-40B4-BE49-F238E27FC236}">
                <a16:creationId xmlns:a16="http://schemas.microsoft.com/office/drawing/2014/main" id="{98610E68-6883-B264-35C4-A7CA96A1C775}"/>
              </a:ext>
            </a:extLst>
          </p:cNvPr>
          <p:cNvSpPr/>
          <p:nvPr/>
        </p:nvSpPr>
        <p:spPr>
          <a:xfrm>
            <a:off x="838200" y="642891"/>
            <a:ext cx="16611600" cy="227790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b="1" u="none" strike="noStrike" err="1">
                <a:solidFill>
                  <a:srgbClr val="000000"/>
                </a:solidFill>
                <a:effectLst/>
                <a:latin typeface="Arial" panose="020B0604020202020204" pitchFamily="34" charset="0"/>
                <a:cs typeface="Arial" panose="020B0604020202020204" pitchFamily="34" charset="0"/>
              </a:rPr>
              <a:t>Câu</a:t>
            </a:r>
            <a:r>
              <a:rPr lang="en-US" sz="4000" b="1" u="none" strike="noStrike">
                <a:solidFill>
                  <a:srgbClr val="000000"/>
                </a:solidFill>
                <a:effectLst/>
                <a:latin typeface="Arial" panose="020B0604020202020204" pitchFamily="34" charset="0"/>
                <a:cs typeface="Arial" panose="020B0604020202020204" pitchFamily="34" charset="0"/>
              </a:rPr>
              <a:t> 5</a:t>
            </a:r>
            <a:r>
              <a:rPr lang="en-US" sz="4000" b="1">
                <a:solidFill>
                  <a:srgbClr val="0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Đâu </a:t>
            </a:r>
            <a:r>
              <a:rPr lang="vi-VN" sz="4000" i="1">
                <a:solidFill>
                  <a:srgbClr val="FF0000"/>
                </a:solidFill>
                <a:latin typeface="Arial" panose="020B0604020202020204" pitchFamily="34" charset="0"/>
                <a:cs typeface="Arial" panose="020B0604020202020204" pitchFamily="34" charset="0"/>
              </a:rPr>
              <a:t>không phải </a:t>
            </a:r>
            <a:r>
              <a:rPr lang="vi-VN" sz="4000">
                <a:solidFill>
                  <a:srgbClr val="000000"/>
                </a:solidFill>
                <a:latin typeface="Arial" panose="020B0604020202020204" pitchFamily="34" charset="0"/>
                <a:cs typeface="Arial" panose="020B0604020202020204" pitchFamily="34" charset="0"/>
              </a:rPr>
              <a:t>cách khắc phục khó khăn khi thực hiện kĩ năng từ chối</a:t>
            </a:r>
            <a:r>
              <a:rPr lang="en-US" sz="4000">
                <a:solidFill>
                  <a:srgbClr val="000000"/>
                </a:solidFill>
                <a:latin typeface="Arial" panose="020B0604020202020204" pitchFamily="34" charset="0"/>
                <a:cs typeface="Arial" panose="020B0604020202020204" pitchFamily="34" charset="0"/>
              </a:rPr>
              <a:t>?</a:t>
            </a:r>
            <a:endParaRPr lang="vi-VN" sz="4000" dirty="0">
              <a:solidFill>
                <a:srgbClr val="0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609C20D-557B-BA47-81AC-7FC3ADEDA4B9}"/>
              </a:ext>
            </a:extLst>
          </p:cNvPr>
          <p:cNvSpPr/>
          <p:nvPr/>
        </p:nvSpPr>
        <p:spPr>
          <a:xfrm>
            <a:off x="1631198" y="3342377"/>
            <a:ext cx="6828757"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Xem xét, phân tích kĩ các tình huống trước khi đưa ra quyết định </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6752AF21-164B-7D5A-322F-BD035FDA7262}"/>
              </a:ext>
            </a:extLst>
          </p:cNvPr>
          <p:cNvSpPr/>
          <p:nvPr/>
        </p:nvSpPr>
        <p:spPr>
          <a:xfrm>
            <a:off x="1631198" y="6687710"/>
            <a:ext cx="6787430"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Nói một cách phũ phàng để kiên quyết từ chối</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DCEE5FA6-9795-123D-AD23-767A430CDF3D}"/>
              </a:ext>
            </a:extLst>
          </p:cNvPr>
          <p:cNvSpPr/>
          <p:nvPr/>
        </p:nvSpPr>
        <p:spPr>
          <a:xfrm>
            <a:off x="9304183" y="3342376"/>
            <a:ext cx="7003149"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Dùng ngôn từ lịch sự, tế nhị khi từ chối</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D9354291-0B62-6823-A1C3-8AC25E6E3937}"/>
              </a:ext>
            </a:extLst>
          </p:cNvPr>
          <p:cNvSpPr/>
          <p:nvPr/>
        </p:nvSpPr>
        <p:spPr>
          <a:xfrm>
            <a:off x="9304183" y="6731523"/>
            <a:ext cx="7003149"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Nếu có thể nên đưa ra phương án thay thế hoặc thời điểm phù hợp hơn để thực hiện</a:t>
            </a:r>
            <a:endPar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8">
            <a:extLst>
              <a:ext uri="{FF2B5EF4-FFF2-40B4-BE49-F238E27FC236}">
                <a16:creationId xmlns:a16="http://schemas.microsoft.com/office/drawing/2014/main" id="{1A4B8BA1-EF54-7726-827F-91FA09D2A2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0270" y="8421064"/>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E2C6069C-704A-FA42-A92B-FECCB82811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43104" y="8448078"/>
            <a:ext cx="1389221" cy="12398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ECB39249-25FA-E42C-BF8A-3394E3AC66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82800" y="4922767"/>
            <a:ext cx="1394293" cy="1244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E553B312-995E-A72B-D177-B7BCA1AD32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4335" y="4980335"/>
            <a:ext cx="1394293" cy="12443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4" name="Freeform 14"/>
          <p:cNvSpPr/>
          <p:nvPr/>
        </p:nvSpPr>
        <p:spPr>
          <a:xfrm>
            <a:off x="228600" y="8801100"/>
            <a:ext cx="838200" cy="1295400"/>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11">
            <a:extLst>
              <a:ext uri="{FF2B5EF4-FFF2-40B4-BE49-F238E27FC236}">
                <a16:creationId xmlns:a16="http://schemas.microsoft.com/office/drawing/2014/main" id="{0F32B139-71AD-19CA-3743-9C6AC2BE0022}"/>
              </a:ext>
            </a:extLst>
          </p:cNvPr>
          <p:cNvSpPr/>
          <p:nvPr/>
        </p:nvSpPr>
        <p:spPr>
          <a:xfrm rot="-7694192">
            <a:off x="17375063" y="504126"/>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4C670740-E481-9695-8682-D04C49BD2AAE}"/>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4083661" y="-571500"/>
            <a:ext cx="10302513" cy="8458200"/>
          </a:xfrm>
          <a:prstGeom prst="rect">
            <a:avLst/>
          </a:prstGeom>
        </p:spPr>
      </p:pic>
      <p:sp>
        <p:nvSpPr>
          <p:cNvPr id="28" name="TextBox 27">
            <a:extLst>
              <a:ext uri="{FF2B5EF4-FFF2-40B4-BE49-F238E27FC236}">
                <a16:creationId xmlns:a16="http://schemas.microsoft.com/office/drawing/2014/main" id="{CE0825B4-6EB5-6704-224D-052CED9E8733}"/>
              </a:ext>
            </a:extLst>
          </p:cNvPr>
          <p:cNvSpPr txBox="1"/>
          <p:nvPr/>
        </p:nvSpPr>
        <p:spPr>
          <a:xfrm>
            <a:off x="4915116" y="4305300"/>
            <a:ext cx="8638216" cy="2748253"/>
          </a:xfrm>
          <a:prstGeom prst="rect">
            <a:avLst/>
          </a:prstGeom>
          <a:noFill/>
        </p:spPr>
        <p:txBody>
          <a:bodyPr wrap="square">
            <a:spAutoFit/>
          </a:bodyPr>
          <a:lstStyle/>
          <a:p>
            <a:pPr algn="just">
              <a:lnSpc>
                <a:spcPct val="150000"/>
              </a:lnSpc>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Nhiệm vụ về nhà: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hãy </a:t>
            </a:r>
            <a:r>
              <a:rPr lang="vi-VN" sz="4000">
                <a:solidFill>
                  <a:srgbClr val="000000"/>
                </a:solidFill>
                <a:ea typeface="Calibri" panose="020F0502020204030204" pitchFamily="34" charset="0"/>
                <a:cs typeface="Arial" panose="020B0604020202020204" pitchFamily="34" charset="0"/>
              </a:rPr>
              <a:t>đưa ra một số tình huống trong đời sống và thể hiện cách từ chối của em.</a:t>
            </a:r>
            <a:endParaRPr lang="en-US" sz="4000" dirty="0">
              <a:latin typeface="Arial" panose="020B0604020202020204" pitchFamily="34" charset="0"/>
              <a:cs typeface="Arial" panose="020B0604020202020204" pitchFamily="34" charset="0"/>
            </a:endParaRPr>
          </a:p>
        </p:txBody>
      </p:sp>
      <p:sp>
        <p:nvSpPr>
          <p:cNvPr id="29" name="AutoShape 24">
            <a:extLst>
              <a:ext uri="{FF2B5EF4-FFF2-40B4-BE49-F238E27FC236}">
                <a16:creationId xmlns:a16="http://schemas.microsoft.com/office/drawing/2014/main" id="{7AE7B912-609D-AA97-9499-AB28AA2FFC07}"/>
              </a:ext>
            </a:extLst>
          </p:cNvPr>
          <p:cNvSpPr/>
          <p:nvPr/>
        </p:nvSpPr>
        <p:spPr>
          <a:xfrm>
            <a:off x="-1981200" y="527627"/>
            <a:ext cx="22250400" cy="149985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1209BD59-A60B-54FC-801D-8CDC9D5039AC}"/>
              </a:ext>
            </a:extLst>
          </p:cNvPr>
          <p:cNvSpPr txBox="1"/>
          <p:nvPr/>
        </p:nvSpPr>
        <p:spPr>
          <a:xfrm>
            <a:off x="3395539" y="719357"/>
            <a:ext cx="11677370" cy="1015663"/>
          </a:xfrm>
          <a:prstGeom prst="rect">
            <a:avLst/>
          </a:prstGeom>
          <a:noFill/>
        </p:spPr>
        <p:txBody>
          <a:bodyPr wrap="square">
            <a:spAutoFit/>
          </a:bodyPr>
          <a:lstStyle/>
          <a:p>
            <a:pPr algn="ctr">
              <a:spcAft>
                <a:spcPts val="100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VẬN DỤNG</a:t>
            </a:r>
            <a:endParaRPr lang="en-US" sz="6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5109D095-8F8F-9724-2ABB-5D375AA98C73}"/>
              </a:ext>
            </a:extLst>
          </p:cNvPr>
          <p:cNvGrpSpPr/>
          <p:nvPr/>
        </p:nvGrpSpPr>
        <p:grpSpPr>
          <a:xfrm rot="702940">
            <a:off x="15917540" y="521419"/>
            <a:ext cx="2499012" cy="1705583"/>
            <a:chOff x="15794001" y="8493661"/>
            <a:chExt cx="2246574" cy="1599902"/>
          </a:xfrm>
        </p:grpSpPr>
        <p:sp>
          <p:nvSpPr>
            <p:cNvPr id="32" name="Freeform 9">
              <a:extLst>
                <a:ext uri="{FF2B5EF4-FFF2-40B4-BE49-F238E27FC236}">
                  <a16:creationId xmlns:a16="http://schemas.microsoft.com/office/drawing/2014/main" id="{B2B45358-C26A-CBF3-55CC-B28469D2038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EB815224-BF26-648F-DD0A-76ED6EC32F8B}"/>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E7DF698F-F05E-AA1B-55D6-98B8221DA6E8}"/>
              </a:ext>
            </a:extLst>
          </p:cNvPr>
          <p:cNvGrpSpPr/>
          <p:nvPr/>
        </p:nvGrpSpPr>
        <p:grpSpPr>
          <a:xfrm rot="6949130">
            <a:off x="351203" y="384659"/>
            <a:ext cx="2506785" cy="1782556"/>
            <a:chOff x="15794001" y="8493661"/>
            <a:chExt cx="2246574" cy="1599902"/>
          </a:xfrm>
        </p:grpSpPr>
        <p:sp>
          <p:nvSpPr>
            <p:cNvPr id="35" name="Freeform 9">
              <a:extLst>
                <a:ext uri="{FF2B5EF4-FFF2-40B4-BE49-F238E27FC236}">
                  <a16:creationId xmlns:a16="http://schemas.microsoft.com/office/drawing/2014/main" id="{B64E3136-257C-D4E3-A2C9-F1BC7969BA7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Freeform 11">
              <a:extLst>
                <a:ext uri="{FF2B5EF4-FFF2-40B4-BE49-F238E27FC236}">
                  <a16:creationId xmlns:a16="http://schemas.microsoft.com/office/drawing/2014/main" id="{66AE18EE-42EC-A158-66B1-C89996ED1B6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37" name="Picture 36" descr="A group of kids sitting around a table&#10;&#10;Description automatically generated with low confidence">
            <a:extLst>
              <a:ext uri="{FF2B5EF4-FFF2-40B4-BE49-F238E27FC236}">
                <a16:creationId xmlns:a16="http://schemas.microsoft.com/office/drawing/2014/main" id="{A0956985-3DD6-7359-DF84-6C2BD01FD6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00330" y="6743700"/>
            <a:ext cx="6753803" cy="3543300"/>
          </a:xfrm>
          <a:prstGeom prst="rect">
            <a:avLst/>
          </a:prstGeom>
        </p:spPr>
      </p:pic>
    </p:spTree>
    <p:extLst>
      <p:ext uri="{BB962C8B-B14F-4D97-AF65-F5344CB8AC3E}">
        <p14:creationId xmlns:p14="http://schemas.microsoft.com/office/powerpoint/2010/main" val="12850191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04579C9-D617-E06F-C842-B8D5B9B4CBA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752600" y="1676400"/>
            <a:ext cx="15047037" cy="6934200"/>
          </a:xfrm>
          <a:prstGeom prst="rect">
            <a:avLst/>
          </a:prstGeom>
          <a:solidFill>
            <a:schemeClr val="bg1"/>
          </a:solidFill>
        </p:spPr>
      </p:pic>
      <p:sp>
        <p:nvSpPr>
          <p:cNvPr id="4" name="Freeform 5">
            <a:extLst>
              <a:ext uri="{FF2B5EF4-FFF2-40B4-BE49-F238E27FC236}">
                <a16:creationId xmlns:a16="http://schemas.microsoft.com/office/drawing/2014/main" id="{A32E488E-DCBA-9781-7BD3-8E48238FD26F}"/>
              </a:ext>
            </a:extLst>
          </p:cNvPr>
          <p:cNvSpPr/>
          <p:nvPr/>
        </p:nvSpPr>
        <p:spPr>
          <a:xfrm rot="1381834">
            <a:off x="12118403" y="-1759466"/>
            <a:ext cx="6882802" cy="4318958"/>
          </a:xfrm>
          <a:custGeom>
            <a:avLst/>
            <a:gdLst/>
            <a:ahLst/>
            <a:cxnLst/>
            <a:rect l="l" t="t" r="r" b="b"/>
            <a:pathLst>
              <a:path w="6882802" h="4318958">
                <a:moveTo>
                  <a:pt x="0" y="0"/>
                </a:moveTo>
                <a:lnTo>
                  <a:pt x="6882802" y="0"/>
                </a:lnTo>
                <a:lnTo>
                  <a:pt x="6882802" y="4318958"/>
                </a:lnTo>
                <a:lnTo>
                  <a:pt x="0" y="4318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CA62A5DB-2551-3090-A39E-D71F33F5418C}"/>
              </a:ext>
            </a:extLst>
          </p:cNvPr>
          <p:cNvSpPr/>
          <p:nvPr/>
        </p:nvSpPr>
        <p:spPr>
          <a:xfrm rot="1381834">
            <a:off x="-470739" y="-1378465"/>
            <a:ext cx="6882802" cy="4318958"/>
          </a:xfrm>
          <a:custGeom>
            <a:avLst/>
            <a:gdLst/>
            <a:ahLst/>
            <a:cxnLst/>
            <a:rect l="l" t="t" r="r" b="b"/>
            <a:pathLst>
              <a:path w="6882802" h="4318958">
                <a:moveTo>
                  <a:pt x="0" y="0"/>
                </a:moveTo>
                <a:lnTo>
                  <a:pt x="6882803" y="0"/>
                </a:lnTo>
                <a:lnTo>
                  <a:pt x="6882803" y="4318958"/>
                </a:lnTo>
                <a:lnTo>
                  <a:pt x="0" y="4318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F73BC5FD-1428-E813-C756-805829A6D900}"/>
              </a:ext>
            </a:extLst>
          </p:cNvPr>
          <p:cNvSpPr/>
          <p:nvPr/>
        </p:nvSpPr>
        <p:spPr>
          <a:xfrm>
            <a:off x="16199449" y="7697594"/>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8">
            <a:extLst>
              <a:ext uri="{FF2B5EF4-FFF2-40B4-BE49-F238E27FC236}">
                <a16:creationId xmlns:a16="http://schemas.microsoft.com/office/drawing/2014/main" id="{53B046E1-972E-6EFA-74E9-77D2278D8BD7}"/>
              </a:ext>
            </a:extLst>
          </p:cNvPr>
          <p:cNvSpPr/>
          <p:nvPr/>
        </p:nvSpPr>
        <p:spPr>
          <a:xfrm>
            <a:off x="888176" y="7552823"/>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2">
            <a:extLst>
              <a:ext uri="{FF2B5EF4-FFF2-40B4-BE49-F238E27FC236}">
                <a16:creationId xmlns:a16="http://schemas.microsoft.com/office/drawing/2014/main" id="{9ECBE89C-F0E7-4637-35B9-59BB787C8229}"/>
              </a:ext>
            </a:extLst>
          </p:cNvPr>
          <p:cNvSpPr txBox="1"/>
          <p:nvPr/>
        </p:nvSpPr>
        <p:spPr>
          <a:xfrm>
            <a:off x="2489663" y="2641148"/>
            <a:ext cx="13572910" cy="5004703"/>
          </a:xfrm>
          <a:prstGeom prst="rect">
            <a:avLst/>
          </a:prstGeom>
        </p:spPr>
        <p:txBody>
          <a:bodyPr wrap="square" lIns="0" tIns="0" rIns="0" bIns="0" rtlCol="0" anchor="t">
            <a:spAutoFit/>
          </a:bodyPr>
          <a:lstStyle/>
          <a:p>
            <a:pPr lvl="0" algn="ctr">
              <a:lnSpc>
                <a:spcPct val="150000"/>
              </a:lnSpc>
              <a:spcBef>
                <a:spcPct val="0"/>
              </a:spcBef>
            </a:pPr>
            <a:r>
              <a:rPr lang="en-US" sz="5400" b="1">
                <a:solidFill>
                  <a:srgbClr val="C00000"/>
                </a:solidFill>
                <a:latin typeface="Arial" panose="020B0604020202020204" pitchFamily="34" charset="0"/>
                <a:cs typeface="Arial" panose="020B0604020202020204" pitchFamily="34" charset="0"/>
              </a:rPr>
              <a:t>THÔNG ĐIỆP</a:t>
            </a:r>
          </a:p>
          <a:p>
            <a:pPr lvl="0" algn="ctr">
              <a:lnSpc>
                <a:spcPct val="150000"/>
              </a:lnSpc>
              <a:spcBef>
                <a:spcPct val="0"/>
              </a:spcBef>
            </a:pPr>
            <a:r>
              <a:rPr lang="en-US" sz="4200">
                <a:latin typeface="Arial" panose="020B0604020202020204" pitchFamily="34" charset="0"/>
                <a:cs typeface="Arial" panose="020B0604020202020204" pitchFamily="34" charset="0"/>
              </a:rPr>
              <a:t>Biết</a:t>
            </a:r>
            <a:r>
              <a:rPr lang="vi-VN" sz="4200">
                <a:latin typeface="Arial" panose="020B0604020202020204" pitchFamily="34" charset="0"/>
                <a:cs typeface="Arial" panose="020B0604020202020204" pitchFamily="34" charset="0"/>
              </a:rPr>
              <a:t> từ chối những yêu cầu hoặc lời đề nghị chứa đựng yếu tố rủi ro, vượt quá khả năng thực hiện của bản thân hoặc chưa đủ điều kiện thực hiện là biểu hiện của người biết làm chủ bản thân.</a:t>
            </a:r>
            <a:endParaRPr lang="vi-VN"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1653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2" name="Freeform 17">
            <a:extLst>
              <a:ext uri="{FF2B5EF4-FFF2-40B4-BE49-F238E27FC236}">
                <a16:creationId xmlns:a16="http://schemas.microsoft.com/office/drawing/2014/main" id="{75825D98-7290-99AF-3230-9459F2905C14}"/>
              </a:ext>
            </a:extLst>
          </p:cNvPr>
          <p:cNvSpPr/>
          <p:nvPr/>
        </p:nvSpPr>
        <p:spPr>
          <a:xfrm>
            <a:off x="16687800" y="296246"/>
            <a:ext cx="1371600" cy="1013363"/>
          </a:xfrm>
          <a:custGeom>
            <a:avLst/>
            <a:gdLst/>
            <a:ahLst/>
            <a:cxnLst/>
            <a:rect l="l" t="t" r="r" b="b"/>
            <a:pathLst>
              <a:path w="2469082" h="1481449">
                <a:moveTo>
                  <a:pt x="0" y="0"/>
                </a:moveTo>
                <a:lnTo>
                  <a:pt x="2469082" y="0"/>
                </a:lnTo>
                <a:lnTo>
                  <a:pt x="2469082" y="1481449"/>
                </a:lnTo>
                <a:lnTo>
                  <a:pt x="0" y="14814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DDD09CB1-EA52-5F33-BBF5-44575A2A9E2F}"/>
              </a:ext>
            </a:extLst>
          </p:cNvPr>
          <p:cNvSpPr/>
          <p:nvPr/>
        </p:nvSpPr>
        <p:spPr>
          <a:xfrm>
            <a:off x="1347064" y="1400592"/>
            <a:ext cx="112776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ABA6E28B-5E4F-7B01-7C1F-63798C296948}"/>
              </a:ext>
            </a:extLst>
          </p:cNvPr>
          <p:cNvSpPr/>
          <p:nvPr/>
        </p:nvSpPr>
        <p:spPr>
          <a:xfrm>
            <a:off x="11127446" y="2101875"/>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5BB26E3-5C69-14B0-EC7B-D73323DE65A5}"/>
              </a:ext>
            </a:extLst>
          </p:cNvPr>
          <p:cNvSpPr txBox="1"/>
          <p:nvPr/>
        </p:nvSpPr>
        <p:spPr>
          <a:xfrm>
            <a:off x="11313032" y="3729021"/>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29ED8B-8C56-62CA-20C5-C6CE087E78B8}"/>
              </a:ext>
            </a:extLst>
          </p:cNvPr>
          <p:cNvSpPr txBox="1"/>
          <p:nvPr/>
        </p:nvSpPr>
        <p:spPr>
          <a:xfrm>
            <a:off x="2026177" y="2196289"/>
            <a:ext cx="8633793" cy="5789534"/>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4200">
                <a:latin typeface="Arial" panose="020B0604020202020204" pitchFamily="34" charset="0"/>
                <a:ea typeface="Calibri" panose="020F0502020204030204" pitchFamily="34" charset="0"/>
                <a:cs typeface="Arial" panose="020B0604020202020204" pitchFamily="34" charset="0"/>
              </a:rPr>
              <a:t>Ôn lại kiến thức đã học</a:t>
            </a:r>
            <a:r>
              <a:rPr lang="en-US" sz="4200">
                <a:latin typeface="Arial" panose="020B0604020202020204" pitchFamily="34" charset="0"/>
                <a:ea typeface="Calibri" panose="020F0502020204030204" pitchFamily="34" charset="0"/>
                <a:cs typeface="Arial" panose="020B0604020202020204" pitchFamily="34" charset="0"/>
              </a:rPr>
              <a:t> hôm nay.</a:t>
            </a:r>
            <a:endParaRPr lang="vi-VN" sz="42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4200">
                <a:latin typeface="Arial" panose="020B0604020202020204" pitchFamily="34" charset="0"/>
                <a:ea typeface="Calibri" panose="020F0502020204030204" pitchFamily="34" charset="0"/>
                <a:cs typeface="Arial" panose="020B0604020202020204" pitchFamily="34" charset="0"/>
              </a:rPr>
              <a:t>Hoàn thành nhiệm vụ</a:t>
            </a:r>
            <a:r>
              <a:rPr lang="en-US" sz="4200">
                <a:latin typeface="Arial" panose="020B0604020202020204" pitchFamily="34" charset="0"/>
                <a:ea typeface="Calibri" panose="020F0502020204030204" pitchFamily="34" charset="0"/>
                <a:cs typeface="Arial" panose="020B0604020202020204" pitchFamily="34" charset="0"/>
              </a:rPr>
              <a:t> về nhà</a:t>
            </a:r>
            <a:r>
              <a:rPr lang="vi-VN" sz="4200">
                <a:latin typeface="Arial" panose="020B0604020202020204" pitchFamily="34" charset="0"/>
                <a:ea typeface="Calibri" panose="020F0502020204030204" pitchFamily="34" charset="0"/>
                <a:cs typeface="Arial" panose="020B0604020202020204" pitchFamily="34" charset="0"/>
              </a:rPr>
              <a:t> được giao</a:t>
            </a:r>
            <a:r>
              <a:rPr lang="en-US" sz="4200">
                <a:latin typeface="Arial" panose="020B0604020202020204" pitchFamily="34" charset="0"/>
                <a:ea typeface="Calibri" panose="020F0502020204030204" pitchFamily="34" charset="0"/>
                <a:cs typeface="Arial" panose="020B0604020202020204" pitchFamily="34" charset="0"/>
              </a:rPr>
              <a:t> ở phần </a:t>
            </a:r>
            <a:r>
              <a:rPr lang="en-US" sz="4200" b="1" i="1">
                <a:latin typeface="Arial" panose="020B0604020202020204" pitchFamily="34" charset="0"/>
                <a:ea typeface="Calibri" panose="020F0502020204030204" pitchFamily="34" charset="0"/>
                <a:cs typeface="Arial" panose="020B0604020202020204" pitchFamily="34" charset="0"/>
              </a:rPr>
              <a:t>Vận dụng</a:t>
            </a:r>
            <a:r>
              <a:rPr lang="vi-VN" sz="42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Courier New" panose="02070309020205020404" pitchFamily="49" charset="0"/>
              <a:buChar char="o"/>
            </a:pPr>
            <a:r>
              <a:rPr lang="vi-VN" sz="4200">
                <a:latin typeface="Arial" panose="020B0604020202020204" pitchFamily="34" charset="0"/>
                <a:ea typeface="Calibri" panose="020F0502020204030204" pitchFamily="34" charset="0"/>
                <a:cs typeface="Arial" panose="020B0604020202020204" pitchFamily="34" charset="0"/>
              </a:rPr>
              <a:t>Đọc và tìm hiểu trước</a:t>
            </a:r>
            <a:r>
              <a:rPr lang="en-US" sz="4200">
                <a:latin typeface="Arial" panose="020B0604020202020204" pitchFamily="34" charset="0"/>
                <a:ea typeface="Calibri" panose="020F0502020204030204" pitchFamily="34" charset="0"/>
                <a:cs typeface="Arial" panose="020B0604020202020204" pitchFamily="34" charset="0"/>
              </a:rPr>
              <a:t> nội dung bài</a:t>
            </a:r>
            <a:r>
              <a:rPr lang="vi-VN" sz="4200">
                <a:latin typeface="Arial" panose="020B0604020202020204" pitchFamily="34" charset="0"/>
                <a:ea typeface="Calibri" panose="020F0502020204030204" pitchFamily="34" charset="0"/>
                <a:cs typeface="Arial" panose="020B0604020202020204" pitchFamily="34" charset="0"/>
              </a:rPr>
              <a:t> </a:t>
            </a:r>
            <a:r>
              <a:rPr lang="vi-VN" sz="4200" b="1" i="1">
                <a:latin typeface="Arial" panose="020B0604020202020204" pitchFamily="34" charset="0"/>
                <a:ea typeface="Calibri" panose="020F0502020204030204" pitchFamily="34" charset="0"/>
                <a:cs typeface="Arial" panose="020B0604020202020204" pitchFamily="34" charset="0"/>
              </a:rPr>
              <a:t>Hoạt động đánh giá cuối </a:t>
            </a:r>
            <a:r>
              <a:rPr lang="en-US" sz="4200" b="1" i="1">
                <a:latin typeface="Arial" panose="020B0604020202020204" pitchFamily="34" charset="0"/>
                <a:ea typeface="Calibri" panose="020F0502020204030204" pitchFamily="34" charset="0"/>
                <a:cs typeface="Arial" panose="020B0604020202020204" pitchFamily="34" charset="0"/>
              </a:rPr>
              <a:t>C</a:t>
            </a:r>
            <a:r>
              <a:rPr lang="vi-VN" sz="4200" b="1" i="1">
                <a:latin typeface="Arial" panose="020B0604020202020204" pitchFamily="34" charset="0"/>
                <a:ea typeface="Calibri" panose="020F0502020204030204" pitchFamily="34" charset="0"/>
                <a:cs typeface="Arial" panose="020B0604020202020204" pitchFamily="34" charset="0"/>
              </a:rPr>
              <a:t>hủ đề 4.</a:t>
            </a:r>
            <a:endParaRPr lang="vi-VN" sz="4200" b="1" i="1"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11">
            <a:extLst>
              <a:ext uri="{FF2B5EF4-FFF2-40B4-BE49-F238E27FC236}">
                <a16:creationId xmlns:a16="http://schemas.microsoft.com/office/drawing/2014/main" id="{5B8DE9DC-6386-A428-2565-3BC85DAADB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46400" y="2196289"/>
            <a:ext cx="4508695" cy="1073889"/>
          </a:xfrm>
          <a:prstGeom prst="rect">
            <a:avLst/>
          </a:prstGeom>
        </p:spPr>
      </p:pic>
      <p:pic>
        <p:nvPicPr>
          <p:cNvPr id="17" name="Picture 7">
            <a:extLst>
              <a:ext uri="{FF2B5EF4-FFF2-40B4-BE49-F238E27FC236}">
                <a16:creationId xmlns:a16="http://schemas.microsoft.com/office/drawing/2014/main" id="{93C29056-B6ED-7607-AF18-DF713727AA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27446" y="6737138"/>
            <a:ext cx="6773137" cy="3549862"/>
          </a:xfrm>
          <a:prstGeom prst="rect">
            <a:avLst/>
          </a:prstGeom>
        </p:spPr>
      </p:pic>
      <p:pic>
        <p:nvPicPr>
          <p:cNvPr id="18" name="Picture 9">
            <a:extLst>
              <a:ext uri="{FF2B5EF4-FFF2-40B4-BE49-F238E27FC236}">
                <a16:creationId xmlns:a16="http://schemas.microsoft.com/office/drawing/2014/main" id="{25EC0FED-6255-9C93-914A-EFBE77D605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378" y="7965927"/>
            <a:ext cx="1438569" cy="1381026"/>
          </a:xfrm>
          <a:prstGeom prst="rect">
            <a:avLst/>
          </a:prstGeom>
        </p:spPr>
      </p:pic>
      <p:sp>
        <p:nvSpPr>
          <p:cNvPr id="14" name="Freeform 14"/>
          <p:cNvSpPr/>
          <p:nvPr/>
        </p:nvSpPr>
        <p:spPr>
          <a:xfrm rot="7720389">
            <a:off x="182542" y="-569535"/>
            <a:ext cx="1323921" cy="2744927"/>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9215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12" name="Freeform 12"/>
          <p:cNvSpPr/>
          <p:nvPr/>
        </p:nvSpPr>
        <p:spPr>
          <a:xfrm rot="2781891">
            <a:off x="17332776" y="55405"/>
            <a:ext cx="1317342" cy="1489391"/>
          </a:xfrm>
          <a:custGeom>
            <a:avLst/>
            <a:gdLst/>
            <a:ahLst/>
            <a:cxnLst/>
            <a:rect l="l" t="t" r="r" b="b"/>
            <a:pathLst>
              <a:path w="2883442" h="3253115">
                <a:moveTo>
                  <a:pt x="0" y="0"/>
                </a:moveTo>
                <a:lnTo>
                  <a:pt x="2883442" y="0"/>
                </a:lnTo>
                <a:lnTo>
                  <a:pt x="2883442" y="3253115"/>
                </a:lnTo>
                <a:lnTo>
                  <a:pt x="0" y="3253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270427">
            <a:off x="51726" y="8438688"/>
            <a:ext cx="1513271" cy="1791623"/>
          </a:xfrm>
          <a:custGeom>
            <a:avLst/>
            <a:gdLst/>
            <a:ahLst/>
            <a:cxnLst/>
            <a:rect l="l" t="t" r="r" b="b"/>
            <a:pathLst>
              <a:path w="2909355" h="2957386">
                <a:moveTo>
                  <a:pt x="0" y="0"/>
                </a:moveTo>
                <a:lnTo>
                  <a:pt x="2909354" y="0"/>
                </a:lnTo>
                <a:lnTo>
                  <a:pt x="2909354" y="2957386"/>
                </a:lnTo>
                <a:lnTo>
                  <a:pt x="0" y="295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720389">
            <a:off x="-694460" y="-1506094"/>
            <a:ext cx="2525458" cy="41148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374795">
            <a:off x="16087551" y="7720842"/>
            <a:ext cx="2297891" cy="2708654"/>
          </a:xfrm>
          <a:custGeom>
            <a:avLst/>
            <a:gdLst/>
            <a:ahLst/>
            <a:cxnLst/>
            <a:rect l="l" t="t" r="r" b="b"/>
            <a:pathLst>
              <a:path w="2630043" h="4114800">
                <a:moveTo>
                  <a:pt x="0" y="0"/>
                </a:moveTo>
                <a:lnTo>
                  <a:pt x="2630043" y="0"/>
                </a:lnTo>
                <a:lnTo>
                  <a:pt x="263004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3025910-8D1D-1DAF-0085-48F698958B0E}"/>
              </a:ext>
            </a:extLst>
          </p:cNvPr>
          <p:cNvSpPr txBox="1"/>
          <p:nvPr/>
        </p:nvSpPr>
        <p:spPr>
          <a:xfrm>
            <a:off x="1307654" y="3322445"/>
            <a:ext cx="15484309"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 ƠN TẤT CẢ CÁC EM ĐÃ CHÚ Ý LẮNG NGHE BÀI GIẢNG</a:t>
            </a:r>
            <a:r>
              <a:rPr kumimoji="0" lang="en-US" sz="7800" b="1" i="0" u="none" strike="noStrike" kern="1200" cap="none" spc="0" normalizeH="0" baseline="0" noProof="0">
                <a:ln>
                  <a:noFill/>
                </a:ln>
                <a:solidFill>
                  <a:srgbClr val="EEECE1">
                    <a:lumMod val="10000"/>
                  </a:srgbClr>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EEECE1">
                  <a:lumMod val="1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43423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FDE6A2A-A80E-2C9A-4ADB-70339BD538D1}"/>
              </a:ext>
            </a:extLst>
          </p:cNvPr>
          <p:cNvSpPr txBox="1"/>
          <p:nvPr/>
        </p:nvSpPr>
        <p:spPr>
          <a:xfrm>
            <a:off x="-16329" y="1143000"/>
            <a:ext cx="18256581" cy="3557512"/>
          </a:xfrm>
          <a:prstGeom prst="rect">
            <a:avLst/>
          </a:prstGeom>
          <a:noFill/>
        </p:spPr>
        <p:txBody>
          <a:bodyPr wrap="square">
            <a:spAutoFit/>
          </a:bodyPr>
          <a:lstStyle/>
          <a:p>
            <a:pPr marL="0" marR="0" algn="ctr">
              <a:lnSpc>
                <a:spcPct val="150000"/>
              </a:lnSpc>
              <a:spcBef>
                <a:spcPts val="0"/>
              </a:spcBef>
              <a:spcAft>
                <a:spcPts val="0"/>
              </a:spcAft>
            </a:pPr>
            <a:r>
              <a:rPr lang="vi-VN" sz="8000" b="1" kern="0" dirty="0">
                <a:effectLst/>
                <a:latin typeface="Arial" panose="020B0604020202020204" pitchFamily="34" charset="0"/>
                <a:ea typeface="Times New Roman" panose="02020603050405020304" pitchFamily="18" charset="0"/>
                <a:cs typeface="Arial" panose="020B0604020202020204" pitchFamily="34" charset="0"/>
              </a:rPr>
              <a:t>CHỦ </a:t>
            </a:r>
            <a:r>
              <a:rPr lang="vi-VN" sz="8000" b="1" kern="0">
                <a:effectLst/>
                <a:latin typeface="Arial" panose="020B0604020202020204" pitchFamily="34" charset="0"/>
                <a:ea typeface="Times New Roman" panose="02020603050405020304" pitchFamily="18" charset="0"/>
                <a:cs typeface="Arial" panose="020B0604020202020204" pitchFamily="34" charset="0"/>
              </a:rPr>
              <a:t>ĐỀ </a:t>
            </a:r>
            <a:r>
              <a:rPr lang="en-US" sz="8000" b="1" kern="0">
                <a:latin typeface="Arial" panose="020B0604020202020204" pitchFamily="34" charset="0"/>
                <a:ea typeface="Times New Roman" panose="02020603050405020304" pitchFamily="18" charset="0"/>
                <a:cs typeface="Arial" panose="020B0604020202020204" pitchFamily="34" charset="0"/>
              </a:rPr>
              <a:t>4</a:t>
            </a:r>
            <a:r>
              <a:rPr lang="vi-VN" sz="8000" b="1" kern="0">
                <a:effectLst/>
                <a:latin typeface="Arial" panose="020B0604020202020204" pitchFamily="34" charset="0"/>
                <a:ea typeface="Times New Roman" panose="02020603050405020304" pitchFamily="18" charset="0"/>
                <a:cs typeface="Arial" panose="020B0604020202020204" pitchFamily="34" charset="0"/>
              </a:rPr>
              <a:t>: </a:t>
            </a:r>
            <a:endParaRPr lang="en-US" sz="80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effectLst/>
                <a:latin typeface="Arial" panose="020B0604020202020204" pitchFamily="34" charset="0"/>
                <a:ea typeface="Times New Roman" panose="02020603050405020304" pitchFamily="18" charset="0"/>
                <a:cs typeface="Arial" panose="020B0604020202020204" pitchFamily="34" charset="0"/>
              </a:rPr>
              <a:t>LÀM CHỦ BẢN THÂN</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TextBox 20">
            <a:extLst>
              <a:ext uri="{FF2B5EF4-FFF2-40B4-BE49-F238E27FC236}">
                <a16:creationId xmlns:a16="http://schemas.microsoft.com/office/drawing/2014/main" id="{F9E7EBAD-9315-7FBB-9E2F-32B8BE50D230}"/>
              </a:ext>
            </a:extLst>
          </p:cNvPr>
          <p:cNvSpPr txBox="1"/>
          <p:nvPr/>
        </p:nvSpPr>
        <p:spPr>
          <a:xfrm>
            <a:off x="177507" y="5523005"/>
            <a:ext cx="17892852" cy="3470887"/>
          </a:xfrm>
          <a:prstGeom prst="rect">
            <a:avLst/>
          </a:prstGeom>
          <a:noFill/>
        </p:spPr>
        <p:txBody>
          <a:bodyPr wrap="square">
            <a:spAutoFit/>
          </a:bodyPr>
          <a:lstStyle/>
          <a:p>
            <a:pPr algn="ctr">
              <a:lnSpc>
                <a:spcPct val="150000"/>
              </a:lnSpc>
            </a:pPr>
            <a:r>
              <a:rPr lang="en-US" sz="78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8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800" b="1">
                <a:solidFill>
                  <a:srgbClr val="C00000"/>
                </a:solidFill>
                <a:latin typeface="Arial" panose="020B0604020202020204" pitchFamily="34" charset="0"/>
                <a:ea typeface="Calibri" panose="020F0502020204030204" pitchFamily="34" charset="0"/>
                <a:cs typeface="Arial" panose="020B0604020202020204" pitchFamily="34" charset="0"/>
              </a:rPr>
              <a:t>Kĩ năng từ chối</a:t>
            </a:r>
            <a:endParaRPr lang="en-US" sz="7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578ADA0-0948-382B-FDBC-19181C710E72}"/>
              </a:ext>
            </a:extLst>
          </p:cNvPr>
          <p:cNvCxnSpPr>
            <a:cxnSpLocks/>
          </p:cNvCxnSpPr>
          <p:nvPr/>
        </p:nvCxnSpPr>
        <p:spPr>
          <a:xfrm>
            <a:off x="1456780" y="5334000"/>
            <a:ext cx="15374765" cy="0"/>
          </a:xfrm>
          <a:prstGeom prst="line">
            <a:avLst/>
          </a:prstGeom>
          <a:ln w="38100">
            <a:solidFill>
              <a:srgbClr val="39471D"/>
            </a:solidFill>
            <a:prstDash val="lgDashDotDot"/>
          </a:ln>
        </p:spPr>
        <p:style>
          <a:lnRef idx="1">
            <a:schemeClr val="accent1"/>
          </a:lnRef>
          <a:fillRef idx="0">
            <a:schemeClr val="accent1"/>
          </a:fillRef>
          <a:effectRef idx="0">
            <a:schemeClr val="accent1"/>
          </a:effectRef>
          <a:fontRef idx="minor">
            <a:schemeClr val="tx1"/>
          </a:fontRef>
        </p:style>
      </p:cxnSp>
      <p:sp>
        <p:nvSpPr>
          <p:cNvPr id="23" name="Freeform 14">
            <a:extLst>
              <a:ext uri="{FF2B5EF4-FFF2-40B4-BE49-F238E27FC236}">
                <a16:creationId xmlns:a16="http://schemas.microsoft.com/office/drawing/2014/main" id="{52D3F1AA-D8D4-8EC4-3C3D-C276EBFFB81A}"/>
              </a:ext>
            </a:extLst>
          </p:cNvPr>
          <p:cNvSpPr/>
          <p:nvPr/>
        </p:nvSpPr>
        <p:spPr>
          <a:xfrm>
            <a:off x="172064" y="282692"/>
            <a:ext cx="1535751" cy="1342608"/>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15">
            <a:extLst>
              <a:ext uri="{FF2B5EF4-FFF2-40B4-BE49-F238E27FC236}">
                <a16:creationId xmlns:a16="http://schemas.microsoft.com/office/drawing/2014/main" id="{CFABD8FC-4811-5E9F-1759-D381B04579BF}"/>
              </a:ext>
            </a:extLst>
          </p:cNvPr>
          <p:cNvSpPr/>
          <p:nvPr/>
        </p:nvSpPr>
        <p:spPr>
          <a:xfrm rot="-1715393">
            <a:off x="16734967" y="8775084"/>
            <a:ext cx="1224848" cy="1484155"/>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DAD5"/>
        </a:solidFill>
        <a:effectLst/>
      </p:bgPr>
    </p:bg>
    <p:spTree>
      <p:nvGrpSpPr>
        <p:cNvPr id="1" name=""/>
        <p:cNvGrpSpPr/>
        <p:nvPr/>
      </p:nvGrpSpPr>
      <p:grpSpPr>
        <a:xfrm>
          <a:off x="0" y="0"/>
          <a:ext cx="0" cy="0"/>
          <a:chOff x="0" y="0"/>
          <a:chExt cx="0" cy="0"/>
        </a:xfrm>
      </p:grpSpPr>
      <p:sp>
        <p:nvSpPr>
          <p:cNvPr id="13" name="Freeform 13"/>
          <p:cNvSpPr/>
          <p:nvPr/>
        </p:nvSpPr>
        <p:spPr>
          <a:xfrm>
            <a:off x="152400" y="7170607"/>
            <a:ext cx="1881440" cy="3116393"/>
          </a:xfrm>
          <a:custGeom>
            <a:avLst/>
            <a:gdLst/>
            <a:ahLst/>
            <a:cxnLst/>
            <a:rect l="l" t="t" r="r" b="b"/>
            <a:pathLst>
              <a:path w="3470702" h="5932823">
                <a:moveTo>
                  <a:pt x="0" y="0"/>
                </a:moveTo>
                <a:lnTo>
                  <a:pt x="3470702" y="0"/>
                </a:lnTo>
                <a:lnTo>
                  <a:pt x="3470702" y="5932823"/>
                </a:lnTo>
                <a:lnTo>
                  <a:pt x="0" y="5932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4000"/>
          </a:p>
        </p:txBody>
      </p:sp>
      <p:sp>
        <p:nvSpPr>
          <p:cNvPr id="14" name="Freeform 14"/>
          <p:cNvSpPr/>
          <p:nvPr/>
        </p:nvSpPr>
        <p:spPr>
          <a:xfrm rot="1909642">
            <a:off x="16982902" y="-35601"/>
            <a:ext cx="1390994" cy="1804746"/>
          </a:xfrm>
          <a:custGeom>
            <a:avLst/>
            <a:gdLst/>
            <a:ahLst/>
            <a:cxnLst/>
            <a:rect l="l" t="t" r="r" b="b"/>
            <a:pathLst>
              <a:path w="6235931" h="4887510">
                <a:moveTo>
                  <a:pt x="0" y="0"/>
                </a:moveTo>
                <a:lnTo>
                  <a:pt x="6235931" y="0"/>
                </a:lnTo>
                <a:lnTo>
                  <a:pt x="6235931" y="4887509"/>
                </a:lnTo>
                <a:lnTo>
                  <a:pt x="0" y="4887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8">
            <a:extLst>
              <a:ext uri="{FF2B5EF4-FFF2-40B4-BE49-F238E27FC236}">
                <a16:creationId xmlns:a16="http://schemas.microsoft.com/office/drawing/2014/main" id="{D69496CE-4284-2222-C14B-6CC5766D7AD7}"/>
              </a:ext>
            </a:extLst>
          </p:cNvPr>
          <p:cNvSpPr/>
          <p:nvPr/>
        </p:nvSpPr>
        <p:spPr>
          <a:xfrm rot="10297342">
            <a:off x="17302967" y="-40301"/>
            <a:ext cx="922019" cy="932509"/>
          </a:xfrm>
          <a:custGeom>
            <a:avLst/>
            <a:gdLst/>
            <a:ahLst/>
            <a:cxnLst/>
            <a:rect l="l" t="t" r="r" b="b"/>
            <a:pathLst>
              <a:path w="922019" h="932509">
                <a:moveTo>
                  <a:pt x="0" y="0"/>
                </a:moveTo>
                <a:lnTo>
                  <a:pt x="922019" y="0"/>
                </a:lnTo>
                <a:lnTo>
                  <a:pt x="922019" y="932509"/>
                </a:lnTo>
                <a:lnTo>
                  <a:pt x="0" y="9325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9C5DB151-2E5E-78A7-28C7-A4BBB8880A54}"/>
              </a:ext>
            </a:extLst>
          </p:cNvPr>
          <p:cNvGrpSpPr/>
          <p:nvPr/>
        </p:nvGrpSpPr>
        <p:grpSpPr>
          <a:xfrm>
            <a:off x="659049" y="2091250"/>
            <a:ext cx="8256814" cy="2243198"/>
            <a:chOff x="833823" y="2244226"/>
            <a:chExt cx="8256814" cy="2243198"/>
          </a:xfrm>
        </p:grpSpPr>
        <p:sp>
          <p:nvSpPr>
            <p:cNvPr id="19" name="Freeform 7">
              <a:extLst>
                <a:ext uri="{FF2B5EF4-FFF2-40B4-BE49-F238E27FC236}">
                  <a16:creationId xmlns:a16="http://schemas.microsoft.com/office/drawing/2014/main" id="{F52CA85B-EB2B-7E19-97FC-F6F581428410}"/>
                </a:ext>
              </a:extLst>
            </p:cNvPr>
            <p:cNvSpPr/>
            <p:nvPr/>
          </p:nvSpPr>
          <p:spPr>
            <a:xfrm>
              <a:off x="833823" y="2244226"/>
              <a:ext cx="8256814"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4000"/>
            </a:p>
          </p:txBody>
        </p:sp>
        <p:sp>
          <p:nvSpPr>
            <p:cNvPr id="20" name="TextBox 19">
              <a:extLst>
                <a:ext uri="{FF2B5EF4-FFF2-40B4-BE49-F238E27FC236}">
                  <a16:creationId xmlns:a16="http://schemas.microsoft.com/office/drawing/2014/main" id="{778435A7-A071-C25F-ED65-AFCA824630CE}"/>
                </a:ext>
              </a:extLst>
            </p:cNvPr>
            <p:cNvSpPr txBox="1"/>
            <p:nvPr/>
          </p:nvSpPr>
          <p:spPr>
            <a:xfrm>
              <a:off x="1126131" y="2426695"/>
              <a:ext cx="7551964"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vi-VN" sz="4000">
                  <a:effectLst/>
                  <a:latin typeface="Arial" panose="020B0604020202020204" pitchFamily="34" charset="0"/>
                  <a:ea typeface="Calibri" panose="020F0502020204030204" pitchFamily="34" charset="0"/>
                  <a:cs typeface="Arial" panose="020B0604020202020204" pitchFamily="34" charset="0"/>
                </a:rPr>
                <a:t>Nhận biết những tình huống cần từ chối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FDA578A8-CE4D-B477-898D-25FE72116FD7}"/>
              </a:ext>
            </a:extLst>
          </p:cNvPr>
          <p:cNvGrpSpPr/>
          <p:nvPr/>
        </p:nvGrpSpPr>
        <p:grpSpPr>
          <a:xfrm>
            <a:off x="9514787" y="2091250"/>
            <a:ext cx="7972807" cy="2306089"/>
            <a:chOff x="9360685" y="2898204"/>
            <a:chExt cx="7972807" cy="2306089"/>
          </a:xfrm>
        </p:grpSpPr>
        <p:sp>
          <p:nvSpPr>
            <p:cNvPr id="22" name="Freeform 7">
              <a:extLst>
                <a:ext uri="{FF2B5EF4-FFF2-40B4-BE49-F238E27FC236}">
                  <a16:creationId xmlns:a16="http://schemas.microsoft.com/office/drawing/2014/main" id="{A28B7E56-AE29-E501-1789-F385CD070785}"/>
                </a:ext>
              </a:extLst>
            </p:cNvPr>
            <p:cNvSpPr/>
            <p:nvPr/>
          </p:nvSpPr>
          <p:spPr>
            <a:xfrm>
              <a:off x="9360685" y="2898204"/>
              <a:ext cx="7972807"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4000"/>
            </a:p>
          </p:txBody>
        </p:sp>
        <p:sp>
          <p:nvSpPr>
            <p:cNvPr id="23" name="TextBox 11">
              <a:extLst>
                <a:ext uri="{FF2B5EF4-FFF2-40B4-BE49-F238E27FC236}">
                  <a16:creationId xmlns:a16="http://schemas.microsoft.com/office/drawing/2014/main" id="{77D51C6C-FEFE-BDE8-B015-7B71226A491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4000"/>
            </a:p>
          </p:txBody>
        </p:sp>
        <p:sp>
          <p:nvSpPr>
            <p:cNvPr id="24" name="TextBox 23">
              <a:extLst>
                <a:ext uri="{FF2B5EF4-FFF2-40B4-BE49-F238E27FC236}">
                  <a16:creationId xmlns:a16="http://schemas.microsoft.com/office/drawing/2014/main" id="{32777268-7C3E-3800-02A8-0971DDCFFAA9}"/>
                </a:ext>
              </a:extLst>
            </p:cNvPr>
            <p:cNvSpPr txBox="1"/>
            <p:nvPr/>
          </p:nvSpPr>
          <p:spPr>
            <a:xfrm>
              <a:off x="10168834" y="3068108"/>
              <a:ext cx="6356503"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Tìm hiểu cách từ chối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EBDC8518-EC7D-DB19-2C7D-DE0F7345DE82}"/>
              </a:ext>
            </a:extLst>
          </p:cNvPr>
          <p:cNvGrpSpPr/>
          <p:nvPr/>
        </p:nvGrpSpPr>
        <p:grpSpPr>
          <a:xfrm>
            <a:off x="442229" y="4504255"/>
            <a:ext cx="8446421" cy="2758603"/>
            <a:chOff x="658584" y="5710507"/>
            <a:chExt cx="8446421" cy="2758603"/>
          </a:xfrm>
        </p:grpSpPr>
        <p:sp>
          <p:nvSpPr>
            <p:cNvPr id="26" name="Freeform 7">
              <a:extLst>
                <a:ext uri="{FF2B5EF4-FFF2-40B4-BE49-F238E27FC236}">
                  <a16:creationId xmlns:a16="http://schemas.microsoft.com/office/drawing/2014/main" id="{12A98D5E-222C-51F9-C95A-0833C8464579}"/>
                </a:ext>
              </a:extLst>
            </p:cNvPr>
            <p:cNvSpPr/>
            <p:nvPr/>
          </p:nvSpPr>
          <p:spPr>
            <a:xfrm>
              <a:off x="848191" y="5848944"/>
              <a:ext cx="8256814" cy="262016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4000"/>
            </a:p>
          </p:txBody>
        </p:sp>
        <p:sp>
          <p:nvSpPr>
            <p:cNvPr id="27" name="TextBox 11">
              <a:extLst>
                <a:ext uri="{FF2B5EF4-FFF2-40B4-BE49-F238E27FC236}">
                  <a16:creationId xmlns:a16="http://schemas.microsoft.com/office/drawing/2014/main" id="{C0EDD668-59D3-CA11-B33F-20A485AF2851}"/>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sz="4000"/>
            </a:p>
          </p:txBody>
        </p:sp>
        <p:sp>
          <p:nvSpPr>
            <p:cNvPr id="28" name="TextBox 27">
              <a:extLst>
                <a:ext uri="{FF2B5EF4-FFF2-40B4-BE49-F238E27FC236}">
                  <a16:creationId xmlns:a16="http://schemas.microsoft.com/office/drawing/2014/main" id="{252B35B5-D5C9-53C9-7A1D-850349392FD2}"/>
                </a:ext>
              </a:extLst>
            </p:cNvPr>
            <p:cNvSpPr txBox="1"/>
            <p:nvPr/>
          </p:nvSpPr>
          <p:spPr>
            <a:xfrm>
              <a:off x="1773895" y="6155899"/>
              <a:ext cx="6339599"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Thực hành kĩ năng từ chối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0720A2-E15A-A9C1-6BF1-77E5ED06A00E}"/>
              </a:ext>
            </a:extLst>
          </p:cNvPr>
          <p:cNvGrpSpPr/>
          <p:nvPr/>
        </p:nvGrpSpPr>
        <p:grpSpPr>
          <a:xfrm>
            <a:off x="9492031" y="4642693"/>
            <a:ext cx="7972806" cy="2642606"/>
            <a:chOff x="9470038" y="2603036"/>
            <a:chExt cx="7972806" cy="2642606"/>
          </a:xfrm>
        </p:grpSpPr>
        <p:sp>
          <p:nvSpPr>
            <p:cNvPr id="30" name="Freeform 7">
              <a:extLst>
                <a:ext uri="{FF2B5EF4-FFF2-40B4-BE49-F238E27FC236}">
                  <a16:creationId xmlns:a16="http://schemas.microsoft.com/office/drawing/2014/main" id="{42E92247-9D2B-870F-6B69-A98FA00E2AAF}"/>
                </a:ext>
              </a:extLst>
            </p:cNvPr>
            <p:cNvSpPr/>
            <p:nvPr/>
          </p:nvSpPr>
          <p:spPr>
            <a:xfrm>
              <a:off x="9470038" y="2603036"/>
              <a:ext cx="7972806" cy="264260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4000"/>
            </a:p>
          </p:txBody>
        </p:sp>
        <p:sp>
          <p:nvSpPr>
            <p:cNvPr id="31" name="TextBox 11">
              <a:extLst>
                <a:ext uri="{FF2B5EF4-FFF2-40B4-BE49-F238E27FC236}">
                  <a16:creationId xmlns:a16="http://schemas.microsoft.com/office/drawing/2014/main" id="{C6E5DA27-78C6-F2DF-729D-0D0E5529330A}"/>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4000"/>
            </a:p>
          </p:txBody>
        </p:sp>
        <p:sp>
          <p:nvSpPr>
            <p:cNvPr id="32" name="TextBox 31">
              <a:extLst>
                <a:ext uri="{FF2B5EF4-FFF2-40B4-BE49-F238E27FC236}">
                  <a16:creationId xmlns:a16="http://schemas.microsoft.com/office/drawing/2014/main" id="{76D10B28-35E4-9CE4-54F2-A9E3B88A16A5}"/>
                </a:ext>
              </a:extLst>
            </p:cNvPr>
            <p:cNvSpPr txBox="1"/>
            <p:nvPr/>
          </p:nvSpPr>
          <p:spPr>
            <a:xfrm>
              <a:off x="9609589" y="2877351"/>
              <a:ext cx="7739213"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Rèn luyện kĩ năng từ chối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A70FC841-893D-ACDE-CB68-A6DAFF88567C}"/>
              </a:ext>
            </a:extLst>
          </p:cNvPr>
          <p:cNvGrpSpPr/>
          <p:nvPr/>
        </p:nvGrpSpPr>
        <p:grpSpPr>
          <a:xfrm>
            <a:off x="4959187" y="7093409"/>
            <a:ext cx="8326111" cy="2758603"/>
            <a:chOff x="658584" y="5710507"/>
            <a:chExt cx="8326111" cy="2758603"/>
          </a:xfrm>
        </p:grpSpPr>
        <p:sp>
          <p:nvSpPr>
            <p:cNvPr id="34" name="Freeform 7">
              <a:extLst>
                <a:ext uri="{FF2B5EF4-FFF2-40B4-BE49-F238E27FC236}">
                  <a16:creationId xmlns:a16="http://schemas.microsoft.com/office/drawing/2014/main" id="{F15A130A-FD3E-9E4A-D3A2-BF6D308CACEA}"/>
                </a:ext>
              </a:extLst>
            </p:cNvPr>
            <p:cNvSpPr/>
            <p:nvPr/>
          </p:nvSpPr>
          <p:spPr>
            <a:xfrm>
              <a:off x="727881" y="6225912"/>
              <a:ext cx="8256814" cy="22431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3CD"/>
            </a:solidFill>
          </p:spPr>
          <p:txBody>
            <a:bodyPr/>
            <a:lstStyle/>
            <a:p>
              <a:endParaRPr lang="en-US" sz="4000"/>
            </a:p>
          </p:txBody>
        </p:sp>
        <p:sp>
          <p:nvSpPr>
            <p:cNvPr id="35" name="TextBox 11">
              <a:extLst>
                <a:ext uri="{FF2B5EF4-FFF2-40B4-BE49-F238E27FC236}">
                  <a16:creationId xmlns:a16="http://schemas.microsoft.com/office/drawing/2014/main" id="{058DA807-4940-6A35-C52D-909B32CB5FE6}"/>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sz="4000"/>
            </a:p>
          </p:txBody>
        </p:sp>
        <p:sp>
          <p:nvSpPr>
            <p:cNvPr id="36" name="TextBox 35">
              <a:extLst>
                <a:ext uri="{FF2B5EF4-FFF2-40B4-BE49-F238E27FC236}">
                  <a16:creationId xmlns:a16="http://schemas.microsoft.com/office/drawing/2014/main" id="{5911727F-BAF7-E895-0509-2E47AC848D25}"/>
                </a:ext>
              </a:extLst>
            </p:cNvPr>
            <p:cNvSpPr txBox="1"/>
            <p:nvPr/>
          </p:nvSpPr>
          <p:spPr>
            <a:xfrm>
              <a:off x="945365" y="6410414"/>
              <a:ext cx="7796063"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a:t>
              </a:r>
            </a:p>
            <a:p>
              <a:pPr algn="ctr">
                <a:lnSpc>
                  <a:spcPct val="150000"/>
                </a:lnSpc>
              </a:pPr>
              <a:r>
                <a:rPr lang="fr-FR" sz="4000">
                  <a:latin typeface="Arial" panose="020B0604020202020204" pitchFamily="34" charset="0"/>
                  <a:ea typeface="Calibri" panose="020F0502020204030204" pitchFamily="34" charset="0"/>
                  <a:cs typeface="Arial" panose="020B0604020202020204" pitchFamily="34" charset="0"/>
                </a:rPr>
                <a:t>Củng cố kiến thức – Vận dụng</a:t>
              </a:r>
              <a:endParaRPr lang="en-US" sz="4000">
                <a:latin typeface="Arial" panose="020B0604020202020204" pitchFamily="34" charset="0"/>
                <a:ea typeface="Calibri" panose="020F050202020403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A61D6FCD-288E-76FE-2A35-287BFF20B26B}"/>
              </a:ext>
            </a:extLst>
          </p:cNvPr>
          <p:cNvGrpSpPr/>
          <p:nvPr/>
        </p:nvGrpSpPr>
        <p:grpSpPr>
          <a:xfrm>
            <a:off x="3764530" y="0"/>
            <a:ext cx="10758940" cy="1735078"/>
            <a:chOff x="3677277" y="831974"/>
            <a:chExt cx="10758940" cy="1735078"/>
          </a:xfrm>
        </p:grpSpPr>
        <p:sp>
          <p:nvSpPr>
            <p:cNvPr id="38" name="Freeform 3">
              <a:extLst>
                <a:ext uri="{FF2B5EF4-FFF2-40B4-BE49-F238E27FC236}">
                  <a16:creationId xmlns:a16="http://schemas.microsoft.com/office/drawing/2014/main" id="{9F164D9F-CEE5-F7E7-C1D2-58E1352B0241}"/>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8">
                <a:duotone>
                  <a:schemeClr val="accent5">
                    <a:shade val="45000"/>
                    <a:satMod val="135000"/>
                  </a:schemeClr>
                  <a:prstClr val="white"/>
                </a:duotone>
                <a:extLst>
                  <a:ext uri="{96DAC541-7B7A-43D3-8B79-37D633B846F1}">
                    <asvg:svgBlip xmlns:asvg="http://schemas.microsoft.com/office/drawing/2016/SVG/main" r:embed="rId9"/>
                  </a:ext>
                </a:extLst>
              </a:blip>
              <a:stretch>
                <a:fillRect t="-34305" b="-32863"/>
              </a:stretch>
            </a:blipFill>
          </p:spPr>
          <p:txBody>
            <a:bodyPr/>
            <a:lstStyle/>
            <a:p>
              <a:endParaRPr lang="en-US"/>
            </a:p>
          </p:txBody>
        </p:sp>
        <p:sp>
          <p:nvSpPr>
            <p:cNvPr id="39" name="TextBox 38">
              <a:extLst>
                <a:ext uri="{FF2B5EF4-FFF2-40B4-BE49-F238E27FC236}">
                  <a16:creationId xmlns:a16="http://schemas.microsoft.com/office/drawing/2014/main" id="{3650DAF2-D627-BCFA-1C03-4CA47DDCFEE6}"/>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7247" y="1625443"/>
            <a:ext cx="15493506" cy="7872160"/>
            <a:chOff x="0" y="0"/>
            <a:chExt cx="4080594" cy="2073326"/>
          </a:xfrm>
        </p:grpSpPr>
        <p:sp>
          <p:nvSpPr>
            <p:cNvPr id="3" name="Freeform 3"/>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82063" y="-318330"/>
            <a:ext cx="15493506" cy="1765390"/>
            <a:chOff x="0" y="0"/>
            <a:chExt cx="4080594" cy="464959"/>
          </a:xfrm>
        </p:grpSpPr>
        <p:sp>
          <p:nvSpPr>
            <p:cNvPr id="6" name="Freeform 6"/>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21328" y="2827527"/>
            <a:ext cx="14645344" cy="6273254"/>
            <a:chOff x="0" y="0"/>
            <a:chExt cx="3857210" cy="1652215"/>
          </a:xfrm>
        </p:grpSpPr>
        <p:sp>
          <p:nvSpPr>
            <p:cNvPr id="9" name="Freeform 9"/>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chemeClr val="bg1"/>
            </a:solidFill>
            <a:ln w="38100" cap="rnd">
              <a:solidFill>
                <a:srgbClr val="AEA36F"/>
              </a:solidFill>
              <a:prstDash val="dash"/>
              <a:round/>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6128130" y="6851740"/>
            <a:ext cx="1525245" cy="3467100"/>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9601665" flipH="1">
            <a:off x="611095" y="-267210"/>
            <a:ext cx="2116223" cy="4742236"/>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20">
            <a:extLst>
              <a:ext uri="{FF2B5EF4-FFF2-40B4-BE49-F238E27FC236}">
                <a16:creationId xmlns:a16="http://schemas.microsoft.com/office/drawing/2014/main" id="{DB93DBE5-D96A-6BB2-C5A0-3627E6341769}"/>
              </a:ext>
            </a:extLst>
          </p:cNvPr>
          <p:cNvSpPr txBox="1"/>
          <p:nvPr/>
        </p:nvSpPr>
        <p:spPr>
          <a:xfrm>
            <a:off x="2251598" y="3773041"/>
            <a:ext cx="13954435" cy="4382225"/>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HOẠT ĐỘNG </a:t>
            </a:r>
            <a:r>
              <a:rPr lang="en-US" sz="6600" b="1">
                <a:latin typeface="Arial" panose="020B0604020202020204" pitchFamily="34" charset="0"/>
                <a:ea typeface="Calibri" panose="020F0502020204030204" pitchFamily="34" charset="0"/>
                <a:cs typeface="Arial" panose="020B0604020202020204" pitchFamily="34" charset="0"/>
              </a:rPr>
              <a:t>1</a:t>
            </a:r>
            <a:r>
              <a:rPr lang="vi-VN" sz="6600" b="1">
                <a:latin typeface="Arial" panose="020B0604020202020204" pitchFamily="34" charset="0"/>
                <a:ea typeface="Calibri" panose="020F0502020204030204" pitchFamily="34" charset="0"/>
                <a:cs typeface="Arial" panose="020B0604020202020204" pitchFamily="34" charset="0"/>
              </a:rPr>
              <a:t>: </a:t>
            </a:r>
            <a:endParaRPr lang="en-US" sz="6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ea typeface="Calibri" panose="020F0502020204030204" pitchFamily="34" charset="0"/>
                <a:cs typeface="Arial" panose="020B0604020202020204" pitchFamily="34" charset="0"/>
              </a:rPr>
              <a:t>NHẬN BIẾT NHỮNG TÌNH HUỐNG CẦN TỪ CHỐI</a:t>
            </a:r>
            <a:endParaRPr lang="vi-VN" sz="6600" b="1"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6925" y="-35313"/>
            <a:ext cx="849542" cy="1053985"/>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144B4AAC-BB4C-0F70-6D03-34BA6409B48E}"/>
              </a:ext>
            </a:extLst>
          </p:cNvPr>
          <p:cNvGrpSpPr/>
          <p:nvPr/>
        </p:nvGrpSpPr>
        <p:grpSpPr>
          <a:xfrm>
            <a:off x="417846" y="895416"/>
            <a:ext cx="17178132" cy="3040620"/>
            <a:chOff x="-430460" y="514030"/>
            <a:chExt cx="17178132" cy="3040620"/>
          </a:xfrm>
        </p:grpSpPr>
        <p:sp>
          <p:nvSpPr>
            <p:cNvPr id="22" name="TextBox 21">
              <a:extLst>
                <a:ext uri="{FF2B5EF4-FFF2-40B4-BE49-F238E27FC236}">
                  <a16:creationId xmlns:a16="http://schemas.microsoft.com/office/drawing/2014/main" id="{BC65A0F9-7420-20E6-5740-A2D7FE557988}"/>
                </a:ext>
              </a:extLst>
            </p:cNvPr>
            <p:cNvSpPr txBox="1"/>
            <p:nvPr/>
          </p:nvSpPr>
          <p:spPr>
            <a:xfrm>
              <a:off x="1355272" y="514030"/>
              <a:ext cx="15392400" cy="3040620"/>
            </a:xfrm>
            <a:prstGeom prst="roundRect">
              <a:avLst/>
            </a:prstGeom>
            <a:solidFill>
              <a:srgbClr val="E5EDD3"/>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1"/>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Cả lớp </a:t>
              </a:r>
              <a:r>
                <a:rPr lang="vi-VN" sz="4000">
                  <a:latin typeface="Arial" panose="020B0604020202020204" pitchFamily="34" charset="0"/>
                  <a:cs typeface="Arial" panose="020B0604020202020204" pitchFamily="34" charset="0"/>
                </a:rPr>
                <a:t>chia thành 4 nhóm, </a:t>
              </a:r>
              <a:r>
                <a:rPr lang="en-US" sz="4000">
                  <a:latin typeface="Arial" panose="020B0604020202020204" pitchFamily="34" charset="0"/>
                  <a:cs typeface="Arial" panose="020B0604020202020204" pitchFamily="34" charset="0"/>
                </a:rPr>
                <a:t>các nhóm </a:t>
              </a:r>
              <a:r>
                <a:rPr lang="vi-VN" sz="4000">
                  <a:latin typeface="Arial" panose="020B0604020202020204" pitchFamily="34" charset="0"/>
                  <a:cs typeface="Arial" panose="020B0604020202020204" pitchFamily="34" charset="0"/>
                </a:rPr>
                <a:t>quan sát 4 tình huống </a:t>
              </a:r>
              <a:r>
                <a:rPr lang="en-US" sz="4000" i="1">
                  <a:latin typeface="Arial" panose="020B0604020202020204" pitchFamily="34" charset="0"/>
                  <a:cs typeface="Arial" panose="020B0604020202020204" pitchFamily="34" charset="0"/>
                </a:rPr>
                <a:t>(SGK – tr.41), </a:t>
              </a:r>
              <a:r>
                <a:rPr lang="en-US" sz="4000">
                  <a:latin typeface="Arial" panose="020B0604020202020204" pitchFamily="34" charset="0"/>
                  <a:cs typeface="Arial" panose="020B0604020202020204" pitchFamily="34" charset="0"/>
                </a:rPr>
                <a:t>thảo luận và nêu lí do vì sao chúng ta nên từ chối, sau đó phân công </a:t>
              </a:r>
              <a:r>
                <a:rPr lang="vi-VN" sz="4000">
                  <a:latin typeface="Arial" panose="020B0604020202020204" pitchFamily="34" charset="0"/>
                  <a:cs typeface="Arial" panose="020B0604020202020204" pitchFamily="34" charset="0"/>
                </a:rPr>
                <a:t>đóng vai xử lí tình huống:</a:t>
              </a:r>
              <a:endParaRPr lang="en-US" sz="4000" dirty="0">
                <a:latin typeface="Arial" panose="020B0604020202020204" pitchFamily="34" charset="0"/>
                <a:cs typeface="Arial" panose="020B0604020202020204" pitchFamily="34" charset="0"/>
              </a:endParaRPr>
            </a:p>
          </p:txBody>
        </p:sp>
        <p:pic>
          <p:nvPicPr>
            <p:cNvPr id="23" name="Picture 10">
              <a:extLst>
                <a:ext uri="{FF2B5EF4-FFF2-40B4-BE49-F238E27FC236}">
                  <a16:creationId xmlns:a16="http://schemas.microsoft.com/office/drawing/2014/main" id="{9EB42F9E-D00C-23C3-65F2-6BB3E63B5F3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0460" y="1428430"/>
              <a:ext cx="1609193" cy="1295400"/>
            </a:xfrm>
            <a:prstGeom prst="rect">
              <a:avLst/>
            </a:prstGeom>
          </p:spPr>
        </p:pic>
      </p:grpSp>
      <p:pic>
        <p:nvPicPr>
          <p:cNvPr id="3" name="Picture 2" descr="A group of people talking&#10;&#10;Description automatically generated with medium confidence">
            <a:extLst>
              <a:ext uri="{FF2B5EF4-FFF2-40B4-BE49-F238E27FC236}">
                <a16:creationId xmlns:a16="http://schemas.microsoft.com/office/drawing/2014/main" id="{D440F4F4-AB0A-05DF-6CAF-C856C44EDFDE}"/>
              </a:ext>
            </a:extLst>
          </p:cNvPr>
          <p:cNvPicPr>
            <a:picLocks noChangeAspect="1"/>
          </p:cNvPicPr>
          <p:nvPr/>
        </p:nvPicPr>
        <p:blipFill rotWithShape="1">
          <a:blip r:embed="rId8">
            <a:extLst>
              <a:ext uri="{28A0092B-C50C-407E-A947-70E740481C1C}">
                <a14:useLocalDpi xmlns:a14="http://schemas.microsoft.com/office/drawing/2010/main" val="0"/>
              </a:ext>
            </a:extLst>
          </a:blip>
          <a:srcRect l="8453" t="8334" r="32374" b="70184"/>
          <a:stretch/>
        </p:blipFill>
        <p:spPr>
          <a:xfrm>
            <a:off x="1836091" y="4766139"/>
            <a:ext cx="8063687" cy="4772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group of people talking&#10;&#10;Description automatically generated with medium confidence">
            <a:extLst>
              <a:ext uri="{FF2B5EF4-FFF2-40B4-BE49-F238E27FC236}">
                <a16:creationId xmlns:a16="http://schemas.microsoft.com/office/drawing/2014/main" id="{966DBA9B-41F6-52A1-2DF0-4D0740446D52}"/>
              </a:ext>
            </a:extLst>
          </p:cNvPr>
          <p:cNvPicPr>
            <a:picLocks noChangeAspect="1"/>
          </p:cNvPicPr>
          <p:nvPr/>
        </p:nvPicPr>
        <p:blipFill rotWithShape="1">
          <a:blip r:embed="rId8">
            <a:extLst>
              <a:ext uri="{28A0092B-C50C-407E-A947-70E740481C1C}">
                <a14:useLocalDpi xmlns:a14="http://schemas.microsoft.com/office/drawing/2010/main" val="0"/>
              </a:ext>
            </a:extLst>
          </a:blip>
          <a:srcRect l="48694" t="15741" r="4476" b="52593"/>
          <a:stretch/>
        </p:blipFill>
        <p:spPr>
          <a:xfrm>
            <a:off x="11201400" y="4464275"/>
            <a:ext cx="4876800" cy="5376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13" name="Freeform 13"/>
          <p:cNvSpPr/>
          <p:nvPr/>
        </p:nvSpPr>
        <p:spPr>
          <a:xfrm rot="-6421755">
            <a:off x="16866344" y="406130"/>
            <a:ext cx="1459268" cy="932243"/>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144B4AAC-BB4C-0F70-6D03-34BA6409B48E}"/>
              </a:ext>
            </a:extLst>
          </p:cNvPr>
          <p:cNvGrpSpPr/>
          <p:nvPr/>
        </p:nvGrpSpPr>
        <p:grpSpPr>
          <a:xfrm>
            <a:off x="417846" y="895416"/>
            <a:ext cx="17178132" cy="3040620"/>
            <a:chOff x="-430460" y="514030"/>
            <a:chExt cx="17178132" cy="3040620"/>
          </a:xfrm>
        </p:grpSpPr>
        <p:sp>
          <p:nvSpPr>
            <p:cNvPr id="22" name="TextBox 21">
              <a:extLst>
                <a:ext uri="{FF2B5EF4-FFF2-40B4-BE49-F238E27FC236}">
                  <a16:creationId xmlns:a16="http://schemas.microsoft.com/office/drawing/2014/main" id="{BC65A0F9-7420-20E6-5740-A2D7FE557988}"/>
                </a:ext>
              </a:extLst>
            </p:cNvPr>
            <p:cNvSpPr txBox="1"/>
            <p:nvPr/>
          </p:nvSpPr>
          <p:spPr>
            <a:xfrm>
              <a:off x="1355272" y="514030"/>
              <a:ext cx="15392400" cy="3040620"/>
            </a:xfrm>
            <a:prstGeom prst="roundRect">
              <a:avLst/>
            </a:prstGeom>
            <a:solidFill>
              <a:srgbClr val="E5EDD3"/>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1"/>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Cả lớp </a:t>
              </a:r>
              <a:r>
                <a:rPr lang="vi-VN" sz="4000">
                  <a:latin typeface="Arial" panose="020B0604020202020204" pitchFamily="34" charset="0"/>
                  <a:cs typeface="Arial" panose="020B0604020202020204" pitchFamily="34" charset="0"/>
                </a:rPr>
                <a:t>chia thành 4 nhóm, </a:t>
              </a:r>
              <a:r>
                <a:rPr lang="en-US" sz="4000">
                  <a:latin typeface="Arial" panose="020B0604020202020204" pitchFamily="34" charset="0"/>
                  <a:cs typeface="Arial" panose="020B0604020202020204" pitchFamily="34" charset="0"/>
                </a:rPr>
                <a:t>các nhóm </a:t>
              </a:r>
              <a:r>
                <a:rPr lang="vi-VN" sz="4000">
                  <a:latin typeface="Arial" panose="020B0604020202020204" pitchFamily="34" charset="0"/>
                  <a:cs typeface="Arial" panose="020B0604020202020204" pitchFamily="34" charset="0"/>
                </a:rPr>
                <a:t>quan sát 4 tình huống </a:t>
              </a:r>
              <a:r>
                <a:rPr lang="en-US" sz="4000" i="1">
                  <a:latin typeface="Arial" panose="020B0604020202020204" pitchFamily="34" charset="0"/>
                  <a:cs typeface="Arial" panose="020B0604020202020204" pitchFamily="34" charset="0"/>
                </a:rPr>
                <a:t>(SGK – tr.41), </a:t>
              </a:r>
              <a:r>
                <a:rPr lang="en-US" sz="4000">
                  <a:latin typeface="Arial" panose="020B0604020202020204" pitchFamily="34" charset="0"/>
                  <a:cs typeface="Arial" panose="020B0604020202020204" pitchFamily="34" charset="0"/>
                </a:rPr>
                <a:t>thảo luận và nêu lí do vì sao chúng ta nên từ chối, sau đó phân công </a:t>
              </a:r>
              <a:r>
                <a:rPr lang="vi-VN" sz="4000">
                  <a:latin typeface="Arial" panose="020B0604020202020204" pitchFamily="34" charset="0"/>
                  <a:cs typeface="Arial" panose="020B0604020202020204" pitchFamily="34" charset="0"/>
                </a:rPr>
                <a:t>đóng vai xử lí tình huống:</a:t>
              </a:r>
              <a:endParaRPr lang="en-US" sz="4000" dirty="0">
                <a:latin typeface="Arial" panose="020B0604020202020204" pitchFamily="34" charset="0"/>
                <a:cs typeface="Arial" panose="020B0604020202020204" pitchFamily="34" charset="0"/>
              </a:endParaRPr>
            </a:p>
          </p:txBody>
        </p:sp>
        <p:pic>
          <p:nvPicPr>
            <p:cNvPr id="23" name="Picture 10">
              <a:extLst>
                <a:ext uri="{FF2B5EF4-FFF2-40B4-BE49-F238E27FC236}">
                  <a16:creationId xmlns:a16="http://schemas.microsoft.com/office/drawing/2014/main" id="{9EB42F9E-D00C-23C3-65F2-6BB3E63B5F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0460" y="1428430"/>
              <a:ext cx="1609193" cy="1295400"/>
            </a:xfrm>
            <a:prstGeom prst="rect">
              <a:avLst/>
            </a:prstGeom>
          </p:spPr>
        </p:pic>
      </p:grpSp>
      <p:pic>
        <p:nvPicPr>
          <p:cNvPr id="3" name="Picture 2" descr="A group of people talking&#10;&#10;Description automatically generated with medium confidence">
            <a:extLst>
              <a:ext uri="{FF2B5EF4-FFF2-40B4-BE49-F238E27FC236}">
                <a16:creationId xmlns:a16="http://schemas.microsoft.com/office/drawing/2014/main" id="{84B9EC96-09D0-06B1-4BCB-3C8A559588BB}"/>
              </a:ext>
            </a:extLst>
          </p:cNvPr>
          <p:cNvPicPr>
            <a:picLocks noChangeAspect="1"/>
          </p:cNvPicPr>
          <p:nvPr/>
        </p:nvPicPr>
        <p:blipFill rotWithShape="1">
          <a:blip r:embed="rId6">
            <a:extLst>
              <a:ext uri="{28A0092B-C50C-407E-A947-70E740481C1C}">
                <a14:useLocalDpi xmlns:a14="http://schemas.microsoft.com/office/drawing/2010/main" val="0"/>
              </a:ext>
            </a:extLst>
          </a:blip>
          <a:srcRect l="6882" t="28832" r="50000" b="50370"/>
          <a:stretch/>
        </p:blipFill>
        <p:spPr>
          <a:xfrm>
            <a:off x="1222442" y="4432230"/>
            <a:ext cx="6663311" cy="5239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8D760BB-CB5A-96C7-F31E-19BB76A3C475}"/>
              </a:ext>
            </a:extLst>
          </p:cNvPr>
          <p:cNvPicPr>
            <a:picLocks noChangeAspect="1"/>
          </p:cNvPicPr>
          <p:nvPr/>
        </p:nvPicPr>
        <p:blipFill rotWithShape="1">
          <a:blip r:embed="rId6">
            <a:extLst>
              <a:ext uri="{28A0092B-C50C-407E-A947-70E740481C1C}">
                <a14:useLocalDpi xmlns:a14="http://schemas.microsoft.com/office/drawing/2010/main" val="0"/>
              </a:ext>
            </a:extLst>
          </a:blip>
          <a:srcRect l="21480" t="48149" r="18640" b="28632"/>
          <a:stretch/>
        </p:blipFill>
        <p:spPr>
          <a:xfrm>
            <a:off x="8759758" y="4432230"/>
            <a:ext cx="8305800" cy="5250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reeform 14">
            <a:extLst>
              <a:ext uri="{FF2B5EF4-FFF2-40B4-BE49-F238E27FC236}">
                <a16:creationId xmlns:a16="http://schemas.microsoft.com/office/drawing/2014/main" id="{7B2E2601-1C05-4B21-59B4-5FF61D9B59EE}"/>
              </a:ext>
            </a:extLst>
          </p:cNvPr>
          <p:cNvSpPr/>
          <p:nvPr/>
        </p:nvSpPr>
        <p:spPr>
          <a:xfrm>
            <a:off x="-6925" y="-35313"/>
            <a:ext cx="849542" cy="1053985"/>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9762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2461</Words>
  <Application>Microsoft Office PowerPoint</Application>
  <PresentationFormat>Custom</PresentationFormat>
  <Paragraphs>227</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Calibri</vt:lpstr>
      <vt:lpstr>Courier New</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Yellow Handwritten Organic Article  Education Presentation</dc:title>
  <dc:creator>Admin</dc:creator>
  <cp:lastModifiedBy>Admin</cp:lastModifiedBy>
  <cp:revision>7</cp:revision>
  <dcterms:created xsi:type="dcterms:W3CDTF">2006-08-16T00:00:00Z</dcterms:created>
  <dcterms:modified xsi:type="dcterms:W3CDTF">2024-06-09T06:25:38Z</dcterms:modified>
  <dc:identifier>DAFvtkajLjk</dc:identifier>
</cp:coreProperties>
</file>