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1" r:id="rId6"/>
    <p:sldId id="262" r:id="rId7"/>
    <p:sldId id="263" r:id="rId8"/>
    <p:sldId id="265" r:id="rId9"/>
    <p:sldId id="266" r:id="rId10"/>
    <p:sldId id="267" r:id="rId11"/>
    <p:sldId id="268" r:id="rId12"/>
    <p:sldId id="269" r:id="rId13"/>
    <p:sldId id="270" r:id="rId14"/>
    <p:sldId id="272" r:id="rId15"/>
    <p:sldId id="264"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317" r:id="rId38"/>
    <p:sldId id="318" r:id="rId39"/>
    <p:sldId id="319" r:id="rId40"/>
    <p:sldId id="320" r:id="rId41"/>
    <p:sldId id="321" r:id="rId42"/>
    <p:sldId id="322" r:id="rId43"/>
    <p:sldId id="323" r:id="rId44"/>
    <p:sldId id="324" r:id="rId45"/>
    <p:sldId id="260" r:id="rId46"/>
    <p:sldId id="325" r:id="rId47"/>
    <p:sldId id="326" r:id="rId48"/>
  </p:sldIdLst>
  <p:sldSz cx="18288000" cy="10287000"/>
  <p:notesSz cx="6858000" cy="9144000"/>
  <p:embeddedFontLst>
    <p:embeddedFont>
      <p:font typeface="Calibri" panose="020F050202020403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DD"/>
    <a:srgbClr val="D7F7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3447" autoAdjust="0"/>
  </p:normalViewPr>
  <p:slideViewPr>
    <p:cSldViewPr>
      <p:cViewPr varScale="1">
        <p:scale>
          <a:sx n="45" d="100"/>
          <a:sy n="45" d="100"/>
        </p:scale>
        <p:origin x="82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38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6.jpeg"/><Relationship Id="rId3" Type="http://schemas.openxmlformats.org/officeDocument/2006/relationships/image" Target="../media/image30.svg"/><Relationship Id="rId7" Type="http://schemas.openxmlformats.org/officeDocument/2006/relationships/image" Target="../media/image48.svg"/><Relationship Id="rId12" Type="http://schemas.openxmlformats.org/officeDocument/2006/relationships/image" Target="../media/image55.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0.svg"/><Relationship Id="rId5" Type="http://schemas.openxmlformats.org/officeDocument/2006/relationships/image" Target="../media/image46.svg"/><Relationship Id="rId10"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23.svg"/><Relationship Id="rId14" Type="http://schemas.openxmlformats.org/officeDocument/2006/relationships/image" Target="../media/image57.jpe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9.png"/><Relationship Id="rId3" Type="http://schemas.openxmlformats.org/officeDocument/2006/relationships/image" Target="../media/image30.svg"/><Relationship Id="rId7" Type="http://schemas.openxmlformats.org/officeDocument/2006/relationships/image" Target="../media/image48.svg"/><Relationship Id="rId12" Type="http://schemas.openxmlformats.org/officeDocument/2006/relationships/image" Target="../media/image58.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0.svg"/><Relationship Id="rId5" Type="http://schemas.openxmlformats.org/officeDocument/2006/relationships/image" Target="../media/image46.svg"/><Relationship Id="rId10"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23.svg"/><Relationship Id="rId14" Type="http://schemas.openxmlformats.org/officeDocument/2006/relationships/image" Target="../media/image60.jpe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svg"/><Relationship Id="rId7" Type="http://schemas.openxmlformats.org/officeDocument/2006/relationships/image" Target="../media/image64.svg"/><Relationship Id="rId12" Type="http://schemas.openxmlformats.org/officeDocument/2006/relationships/image" Target="../media/image3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33.png"/><Relationship Id="rId5" Type="http://schemas.openxmlformats.org/officeDocument/2006/relationships/image" Target="../media/image12.svg"/><Relationship Id="rId10" Type="http://schemas.openxmlformats.org/officeDocument/2006/relationships/image" Target="../media/image36.svg"/><Relationship Id="rId4" Type="http://schemas.openxmlformats.org/officeDocument/2006/relationships/image" Target="../media/image11.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svg"/><Relationship Id="rId7" Type="http://schemas.openxmlformats.org/officeDocument/2006/relationships/image" Target="../media/image38.svg"/><Relationship Id="rId12"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4.svg"/><Relationship Id="rId5" Type="http://schemas.openxmlformats.org/officeDocument/2006/relationships/image" Target="../media/image67.svg"/><Relationship Id="rId10" Type="http://schemas.openxmlformats.org/officeDocument/2006/relationships/image" Target="../media/image43.png"/><Relationship Id="rId4" Type="http://schemas.openxmlformats.org/officeDocument/2006/relationships/image" Target="../media/image66.png"/><Relationship Id="rId9"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image" Target="../media/image10.svg"/><Relationship Id="rId7" Type="http://schemas.openxmlformats.org/officeDocument/2006/relationships/image" Target="../media/image38.svg"/><Relationship Id="rId12" Type="http://schemas.openxmlformats.org/officeDocument/2006/relationships/image" Target="../media/image7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0.png"/><Relationship Id="rId5" Type="http://schemas.openxmlformats.org/officeDocument/2006/relationships/image" Target="../media/image67.svg"/><Relationship Id="rId10" Type="http://schemas.openxmlformats.org/officeDocument/2006/relationships/image" Target="../media/image4.svg"/><Relationship Id="rId4" Type="http://schemas.openxmlformats.org/officeDocument/2006/relationships/image" Target="../media/image66.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6.svg"/><Relationship Id="rId7" Type="http://schemas.openxmlformats.org/officeDocument/2006/relationships/image" Target="../media/image75.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30.svg"/><Relationship Id="rId10" Type="http://schemas.openxmlformats.org/officeDocument/2006/relationships/image" Target="../media/image78.png"/><Relationship Id="rId4" Type="http://schemas.openxmlformats.org/officeDocument/2006/relationships/image" Target="../media/image29.png"/><Relationship Id="rId9" Type="http://schemas.openxmlformats.org/officeDocument/2006/relationships/image" Target="../media/image77.svg"/></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82.svg"/><Relationship Id="rId5" Type="http://schemas.openxmlformats.org/officeDocument/2006/relationships/image" Target="../media/image34.svg"/><Relationship Id="rId10" Type="http://schemas.openxmlformats.org/officeDocument/2006/relationships/image" Target="../media/image81.png"/><Relationship Id="rId4" Type="http://schemas.openxmlformats.org/officeDocument/2006/relationships/image" Target="../media/image33.png"/><Relationship Id="rId9" Type="http://schemas.openxmlformats.org/officeDocument/2006/relationships/image" Target="../media/image80.svg"/></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6.png"/><Relationship Id="rId7" Type="http://schemas.openxmlformats.org/officeDocument/2006/relationships/image" Target="../media/image18.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87.sv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0.sv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1.png"/><Relationship Id="rId9"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0.svg"/><Relationship Id="rId7" Type="http://schemas.openxmlformats.org/officeDocument/2006/relationships/image" Target="../media/image4.svg"/><Relationship Id="rId12" Type="http://schemas.openxmlformats.org/officeDocument/2006/relationships/image" Target="../media/image9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6.svg"/><Relationship Id="rId5" Type="http://schemas.openxmlformats.org/officeDocument/2006/relationships/image" Target="../media/image67.svg"/><Relationship Id="rId10" Type="http://schemas.openxmlformats.org/officeDocument/2006/relationships/image" Target="../media/image95.png"/><Relationship Id="rId4" Type="http://schemas.openxmlformats.org/officeDocument/2006/relationships/image" Target="../media/image66.png"/><Relationship Id="rId9" Type="http://schemas.openxmlformats.org/officeDocument/2006/relationships/image" Target="../media/image94.sv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1.sv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0.svg"/><Relationship Id="rId7" Type="http://schemas.openxmlformats.org/officeDocument/2006/relationships/image" Target="../media/image101.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 Id="rId9"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sv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svg"/><Relationship Id="rId7" Type="http://schemas.openxmlformats.org/officeDocument/2006/relationships/image" Target="../media/image10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05.png"/><Relationship Id="rId9" Type="http://schemas.openxmlformats.org/officeDocument/2006/relationships/image" Target="../media/image19.sv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svg"/><Relationship Id="rId7" Type="http://schemas.openxmlformats.org/officeDocument/2006/relationships/image" Target="../media/image10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05.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svg"/><Relationship Id="rId7" Type="http://schemas.openxmlformats.org/officeDocument/2006/relationships/image" Target="../media/image10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8.svg"/><Relationship Id="rId10" Type="http://schemas.openxmlformats.org/officeDocument/2006/relationships/image" Target="../media/image16.svg"/><Relationship Id="rId4" Type="http://schemas.openxmlformats.org/officeDocument/2006/relationships/image" Target="../media/image7.pn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svg"/><Relationship Id="rId7" Type="http://schemas.openxmlformats.org/officeDocument/2006/relationships/image" Target="../media/image10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8.svg"/><Relationship Id="rId10" Type="http://schemas.openxmlformats.org/officeDocument/2006/relationships/image" Target="../media/image16.svg"/><Relationship Id="rId4" Type="http://schemas.openxmlformats.org/officeDocument/2006/relationships/image" Target="../media/image7.png"/><Relationship Id="rId9"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svg"/><Relationship Id="rId7" Type="http://schemas.openxmlformats.org/officeDocument/2006/relationships/image" Target="../media/image111.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21.svg"/><Relationship Id="rId10" Type="http://schemas.openxmlformats.org/officeDocument/2006/relationships/image" Target="../media/image4.svg"/><Relationship Id="rId4" Type="http://schemas.openxmlformats.org/officeDocument/2006/relationships/image" Target="../media/image20.png"/><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0.svg"/><Relationship Id="rId7" Type="http://schemas.openxmlformats.org/officeDocument/2006/relationships/image" Target="../media/image11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104.svg"/></Relationships>
</file>

<file path=ppt/slides/_rels/slide3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0.svg"/><Relationship Id="rId7" Type="http://schemas.openxmlformats.org/officeDocument/2006/relationships/image" Target="../media/image11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4.svg"/><Relationship Id="rId5" Type="http://schemas.openxmlformats.org/officeDocument/2006/relationships/image" Target="../media/image67.svg"/><Relationship Id="rId10" Type="http://schemas.openxmlformats.org/officeDocument/2006/relationships/image" Target="../media/image3.png"/><Relationship Id="rId4" Type="http://schemas.openxmlformats.org/officeDocument/2006/relationships/image" Target="../media/image66.png"/><Relationship Id="rId9" Type="http://schemas.openxmlformats.org/officeDocument/2006/relationships/image" Target="../media/image118.svg"/></Relationships>
</file>

<file path=ppt/slides/_rels/slide3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9.sv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9.png"/><Relationship Id="rId3" Type="http://schemas.openxmlformats.org/officeDocument/2006/relationships/image" Target="../media/image120.png"/><Relationship Id="rId7" Type="http://schemas.openxmlformats.org/officeDocument/2006/relationships/image" Target="../media/image124.svg"/><Relationship Id="rId12" Type="http://schemas.openxmlformats.org/officeDocument/2006/relationships/slide" Target="slide38.xml"/><Relationship Id="rId2" Type="http://schemas.openxmlformats.org/officeDocument/2006/relationships/image" Target="../media/image119.png"/><Relationship Id="rId1" Type="http://schemas.openxmlformats.org/officeDocument/2006/relationships/slideLayout" Target="../slideLayouts/slideLayout1.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svg"/><Relationship Id="rId9" Type="http://schemas.openxmlformats.org/officeDocument/2006/relationships/image" Target="../media/image126.svg"/></Relationships>
</file>

<file path=ppt/slides/_rels/slide38.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23.png"/><Relationship Id="rId18" Type="http://schemas.openxmlformats.org/officeDocument/2006/relationships/image" Target="../media/image128.svg"/><Relationship Id="rId26" Type="http://schemas.openxmlformats.org/officeDocument/2006/relationships/slide" Target="slide41.xml"/><Relationship Id="rId3" Type="http://schemas.openxmlformats.org/officeDocument/2006/relationships/image" Target="../media/image130.png"/><Relationship Id="rId21" Type="http://schemas.openxmlformats.org/officeDocument/2006/relationships/image" Target="../media/image140.png"/><Relationship Id="rId7" Type="http://schemas.openxmlformats.org/officeDocument/2006/relationships/image" Target="../media/image134.png"/><Relationship Id="rId12" Type="http://schemas.openxmlformats.org/officeDocument/2006/relationships/image" Target="../media/image122.png"/><Relationship Id="rId17" Type="http://schemas.openxmlformats.org/officeDocument/2006/relationships/image" Target="../media/image127.png"/><Relationship Id="rId25" Type="http://schemas.openxmlformats.org/officeDocument/2006/relationships/slide" Target="slide40.xml"/><Relationship Id="rId2" Type="http://schemas.openxmlformats.org/officeDocument/2006/relationships/audio" Target="../media/audio1.wav"/><Relationship Id="rId16" Type="http://schemas.openxmlformats.org/officeDocument/2006/relationships/image" Target="../media/image137.svg"/><Relationship Id="rId20" Type="http://schemas.openxmlformats.org/officeDocument/2006/relationships/image" Target="../media/image139.png"/><Relationship Id="rId29" Type="http://schemas.openxmlformats.org/officeDocument/2006/relationships/slide" Target="slide44.xml"/><Relationship Id="rId1" Type="http://schemas.openxmlformats.org/officeDocument/2006/relationships/slideLayout" Target="../slideLayouts/slideLayout1.xml"/><Relationship Id="rId6" Type="http://schemas.openxmlformats.org/officeDocument/2006/relationships/image" Target="../media/image133.svg"/><Relationship Id="rId11" Type="http://schemas.openxmlformats.org/officeDocument/2006/relationships/image" Target="../media/image121.svg"/><Relationship Id="rId24" Type="http://schemas.openxmlformats.org/officeDocument/2006/relationships/slide" Target="slide39.xml"/><Relationship Id="rId5" Type="http://schemas.openxmlformats.org/officeDocument/2006/relationships/image" Target="../media/image132.png"/><Relationship Id="rId15" Type="http://schemas.openxmlformats.org/officeDocument/2006/relationships/image" Target="../media/image136.png"/><Relationship Id="rId23" Type="http://schemas.openxmlformats.org/officeDocument/2006/relationships/image" Target="../media/image142.png"/><Relationship Id="rId28" Type="http://schemas.openxmlformats.org/officeDocument/2006/relationships/slide" Target="slide43.xml"/><Relationship Id="rId10" Type="http://schemas.openxmlformats.org/officeDocument/2006/relationships/image" Target="../media/image120.png"/><Relationship Id="rId19" Type="http://schemas.openxmlformats.org/officeDocument/2006/relationships/image" Target="../media/image138.png"/><Relationship Id="rId4" Type="http://schemas.openxmlformats.org/officeDocument/2006/relationships/image" Target="../media/image131.svg"/><Relationship Id="rId9" Type="http://schemas.openxmlformats.org/officeDocument/2006/relationships/image" Target="../media/image119.png"/><Relationship Id="rId14" Type="http://schemas.openxmlformats.org/officeDocument/2006/relationships/image" Target="../media/image124.svg"/><Relationship Id="rId22" Type="http://schemas.openxmlformats.org/officeDocument/2006/relationships/image" Target="../media/image141.png"/><Relationship Id="rId27" Type="http://schemas.openxmlformats.org/officeDocument/2006/relationships/slide" Target="slide42.xml"/><Relationship Id="rId30" Type="http://schemas.openxmlformats.org/officeDocument/2006/relationships/image" Target="../media/image143.png"/></Relationships>
</file>

<file path=ppt/slides/_rels/slide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 Target="slide38.xml"/><Relationship Id="rId1" Type="http://schemas.openxmlformats.org/officeDocument/2006/relationships/slideLayout" Target="../slideLayouts/slideLayout1.xml"/><Relationship Id="rId5" Type="http://schemas.openxmlformats.org/officeDocument/2006/relationships/image" Target="../media/image146.png"/><Relationship Id="rId4" Type="http://schemas.openxmlformats.org/officeDocument/2006/relationships/image" Target="../media/image145.png"/></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 Target="slide38.xml"/><Relationship Id="rId1" Type="http://schemas.openxmlformats.org/officeDocument/2006/relationships/slideLayout" Target="../slideLayouts/slideLayout1.xml"/><Relationship Id="rId5" Type="http://schemas.openxmlformats.org/officeDocument/2006/relationships/image" Target="../media/image146.png"/><Relationship Id="rId4" Type="http://schemas.openxmlformats.org/officeDocument/2006/relationships/image" Target="../media/image145.png"/></Relationships>
</file>

<file path=ppt/slides/_rels/slide4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 Target="slide38.xml"/><Relationship Id="rId1" Type="http://schemas.openxmlformats.org/officeDocument/2006/relationships/slideLayout" Target="../slideLayouts/slideLayout1.xml"/><Relationship Id="rId5" Type="http://schemas.openxmlformats.org/officeDocument/2006/relationships/image" Target="../media/image146.png"/><Relationship Id="rId4" Type="http://schemas.openxmlformats.org/officeDocument/2006/relationships/image" Target="../media/image145.png"/></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 Target="slide38.xml"/><Relationship Id="rId1" Type="http://schemas.openxmlformats.org/officeDocument/2006/relationships/slideLayout" Target="../slideLayouts/slideLayout1.xml"/><Relationship Id="rId5" Type="http://schemas.openxmlformats.org/officeDocument/2006/relationships/image" Target="../media/image146.png"/><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 Target="slide38.xml"/><Relationship Id="rId1" Type="http://schemas.openxmlformats.org/officeDocument/2006/relationships/slideLayout" Target="../slideLayouts/slideLayout1.xml"/><Relationship Id="rId5" Type="http://schemas.openxmlformats.org/officeDocument/2006/relationships/image" Target="../media/image146.png"/><Relationship Id="rId4" Type="http://schemas.openxmlformats.org/officeDocument/2006/relationships/image" Target="../media/image145.png"/></Relationships>
</file>

<file path=ppt/slides/_rels/slide4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50.svg"/><Relationship Id="rId5" Type="http://schemas.openxmlformats.org/officeDocument/2006/relationships/image" Target="../media/image8.svg"/><Relationship Id="rId10" Type="http://schemas.openxmlformats.org/officeDocument/2006/relationships/image" Target="../media/image149.png"/><Relationship Id="rId4" Type="http://schemas.openxmlformats.org/officeDocument/2006/relationships/image" Target="../media/image7.png"/><Relationship Id="rId9" Type="http://schemas.openxmlformats.org/officeDocument/2006/relationships/image" Target="../media/image148.svg"/></Relationships>
</file>

<file path=ppt/slides/_rels/slide45.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svg"/><Relationship Id="rId3" Type="http://schemas.openxmlformats.org/officeDocument/2006/relationships/image" Target="../media/image152.svg"/><Relationship Id="rId7" Type="http://schemas.openxmlformats.org/officeDocument/2006/relationships/image" Target="../media/image19.svg"/><Relationship Id="rId12" Type="http://schemas.openxmlformats.org/officeDocument/2006/relationships/image" Target="../media/image159.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58.svg"/><Relationship Id="rId5" Type="http://schemas.openxmlformats.org/officeDocument/2006/relationships/image" Target="../media/image154.svg"/><Relationship Id="rId10" Type="http://schemas.openxmlformats.org/officeDocument/2006/relationships/image" Target="../media/image157.png"/><Relationship Id="rId4" Type="http://schemas.openxmlformats.org/officeDocument/2006/relationships/image" Target="../media/image153.png"/><Relationship Id="rId9" Type="http://schemas.openxmlformats.org/officeDocument/2006/relationships/image" Target="../media/image156.svg"/></Relationships>
</file>

<file path=ppt/slides/_rels/slide4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8.svg"/><Relationship Id="rId5" Type="http://schemas.openxmlformats.org/officeDocument/2006/relationships/image" Target="../media/image21.svg"/><Relationship Id="rId10" Type="http://schemas.openxmlformats.org/officeDocument/2006/relationships/image" Target="../media/image117.png"/><Relationship Id="rId4" Type="http://schemas.openxmlformats.org/officeDocument/2006/relationships/image" Target="../media/image20.png"/><Relationship Id="rId9" Type="http://schemas.openxmlformats.org/officeDocument/2006/relationships/image" Target="../media/image162.svg"/></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4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21.svg"/><Relationship Id="rId5" Type="http://schemas.openxmlformats.org/officeDocument/2006/relationships/image" Target="../media/image10.sv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0.png"/><Relationship Id="rId3" Type="http://schemas.openxmlformats.org/officeDocument/2006/relationships/image" Target="../media/image30.svg"/><Relationship Id="rId7" Type="http://schemas.openxmlformats.org/officeDocument/2006/relationships/image" Target="../media/image48.svg"/><Relationship Id="rId12" Type="http://schemas.openxmlformats.org/officeDocument/2006/relationships/image" Target="../media/image49.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0.svg"/><Relationship Id="rId5" Type="http://schemas.openxmlformats.org/officeDocument/2006/relationships/image" Target="../media/image46.svg"/><Relationship Id="rId15" Type="http://schemas.openxmlformats.org/officeDocument/2006/relationships/image" Target="../media/image52.jpeg"/><Relationship Id="rId10"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23.svg"/><Relationship Id="rId14" Type="http://schemas.openxmlformats.org/officeDocument/2006/relationships/image" Target="../media/image51.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4.png"/><Relationship Id="rId3" Type="http://schemas.openxmlformats.org/officeDocument/2006/relationships/image" Target="../media/image30.svg"/><Relationship Id="rId7" Type="http://schemas.openxmlformats.org/officeDocument/2006/relationships/image" Target="../media/image48.svg"/><Relationship Id="rId12" Type="http://schemas.openxmlformats.org/officeDocument/2006/relationships/image" Target="../media/image53.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0.svg"/><Relationship Id="rId5" Type="http://schemas.openxmlformats.org/officeDocument/2006/relationships/image" Target="../media/image46.svg"/><Relationship Id="rId10"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3" name="Freeform 3"/>
          <p:cNvSpPr/>
          <p:nvPr/>
        </p:nvSpPr>
        <p:spPr>
          <a:xfrm>
            <a:off x="16279804" y="7981353"/>
            <a:ext cx="1958992" cy="2289318"/>
          </a:xfrm>
          <a:custGeom>
            <a:avLst/>
            <a:gdLst/>
            <a:ahLst/>
            <a:cxnLst/>
            <a:rect l="l" t="t" r="r" b="b"/>
            <a:pathLst>
              <a:path w="3056953" h="4114800">
                <a:moveTo>
                  <a:pt x="0" y="0"/>
                </a:moveTo>
                <a:lnTo>
                  <a:pt x="3056953" y="0"/>
                </a:lnTo>
                <a:lnTo>
                  <a:pt x="305695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983325">
            <a:off x="-148960" y="7985572"/>
            <a:ext cx="1567518" cy="2267654"/>
          </a:xfrm>
          <a:custGeom>
            <a:avLst/>
            <a:gdLst/>
            <a:ahLst/>
            <a:cxnLst/>
            <a:rect l="l" t="t" r="r" b="b"/>
            <a:pathLst>
              <a:path w="2452711" h="3516432">
                <a:moveTo>
                  <a:pt x="0" y="0"/>
                </a:moveTo>
                <a:lnTo>
                  <a:pt x="2452712" y="0"/>
                </a:lnTo>
                <a:lnTo>
                  <a:pt x="2452712" y="3516432"/>
                </a:lnTo>
                <a:lnTo>
                  <a:pt x="0" y="3516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741140" y="16329"/>
            <a:ext cx="1546860" cy="1562744"/>
          </a:xfrm>
          <a:custGeom>
            <a:avLst/>
            <a:gdLst/>
            <a:ahLst/>
            <a:cxnLst/>
            <a:rect l="l" t="t" r="r" b="b"/>
            <a:pathLst>
              <a:path w="2194560" h="2057400">
                <a:moveTo>
                  <a:pt x="0" y="0"/>
                </a:moveTo>
                <a:lnTo>
                  <a:pt x="2194560" y="0"/>
                </a:lnTo>
                <a:lnTo>
                  <a:pt x="219456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F1D50704-998A-F38B-1C47-480B017E84CF}"/>
              </a:ext>
            </a:extLst>
          </p:cNvPr>
          <p:cNvSpPr txBox="1"/>
          <p:nvPr/>
        </p:nvSpPr>
        <p:spPr>
          <a:xfrm>
            <a:off x="647700" y="3454223"/>
            <a:ext cx="16992600" cy="3378554"/>
          </a:xfrm>
          <a:prstGeom prst="rect">
            <a:avLst/>
          </a:prstGeom>
        </p:spPr>
        <p:txBody>
          <a:bodyPr wrap="square" lIns="0" tIns="0" rIns="0" bIns="0" rtlCol="0" anchor="t">
            <a:spAutoFit/>
          </a:bodyPr>
          <a:lstStyle/>
          <a:p>
            <a:pPr algn="ctr">
              <a:lnSpc>
                <a:spcPct val="150000"/>
              </a:lnSpc>
            </a:pPr>
            <a:r>
              <a:rPr lang="en-US" sz="7800" b="1">
                <a:solidFill>
                  <a:schemeClr val="accent3">
                    <a:lumMod val="50000"/>
                  </a:schemeClr>
                </a:solidFill>
                <a:latin typeface="Arial" panose="020B0604020202020204" pitchFamily="34" charset="0"/>
                <a:cs typeface="Arial" panose="020B0604020202020204" pitchFamily="34" charset="0"/>
              </a:rPr>
              <a:t>NHIỆT LIỆT CHÀO </a:t>
            </a:r>
            <a:r>
              <a:rPr lang="en-US" sz="7800" b="1" dirty="0">
                <a:solidFill>
                  <a:schemeClr val="accent3">
                    <a:lumMod val="50000"/>
                  </a:schemeClr>
                </a:solidFill>
                <a:latin typeface="Arial" panose="020B0604020202020204" pitchFamily="34" charset="0"/>
                <a:cs typeface="Arial" panose="020B0604020202020204" pitchFamily="34" charset="0"/>
              </a:rPr>
              <a:t>MỪNG CÁC EM ĐẾN </a:t>
            </a:r>
            <a:r>
              <a:rPr lang="en-US" sz="7800" b="1">
                <a:solidFill>
                  <a:schemeClr val="accent3">
                    <a:lumMod val="50000"/>
                  </a:schemeClr>
                </a:solidFill>
                <a:latin typeface="Arial" panose="020B0604020202020204" pitchFamily="34" charset="0"/>
                <a:cs typeface="Arial" panose="020B0604020202020204" pitchFamily="34" charset="0"/>
              </a:rPr>
              <a:t>VỚI BÀI HỌC HÔM </a:t>
            </a:r>
            <a:r>
              <a:rPr lang="en-US" sz="7800" b="1" dirty="0">
                <a:solidFill>
                  <a:schemeClr val="accent3">
                    <a:lumMod val="50000"/>
                  </a:schemeClr>
                </a:solidFill>
                <a:latin typeface="Arial" panose="020B0604020202020204" pitchFamily="34" charset="0"/>
                <a:cs typeface="Arial" panose="020B0604020202020204" pitchFamily="34" charset="0"/>
              </a:rPr>
              <a:t>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4" name="Freeform 4"/>
          <p:cNvSpPr/>
          <p:nvPr/>
        </p:nvSpPr>
        <p:spPr>
          <a:xfrm>
            <a:off x="16704129" y="16329"/>
            <a:ext cx="1583871" cy="1600200"/>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3685BBA3-CE34-5520-E5CF-399C887FBEC1}"/>
              </a:ext>
            </a:extLst>
          </p:cNvPr>
          <p:cNvSpPr/>
          <p:nvPr/>
        </p:nvSpPr>
        <p:spPr>
          <a:xfrm>
            <a:off x="17068800" y="0"/>
            <a:ext cx="1219200" cy="1181100"/>
          </a:xfrm>
          <a:custGeom>
            <a:avLst/>
            <a:gdLst/>
            <a:ahLst/>
            <a:cxnLst/>
            <a:rect l="l" t="t" r="r" b="b"/>
            <a:pathLst>
              <a:path w="1560494" h="1486725">
                <a:moveTo>
                  <a:pt x="0" y="0"/>
                </a:moveTo>
                <a:lnTo>
                  <a:pt x="1560494" y="0"/>
                </a:lnTo>
                <a:lnTo>
                  <a:pt x="1560494" y="1486725"/>
                </a:lnTo>
                <a:lnTo>
                  <a:pt x="0" y="1486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01CB114-C37B-5128-62A8-EA1C9F53AFA4}"/>
              </a:ext>
            </a:extLst>
          </p:cNvPr>
          <p:cNvGrpSpPr/>
          <p:nvPr/>
        </p:nvGrpSpPr>
        <p:grpSpPr>
          <a:xfrm>
            <a:off x="381001" y="668423"/>
            <a:ext cx="13412440" cy="2229593"/>
            <a:chOff x="359230" y="921526"/>
            <a:chExt cx="13412440" cy="2229593"/>
          </a:xfrm>
        </p:grpSpPr>
        <p:sp>
          <p:nvSpPr>
            <p:cNvPr id="11" name="Line Callout 1 (Border and Accent Bar) 3">
              <a:extLst>
                <a:ext uri="{FF2B5EF4-FFF2-40B4-BE49-F238E27FC236}">
                  <a16:creationId xmlns:a16="http://schemas.microsoft.com/office/drawing/2014/main" id="{62E1534C-D62E-E1AF-B3DF-51D74960BD41}"/>
                </a:ext>
              </a:extLst>
            </p:cNvPr>
            <p:cNvSpPr/>
            <p:nvPr/>
          </p:nvSpPr>
          <p:spPr>
            <a:xfrm>
              <a:off x="359230" y="921526"/>
              <a:ext cx="12877799" cy="2189077"/>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a:t>
              </a:r>
              <a:r>
                <a:rPr lang="en-US" sz="4000">
                  <a:solidFill>
                    <a:schemeClr val="tx2">
                      <a:lumMod val="50000"/>
                    </a:schemeClr>
                  </a:solidFill>
                  <a:latin typeface="Arial" panose="020B0604020202020204" pitchFamily="34" charset="0"/>
                  <a:cs typeface="Arial" panose="020B0604020202020204" pitchFamily="34" charset="0"/>
                </a:rPr>
                <a:t>Một số nghề phổ biến trong xã hội hiện nay có thể kể đến </a:t>
              </a:r>
              <a:r>
                <a:rPr lang="vi-VN" sz="4000">
                  <a:solidFill>
                    <a:schemeClr val="tx2">
                      <a:lumMod val="50000"/>
                    </a:schemeClr>
                  </a:solidFill>
                  <a:latin typeface="Arial" panose="020B0604020202020204" pitchFamily="34" charset="0"/>
                  <a:cs typeface="Arial" panose="020B0604020202020204" pitchFamily="34" charset="0"/>
                </a:rPr>
                <a:t>như</a:t>
              </a:r>
              <a:r>
                <a:rPr lang="en-US" sz="4000">
                  <a:solidFill>
                    <a:schemeClr val="tx2">
                      <a:lumMod val="50000"/>
                    </a:schemeClr>
                  </a:solidFill>
                  <a:latin typeface="Arial" panose="020B0604020202020204" pitchFamily="34" charset="0"/>
                  <a:cs typeface="Arial" panose="020B0604020202020204" pitchFamily="34" charset="0"/>
                </a:rPr>
                <a:t>:</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2" name="Picture 13">
              <a:extLst>
                <a:ext uri="{FF2B5EF4-FFF2-40B4-BE49-F238E27FC236}">
                  <a16:creationId xmlns:a16="http://schemas.microsoft.com/office/drawing/2014/main" id="{FA3382EC-EE7B-4D87-0F29-225902C9985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02387" y="2144062"/>
              <a:ext cx="1069283" cy="1007057"/>
            </a:xfrm>
            <a:prstGeom prst="rect">
              <a:avLst/>
            </a:prstGeom>
          </p:spPr>
        </p:pic>
      </p:grpSp>
      <p:sp>
        <p:nvSpPr>
          <p:cNvPr id="6" name="Freeform 6"/>
          <p:cNvSpPr/>
          <p:nvPr/>
        </p:nvSpPr>
        <p:spPr>
          <a:xfrm>
            <a:off x="84743" y="9105900"/>
            <a:ext cx="1210657" cy="11811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17118909" y="9427028"/>
            <a:ext cx="1073462" cy="810986"/>
          </a:xfrm>
          <a:custGeom>
            <a:avLst/>
            <a:gdLst/>
            <a:ahLst/>
            <a:cxnLst/>
            <a:rect l="l" t="t" r="r" b="b"/>
            <a:pathLst>
              <a:path w="3632923" h="3413434">
                <a:moveTo>
                  <a:pt x="0" y="0"/>
                </a:moveTo>
                <a:lnTo>
                  <a:pt x="3632923" y="0"/>
                </a:lnTo>
                <a:lnTo>
                  <a:pt x="3632923" y="3413434"/>
                </a:lnTo>
                <a:lnTo>
                  <a:pt x="0" y="34134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58C4D6BA-35F3-975D-1F76-26032DDB4062}"/>
              </a:ext>
            </a:extLst>
          </p:cNvPr>
          <p:cNvSpPr/>
          <p:nvPr/>
        </p:nvSpPr>
        <p:spPr>
          <a:xfrm>
            <a:off x="685801" y="3504628"/>
            <a:ext cx="5042882" cy="2400871"/>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Nhà tư vấn đầu tư</a:t>
            </a:r>
            <a:endParaRPr lang="vi-VN" sz="400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E9A43216-EAE5-55D0-3E99-9F7817E1D5A7}"/>
              </a:ext>
            </a:extLst>
          </p:cNvPr>
          <p:cNvSpPr/>
          <p:nvPr/>
        </p:nvSpPr>
        <p:spPr>
          <a:xfrm>
            <a:off x="6622558" y="3504628"/>
            <a:ext cx="5042882" cy="2400871"/>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Kế toán viên</a:t>
            </a:r>
            <a:endParaRPr lang="vi-VN" sz="40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321FD88-E9CA-F1B8-3EE1-B31C0F9199B7}"/>
              </a:ext>
            </a:extLst>
          </p:cNvPr>
          <p:cNvSpPr/>
          <p:nvPr/>
        </p:nvSpPr>
        <p:spPr>
          <a:xfrm>
            <a:off x="12559315" y="3504628"/>
            <a:ext cx="5042885" cy="2400871"/>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Kĩ thuật viên mạng máy tính</a:t>
            </a:r>
            <a:endParaRPr lang="vi-VN" sz="4000">
              <a:solidFill>
                <a:schemeClr val="tx1"/>
              </a:solidFill>
              <a:latin typeface="Arial" panose="020B0604020202020204" pitchFamily="34" charset="0"/>
              <a:cs typeface="Arial" panose="020B0604020202020204" pitchFamily="34" charset="0"/>
            </a:endParaRPr>
          </a:p>
        </p:txBody>
      </p:sp>
      <p:pic>
        <p:nvPicPr>
          <p:cNvPr id="3074" name="Picture 2" descr="Tư vấn đầu tư ra nước ngoài - Dịch Vụ Tư Vấn Pháp Lý">
            <a:extLst>
              <a:ext uri="{FF2B5EF4-FFF2-40B4-BE49-F238E27FC236}">
                <a16:creationId xmlns:a16="http://schemas.microsoft.com/office/drawing/2014/main" id="{67AE6D9E-D31A-3D60-0B03-C21653FBA8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2166" y="6556290"/>
            <a:ext cx="4590152" cy="3062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Kế toán viên – tổng hợp từ A đến Z những điều cần biết | CareerBuilder.vn">
            <a:extLst>
              <a:ext uri="{FF2B5EF4-FFF2-40B4-BE49-F238E27FC236}">
                <a16:creationId xmlns:a16="http://schemas.microsoft.com/office/drawing/2014/main" id="{8416EC54-E97A-1FB2-827A-2B161F92B4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8923" y="6553557"/>
            <a:ext cx="4590152" cy="3067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Chuyên ngành Kỹ thuật Mạng Máy tính &amp; Truyền thông">
            <a:extLst>
              <a:ext uri="{FF2B5EF4-FFF2-40B4-BE49-F238E27FC236}">
                <a16:creationId xmlns:a16="http://schemas.microsoft.com/office/drawing/2014/main" id="{2039BAB9-A5F9-1859-DF36-18C9FDFA97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76342" y="6550825"/>
            <a:ext cx="4608829" cy="3067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818619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Vertical)">
                                      <p:cBhvr>
                                        <p:cTn id="15" dur="500"/>
                                        <p:tgtEl>
                                          <p:spTgt spid="7"/>
                                        </p:tgtEl>
                                      </p:cBhvr>
                                    </p:animEffect>
                                  </p:childTnLst>
                                </p:cTn>
                              </p:par>
                              <p:par>
                                <p:cTn id="16" presetID="16" presetClass="entr" presetSubtype="37"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barn(outVertical)">
                                      <p:cBhvr>
                                        <p:cTn id="18" dur="500"/>
                                        <p:tgtEl>
                                          <p:spTgt spid="307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barn(inVertical)">
                                      <p:cBhvr>
                                        <p:cTn id="26"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4" name="Freeform 4"/>
          <p:cNvSpPr/>
          <p:nvPr/>
        </p:nvSpPr>
        <p:spPr>
          <a:xfrm>
            <a:off x="16704129" y="16329"/>
            <a:ext cx="1583871" cy="1600200"/>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3685BBA3-CE34-5520-E5CF-399C887FBEC1}"/>
              </a:ext>
            </a:extLst>
          </p:cNvPr>
          <p:cNvSpPr/>
          <p:nvPr/>
        </p:nvSpPr>
        <p:spPr>
          <a:xfrm>
            <a:off x="17068800" y="0"/>
            <a:ext cx="1219200" cy="1181100"/>
          </a:xfrm>
          <a:custGeom>
            <a:avLst/>
            <a:gdLst/>
            <a:ahLst/>
            <a:cxnLst/>
            <a:rect l="l" t="t" r="r" b="b"/>
            <a:pathLst>
              <a:path w="1560494" h="1486725">
                <a:moveTo>
                  <a:pt x="0" y="0"/>
                </a:moveTo>
                <a:lnTo>
                  <a:pt x="1560494" y="0"/>
                </a:lnTo>
                <a:lnTo>
                  <a:pt x="1560494" y="1486725"/>
                </a:lnTo>
                <a:lnTo>
                  <a:pt x="0" y="1486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01CB114-C37B-5128-62A8-EA1C9F53AFA4}"/>
              </a:ext>
            </a:extLst>
          </p:cNvPr>
          <p:cNvGrpSpPr/>
          <p:nvPr/>
        </p:nvGrpSpPr>
        <p:grpSpPr>
          <a:xfrm>
            <a:off x="381001" y="668423"/>
            <a:ext cx="13412440" cy="2229593"/>
            <a:chOff x="359230" y="921526"/>
            <a:chExt cx="13412440" cy="2229593"/>
          </a:xfrm>
        </p:grpSpPr>
        <p:sp>
          <p:nvSpPr>
            <p:cNvPr id="11" name="Line Callout 1 (Border and Accent Bar) 3">
              <a:extLst>
                <a:ext uri="{FF2B5EF4-FFF2-40B4-BE49-F238E27FC236}">
                  <a16:creationId xmlns:a16="http://schemas.microsoft.com/office/drawing/2014/main" id="{62E1534C-D62E-E1AF-B3DF-51D74960BD41}"/>
                </a:ext>
              </a:extLst>
            </p:cNvPr>
            <p:cNvSpPr/>
            <p:nvPr/>
          </p:nvSpPr>
          <p:spPr>
            <a:xfrm>
              <a:off x="359230" y="921526"/>
              <a:ext cx="12877799" cy="2189077"/>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a:t>
              </a:r>
              <a:r>
                <a:rPr lang="en-US" sz="4000">
                  <a:solidFill>
                    <a:schemeClr val="tx2">
                      <a:lumMod val="50000"/>
                    </a:schemeClr>
                  </a:solidFill>
                  <a:latin typeface="Arial" panose="020B0604020202020204" pitchFamily="34" charset="0"/>
                  <a:cs typeface="Arial" panose="020B0604020202020204" pitchFamily="34" charset="0"/>
                </a:rPr>
                <a:t>Một số nghề phổ biến trong xã hội hiện nay có thể kể đến </a:t>
              </a:r>
              <a:r>
                <a:rPr lang="vi-VN" sz="4000">
                  <a:solidFill>
                    <a:schemeClr val="tx2">
                      <a:lumMod val="50000"/>
                    </a:schemeClr>
                  </a:solidFill>
                  <a:latin typeface="Arial" panose="020B0604020202020204" pitchFamily="34" charset="0"/>
                  <a:cs typeface="Arial" panose="020B0604020202020204" pitchFamily="34" charset="0"/>
                </a:rPr>
                <a:t>như</a:t>
              </a:r>
              <a:r>
                <a:rPr lang="en-US" sz="4000">
                  <a:solidFill>
                    <a:schemeClr val="tx2">
                      <a:lumMod val="50000"/>
                    </a:schemeClr>
                  </a:solidFill>
                  <a:latin typeface="Arial" panose="020B0604020202020204" pitchFamily="34" charset="0"/>
                  <a:cs typeface="Arial" panose="020B0604020202020204" pitchFamily="34" charset="0"/>
                </a:rPr>
                <a:t>:</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2" name="Picture 13">
              <a:extLst>
                <a:ext uri="{FF2B5EF4-FFF2-40B4-BE49-F238E27FC236}">
                  <a16:creationId xmlns:a16="http://schemas.microsoft.com/office/drawing/2014/main" id="{FA3382EC-EE7B-4D87-0F29-225902C9985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02387" y="2144062"/>
              <a:ext cx="1069283" cy="1007057"/>
            </a:xfrm>
            <a:prstGeom prst="rect">
              <a:avLst/>
            </a:prstGeom>
          </p:spPr>
        </p:pic>
      </p:grpSp>
      <p:sp>
        <p:nvSpPr>
          <p:cNvPr id="6" name="Freeform 6"/>
          <p:cNvSpPr/>
          <p:nvPr/>
        </p:nvSpPr>
        <p:spPr>
          <a:xfrm>
            <a:off x="84743" y="9105900"/>
            <a:ext cx="1210657" cy="11811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17118909" y="9427028"/>
            <a:ext cx="1073462" cy="810986"/>
          </a:xfrm>
          <a:custGeom>
            <a:avLst/>
            <a:gdLst/>
            <a:ahLst/>
            <a:cxnLst/>
            <a:rect l="l" t="t" r="r" b="b"/>
            <a:pathLst>
              <a:path w="3632923" h="3413434">
                <a:moveTo>
                  <a:pt x="0" y="0"/>
                </a:moveTo>
                <a:lnTo>
                  <a:pt x="3632923" y="0"/>
                </a:lnTo>
                <a:lnTo>
                  <a:pt x="3632923" y="3413434"/>
                </a:lnTo>
                <a:lnTo>
                  <a:pt x="0" y="34134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58C4D6BA-35F3-975D-1F76-26032DDB4062}"/>
              </a:ext>
            </a:extLst>
          </p:cNvPr>
          <p:cNvSpPr/>
          <p:nvPr/>
        </p:nvSpPr>
        <p:spPr>
          <a:xfrm>
            <a:off x="685801" y="3504628"/>
            <a:ext cx="5181596" cy="2400871"/>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Chủ cửa hiệu</a:t>
            </a:r>
            <a:endParaRPr lang="vi-VN" sz="400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E9A43216-EAE5-55D0-3E99-9F7817E1D5A7}"/>
              </a:ext>
            </a:extLst>
          </p:cNvPr>
          <p:cNvSpPr/>
          <p:nvPr/>
        </p:nvSpPr>
        <p:spPr>
          <a:xfrm>
            <a:off x="6622558" y="3504628"/>
            <a:ext cx="5042882" cy="2400871"/>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Ca sĩ</a:t>
            </a:r>
            <a:endParaRPr lang="vi-VN" sz="40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321FD88-E9CA-F1B8-3EE1-B31C0F9199B7}"/>
              </a:ext>
            </a:extLst>
          </p:cNvPr>
          <p:cNvSpPr/>
          <p:nvPr/>
        </p:nvSpPr>
        <p:spPr>
          <a:xfrm>
            <a:off x="12420601" y="3504628"/>
            <a:ext cx="5181600" cy="2400871"/>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Nông dân chăn nuôi gia súc</a:t>
            </a:r>
            <a:endParaRPr lang="vi-VN" sz="4000">
              <a:solidFill>
                <a:schemeClr val="tx1"/>
              </a:solidFill>
              <a:latin typeface="Arial" panose="020B0604020202020204" pitchFamily="34" charset="0"/>
              <a:cs typeface="Arial" panose="020B0604020202020204" pitchFamily="34" charset="0"/>
            </a:endParaRPr>
          </a:p>
        </p:txBody>
      </p:sp>
      <p:pic>
        <p:nvPicPr>
          <p:cNvPr id="4098" name="Picture 2" descr="VinShop và Techcombank ra mắt dịch vụ hỗ trợ vốn cho chủ cửa hàng tạp hóa  mùa Tết | baotintuc.vn">
            <a:extLst>
              <a:ext uri="{FF2B5EF4-FFF2-40B4-BE49-F238E27FC236}">
                <a16:creationId xmlns:a16="http://schemas.microsoft.com/office/drawing/2014/main" id="{9EDE49BA-B9BF-B8B0-6414-E1EDA3D6E22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5312" y="6480971"/>
            <a:ext cx="4842573" cy="3226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op những lý do khiến nghề Ca sĩ hút những bạn trẻ tài năng, ngoại hình đẹp  | VitanGuide">
            <a:extLst>
              <a:ext uri="{FF2B5EF4-FFF2-40B4-BE49-F238E27FC236}">
                <a16:creationId xmlns:a16="http://schemas.microsoft.com/office/drawing/2014/main" id="{3CE7096A-FA08-33F8-AEAC-7C93BF986C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14493" y="6480971"/>
            <a:ext cx="4659011" cy="3226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hăn nuôi gia súc - Cơ hội thoát nghèo cho nông dân Tây Nguyên: Thay đổi  phương thức để đánh thức tiềm năng (Bài 2) | Báo Dân tộc và Phát triển">
            <a:extLst>
              <a:ext uri="{FF2B5EF4-FFF2-40B4-BE49-F238E27FC236}">
                <a16:creationId xmlns:a16="http://schemas.microsoft.com/office/drawing/2014/main" id="{E7A484CE-7B28-21FB-E58D-CA5473F8CFA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24158" y="6480971"/>
            <a:ext cx="4576404" cy="3226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253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Vertical)">
                                      <p:cBhvr>
                                        <p:cTn id="15" dur="500"/>
                                        <p:tgtEl>
                                          <p:spTgt spid="7"/>
                                        </p:tgtEl>
                                      </p:cBhvr>
                                    </p:animEffect>
                                  </p:childTnLst>
                                </p:cTn>
                              </p:par>
                              <p:par>
                                <p:cTn id="16" presetID="16" presetClass="entr" presetSubtype="37"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arn(outVertical)">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4102"/>
                                        </p:tgtEl>
                                        <p:attrNameLst>
                                          <p:attrName>style.visibility</p:attrName>
                                        </p:attrNameLst>
                                      </p:cBhvr>
                                      <p:to>
                                        <p:strVal val="visible"/>
                                      </p:to>
                                    </p:set>
                                    <p:animEffect transition="in" filter="barn(inVertical)">
                                      <p:cBhvr>
                                        <p:cTn id="2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5167980-ED76-B597-9A07-A9914E4ACAAC}"/>
              </a:ext>
            </a:extLst>
          </p:cNvPr>
          <p:cNvPicPr>
            <a:picLocks noChangeAspect="1"/>
          </p:cNvPicPr>
          <p:nvPr/>
        </p:nvPicPr>
        <p:blipFill>
          <a:blip r:embed="rId2">
            <a:grayscl/>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8800" y="2171700"/>
            <a:ext cx="14147366" cy="5943600"/>
          </a:xfrm>
          <a:prstGeom prst="rect">
            <a:avLst/>
          </a:prstGeom>
        </p:spPr>
      </p:pic>
      <p:grpSp>
        <p:nvGrpSpPr>
          <p:cNvPr id="7" name="Group 6">
            <a:extLst>
              <a:ext uri="{FF2B5EF4-FFF2-40B4-BE49-F238E27FC236}">
                <a16:creationId xmlns:a16="http://schemas.microsoft.com/office/drawing/2014/main" id="{11F655D7-34BD-012C-1F9D-3FE9ECEB96D6}"/>
              </a:ext>
            </a:extLst>
          </p:cNvPr>
          <p:cNvGrpSpPr/>
          <p:nvPr/>
        </p:nvGrpSpPr>
        <p:grpSpPr>
          <a:xfrm>
            <a:off x="5356783" y="1604448"/>
            <a:ext cx="7276528" cy="1487785"/>
            <a:chOff x="5356783" y="1516582"/>
            <a:chExt cx="7276528" cy="1487785"/>
          </a:xfrm>
        </p:grpSpPr>
        <p:pic>
          <p:nvPicPr>
            <p:cNvPr id="10" name="Picture 9">
              <a:extLst>
                <a:ext uri="{FF2B5EF4-FFF2-40B4-BE49-F238E27FC236}">
                  <a16:creationId xmlns:a16="http://schemas.microsoft.com/office/drawing/2014/main" id="{B12FB598-238F-8C42-2F9F-5708B4628E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26778" y="1516582"/>
              <a:ext cx="6951410" cy="1487785"/>
            </a:xfrm>
            <a:prstGeom prst="rect">
              <a:avLst/>
            </a:prstGeom>
          </p:spPr>
        </p:pic>
        <p:sp>
          <p:nvSpPr>
            <p:cNvPr id="12" name="TextBox 11">
              <a:extLst>
                <a:ext uri="{FF2B5EF4-FFF2-40B4-BE49-F238E27FC236}">
                  <a16:creationId xmlns:a16="http://schemas.microsoft.com/office/drawing/2014/main" id="{4E719B0D-70C3-AA74-AE1E-58A82BE347B7}"/>
                </a:ext>
              </a:extLst>
            </p:cNvPr>
            <p:cNvSpPr txBox="1"/>
            <p:nvPr/>
          </p:nvSpPr>
          <p:spPr>
            <a:xfrm>
              <a:off x="5356783" y="1844975"/>
              <a:ext cx="7276528"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LÀM VIỆC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37EF3AF9-93BF-0514-494A-3AA0FF33703A}"/>
              </a:ext>
            </a:extLst>
          </p:cNvPr>
          <p:cNvSpPr txBox="1"/>
          <p:nvPr/>
        </p:nvSpPr>
        <p:spPr>
          <a:xfrm>
            <a:off x="3695787" y="3331092"/>
            <a:ext cx="10896425" cy="367158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các nhóm, mỗi nhóm hãy thảo luận, trao đổi với nhau để lập danh mục các nghề phổ biến trong xã hội hiện đại theo hướng dẫn cho sẵn dưới đây</a:t>
            </a:r>
            <a:endParaRPr lang="en-US" sz="4000" i="1" dirty="0">
              <a:solidFill>
                <a:srgbClr val="FF0000"/>
              </a:solidFill>
              <a:latin typeface="Arial" panose="020B0604020202020204" pitchFamily="34" charset="0"/>
              <a:cs typeface="Arial" panose="020B0604020202020204" pitchFamily="34" charset="0"/>
            </a:endParaRPr>
          </a:p>
        </p:txBody>
      </p:sp>
      <p:sp>
        <p:nvSpPr>
          <p:cNvPr id="14" name="Freeform 3">
            <a:extLst>
              <a:ext uri="{FF2B5EF4-FFF2-40B4-BE49-F238E27FC236}">
                <a16:creationId xmlns:a16="http://schemas.microsoft.com/office/drawing/2014/main" id="{54A9B6F6-31E6-A5C5-54B2-2743C6AA8E2A}"/>
              </a:ext>
            </a:extLst>
          </p:cNvPr>
          <p:cNvSpPr/>
          <p:nvPr/>
        </p:nvSpPr>
        <p:spPr>
          <a:xfrm>
            <a:off x="14630225" y="1308010"/>
            <a:ext cx="1828975" cy="1834038"/>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C97793FE-119F-7956-FA84-4F6CE8728EA8}"/>
              </a:ext>
            </a:extLst>
          </p:cNvPr>
          <p:cNvPicPr>
            <a:picLocks noChangeAspect="1"/>
          </p:cNvPicPr>
          <p:nvPr/>
        </p:nvPicPr>
        <p:blipFill>
          <a:blip r:embed="rId8"/>
          <a:srcRect/>
          <a:stretch>
            <a:fillRect/>
          </a:stretch>
        </p:blipFill>
        <p:spPr>
          <a:xfrm>
            <a:off x="173929" y="6798658"/>
            <a:ext cx="4651123" cy="3488342"/>
          </a:xfrm>
          <a:prstGeom prst="rect">
            <a:avLst/>
          </a:prstGeom>
        </p:spPr>
      </p:pic>
      <p:sp>
        <p:nvSpPr>
          <p:cNvPr id="11" name="Freeform 11"/>
          <p:cNvSpPr/>
          <p:nvPr/>
        </p:nvSpPr>
        <p:spPr>
          <a:xfrm>
            <a:off x="14703941" y="6699781"/>
            <a:ext cx="1655883" cy="2046249"/>
          </a:xfrm>
          <a:custGeom>
            <a:avLst/>
            <a:gdLst/>
            <a:ahLst/>
            <a:cxnLst/>
            <a:rect l="l" t="t" r="r" b="b"/>
            <a:pathLst>
              <a:path w="3418395" h="3277386">
                <a:moveTo>
                  <a:pt x="0" y="0"/>
                </a:moveTo>
                <a:lnTo>
                  <a:pt x="3418395" y="0"/>
                </a:lnTo>
                <a:lnTo>
                  <a:pt x="3418395" y="3277386"/>
                </a:lnTo>
                <a:lnTo>
                  <a:pt x="0" y="32773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872423" y="1241866"/>
            <a:ext cx="1912753" cy="1834038"/>
          </a:xfrm>
          <a:custGeom>
            <a:avLst/>
            <a:gdLst/>
            <a:ahLst/>
            <a:cxnLst/>
            <a:rect l="l" t="t" r="r" b="b"/>
            <a:pathLst>
              <a:path w="2335521" h="2081533">
                <a:moveTo>
                  <a:pt x="0" y="0"/>
                </a:moveTo>
                <a:lnTo>
                  <a:pt x="2335521" y="0"/>
                </a:lnTo>
                <a:lnTo>
                  <a:pt x="2335521" y="2081533"/>
                </a:lnTo>
                <a:lnTo>
                  <a:pt x="0" y="20815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7459665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11" name="Freeform 11"/>
          <p:cNvSpPr/>
          <p:nvPr/>
        </p:nvSpPr>
        <p:spPr>
          <a:xfrm rot="1882764">
            <a:off x="134443" y="80414"/>
            <a:ext cx="1046014" cy="1688254"/>
          </a:xfrm>
          <a:custGeom>
            <a:avLst/>
            <a:gdLst/>
            <a:ahLst/>
            <a:cxnLst/>
            <a:rect l="l" t="t" r="r" b="b"/>
            <a:pathLst>
              <a:path w="1046014" h="1688254">
                <a:moveTo>
                  <a:pt x="0" y="0"/>
                </a:moveTo>
                <a:lnTo>
                  <a:pt x="1046014" y="0"/>
                </a:lnTo>
                <a:lnTo>
                  <a:pt x="1046014" y="1688254"/>
                </a:lnTo>
                <a:lnTo>
                  <a:pt x="0" y="16882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18">
            <a:extLst>
              <a:ext uri="{FF2B5EF4-FFF2-40B4-BE49-F238E27FC236}">
                <a16:creationId xmlns:a16="http://schemas.microsoft.com/office/drawing/2014/main" id="{32FD6762-55E8-A705-1426-AAC7871A68EB}"/>
              </a:ext>
            </a:extLst>
          </p:cNvPr>
          <p:cNvSpPr/>
          <p:nvPr/>
        </p:nvSpPr>
        <p:spPr>
          <a:xfrm rot="4821133">
            <a:off x="16781599" y="-175739"/>
            <a:ext cx="1116579" cy="1744654"/>
          </a:xfrm>
          <a:custGeom>
            <a:avLst/>
            <a:gdLst/>
            <a:ahLst/>
            <a:cxnLst/>
            <a:rect l="l" t="t" r="r" b="b"/>
            <a:pathLst>
              <a:path w="1116579" h="1744654">
                <a:moveTo>
                  <a:pt x="0" y="0"/>
                </a:moveTo>
                <a:lnTo>
                  <a:pt x="1116578" y="0"/>
                </a:lnTo>
                <a:lnTo>
                  <a:pt x="1116578" y="1744654"/>
                </a:lnTo>
                <a:lnTo>
                  <a:pt x="0" y="1744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318D4D06-E5A0-1553-D9DA-1A058BCFF260}"/>
              </a:ext>
            </a:extLst>
          </p:cNvPr>
          <p:cNvGrpSpPr/>
          <p:nvPr/>
        </p:nvGrpSpPr>
        <p:grpSpPr>
          <a:xfrm>
            <a:off x="4419600" y="22651"/>
            <a:ext cx="9448800" cy="1562100"/>
            <a:chOff x="4179947" y="831974"/>
            <a:chExt cx="9448800" cy="1562100"/>
          </a:xfrm>
        </p:grpSpPr>
        <p:sp>
          <p:nvSpPr>
            <p:cNvPr id="18" name="Freeform 3">
              <a:extLst>
                <a:ext uri="{FF2B5EF4-FFF2-40B4-BE49-F238E27FC236}">
                  <a16:creationId xmlns:a16="http://schemas.microsoft.com/office/drawing/2014/main" id="{521423C8-651E-A135-69E2-E2CDB2321DE1}"/>
                </a:ext>
              </a:extLst>
            </p:cNvPr>
            <p:cNvSpPr/>
            <p:nvPr/>
          </p:nvSpPr>
          <p:spPr>
            <a:xfrm>
              <a:off x="4179947" y="831974"/>
              <a:ext cx="9448800" cy="15621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68BF9FB-19CF-3266-47B2-D2FE402234B5}"/>
                </a:ext>
              </a:extLst>
            </p:cNvPr>
            <p:cNvSpPr txBox="1"/>
            <p:nvPr/>
          </p:nvSpPr>
          <p:spPr>
            <a:xfrm>
              <a:off x="4667877" y="1197525"/>
              <a:ext cx="8472940" cy="830997"/>
            </a:xfrm>
            <a:prstGeom prst="rect">
              <a:avLst/>
            </a:prstGeom>
            <a:noFill/>
          </p:spPr>
          <p:txBody>
            <a:bodyPr wrap="square" rtlCol="0">
              <a:spAutoFit/>
            </a:bodyPr>
            <a:lstStyle/>
            <a:p>
              <a:pPr algn="ctr"/>
              <a:r>
                <a:rPr lang="en-US" sz="4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Hướng dẫn thực hiện</a:t>
              </a:r>
              <a:endParaRPr lang="en-US" sz="48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8" name="Freeform 8"/>
          <p:cNvSpPr/>
          <p:nvPr/>
        </p:nvSpPr>
        <p:spPr>
          <a:xfrm rot="1149574" flipH="1">
            <a:off x="17176636" y="8700912"/>
            <a:ext cx="883223" cy="1539319"/>
          </a:xfrm>
          <a:custGeom>
            <a:avLst/>
            <a:gdLst/>
            <a:ahLst/>
            <a:cxnLst/>
            <a:rect l="l" t="t" r="r" b="b"/>
            <a:pathLst>
              <a:path w="1568258" h="2248398">
                <a:moveTo>
                  <a:pt x="1568258" y="0"/>
                </a:moveTo>
                <a:lnTo>
                  <a:pt x="0" y="0"/>
                </a:lnTo>
                <a:lnTo>
                  <a:pt x="0" y="2248398"/>
                </a:lnTo>
                <a:lnTo>
                  <a:pt x="1568258" y="2248398"/>
                </a:lnTo>
                <a:lnTo>
                  <a:pt x="156825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4" name="Speech Bubble: Rectangle with Corners Rounded 33">
            <a:extLst>
              <a:ext uri="{FF2B5EF4-FFF2-40B4-BE49-F238E27FC236}">
                <a16:creationId xmlns:a16="http://schemas.microsoft.com/office/drawing/2014/main" id="{68AA24C4-9A69-ADC5-11B5-E33A52C73540}"/>
              </a:ext>
            </a:extLst>
          </p:cNvPr>
          <p:cNvSpPr/>
          <p:nvPr/>
        </p:nvSpPr>
        <p:spPr>
          <a:xfrm>
            <a:off x="8686800" y="5024740"/>
            <a:ext cx="8458200" cy="2057400"/>
          </a:xfrm>
          <a:prstGeom prst="wedgeRoundRectCallout">
            <a:avLst>
              <a:gd name="adj1" fmla="val -56517"/>
              <a:gd name="adj2" fmla="val -39239"/>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Theo tiêu chí nghề phổ biến ở nông thôn hay thành thị</a:t>
            </a:r>
          </a:p>
        </p:txBody>
      </p:sp>
      <p:sp>
        <p:nvSpPr>
          <p:cNvPr id="35" name="Speech Bubble: Rectangle with Corners Rounded 34">
            <a:extLst>
              <a:ext uri="{FF2B5EF4-FFF2-40B4-BE49-F238E27FC236}">
                <a16:creationId xmlns:a16="http://schemas.microsoft.com/office/drawing/2014/main" id="{1C82741E-768E-6AB6-BA0E-E1AAA3C4AE10}"/>
              </a:ext>
            </a:extLst>
          </p:cNvPr>
          <p:cNvSpPr/>
          <p:nvPr/>
        </p:nvSpPr>
        <p:spPr>
          <a:xfrm>
            <a:off x="8686800" y="7571907"/>
            <a:ext cx="8458200" cy="2053402"/>
          </a:xfrm>
          <a:prstGeom prst="wedgeRoundRectCallout">
            <a:avLst>
              <a:gd name="adj1" fmla="val -56238"/>
              <a:gd name="adj2" fmla="val -46850"/>
              <a:gd name="adj3" fmla="val 16667"/>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Theo tiêu chí nghề trí óc/ nghề lao động chân tay;....</a:t>
            </a:r>
          </a:p>
        </p:txBody>
      </p:sp>
      <p:sp>
        <p:nvSpPr>
          <p:cNvPr id="36" name="Speech Bubble: Rectangle with Corners Rounded 35">
            <a:extLst>
              <a:ext uri="{FF2B5EF4-FFF2-40B4-BE49-F238E27FC236}">
                <a16:creationId xmlns:a16="http://schemas.microsoft.com/office/drawing/2014/main" id="{61873215-FEC2-D7C1-27C0-3534C4393596}"/>
              </a:ext>
            </a:extLst>
          </p:cNvPr>
          <p:cNvSpPr/>
          <p:nvPr/>
        </p:nvSpPr>
        <p:spPr>
          <a:xfrm>
            <a:off x="8686800" y="2481572"/>
            <a:ext cx="8458200" cy="2053401"/>
          </a:xfrm>
          <a:prstGeom prst="wedgeRoundRectCallout">
            <a:avLst>
              <a:gd name="adj1" fmla="val -55543"/>
              <a:gd name="adj2" fmla="val 47680"/>
              <a:gd name="adj3" fmla="val 16667"/>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Theo tiêu chí nhóm nghề</a:t>
            </a:r>
          </a:p>
        </p:txBody>
      </p:sp>
      <p:grpSp>
        <p:nvGrpSpPr>
          <p:cNvPr id="38" name="Group 37">
            <a:extLst>
              <a:ext uri="{FF2B5EF4-FFF2-40B4-BE49-F238E27FC236}">
                <a16:creationId xmlns:a16="http://schemas.microsoft.com/office/drawing/2014/main" id="{FD07786A-289A-E390-D4C8-276B5769742F}"/>
              </a:ext>
            </a:extLst>
          </p:cNvPr>
          <p:cNvGrpSpPr/>
          <p:nvPr/>
        </p:nvGrpSpPr>
        <p:grpSpPr>
          <a:xfrm>
            <a:off x="1143000" y="2156488"/>
            <a:ext cx="6477000" cy="6685161"/>
            <a:chOff x="-322192" y="297766"/>
            <a:chExt cx="6477000" cy="7014774"/>
          </a:xfrm>
        </p:grpSpPr>
        <p:sp>
          <p:nvSpPr>
            <p:cNvPr id="39" name="Rectangle: Rounded Corners 38">
              <a:extLst>
                <a:ext uri="{FF2B5EF4-FFF2-40B4-BE49-F238E27FC236}">
                  <a16:creationId xmlns:a16="http://schemas.microsoft.com/office/drawing/2014/main" id="{1611A18C-D368-CD4A-EC85-126AF2ACF7F5}"/>
                </a:ext>
              </a:extLst>
            </p:cNvPr>
            <p:cNvSpPr/>
            <p:nvPr/>
          </p:nvSpPr>
          <p:spPr>
            <a:xfrm>
              <a:off x="-322192" y="430606"/>
              <a:ext cx="6477000" cy="6881934"/>
            </a:xfrm>
            <a:prstGeom prst="roundRect">
              <a:avLst/>
            </a:prstGeom>
            <a:solidFill>
              <a:srgbClr val="FFF7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Mỗi</a:t>
              </a:r>
              <a:r>
                <a:rPr lang="vi-VN" sz="4000">
                  <a:solidFill>
                    <a:schemeClr val="tx1"/>
                  </a:solidFill>
                  <a:latin typeface="Arial" panose="020B0604020202020204" pitchFamily="34" charset="0"/>
                  <a:cs typeface="Arial" panose="020B0604020202020204" pitchFamily="34" charset="0"/>
                </a:rPr>
                <a:t> nhóm</a:t>
              </a:r>
              <a:r>
                <a:rPr lang="en-US" sz="4000">
                  <a:solidFill>
                    <a:schemeClr val="tx1"/>
                  </a:solidFill>
                  <a:latin typeface="Arial" panose="020B0604020202020204" pitchFamily="34" charset="0"/>
                  <a:cs typeface="Arial" panose="020B0604020202020204" pitchFamily="34" charset="0"/>
                </a:rPr>
                <a:t> hãy</a:t>
              </a:r>
              <a:r>
                <a:rPr lang="vi-VN" sz="4000">
                  <a:solidFill>
                    <a:schemeClr val="tx1"/>
                  </a:solidFill>
                  <a:latin typeface="Arial" panose="020B0604020202020204" pitchFamily="34" charset="0"/>
                  <a:cs typeface="Arial" panose="020B0604020202020204" pitchFamily="34" charset="0"/>
                </a:rPr>
                <a:t> tự xây dựng các tiêu chí để tạo nên danh mục nghề, ví dụ như: </a:t>
              </a:r>
            </a:p>
          </p:txBody>
        </p:sp>
        <p:pic>
          <p:nvPicPr>
            <p:cNvPr id="40" name="Picture 6">
              <a:extLst>
                <a:ext uri="{FF2B5EF4-FFF2-40B4-BE49-F238E27FC236}">
                  <a16:creationId xmlns:a16="http://schemas.microsoft.com/office/drawing/2014/main" id="{704A1169-22EB-C5CF-03EE-806D30B37009}"/>
                </a:ext>
              </a:extLst>
            </p:cNvPr>
            <p:cNvPicPr>
              <a:picLocks noChangeAspect="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14911" y="297766"/>
              <a:ext cx="1678993" cy="1639120"/>
            </a:xfrm>
            <a:prstGeom prst="rect">
              <a:avLst/>
            </a:prstGeom>
          </p:spPr>
        </p:pic>
      </p:grpSp>
      <p:pic>
        <p:nvPicPr>
          <p:cNvPr id="37" name="Picture 36" descr="A group of people using laptops&#10;&#10;Description automatically generated with medium confidence">
            <a:extLst>
              <a:ext uri="{FF2B5EF4-FFF2-40B4-BE49-F238E27FC236}">
                <a16:creationId xmlns:a16="http://schemas.microsoft.com/office/drawing/2014/main" id="{14DCA18A-33B3-A277-6F9E-0FA76A7CE23E}"/>
              </a:ext>
            </a:extLst>
          </p:cNvPr>
          <p:cNvPicPr>
            <a:picLocks noChangeAspect="1"/>
          </p:cNvPicPr>
          <p:nvPr/>
        </p:nvPicPr>
        <p:blipFill rotWithShape="1">
          <a:blip r:embed="rId12">
            <a:extLst>
              <a:ext uri="{28A0092B-C50C-407E-A947-70E740481C1C}">
                <a14:useLocalDpi xmlns:a14="http://schemas.microsoft.com/office/drawing/2010/main" val="0"/>
              </a:ext>
            </a:extLst>
          </a:blip>
          <a:srcRect t="13421" b="21109"/>
          <a:stretch/>
        </p:blipFill>
        <p:spPr>
          <a:xfrm>
            <a:off x="2009720" y="7369968"/>
            <a:ext cx="4619680" cy="3024468"/>
          </a:xfrm>
          <a:prstGeom prst="rect">
            <a:avLst/>
          </a:prstGeom>
        </p:spPr>
      </p:pic>
    </p:spTree>
    <p:extLst>
      <p:ext uri="{BB962C8B-B14F-4D97-AF65-F5344CB8AC3E}">
        <p14:creationId xmlns:p14="http://schemas.microsoft.com/office/powerpoint/2010/main" val="38631063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right)">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11" name="Freeform 11"/>
          <p:cNvSpPr/>
          <p:nvPr/>
        </p:nvSpPr>
        <p:spPr>
          <a:xfrm rot="1882764">
            <a:off x="134443" y="80414"/>
            <a:ext cx="1046014" cy="1688254"/>
          </a:xfrm>
          <a:custGeom>
            <a:avLst/>
            <a:gdLst/>
            <a:ahLst/>
            <a:cxnLst/>
            <a:rect l="l" t="t" r="r" b="b"/>
            <a:pathLst>
              <a:path w="1046014" h="1688254">
                <a:moveTo>
                  <a:pt x="0" y="0"/>
                </a:moveTo>
                <a:lnTo>
                  <a:pt x="1046014" y="0"/>
                </a:lnTo>
                <a:lnTo>
                  <a:pt x="1046014" y="1688254"/>
                </a:lnTo>
                <a:lnTo>
                  <a:pt x="0" y="16882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18">
            <a:extLst>
              <a:ext uri="{FF2B5EF4-FFF2-40B4-BE49-F238E27FC236}">
                <a16:creationId xmlns:a16="http://schemas.microsoft.com/office/drawing/2014/main" id="{32FD6762-55E8-A705-1426-AAC7871A68EB}"/>
              </a:ext>
            </a:extLst>
          </p:cNvPr>
          <p:cNvSpPr/>
          <p:nvPr/>
        </p:nvSpPr>
        <p:spPr>
          <a:xfrm rot="4821133">
            <a:off x="16781599" y="-175739"/>
            <a:ext cx="1116579" cy="1744654"/>
          </a:xfrm>
          <a:custGeom>
            <a:avLst/>
            <a:gdLst/>
            <a:ahLst/>
            <a:cxnLst/>
            <a:rect l="l" t="t" r="r" b="b"/>
            <a:pathLst>
              <a:path w="1116579" h="1744654">
                <a:moveTo>
                  <a:pt x="0" y="0"/>
                </a:moveTo>
                <a:lnTo>
                  <a:pt x="1116578" y="0"/>
                </a:lnTo>
                <a:lnTo>
                  <a:pt x="1116578" y="1744654"/>
                </a:lnTo>
                <a:lnTo>
                  <a:pt x="0" y="1744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318D4D06-E5A0-1553-D9DA-1A058BCFF260}"/>
              </a:ext>
            </a:extLst>
          </p:cNvPr>
          <p:cNvGrpSpPr/>
          <p:nvPr/>
        </p:nvGrpSpPr>
        <p:grpSpPr>
          <a:xfrm>
            <a:off x="4419600" y="22651"/>
            <a:ext cx="9448800" cy="1562100"/>
            <a:chOff x="4179947" y="831974"/>
            <a:chExt cx="9448800" cy="1562100"/>
          </a:xfrm>
        </p:grpSpPr>
        <p:sp>
          <p:nvSpPr>
            <p:cNvPr id="18" name="Freeform 3">
              <a:extLst>
                <a:ext uri="{FF2B5EF4-FFF2-40B4-BE49-F238E27FC236}">
                  <a16:creationId xmlns:a16="http://schemas.microsoft.com/office/drawing/2014/main" id="{521423C8-651E-A135-69E2-E2CDB2321DE1}"/>
                </a:ext>
              </a:extLst>
            </p:cNvPr>
            <p:cNvSpPr/>
            <p:nvPr/>
          </p:nvSpPr>
          <p:spPr>
            <a:xfrm>
              <a:off x="4179947" y="831974"/>
              <a:ext cx="9448800" cy="15621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68BF9FB-19CF-3266-47B2-D2FE402234B5}"/>
                </a:ext>
              </a:extLst>
            </p:cNvPr>
            <p:cNvSpPr txBox="1"/>
            <p:nvPr/>
          </p:nvSpPr>
          <p:spPr>
            <a:xfrm>
              <a:off x="4667877" y="1197525"/>
              <a:ext cx="8472940" cy="830997"/>
            </a:xfrm>
            <a:prstGeom prst="rect">
              <a:avLst/>
            </a:prstGeom>
            <a:noFill/>
          </p:spPr>
          <p:txBody>
            <a:bodyPr wrap="square" rtlCol="0">
              <a:spAutoFit/>
            </a:bodyPr>
            <a:lstStyle/>
            <a:p>
              <a:pPr algn="ctr"/>
              <a:r>
                <a:rPr lang="en-US" sz="4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Hướng dẫn thực hiện</a:t>
              </a:r>
              <a:endParaRPr lang="en-US" sz="48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7DF95B6C-6AC2-AFEB-4075-871E9CBB8E09}"/>
              </a:ext>
            </a:extLst>
          </p:cNvPr>
          <p:cNvGrpSpPr/>
          <p:nvPr/>
        </p:nvGrpSpPr>
        <p:grpSpPr>
          <a:xfrm>
            <a:off x="0" y="1956997"/>
            <a:ext cx="15688576" cy="1820176"/>
            <a:chOff x="0" y="1697816"/>
            <a:chExt cx="15688576" cy="1820176"/>
          </a:xfrm>
        </p:grpSpPr>
        <p:sp>
          <p:nvSpPr>
            <p:cNvPr id="7" name="Rectangle 6">
              <a:extLst>
                <a:ext uri="{FF2B5EF4-FFF2-40B4-BE49-F238E27FC236}">
                  <a16:creationId xmlns:a16="http://schemas.microsoft.com/office/drawing/2014/main" id="{188C53B1-E4E2-6601-ABD3-724E2C64E3DB}"/>
                </a:ext>
              </a:extLst>
            </p:cNvPr>
            <p:cNvSpPr/>
            <p:nvPr/>
          </p:nvSpPr>
          <p:spPr>
            <a:xfrm>
              <a:off x="0" y="1913875"/>
              <a:ext cx="14782799" cy="13880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C00000"/>
                  </a:solidFill>
                  <a:latin typeface="Arial" panose="020B0604020202020204" pitchFamily="34" charset="0"/>
                  <a:cs typeface="Arial" panose="020B0604020202020204" pitchFamily="34" charset="0"/>
                </a:rPr>
                <a:t>Hình thức: Trình bày sáng tạo, độc đáo </a:t>
              </a:r>
            </a:p>
          </p:txBody>
        </p:sp>
        <p:pic>
          <p:nvPicPr>
            <p:cNvPr id="9" name="Picture 8" descr="Icon&#10;&#10;Description automatically generated">
              <a:extLst>
                <a:ext uri="{FF2B5EF4-FFF2-40B4-BE49-F238E27FC236}">
                  <a16:creationId xmlns:a16="http://schemas.microsoft.com/office/drawing/2014/main" id="{0141E7E3-5A96-6339-2BA0-A92876439D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68400" y="1697816"/>
              <a:ext cx="1820176" cy="1820176"/>
            </a:xfrm>
            <a:prstGeom prst="rect">
              <a:avLst/>
            </a:prstGeom>
          </p:spPr>
        </p:pic>
      </p:grpSp>
      <p:sp>
        <p:nvSpPr>
          <p:cNvPr id="10" name="Rectangle: Rounded Corners 9">
            <a:extLst>
              <a:ext uri="{FF2B5EF4-FFF2-40B4-BE49-F238E27FC236}">
                <a16:creationId xmlns:a16="http://schemas.microsoft.com/office/drawing/2014/main" id="{8864213C-AFF1-BA46-862A-51FA96DE340D}"/>
              </a:ext>
            </a:extLst>
          </p:cNvPr>
          <p:cNvSpPr/>
          <p:nvPr/>
        </p:nvSpPr>
        <p:spPr>
          <a:xfrm>
            <a:off x="748612" y="4148169"/>
            <a:ext cx="5219259" cy="210852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Vẽ tranh</a:t>
            </a:r>
            <a:endParaRPr lang="vi-VN" sz="380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75B9560C-F923-4AC5-6338-CA319F16C285}"/>
              </a:ext>
            </a:extLst>
          </p:cNvPr>
          <p:cNvSpPr/>
          <p:nvPr/>
        </p:nvSpPr>
        <p:spPr>
          <a:xfrm>
            <a:off x="6534371" y="4142725"/>
            <a:ext cx="5219258" cy="210852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Làm video ngắn</a:t>
            </a:r>
            <a:endParaRPr lang="vi-VN" sz="38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0633AC5F-1B1C-0307-16BC-BEA1BB5EA854}"/>
              </a:ext>
            </a:extLst>
          </p:cNvPr>
          <p:cNvSpPr/>
          <p:nvPr/>
        </p:nvSpPr>
        <p:spPr>
          <a:xfrm>
            <a:off x="12320130" y="4142726"/>
            <a:ext cx="5219258" cy="210852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Làm bài trình chiếu</a:t>
            </a:r>
            <a:endParaRPr lang="vi-VN" sz="3800">
              <a:solidFill>
                <a:schemeClr val="tx1"/>
              </a:solidFill>
              <a:latin typeface="Arial" panose="020B0604020202020204" pitchFamily="34" charset="0"/>
              <a:cs typeface="Arial" panose="020B0604020202020204" pitchFamily="34" charset="0"/>
            </a:endParaRPr>
          </a:p>
        </p:txBody>
      </p:sp>
      <p:sp>
        <p:nvSpPr>
          <p:cNvPr id="14" name="Freeform 8">
            <a:extLst>
              <a:ext uri="{FF2B5EF4-FFF2-40B4-BE49-F238E27FC236}">
                <a16:creationId xmlns:a16="http://schemas.microsoft.com/office/drawing/2014/main" id="{D91378C0-C295-3BC3-AF6A-C70ACD00E4C8}"/>
              </a:ext>
            </a:extLst>
          </p:cNvPr>
          <p:cNvSpPr/>
          <p:nvPr/>
        </p:nvSpPr>
        <p:spPr>
          <a:xfrm rot="1149574" flipH="1">
            <a:off x="17176636" y="8700912"/>
            <a:ext cx="883223" cy="1539319"/>
          </a:xfrm>
          <a:custGeom>
            <a:avLst/>
            <a:gdLst/>
            <a:ahLst/>
            <a:cxnLst/>
            <a:rect l="l" t="t" r="r" b="b"/>
            <a:pathLst>
              <a:path w="1568258" h="2248398">
                <a:moveTo>
                  <a:pt x="1568258" y="0"/>
                </a:moveTo>
                <a:lnTo>
                  <a:pt x="0" y="0"/>
                </a:lnTo>
                <a:lnTo>
                  <a:pt x="0" y="2248398"/>
                </a:lnTo>
                <a:lnTo>
                  <a:pt x="1568258" y="2248398"/>
                </a:lnTo>
                <a:lnTo>
                  <a:pt x="156825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6" name="Picture 15" descr="A cartoon child painting on a canvas&#10;&#10;Description automatically generated">
            <a:extLst>
              <a:ext uri="{FF2B5EF4-FFF2-40B4-BE49-F238E27FC236}">
                <a16:creationId xmlns:a16="http://schemas.microsoft.com/office/drawing/2014/main" id="{C55B86B3-5C3E-E4D5-8685-3D2C8A6161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6887" y="6744595"/>
            <a:ext cx="3505200" cy="3347432"/>
          </a:xfrm>
          <a:prstGeom prst="rect">
            <a:avLst/>
          </a:prstGeom>
        </p:spPr>
      </p:pic>
      <p:pic>
        <p:nvPicPr>
          <p:cNvPr id="21" name="Picture 20" descr="A movie clapper board with a play button&#10;&#10;Description automatically generated">
            <a:extLst>
              <a:ext uri="{FF2B5EF4-FFF2-40B4-BE49-F238E27FC236}">
                <a16:creationId xmlns:a16="http://schemas.microsoft.com/office/drawing/2014/main" id="{DA03616F-A20D-00AE-0801-94E4867E21AF}"/>
              </a:ext>
            </a:extLst>
          </p:cNvPr>
          <p:cNvPicPr>
            <a:picLocks noChangeAspect="1"/>
          </p:cNvPicPr>
          <p:nvPr/>
        </p:nvPicPr>
        <p:blipFill rotWithShape="1">
          <a:blip r:embed="rId12">
            <a:extLst>
              <a:ext uri="{28A0092B-C50C-407E-A947-70E740481C1C}">
                <a14:useLocalDpi xmlns:a14="http://schemas.microsoft.com/office/drawing/2010/main" val="0"/>
              </a:ext>
            </a:extLst>
          </a:blip>
          <a:srcRect l="20776" r="19559"/>
          <a:stretch/>
        </p:blipFill>
        <p:spPr>
          <a:xfrm>
            <a:off x="7448550" y="6611701"/>
            <a:ext cx="3390900" cy="3287097"/>
          </a:xfrm>
          <a:prstGeom prst="rect">
            <a:avLst/>
          </a:prstGeom>
        </p:spPr>
      </p:pic>
      <p:pic>
        <p:nvPicPr>
          <p:cNvPr id="22" name="Picture 21" descr="An orange and black logo&#10;&#10;Description automatically generated">
            <a:extLst>
              <a:ext uri="{FF2B5EF4-FFF2-40B4-BE49-F238E27FC236}">
                <a16:creationId xmlns:a16="http://schemas.microsoft.com/office/drawing/2014/main" id="{65684CDF-013B-06E1-6F26-5F2D3EF085D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380470" y="6810298"/>
            <a:ext cx="2889902" cy="2889902"/>
          </a:xfrm>
          <a:prstGeom prst="rect">
            <a:avLst/>
          </a:prstGeom>
        </p:spPr>
      </p:pic>
    </p:spTree>
    <p:extLst>
      <p:ext uri="{BB962C8B-B14F-4D97-AF65-F5344CB8AC3E}">
        <p14:creationId xmlns:p14="http://schemas.microsoft.com/office/powerpoint/2010/main" val="382985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Vertical)">
                                      <p:cBhvr>
                                        <p:cTn id="20" dur="500"/>
                                        <p:tgtEl>
                                          <p:spTgt spid="12"/>
                                        </p:tgtEl>
                                      </p:cBhvr>
                                    </p:animEffect>
                                  </p:childTnLst>
                                </p:cTn>
                              </p:par>
                              <p:par>
                                <p:cTn id="21" presetID="16" presetClass="entr" presetSubtype="37"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out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15" name="Arrow: Pentagon 14">
            <a:extLst>
              <a:ext uri="{FF2B5EF4-FFF2-40B4-BE49-F238E27FC236}">
                <a16:creationId xmlns:a16="http://schemas.microsoft.com/office/drawing/2014/main" id="{B61E8D65-B552-532A-8F25-756107CB1254}"/>
              </a:ext>
            </a:extLst>
          </p:cNvPr>
          <p:cNvSpPr/>
          <p:nvPr/>
        </p:nvSpPr>
        <p:spPr>
          <a:xfrm>
            <a:off x="0" y="647700"/>
            <a:ext cx="7848600" cy="1295400"/>
          </a:xfrm>
          <a:prstGeom prst="homePlate">
            <a:avLst/>
          </a:prstGeom>
          <a:solidFill>
            <a:srgbClr val="FFF7DD"/>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VÍ DỤ THAM KHẢO</a:t>
            </a:r>
          </a:p>
        </p:txBody>
      </p:sp>
      <p:pic>
        <p:nvPicPr>
          <p:cNvPr id="3" name="Picture 2" descr="A screenshot of a computer&#10;&#10;Description automatically generated">
            <a:extLst>
              <a:ext uri="{FF2B5EF4-FFF2-40B4-BE49-F238E27FC236}">
                <a16:creationId xmlns:a16="http://schemas.microsoft.com/office/drawing/2014/main" id="{FC0C7EC4-C425-940C-67DB-736DD6FD7756}"/>
              </a:ext>
            </a:extLst>
          </p:cNvPr>
          <p:cNvPicPr>
            <a:picLocks noChangeAspect="1"/>
          </p:cNvPicPr>
          <p:nvPr/>
        </p:nvPicPr>
        <p:blipFill rotWithShape="1">
          <a:blip r:embed="rId2">
            <a:extLst>
              <a:ext uri="{28A0092B-C50C-407E-A947-70E740481C1C}">
                <a14:useLocalDpi xmlns:a14="http://schemas.microsoft.com/office/drawing/2010/main" val="0"/>
              </a:ext>
            </a:extLst>
          </a:blip>
          <a:srcRect l="12038" t="54444" r="12036" b="1111"/>
          <a:stretch/>
        </p:blipFill>
        <p:spPr>
          <a:xfrm>
            <a:off x="3467100" y="2575832"/>
            <a:ext cx="11353800" cy="70961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8" name="Freeform 8"/>
          <p:cNvSpPr/>
          <p:nvPr/>
        </p:nvSpPr>
        <p:spPr>
          <a:xfrm>
            <a:off x="16611600" y="8382000"/>
            <a:ext cx="1676400" cy="1905000"/>
          </a:xfrm>
          <a:custGeom>
            <a:avLst/>
            <a:gdLst/>
            <a:ahLst/>
            <a:cxnLst/>
            <a:rect l="l" t="t" r="r" b="b"/>
            <a:pathLst>
              <a:path w="2195738" h="2613974">
                <a:moveTo>
                  <a:pt x="0" y="0"/>
                </a:moveTo>
                <a:lnTo>
                  <a:pt x="2195738" y="0"/>
                </a:lnTo>
                <a:lnTo>
                  <a:pt x="2195738" y="2613974"/>
                </a:lnTo>
                <a:lnTo>
                  <a:pt x="0" y="26139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92851"/>
            <a:ext cx="1102623" cy="1135508"/>
          </a:xfrm>
          <a:custGeom>
            <a:avLst/>
            <a:gdLst/>
            <a:ahLst/>
            <a:cxnLst/>
            <a:rect l="l" t="t" r="r" b="b"/>
            <a:pathLst>
              <a:path w="1755789" h="1661415">
                <a:moveTo>
                  <a:pt x="0" y="0"/>
                </a:moveTo>
                <a:lnTo>
                  <a:pt x="1755789" y="0"/>
                </a:lnTo>
                <a:lnTo>
                  <a:pt x="1755789" y="1661415"/>
                </a:lnTo>
                <a:lnTo>
                  <a:pt x="0" y="1661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2">
            <a:extLst>
              <a:ext uri="{FF2B5EF4-FFF2-40B4-BE49-F238E27FC236}">
                <a16:creationId xmlns:a16="http://schemas.microsoft.com/office/drawing/2014/main" id="{F581E8B5-AABC-FB4E-5086-7D5E676C2BE9}"/>
              </a:ext>
            </a:extLst>
          </p:cNvPr>
          <p:cNvSpPr/>
          <p:nvPr/>
        </p:nvSpPr>
        <p:spPr>
          <a:xfrm>
            <a:off x="2060626" y="1669560"/>
            <a:ext cx="14489825" cy="705534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5">
            <a:extLst>
              <a:ext uri="{FF2B5EF4-FFF2-40B4-BE49-F238E27FC236}">
                <a16:creationId xmlns:a16="http://schemas.microsoft.com/office/drawing/2014/main" id="{1ABA543D-ABCB-6942-309B-70C33CEA0DB0}"/>
              </a:ext>
            </a:extLst>
          </p:cNvPr>
          <p:cNvSpPr/>
          <p:nvPr/>
        </p:nvSpPr>
        <p:spPr>
          <a:xfrm>
            <a:off x="15442562" y="6818888"/>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6">
            <a:extLst>
              <a:ext uri="{FF2B5EF4-FFF2-40B4-BE49-F238E27FC236}">
                <a16:creationId xmlns:a16="http://schemas.microsoft.com/office/drawing/2014/main" id="{A7DFE783-6458-CE4D-C99D-CE826E680F7D}"/>
              </a:ext>
            </a:extLst>
          </p:cNvPr>
          <p:cNvSpPr/>
          <p:nvPr/>
        </p:nvSpPr>
        <p:spPr>
          <a:xfrm>
            <a:off x="14087682" y="1034686"/>
            <a:ext cx="2139692" cy="2139692"/>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1" name="TextBox 11">
            <a:extLst>
              <a:ext uri="{FF2B5EF4-FFF2-40B4-BE49-F238E27FC236}">
                <a16:creationId xmlns:a16="http://schemas.microsoft.com/office/drawing/2014/main" id="{47F1B6EA-3127-CEC9-5866-8E447D9AB00B}"/>
              </a:ext>
            </a:extLst>
          </p:cNvPr>
          <p:cNvSpPr txBox="1"/>
          <p:nvPr/>
        </p:nvSpPr>
        <p:spPr>
          <a:xfrm>
            <a:off x="3639109" y="2784357"/>
            <a:ext cx="11332858" cy="4825745"/>
          </a:xfrm>
          <a:prstGeom prst="rect">
            <a:avLst/>
          </a:prstGeom>
        </p:spPr>
        <p:txBody>
          <a:bodyPr wrap="square" lIns="0" tIns="0" rIns="0" bIns="0" rtlCol="0" anchor="t">
            <a:spAutoFit/>
          </a:bodyPr>
          <a:lstStyle/>
          <a:p>
            <a:pPr algn="ctr">
              <a:lnSpc>
                <a:spcPct val="150000"/>
              </a:lnSpc>
              <a:spcBef>
                <a:spcPct val="0"/>
              </a:spcBef>
            </a:pPr>
            <a:r>
              <a:rPr lang="en-US" sz="5400" b="1">
                <a:solidFill>
                  <a:schemeClr val="tx2">
                    <a:lumMod val="50000"/>
                  </a:schemeClr>
                </a:solidFill>
                <a:latin typeface="Arial" panose="020B0604020202020204" pitchFamily="34" charset="0"/>
                <a:cs typeface="Arial" panose="020B0604020202020204" pitchFamily="34" charset="0"/>
              </a:rPr>
              <a:t>KẾT LUẬN</a:t>
            </a:r>
          </a:p>
          <a:p>
            <a:pPr algn="just">
              <a:lnSpc>
                <a:spcPct val="150000"/>
              </a:lnSpc>
              <a:spcBef>
                <a:spcPct val="0"/>
              </a:spcBef>
            </a:pPr>
            <a:r>
              <a:rPr lang="vi-VN" sz="4000">
                <a:cs typeface="Arial" panose="020B0604020202020204" pitchFamily="34" charset="0"/>
              </a:rPr>
              <a:t>Mỗi giai đoạn trong xã hội sẽ xuất hiện các nghề phổ biến khác nhau, đáp ứng nhu cầu của xã hội đó. Chúng ta cần tìm hiểu về các nghề này để có định hướng nghề nghiệp phù hợp cho bản thân.</a:t>
            </a:r>
            <a:endParaRPr lang="vi-VN" sz="4000" dirty="0">
              <a:latin typeface="Arial" panose="020B0604020202020204" pitchFamily="34" charset="0"/>
              <a:cs typeface="Arial" panose="020B0604020202020204" pitchFamily="34" charset="0"/>
            </a:endParaRPr>
          </a:p>
        </p:txBody>
      </p:sp>
      <p:sp>
        <p:nvSpPr>
          <p:cNvPr id="22" name="Freeform 5">
            <a:extLst>
              <a:ext uri="{FF2B5EF4-FFF2-40B4-BE49-F238E27FC236}">
                <a16:creationId xmlns:a16="http://schemas.microsoft.com/office/drawing/2014/main" id="{F0AE97CD-E656-AE95-C61A-EF69826A54AC}"/>
              </a:ext>
            </a:extLst>
          </p:cNvPr>
          <p:cNvSpPr/>
          <p:nvPr/>
        </p:nvSpPr>
        <p:spPr>
          <a:xfrm>
            <a:off x="2436346" y="2115418"/>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3" name="Picture 22" descr="A group of people wearing white coats and a helmet&#10;&#10;Description automatically generated">
            <a:extLst>
              <a:ext uri="{FF2B5EF4-FFF2-40B4-BE49-F238E27FC236}">
                <a16:creationId xmlns:a16="http://schemas.microsoft.com/office/drawing/2014/main" id="{A4768676-2F6A-7B90-C055-CD953D7A79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624" y="6494851"/>
            <a:ext cx="4435424" cy="4435424"/>
          </a:xfrm>
          <a:prstGeom prst="rect">
            <a:avLst/>
          </a:prstGeom>
        </p:spPr>
      </p:pic>
    </p:spTree>
    <p:extLst>
      <p:ext uri="{BB962C8B-B14F-4D97-AF65-F5344CB8AC3E}">
        <p14:creationId xmlns:p14="http://schemas.microsoft.com/office/powerpoint/2010/main" val="3174484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grpSp>
        <p:nvGrpSpPr>
          <p:cNvPr id="4" name="Group 4"/>
          <p:cNvGrpSpPr/>
          <p:nvPr/>
        </p:nvGrpSpPr>
        <p:grpSpPr>
          <a:xfrm>
            <a:off x="568519" y="1787800"/>
            <a:ext cx="17150961" cy="7573256"/>
            <a:chOff x="0" y="0"/>
            <a:chExt cx="4517126" cy="1994602"/>
          </a:xfrm>
        </p:grpSpPr>
        <p:sp>
          <p:nvSpPr>
            <p:cNvPr id="5" name="Freeform 5"/>
            <p:cNvSpPr/>
            <p:nvPr/>
          </p:nvSpPr>
          <p:spPr>
            <a:xfrm>
              <a:off x="0" y="0"/>
              <a:ext cx="4517126" cy="1994602"/>
            </a:xfrm>
            <a:custGeom>
              <a:avLst/>
              <a:gdLst/>
              <a:ahLst/>
              <a:cxnLst/>
              <a:rect l="l" t="t" r="r" b="b"/>
              <a:pathLst>
                <a:path w="4517126" h="1994602">
                  <a:moveTo>
                    <a:pt x="23021" y="0"/>
                  </a:moveTo>
                  <a:lnTo>
                    <a:pt x="4494104" y="0"/>
                  </a:lnTo>
                  <a:cubicBezTo>
                    <a:pt x="4500210" y="0"/>
                    <a:pt x="4506066" y="2425"/>
                    <a:pt x="4510383" y="6743"/>
                  </a:cubicBezTo>
                  <a:cubicBezTo>
                    <a:pt x="4514700" y="11060"/>
                    <a:pt x="4517126" y="16916"/>
                    <a:pt x="4517126" y="23021"/>
                  </a:cubicBezTo>
                  <a:lnTo>
                    <a:pt x="4517126" y="1971581"/>
                  </a:lnTo>
                  <a:cubicBezTo>
                    <a:pt x="4517126" y="1984295"/>
                    <a:pt x="4506819" y="1994602"/>
                    <a:pt x="4494104" y="1994602"/>
                  </a:cubicBezTo>
                  <a:lnTo>
                    <a:pt x="23021" y="1994602"/>
                  </a:lnTo>
                  <a:cubicBezTo>
                    <a:pt x="16916" y="1994602"/>
                    <a:pt x="11060" y="1992177"/>
                    <a:pt x="6743" y="1987859"/>
                  </a:cubicBezTo>
                  <a:cubicBezTo>
                    <a:pt x="2425" y="1983542"/>
                    <a:pt x="0" y="1977687"/>
                    <a:pt x="0" y="1971581"/>
                  </a:cubicBezTo>
                  <a:lnTo>
                    <a:pt x="0" y="23021"/>
                  </a:lnTo>
                  <a:cubicBezTo>
                    <a:pt x="0" y="16916"/>
                    <a:pt x="2425" y="11060"/>
                    <a:pt x="6743" y="6743"/>
                  </a:cubicBezTo>
                  <a:cubicBezTo>
                    <a:pt x="11060" y="2425"/>
                    <a:pt x="16916" y="0"/>
                    <a:pt x="23021" y="0"/>
                  </a:cubicBezTo>
                  <a:close/>
                </a:path>
              </a:pathLst>
            </a:custGeom>
            <a:solidFill>
              <a:srgbClr val="77AF7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517126" cy="203270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695908" y="1472476"/>
            <a:ext cx="17023573" cy="7719010"/>
            <a:chOff x="0" y="0"/>
            <a:chExt cx="4483575" cy="2032990"/>
          </a:xfrm>
          <a:solidFill>
            <a:schemeClr val="bg1"/>
          </a:solidFill>
        </p:grpSpPr>
        <p:sp>
          <p:nvSpPr>
            <p:cNvPr id="8" name="Freeform 8"/>
            <p:cNvSpPr/>
            <p:nvPr/>
          </p:nvSpPr>
          <p:spPr>
            <a:xfrm>
              <a:off x="0" y="0"/>
              <a:ext cx="4483575" cy="2032990"/>
            </a:xfrm>
            <a:custGeom>
              <a:avLst/>
              <a:gdLst/>
              <a:ahLst/>
              <a:cxnLst/>
              <a:rect l="l" t="t" r="r" b="b"/>
              <a:pathLst>
                <a:path w="4483575" h="2032990">
                  <a:moveTo>
                    <a:pt x="23194" y="0"/>
                  </a:moveTo>
                  <a:lnTo>
                    <a:pt x="4460381" y="0"/>
                  </a:lnTo>
                  <a:cubicBezTo>
                    <a:pt x="4473191" y="0"/>
                    <a:pt x="4483575" y="10384"/>
                    <a:pt x="4483575" y="23194"/>
                  </a:cubicBezTo>
                  <a:lnTo>
                    <a:pt x="4483575" y="2009797"/>
                  </a:lnTo>
                  <a:cubicBezTo>
                    <a:pt x="4483575" y="2015948"/>
                    <a:pt x="4481131" y="2021847"/>
                    <a:pt x="4476781" y="2026197"/>
                  </a:cubicBezTo>
                  <a:cubicBezTo>
                    <a:pt x="4472432" y="2030547"/>
                    <a:pt x="4466532" y="2032990"/>
                    <a:pt x="4460381" y="2032990"/>
                  </a:cubicBezTo>
                  <a:lnTo>
                    <a:pt x="23194" y="2032990"/>
                  </a:lnTo>
                  <a:cubicBezTo>
                    <a:pt x="17042" y="2032990"/>
                    <a:pt x="11143" y="2030547"/>
                    <a:pt x="6793" y="2026197"/>
                  </a:cubicBezTo>
                  <a:cubicBezTo>
                    <a:pt x="2444" y="2021847"/>
                    <a:pt x="0" y="2015948"/>
                    <a:pt x="0" y="2009797"/>
                  </a:cubicBezTo>
                  <a:lnTo>
                    <a:pt x="0" y="23194"/>
                  </a:lnTo>
                  <a:cubicBezTo>
                    <a:pt x="0" y="17042"/>
                    <a:pt x="2444" y="11143"/>
                    <a:pt x="6793" y="6793"/>
                  </a:cubicBezTo>
                  <a:cubicBezTo>
                    <a:pt x="11143" y="2444"/>
                    <a:pt x="17042" y="0"/>
                    <a:pt x="23194"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483575" cy="207109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16386938" y="8672351"/>
            <a:ext cx="1901062" cy="1518200"/>
          </a:xfrm>
          <a:custGeom>
            <a:avLst/>
            <a:gdLst/>
            <a:ahLst/>
            <a:cxnLst/>
            <a:rect l="l" t="t" r="r" b="b"/>
            <a:pathLst>
              <a:path w="3068674" h="2883275">
                <a:moveTo>
                  <a:pt x="0" y="0"/>
                </a:moveTo>
                <a:lnTo>
                  <a:pt x="3068674" y="0"/>
                </a:lnTo>
                <a:lnTo>
                  <a:pt x="3068674" y="2883275"/>
                </a:lnTo>
                <a:lnTo>
                  <a:pt x="0" y="2883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297313" y="269600"/>
            <a:ext cx="1666825" cy="1518200"/>
          </a:xfrm>
          <a:custGeom>
            <a:avLst/>
            <a:gdLst/>
            <a:ahLst/>
            <a:cxnLst/>
            <a:rect l="l" t="t" r="r" b="b"/>
            <a:pathLst>
              <a:path w="1666825" h="1518200">
                <a:moveTo>
                  <a:pt x="0" y="0"/>
                </a:moveTo>
                <a:lnTo>
                  <a:pt x="1666825" y="0"/>
                </a:lnTo>
                <a:lnTo>
                  <a:pt x="1666825" y="1518200"/>
                </a:lnTo>
                <a:lnTo>
                  <a:pt x="0" y="1518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504824" y="451538"/>
            <a:ext cx="1943100" cy="1520254"/>
          </a:xfrm>
          <a:custGeom>
            <a:avLst/>
            <a:gdLst/>
            <a:ahLst/>
            <a:cxnLst/>
            <a:rect l="l" t="t" r="r" b="b"/>
            <a:pathLst>
              <a:path w="1436164" h="1087895">
                <a:moveTo>
                  <a:pt x="0" y="0"/>
                </a:moveTo>
                <a:lnTo>
                  <a:pt x="1436164" y="0"/>
                </a:lnTo>
                <a:lnTo>
                  <a:pt x="1436164" y="1087894"/>
                </a:lnTo>
                <a:lnTo>
                  <a:pt x="0" y="108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20">
            <a:extLst>
              <a:ext uri="{FF2B5EF4-FFF2-40B4-BE49-F238E27FC236}">
                <a16:creationId xmlns:a16="http://schemas.microsoft.com/office/drawing/2014/main" id="{5DA78964-D06A-73CF-079E-9442D12A38FB}"/>
              </a:ext>
            </a:extLst>
          </p:cNvPr>
          <p:cNvSpPr txBox="1"/>
          <p:nvPr/>
        </p:nvSpPr>
        <p:spPr>
          <a:xfrm>
            <a:off x="1558875" y="2952387"/>
            <a:ext cx="15297638"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srgbClr val="9BBB59">
                    <a:lumMod val="50000"/>
                  </a:srgbClr>
                </a:solidFill>
                <a:latin typeface="Arial" panose="020B0604020202020204" pitchFamily="34" charset="0"/>
                <a:ea typeface="Calibri" panose="020F0502020204030204" pitchFamily="34" charset="0"/>
                <a:cs typeface="Arial" panose="020B0604020202020204" pitchFamily="34" charset="0"/>
              </a:rPr>
              <a:t>TÌM HIỂU T</a:t>
            </a:r>
            <a:r>
              <a:rPr lang="en-US" sz="6600" b="1">
                <a:solidFill>
                  <a:srgbClr val="9BBB59">
                    <a:lumMod val="50000"/>
                  </a:srgbClr>
                </a:solidFill>
                <a:latin typeface="Arial" panose="020B0604020202020204" pitchFamily="34" charset="0"/>
                <a:ea typeface="Calibri" panose="020F0502020204030204" pitchFamily="34" charset="0"/>
                <a:cs typeface="Arial" panose="020B0604020202020204" pitchFamily="34" charset="0"/>
              </a:rPr>
              <a:t>H</a:t>
            </a:r>
            <a:r>
              <a:rPr lang="vi-VN" sz="6600" b="1">
                <a:solidFill>
                  <a:srgbClr val="9BBB59">
                    <a:lumMod val="50000"/>
                  </a:srgbClr>
                </a:solidFill>
                <a:latin typeface="Arial" panose="020B0604020202020204" pitchFamily="34" charset="0"/>
                <a:ea typeface="Calibri" panose="020F0502020204030204" pitchFamily="34" charset="0"/>
                <a:cs typeface="Arial" panose="020B0604020202020204" pitchFamily="34" charset="0"/>
              </a:rPr>
              <a:t>ÔNG TIN VỀ CÁC NGHỀ PHỔ BIẾN TRONG XÃ HỘI HIỆN ĐẠI</a:t>
            </a:r>
            <a:endParaRPr kumimoji="0" lang="vi-VN"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18464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8" name="Freeform 8"/>
          <p:cNvSpPr/>
          <p:nvPr/>
        </p:nvSpPr>
        <p:spPr>
          <a:xfrm>
            <a:off x="16680081" y="0"/>
            <a:ext cx="1655883" cy="1317365"/>
          </a:xfrm>
          <a:custGeom>
            <a:avLst/>
            <a:gdLst/>
            <a:ahLst/>
            <a:cxnLst/>
            <a:rect l="l" t="t" r="r" b="b"/>
            <a:pathLst>
              <a:path w="2791070" h="2756182">
                <a:moveTo>
                  <a:pt x="0" y="0"/>
                </a:moveTo>
                <a:lnTo>
                  <a:pt x="2791070" y="0"/>
                </a:lnTo>
                <a:lnTo>
                  <a:pt x="2791070" y="2756182"/>
                </a:lnTo>
                <a:lnTo>
                  <a:pt x="0" y="2756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76112" y="8914911"/>
            <a:ext cx="1419940" cy="1254597"/>
          </a:xfrm>
          <a:custGeom>
            <a:avLst/>
            <a:gdLst/>
            <a:ahLst/>
            <a:cxnLst/>
            <a:rect l="l" t="t" r="r" b="b"/>
            <a:pathLst>
              <a:path w="2335521" h="2081533">
                <a:moveTo>
                  <a:pt x="0" y="0"/>
                </a:moveTo>
                <a:lnTo>
                  <a:pt x="2335521" y="0"/>
                </a:lnTo>
                <a:lnTo>
                  <a:pt x="2335521" y="2081533"/>
                </a:lnTo>
                <a:lnTo>
                  <a:pt x="0" y="2081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6577635" y="8188702"/>
            <a:ext cx="1655883" cy="2046249"/>
          </a:xfrm>
          <a:custGeom>
            <a:avLst/>
            <a:gdLst/>
            <a:ahLst/>
            <a:cxnLst/>
            <a:rect l="l" t="t" r="r" b="b"/>
            <a:pathLst>
              <a:path w="3418395" h="3277386">
                <a:moveTo>
                  <a:pt x="0" y="0"/>
                </a:moveTo>
                <a:lnTo>
                  <a:pt x="3418395" y="0"/>
                </a:lnTo>
                <a:lnTo>
                  <a:pt x="3418395" y="3277386"/>
                </a:lnTo>
                <a:lnTo>
                  <a:pt x="0" y="3277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94956109-494C-DEA3-1046-086506D01CF6}"/>
              </a:ext>
            </a:extLst>
          </p:cNvPr>
          <p:cNvGrpSpPr/>
          <p:nvPr/>
        </p:nvGrpSpPr>
        <p:grpSpPr>
          <a:xfrm>
            <a:off x="5352062" y="0"/>
            <a:ext cx="7583876" cy="1388058"/>
            <a:chOff x="4834930" y="84191"/>
            <a:chExt cx="7359542" cy="1232175"/>
          </a:xfrm>
        </p:grpSpPr>
        <p:sp>
          <p:nvSpPr>
            <p:cNvPr id="6" name="Round Same Side Corner Rectangle 11">
              <a:extLst>
                <a:ext uri="{FF2B5EF4-FFF2-40B4-BE49-F238E27FC236}">
                  <a16:creationId xmlns:a16="http://schemas.microsoft.com/office/drawing/2014/main" id="{2C61A988-39B1-6653-FD7E-892542FD9AB3}"/>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A01041F-3C13-88CE-78FF-31180B52541B}"/>
                </a:ext>
              </a:extLst>
            </p:cNvPr>
            <p:cNvSpPr txBox="1"/>
            <p:nvPr/>
          </p:nvSpPr>
          <p:spPr>
            <a:xfrm>
              <a:off x="5224105" y="331441"/>
              <a:ext cx="6581192"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NHÓM</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B95F944F-8BA0-621F-C394-0838C03DA6C9}"/>
              </a:ext>
            </a:extLst>
          </p:cNvPr>
          <p:cNvGrpSpPr/>
          <p:nvPr/>
        </p:nvGrpSpPr>
        <p:grpSpPr>
          <a:xfrm>
            <a:off x="4770868" y="4932976"/>
            <a:ext cx="8839200" cy="1205265"/>
            <a:chOff x="3029863" y="1823688"/>
            <a:chExt cx="12362538" cy="1262412"/>
          </a:xfrm>
        </p:grpSpPr>
        <p:cxnSp>
          <p:nvCxnSpPr>
            <p:cNvPr id="12" name="Straight Connector 11">
              <a:extLst>
                <a:ext uri="{FF2B5EF4-FFF2-40B4-BE49-F238E27FC236}">
                  <a16:creationId xmlns:a16="http://schemas.microsoft.com/office/drawing/2014/main" id="{346EDAB6-3FF5-51CA-0108-BC8382F4262F}"/>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98E04B-5042-934A-9909-5D07D9F07023}"/>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3BC5D68-BCEF-D293-1061-7C754E717E3C}"/>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5AB3D31-4C87-48D6-FDEE-C3BC5E364D43}"/>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7DBF0BBF-6446-18C2-1563-F6EA329C6F52}"/>
              </a:ext>
            </a:extLst>
          </p:cNvPr>
          <p:cNvSpPr/>
          <p:nvPr/>
        </p:nvSpPr>
        <p:spPr>
          <a:xfrm>
            <a:off x="1752601" y="6098853"/>
            <a:ext cx="6769432" cy="3000944"/>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Việc làm đặc trưng</a:t>
            </a:r>
          </a:p>
        </p:txBody>
      </p:sp>
      <p:sp>
        <p:nvSpPr>
          <p:cNvPr id="17" name="Rectangle 16">
            <a:extLst>
              <a:ext uri="{FF2B5EF4-FFF2-40B4-BE49-F238E27FC236}">
                <a16:creationId xmlns:a16="http://schemas.microsoft.com/office/drawing/2014/main" id="{313B84C6-4645-DA76-E118-18B5DF085DA3}"/>
              </a:ext>
            </a:extLst>
          </p:cNvPr>
          <p:cNvSpPr/>
          <p:nvPr/>
        </p:nvSpPr>
        <p:spPr>
          <a:xfrm>
            <a:off x="9763301" y="6098853"/>
            <a:ext cx="6769432" cy="3000944"/>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Trang thiết bị, dụng cụ lao động của nghề</a:t>
            </a:r>
          </a:p>
        </p:txBody>
      </p:sp>
      <p:grpSp>
        <p:nvGrpSpPr>
          <p:cNvPr id="19" name="Group 18">
            <a:extLst>
              <a:ext uri="{FF2B5EF4-FFF2-40B4-BE49-F238E27FC236}">
                <a16:creationId xmlns:a16="http://schemas.microsoft.com/office/drawing/2014/main" id="{D2F6D1D3-F674-988A-34F7-A51C3BCE0F64}"/>
              </a:ext>
            </a:extLst>
          </p:cNvPr>
          <p:cNvGrpSpPr/>
          <p:nvPr/>
        </p:nvGrpSpPr>
        <p:grpSpPr>
          <a:xfrm>
            <a:off x="897199" y="1385956"/>
            <a:ext cx="16490539" cy="3547019"/>
            <a:chOff x="-1021948" y="1945880"/>
            <a:chExt cx="16490539" cy="3547019"/>
          </a:xfrm>
        </p:grpSpPr>
        <p:sp>
          <p:nvSpPr>
            <p:cNvPr id="20" name="Speech Bubble: Rectangle with Corners Rounded 19">
              <a:extLst>
                <a:ext uri="{FF2B5EF4-FFF2-40B4-BE49-F238E27FC236}">
                  <a16:creationId xmlns:a16="http://schemas.microsoft.com/office/drawing/2014/main" id="{6DCD0444-ED0C-FE08-99BF-9952097F12A6}"/>
                </a:ext>
              </a:extLst>
            </p:cNvPr>
            <p:cNvSpPr/>
            <p:nvPr/>
          </p:nvSpPr>
          <p:spPr>
            <a:xfrm>
              <a:off x="-457207" y="2421660"/>
              <a:ext cx="15925798" cy="3071239"/>
            </a:xfrm>
            <a:prstGeom prst="wedgeRoundRectCallout">
              <a:avLst>
                <a:gd name="adj1" fmla="val -26405"/>
                <a:gd name="adj2" fmla="val 46900"/>
                <a:gd name="adj3" fmla="val 16667"/>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thành các nhóm (2 – 3 HS)</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ỗi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thành viên trong nhóm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chọn một nghề phổ biến trong xã hội hiện đại và nêu tóm tắt về:</a:t>
              </a:r>
            </a:p>
          </p:txBody>
        </p:sp>
        <p:pic>
          <p:nvPicPr>
            <p:cNvPr id="21" name="Picture 4">
              <a:extLst>
                <a:ext uri="{FF2B5EF4-FFF2-40B4-BE49-F238E27FC236}">
                  <a16:creationId xmlns:a16="http://schemas.microsoft.com/office/drawing/2014/main" id="{138694EA-0383-661F-88BC-44B75884BF3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555803">
              <a:off x="-1021948" y="1945880"/>
              <a:ext cx="1454937" cy="822702"/>
            </a:xfrm>
            <a:prstGeom prst="rect">
              <a:avLst/>
            </a:prstGeom>
          </p:spPr>
        </p:pic>
      </p:grpSp>
      <p:pic>
        <p:nvPicPr>
          <p:cNvPr id="22" name="Picture 5">
            <a:extLst>
              <a:ext uri="{FF2B5EF4-FFF2-40B4-BE49-F238E27FC236}">
                <a16:creationId xmlns:a16="http://schemas.microsoft.com/office/drawing/2014/main" id="{4430771E-3557-EE16-E1BB-2D956606B3F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30745" y="8520592"/>
            <a:ext cx="7226509" cy="1969223"/>
          </a:xfrm>
          <a:prstGeom prst="rect">
            <a:avLst/>
          </a:prstGeom>
        </p:spPr>
      </p:pic>
    </p:spTree>
    <p:extLst>
      <p:ext uri="{BB962C8B-B14F-4D97-AF65-F5344CB8AC3E}">
        <p14:creationId xmlns:p14="http://schemas.microsoft.com/office/powerpoint/2010/main" val="18253243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FEB8B7-2C34-A7C9-4231-38B204801A00}"/>
              </a:ext>
            </a:extLst>
          </p:cNvPr>
          <p:cNvGrpSpPr/>
          <p:nvPr/>
        </p:nvGrpSpPr>
        <p:grpSpPr>
          <a:xfrm>
            <a:off x="5733095" y="0"/>
            <a:ext cx="6821800" cy="1257301"/>
            <a:chOff x="4834930" y="84190"/>
            <a:chExt cx="6620009" cy="1116102"/>
          </a:xfrm>
        </p:grpSpPr>
        <p:sp>
          <p:nvSpPr>
            <p:cNvPr id="4" name="Round Same Side Corner Rectangle 11">
              <a:extLst>
                <a:ext uri="{FF2B5EF4-FFF2-40B4-BE49-F238E27FC236}">
                  <a16:creationId xmlns:a16="http://schemas.microsoft.com/office/drawing/2014/main" id="{DD0DA6D5-A185-23FE-5466-0582A61D5CE1}"/>
                </a:ext>
              </a:extLst>
            </p:cNvPr>
            <p:cNvSpPr/>
            <p:nvPr/>
          </p:nvSpPr>
          <p:spPr>
            <a:xfrm flipV="1">
              <a:off x="4834930" y="84190"/>
              <a:ext cx="6620009" cy="1116102"/>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A74EF6C-6ED6-EECB-F3A4-F7FC32B65A76}"/>
                </a:ext>
              </a:extLst>
            </p:cNvPr>
            <p:cNvSpPr txBox="1"/>
            <p:nvPr/>
          </p:nvSpPr>
          <p:spPr>
            <a:xfrm>
              <a:off x="4943275" y="328047"/>
              <a:ext cx="6403317" cy="628388"/>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GỢI Ý THAM KHẢO</a:t>
              </a:r>
              <a:endParaRPr lang="en-US" sz="4000" b="1" dirty="0">
                <a:solidFill>
                  <a:schemeClr val="bg1"/>
                </a:solidFill>
                <a:latin typeface="Arial" panose="020B0604020202020204" pitchFamily="34" charset="0"/>
                <a:cs typeface="Arial" panose="020B0604020202020204" pitchFamily="34" charset="0"/>
              </a:endParaRPr>
            </a:p>
          </p:txBody>
        </p:sp>
      </p:grpSp>
      <p:graphicFrame>
        <p:nvGraphicFramePr>
          <p:cNvPr id="6" name="Table 5">
            <a:extLst>
              <a:ext uri="{FF2B5EF4-FFF2-40B4-BE49-F238E27FC236}">
                <a16:creationId xmlns:a16="http://schemas.microsoft.com/office/drawing/2014/main" id="{D3A785BB-4ECC-ACB5-D68C-23163EF06568}"/>
              </a:ext>
            </a:extLst>
          </p:cNvPr>
          <p:cNvGraphicFramePr>
            <a:graphicFrameLocks noGrp="1"/>
          </p:cNvGraphicFramePr>
          <p:nvPr>
            <p:extLst>
              <p:ext uri="{D42A27DB-BD31-4B8C-83A1-F6EECF244321}">
                <p14:modId xmlns:p14="http://schemas.microsoft.com/office/powerpoint/2010/main" val="3617154777"/>
              </p:ext>
            </p:extLst>
          </p:nvPr>
        </p:nvGraphicFramePr>
        <p:xfrm>
          <a:off x="457194" y="1627858"/>
          <a:ext cx="17373599" cy="8316242"/>
        </p:xfrm>
        <a:graphic>
          <a:graphicData uri="http://schemas.openxmlformats.org/drawingml/2006/table">
            <a:tbl>
              <a:tblPr firstRow="1" firstCol="1" bandRow="1">
                <a:tableStyleId>{7DF18680-E054-41AD-8BC1-D1AEF772440D}</a:tableStyleId>
              </a:tblPr>
              <a:tblGrid>
                <a:gridCol w="4996837">
                  <a:extLst>
                    <a:ext uri="{9D8B030D-6E8A-4147-A177-3AD203B41FA5}">
                      <a16:colId xmlns:a16="http://schemas.microsoft.com/office/drawing/2014/main" val="351903662"/>
                    </a:ext>
                  </a:extLst>
                </a:gridCol>
                <a:gridCol w="6128363">
                  <a:extLst>
                    <a:ext uri="{9D8B030D-6E8A-4147-A177-3AD203B41FA5}">
                      <a16:colId xmlns:a16="http://schemas.microsoft.com/office/drawing/2014/main" val="2070351123"/>
                    </a:ext>
                  </a:extLst>
                </a:gridCol>
                <a:gridCol w="6248399">
                  <a:extLst>
                    <a:ext uri="{9D8B030D-6E8A-4147-A177-3AD203B41FA5}">
                      <a16:colId xmlns:a16="http://schemas.microsoft.com/office/drawing/2014/main" val="711995088"/>
                    </a:ext>
                  </a:extLst>
                </a:gridCol>
              </a:tblGrid>
              <a:tr h="1012044">
                <a:tc>
                  <a:txBody>
                    <a:bodyPr/>
                    <a:lstStyle/>
                    <a:p>
                      <a:pPr marL="0" marR="0" algn="ctr">
                        <a:lnSpc>
                          <a:spcPct val="100000"/>
                        </a:lnSpc>
                        <a:spcBef>
                          <a:spcPts val="240"/>
                        </a:spcBef>
                        <a:spcAft>
                          <a:spcPts val="240"/>
                        </a:spcAft>
                      </a:pPr>
                      <a:r>
                        <a:rPr lang="vi-VN" sz="30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 nghề</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rgbClr val="FF00FF"/>
                      </a:solidFill>
                      <a:prstDash val="solid"/>
                      <a:round/>
                      <a:headEnd type="none" w="med" len="med"/>
                      <a:tailEnd type="none" w="med" len="med"/>
                    </a:lnL>
                    <a:lnR w="28575" cap="flat" cmpd="sng" algn="ctr">
                      <a:solidFill>
                        <a:srgbClr val="FF00FF"/>
                      </a:solidFill>
                      <a:prstDash val="solid"/>
                      <a:round/>
                      <a:headEnd type="none" w="med" len="med"/>
                      <a:tailEnd type="none" w="med" len="med"/>
                    </a:lnR>
                    <a:lnT w="28575" cap="flat" cmpd="sng" algn="ctr">
                      <a:solidFill>
                        <a:srgbClr val="FF00FF"/>
                      </a:solidFill>
                      <a:prstDash val="solid"/>
                      <a:round/>
                      <a:headEnd type="none" w="med" len="med"/>
                      <a:tailEnd type="none" w="med" len="med"/>
                    </a:lnT>
                    <a:lnB w="28575" cap="flat" cmpd="sng" algn="ctr">
                      <a:solidFill>
                        <a:srgbClr val="FF00FF"/>
                      </a:solidFill>
                      <a:prstDash val="solid"/>
                      <a:round/>
                      <a:headEnd type="none" w="med" len="med"/>
                      <a:tailEnd type="none" w="med" len="med"/>
                    </a:lnB>
                    <a:solidFill>
                      <a:srgbClr val="FFD1FF"/>
                    </a:solidFill>
                  </a:tcPr>
                </a:tc>
                <a:tc>
                  <a:txBody>
                    <a:bodyPr/>
                    <a:lstStyle/>
                    <a:p>
                      <a:pPr marL="0" marR="0" algn="ctr">
                        <a:lnSpc>
                          <a:spcPct val="100000"/>
                        </a:lnSpc>
                        <a:spcBef>
                          <a:spcPts val="240"/>
                        </a:spcBef>
                        <a:spcAft>
                          <a:spcPts val="240"/>
                        </a:spcAft>
                      </a:pPr>
                      <a:r>
                        <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rPr>
                        <a:t>Việc làm đặc trưng</a:t>
                      </a:r>
                    </a:p>
                  </a:txBody>
                  <a:tcPr marL="68580" marR="68580" marT="0" marB="0" anchor="ctr">
                    <a:lnL w="28575" cap="flat" cmpd="sng" algn="ctr">
                      <a:solidFill>
                        <a:srgbClr val="FF00FF"/>
                      </a:solidFill>
                      <a:prstDash val="solid"/>
                      <a:round/>
                      <a:headEnd type="none" w="med" len="med"/>
                      <a:tailEnd type="none" w="med" len="med"/>
                    </a:lnL>
                    <a:lnR w="28575" cap="flat" cmpd="sng" algn="ctr">
                      <a:solidFill>
                        <a:srgbClr val="FF00FF"/>
                      </a:solidFill>
                      <a:prstDash val="solid"/>
                      <a:round/>
                      <a:headEnd type="none" w="med" len="med"/>
                      <a:tailEnd type="none" w="med" len="med"/>
                    </a:lnR>
                    <a:lnT w="28575" cap="flat" cmpd="sng" algn="ctr">
                      <a:solidFill>
                        <a:srgbClr val="FF00FF"/>
                      </a:solidFill>
                      <a:prstDash val="solid"/>
                      <a:round/>
                      <a:headEnd type="none" w="med" len="med"/>
                      <a:tailEnd type="none" w="med" len="med"/>
                    </a:lnT>
                    <a:lnB w="28575" cap="flat" cmpd="sng" algn="ctr">
                      <a:solidFill>
                        <a:srgbClr val="FF00FF"/>
                      </a:solidFill>
                      <a:prstDash val="solid"/>
                      <a:round/>
                      <a:headEnd type="none" w="med" len="med"/>
                      <a:tailEnd type="none" w="med" len="med"/>
                    </a:lnB>
                    <a:solidFill>
                      <a:srgbClr val="FFD1FF"/>
                    </a:solidFill>
                  </a:tcPr>
                </a:tc>
                <a:tc>
                  <a:txBody>
                    <a:bodyPr/>
                    <a:lstStyle/>
                    <a:p>
                      <a:pPr marL="0" marR="0" algn="ctr">
                        <a:lnSpc>
                          <a:spcPct val="100000"/>
                        </a:lnSpc>
                        <a:spcBef>
                          <a:spcPts val="240"/>
                        </a:spcBef>
                        <a:spcAft>
                          <a:spcPts val="240"/>
                        </a:spcAft>
                      </a:pPr>
                      <a:r>
                        <a:rPr lang="vi-VN" sz="30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Trang thiết bị, dụng cụ lao động</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rgbClr val="FF00FF"/>
                      </a:solidFill>
                      <a:prstDash val="solid"/>
                      <a:round/>
                      <a:headEnd type="none" w="med" len="med"/>
                      <a:tailEnd type="none" w="med" len="med"/>
                    </a:lnL>
                    <a:lnR w="28575" cap="flat" cmpd="sng" algn="ctr">
                      <a:solidFill>
                        <a:srgbClr val="FF00FF"/>
                      </a:solidFill>
                      <a:prstDash val="solid"/>
                      <a:round/>
                      <a:headEnd type="none" w="med" len="med"/>
                      <a:tailEnd type="none" w="med" len="med"/>
                    </a:lnR>
                    <a:lnT w="28575" cap="flat" cmpd="sng" algn="ctr">
                      <a:solidFill>
                        <a:srgbClr val="FF00FF"/>
                      </a:solidFill>
                      <a:prstDash val="solid"/>
                      <a:round/>
                      <a:headEnd type="none" w="med" len="med"/>
                      <a:tailEnd type="none" w="med" len="med"/>
                    </a:lnT>
                    <a:lnB w="28575" cap="flat" cmpd="sng" algn="ctr">
                      <a:solidFill>
                        <a:srgbClr val="FF00FF"/>
                      </a:solidFill>
                      <a:prstDash val="solid"/>
                      <a:round/>
                      <a:headEnd type="none" w="med" len="med"/>
                      <a:tailEnd type="none" w="med" len="med"/>
                    </a:lnB>
                    <a:solidFill>
                      <a:srgbClr val="FFD1FF"/>
                    </a:solidFill>
                  </a:tcPr>
                </a:tc>
                <a:extLst>
                  <a:ext uri="{0D108BD9-81ED-4DB2-BD59-A6C34878D82A}">
                    <a16:rowId xmlns:a16="http://schemas.microsoft.com/office/drawing/2014/main" val="1366912475"/>
                  </a:ext>
                </a:extLst>
              </a:tr>
              <a:tr h="3712356">
                <a:tc>
                  <a:txBody>
                    <a:bodyPr/>
                    <a:lstStyle/>
                    <a:p>
                      <a:pPr marL="0" marR="0" indent="0" algn="l">
                        <a:lnSpc>
                          <a:spcPct val="150000"/>
                        </a:lnSpc>
                        <a:spcBef>
                          <a:spcPts val="240"/>
                        </a:spcBef>
                        <a:spcAft>
                          <a:spcPts val="240"/>
                        </a:spcAft>
                        <a:buFontTx/>
                        <a:buNone/>
                        <a:tabLst>
                          <a:tab pos="90170" algn="l"/>
                          <a:tab pos="180340" algn="l"/>
                        </a:tabLst>
                      </a:pP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3675" marR="63675" marT="0" marB="0" anchor="ctr">
                    <a:lnL w="28575" cap="flat" cmpd="sng" algn="ctr">
                      <a:solidFill>
                        <a:srgbClr val="FF00FF"/>
                      </a:solidFill>
                      <a:prstDash val="solid"/>
                      <a:round/>
                      <a:headEnd type="none" w="med" len="med"/>
                      <a:tailEnd type="none" w="med" len="med"/>
                    </a:lnL>
                    <a:lnR w="28575" cap="flat" cmpd="sng" algn="ctr">
                      <a:solidFill>
                        <a:srgbClr val="FF00FF"/>
                      </a:solidFill>
                      <a:prstDash val="solid"/>
                      <a:round/>
                      <a:headEnd type="none" w="med" len="med"/>
                      <a:tailEnd type="none" w="med" len="med"/>
                    </a:lnR>
                    <a:lnT w="28575" cap="flat" cmpd="sng" algn="ctr">
                      <a:solidFill>
                        <a:srgbClr val="FF00FF"/>
                      </a:solidFill>
                      <a:prstDash val="solid"/>
                      <a:round/>
                      <a:headEnd type="none" w="med" len="med"/>
                      <a:tailEnd type="none" w="med" len="med"/>
                    </a:lnT>
                    <a:lnB w="28575" cap="flat" cmpd="sng" algn="ctr">
                      <a:solidFill>
                        <a:srgbClr val="FF00FF"/>
                      </a:solidFill>
                      <a:prstDash val="solid"/>
                      <a:round/>
                      <a:headEnd type="none" w="med" len="med"/>
                      <a:tailEnd type="none" w="med" len="med"/>
                    </a:lnB>
                    <a:solidFill>
                      <a:schemeClr val="bg1"/>
                    </a:solidFill>
                  </a:tcPr>
                </a:tc>
                <a:tc>
                  <a:txBody>
                    <a:bodyPr/>
                    <a:lstStyle/>
                    <a:p>
                      <a:pPr marL="457200" marR="0" indent="-457200" algn="l">
                        <a:lnSpc>
                          <a:spcPct val="150000"/>
                        </a:lnSpc>
                        <a:spcBef>
                          <a:spcPts val="240"/>
                        </a:spcBef>
                        <a:spcAft>
                          <a:spcPts val="240"/>
                        </a:spcAft>
                        <a:buFont typeface="Arial" panose="020B0604020202020204" pitchFamily="34" charset="0"/>
                        <a:buChar char="−"/>
                        <a:tabLst>
                          <a:tab pos="90170" algn="l"/>
                          <a:tab pos="180340" algn="l"/>
                        </a:tabLst>
                      </a:pPr>
                      <a:r>
                        <a:rPr lang="vi-VN" sz="3000" b="0">
                          <a:solidFill>
                            <a:schemeClr val="tx1"/>
                          </a:solidFill>
                          <a:effectLst/>
                          <a:latin typeface="+mn-lt"/>
                          <a:ea typeface="Calibri" panose="020F0502020204030204" pitchFamily="34" charset="0"/>
                          <a:cs typeface="Arial" panose="020B0604020202020204" pitchFamily="34" charset="0"/>
                        </a:rPr>
                        <a:t>Tư vấn cho khách hàng cách làm đẹp</a:t>
                      </a:r>
                      <a:r>
                        <a:rPr lang="en-US" sz="3000" b="0">
                          <a:solidFill>
                            <a:schemeClr val="tx1"/>
                          </a:solidFill>
                          <a:effectLst/>
                          <a:latin typeface="+mn-lt"/>
                          <a:ea typeface="Calibri" panose="020F0502020204030204" pitchFamily="34" charset="0"/>
                          <a:cs typeface="Arial" panose="020B0604020202020204" pitchFamily="34" charset="0"/>
                        </a:rPr>
                        <a:t>.</a:t>
                      </a:r>
                      <a:endParaRPr lang="vi-VN" sz="3000" b="0">
                        <a:solidFill>
                          <a:schemeClr val="tx1"/>
                        </a:solidFill>
                        <a:effectLst/>
                        <a:latin typeface="+mn-lt"/>
                        <a:ea typeface="Calibri" panose="020F0502020204030204" pitchFamily="34" charset="0"/>
                        <a:cs typeface="Arial" panose="020B0604020202020204" pitchFamily="34" charset="0"/>
                      </a:endParaRPr>
                    </a:p>
                    <a:p>
                      <a:pPr marL="457200" marR="0" indent="-457200" algn="l">
                        <a:lnSpc>
                          <a:spcPct val="150000"/>
                        </a:lnSpc>
                        <a:spcBef>
                          <a:spcPts val="240"/>
                        </a:spcBef>
                        <a:spcAft>
                          <a:spcPts val="240"/>
                        </a:spcAft>
                        <a:buFont typeface="Arial" panose="020B0604020202020204" pitchFamily="34" charset="0"/>
                        <a:buChar char="−"/>
                        <a:tabLst>
                          <a:tab pos="90170" algn="l"/>
                          <a:tab pos="180340" algn="l"/>
                        </a:tabLst>
                      </a:pPr>
                      <a:r>
                        <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rPr>
                        <a:t>Sử dụng các loại máy móc để chăm sóc sắc đẹp.</a:t>
                      </a:r>
                    </a:p>
                  </a:txBody>
                  <a:tcPr marL="63675" marR="63675" marT="0" marB="0" anchor="ctr">
                    <a:lnL w="28575" cap="flat" cmpd="sng" algn="ctr">
                      <a:solidFill>
                        <a:srgbClr val="FF00FF"/>
                      </a:solidFill>
                      <a:prstDash val="solid"/>
                      <a:round/>
                      <a:headEnd type="none" w="med" len="med"/>
                      <a:tailEnd type="none" w="med" len="med"/>
                    </a:lnL>
                    <a:lnR w="28575" cap="flat" cmpd="sng" algn="ctr">
                      <a:solidFill>
                        <a:srgbClr val="FF00FF"/>
                      </a:solidFill>
                      <a:prstDash val="solid"/>
                      <a:round/>
                      <a:headEnd type="none" w="med" len="med"/>
                      <a:tailEnd type="none" w="med" len="med"/>
                    </a:lnR>
                    <a:lnT w="28575" cap="flat" cmpd="sng" algn="ctr">
                      <a:solidFill>
                        <a:srgbClr val="FF00FF"/>
                      </a:solidFill>
                      <a:prstDash val="solid"/>
                      <a:round/>
                      <a:headEnd type="none" w="med" len="med"/>
                      <a:tailEnd type="none" w="med" len="med"/>
                    </a:lnT>
                    <a:lnB w="28575" cap="flat" cmpd="sng" algn="ctr">
                      <a:solidFill>
                        <a:srgbClr val="FF00FF"/>
                      </a:solidFill>
                      <a:prstDash val="solid"/>
                      <a:round/>
                      <a:headEnd type="none" w="med" len="med"/>
                      <a:tailEnd type="none" w="med" len="med"/>
                    </a:lnB>
                    <a:solidFill>
                      <a:schemeClr val="bg1"/>
                    </a:solidFill>
                  </a:tcPr>
                </a:tc>
                <a:tc>
                  <a:txBody>
                    <a:bodyPr/>
                    <a:lstStyle/>
                    <a:p>
                      <a:pPr marL="342900" marR="0" lvl="0" indent="-342900" algn="l">
                        <a:lnSpc>
                          <a:spcPct val="150000"/>
                        </a:lnSpc>
                        <a:spcBef>
                          <a:spcPts val="240"/>
                        </a:spcBef>
                        <a:spcAft>
                          <a:spcPts val="240"/>
                        </a:spcAft>
                        <a:buFont typeface="Arial" panose="020B0604020202020204" pitchFamily="34" charset="0"/>
                        <a:buChar char="−"/>
                        <a:tabLst>
                          <a:tab pos="90170" algn="l"/>
                          <a:tab pos="180340" algn="l"/>
                        </a:tabLst>
                      </a:pPr>
                      <a:r>
                        <a:rPr lang="vi-VN" sz="3000" b="0">
                          <a:solidFill>
                            <a:schemeClr val="tx1"/>
                          </a:solidFill>
                          <a:effectLst/>
                          <a:latin typeface="Arial" panose="020B0604020202020204" pitchFamily="34" charset="0"/>
                          <a:cs typeface="Arial" panose="020B0604020202020204" pitchFamily="34" charset="0"/>
                        </a:rPr>
                        <a:t>Các loại mĩ phẩm, sản phẩm chăm sóc da.</a:t>
                      </a:r>
                    </a:p>
                    <a:p>
                      <a:pPr marL="342900" marR="0" lvl="0" indent="-342900" algn="l">
                        <a:lnSpc>
                          <a:spcPct val="150000"/>
                        </a:lnSpc>
                        <a:spcBef>
                          <a:spcPts val="240"/>
                        </a:spcBef>
                        <a:spcAft>
                          <a:spcPts val="240"/>
                        </a:spcAft>
                        <a:buFont typeface="Arial" panose="020B0604020202020204" pitchFamily="34" charset="0"/>
                        <a:buChar char="−"/>
                        <a:tabLst>
                          <a:tab pos="90170" algn="l"/>
                          <a:tab pos="180340" algn="l"/>
                        </a:tabLst>
                      </a:pPr>
                      <a:r>
                        <a:rPr lang="vi-VN" sz="3000" b="0">
                          <a:solidFill>
                            <a:schemeClr val="tx1"/>
                          </a:solidFill>
                          <a:effectLst/>
                          <a:latin typeface="Arial" panose="020B0604020202020204" pitchFamily="34" charset="0"/>
                          <a:cs typeface="Arial" panose="020B0604020202020204" pitchFamily="34" charset="0"/>
                        </a:rPr>
                        <a:t>Máy hút mụn.</a:t>
                      </a:r>
                    </a:p>
                    <a:p>
                      <a:pPr marL="342900" marR="0" lvl="0" indent="-342900" algn="l">
                        <a:lnSpc>
                          <a:spcPct val="150000"/>
                        </a:lnSpc>
                        <a:spcBef>
                          <a:spcPts val="240"/>
                        </a:spcBef>
                        <a:spcAft>
                          <a:spcPts val="240"/>
                        </a:spcAft>
                        <a:buFont typeface="Arial" panose="020B0604020202020204" pitchFamily="34" charset="0"/>
                        <a:buChar char="−"/>
                        <a:tabLst>
                          <a:tab pos="90170" algn="l"/>
                          <a:tab pos="180340" algn="l"/>
                        </a:tabLst>
                      </a:pPr>
                      <a:r>
                        <a:rPr lang="vi-VN" sz="3000" b="0">
                          <a:solidFill>
                            <a:schemeClr val="tx1"/>
                          </a:solidFill>
                          <a:effectLst/>
                          <a:latin typeface="Arial" panose="020B0604020202020204" pitchFamily="34" charset="0"/>
                          <a:cs typeface="Arial" panose="020B0604020202020204" pitchFamily="34" charset="0"/>
                        </a:rPr>
                        <a:t>Máy xông hơi.</a:t>
                      </a:r>
                    </a:p>
                    <a:p>
                      <a:pPr marL="342900" marR="0" lvl="0" indent="-342900" algn="l">
                        <a:lnSpc>
                          <a:spcPct val="150000"/>
                        </a:lnSpc>
                        <a:spcBef>
                          <a:spcPts val="240"/>
                        </a:spcBef>
                        <a:spcAft>
                          <a:spcPts val="240"/>
                        </a:spcAft>
                        <a:buFont typeface="Arial" panose="020B0604020202020204" pitchFamily="34" charset="0"/>
                        <a:buChar char="−"/>
                        <a:tabLst>
                          <a:tab pos="90170" algn="l"/>
                          <a:tab pos="180340" algn="l"/>
                        </a:tabLst>
                      </a:pPr>
                      <a:r>
                        <a:rPr lang="vi-VN" sz="3000" b="0">
                          <a:solidFill>
                            <a:schemeClr val="tx1"/>
                          </a:solidFill>
                          <a:effectLst/>
                          <a:latin typeface="Arial" panose="020B0604020202020204" pitchFamily="34" charset="0"/>
                          <a:cs typeface="Arial" panose="020B0604020202020204" pitchFamily="34" charset="0"/>
                        </a:rPr>
                        <a:t>Máy mát xa.</a:t>
                      </a:r>
                    </a:p>
                  </a:txBody>
                  <a:tcPr marL="63675" marR="63675" marT="0" marB="0" anchor="ctr">
                    <a:lnL w="28575" cap="flat" cmpd="sng" algn="ctr">
                      <a:solidFill>
                        <a:srgbClr val="FF00FF"/>
                      </a:solidFill>
                      <a:prstDash val="solid"/>
                      <a:round/>
                      <a:headEnd type="none" w="med" len="med"/>
                      <a:tailEnd type="none" w="med" len="med"/>
                    </a:lnL>
                    <a:lnR w="28575" cap="flat" cmpd="sng" algn="ctr">
                      <a:solidFill>
                        <a:srgbClr val="FF00FF"/>
                      </a:solidFill>
                      <a:prstDash val="solid"/>
                      <a:round/>
                      <a:headEnd type="none" w="med" len="med"/>
                      <a:tailEnd type="none" w="med" len="med"/>
                    </a:lnR>
                    <a:lnT w="28575" cap="flat" cmpd="sng" algn="ctr">
                      <a:solidFill>
                        <a:srgbClr val="FF00FF"/>
                      </a:solidFill>
                      <a:prstDash val="solid"/>
                      <a:round/>
                      <a:headEnd type="none" w="med" len="med"/>
                      <a:tailEnd type="none" w="med" len="med"/>
                    </a:lnT>
                    <a:lnB w="28575" cap="flat" cmpd="sng" algn="ctr">
                      <a:solidFill>
                        <a:srgbClr val="FF00FF"/>
                      </a:solidFill>
                      <a:prstDash val="solid"/>
                      <a:round/>
                      <a:headEnd type="none" w="med" len="med"/>
                      <a:tailEnd type="none" w="med" len="med"/>
                    </a:lnB>
                    <a:solidFill>
                      <a:schemeClr val="bg1"/>
                    </a:solidFill>
                  </a:tcPr>
                </a:tc>
                <a:extLst>
                  <a:ext uri="{0D108BD9-81ED-4DB2-BD59-A6C34878D82A}">
                    <a16:rowId xmlns:a16="http://schemas.microsoft.com/office/drawing/2014/main" val="3343025295"/>
                  </a:ext>
                </a:extLst>
              </a:tr>
              <a:tr h="3591842">
                <a:tc>
                  <a:txBody>
                    <a:bodyPr/>
                    <a:lstStyle/>
                    <a:p>
                      <a:pPr marL="0" marR="0" indent="0" algn="l">
                        <a:lnSpc>
                          <a:spcPct val="150000"/>
                        </a:lnSpc>
                        <a:spcBef>
                          <a:spcPts val="240"/>
                        </a:spcBef>
                        <a:spcAft>
                          <a:spcPts val="240"/>
                        </a:spcAft>
                        <a:buFontTx/>
                        <a:buNone/>
                        <a:tabLst>
                          <a:tab pos="90170" algn="l"/>
                          <a:tab pos="180340" algn="l"/>
                        </a:tabLst>
                      </a:pPr>
                      <a:endPar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3675" marR="63675" marT="0" marB="0" anchor="ctr">
                    <a:lnL w="28575" cap="flat" cmpd="sng" algn="ctr">
                      <a:solidFill>
                        <a:srgbClr val="FF00FF"/>
                      </a:solidFill>
                      <a:prstDash val="solid"/>
                      <a:round/>
                      <a:headEnd type="none" w="med" len="med"/>
                      <a:tailEnd type="none" w="med" len="med"/>
                    </a:lnL>
                    <a:lnR w="28575" cap="flat" cmpd="sng" algn="ctr">
                      <a:solidFill>
                        <a:srgbClr val="FF00FF"/>
                      </a:solidFill>
                      <a:prstDash val="solid"/>
                      <a:round/>
                      <a:headEnd type="none" w="med" len="med"/>
                      <a:tailEnd type="none" w="med" len="med"/>
                    </a:lnR>
                    <a:lnT w="28575" cap="flat" cmpd="sng" algn="ctr">
                      <a:solidFill>
                        <a:srgbClr val="FF00FF"/>
                      </a:solidFill>
                      <a:prstDash val="solid"/>
                      <a:round/>
                      <a:headEnd type="none" w="med" len="med"/>
                      <a:tailEnd type="none" w="med" len="med"/>
                    </a:lnT>
                    <a:lnB w="28575" cap="flat" cmpd="sng" algn="ctr">
                      <a:solidFill>
                        <a:srgbClr val="FF00FF"/>
                      </a:solidFill>
                      <a:prstDash val="solid"/>
                      <a:round/>
                      <a:headEnd type="none" w="med" len="med"/>
                      <a:tailEnd type="none" w="med" len="med"/>
                    </a:lnB>
                    <a:solidFill>
                      <a:schemeClr val="bg1"/>
                    </a:solidFill>
                  </a:tcPr>
                </a:tc>
                <a:tc>
                  <a:txBody>
                    <a:bodyPr/>
                    <a:lstStyle/>
                    <a:p>
                      <a:pPr marL="457200" marR="0" indent="-457200" algn="l">
                        <a:lnSpc>
                          <a:spcPct val="150000"/>
                        </a:lnSpc>
                        <a:spcBef>
                          <a:spcPts val="240"/>
                        </a:spcBef>
                        <a:spcAft>
                          <a:spcPts val="240"/>
                        </a:spcAft>
                        <a:buFont typeface="Arial" panose="020B0604020202020204" pitchFamily="34" charset="0"/>
                        <a:buChar char="−"/>
                        <a:tabLst>
                          <a:tab pos="90170" algn="l"/>
                          <a:tab pos="180340" algn="l"/>
                        </a:tabLst>
                      </a:pPr>
                      <a:r>
                        <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rPr>
                        <a:t>Thiết kế mẫu trang phục.</a:t>
                      </a:r>
                    </a:p>
                    <a:p>
                      <a:pPr marL="457200" marR="0" indent="-457200" algn="l">
                        <a:lnSpc>
                          <a:spcPct val="150000"/>
                        </a:lnSpc>
                        <a:spcBef>
                          <a:spcPts val="240"/>
                        </a:spcBef>
                        <a:spcAft>
                          <a:spcPts val="240"/>
                        </a:spcAft>
                        <a:buFont typeface="Arial" panose="020B0604020202020204" pitchFamily="34" charset="0"/>
                        <a:buChar char="−"/>
                        <a:tabLst>
                          <a:tab pos="90170" algn="l"/>
                          <a:tab pos="180340" algn="l"/>
                        </a:tabLst>
                      </a:pPr>
                      <a:r>
                        <a:rPr lang="en-US" sz="3000" b="0">
                          <a:solidFill>
                            <a:schemeClr val="tx1"/>
                          </a:solidFill>
                          <a:effectLst/>
                          <a:latin typeface="Arial" panose="020B0604020202020204" pitchFamily="34" charset="0"/>
                          <a:ea typeface="Calibri" panose="020F0502020204030204" pitchFamily="34" charset="0"/>
                          <a:cs typeface="Arial" panose="020B0604020202020204" pitchFamily="34" charset="0"/>
                        </a:rPr>
                        <a:t>May, thêu các bộ trang phục.</a:t>
                      </a:r>
                    </a:p>
                  </a:txBody>
                  <a:tcPr marL="63675" marR="63675" marT="0" marB="0" anchor="ctr">
                    <a:lnL w="28575" cap="flat" cmpd="sng" algn="ctr">
                      <a:solidFill>
                        <a:srgbClr val="FF00FF"/>
                      </a:solidFill>
                      <a:prstDash val="solid"/>
                      <a:round/>
                      <a:headEnd type="none" w="med" len="med"/>
                      <a:tailEnd type="none" w="med" len="med"/>
                    </a:lnL>
                    <a:lnR w="28575" cap="flat" cmpd="sng" algn="ctr">
                      <a:solidFill>
                        <a:srgbClr val="FF00FF"/>
                      </a:solidFill>
                      <a:prstDash val="solid"/>
                      <a:round/>
                      <a:headEnd type="none" w="med" len="med"/>
                      <a:tailEnd type="none" w="med" len="med"/>
                    </a:lnR>
                    <a:lnT w="28575" cap="flat" cmpd="sng" algn="ctr">
                      <a:solidFill>
                        <a:srgbClr val="FF00FF"/>
                      </a:solidFill>
                      <a:prstDash val="solid"/>
                      <a:round/>
                      <a:headEnd type="none" w="med" len="med"/>
                      <a:tailEnd type="none" w="med" len="med"/>
                    </a:lnT>
                    <a:lnB w="28575" cap="flat" cmpd="sng" algn="ctr">
                      <a:solidFill>
                        <a:srgbClr val="FF00FF"/>
                      </a:solidFill>
                      <a:prstDash val="solid"/>
                      <a:round/>
                      <a:headEnd type="none" w="med" len="med"/>
                      <a:tailEnd type="none" w="med" len="med"/>
                    </a:lnB>
                    <a:solidFill>
                      <a:schemeClr val="bg1"/>
                    </a:solidFill>
                  </a:tcPr>
                </a:tc>
                <a:tc>
                  <a:txBody>
                    <a:bodyPr/>
                    <a:lstStyle/>
                    <a:p>
                      <a:pPr marL="342900" marR="0" lvl="0" indent="-342900" algn="l">
                        <a:lnSpc>
                          <a:spcPct val="150000"/>
                        </a:lnSpc>
                        <a:spcBef>
                          <a:spcPts val="240"/>
                        </a:spcBef>
                        <a:spcAft>
                          <a:spcPts val="240"/>
                        </a:spcAft>
                        <a:buFont typeface="Arial" panose="020B0604020202020204" pitchFamily="34" charset="0"/>
                        <a:buChar char="−"/>
                        <a:tabLst>
                          <a:tab pos="90170" algn="l"/>
                          <a:tab pos="180340" algn="l"/>
                        </a:tabLst>
                      </a:pPr>
                      <a:r>
                        <a:rPr lang="vi-VN" sz="3000" b="0">
                          <a:solidFill>
                            <a:schemeClr val="tx1"/>
                          </a:solidFill>
                          <a:effectLst/>
                          <a:latin typeface="Arial" panose="020B0604020202020204" pitchFamily="34" charset="0"/>
                          <a:cs typeface="Arial" panose="020B0604020202020204" pitchFamily="34" charset="0"/>
                        </a:rPr>
                        <a:t>Máy tính hỗ trợ thiết kế.</a:t>
                      </a:r>
                    </a:p>
                    <a:p>
                      <a:pPr marL="342900" marR="0" lvl="0" indent="-342900" algn="l">
                        <a:lnSpc>
                          <a:spcPct val="150000"/>
                        </a:lnSpc>
                        <a:spcBef>
                          <a:spcPts val="240"/>
                        </a:spcBef>
                        <a:spcAft>
                          <a:spcPts val="240"/>
                        </a:spcAft>
                        <a:buFont typeface="Arial" panose="020B0604020202020204" pitchFamily="34" charset="0"/>
                        <a:buChar char="−"/>
                        <a:tabLst>
                          <a:tab pos="90170" algn="l"/>
                          <a:tab pos="180340" algn="l"/>
                        </a:tabLst>
                      </a:pPr>
                      <a:r>
                        <a:rPr lang="vi-VN" sz="3000" b="0">
                          <a:solidFill>
                            <a:schemeClr val="tx1"/>
                          </a:solidFill>
                          <a:effectLst/>
                          <a:latin typeface="Arial" panose="020B0604020202020204" pitchFamily="34" charset="0"/>
                          <a:cs typeface="Arial" panose="020B0604020202020204" pitchFamily="34" charset="0"/>
                        </a:rPr>
                        <a:t>Giấy vẽ, bút vẽ, thước dây.</a:t>
                      </a:r>
                    </a:p>
                    <a:p>
                      <a:pPr marL="342900" marR="0" lvl="0" indent="-342900" algn="l">
                        <a:lnSpc>
                          <a:spcPct val="150000"/>
                        </a:lnSpc>
                        <a:spcBef>
                          <a:spcPts val="240"/>
                        </a:spcBef>
                        <a:spcAft>
                          <a:spcPts val="240"/>
                        </a:spcAft>
                        <a:buFont typeface="Arial" panose="020B0604020202020204" pitchFamily="34" charset="0"/>
                        <a:buChar char="−"/>
                        <a:tabLst>
                          <a:tab pos="90170" algn="l"/>
                          <a:tab pos="180340" algn="l"/>
                        </a:tabLst>
                      </a:pPr>
                      <a:r>
                        <a:rPr lang="vi-VN" sz="3000" b="0">
                          <a:solidFill>
                            <a:schemeClr val="tx1"/>
                          </a:solidFill>
                          <a:effectLst/>
                          <a:latin typeface="Arial" panose="020B0604020202020204" pitchFamily="34" charset="0"/>
                          <a:cs typeface="Arial" panose="020B0604020202020204" pitchFamily="34" charset="0"/>
                        </a:rPr>
                        <a:t>Máy may.</a:t>
                      </a:r>
                    </a:p>
                    <a:p>
                      <a:pPr marL="342900" marR="0" lvl="0" indent="-342900" algn="l">
                        <a:lnSpc>
                          <a:spcPct val="150000"/>
                        </a:lnSpc>
                        <a:spcBef>
                          <a:spcPts val="240"/>
                        </a:spcBef>
                        <a:spcAft>
                          <a:spcPts val="240"/>
                        </a:spcAft>
                        <a:buFont typeface="Arial" panose="020B0604020202020204" pitchFamily="34" charset="0"/>
                        <a:buChar char="−"/>
                        <a:tabLst>
                          <a:tab pos="90170" algn="l"/>
                          <a:tab pos="180340" algn="l"/>
                        </a:tabLst>
                      </a:pPr>
                      <a:r>
                        <a:rPr lang="vi-VN" sz="3000" b="0">
                          <a:solidFill>
                            <a:schemeClr val="tx1"/>
                          </a:solidFill>
                          <a:effectLst/>
                          <a:latin typeface="Arial" panose="020B0604020202020204" pitchFamily="34" charset="0"/>
                          <a:cs typeface="Arial" panose="020B0604020202020204" pitchFamily="34" charset="0"/>
                        </a:rPr>
                        <a:t>Kéo cắt vải.</a:t>
                      </a:r>
                    </a:p>
                  </a:txBody>
                  <a:tcPr marL="63675" marR="63675" marT="0" marB="0" anchor="ctr">
                    <a:lnL w="28575" cap="flat" cmpd="sng" algn="ctr">
                      <a:solidFill>
                        <a:srgbClr val="FF00FF"/>
                      </a:solidFill>
                      <a:prstDash val="solid"/>
                      <a:round/>
                      <a:headEnd type="none" w="med" len="med"/>
                      <a:tailEnd type="none" w="med" len="med"/>
                    </a:lnL>
                    <a:lnR w="28575" cap="flat" cmpd="sng" algn="ctr">
                      <a:solidFill>
                        <a:srgbClr val="FF00FF"/>
                      </a:solidFill>
                      <a:prstDash val="solid"/>
                      <a:round/>
                      <a:headEnd type="none" w="med" len="med"/>
                      <a:tailEnd type="none" w="med" len="med"/>
                    </a:lnR>
                    <a:lnT w="28575" cap="flat" cmpd="sng" algn="ctr">
                      <a:solidFill>
                        <a:srgbClr val="FF00FF"/>
                      </a:solidFill>
                      <a:prstDash val="solid"/>
                      <a:round/>
                      <a:headEnd type="none" w="med" len="med"/>
                      <a:tailEnd type="none" w="med" len="med"/>
                    </a:lnT>
                    <a:lnB w="28575" cap="flat" cmpd="sng" algn="ctr">
                      <a:solidFill>
                        <a:srgbClr val="FF00FF"/>
                      </a:solidFill>
                      <a:prstDash val="solid"/>
                      <a:round/>
                      <a:headEnd type="none" w="med" len="med"/>
                      <a:tailEnd type="none" w="med" len="med"/>
                    </a:lnB>
                    <a:solidFill>
                      <a:schemeClr val="bg1"/>
                    </a:solidFill>
                  </a:tcPr>
                </a:tc>
                <a:extLst>
                  <a:ext uri="{0D108BD9-81ED-4DB2-BD59-A6C34878D82A}">
                    <a16:rowId xmlns:a16="http://schemas.microsoft.com/office/drawing/2014/main" val="2003891908"/>
                  </a:ext>
                </a:extLst>
              </a:tr>
            </a:tbl>
          </a:graphicData>
        </a:graphic>
      </p:graphicFrame>
      <p:sp>
        <p:nvSpPr>
          <p:cNvPr id="7" name="TextBox 6">
            <a:extLst>
              <a:ext uri="{FF2B5EF4-FFF2-40B4-BE49-F238E27FC236}">
                <a16:creationId xmlns:a16="http://schemas.microsoft.com/office/drawing/2014/main" id="{D52958F9-43BC-3F16-6980-5BB2C9D1EDE8}"/>
              </a:ext>
            </a:extLst>
          </p:cNvPr>
          <p:cNvSpPr txBox="1"/>
          <p:nvPr/>
        </p:nvSpPr>
        <p:spPr>
          <a:xfrm>
            <a:off x="685800" y="5647586"/>
            <a:ext cx="4555672" cy="553998"/>
          </a:xfrm>
          <a:prstGeom prst="rect">
            <a:avLst/>
          </a:prstGeom>
          <a:noFill/>
        </p:spPr>
        <p:txBody>
          <a:bodyPr wrap="square" rtlCol="0">
            <a:spAutoFit/>
          </a:bodyPr>
          <a:lstStyle/>
          <a:p>
            <a:pPr algn="ctr"/>
            <a:r>
              <a:rPr lang="en-US" sz="3000" i="1">
                <a:latin typeface="Arial" panose="020B0604020202020204" pitchFamily="34" charset="0"/>
                <a:cs typeface="Arial" panose="020B0604020202020204" pitchFamily="34" charset="0"/>
              </a:rPr>
              <a:t>Nhân viên làm đẹp</a:t>
            </a:r>
          </a:p>
        </p:txBody>
      </p:sp>
      <p:sp>
        <p:nvSpPr>
          <p:cNvPr id="8" name="TextBox 7">
            <a:extLst>
              <a:ext uri="{FF2B5EF4-FFF2-40B4-BE49-F238E27FC236}">
                <a16:creationId xmlns:a16="http://schemas.microsoft.com/office/drawing/2014/main" id="{ACDD7FAF-92BD-6B9C-6FD1-5439C9A46FF0}"/>
              </a:ext>
            </a:extLst>
          </p:cNvPr>
          <p:cNvSpPr txBox="1"/>
          <p:nvPr/>
        </p:nvSpPr>
        <p:spPr>
          <a:xfrm>
            <a:off x="685800" y="9200420"/>
            <a:ext cx="4555672" cy="553998"/>
          </a:xfrm>
          <a:prstGeom prst="rect">
            <a:avLst/>
          </a:prstGeom>
          <a:noFill/>
        </p:spPr>
        <p:txBody>
          <a:bodyPr wrap="square" rtlCol="0">
            <a:spAutoFit/>
          </a:bodyPr>
          <a:lstStyle/>
          <a:p>
            <a:pPr algn="ctr"/>
            <a:r>
              <a:rPr lang="vi-VN" sz="3000" i="1">
                <a:latin typeface="Arial" panose="020B0604020202020204" pitchFamily="34" charset="0"/>
                <a:cs typeface="Arial" panose="020B0604020202020204" pitchFamily="34" charset="0"/>
              </a:rPr>
              <a:t>Nhà </a:t>
            </a:r>
            <a:r>
              <a:rPr lang="en-US" sz="3000" i="1">
                <a:latin typeface="Arial" panose="020B0604020202020204" pitchFamily="34" charset="0"/>
                <a:cs typeface="Arial" panose="020B0604020202020204" pitchFamily="34" charset="0"/>
              </a:rPr>
              <a:t>thiết kế thời trang</a:t>
            </a:r>
          </a:p>
        </p:txBody>
      </p:sp>
      <p:pic>
        <p:nvPicPr>
          <p:cNvPr id="10" name="Picture 2" descr="BẢNG MÔ TẢ CÔNG VIỆC CỦA KỸ THUẬT VIÊN SPA">
            <a:extLst>
              <a:ext uri="{FF2B5EF4-FFF2-40B4-BE49-F238E27FC236}">
                <a16:creationId xmlns:a16="http://schemas.microsoft.com/office/drawing/2014/main" id="{98A5093B-F393-6349-7B14-D1773D76D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521" y="3215510"/>
            <a:ext cx="3692230" cy="2209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TOP 20 Nhà Thiết Kế Thời Trang Nổi Tiếng Việt Nam Và Thế Giới">
            <a:extLst>
              <a:ext uri="{FF2B5EF4-FFF2-40B4-BE49-F238E27FC236}">
                <a16:creationId xmlns:a16="http://schemas.microsoft.com/office/drawing/2014/main" id="{4A64C30D-5328-3C09-AECB-F62DC747A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521" y="6896100"/>
            <a:ext cx="3823423" cy="2152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8041748"/>
      </p:ext>
    </p:extLst>
  </p:cSld>
  <p:clrMapOvr>
    <a:masterClrMapping/>
  </p:clrMapOvr>
  <p:transition spd="med">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20" name="Freeform 20"/>
          <p:cNvSpPr/>
          <p:nvPr/>
        </p:nvSpPr>
        <p:spPr>
          <a:xfrm rot="504098">
            <a:off x="71584" y="48668"/>
            <a:ext cx="1588010" cy="1320033"/>
          </a:xfrm>
          <a:custGeom>
            <a:avLst/>
            <a:gdLst/>
            <a:ahLst/>
            <a:cxnLst/>
            <a:rect l="l" t="t" r="r" b="b"/>
            <a:pathLst>
              <a:path w="1588010" h="1320033">
                <a:moveTo>
                  <a:pt x="0" y="0"/>
                </a:moveTo>
                <a:lnTo>
                  <a:pt x="1588011" y="0"/>
                </a:lnTo>
                <a:lnTo>
                  <a:pt x="1588011" y="1320034"/>
                </a:lnTo>
                <a:lnTo>
                  <a:pt x="0" y="13200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rot="1231454">
            <a:off x="17072321" y="38190"/>
            <a:ext cx="1227408" cy="1981021"/>
          </a:xfrm>
          <a:custGeom>
            <a:avLst/>
            <a:gdLst/>
            <a:ahLst/>
            <a:cxnLst/>
            <a:rect l="l" t="t" r="r" b="b"/>
            <a:pathLst>
              <a:path w="1227408" h="1981021">
                <a:moveTo>
                  <a:pt x="0" y="0"/>
                </a:moveTo>
                <a:lnTo>
                  <a:pt x="1227408" y="0"/>
                </a:lnTo>
                <a:lnTo>
                  <a:pt x="1227408" y="1981022"/>
                </a:lnTo>
                <a:lnTo>
                  <a:pt x="0" y="19810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8" name="Group 3">
            <a:extLst>
              <a:ext uri="{FF2B5EF4-FFF2-40B4-BE49-F238E27FC236}">
                <a16:creationId xmlns:a16="http://schemas.microsoft.com/office/drawing/2014/main" id="{77BD1698-6D36-85A6-E144-DE9D38BBE11B}"/>
              </a:ext>
            </a:extLst>
          </p:cNvPr>
          <p:cNvGrpSpPr/>
          <p:nvPr/>
        </p:nvGrpSpPr>
        <p:grpSpPr>
          <a:xfrm>
            <a:off x="1465896" y="1146920"/>
            <a:ext cx="15348462" cy="8238211"/>
            <a:chOff x="0" y="-47625"/>
            <a:chExt cx="4042393" cy="2088500"/>
          </a:xfrm>
        </p:grpSpPr>
        <p:sp>
          <p:nvSpPr>
            <p:cNvPr id="29" name="Freeform 4">
              <a:extLst>
                <a:ext uri="{FF2B5EF4-FFF2-40B4-BE49-F238E27FC236}">
                  <a16:creationId xmlns:a16="http://schemas.microsoft.com/office/drawing/2014/main" id="{52306966-CE22-ECE3-65BB-306FDD0D06EF}"/>
                </a:ext>
              </a:extLst>
            </p:cNvPr>
            <p:cNvSpPr/>
            <p:nvPr/>
          </p:nvSpPr>
          <p:spPr>
            <a:xfrm>
              <a:off x="0" y="6256"/>
              <a:ext cx="4042393" cy="2034619"/>
            </a:xfrm>
            <a:custGeom>
              <a:avLst/>
              <a:gdLst/>
              <a:ahLst/>
              <a:cxnLst/>
              <a:rect l="l" t="t" r="r" b="b"/>
              <a:pathLst>
                <a:path w="4042393" h="1979773">
                  <a:moveTo>
                    <a:pt x="25725" y="0"/>
                  </a:moveTo>
                  <a:lnTo>
                    <a:pt x="4016668" y="0"/>
                  </a:lnTo>
                  <a:cubicBezTo>
                    <a:pt x="4030876" y="0"/>
                    <a:pt x="4042393" y="11517"/>
                    <a:pt x="4042393" y="25725"/>
                  </a:cubicBezTo>
                  <a:lnTo>
                    <a:pt x="4042393" y="1954048"/>
                  </a:lnTo>
                  <a:cubicBezTo>
                    <a:pt x="4042393" y="1968255"/>
                    <a:pt x="4030876" y="1979773"/>
                    <a:pt x="4016668" y="1979773"/>
                  </a:cubicBezTo>
                  <a:lnTo>
                    <a:pt x="25725" y="1979773"/>
                  </a:lnTo>
                  <a:cubicBezTo>
                    <a:pt x="11517" y="1979773"/>
                    <a:pt x="0" y="1968255"/>
                    <a:pt x="0" y="1954048"/>
                  </a:cubicBezTo>
                  <a:lnTo>
                    <a:pt x="0" y="25725"/>
                  </a:lnTo>
                  <a:cubicBezTo>
                    <a:pt x="0" y="11517"/>
                    <a:pt x="11517" y="0"/>
                    <a:pt x="25725"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0" name="TextBox 5">
              <a:extLst>
                <a:ext uri="{FF2B5EF4-FFF2-40B4-BE49-F238E27FC236}">
                  <a16:creationId xmlns:a16="http://schemas.microsoft.com/office/drawing/2014/main" id="{74FDE79B-8153-9512-1EB4-6FFCA6621A21}"/>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1" name="Rectangle 30">
            <a:extLst>
              <a:ext uri="{FF2B5EF4-FFF2-40B4-BE49-F238E27FC236}">
                <a16:creationId xmlns:a16="http://schemas.microsoft.com/office/drawing/2014/main" id="{11870258-3022-C964-0D2D-77835A859CD1}"/>
              </a:ext>
            </a:extLst>
          </p:cNvPr>
          <p:cNvSpPr/>
          <p:nvPr/>
        </p:nvSpPr>
        <p:spPr>
          <a:xfrm>
            <a:off x="2701227" y="7101779"/>
            <a:ext cx="12877800" cy="1839606"/>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Các em xem </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video</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 trên</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và trả lời câu hỏi: “</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Em </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hãy </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nêu cảm nhận sau khi xem video</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184B3430-3D51-F831-9FE9-066C5BC4821C}"/>
              </a:ext>
            </a:extLst>
          </p:cNvPr>
          <p:cNvGrpSpPr/>
          <p:nvPr/>
        </p:nvGrpSpPr>
        <p:grpSpPr>
          <a:xfrm>
            <a:off x="5801148" y="709267"/>
            <a:ext cx="6501512" cy="1400865"/>
            <a:chOff x="5843364" y="885741"/>
            <a:chExt cx="6501512" cy="1400865"/>
          </a:xfrm>
        </p:grpSpPr>
        <p:pic>
          <p:nvPicPr>
            <p:cNvPr id="33" name="Picture 9">
              <a:extLst>
                <a:ext uri="{FF2B5EF4-FFF2-40B4-BE49-F238E27FC236}">
                  <a16:creationId xmlns:a16="http://schemas.microsoft.com/office/drawing/2014/main" id="{2670889D-7EE2-0F81-A1BF-F53B6A736F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93481" y="885741"/>
              <a:ext cx="6451395" cy="1400865"/>
            </a:xfrm>
            <a:prstGeom prst="rect">
              <a:avLst/>
            </a:prstGeom>
          </p:spPr>
        </p:pic>
        <p:sp>
          <p:nvSpPr>
            <p:cNvPr id="34" name="TextBox 33">
              <a:extLst>
                <a:ext uri="{FF2B5EF4-FFF2-40B4-BE49-F238E27FC236}">
                  <a16:creationId xmlns:a16="http://schemas.microsoft.com/office/drawing/2014/main" id="{433BA65B-9059-D8C7-C810-0008176C8A86}"/>
                </a:ext>
              </a:extLst>
            </p:cNvPr>
            <p:cNvSpPr txBox="1"/>
            <p:nvPr/>
          </p:nvSpPr>
          <p:spPr>
            <a:xfrm>
              <a:off x="5843364" y="1078343"/>
              <a:ext cx="6477000"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KHỞI ĐỘNG</a:t>
              </a:r>
              <a:endParaRPr lang="en-US" sz="6000" b="1" dirty="0">
                <a:solidFill>
                  <a:schemeClr val="bg1"/>
                </a:solidFill>
                <a:latin typeface="Arial" panose="020B0604020202020204" pitchFamily="34" charset="0"/>
                <a:cs typeface="Arial" panose="020B0604020202020204" pitchFamily="34" charset="0"/>
              </a:endParaRPr>
            </a:p>
          </p:txBody>
        </p:sp>
      </p:grpSp>
      <p:pic>
        <p:nvPicPr>
          <p:cNvPr id="35" name="Picture 11">
            <a:extLst>
              <a:ext uri="{FF2B5EF4-FFF2-40B4-BE49-F238E27FC236}">
                <a16:creationId xmlns:a16="http://schemas.microsoft.com/office/drawing/2014/main" id="{A0827D60-3B36-46BF-9CF2-950627E6AA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68" y="8046329"/>
            <a:ext cx="2521148" cy="2240671"/>
          </a:xfrm>
          <a:prstGeom prst="rect">
            <a:avLst/>
          </a:prstGeom>
        </p:spPr>
      </p:pic>
      <p:sp>
        <p:nvSpPr>
          <p:cNvPr id="22" name="Freeform 22"/>
          <p:cNvSpPr/>
          <p:nvPr/>
        </p:nvSpPr>
        <p:spPr>
          <a:xfrm rot="-1418836">
            <a:off x="16346366" y="8563355"/>
            <a:ext cx="2231878" cy="1804358"/>
          </a:xfrm>
          <a:custGeom>
            <a:avLst/>
            <a:gdLst/>
            <a:ahLst/>
            <a:cxnLst/>
            <a:rect l="l" t="t" r="r" b="b"/>
            <a:pathLst>
              <a:path w="3408522" h="2786467">
                <a:moveTo>
                  <a:pt x="0" y="0"/>
                </a:moveTo>
                <a:lnTo>
                  <a:pt x="3408522" y="0"/>
                </a:lnTo>
                <a:lnTo>
                  <a:pt x="3408522" y="2786466"/>
                </a:lnTo>
                <a:lnTo>
                  <a:pt x="0" y="27864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37" name="Gần 1-4 số việc làm trên toàn cầu sẽ thay đổi trong 5 năm tới - VTV24">
            <a:hlinkClick r:id="" action="ppaction://media"/>
            <a:extLst>
              <a:ext uri="{FF2B5EF4-FFF2-40B4-BE49-F238E27FC236}">
                <a16:creationId xmlns:a16="http://schemas.microsoft.com/office/drawing/2014/main" id="{D6CA08D2-5E89-79D8-8CC5-D51A80CEFDBD}"/>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5678479" y="2841965"/>
            <a:ext cx="6931041" cy="389566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3453"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37"/>
                </p:tgtEl>
              </p:cMediaNode>
            </p:video>
          </p:childTnLst>
        </p:cTn>
      </p:par>
    </p:tnLst>
    <p:bldLst>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30D1B6D-34E3-957C-B159-72941D1BDBA3}"/>
              </a:ext>
            </a:extLst>
          </p:cNvPr>
          <p:cNvSpPr/>
          <p:nvPr/>
        </p:nvSpPr>
        <p:spPr>
          <a:xfrm rot="10800000">
            <a:off x="6566347" y="1028700"/>
            <a:ext cx="10890530" cy="8458200"/>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3D21E4B-B19E-754D-EC34-B9DDD347F2F4}"/>
              </a:ext>
            </a:extLst>
          </p:cNvPr>
          <p:cNvSpPr txBox="1"/>
          <p:nvPr/>
        </p:nvSpPr>
        <p:spPr>
          <a:xfrm>
            <a:off x="7170611" y="1575348"/>
            <a:ext cx="9758512" cy="7364901"/>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Mỗi nhóm </a:t>
            </a:r>
            <a:r>
              <a:rPr lang="en-US" sz="4000">
                <a:latin typeface="Arial" panose="020B0604020202020204" pitchFamily="34" charset="0"/>
                <a:ea typeface="Calibri" panose="020F0502020204030204" pitchFamily="34" charset="0"/>
                <a:cs typeface="Arial" panose="020B0604020202020204" pitchFamily="34" charset="0"/>
              </a:rPr>
              <a:t>hãy </a:t>
            </a:r>
            <a:r>
              <a:rPr lang="vi-VN" sz="4000">
                <a:latin typeface="Arial" panose="020B0604020202020204" pitchFamily="34" charset="0"/>
                <a:ea typeface="Calibri" panose="020F0502020204030204" pitchFamily="34" charset="0"/>
                <a:cs typeface="Arial" panose="020B0604020202020204" pitchFamily="34" charset="0"/>
              </a:rPr>
              <a:t>chọn một nghề để thiết kế tờ rơi giới thiệu chi tiết hơn về nghề</a:t>
            </a:r>
            <a:r>
              <a:rPr lang="en-US" sz="4000">
                <a:latin typeface="Arial" panose="020B0604020202020204" pitchFamily="34" charset="0"/>
                <a:ea typeface="Calibri" panose="020F0502020204030204" pitchFamily="34" charset="0"/>
                <a:cs typeface="Arial" panose="020B0604020202020204" pitchFamily="34" charset="0"/>
              </a:rPr>
              <a:t> theo hướng dẫn sau</a:t>
            </a:r>
            <a:r>
              <a:rPr lang="vi-VN" sz="4000">
                <a:latin typeface="Arial" panose="020B0604020202020204" pitchFamily="34" charset="0"/>
                <a:ea typeface="Calibri" panose="020F0502020204030204" pitchFamily="34" charset="0"/>
                <a:cs typeface="Arial" panose="020B0604020202020204" pitchFamily="34" charset="0"/>
              </a:rPr>
              <a:t> cho các nhóm khác cùng tham khảo</a:t>
            </a:r>
            <a:r>
              <a:rPr lang="en-US" sz="4000">
                <a:latin typeface="Arial" panose="020B0604020202020204" pitchFamily="34" charset="0"/>
                <a:ea typeface="Calibri" panose="020F0502020204030204" pitchFamily="34" charset="0"/>
                <a:cs typeface="Arial" panose="020B0604020202020204" pitchFamily="34" charset="0"/>
              </a:rPr>
              <a:t>:</a:t>
            </a:r>
            <a:endParaRPr lang="vi-VN"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Tự tìm kiếm các mẫu tờ rơi, sách mỏng quảng cáo,... trên mạng để tham khảo.</a:t>
            </a:r>
          </a:p>
          <a:p>
            <a:pPr marL="571500" indent="-571500" algn="just">
              <a:lnSpc>
                <a:spcPct val="150000"/>
              </a:lnSpc>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Phân công người thuyết minh khi giới thiệu về nội dung của tờ rơi.</a:t>
            </a:r>
          </a:p>
        </p:txBody>
      </p:sp>
      <p:sp>
        <p:nvSpPr>
          <p:cNvPr id="6" name="Freeform 4">
            <a:extLst>
              <a:ext uri="{FF2B5EF4-FFF2-40B4-BE49-F238E27FC236}">
                <a16:creationId xmlns:a16="http://schemas.microsoft.com/office/drawing/2014/main" id="{59D3BD5A-E1A8-3C02-5C90-D4A738340748}"/>
              </a:ext>
            </a:extLst>
          </p:cNvPr>
          <p:cNvSpPr/>
          <p:nvPr/>
        </p:nvSpPr>
        <p:spPr>
          <a:xfrm>
            <a:off x="831122" y="1028699"/>
            <a:ext cx="5417278" cy="8458200"/>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FFF7DD"/>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3213C56-219D-FF30-6B2A-82FFF2B01189}"/>
              </a:ext>
            </a:extLst>
          </p:cNvPr>
          <p:cNvSpPr txBox="1"/>
          <p:nvPr/>
        </p:nvSpPr>
        <p:spPr>
          <a:xfrm>
            <a:off x="1046991" y="4014473"/>
            <a:ext cx="4985539" cy="2258054"/>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HOẠT ĐỘNG THEO NHÓM</a:t>
            </a:r>
            <a:endPar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69D6707C-7FE0-06DA-7E56-510FF7C00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172" y="1419286"/>
            <a:ext cx="2721851" cy="2721851"/>
          </a:xfrm>
          <a:prstGeom prst="rect">
            <a:avLst/>
          </a:prstGeom>
        </p:spPr>
      </p:pic>
      <p:pic>
        <p:nvPicPr>
          <p:cNvPr id="10" name="Picture 10">
            <a:extLst>
              <a:ext uri="{FF2B5EF4-FFF2-40B4-BE49-F238E27FC236}">
                <a16:creationId xmlns:a16="http://schemas.microsoft.com/office/drawing/2014/main" id="{CB6AC19B-F5FD-5E12-3408-2036A74786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9200" y="6776022"/>
            <a:ext cx="4361465" cy="3510978"/>
          </a:xfrm>
          <a:prstGeom prst="rect">
            <a:avLst/>
          </a:prstGeom>
        </p:spPr>
      </p:pic>
      <p:sp>
        <p:nvSpPr>
          <p:cNvPr id="15" name="Freeform 15"/>
          <p:cNvSpPr/>
          <p:nvPr/>
        </p:nvSpPr>
        <p:spPr>
          <a:xfrm>
            <a:off x="16929123" y="9035340"/>
            <a:ext cx="1256570" cy="1251660"/>
          </a:xfrm>
          <a:custGeom>
            <a:avLst/>
            <a:gdLst/>
            <a:ahLst/>
            <a:cxnLst/>
            <a:rect l="l" t="t" r="r" b="b"/>
            <a:pathLst>
              <a:path w="2198049" h="2607670">
                <a:moveTo>
                  <a:pt x="0" y="0"/>
                </a:moveTo>
                <a:lnTo>
                  <a:pt x="2198049" y="0"/>
                </a:lnTo>
                <a:lnTo>
                  <a:pt x="2198049" y="2607670"/>
                </a:lnTo>
                <a:lnTo>
                  <a:pt x="0" y="2607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2032249">
            <a:off x="16452574" y="-114652"/>
            <a:ext cx="2008604" cy="1829503"/>
          </a:xfrm>
          <a:custGeom>
            <a:avLst/>
            <a:gdLst/>
            <a:ahLst/>
            <a:cxnLst/>
            <a:rect l="l" t="t" r="r" b="b"/>
            <a:pathLst>
              <a:path w="2008604" h="1829503">
                <a:moveTo>
                  <a:pt x="0" y="0"/>
                </a:moveTo>
                <a:lnTo>
                  <a:pt x="2008604" y="0"/>
                </a:lnTo>
                <a:lnTo>
                  <a:pt x="2008604" y="1829504"/>
                </a:lnTo>
                <a:lnTo>
                  <a:pt x="0" y="18295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rot="-512306">
            <a:off x="-10924" y="218730"/>
            <a:ext cx="2409176" cy="1408325"/>
          </a:xfrm>
          <a:custGeom>
            <a:avLst/>
            <a:gdLst/>
            <a:ahLst/>
            <a:cxnLst/>
            <a:rect l="l" t="t" r="r" b="b"/>
            <a:pathLst>
              <a:path w="2961674" h="2090448">
                <a:moveTo>
                  <a:pt x="0" y="0"/>
                </a:moveTo>
                <a:lnTo>
                  <a:pt x="2961674" y="0"/>
                </a:lnTo>
                <a:lnTo>
                  <a:pt x="2961674" y="2090448"/>
                </a:lnTo>
                <a:lnTo>
                  <a:pt x="0" y="20904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3364231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6" dur="500"/>
                                        <p:tgtEl>
                                          <p:spTgt spid="5">
                                            <p:txEl>
                                              <p:pRg st="1" end="1"/>
                                            </p:txEl>
                                          </p:spTgt>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758B889A-7591-87C9-C8BB-500831609762}"/>
              </a:ext>
            </a:extLst>
          </p:cNvPr>
          <p:cNvSpPr/>
          <p:nvPr/>
        </p:nvSpPr>
        <p:spPr>
          <a:xfrm>
            <a:off x="-1" y="1036613"/>
            <a:ext cx="6858001" cy="1295400"/>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VÍ DỤ MINH HỌA</a:t>
            </a:r>
          </a:p>
        </p:txBody>
      </p:sp>
      <p:pic>
        <p:nvPicPr>
          <p:cNvPr id="12" name="Picture 10">
            <a:extLst>
              <a:ext uri="{FF2B5EF4-FFF2-40B4-BE49-F238E27FC236}">
                <a16:creationId xmlns:a16="http://schemas.microsoft.com/office/drawing/2014/main" id="{A7278266-D034-2D1C-ECC6-CEAFBE67FC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828799" y="2933700"/>
            <a:ext cx="4208791" cy="7353300"/>
          </a:xfrm>
          <a:prstGeom prst="rect">
            <a:avLst/>
          </a:prstGeom>
        </p:spPr>
      </p:pic>
      <p:pic>
        <p:nvPicPr>
          <p:cNvPr id="14" name="Picture 13" descr="A paper with text and a picture of a dress and scissors&#10;&#10;Description automatically generated with medium confidence">
            <a:extLst>
              <a:ext uri="{FF2B5EF4-FFF2-40B4-BE49-F238E27FC236}">
                <a16:creationId xmlns:a16="http://schemas.microsoft.com/office/drawing/2014/main" id="{58365026-E1AF-7CC9-E245-2382E8C90DCB}"/>
              </a:ext>
            </a:extLst>
          </p:cNvPr>
          <p:cNvPicPr>
            <a:picLocks noChangeAspect="1"/>
          </p:cNvPicPr>
          <p:nvPr/>
        </p:nvPicPr>
        <p:blipFill rotWithShape="1">
          <a:blip r:embed="rId4">
            <a:extLst>
              <a:ext uri="{28A0092B-C50C-407E-A947-70E740481C1C}">
                <a14:useLocalDpi xmlns:a14="http://schemas.microsoft.com/office/drawing/2010/main" val="0"/>
              </a:ext>
            </a:extLst>
          </a:blip>
          <a:srcRect l="10071" t="22670" r="5633" b="6296"/>
          <a:stretch/>
        </p:blipFill>
        <p:spPr>
          <a:xfrm>
            <a:off x="7620000" y="1052942"/>
            <a:ext cx="10045582" cy="84502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15951848"/>
      </p:ext>
    </p:extLst>
  </p:cSld>
  <p:clrMapOvr>
    <a:masterClrMapping/>
  </p:clrMapOvr>
  <p:transition spd="med">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21" name="Freeform 21"/>
          <p:cNvSpPr/>
          <p:nvPr/>
        </p:nvSpPr>
        <p:spPr>
          <a:xfrm rot="1231454">
            <a:off x="17185485" y="174109"/>
            <a:ext cx="944327" cy="1416916"/>
          </a:xfrm>
          <a:custGeom>
            <a:avLst/>
            <a:gdLst/>
            <a:ahLst/>
            <a:cxnLst/>
            <a:rect l="l" t="t" r="r" b="b"/>
            <a:pathLst>
              <a:path w="1227408" h="1981021">
                <a:moveTo>
                  <a:pt x="0" y="0"/>
                </a:moveTo>
                <a:lnTo>
                  <a:pt x="1227408" y="0"/>
                </a:lnTo>
                <a:lnTo>
                  <a:pt x="1227408" y="1981022"/>
                </a:lnTo>
                <a:lnTo>
                  <a:pt x="0" y="1981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3">
            <a:extLst>
              <a:ext uri="{FF2B5EF4-FFF2-40B4-BE49-F238E27FC236}">
                <a16:creationId xmlns:a16="http://schemas.microsoft.com/office/drawing/2014/main" id="{A8BBF60A-8CC7-80E9-1A22-985AD1C7A87C}"/>
              </a:ext>
            </a:extLst>
          </p:cNvPr>
          <p:cNvSpPr/>
          <p:nvPr/>
        </p:nvSpPr>
        <p:spPr>
          <a:xfrm>
            <a:off x="673120" y="2705100"/>
            <a:ext cx="16840199" cy="6599116"/>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4">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BC931714-1C76-CAB9-A3DA-2EF65798C795}"/>
              </a:ext>
            </a:extLst>
          </p:cNvPr>
          <p:cNvSpPr txBox="1"/>
          <p:nvPr/>
        </p:nvSpPr>
        <p:spPr>
          <a:xfrm>
            <a:off x="6997136" y="2888777"/>
            <a:ext cx="9545271" cy="6056851"/>
          </a:xfrm>
          <a:prstGeom prst="rect">
            <a:avLst/>
          </a:prstGeom>
          <a:noFill/>
        </p:spPr>
        <p:txBody>
          <a:bodyPr wrap="square">
            <a:spAutoFit/>
          </a:bodyPr>
          <a:lstStyle/>
          <a:p>
            <a:pPr algn="just">
              <a:lnSpc>
                <a:spcPct val="20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Việc tìm hiểu về việc làm đặc trưng, trang thiết bị, dụng cụ lao động của mỗi nghề giúp chúng ta có định hướng rõ hơn về nghề đó và tự xác định sự phù hợp của bản thân với nghề.</a:t>
            </a:r>
          </a:p>
        </p:txBody>
      </p:sp>
      <p:grpSp>
        <p:nvGrpSpPr>
          <p:cNvPr id="6" name="Group 5">
            <a:extLst>
              <a:ext uri="{FF2B5EF4-FFF2-40B4-BE49-F238E27FC236}">
                <a16:creationId xmlns:a16="http://schemas.microsoft.com/office/drawing/2014/main" id="{057BDC9B-05DB-A6FA-7CF0-DF04761536AD}"/>
              </a:ext>
            </a:extLst>
          </p:cNvPr>
          <p:cNvGrpSpPr/>
          <p:nvPr/>
        </p:nvGrpSpPr>
        <p:grpSpPr>
          <a:xfrm>
            <a:off x="-1809008" y="551581"/>
            <a:ext cx="10134602" cy="1492648"/>
            <a:chOff x="3467284" y="286730"/>
            <a:chExt cx="10134602" cy="1492648"/>
          </a:xfrm>
        </p:grpSpPr>
        <p:grpSp>
          <p:nvGrpSpPr>
            <p:cNvPr id="7" name="Group 18">
              <a:extLst>
                <a:ext uri="{FF2B5EF4-FFF2-40B4-BE49-F238E27FC236}">
                  <a16:creationId xmlns:a16="http://schemas.microsoft.com/office/drawing/2014/main" id="{28A658F9-09EC-307B-B9E8-014048D415A1}"/>
                </a:ext>
              </a:extLst>
            </p:cNvPr>
            <p:cNvGrpSpPr/>
            <p:nvPr/>
          </p:nvGrpSpPr>
          <p:grpSpPr>
            <a:xfrm>
              <a:off x="3467284" y="286730"/>
              <a:ext cx="10134602" cy="1492648"/>
              <a:chOff x="0" y="-38100"/>
              <a:chExt cx="2765802" cy="444825"/>
            </a:xfrm>
          </p:grpSpPr>
          <p:sp>
            <p:nvSpPr>
              <p:cNvPr id="9" name="Freeform 19">
                <a:extLst>
                  <a:ext uri="{FF2B5EF4-FFF2-40B4-BE49-F238E27FC236}">
                    <a16:creationId xmlns:a16="http://schemas.microsoft.com/office/drawing/2014/main" id="{838EA0DB-FC45-4D9A-F611-06B02D4D6732}"/>
                  </a:ext>
                </a:extLst>
              </p:cNvPr>
              <p:cNvSpPr/>
              <p:nvPr/>
            </p:nvSpPr>
            <p:spPr>
              <a:xfrm>
                <a:off x="203200" y="-326"/>
                <a:ext cx="2562602"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4">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D5B43B6-16E0-7A2A-7C9B-0555665061E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A153E7CF-9B72-CBE9-672C-69B9207DB67E}"/>
                </a:ext>
              </a:extLst>
            </p:cNvPr>
            <p:cNvSpPr txBox="1"/>
            <p:nvPr/>
          </p:nvSpPr>
          <p:spPr>
            <a:xfrm>
              <a:off x="5493257" y="575472"/>
              <a:ext cx="6818271"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11" name="Picture 10" descr="Icon&#10;&#10;Description automatically generated">
            <a:extLst>
              <a:ext uri="{FF2B5EF4-FFF2-40B4-BE49-F238E27FC236}">
                <a16:creationId xmlns:a16="http://schemas.microsoft.com/office/drawing/2014/main" id="{225F0E09-2239-E276-C59A-123CA8660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11600" y="2044229"/>
            <a:ext cx="1321741" cy="1321741"/>
          </a:xfrm>
          <a:prstGeom prst="rect">
            <a:avLst/>
          </a:prstGeom>
        </p:spPr>
      </p:pic>
      <p:sp>
        <p:nvSpPr>
          <p:cNvPr id="22" name="Freeform 22"/>
          <p:cNvSpPr/>
          <p:nvPr/>
        </p:nvSpPr>
        <p:spPr>
          <a:xfrm rot="-1418836">
            <a:off x="16765454" y="9038710"/>
            <a:ext cx="1401708" cy="1196276"/>
          </a:xfrm>
          <a:custGeom>
            <a:avLst/>
            <a:gdLst/>
            <a:ahLst/>
            <a:cxnLst/>
            <a:rect l="l" t="t" r="r" b="b"/>
            <a:pathLst>
              <a:path w="3408522" h="2786467">
                <a:moveTo>
                  <a:pt x="0" y="0"/>
                </a:moveTo>
                <a:lnTo>
                  <a:pt x="3408522" y="0"/>
                </a:lnTo>
                <a:lnTo>
                  <a:pt x="3408522" y="2786466"/>
                </a:lnTo>
                <a:lnTo>
                  <a:pt x="0" y="2786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504098">
            <a:off x="203101" y="8805518"/>
            <a:ext cx="1588010" cy="1320033"/>
          </a:xfrm>
          <a:custGeom>
            <a:avLst/>
            <a:gdLst/>
            <a:ahLst/>
            <a:cxnLst/>
            <a:rect l="l" t="t" r="r" b="b"/>
            <a:pathLst>
              <a:path w="1588010" h="1320033">
                <a:moveTo>
                  <a:pt x="0" y="0"/>
                </a:moveTo>
                <a:lnTo>
                  <a:pt x="1588011" y="0"/>
                </a:lnTo>
                <a:lnTo>
                  <a:pt x="1588011" y="1320034"/>
                </a:lnTo>
                <a:lnTo>
                  <a:pt x="0" y="13200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1A87B8B5-2C8E-B8E0-FA51-42E95A5CE7F3}"/>
              </a:ext>
            </a:extLst>
          </p:cNvPr>
          <p:cNvGrpSpPr/>
          <p:nvPr/>
        </p:nvGrpSpPr>
        <p:grpSpPr>
          <a:xfrm>
            <a:off x="1745593" y="4246319"/>
            <a:ext cx="4179071" cy="3671134"/>
            <a:chOff x="1745593" y="4246319"/>
            <a:chExt cx="4179071" cy="3671134"/>
          </a:xfrm>
        </p:grpSpPr>
        <p:grpSp>
          <p:nvGrpSpPr>
            <p:cNvPr id="14" name="Group 8">
              <a:extLst>
                <a:ext uri="{FF2B5EF4-FFF2-40B4-BE49-F238E27FC236}">
                  <a16:creationId xmlns:a16="http://schemas.microsoft.com/office/drawing/2014/main" id="{1D48AA2D-5056-008F-30A3-604456E0F374}"/>
                </a:ext>
              </a:extLst>
            </p:cNvPr>
            <p:cNvGrpSpPr/>
            <p:nvPr/>
          </p:nvGrpSpPr>
          <p:grpSpPr>
            <a:xfrm>
              <a:off x="1745593" y="4246319"/>
              <a:ext cx="4179071" cy="3671134"/>
              <a:chOff x="0" y="0"/>
              <a:chExt cx="1100661" cy="893945"/>
            </a:xfrm>
          </p:grpSpPr>
          <p:sp>
            <p:nvSpPr>
              <p:cNvPr id="16" name="Freeform 9">
                <a:extLst>
                  <a:ext uri="{FF2B5EF4-FFF2-40B4-BE49-F238E27FC236}">
                    <a16:creationId xmlns:a16="http://schemas.microsoft.com/office/drawing/2014/main" id="{030D5773-46F8-A01B-68D3-E15A3BA5F228}"/>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7" name="TextBox 10">
                <a:extLst>
                  <a:ext uri="{FF2B5EF4-FFF2-40B4-BE49-F238E27FC236}">
                    <a16:creationId xmlns:a16="http://schemas.microsoft.com/office/drawing/2014/main" id="{7DF467D9-6203-A18A-8F1B-166179EC2177}"/>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18" name="Picture 17" descr="A group of people wearing different outfits&#10;&#10;Description automatically generated">
              <a:extLst>
                <a:ext uri="{FF2B5EF4-FFF2-40B4-BE49-F238E27FC236}">
                  <a16:creationId xmlns:a16="http://schemas.microsoft.com/office/drawing/2014/main" id="{46AD52AA-F3D6-41D1-1514-B589D86680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6739" y="5034734"/>
              <a:ext cx="3896778" cy="2094304"/>
            </a:xfrm>
            <a:prstGeom prst="rect">
              <a:avLst/>
            </a:prstGeom>
          </p:spPr>
        </p:pic>
      </p:grpSp>
    </p:spTree>
    <p:extLst>
      <p:ext uri="{BB962C8B-B14F-4D97-AF65-F5344CB8AC3E}">
        <p14:creationId xmlns:p14="http://schemas.microsoft.com/office/powerpoint/2010/main" val="229537319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grpSp>
        <p:nvGrpSpPr>
          <p:cNvPr id="4" name="Group 4"/>
          <p:cNvGrpSpPr/>
          <p:nvPr/>
        </p:nvGrpSpPr>
        <p:grpSpPr>
          <a:xfrm>
            <a:off x="568519" y="1787800"/>
            <a:ext cx="17150961" cy="7573256"/>
            <a:chOff x="0" y="0"/>
            <a:chExt cx="4517126" cy="1994602"/>
          </a:xfrm>
        </p:grpSpPr>
        <p:sp>
          <p:nvSpPr>
            <p:cNvPr id="5" name="Freeform 5"/>
            <p:cNvSpPr/>
            <p:nvPr/>
          </p:nvSpPr>
          <p:spPr>
            <a:xfrm>
              <a:off x="0" y="0"/>
              <a:ext cx="4517126" cy="1994602"/>
            </a:xfrm>
            <a:custGeom>
              <a:avLst/>
              <a:gdLst/>
              <a:ahLst/>
              <a:cxnLst/>
              <a:rect l="l" t="t" r="r" b="b"/>
              <a:pathLst>
                <a:path w="4517126" h="1994602">
                  <a:moveTo>
                    <a:pt x="23021" y="0"/>
                  </a:moveTo>
                  <a:lnTo>
                    <a:pt x="4494104" y="0"/>
                  </a:lnTo>
                  <a:cubicBezTo>
                    <a:pt x="4500210" y="0"/>
                    <a:pt x="4506066" y="2425"/>
                    <a:pt x="4510383" y="6743"/>
                  </a:cubicBezTo>
                  <a:cubicBezTo>
                    <a:pt x="4514700" y="11060"/>
                    <a:pt x="4517126" y="16916"/>
                    <a:pt x="4517126" y="23021"/>
                  </a:cubicBezTo>
                  <a:lnTo>
                    <a:pt x="4517126" y="1971581"/>
                  </a:lnTo>
                  <a:cubicBezTo>
                    <a:pt x="4517126" y="1984295"/>
                    <a:pt x="4506819" y="1994602"/>
                    <a:pt x="4494104" y="1994602"/>
                  </a:cubicBezTo>
                  <a:lnTo>
                    <a:pt x="23021" y="1994602"/>
                  </a:lnTo>
                  <a:cubicBezTo>
                    <a:pt x="16916" y="1994602"/>
                    <a:pt x="11060" y="1992177"/>
                    <a:pt x="6743" y="1987859"/>
                  </a:cubicBezTo>
                  <a:cubicBezTo>
                    <a:pt x="2425" y="1983542"/>
                    <a:pt x="0" y="1977687"/>
                    <a:pt x="0" y="1971581"/>
                  </a:cubicBezTo>
                  <a:lnTo>
                    <a:pt x="0" y="23021"/>
                  </a:lnTo>
                  <a:cubicBezTo>
                    <a:pt x="0" y="16916"/>
                    <a:pt x="2425" y="11060"/>
                    <a:pt x="6743" y="6743"/>
                  </a:cubicBezTo>
                  <a:cubicBezTo>
                    <a:pt x="11060" y="2425"/>
                    <a:pt x="16916" y="0"/>
                    <a:pt x="23021" y="0"/>
                  </a:cubicBezTo>
                  <a:close/>
                </a:path>
              </a:pathLst>
            </a:custGeom>
            <a:solidFill>
              <a:srgbClr val="77AF7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517126" cy="203270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695908" y="1472476"/>
            <a:ext cx="17023573" cy="7719010"/>
            <a:chOff x="0" y="0"/>
            <a:chExt cx="4483575" cy="2032990"/>
          </a:xfrm>
          <a:solidFill>
            <a:schemeClr val="bg1"/>
          </a:solidFill>
        </p:grpSpPr>
        <p:sp>
          <p:nvSpPr>
            <p:cNvPr id="8" name="Freeform 8"/>
            <p:cNvSpPr/>
            <p:nvPr/>
          </p:nvSpPr>
          <p:spPr>
            <a:xfrm>
              <a:off x="0" y="0"/>
              <a:ext cx="4483575" cy="2032990"/>
            </a:xfrm>
            <a:custGeom>
              <a:avLst/>
              <a:gdLst/>
              <a:ahLst/>
              <a:cxnLst/>
              <a:rect l="l" t="t" r="r" b="b"/>
              <a:pathLst>
                <a:path w="4483575" h="2032990">
                  <a:moveTo>
                    <a:pt x="23194" y="0"/>
                  </a:moveTo>
                  <a:lnTo>
                    <a:pt x="4460381" y="0"/>
                  </a:lnTo>
                  <a:cubicBezTo>
                    <a:pt x="4473191" y="0"/>
                    <a:pt x="4483575" y="10384"/>
                    <a:pt x="4483575" y="23194"/>
                  </a:cubicBezTo>
                  <a:lnTo>
                    <a:pt x="4483575" y="2009797"/>
                  </a:lnTo>
                  <a:cubicBezTo>
                    <a:pt x="4483575" y="2015948"/>
                    <a:pt x="4481131" y="2021847"/>
                    <a:pt x="4476781" y="2026197"/>
                  </a:cubicBezTo>
                  <a:cubicBezTo>
                    <a:pt x="4472432" y="2030547"/>
                    <a:pt x="4466532" y="2032990"/>
                    <a:pt x="4460381" y="2032990"/>
                  </a:cubicBezTo>
                  <a:lnTo>
                    <a:pt x="23194" y="2032990"/>
                  </a:lnTo>
                  <a:cubicBezTo>
                    <a:pt x="17042" y="2032990"/>
                    <a:pt x="11143" y="2030547"/>
                    <a:pt x="6793" y="2026197"/>
                  </a:cubicBezTo>
                  <a:cubicBezTo>
                    <a:pt x="2444" y="2021847"/>
                    <a:pt x="0" y="2015948"/>
                    <a:pt x="0" y="2009797"/>
                  </a:cubicBezTo>
                  <a:lnTo>
                    <a:pt x="0" y="23194"/>
                  </a:lnTo>
                  <a:cubicBezTo>
                    <a:pt x="0" y="17042"/>
                    <a:pt x="2444" y="11143"/>
                    <a:pt x="6793" y="6793"/>
                  </a:cubicBezTo>
                  <a:cubicBezTo>
                    <a:pt x="11143" y="2444"/>
                    <a:pt x="17042" y="0"/>
                    <a:pt x="23194"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483575" cy="207109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16386938" y="8672351"/>
            <a:ext cx="1901062" cy="1518200"/>
          </a:xfrm>
          <a:custGeom>
            <a:avLst/>
            <a:gdLst/>
            <a:ahLst/>
            <a:cxnLst/>
            <a:rect l="l" t="t" r="r" b="b"/>
            <a:pathLst>
              <a:path w="3068674" h="2883275">
                <a:moveTo>
                  <a:pt x="0" y="0"/>
                </a:moveTo>
                <a:lnTo>
                  <a:pt x="3068674" y="0"/>
                </a:lnTo>
                <a:lnTo>
                  <a:pt x="3068674" y="2883275"/>
                </a:lnTo>
                <a:lnTo>
                  <a:pt x="0" y="2883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297313" y="269600"/>
            <a:ext cx="1666825" cy="1518200"/>
          </a:xfrm>
          <a:custGeom>
            <a:avLst/>
            <a:gdLst/>
            <a:ahLst/>
            <a:cxnLst/>
            <a:rect l="l" t="t" r="r" b="b"/>
            <a:pathLst>
              <a:path w="1666825" h="1518200">
                <a:moveTo>
                  <a:pt x="0" y="0"/>
                </a:moveTo>
                <a:lnTo>
                  <a:pt x="1666825" y="0"/>
                </a:lnTo>
                <a:lnTo>
                  <a:pt x="1666825" y="1518200"/>
                </a:lnTo>
                <a:lnTo>
                  <a:pt x="0" y="1518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504824" y="451538"/>
            <a:ext cx="1943100" cy="1520254"/>
          </a:xfrm>
          <a:custGeom>
            <a:avLst/>
            <a:gdLst/>
            <a:ahLst/>
            <a:cxnLst/>
            <a:rect l="l" t="t" r="r" b="b"/>
            <a:pathLst>
              <a:path w="1436164" h="1087895">
                <a:moveTo>
                  <a:pt x="0" y="0"/>
                </a:moveTo>
                <a:lnTo>
                  <a:pt x="1436164" y="0"/>
                </a:lnTo>
                <a:lnTo>
                  <a:pt x="1436164" y="1087894"/>
                </a:lnTo>
                <a:lnTo>
                  <a:pt x="0" y="108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20">
            <a:extLst>
              <a:ext uri="{FF2B5EF4-FFF2-40B4-BE49-F238E27FC236}">
                <a16:creationId xmlns:a16="http://schemas.microsoft.com/office/drawing/2014/main" id="{5DA78964-D06A-73CF-079E-9442D12A38FB}"/>
              </a:ext>
            </a:extLst>
          </p:cNvPr>
          <p:cNvSpPr txBox="1"/>
          <p:nvPr/>
        </p:nvSpPr>
        <p:spPr>
          <a:xfrm>
            <a:off x="1558875" y="2642306"/>
            <a:ext cx="15297638" cy="554786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2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2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vi-VN" sz="62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2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200" b="1">
                <a:solidFill>
                  <a:srgbClr val="9BBB59">
                    <a:lumMod val="50000"/>
                  </a:srgbClr>
                </a:solidFill>
                <a:ea typeface="Calibri" panose="020F0502020204030204" pitchFamily="34" charset="0"/>
                <a:cs typeface="Arial" panose="020B0604020202020204" pitchFamily="34" charset="0"/>
              </a:rPr>
              <a:t>TÌM HIỂU NHỮNG THÁCH THỨC, PHẨM CHẤT, NĂNG LỰC CẦN CÓ CỦA NGƯỜI LÀM NGHỀ TRONG XÃ HỘI HIỆN ĐẠI</a:t>
            </a:r>
            <a:endParaRPr kumimoji="0" lang="vi-VN" sz="62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380587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11" name="Freeform 11"/>
          <p:cNvSpPr/>
          <p:nvPr/>
        </p:nvSpPr>
        <p:spPr>
          <a:xfrm rot="1882764">
            <a:off x="134443" y="80414"/>
            <a:ext cx="1046014" cy="1688254"/>
          </a:xfrm>
          <a:custGeom>
            <a:avLst/>
            <a:gdLst/>
            <a:ahLst/>
            <a:cxnLst/>
            <a:rect l="l" t="t" r="r" b="b"/>
            <a:pathLst>
              <a:path w="1046014" h="1688254">
                <a:moveTo>
                  <a:pt x="0" y="0"/>
                </a:moveTo>
                <a:lnTo>
                  <a:pt x="1046014" y="0"/>
                </a:lnTo>
                <a:lnTo>
                  <a:pt x="1046014" y="1688254"/>
                </a:lnTo>
                <a:lnTo>
                  <a:pt x="0" y="16882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18">
            <a:extLst>
              <a:ext uri="{FF2B5EF4-FFF2-40B4-BE49-F238E27FC236}">
                <a16:creationId xmlns:a16="http://schemas.microsoft.com/office/drawing/2014/main" id="{32FD6762-55E8-A705-1426-AAC7871A68EB}"/>
              </a:ext>
            </a:extLst>
          </p:cNvPr>
          <p:cNvSpPr/>
          <p:nvPr/>
        </p:nvSpPr>
        <p:spPr>
          <a:xfrm rot="4821133">
            <a:off x="16781599" y="-175739"/>
            <a:ext cx="1116579" cy="1744654"/>
          </a:xfrm>
          <a:custGeom>
            <a:avLst/>
            <a:gdLst/>
            <a:ahLst/>
            <a:cxnLst/>
            <a:rect l="l" t="t" r="r" b="b"/>
            <a:pathLst>
              <a:path w="1116579" h="1744654">
                <a:moveTo>
                  <a:pt x="0" y="0"/>
                </a:moveTo>
                <a:lnTo>
                  <a:pt x="1116578" y="0"/>
                </a:lnTo>
                <a:lnTo>
                  <a:pt x="1116578" y="1744654"/>
                </a:lnTo>
                <a:lnTo>
                  <a:pt x="0" y="1744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8">
            <a:extLst>
              <a:ext uri="{FF2B5EF4-FFF2-40B4-BE49-F238E27FC236}">
                <a16:creationId xmlns:a16="http://schemas.microsoft.com/office/drawing/2014/main" id="{D91378C0-C295-3BC3-AF6A-C70ACD00E4C8}"/>
              </a:ext>
            </a:extLst>
          </p:cNvPr>
          <p:cNvSpPr/>
          <p:nvPr/>
        </p:nvSpPr>
        <p:spPr>
          <a:xfrm rot="1149574" flipH="1">
            <a:off x="17176636" y="8700912"/>
            <a:ext cx="883223" cy="1539319"/>
          </a:xfrm>
          <a:custGeom>
            <a:avLst/>
            <a:gdLst/>
            <a:ahLst/>
            <a:cxnLst/>
            <a:rect l="l" t="t" r="r" b="b"/>
            <a:pathLst>
              <a:path w="1568258" h="2248398">
                <a:moveTo>
                  <a:pt x="1568258" y="0"/>
                </a:moveTo>
                <a:lnTo>
                  <a:pt x="0" y="0"/>
                </a:lnTo>
                <a:lnTo>
                  <a:pt x="0" y="2248398"/>
                </a:lnTo>
                <a:lnTo>
                  <a:pt x="1568258" y="2248398"/>
                </a:lnTo>
                <a:lnTo>
                  <a:pt x="156825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Rounded Rectangular Callout 13">
            <a:extLst>
              <a:ext uri="{FF2B5EF4-FFF2-40B4-BE49-F238E27FC236}">
                <a16:creationId xmlns:a16="http://schemas.microsoft.com/office/drawing/2014/main" id="{167161ED-BD5D-4D1A-8626-60A31AEA4825}"/>
              </a:ext>
            </a:extLst>
          </p:cNvPr>
          <p:cNvSpPr/>
          <p:nvPr/>
        </p:nvSpPr>
        <p:spPr>
          <a:xfrm>
            <a:off x="862250" y="1562100"/>
            <a:ext cx="6447322" cy="2209800"/>
          </a:xfrm>
          <a:prstGeom prst="wedgeRoundRectCallout">
            <a:avLst>
              <a:gd name="adj1" fmla="val -12226"/>
              <a:gd name="adj2" fmla="val 103513"/>
              <a:gd name="adj3" fmla="val 16667"/>
            </a:avLst>
          </a:prstGeom>
          <a:solidFill>
            <a:schemeClr val="bg1"/>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HOẠT ĐỘNG NHÓM</a:t>
            </a:r>
            <a:endParaRPr lang="en-US" sz="4400" b="1" dirty="0">
              <a:solidFill>
                <a:schemeClr val="tx2">
                  <a:lumMod val="50000"/>
                </a:schemeClr>
              </a:solidFill>
              <a:latin typeface="Arial" panose="020B0604020202020204" pitchFamily="34" charset="0"/>
              <a:cs typeface="Arial" panose="020B0604020202020204" pitchFamily="34" charset="0"/>
            </a:endParaRPr>
          </a:p>
        </p:txBody>
      </p:sp>
      <p:pic>
        <p:nvPicPr>
          <p:cNvPr id="20" name="Picture 4">
            <a:extLst>
              <a:ext uri="{FF2B5EF4-FFF2-40B4-BE49-F238E27FC236}">
                <a16:creationId xmlns:a16="http://schemas.microsoft.com/office/drawing/2014/main" id="{B868EEC3-F235-490F-F70A-FE07A821288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6512543" y="9005260"/>
            <a:ext cx="1678934" cy="600219"/>
          </a:xfrm>
          <a:prstGeom prst="rect">
            <a:avLst/>
          </a:prstGeom>
        </p:spPr>
      </p:pic>
      <p:grpSp>
        <p:nvGrpSpPr>
          <p:cNvPr id="23" name="Group 22">
            <a:extLst>
              <a:ext uri="{FF2B5EF4-FFF2-40B4-BE49-F238E27FC236}">
                <a16:creationId xmlns:a16="http://schemas.microsoft.com/office/drawing/2014/main" id="{AAB4729C-43FB-CB8B-5313-5D979DB75EB3}"/>
              </a:ext>
            </a:extLst>
          </p:cNvPr>
          <p:cNvGrpSpPr/>
          <p:nvPr/>
        </p:nvGrpSpPr>
        <p:grpSpPr>
          <a:xfrm>
            <a:off x="8382000" y="1250893"/>
            <a:ext cx="8833572" cy="7754367"/>
            <a:chOff x="8305800" y="965944"/>
            <a:chExt cx="9372600" cy="7682757"/>
          </a:xfrm>
        </p:grpSpPr>
        <p:grpSp>
          <p:nvGrpSpPr>
            <p:cNvPr id="24" name="Group 23">
              <a:extLst>
                <a:ext uri="{FF2B5EF4-FFF2-40B4-BE49-F238E27FC236}">
                  <a16:creationId xmlns:a16="http://schemas.microsoft.com/office/drawing/2014/main" id="{4D1A2E50-A9AD-02BB-36C9-03CB7F5EF9A3}"/>
                </a:ext>
              </a:extLst>
            </p:cNvPr>
            <p:cNvGrpSpPr/>
            <p:nvPr/>
          </p:nvGrpSpPr>
          <p:grpSpPr>
            <a:xfrm>
              <a:off x="8305800" y="2035551"/>
              <a:ext cx="9372600" cy="6613150"/>
              <a:chOff x="702894" y="3376974"/>
              <a:chExt cx="16350489" cy="5252191"/>
            </a:xfrm>
          </p:grpSpPr>
          <p:sp>
            <p:nvSpPr>
              <p:cNvPr id="26" name="Rectangle: Rounded Corners 25">
                <a:extLst>
                  <a:ext uri="{FF2B5EF4-FFF2-40B4-BE49-F238E27FC236}">
                    <a16:creationId xmlns:a16="http://schemas.microsoft.com/office/drawing/2014/main" id="{1299FF6D-D949-7928-BC1C-7D16C59B2B89}"/>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3DB2DFA1-A83B-E726-38D2-DD9629EF1092}"/>
                  </a:ext>
                </a:extLst>
              </p:cNvPr>
              <p:cNvSpPr/>
              <p:nvPr/>
            </p:nvSpPr>
            <p:spPr>
              <a:xfrm>
                <a:off x="1490758" y="3845336"/>
                <a:ext cx="14774760" cy="431546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en-US" sz="4000">
                    <a:solidFill>
                      <a:schemeClr val="tx1"/>
                    </a:solidFill>
                    <a:latin typeface="Arial" panose="020B0604020202020204" pitchFamily="34" charset="0"/>
                    <a:cs typeface="Arial" panose="020B0604020202020204" pitchFamily="34" charset="0"/>
                  </a:rPr>
                  <a:t>Các em hãy trao đổi với bạn trong</a:t>
                </a:r>
                <a:r>
                  <a:rPr lang="vi-VN" sz="4000">
                    <a:solidFill>
                      <a:schemeClr val="tx1"/>
                    </a:solidFill>
                    <a:latin typeface="Arial" panose="020B0604020202020204" pitchFamily="34" charset="0"/>
                    <a:cs typeface="Arial" panose="020B0604020202020204" pitchFamily="34" charset="0"/>
                  </a:rPr>
                  <a:t> nhóm</a:t>
                </a:r>
                <a:r>
                  <a:rPr lang="en-US" sz="4000">
                    <a:solidFill>
                      <a:schemeClr val="tx1"/>
                    </a:solidFill>
                    <a:latin typeface="Arial" panose="020B0604020202020204" pitchFamily="34" charset="0"/>
                    <a:cs typeface="Arial" panose="020B0604020202020204" pitchFamily="34" charset="0"/>
                  </a:rPr>
                  <a:t> và cùng nhau </a:t>
                </a:r>
                <a:r>
                  <a:rPr lang="vi-VN" sz="4000">
                    <a:solidFill>
                      <a:schemeClr val="tx1"/>
                    </a:solidFill>
                    <a:latin typeface="Arial" panose="020B0604020202020204" pitchFamily="34" charset="0"/>
                    <a:cs typeface="Arial" panose="020B0604020202020204" pitchFamily="34" charset="0"/>
                  </a:rPr>
                  <a:t>chọn một nghề phổ biến trong xã hội hiện đại </a:t>
                </a:r>
                <a:r>
                  <a:rPr lang="en-US" sz="4000">
                    <a:solidFill>
                      <a:schemeClr val="tx1"/>
                    </a:solidFill>
                    <a:latin typeface="Arial" panose="020B0604020202020204" pitchFamily="34" charset="0"/>
                    <a:cs typeface="Arial" panose="020B0604020202020204" pitchFamily="34" charset="0"/>
                  </a:rPr>
                  <a:t>để </a:t>
                </a:r>
                <a:r>
                  <a:rPr lang="vi-VN" sz="4000">
                    <a:solidFill>
                      <a:schemeClr val="tx1"/>
                    </a:solidFill>
                    <a:latin typeface="Arial" panose="020B0604020202020204" pitchFamily="34" charset="0"/>
                    <a:cs typeface="Arial" panose="020B0604020202020204" pitchFamily="34" charset="0"/>
                  </a:rPr>
                  <a:t>thảo luận.</a:t>
                </a:r>
                <a:endParaRPr lang="en-US" sz="4000" b="1" dirty="0">
                  <a:solidFill>
                    <a:schemeClr val="tx1"/>
                  </a:solidFill>
                  <a:latin typeface="Arial" panose="020B0604020202020204" pitchFamily="34" charset="0"/>
                  <a:cs typeface="Arial" panose="020B0604020202020204" pitchFamily="34" charset="0"/>
                </a:endParaRPr>
              </a:p>
            </p:txBody>
          </p:sp>
        </p:grpSp>
        <p:pic>
          <p:nvPicPr>
            <p:cNvPr id="25" name="Picture 16">
              <a:extLst>
                <a:ext uri="{FF2B5EF4-FFF2-40B4-BE49-F238E27FC236}">
                  <a16:creationId xmlns:a16="http://schemas.microsoft.com/office/drawing/2014/main" id="{9E6C53EF-4F57-C27F-DD1D-44A9DC6F836A}"/>
                </a:ext>
              </a:extLst>
            </p:cNvPr>
            <p:cNvPicPr>
              <a:picLocks noChangeAspect="1"/>
            </p:cNvPicPr>
            <p:nvPr/>
          </p:nvPicPr>
          <p:blipFill>
            <a:blip r:embed="rId10">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15800" y="965944"/>
              <a:ext cx="1406996" cy="1337106"/>
            </a:xfrm>
            <a:prstGeom prst="rect">
              <a:avLst/>
            </a:prstGeom>
          </p:spPr>
        </p:pic>
      </p:grpSp>
      <p:pic>
        <p:nvPicPr>
          <p:cNvPr id="28" name="Picture 27" descr="A picture containing toy, doll&#10;&#10;Description automatically generated">
            <a:extLst>
              <a:ext uri="{FF2B5EF4-FFF2-40B4-BE49-F238E27FC236}">
                <a16:creationId xmlns:a16="http://schemas.microsoft.com/office/drawing/2014/main" id="{F2012D9E-DAD5-1F8F-AC11-16DC246798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5440135"/>
            <a:ext cx="4254467" cy="5012871"/>
          </a:xfrm>
          <a:prstGeom prst="rect">
            <a:avLst/>
          </a:prstGeom>
        </p:spPr>
      </p:pic>
    </p:spTree>
    <p:extLst>
      <p:ext uri="{BB962C8B-B14F-4D97-AF65-F5344CB8AC3E}">
        <p14:creationId xmlns:p14="http://schemas.microsoft.com/office/powerpoint/2010/main" val="5570729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8" name="Freeform 8"/>
          <p:cNvSpPr/>
          <p:nvPr/>
        </p:nvSpPr>
        <p:spPr>
          <a:xfrm rot="1149574" flipH="1">
            <a:off x="17037473" y="8544899"/>
            <a:ext cx="1167023" cy="1863460"/>
          </a:xfrm>
          <a:custGeom>
            <a:avLst/>
            <a:gdLst/>
            <a:ahLst/>
            <a:cxnLst/>
            <a:rect l="l" t="t" r="r" b="b"/>
            <a:pathLst>
              <a:path w="1568258" h="2248398">
                <a:moveTo>
                  <a:pt x="1568258" y="0"/>
                </a:moveTo>
                <a:lnTo>
                  <a:pt x="0" y="0"/>
                </a:lnTo>
                <a:lnTo>
                  <a:pt x="0" y="2248398"/>
                </a:lnTo>
                <a:lnTo>
                  <a:pt x="1568258" y="2248398"/>
                </a:lnTo>
                <a:lnTo>
                  <a:pt x="15682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rot="1882764">
            <a:off x="134443" y="80414"/>
            <a:ext cx="1046014" cy="1688254"/>
          </a:xfrm>
          <a:custGeom>
            <a:avLst/>
            <a:gdLst/>
            <a:ahLst/>
            <a:cxnLst/>
            <a:rect l="l" t="t" r="r" b="b"/>
            <a:pathLst>
              <a:path w="1046014" h="1688254">
                <a:moveTo>
                  <a:pt x="0" y="0"/>
                </a:moveTo>
                <a:lnTo>
                  <a:pt x="1046014" y="0"/>
                </a:lnTo>
                <a:lnTo>
                  <a:pt x="1046014" y="1688254"/>
                </a:lnTo>
                <a:lnTo>
                  <a:pt x="0" y="1688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5">
            <a:extLst>
              <a:ext uri="{FF2B5EF4-FFF2-40B4-BE49-F238E27FC236}">
                <a16:creationId xmlns:a16="http://schemas.microsoft.com/office/drawing/2014/main" id="{3EF21ED9-23EE-9443-7EF1-153DDA0C5224}"/>
              </a:ext>
            </a:extLst>
          </p:cNvPr>
          <p:cNvSpPr/>
          <p:nvPr/>
        </p:nvSpPr>
        <p:spPr>
          <a:xfrm rot="10800000">
            <a:off x="6524267" y="1443924"/>
            <a:ext cx="10934702" cy="8331714"/>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F7DD"/>
          </a:solidFill>
        </p:spPr>
        <p:txBody>
          <a:bodyPr/>
          <a:lstStyle/>
          <a:p>
            <a:endParaRPr lang="en-US">
              <a:latin typeface="Arial" panose="020B0604020202020204" pitchFamily="34" charset="0"/>
              <a:cs typeface="Arial" panose="020B0604020202020204" pitchFamily="34" charset="0"/>
            </a:endParaRPr>
          </a:p>
        </p:txBody>
      </p:sp>
      <p:sp>
        <p:nvSpPr>
          <p:cNvPr id="5" name="Freeform 12">
            <a:extLst>
              <a:ext uri="{FF2B5EF4-FFF2-40B4-BE49-F238E27FC236}">
                <a16:creationId xmlns:a16="http://schemas.microsoft.com/office/drawing/2014/main" id="{DBB2B9B8-6B19-CDC2-EA46-A670928DA31E}"/>
              </a:ext>
            </a:extLst>
          </p:cNvPr>
          <p:cNvSpPr/>
          <p:nvPr/>
        </p:nvSpPr>
        <p:spPr>
          <a:xfrm rot="10800000">
            <a:off x="1045028" y="1443924"/>
            <a:ext cx="4945207" cy="833171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3587544C-5A71-3ACD-C437-0CA9AC230EB4}"/>
              </a:ext>
            </a:extLst>
          </p:cNvPr>
          <p:cNvGrpSpPr/>
          <p:nvPr/>
        </p:nvGrpSpPr>
        <p:grpSpPr>
          <a:xfrm>
            <a:off x="8443444" y="2257059"/>
            <a:ext cx="7010401" cy="1247608"/>
            <a:chOff x="9810167" y="2034730"/>
            <a:chExt cx="7010401" cy="1247608"/>
          </a:xfrm>
        </p:grpSpPr>
        <p:sp>
          <p:nvSpPr>
            <p:cNvPr id="7" name="Freeform 8">
              <a:extLst>
                <a:ext uri="{FF2B5EF4-FFF2-40B4-BE49-F238E27FC236}">
                  <a16:creationId xmlns:a16="http://schemas.microsoft.com/office/drawing/2014/main" id="{E5AF7895-210F-03A9-14F1-CC868C9B169B}"/>
                </a:ext>
              </a:extLst>
            </p:cNvPr>
            <p:cNvSpPr/>
            <p:nvPr/>
          </p:nvSpPr>
          <p:spPr>
            <a:xfrm>
              <a:off x="9810167" y="2034730"/>
              <a:ext cx="7010401" cy="1247608"/>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4AC987F-4015-A278-D0AB-D5CD621DE59E}"/>
                </a:ext>
              </a:extLst>
            </p:cNvPr>
            <p:cNvSpPr txBox="1"/>
            <p:nvPr/>
          </p:nvSpPr>
          <p:spPr>
            <a:xfrm>
              <a:off x="10171263" y="2273814"/>
              <a:ext cx="6385913"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p>
          </p:txBody>
        </p:sp>
      </p:grpSp>
      <p:sp>
        <p:nvSpPr>
          <p:cNvPr id="10" name="TextBox 9">
            <a:extLst>
              <a:ext uri="{FF2B5EF4-FFF2-40B4-BE49-F238E27FC236}">
                <a16:creationId xmlns:a16="http://schemas.microsoft.com/office/drawing/2014/main" id="{BB66E137-DA59-74CD-B724-932C96B2B727}"/>
              </a:ext>
            </a:extLst>
          </p:cNvPr>
          <p:cNvSpPr txBox="1"/>
          <p:nvPr/>
        </p:nvSpPr>
        <p:spPr>
          <a:xfrm>
            <a:off x="7797895" y="3666280"/>
            <a:ext cx="8301501" cy="5518242"/>
          </a:xfrm>
          <a:prstGeom prst="rect">
            <a:avLst/>
          </a:prstGeom>
          <a:noFill/>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Sau khi lựa chọn, các </a:t>
            </a:r>
            <a:r>
              <a:rPr lang="vi-VN" sz="4000">
                <a:latin typeface="Arial" panose="020B0604020202020204" pitchFamily="34" charset="0"/>
                <a:ea typeface="Calibri" panose="020F0502020204030204" pitchFamily="34" charset="0"/>
                <a:cs typeface="Arial" panose="020B0604020202020204" pitchFamily="34" charset="0"/>
              </a:rPr>
              <a:t>nhóm </a:t>
            </a:r>
            <a:r>
              <a:rPr lang="en-US" sz="4000">
                <a:latin typeface="Arial" panose="020B0604020202020204" pitchFamily="34" charset="0"/>
                <a:ea typeface="Calibri" panose="020F0502020204030204" pitchFamily="34" charset="0"/>
                <a:cs typeface="Arial" panose="020B0604020202020204" pitchFamily="34" charset="0"/>
              </a:rPr>
              <a:t>hãy </a:t>
            </a:r>
            <a:r>
              <a:rPr lang="vi-VN" sz="4000">
                <a:latin typeface="Arial" panose="020B0604020202020204" pitchFamily="34" charset="0"/>
                <a:ea typeface="Calibri" panose="020F0502020204030204" pitchFamily="34" charset="0"/>
                <a:cs typeface="Arial" panose="020B0604020202020204" pitchFamily="34" charset="0"/>
              </a:rPr>
              <a:t>thảo luận </a:t>
            </a:r>
            <a:r>
              <a:rPr lang="en-US" sz="4000">
                <a:latin typeface="Arial" panose="020B0604020202020204" pitchFamily="34" charset="0"/>
                <a:ea typeface="Calibri" panose="020F0502020204030204" pitchFamily="34" charset="0"/>
                <a:cs typeface="Arial" panose="020B0604020202020204" pitchFamily="34" charset="0"/>
              </a:rPr>
              <a:t>với nhau </a:t>
            </a:r>
            <a:r>
              <a:rPr lang="vi-VN" sz="4000">
                <a:latin typeface="Arial" panose="020B0604020202020204" pitchFamily="34" charset="0"/>
                <a:ea typeface="Calibri" panose="020F0502020204030204" pitchFamily="34" charset="0"/>
                <a:cs typeface="Arial" panose="020B0604020202020204" pitchFamily="34" charset="0"/>
              </a:rPr>
              <a:t>về những thách thức, phẩm chất, năng lực cần có của người làm nghề trong xã hội hiện đại</a:t>
            </a:r>
            <a:r>
              <a:rPr lang="en-US" sz="4000">
                <a:latin typeface="Arial" panose="020B0604020202020204" pitchFamily="34" charset="0"/>
                <a:ea typeface="Calibri" panose="020F0502020204030204" pitchFamily="34" charset="0"/>
                <a:cs typeface="Arial" panose="020B0604020202020204" pitchFamily="34" charset="0"/>
              </a:rPr>
              <a:t> dựa theo những câu hỏi gợi ý cho sẵn dưới đây:</a:t>
            </a:r>
            <a:endParaRPr lang="vi-VN" sz="40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1">
            <a:extLst>
              <a:ext uri="{FF2B5EF4-FFF2-40B4-BE49-F238E27FC236}">
                <a16:creationId xmlns:a16="http://schemas.microsoft.com/office/drawing/2014/main" id="{580ECF44-431B-A0A9-CD98-D1F055D76F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9126" y="4646424"/>
            <a:ext cx="5765141" cy="5123771"/>
          </a:xfrm>
          <a:prstGeom prst="rect">
            <a:avLst/>
          </a:prstGeom>
        </p:spPr>
      </p:pic>
      <p:sp>
        <p:nvSpPr>
          <p:cNvPr id="30" name="Freeform 5">
            <a:extLst>
              <a:ext uri="{FF2B5EF4-FFF2-40B4-BE49-F238E27FC236}">
                <a16:creationId xmlns:a16="http://schemas.microsoft.com/office/drawing/2014/main" id="{9A66EDC0-B214-F547-E04F-50CB71022467}"/>
              </a:ext>
            </a:extLst>
          </p:cNvPr>
          <p:cNvSpPr/>
          <p:nvPr/>
        </p:nvSpPr>
        <p:spPr>
          <a:xfrm>
            <a:off x="16252059" y="0"/>
            <a:ext cx="2016791" cy="1638301"/>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7280359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barn(outVertical)">
                                      <p:cBhvr>
                                        <p:cTn id="2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10" name="Freeform 10"/>
          <p:cNvSpPr/>
          <p:nvPr/>
        </p:nvSpPr>
        <p:spPr>
          <a:xfrm>
            <a:off x="0" y="-92851"/>
            <a:ext cx="1102623" cy="1135508"/>
          </a:xfrm>
          <a:custGeom>
            <a:avLst/>
            <a:gdLst/>
            <a:ahLst/>
            <a:cxnLst/>
            <a:rect l="l" t="t" r="r" b="b"/>
            <a:pathLst>
              <a:path w="1755789" h="1661415">
                <a:moveTo>
                  <a:pt x="0" y="0"/>
                </a:moveTo>
                <a:lnTo>
                  <a:pt x="1755789" y="0"/>
                </a:lnTo>
                <a:lnTo>
                  <a:pt x="1755789" y="1661415"/>
                </a:lnTo>
                <a:lnTo>
                  <a:pt x="0" y="16614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Speech Bubble: Rectangle with Corners Rounded 3">
            <a:extLst>
              <a:ext uri="{FF2B5EF4-FFF2-40B4-BE49-F238E27FC236}">
                <a16:creationId xmlns:a16="http://schemas.microsoft.com/office/drawing/2014/main" id="{E1E80BE7-19DA-F3E0-7ED2-EFFD4F7B69D6}"/>
              </a:ext>
            </a:extLst>
          </p:cNvPr>
          <p:cNvSpPr/>
          <p:nvPr/>
        </p:nvSpPr>
        <p:spPr>
          <a:xfrm>
            <a:off x="8458198" y="677849"/>
            <a:ext cx="8833759" cy="2562929"/>
          </a:xfrm>
          <a:prstGeom prst="wedgeRoundRectCallout">
            <a:avLst>
              <a:gd name="adj1" fmla="val -57761"/>
              <a:gd name="adj2" fmla="val 54228"/>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Nghề đó hiện đang phải đối mặt với thách thức là gì?</a:t>
            </a:r>
          </a:p>
        </p:txBody>
      </p:sp>
      <p:sp>
        <p:nvSpPr>
          <p:cNvPr id="5" name="Speech Bubble: Rectangle with Corners Rounded 4">
            <a:extLst>
              <a:ext uri="{FF2B5EF4-FFF2-40B4-BE49-F238E27FC236}">
                <a16:creationId xmlns:a16="http://schemas.microsoft.com/office/drawing/2014/main" id="{E0416069-7AE0-EE08-5802-5F34032B406D}"/>
              </a:ext>
            </a:extLst>
          </p:cNvPr>
          <p:cNvSpPr/>
          <p:nvPr/>
        </p:nvSpPr>
        <p:spPr>
          <a:xfrm>
            <a:off x="8458198" y="3687366"/>
            <a:ext cx="8833758" cy="2807430"/>
          </a:xfrm>
          <a:prstGeom prst="wedgeRoundRectCallout">
            <a:avLst>
              <a:gd name="adj1" fmla="val -58807"/>
              <a:gd name="adj2" fmla="val -41525"/>
              <a:gd name="adj3" fmla="val 16667"/>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Để có thể vượt qua thách thức trên, người làm nghề cần có những phẩm chất và năng lực cụ thể nào?</a:t>
            </a:r>
          </a:p>
        </p:txBody>
      </p:sp>
      <p:sp>
        <p:nvSpPr>
          <p:cNvPr id="6" name="Speech Bubble: Rectangle with Corners Rounded 5">
            <a:extLst>
              <a:ext uri="{FF2B5EF4-FFF2-40B4-BE49-F238E27FC236}">
                <a16:creationId xmlns:a16="http://schemas.microsoft.com/office/drawing/2014/main" id="{7806C70D-EB04-8498-D4B7-6BA8960A8199}"/>
              </a:ext>
            </a:extLst>
          </p:cNvPr>
          <p:cNvSpPr/>
          <p:nvPr/>
        </p:nvSpPr>
        <p:spPr>
          <a:xfrm>
            <a:off x="8458200" y="6941384"/>
            <a:ext cx="8833757" cy="2949372"/>
          </a:xfrm>
          <a:prstGeom prst="wedgeRoundRectCallout">
            <a:avLst>
              <a:gd name="adj1" fmla="val -57380"/>
              <a:gd name="adj2" fmla="val -54206"/>
              <a:gd name="adj3" fmla="val 16667"/>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Theo em, thách thức có vai trò như thế nào đối với việc phát triển nghề nghiệp nói chung?</a:t>
            </a:r>
            <a:endParaRPr lang="en-US" sz="360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E02B9AB-7E10-D5E9-192F-3832F7032FD3}"/>
              </a:ext>
            </a:extLst>
          </p:cNvPr>
          <p:cNvGrpSpPr/>
          <p:nvPr/>
        </p:nvGrpSpPr>
        <p:grpSpPr>
          <a:xfrm>
            <a:off x="990600" y="1410073"/>
            <a:ext cx="5234450" cy="3902041"/>
            <a:chOff x="858610" y="1393859"/>
            <a:chExt cx="5234450" cy="3902041"/>
          </a:xfrm>
        </p:grpSpPr>
        <p:sp>
          <p:nvSpPr>
            <p:cNvPr id="9" name="Line Callout 1 (Border and Accent Bar) 3">
              <a:extLst>
                <a:ext uri="{FF2B5EF4-FFF2-40B4-BE49-F238E27FC236}">
                  <a16:creationId xmlns:a16="http://schemas.microsoft.com/office/drawing/2014/main" id="{6AC3D0E5-411B-F6E6-60E0-9734A6A99550}"/>
                </a:ext>
              </a:extLst>
            </p:cNvPr>
            <p:cNvSpPr/>
            <p:nvPr/>
          </p:nvSpPr>
          <p:spPr>
            <a:xfrm>
              <a:off x="858610" y="1943100"/>
              <a:ext cx="5234450" cy="3352800"/>
            </a:xfrm>
            <a:prstGeom prst="roundRect">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solidFill>
                    <a:schemeClr val="tx2">
                      <a:lumMod val="50000"/>
                    </a:schemeClr>
                  </a:solidFill>
                  <a:latin typeface="Arial" panose="020B0604020202020204" pitchFamily="34" charset="0"/>
                  <a:cs typeface="Arial" panose="020B0604020202020204" pitchFamily="34" charset="0"/>
                </a:rPr>
                <a:t>CÂU HỎI </a:t>
              </a:r>
            </a:p>
            <a:p>
              <a:pPr algn="ctr">
                <a:lnSpc>
                  <a:spcPct val="150000"/>
                </a:lnSpc>
              </a:pPr>
              <a:r>
                <a:rPr lang="en-US" sz="5000" b="1">
                  <a:solidFill>
                    <a:schemeClr val="tx2">
                      <a:lumMod val="50000"/>
                    </a:schemeClr>
                  </a:solidFill>
                  <a:latin typeface="Arial" panose="020B0604020202020204" pitchFamily="34" charset="0"/>
                  <a:cs typeface="Arial" panose="020B0604020202020204" pitchFamily="34" charset="0"/>
                </a:rPr>
                <a:t>GỢI Ý</a:t>
              </a:r>
              <a:endParaRPr lang="en-US" sz="5000" b="1" dirty="0">
                <a:solidFill>
                  <a:schemeClr val="tx2">
                    <a:lumMod val="50000"/>
                  </a:schemeClr>
                </a:solidFill>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C8CF7F2F-D08D-7A68-CB07-519B8468E0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96300" y="1393859"/>
              <a:ext cx="759069" cy="780351"/>
            </a:xfrm>
            <a:prstGeom prst="rect">
              <a:avLst/>
            </a:prstGeom>
          </p:spPr>
        </p:pic>
      </p:grpSp>
      <p:sp>
        <p:nvSpPr>
          <p:cNvPr id="12" name="Freeform 12">
            <a:extLst>
              <a:ext uri="{FF2B5EF4-FFF2-40B4-BE49-F238E27FC236}">
                <a16:creationId xmlns:a16="http://schemas.microsoft.com/office/drawing/2014/main" id="{317D60B7-CB9F-5ECA-6E27-6B799616EFC3}"/>
              </a:ext>
            </a:extLst>
          </p:cNvPr>
          <p:cNvSpPr/>
          <p:nvPr/>
        </p:nvSpPr>
        <p:spPr>
          <a:xfrm>
            <a:off x="1600200" y="5679233"/>
            <a:ext cx="5234450" cy="4607767"/>
          </a:xfrm>
          <a:custGeom>
            <a:avLst/>
            <a:gdLst/>
            <a:ahLst/>
            <a:cxnLst/>
            <a:rect l="l" t="t" r="r" b="b"/>
            <a:pathLst>
              <a:path w="4460581" h="3892871">
                <a:moveTo>
                  <a:pt x="0" y="0"/>
                </a:moveTo>
                <a:lnTo>
                  <a:pt x="4460582" y="0"/>
                </a:lnTo>
                <a:lnTo>
                  <a:pt x="4460582" y="3892871"/>
                </a:lnTo>
                <a:lnTo>
                  <a:pt x="0" y="3892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7068800" y="8990456"/>
            <a:ext cx="1072243" cy="1337152"/>
          </a:xfrm>
          <a:custGeom>
            <a:avLst/>
            <a:gdLst/>
            <a:ahLst/>
            <a:cxnLst/>
            <a:rect l="l" t="t" r="r" b="b"/>
            <a:pathLst>
              <a:path w="2195738" h="2613974">
                <a:moveTo>
                  <a:pt x="0" y="0"/>
                </a:moveTo>
                <a:lnTo>
                  <a:pt x="2195738" y="0"/>
                </a:lnTo>
                <a:lnTo>
                  <a:pt x="2195738" y="2613974"/>
                </a:lnTo>
                <a:lnTo>
                  <a:pt x="0" y="26139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0341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pic>
        <p:nvPicPr>
          <p:cNvPr id="5" name="Picture 4" descr="A poster with a doctor and a child&#10;&#10;Description automatically generated">
            <a:extLst>
              <a:ext uri="{FF2B5EF4-FFF2-40B4-BE49-F238E27FC236}">
                <a16:creationId xmlns:a16="http://schemas.microsoft.com/office/drawing/2014/main" id="{4AFE027B-94FC-9300-F68E-CCA1217EDEC0}"/>
              </a:ext>
            </a:extLst>
          </p:cNvPr>
          <p:cNvPicPr>
            <a:picLocks noChangeAspect="1"/>
          </p:cNvPicPr>
          <p:nvPr/>
        </p:nvPicPr>
        <p:blipFill rotWithShape="1">
          <a:blip r:embed="rId2">
            <a:extLst>
              <a:ext uri="{28A0092B-C50C-407E-A947-70E740481C1C}">
                <a14:useLocalDpi xmlns:a14="http://schemas.microsoft.com/office/drawing/2010/main" val="0"/>
              </a:ext>
            </a:extLst>
          </a:blip>
          <a:srcRect l="9684" t="1111" r="9241" b="4814"/>
          <a:stretch/>
        </p:blipFill>
        <p:spPr>
          <a:xfrm>
            <a:off x="7162800" y="2172503"/>
            <a:ext cx="10531801" cy="7308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rrow: Pentagon 5">
            <a:extLst>
              <a:ext uri="{FF2B5EF4-FFF2-40B4-BE49-F238E27FC236}">
                <a16:creationId xmlns:a16="http://schemas.microsoft.com/office/drawing/2014/main" id="{1FB5E8EB-E258-AD6B-107F-219E3F1AB4C9}"/>
              </a:ext>
            </a:extLst>
          </p:cNvPr>
          <p:cNvSpPr/>
          <p:nvPr/>
        </p:nvSpPr>
        <p:spPr>
          <a:xfrm>
            <a:off x="1" y="952500"/>
            <a:ext cx="6629400" cy="1608114"/>
          </a:xfrm>
          <a:prstGeom prst="homePlate">
            <a:avLst/>
          </a:prstGeom>
          <a:solidFill>
            <a:schemeClr val="accent6">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VÍ DỤ MINH HỌA</a:t>
            </a:r>
          </a:p>
        </p:txBody>
      </p:sp>
      <p:pic>
        <p:nvPicPr>
          <p:cNvPr id="7" name="Picture 5">
            <a:extLst>
              <a:ext uri="{FF2B5EF4-FFF2-40B4-BE49-F238E27FC236}">
                <a16:creationId xmlns:a16="http://schemas.microsoft.com/office/drawing/2014/main" id="{9E7E9964-07CC-759A-A1D4-4D99295B81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8730" y="3162300"/>
            <a:ext cx="4284617" cy="7141029"/>
          </a:xfrm>
          <a:prstGeom prst="rect">
            <a:avLst/>
          </a:prstGeom>
        </p:spPr>
      </p:pic>
    </p:spTree>
    <p:extLst>
      <p:ext uri="{BB962C8B-B14F-4D97-AF65-F5344CB8AC3E}">
        <p14:creationId xmlns:p14="http://schemas.microsoft.com/office/powerpoint/2010/main" val="3286704378"/>
      </p:ext>
    </p:extLst>
  </p:cSld>
  <p:clrMapOvr>
    <a:masterClrMapping/>
  </p:clrMapOvr>
  <p:transition spd="med">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17" name="Freeform 17"/>
          <p:cNvSpPr/>
          <p:nvPr/>
        </p:nvSpPr>
        <p:spPr>
          <a:xfrm rot="-512306">
            <a:off x="-10924" y="218730"/>
            <a:ext cx="2409176" cy="1408325"/>
          </a:xfrm>
          <a:custGeom>
            <a:avLst/>
            <a:gdLst/>
            <a:ahLst/>
            <a:cxnLst/>
            <a:rect l="l" t="t" r="r" b="b"/>
            <a:pathLst>
              <a:path w="2961674" h="2090448">
                <a:moveTo>
                  <a:pt x="0" y="0"/>
                </a:moveTo>
                <a:lnTo>
                  <a:pt x="2961674" y="0"/>
                </a:lnTo>
                <a:lnTo>
                  <a:pt x="2961674" y="2090448"/>
                </a:lnTo>
                <a:lnTo>
                  <a:pt x="0" y="2090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9ED150F2-E682-3E58-8F00-0FF061801017}"/>
              </a:ext>
            </a:extLst>
          </p:cNvPr>
          <p:cNvPicPr>
            <a:picLocks noChangeAspect="1"/>
          </p:cNvPicPr>
          <p:nvPr/>
        </p:nvPicPr>
        <p:blipFill>
          <a:blip r:embed="rId4"/>
          <a:srcRect t="7037" b="7037"/>
          <a:stretch>
            <a:fillRect/>
          </a:stretch>
        </p:blipFill>
        <p:spPr>
          <a:xfrm>
            <a:off x="958363" y="1490202"/>
            <a:ext cx="16371254" cy="8987297"/>
          </a:xfrm>
          <a:prstGeom prst="rect">
            <a:avLst/>
          </a:prstGeom>
        </p:spPr>
      </p:pic>
      <p:grpSp>
        <p:nvGrpSpPr>
          <p:cNvPr id="9" name="Group 8">
            <a:extLst>
              <a:ext uri="{FF2B5EF4-FFF2-40B4-BE49-F238E27FC236}">
                <a16:creationId xmlns:a16="http://schemas.microsoft.com/office/drawing/2014/main" id="{1C730273-C562-52C0-E84A-5CFEA30B291F}"/>
              </a:ext>
            </a:extLst>
          </p:cNvPr>
          <p:cNvGrpSpPr/>
          <p:nvPr/>
        </p:nvGrpSpPr>
        <p:grpSpPr>
          <a:xfrm>
            <a:off x="5904418" y="856119"/>
            <a:ext cx="6479144" cy="1360323"/>
            <a:chOff x="2078673" y="1010321"/>
            <a:chExt cx="6479144" cy="1360323"/>
          </a:xfrm>
        </p:grpSpPr>
        <p:sp>
          <p:nvSpPr>
            <p:cNvPr id="11" name="Freeform 6">
              <a:extLst>
                <a:ext uri="{FF2B5EF4-FFF2-40B4-BE49-F238E27FC236}">
                  <a16:creationId xmlns:a16="http://schemas.microsoft.com/office/drawing/2014/main" id="{94F156EA-B401-BF28-11B9-72FBF0CF1308}"/>
                </a:ext>
              </a:extLst>
            </p:cNvPr>
            <p:cNvSpPr/>
            <p:nvPr/>
          </p:nvSpPr>
          <p:spPr>
            <a:xfrm>
              <a:off x="2078673" y="1010321"/>
              <a:ext cx="6479144"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9E86491-2E2B-18AE-3730-4BFC355C9145}"/>
                </a:ext>
              </a:extLst>
            </p:cNvPr>
            <p:cNvSpPr txBox="1"/>
            <p:nvPr/>
          </p:nvSpPr>
          <p:spPr>
            <a:xfrm>
              <a:off x="2452270" y="1182650"/>
              <a:ext cx="5731949" cy="1015663"/>
            </a:xfrm>
            <a:prstGeom prst="rect">
              <a:avLst/>
            </a:prstGeom>
            <a:noFill/>
          </p:spPr>
          <p:txBody>
            <a:bodyPr wrap="square">
              <a:spAutoFit/>
            </a:bodyPr>
            <a:lstStyle/>
            <a:p>
              <a:pPr marL="0" marR="0" algn="ctr">
                <a:spcBef>
                  <a:spcPts val="0"/>
                </a:spcBef>
                <a:spcAft>
                  <a:spcPts val="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5" name="Freeform 15"/>
          <p:cNvSpPr/>
          <p:nvPr/>
        </p:nvSpPr>
        <p:spPr>
          <a:xfrm>
            <a:off x="16929123" y="9035340"/>
            <a:ext cx="1256570" cy="1251660"/>
          </a:xfrm>
          <a:custGeom>
            <a:avLst/>
            <a:gdLst/>
            <a:ahLst/>
            <a:cxnLst/>
            <a:rect l="l" t="t" r="r" b="b"/>
            <a:pathLst>
              <a:path w="2198049" h="2607670">
                <a:moveTo>
                  <a:pt x="0" y="0"/>
                </a:moveTo>
                <a:lnTo>
                  <a:pt x="2198049" y="0"/>
                </a:lnTo>
                <a:lnTo>
                  <a:pt x="2198049" y="2607670"/>
                </a:lnTo>
                <a:lnTo>
                  <a:pt x="0" y="2607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Rectangle 18">
            <a:extLst>
              <a:ext uri="{FF2B5EF4-FFF2-40B4-BE49-F238E27FC236}">
                <a16:creationId xmlns:a16="http://schemas.microsoft.com/office/drawing/2014/main" id="{DFFD2C2E-AF54-DD0F-C6B5-CD5B37ABB708}"/>
              </a:ext>
            </a:extLst>
          </p:cNvPr>
          <p:cNvSpPr/>
          <p:nvPr/>
        </p:nvSpPr>
        <p:spPr>
          <a:xfrm>
            <a:off x="1458208" y="2661090"/>
            <a:ext cx="15371561" cy="6278001"/>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3800">
                <a:latin typeface="Arial" panose="020B0604020202020204" pitchFamily="34" charset="0"/>
                <a:ea typeface="Calibri" panose="020F0502020204030204" pitchFamily="34" charset="0"/>
                <a:cs typeface="Arial" panose="020B0604020202020204" pitchFamily="34" charset="0"/>
              </a:rPr>
              <a:t>Nghề nào trong xã hội cũng phải đối mặt với những thách thức khác nhau. Có những thách thức khách quan và có những thách thức chủ quan liên quan đến năng lực của người làm nghề.</a:t>
            </a:r>
            <a:r>
              <a:rPr lang="en-US" sz="3800">
                <a:latin typeface="Arial" panose="020B0604020202020204" pitchFamily="34" charset="0"/>
                <a:ea typeface="Calibri" panose="020F0502020204030204" pitchFamily="34" charset="0"/>
                <a:cs typeface="Arial" panose="020B0604020202020204" pitchFamily="34" charset="0"/>
              </a:rPr>
              <a:t> </a:t>
            </a:r>
            <a:r>
              <a:rPr lang="vi-VN" sz="3800">
                <a:latin typeface="Arial" panose="020B0604020202020204" pitchFamily="34" charset="0"/>
                <a:ea typeface="Calibri" panose="020F0502020204030204" pitchFamily="34" charset="0"/>
                <a:cs typeface="Arial" panose="020B0604020202020204" pitchFamily="34" charset="0"/>
              </a:rPr>
              <a:t>Ví dụ</a:t>
            </a:r>
            <a:r>
              <a:rPr lang="en-US" sz="3800">
                <a:latin typeface="Arial" panose="020B0604020202020204" pitchFamily="34" charset="0"/>
                <a:ea typeface="Calibri" panose="020F0502020204030204" pitchFamily="34" charset="0"/>
                <a:cs typeface="Arial" panose="020B0604020202020204" pitchFamily="34" charset="0"/>
              </a:rPr>
              <a:t> như</a:t>
            </a:r>
            <a:r>
              <a:rPr lang="vi-VN" sz="3800">
                <a:latin typeface="Arial" panose="020B0604020202020204" pitchFamily="34" charset="0"/>
                <a:ea typeface="Calibri" panose="020F0502020204030204" pitchFamily="34" charset="0"/>
                <a:cs typeface="Arial" panose="020B0604020202020204" pitchFamily="34" charset="0"/>
              </a:rPr>
              <a:t>:</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pPr>
            <a:r>
              <a:rPr lang="vi-VN" sz="3800" b="1">
                <a:latin typeface="Arial" panose="020B0604020202020204" pitchFamily="34" charset="0"/>
                <a:ea typeface="Calibri" panose="020F0502020204030204" pitchFamily="34" charset="0"/>
                <a:cs typeface="Arial" panose="020B0604020202020204" pitchFamily="34" charset="0"/>
              </a:rPr>
              <a:t>Thách thức khách quan: </a:t>
            </a:r>
            <a:r>
              <a:rPr lang="vi-VN" sz="3800">
                <a:latin typeface="Arial" panose="020B0604020202020204" pitchFamily="34" charset="0"/>
                <a:ea typeface="Calibri" panose="020F0502020204030204" pitchFamily="34" charset="0"/>
                <a:cs typeface="Arial" panose="020B0604020202020204" pitchFamily="34" charset="0"/>
              </a:rPr>
              <a:t>do thời cuộc thay đổi tác động đến nghề.</a:t>
            </a:r>
          </a:p>
          <a:p>
            <a:pPr marL="571500" indent="-571500" algn="just">
              <a:lnSpc>
                <a:spcPct val="150000"/>
              </a:lnSpc>
              <a:spcBef>
                <a:spcPts val="300"/>
              </a:spcBef>
              <a:spcAft>
                <a:spcPts val="300"/>
              </a:spcAft>
              <a:buFont typeface="Wingdings" panose="05000000000000000000" pitchFamily="2" charset="2"/>
              <a:buChar char="§"/>
            </a:pPr>
            <a:r>
              <a:rPr lang="vi-VN" sz="3800" b="1">
                <a:latin typeface="Arial" panose="020B0604020202020204" pitchFamily="34" charset="0"/>
                <a:ea typeface="Calibri" panose="020F0502020204030204" pitchFamily="34" charset="0"/>
                <a:cs typeface="Arial" panose="020B0604020202020204" pitchFamily="34" charset="0"/>
              </a:rPr>
              <a:t>Thách thức chủ quan: </a:t>
            </a:r>
            <a:r>
              <a:rPr lang="vi-VN" sz="3800">
                <a:latin typeface="Arial" panose="020B0604020202020204" pitchFamily="34" charset="0"/>
                <a:ea typeface="Calibri" panose="020F0502020204030204" pitchFamily="34" charset="0"/>
                <a:cs typeface="Arial" panose="020B0604020202020204" pitchFamily="34" charset="0"/>
              </a:rPr>
              <a:t>nguồn nhân lực trẻ có chất lượng ngày càng cao làm cho những người lao động lớn tuổi phải nỗ lực nhiều hơn mới giữ được công việc,...</a:t>
            </a:r>
          </a:p>
        </p:txBody>
      </p:sp>
      <p:pic>
        <p:nvPicPr>
          <p:cNvPr id="21" name="Picture 20" descr="A group of people wearing different uniforms&#10;&#10;Description automatically generated">
            <a:extLst>
              <a:ext uri="{FF2B5EF4-FFF2-40B4-BE49-F238E27FC236}">
                <a16:creationId xmlns:a16="http://schemas.microsoft.com/office/drawing/2014/main" id="{A462F8D3-B0CF-7B6C-B225-D01734B669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21000" y="180577"/>
            <a:ext cx="2769102" cy="2769102"/>
          </a:xfrm>
          <a:prstGeom prst="rect">
            <a:avLst/>
          </a:prstGeom>
        </p:spPr>
      </p:pic>
      <p:sp>
        <p:nvSpPr>
          <p:cNvPr id="16" name="Freeform 16"/>
          <p:cNvSpPr/>
          <p:nvPr/>
        </p:nvSpPr>
        <p:spPr>
          <a:xfrm rot="-2032249">
            <a:off x="288250" y="9067016"/>
            <a:ext cx="1361985" cy="1268708"/>
          </a:xfrm>
          <a:custGeom>
            <a:avLst/>
            <a:gdLst/>
            <a:ahLst/>
            <a:cxnLst/>
            <a:rect l="l" t="t" r="r" b="b"/>
            <a:pathLst>
              <a:path w="2008604" h="1829503">
                <a:moveTo>
                  <a:pt x="0" y="0"/>
                </a:moveTo>
                <a:lnTo>
                  <a:pt x="2008604" y="0"/>
                </a:lnTo>
                <a:lnTo>
                  <a:pt x="2008604" y="1829504"/>
                </a:lnTo>
                <a:lnTo>
                  <a:pt x="0" y="1829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8474151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left)">
                                      <p:cBhvr>
                                        <p:cTn id="12" dur="500"/>
                                        <p:tgtEl>
                                          <p:spTgt spid="19">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xEl>
                                              <p:pRg st="2" end="2"/>
                                            </p:txEl>
                                          </p:spTgt>
                                        </p:tgtEl>
                                        <p:attrNameLst>
                                          <p:attrName>style.visibility</p:attrName>
                                        </p:attrNameLst>
                                      </p:cBhvr>
                                      <p:to>
                                        <p:strVal val="visible"/>
                                      </p:to>
                                    </p:set>
                                    <p:animEffect transition="in" filter="wipe(left)">
                                      <p:cBhvr>
                                        <p:cTn id="16"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17" name="Freeform 17"/>
          <p:cNvSpPr/>
          <p:nvPr/>
        </p:nvSpPr>
        <p:spPr>
          <a:xfrm rot="-512306">
            <a:off x="-10924" y="218730"/>
            <a:ext cx="2409176" cy="1408325"/>
          </a:xfrm>
          <a:custGeom>
            <a:avLst/>
            <a:gdLst/>
            <a:ahLst/>
            <a:cxnLst/>
            <a:rect l="l" t="t" r="r" b="b"/>
            <a:pathLst>
              <a:path w="2961674" h="2090448">
                <a:moveTo>
                  <a:pt x="0" y="0"/>
                </a:moveTo>
                <a:lnTo>
                  <a:pt x="2961674" y="0"/>
                </a:lnTo>
                <a:lnTo>
                  <a:pt x="2961674" y="2090448"/>
                </a:lnTo>
                <a:lnTo>
                  <a:pt x="0" y="2090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ED150F2-E682-3E58-8F00-0FF061801017}"/>
              </a:ext>
            </a:extLst>
          </p:cNvPr>
          <p:cNvPicPr>
            <a:picLocks noChangeAspect="1"/>
          </p:cNvPicPr>
          <p:nvPr/>
        </p:nvPicPr>
        <p:blipFill>
          <a:blip r:embed="rId4"/>
          <a:srcRect t="7037" b="7037"/>
          <a:stretch>
            <a:fillRect/>
          </a:stretch>
        </p:blipFill>
        <p:spPr>
          <a:xfrm>
            <a:off x="958363" y="1490202"/>
            <a:ext cx="16371254" cy="8987297"/>
          </a:xfrm>
          <a:prstGeom prst="rect">
            <a:avLst/>
          </a:prstGeom>
        </p:spPr>
      </p:pic>
      <p:sp>
        <p:nvSpPr>
          <p:cNvPr id="3" name="Rectangle 2">
            <a:extLst>
              <a:ext uri="{FF2B5EF4-FFF2-40B4-BE49-F238E27FC236}">
                <a16:creationId xmlns:a16="http://schemas.microsoft.com/office/drawing/2014/main" id="{28A0D1A9-5128-C655-AF37-904F5F523EA4}"/>
              </a:ext>
            </a:extLst>
          </p:cNvPr>
          <p:cNvSpPr/>
          <p:nvPr/>
        </p:nvSpPr>
        <p:spPr>
          <a:xfrm>
            <a:off x="1570026" y="2707240"/>
            <a:ext cx="15147926" cy="643188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3800">
                <a:latin typeface="Arial" panose="020B0604020202020204" pitchFamily="34" charset="0"/>
                <a:ea typeface="Calibri" panose="020F0502020204030204" pitchFamily="34" charset="0"/>
                <a:cs typeface="Arial" panose="020B0604020202020204" pitchFamily="34" charset="0"/>
              </a:rPr>
              <a:t>Để tự tin vượt qua thử thách của nghề nghiệp, mỗi chúng ta cần luôn có ý thức rèn luyện các phẩm chất, kĩ năng mà người lao động trong xã hội hiện đại đều cần có. </a:t>
            </a:r>
            <a:r>
              <a:rPr lang="en-US" sz="3800">
                <a:latin typeface="Arial" panose="020B0604020202020204" pitchFamily="34" charset="0"/>
                <a:ea typeface="Calibri" panose="020F0502020204030204" pitchFamily="34" charset="0"/>
                <a:cs typeface="Arial" panose="020B0604020202020204" pitchFamily="34" charset="0"/>
              </a:rPr>
              <a:t>Ví dụ như:</a:t>
            </a:r>
          </a:p>
          <a:p>
            <a:pPr marL="571500" indent="-571500" algn="just">
              <a:lnSpc>
                <a:spcPct val="150000"/>
              </a:lnSpc>
              <a:spcBef>
                <a:spcPts val="300"/>
              </a:spcBef>
              <a:spcAft>
                <a:spcPts val="30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Tính chăm chỉ, cẩn thận.</a:t>
            </a:r>
          </a:p>
          <a:p>
            <a:pPr marL="571500" indent="-571500" algn="just">
              <a:lnSpc>
                <a:spcPct val="150000"/>
              </a:lnSpc>
              <a:spcBef>
                <a:spcPts val="300"/>
              </a:spcBef>
              <a:spcAft>
                <a:spcPts val="30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Khả năng ngoại ngữ và sử dụng công nghệ.</a:t>
            </a:r>
          </a:p>
          <a:p>
            <a:pPr marL="571500" indent="-571500" algn="just">
              <a:lnSpc>
                <a:spcPct val="150000"/>
              </a:lnSpc>
              <a:spcBef>
                <a:spcPts val="300"/>
              </a:spcBef>
              <a:spcAft>
                <a:spcPts val="30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Tính trung thực.</a:t>
            </a:r>
          </a:p>
          <a:p>
            <a:pPr marL="571500" indent="-571500" algn="just">
              <a:lnSpc>
                <a:spcPct val="150000"/>
              </a:lnSpc>
              <a:spcBef>
                <a:spcPts val="300"/>
              </a:spcBef>
              <a:spcAft>
                <a:spcPts val="30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Năng lực học tập suốt đời để cập nhật sự thay đổi.</a:t>
            </a:r>
          </a:p>
        </p:txBody>
      </p:sp>
      <p:grpSp>
        <p:nvGrpSpPr>
          <p:cNvPr id="9" name="Group 8">
            <a:extLst>
              <a:ext uri="{FF2B5EF4-FFF2-40B4-BE49-F238E27FC236}">
                <a16:creationId xmlns:a16="http://schemas.microsoft.com/office/drawing/2014/main" id="{1C730273-C562-52C0-E84A-5CFEA30B291F}"/>
              </a:ext>
            </a:extLst>
          </p:cNvPr>
          <p:cNvGrpSpPr/>
          <p:nvPr/>
        </p:nvGrpSpPr>
        <p:grpSpPr>
          <a:xfrm>
            <a:off x="5904418" y="856119"/>
            <a:ext cx="6479144" cy="1360323"/>
            <a:chOff x="2078673" y="1010321"/>
            <a:chExt cx="6479144" cy="1360323"/>
          </a:xfrm>
        </p:grpSpPr>
        <p:sp>
          <p:nvSpPr>
            <p:cNvPr id="11" name="Freeform 6">
              <a:extLst>
                <a:ext uri="{FF2B5EF4-FFF2-40B4-BE49-F238E27FC236}">
                  <a16:creationId xmlns:a16="http://schemas.microsoft.com/office/drawing/2014/main" id="{94F156EA-B401-BF28-11B9-72FBF0CF1308}"/>
                </a:ext>
              </a:extLst>
            </p:cNvPr>
            <p:cNvSpPr/>
            <p:nvPr/>
          </p:nvSpPr>
          <p:spPr>
            <a:xfrm>
              <a:off x="2078673" y="1010321"/>
              <a:ext cx="6479144"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9E86491-2E2B-18AE-3730-4BFC355C9145}"/>
                </a:ext>
              </a:extLst>
            </p:cNvPr>
            <p:cNvSpPr txBox="1"/>
            <p:nvPr/>
          </p:nvSpPr>
          <p:spPr>
            <a:xfrm>
              <a:off x="2452270" y="1182650"/>
              <a:ext cx="5731949" cy="1015663"/>
            </a:xfrm>
            <a:prstGeom prst="rect">
              <a:avLst/>
            </a:prstGeom>
            <a:noFill/>
          </p:spPr>
          <p:txBody>
            <a:bodyPr wrap="square">
              <a:spAutoFit/>
            </a:bodyPr>
            <a:lstStyle/>
            <a:p>
              <a:pPr marL="0" marR="0" algn="ctr">
                <a:spcBef>
                  <a:spcPts val="0"/>
                </a:spcBef>
                <a:spcAft>
                  <a:spcPts val="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5" name="Freeform 15"/>
          <p:cNvSpPr/>
          <p:nvPr/>
        </p:nvSpPr>
        <p:spPr>
          <a:xfrm>
            <a:off x="16929123" y="9035340"/>
            <a:ext cx="1256570" cy="1251660"/>
          </a:xfrm>
          <a:custGeom>
            <a:avLst/>
            <a:gdLst/>
            <a:ahLst/>
            <a:cxnLst/>
            <a:rect l="l" t="t" r="r" b="b"/>
            <a:pathLst>
              <a:path w="2198049" h="2607670">
                <a:moveTo>
                  <a:pt x="0" y="0"/>
                </a:moveTo>
                <a:lnTo>
                  <a:pt x="2198049" y="0"/>
                </a:lnTo>
                <a:lnTo>
                  <a:pt x="2198049" y="2607670"/>
                </a:lnTo>
                <a:lnTo>
                  <a:pt x="0" y="2607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5" name="Picture 4" descr="A group of people wearing different uniforms&#10;&#10;Description automatically generated">
            <a:extLst>
              <a:ext uri="{FF2B5EF4-FFF2-40B4-BE49-F238E27FC236}">
                <a16:creationId xmlns:a16="http://schemas.microsoft.com/office/drawing/2014/main" id="{59D07553-DC5B-E02D-2B1D-507B043151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21000" y="180577"/>
            <a:ext cx="2769102" cy="2769102"/>
          </a:xfrm>
          <a:prstGeom prst="rect">
            <a:avLst/>
          </a:prstGeom>
        </p:spPr>
      </p:pic>
      <p:sp>
        <p:nvSpPr>
          <p:cNvPr id="6" name="Freeform 16">
            <a:extLst>
              <a:ext uri="{FF2B5EF4-FFF2-40B4-BE49-F238E27FC236}">
                <a16:creationId xmlns:a16="http://schemas.microsoft.com/office/drawing/2014/main" id="{4E2345D3-1F0A-7170-FD5D-EB1CB97F51E7}"/>
              </a:ext>
            </a:extLst>
          </p:cNvPr>
          <p:cNvSpPr/>
          <p:nvPr/>
        </p:nvSpPr>
        <p:spPr>
          <a:xfrm rot="-2032249">
            <a:off x="288250" y="9067016"/>
            <a:ext cx="1361985" cy="1268708"/>
          </a:xfrm>
          <a:custGeom>
            <a:avLst/>
            <a:gdLst/>
            <a:ahLst/>
            <a:cxnLst/>
            <a:rect l="l" t="t" r="r" b="b"/>
            <a:pathLst>
              <a:path w="2008604" h="1829503">
                <a:moveTo>
                  <a:pt x="0" y="0"/>
                </a:moveTo>
                <a:lnTo>
                  <a:pt x="2008604" y="0"/>
                </a:lnTo>
                <a:lnTo>
                  <a:pt x="2008604" y="1829504"/>
                </a:lnTo>
                <a:lnTo>
                  <a:pt x="0" y="18295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39115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3DDCBAB-990B-E51B-9328-E6D299A0B9E3}"/>
              </a:ext>
            </a:extLst>
          </p:cNvPr>
          <p:cNvGrpSpPr/>
          <p:nvPr/>
        </p:nvGrpSpPr>
        <p:grpSpPr>
          <a:xfrm>
            <a:off x="5446400" y="0"/>
            <a:ext cx="7583876" cy="1388058"/>
            <a:chOff x="4834930" y="84191"/>
            <a:chExt cx="7359542" cy="1232175"/>
          </a:xfrm>
        </p:grpSpPr>
        <p:sp>
          <p:nvSpPr>
            <p:cNvPr id="24" name="Round Same Side Corner Rectangle 11">
              <a:extLst>
                <a:ext uri="{FF2B5EF4-FFF2-40B4-BE49-F238E27FC236}">
                  <a16:creationId xmlns:a16="http://schemas.microsoft.com/office/drawing/2014/main" id="{83B9B51A-F1DE-83BE-E606-73895289317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D0B73B5-5B90-EE1D-7C94-3E3E59C8ED43}"/>
                </a:ext>
              </a:extLst>
            </p:cNvPr>
            <p:cNvSpPr txBox="1"/>
            <p:nvPr/>
          </p:nvSpPr>
          <p:spPr>
            <a:xfrm>
              <a:off x="5313042" y="292021"/>
              <a:ext cx="6403317"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GỢI Ý CÂU TRẢ LỜI</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6" name="Freeform 3">
            <a:extLst>
              <a:ext uri="{FF2B5EF4-FFF2-40B4-BE49-F238E27FC236}">
                <a16:creationId xmlns:a16="http://schemas.microsoft.com/office/drawing/2014/main" id="{9E0A802D-714D-3B52-D640-967AF2EF46F3}"/>
              </a:ext>
            </a:extLst>
          </p:cNvPr>
          <p:cNvSpPr/>
          <p:nvPr/>
        </p:nvSpPr>
        <p:spPr>
          <a:xfrm>
            <a:off x="742950" y="1988534"/>
            <a:ext cx="16802099" cy="762000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27" name="TextBox 26">
            <a:extLst>
              <a:ext uri="{FF2B5EF4-FFF2-40B4-BE49-F238E27FC236}">
                <a16:creationId xmlns:a16="http://schemas.microsoft.com/office/drawing/2014/main" id="{0E019938-ABCA-AD9C-4F17-6F418246202D}"/>
              </a:ext>
            </a:extLst>
          </p:cNvPr>
          <p:cNvSpPr txBox="1"/>
          <p:nvPr/>
        </p:nvSpPr>
        <p:spPr>
          <a:xfrm>
            <a:off x="7069081" y="2577747"/>
            <a:ext cx="9637134" cy="644157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Video nói về 1/4 việc làm sẽ thay đổi trong 5 năm tới. Theo báo cáo </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Triển vọng việc làm năm 2023</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cho biết</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đến năm 2027, khoảng 69 triệu việc làm sẽ được tạo ra và 83 triệu việc làm bị hủy bỏ, dẫn tới sự sụt giảm ròng 2% thị trường lao động hiện nay.</a:t>
            </a:r>
          </a:p>
        </p:txBody>
      </p:sp>
      <p:sp>
        <p:nvSpPr>
          <p:cNvPr id="16" name="Freeform 16"/>
          <p:cNvSpPr/>
          <p:nvPr/>
        </p:nvSpPr>
        <p:spPr>
          <a:xfrm rot="-2032249">
            <a:off x="16279416" y="819009"/>
            <a:ext cx="2008604" cy="1829503"/>
          </a:xfrm>
          <a:custGeom>
            <a:avLst/>
            <a:gdLst/>
            <a:ahLst/>
            <a:cxnLst/>
            <a:rect l="l" t="t" r="r" b="b"/>
            <a:pathLst>
              <a:path w="2008604" h="1829503">
                <a:moveTo>
                  <a:pt x="0" y="0"/>
                </a:moveTo>
                <a:lnTo>
                  <a:pt x="2008604" y="0"/>
                </a:lnTo>
                <a:lnTo>
                  <a:pt x="2008604" y="1829504"/>
                </a:lnTo>
                <a:lnTo>
                  <a:pt x="0" y="18295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512306">
            <a:off x="-120277" y="1223315"/>
            <a:ext cx="2822755" cy="1887503"/>
          </a:xfrm>
          <a:custGeom>
            <a:avLst/>
            <a:gdLst/>
            <a:ahLst/>
            <a:cxnLst/>
            <a:rect l="l" t="t" r="r" b="b"/>
            <a:pathLst>
              <a:path w="2961674" h="2090448">
                <a:moveTo>
                  <a:pt x="0" y="0"/>
                </a:moveTo>
                <a:lnTo>
                  <a:pt x="2961674" y="0"/>
                </a:lnTo>
                <a:lnTo>
                  <a:pt x="2961674" y="2090448"/>
                </a:lnTo>
                <a:lnTo>
                  <a:pt x="0" y="2090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382999" y="9035340"/>
            <a:ext cx="1256570" cy="1251660"/>
          </a:xfrm>
          <a:custGeom>
            <a:avLst/>
            <a:gdLst/>
            <a:ahLst/>
            <a:cxnLst/>
            <a:rect l="l" t="t" r="r" b="b"/>
            <a:pathLst>
              <a:path w="2198049" h="2607670">
                <a:moveTo>
                  <a:pt x="0" y="0"/>
                </a:moveTo>
                <a:lnTo>
                  <a:pt x="2198049" y="0"/>
                </a:lnTo>
                <a:lnTo>
                  <a:pt x="2198049" y="2607670"/>
                </a:lnTo>
                <a:lnTo>
                  <a:pt x="0" y="26076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EDFA6946-DDBA-6E31-D50F-D74925437F7C}"/>
              </a:ext>
            </a:extLst>
          </p:cNvPr>
          <p:cNvGrpSpPr/>
          <p:nvPr/>
        </p:nvGrpSpPr>
        <p:grpSpPr>
          <a:xfrm>
            <a:off x="1639569" y="3779125"/>
            <a:ext cx="4590679" cy="4038817"/>
            <a:chOff x="1639569" y="3779125"/>
            <a:chExt cx="4590679" cy="4038817"/>
          </a:xfrm>
        </p:grpSpPr>
        <p:sp>
          <p:nvSpPr>
            <p:cNvPr id="31" name="Freeform 9">
              <a:extLst>
                <a:ext uri="{FF2B5EF4-FFF2-40B4-BE49-F238E27FC236}">
                  <a16:creationId xmlns:a16="http://schemas.microsoft.com/office/drawing/2014/main" id="{D49EC0D4-4A6A-2291-D844-E794BBE498ED}"/>
                </a:ext>
              </a:extLst>
            </p:cNvPr>
            <p:cNvSpPr/>
            <p:nvPr/>
          </p:nvSpPr>
          <p:spPr>
            <a:xfrm>
              <a:off x="1639569" y="3779125"/>
              <a:ext cx="4590679" cy="4038817"/>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pic>
          <p:nvPicPr>
            <p:cNvPr id="34" name="Picture 33" descr="A computer with many people around it&#10;&#10;Description automatically generated">
              <a:extLst>
                <a:ext uri="{FF2B5EF4-FFF2-40B4-BE49-F238E27FC236}">
                  <a16:creationId xmlns:a16="http://schemas.microsoft.com/office/drawing/2014/main" id="{998EC405-A396-F3C6-F686-16B07D5406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394" y="4143019"/>
              <a:ext cx="3311027" cy="331102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horizontal)">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grpSp>
        <p:nvGrpSpPr>
          <p:cNvPr id="4" name="Group 4"/>
          <p:cNvGrpSpPr/>
          <p:nvPr/>
        </p:nvGrpSpPr>
        <p:grpSpPr>
          <a:xfrm>
            <a:off x="568519" y="1787800"/>
            <a:ext cx="17150961" cy="7573256"/>
            <a:chOff x="0" y="0"/>
            <a:chExt cx="4517126" cy="1994602"/>
          </a:xfrm>
        </p:grpSpPr>
        <p:sp>
          <p:nvSpPr>
            <p:cNvPr id="5" name="Freeform 5"/>
            <p:cNvSpPr/>
            <p:nvPr/>
          </p:nvSpPr>
          <p:spPr>
            <a:xfrm>
              <a:off x="0" y="0"/>
              <a:ext cx="4517126" cy="1994602"/>
            </a:xfrm>
            <a:custGeom>
              <a:avLst/>
              <a:gdLst/>
              <a:ahLst/>
              <a:cxnLst/>
              <a:rect l="l" t="t" r="r" b="b"/>
              <a:pathLst>
                <a:path w="4517126" h="1994602">
                  <a:moveTo>
                    <a:pt x="23021" y="0"/>
                  </a:moveTo>
                  <a:lnTo>
                    <a:pt x="4494104" y="0"/>
                  </a:lnTo>
                  <a:cubicBezTo>
                    <a:pt x="4500210" y="0"/>
                    <a:pt x="4506066" y="2425"/>
                    <a:pt x="4510383" y="6743"/>
                  </a:cubicBezTo>
                  <a:cubicBezTo>
                    <a:pt x="4514700" y="11060"/>
                    <a:pt x="4517126" y="16916"/>
                    <a:pt x="4517126" y="23021"/>
                  </a:cubicBezTo>
                  <a:lnTo>
                    <a:pt x="4517126" y="1971581"/>
                  </a:lnTo>
                  <a:cubicBezTo>
                    <a:pt x="4517126" y="1984295"/>
                    <a:pt x="4506819" y="1994602"/>
                    <a:pt x="4494104" y="1994602"/>
                  </a:cubicBezTo>
                  <a:lnTo>
                    <a:pt x="23021" y="1994602"/>
                  </a:lnTo>
                  <a:cubicBezTo>
                    <a:pt x="16916" y="1994602"/>
                    <a:pt x="11060" y="1992177"/>
                    <a:pt x="6743" y="1987859"/>
                  </a:cubicBezTo>
                  <a:cubicBezTo>
                    <a:pt x="2425" y="1983542"/>
                    <a:pt x="0" y="1977687"/>
                    <a:pt x="0" y="1971581"/>
                  </a:cubicBezTo>
                  <a:lnTo>
                    <a:pt x="0" y="23021"/>
                  </a:lnTo>
                  <a:cubicBezTo>
                    <a:pt x="0" y="16916"/>
                    <a:pt x="2425" y="11060"/>
                    <a:pt x="6743" y="6743"/>
                  </a:cubicBezTo>
                  <a:cubicBezTo>
                    <a:pt x="11060" y="2425"/>
                    <a:pt x="16916" y="0"/>
                    <a:pt x="23021" y="0"/>
                  </a:cubicBezTo>
                  <a:close/>
                </a:path>
              </a:pathLst>
            </a:custGeom>
            <a:solidFill>
              <a:srgbClr val="77AF7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517126" cy="203270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695908" y="1472476"/>
            <a:ext cx="17023573" cy="7719010"/>
            <a:chOff x="0" y="0"/>
            <a:chExt cx="4483575" cy="2032990"/>
          </a:xfrm>
          <a:solidFill>
            <a:schemeClr val="bg1"/>
          </a:solidFill>
        </p:grpSpPr>
        <p:sp>
          <p:nvSpPr>
            <p:cNvPr id="8" name="Freeform 8"/>
            <p:cNvSpPr/>
            <p:nvPr/>
          </p:nvSpPr>
          <p:spPr>
            <a:xfrm>
              <a:off x="0" y="0"/>
              <a:ext cx="4483575" cy="2032990"/>
            </a:xfrm>
            <a:custGeom>
              <a:avLst/>
              <a:gdLst/>
              <a:ahLst/>
              <a:cxnLst/>
              <a:rect l="l" t="t" r="r" b="b"/>
              <a:pathLst>
                <a:path w="4483575" h="2032990">
                  <a:moveTo>
                    <a:pt x="23194" y="0"/>
                  </a:moveTo>
                  <a:lnTo>
                    <a:pt x="4460381" y="0"/>
                  </a:lnTo>
                  <a:cubicBezTo>
                    <a:pt x="4473191" y="0"/>
                    <a:pt x="4483575" y="10384"/>
                    <a:pt x="4483575" y="23194"/>
                  </a:cubicBezTo>
                  <a:lnTo>
                    <a:pt x="4483575" y="2009797"/>
                  </a:lnTo>
                  <a:cubicBezTo>
                    <a:pt x="4483575" y="2015948"/>
                    <a:pt x="4481131" y="2021847"/>
                    <a:pt x="4476781" y="2026197"/>
                  </a:cubicBezTo>
                  <a:cubicBezTo>
                    <a:pt x="4472432" y="2030547"/>
                    <a:pt x="4466532" y="2032990"/>
                    <a:pt x="4460381" y="2032990"/>
                  </a:cubicBezTo>
                  <a:lnTo>
                    <a:pt x="23194" y="2032990"/>
                  </a:lnTo>
                  <a:cubicBezTo>
                    <a:pt x="17042" y="2032990"/>
                    <a:pt x="11143" y="2030547"/>
                    <a:pt x="6793" y="2026197"/>
                  </a:cubicBezTo>
                  <a:cubicBezTo>
                    <a:pt x="2444" y="2021847"/>
                    <a:pt x="0" y="2015948"/>
                    <a:pt x="0" y="2009797"/>
                  </a:cubicBezTo>
                  <a:lnTo>
                    <a:pt x="0" y="23194"/>
                  </a:lnTo>
                  <a:cubicBezTo>
                    <a:pt x="0" y="17042"/>
                    <a:pt x="2444" y="11143"/>
                    <a:pt x="6793" y="6793"/>
                  </a:cubicBezTo>
                  <a:cubicBezTo>
                    <a:pt x="11143" y="2444"/>
                    <a:pt x="17042" y="0"/>
                    <a:pt x="23194"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483575" cy="207109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16386938" y="8672351"/>
            <a:ext cx="1901062" cy="1518200"/>
          </a:xfrm>
          <a:custGeom>
            <a:avLst/>
            <a:gdLst/>
            <a:ahLst/>
            <a:cxnLst/>
            <a:rect l="l" t="t" r="r" b="b"/>
            <a:pathLst>
              <a:path w="3068674" h="2883275">
                <a:moveTo>
                  <a:pt x="0" y="0"/>
                </a:moveTo>
                <a:lnTo>
                  <a:pt x="3068674" y="0"/>
                </a:lnTo>
                <a:lnTo>
                  <a:pt x="3068674" y="2883275"/>
                </a:lnTo>
                <a:lnTo>
                  <a:pt x="0" y="2883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297313" y="269600"/>
            <a:ext cx="1666825" cy="1518200"/>
          </a:xfrm>
          <a:custGeom>
            <a:avLst/>
            <a:gdLst/>
            <a:ahLst/>
            <a:cxnLst/>
            <a:rect l="l" t="t" r="r" b="b"/>
            <a:pathLst>
              <a:path w="1666825" h="1518200">
                <a:moveTo>
                  <a:pt x="0" y="0"/>
                </a:moveTo>
                <a:lnTo>
                  <a:pt x="1666825" y="0"/>
                </a:lnTo>
                <a:lnTo>
                  <a:pt x="1666825" y="1518200"/>
                </a:lnTo>
                <a:lnTo>
                  <a:pt x="0" y="1518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504824" y="451538"/>
            <a:ext cx="1943100" cy="1520254"/>
          </a:xfrm>
          <a:custGeom>
            <a:avLst/>
            <a:gdLst/>
            <a:ahLst/>
            <a:cxnLst/>
            <a:rect l="l" t="t" r="r" b="b"/>
            <a:pathLst>
              <a:path w="1436164" h="1087895">
                <a:moveTo>
                  <a:pt x="0" y="0"/>
                </a:moveTo>
                <a:lnTo>
                  <a:pt x="1436164" y="0"/>
                </a:lnTo>
                <a:lnTo>
                  <a:pt x="1436164" y="1087894"/>
                </a:lnTo>
                <a:lnTo>
                  <a:pt x="0" y="108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20">
            <a:extLst>
              <a:ext uri="{FF2B5EF4-FFF2-40B4-BE49-F238E27FC236}">
                <a16:creationId xmlns:a16="http://schemas.microsoft.com/office/drawing/2014/main" id="{5DA78964-D06A-73CF-079E-9442D12A38FB}"/>
              </a:ext>
            </a:extLst>
          </p:cNvPr>
          <p:cNvSpPr txBox="1"/>
          <p:nvPr/>
        </p:nvSpPr>
        <p:spPr>
          <a:xfrm>
            <a:off x="1558875" y="2952387"/>
            <a:ext cx="15297638"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a:t>
            </a:r>
            <a:r>
              <a:rPr kumimoji="0" lang="en-US"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4</a:t>
            </a:r>
            <a:r>
              <a:rPr kumimoji="0" lang="vi-VN"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srgbClr val="9BBB59">
                    <a:lumMod val="50000"/>
                  </a:srgbClr>
                </a:solidFill>
                <a:latin typeface="Arial" panose="020B0604020202020204" pitchFamily="34" charset="0"/>
                <a:ea typeface="Calibri" panose="020F0502020204030204" pitchFamily="34" charset="0"/>
                <a:cs typeface="Arial" panose="020B0604020202020204" pitchFamily="34" charset="0"/>
              </a:rPr>
              <a:t>TRIỂN LÃM TRANH, ẢNH VỀ NGHỀ NGHIỆP TRONG XÃ HỘI HIỆN ĐẠI</a:t>
            </a:r>
            <a:endParaRPr kumimoji="0" lang="vi-VN"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94619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21" name="Freeform 21"/>
          <p:cNvSpPr/>
          <p:nvPr/>
        </p:nvSpPr>
        <p:spPr>
          <a:xfrm rot="1231454">
            <a:off x="17185485" y="174109"/>
            <a:ext cx="944327" cy="1416916"/>
          </a:xfrm>
          <a:custGeom>
            <a:avLst/>
            <a:gdLst/>
            <a:ahLst/>
            <a:cxnLst/>
            <a:rect l="l" t="t" r="r" b="b"/>
            <a:pathLst>
              <a:path w="1227408" h="1981021">
                <a:moveTo>
                  <a:pt x="0" y="0"/>
                </a:moveTo>
                <a:lnTo>
                  <a:pt x="1227408" y="0"/>
                </a:lnTo>
                <a:lnTo>
                  <a:pt x="1227408" y="1981022"/>
                </a:lnTo>
                <a:lnTo>
                  <a:pt x="0" y="1981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504098">
            <a:off x="35772" y="105558"/>
            <a:ext cx="1588010" cy="1320033"/>
          </a:xfrm>
          <a:custGeom>
            <a:avLst/>
            <a:gdLst/>
            <a:ahLst/>
            <a:cxnLst/>
            <a:rect l="l" t="t" r="r" b="b"/>
            <a:pathLst>
              <a:path w="1588010" h="1320033">
                <a:moveTo>
                  <a:pt x="0" y="0"/>
                </a:moveTo>
                <a:lnTo>
                  <a:pt x="1588011" y="0"/>
                </a:lnTo>
                <a:lnTo>
                  <a:pt x="1588011" y="1320034"/>
                </a:lnTo>
                <a:lnTo>
                  <a:pt x="0" y="13200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4CEF89F-DA95-78B0-4CB1-66394AE12650}"/>
              </a:ext>
            </a:extLst>
          </p:cNvPr>
          <p:cNvGrpSpPr/>
          <p:nvPr/>
        </p:nvGrpSpPr>
        <p:grpSpPr>
          <a:xfrm>
            <a:off x="2590800" y="3966823"/>
            <a:ext cx="13106400" cy="1371600"/>
            <a:chOff x="3029863" y="1823688"/>
            <a:chExt cx="12362538" cy="1262412"/>
          </a:xfrm>
        </p:grpSpPr>
        <p:cxnSp>
          <p:nvCxnSpPr>
            <p:cNvPr id="3" name="Straight Connector 2">
              <a:extLst>
                <a:ext uri="{FF2B5EF4-FFF2-40B4-BE49-F238E27FC236}">
                  <a16:creationId xmlns:a16="http://schemas.microsoft.com/office/drawing/2014/main" id="{5A66F22F-E55B-7F1D-C04F-6FA3603C49E1}"/>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860937-0B1F-2650-6785-C1F16FDFAD09}"/>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E9EE6A-FBA9-C6E3-3FBB-DA887E8155DA}"/>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B6439A-5001-292E-78AA-64B797151151}"/>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701A905-860C-1471-35D7-5C9D36D11774}"/>
              </a:ext>
            </a:extLst>
          </p:cNvPr>
          <p:cNvGrpSpPr/>
          <p:nvPr/>
        </p:nvGrpSpPr>
        <p:grpSpPr>
          <a:xfrm>
            <a:off x="802562" y="1915107"/>
            <a:ext cx="16776473" cy="2019064"/>
            <a:chOff x="-272618" y="2676441"/>
            <a:chExt cx="16776473" cy="2019064"/>
          </a:xfrm>
        </p:grpSpPr>
        <p:sp>
          <p:nvSpPr>
            <p:cNvPr id="26" name="TextBox 25">
              <a:extLst>
                <a:ext uri="{FF2B5EF4-FFF2-40B4-BE49-F238E27FC236}">
                  <a16:creationId xmlns:a16="http://schemas.microsoft.com/office/drawing/2014/main" id="{C95C7579-0168-3950-83B4-8BD1F39655BA}"/>
                </a:ext>
              </a:extLst>
            </p:cNvPr>
            <p:cNvSpPr txBox="1"/>
            <p:nvPr/>
          </p:nvSpPr>
          <p:spPr>
            <a:xfrm>
              <a:off x="1504732" y="2676441"/>
              <a:ext cx="14999123" cy="2019064"/>
            </a:xfrm>
            <a:prstGeom prst="roundRect">
              <a:avLst/>
            </a:prstGeom>
            <a:solidFill>
              <a:srgbClr val="FFF2C9"/>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Yêu cầu: </a:t>
              </a:r>
              <a:r>
                <a:rPr lang="en-US" sz="4000">
                  <a:latin typeface="Arial" panose="020B0604020202020204" pitchFamily="34" charset="0"/>
                  <a:cs typeface="Arial" panose="020B0604020202020204" pitchFamily="34" charset="0"/>
                </a:rPr>
                <a:t>Các em hãy t</a:t>
              </a:r>
              <a:r>
                <a:rPr lang="vi-VN" sz="4000">
                  <a:latin typeface="Arial" panose="020B0604020202020204" pitchFamily="34" charset="0"/>
                  <a:cs typeface="Arial" panose="020B0604020202020204" pitchFamily="34" charset="0"/>
                </a:rPr>
                <a:t>hu thập và sắp xếp lại các sản phẩm học tập đã hoàn thành để chuẩn bị cho triển lãm, bao gồm:</a:t>
              </a:r>
              <a:endParaRPr lang="vi-VN" sz="4000" i="1">
                <a:solidFill>
                  <a:srgbClr val="FF0000"/>
                </a:solidFill>
                <a:latin typeface="Arial" panose="020B0604020202020204" pitchFamily="34" charset="0"/>
                <a:cs typeface="Arial" panose="020B0604020202020204" pitchFamily="34" charset="0"/>
              </a:endParaRPr>
            </a:p>
          </p:txBody>
        </p:sp>
        <p:pic>
          <p:nvPicPr>
            <p:cNvPr id="27" name="Picture 9">
              <a:extLst>
                <a:ext uri="{FF2B5EF4-FFF2-40B4-BE49-F238E27FC236}">
                  <a16:creationId xmlns:a16="http://schemas.microsoft.com/office/drawing/2014/main" id="{6FA446F8-A582-32D2-E5BC-8D53AD297BC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618" y="2893188"/>
              <a:ext cx="1411157" cy="1585570"/>
            </a:xfrm>
            <a:prstGeom prst="rect">
              <a:avLst/>
            </a:prstGeom>
          </p:spPr>
        </p:pic>
      </p:grpSp>
      <p:grpSp>
        <p:nvGrpSpPr>
          <p:cNvPr id="28" name="Group 27">
            <a:extLst>
              <a:ext uri="{FF2B5EF4-FFF2-40B4-BE49-F238E27FC236}">
                <a16:creationId xmlns:a16="http://schemas.microsoft.com/office/drawing/2014/main" id="{588ED79B-307E-C53E-273E-8A93C9201A84}"/>
              </a:ext>
            </a:extLst>
          </p:cNvPr>
          <p:cNvGrpSpPr/>
          <p:nvPr/>
        </p:nvGrpSpPr>
        <p:grpSpPr>
          <a:xfrm>
            <a:off x="5352062" y="0"/>
            <a:ext cx="7583876" cy="1388058"/>
            <a:chOff x="4834930" y="84191"/>
            <a:chExt cx="7359542" cy="1232175"/>
          </a:xfrm>
        </p:grpSpPr>
        <p:sp>
          <p:nvSpPr>
            <p:cNvPr id="29" name="Round Same Side Corner Rectangle 11">
              <a:extLst>
                <a:ext uri="{FF2B5EF4-FFF2-40B4-BE49-F238E27FC236}">
                  <a16:creationId xmlns:a16="http://schemas.microsoft.com/office/drawing/2014/main" id="{73CCAF1D-39B2-FF6F-FDE5-2B696754DD66}"/>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168E3FB0-479D-17DD-3F3C-841BCA48D240}"/>
                </a:ext>
              </a:extLst>
            </p:cNvPr>
            <p:cNvSpPr txBox="1"/>
            <p:nvPr/>
          </p:nvSpPr>
          <p:spPr>
            <a:xfrm>
              <a:off x="5224105" y="331441"/>
              <a:ext cx="6581192"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CẢ LỚP</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1" name="Rectangle 30">
            <a:extLst>
              <a:ext uri="{FF2B5EF4-FFF2-40B4-BE49-F238E27FC236}">
                <a16:creationId xmlns:a16="http://schemas.microsoft.com/office/drawing/2014/main" id="{883E6AA5-CC9C-85EF-C5AC-9066C961CE81}"/>
              </a:ext>
            </a:extLst>
          </p:cNvPr>
          <p:cNvSpPr/>
          <p:nvPr/>
        </p:nvSpPr>
        <p:spPr>
          <a:xfrm>
            <a:off x="802562" y="5143501"/>
            <a:ext cx="7722134" cy="4368914"/>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Danh mục nghề nghiệp trong xã hội hiện đại</a:t>
            </a:r>
            <a:endParaRPr lang="vi-VN" sz="3800">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DA2DB3EE-627C-662E-4AB3-269AB116C7B8}"/>
              </a:ext>
            </a:extLst>
          </p:cNvPr>
          <p:cNvSpPr/>
          <p:nvPr/>
        </p:nvSpPr>
        <p:spPr>
          <a:xfrm>
            <a:off x="9763306" y="5143499"/>
            <a:ext cx="7722131" cy="4368914"/>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Tờ rơi giới thiệu về các </a:t>
            </a:r>
            <a:endParaRPr lang="en-US" sz="3800">
              <a:solidFill>
                <a:schemeClr val="tx1"/>
              </a:solidFill>
              <a:cs typeface="Arial" panose="020B0604020202020204" pitchFamily="34" charset="0"/>
            </a:endParaRPr>
          </a:p>
          <a:p>
            <a:pPr algn="ctr">
              <a:lnSpc>
                <a:spcPct val="150000"/>
              </a:lnSpc>
            </a:pPr>
            <a:r>
              <a:rPr lang="vi-VN" sz="3800">
                <a:solidFill>
                  <a:schemeClr val="tx1"/>
                </a:solidFill>
                <a:cs typeface="Arial" panose="020B0604020202020204" pitchFamily="34" charset="0"/>
              </a:rPr>
              <a:t>nghề nghiệp</a:t>
            </a:r>
            <a:endParaRPr lang="vi-VN" sz="3800">
              <a:solidFill>
                <a:schemeClr val="tx1"/>
              </a:solidFill>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5AC66FCE-6ADA-49E1-AB32-CDF10E582777}"/>
              </a:ext>
            </a:extLst>
          </p:cNvPr>
          <p:cNvPicPr>
            <a:picLocks noChangeAspect="1"/>
          </p:cNvPicPr>
          <p:nvPr/>
        </p:nvPicPr>
        <p:blipFill rotWithShape="1">
          <a:blip r:embed="rId8">
            <a:extLst>
              <a:ext uri="{28A0092B-C50C-407E-A947-70E740481C1C}">
                <a14:useLocalDpi xmlns:a14="http://schemas.microsoft.com/office/drawing/2010/main" val="0"/>
              </a:ext>
            </a:extLst>
          </a:blip>
          <a:srcRect b="11228"/>
          <a:stretch/>
        </p:blipFill>
        <p:spPr>
          <a:xfrm>
            <a:off x="7723232" y="8088187"/>
            <a:ext cx="2841536" cy="2198813"/>
          </a:xfrm>
          <a:prstGeom prst="rect">
            <a:avLst/>
          </a:prstGeom>
        </p:spPr>
      </p:pic>
      <p:sp>
        <p:nvSpPr>
          <p:cNvPr id="22" name="Freeform 22"/>
          <p:cNvSpPr/>
          <p:nvPr/>
        </p:nvSpPr>
        <p:spPr>
          <a:xfrm rot="-1418836">
            <a:off x="16765454" y="9038710"/>
            <a:ext cx="1401708" cy="1196276"/>
          </a:xfrm>
          <a:custGeom>
            <a:avLst/>
            <a:gdLst/>
            <a:ahLst/>
            <a:cxnLst/>
            <a:rect l="l" t="t" r="r" b="b"/>
            <a:pathLst>
              <a:path w="3408522" h="2786467">
                <a:moveTo>
                  <a:pt x="0" y="0"/>
                </a:moveTo>
                <a:lnTo>
                  <a:pt x="3408522" y="0"/>
                </a:lnTo>
                <a:lnTo>
                  <a:pt x="3408522" y="2786466"/>
                </a:lnTo>
                <a:lnTo>
                  <a:pt x="0" y="27864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68669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0-#ppt_w/2"/>
                                          </p:val>
                                        </p:tav>
                                        <p:tav tm="100000">
                                          <p:val>
                                            <p:strVal val="#ppt_x"/>
                                          </p:val>
                                        </p:tav>
                                      </p:tavLst>
                                    </p:anim>
                                    <p:anim calcmode="lin" valueType="num">
                                      <p:cBhvr additive="base">
                                        <p:cTn id="22" dur="500" fill="hold"/>
                                        <p:tgtEl>
                                          <p:spTgt spid="31"/>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1+#ppt_w/2"/>
                                          </p:val>
                                        </p:tav>
                                        <p:tav tm="100000">
                                          <p:val>
                                            <p:strVal val="#ppt_x"/>
                                          </p:val>
                                        </p:tav>
                                      </p:tavLst>
                                    </p:anim>
                                    <p:anim calcmode="lin" valueType="num">
                                      <p:cBhvr additive="base">
                                        <p:cTn id="27"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21" name="Freeform 21"/>
          <p:cNvSpPr/>
          <p:nvPr/>
        </p:nvSpPr>
        <p:spPr>
          <a:xfrm rot="1231454">
            <a:off x="17185485" y="174109"/>
            <a:ext cx="944327" cy="1416916"/>
          </a:xfrm>
          <a:custGeom>
            <a:avLst/>
            <a:gdLst/>
            <a:ahLst/>
            <a:cxnLst/>
            <a:rect l="l" t="t" r="r" b="b"/>
            <a:pathLst>
              <a:path w="1227408" h="1981021">
                <a:moveTo>
                  <a:pt x="0" y="0"/>
                </a:moveTo>
                <a:lnTo>
                  <a:pt x="1227408" y="0"/>
                </a:lnTo>
                <a:lnTo>
                  <a:pt x="1227408" y="1981022"/>
                </a:lnTo>
                <a:lnTo>
                  <a:pt x="0" y="1981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504098">
            <a:off x="35772" y="105558"/>
            <a:ext cx="1588010" cy="1320033"/>
          </a:xfrm>
          <a:custGeom>
            <a:avLst/>
            <a:gdLst/>
            <a:ahLst/>
            <a:cxnLst/>
            <a:rect l="l" t="t" r="r" b="b"/>
            <a:pathLst>
              <a:path w="1588010" h="1320033">
                <a:moveTo>
                  <a:pt x="0" y="0"/>
                </a:moveTo>
                <a:lnTo>
                  <a:pt x="1588011" y="0"/>
                </a:lnTo>
                <a:lnTo>
                  <a:pt x="1588011" y="1320034"/>
                </a:lnTo>
                <a:lnTo>
                  <a:pt x="0" y="13200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4CEF89F-DA95-78B0-4CB1-66394AE12650}"/>
              </a:ext>
            </a:extLst>
          </p:cNvPr>
          <p:cNvGrpSpPr/>
          <p:nvPr/>
        </p:nvGrpSpPr>
        <p:grpSpPr>
          <a:xfrm>
            <a:off x="2590800" y="3966823"/>
            <a:ext cx="13106400" cy="1371600"/>
            <a:chOff x="3029863" y="1823688"/>
            <a:chExt cx="12362538" cy="1262412"/>
          </a:xfrm>
        </p:grpSpPr>
        <p:cxnSp>
          <p:nvCxnSpPr>
            <p:cNvPr id="3" name="Straight Connector 2">
              <a:extLst>
                <a:ext uri="{FF2B5EF4-FFF2-40B4-BE49-F238E27FC236}">
                  <a16:creationId xmlns:a16="http://schemas.microsoft.com/office/drawing/2014/main" id="{5A66F22F-E55B-7F1D-C04F-6FA3603C49E1}"/>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860937-0B1F-2650-6785-C1F16FDFAD09}"/>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E9EE6A-FBA9-C6E3-3FBB-DA887E8155DA}"/>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B6439A-5001-292E-78AA-64B797151151}"/>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701A905-860C-1471-35D7-5C9D36D11774}"/>
              </a:ext>
            </a:extLst>
          </p:cNvPr>
          <p:cNvGrpSpPr/>
          <p:nvPr/>
        </p:nvGrpSpPr>
        <p:grpSpPr>
          <a:xfrm>
            <a:off x="802562" y="1915107"/>
            <a:ext cx="16776473" cy="2019064"/>
            <a:chOff x="-272618" y="2676441"/>
            <a:chExt cx="16776473" cy="2019064"/>
          </a:xfrm>
        </p:grpSpPr>
        <p:sp>
          <p:nvSpPr>
            <p:cNvPr id="26" name="TextBox 25">
              <a:extLst>
                <a:ext uri="{FF2B5EF4-FFF2-40B4-BE49-F238E27FC236}">
                  <a16:creationId xmlns:a16="http://schemas.microsoft.com/office/drawing/2014/main" id="{C95C7579-0168-3950-83B4-8BD1F39655BA}"/>
                </a:ext>
              </a:extLst>
            </p:cNvPr>
            <p:cNvSpPr txBox="1"/>
            <p:nvPr/>
          </p:nvSpPr>
          <p:spPr>
            <a:xfrm>
              <a:off x="1504732" y="2676441"/>
              <a:ext cx="14999123" cy="2019064"/>
            </a:xfrm>
            <a:prstGeom prst="roundRect">
              <a:avLst/>
            </a:prstGeom>
            <a:solidFill>
              <a:srgbClr val="FFF2C9"/>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Yêu cầu: </a:t>
              </a:r>
              <a:r>
                <a:rPr lang="en-US" sz="4000">
                  <a:latin typeface="Arial" panose="020B0604020202020204" pitchFamily="34" charset="0"/>
                  <a:cs typeface="Arial" panose="020B0604020202020204" pitchFamily="34" charset="0"/>
                </a:rPr>
                <a:t>Các em hãy t</a:t>
              </a:r>
              <a:r>
                <a:rPr lang="vi-VN" sz="4000">
                  <a:latin typeface="Arial" panose="020B0604020202020204" pitchFamily="34" charset="0"/>
                  <a:cs typeface="Arial" panose="020B0604020202020204" pitchFamily="34" charset="0"/>
                </a:rPr>
                <a:t>hu thập và sắp xếp lại các sản phẩm học tập đã hoàn thành để chuẩn bị cho triển lãm, bao gồm:</a:t>
              </a:r>
              <a:endParaRPr lang="vi-VN" sz="4000" i="1">
                <a:solidFill>
                  <a:srgbClr val="FF0000"/>
                </a:solidFill>
                <a:latin typeface="Arial" panose="020B0604020202020204" pitchFamily="34" charset="0"/>
                <a:cs typeface="Arial" panose="020B0604020202020204" pitchFamily="34" charset="0"/>
              </a:endParaRPr>
            </a:p>
          </p:txBody>
        </p:sp>
        <p:pic>
          <p:nvPicPr>
            <p:cNvPr id="27" name="Picture 9">
              <a:extLst>
                <a:ext uri="{FF2B5EF4-FFF2-40B4-BE49-F238E27FC236}">
                  <a16:creationId xmlns:a16="http://schemas.microsoft.com/office/drawing/2014/main" id="{6FA446F8-A582-32D2-E5BC-8D53AD297BC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618" y="2893188"/>
              <a:ext cx="1411157" cy="1585570"/>
            </a:xfrm>
            <a:prstGeom prst="rect">
              <a:avLst/>
            </a:prstGeom>
          </p:spPr>
        </p:pic>
      </p:grpSp>
      <p:grpSp>
        <p:nvGrpSpPr>
          <p:cNvPr id="28" name="Group 27">
            <a:extLst>
              <a:ext uri="{FF2B5EF4-FFF2-40B4-BE49-F238E27FC236}">
                <a16:creationId xmlns:a16="http://schemas.microsoft.com/office/drawing/2014/main" id="{588ED79B-307E-C53E-273E-8A93C9201A84}"/>
              </a:ext>
            </a:extLst>
          </p:cNvPr>
          <p:cNvGrpSpPr/>
          <p:nvPr/>
        </p:nvGrpSpPr>
        <p:grpSpPr>
          <a:xfrm>
            <a:off x="5352062" y="0"/>
            <a:ext cx="7583876" cy="1388058"/>
            <a:chOff x="4834930" y="84191"/>
            <a:chExt cx="7359542" cy="1232175"/>
          </a:xfrm>
        </p:grpSpPr>
        <p:sp>
          <p:nvSpPr>
            <p:cNvPr id="29" name="Round Same Side Corner Rectangle 11">
              <a:extLst>
                <a:ext uri="{FF2B5EF4-FFF2-40B4-BE49-F238E27FC236}">
                  <a16:creationId xmlns:a16="http://schemas.microsoft.com/office/drawing/2014/main" id="{73CCAF1D-39B2-FF6F-FDE5-2B696754DD66}"/>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168E3FB0-479D-17DD-3F3C-841BCA48D240}"/>
                </a:ext>
              </a:extLst>
            </p:cNvPr>
            <p:cNvSpPr txBox="1"/>
            <p:nvPr/>
          </p:nvSpPr>
          <p:spPr>
            <a:xfrm>
              <a:off x="5224105" y="331441"/>
              <a:ext cx="6581192"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CẢ LỚP</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1" name="Rectangle 30">
            <a:extLst>
              <a:ext uri="{FF2B5EF4-FFF2-40B4-BE49-F238E27FC236}">
                <a16:creationId xmlns:a16="http://schemas.microsoft.com/office/drawing/2014/main" id="{883E6AA5-CC9C-85EF-C5AC-9066C961CE81}"/>
              </a:ext>
            </a:extLst>
          </p:cNvPr>
          <p:cNvSpPr/>
          <p:nvPr/>
        </p:nvSpPr>
        <p:spPr>
          <a:xfrm>
            <a:off x="802562" y="5143501"/>
            <a:ext cx="7722134" cy="464819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Tranh ảnh, poster/áp phích về thách thức đối với nghề; về phẩm chất, năng lực của người làm nghề; một số nhân vật có uy tín đang làm nghề đó</a:t>
            </a:r>
          </a:p>
        </p:txBody>
      </p:sp>
      <p:sp>
        <p:nvSpPr>
          <p:cNvPr id="32" name="Rectangle 31">
            <a:extLst>
              <a:ext uri="{FF2B5EF4-FFF2-40B4-BE49-F238E27FC236}">
                <a16:creationId xmlns:a16="http://schemas.microsoft.com/office/drawing/2014/main" id="{DA2DB3EE-627C-662E-4AB3-269AB116C7B8}"/>
              </a:ext>
            </a:extLst>
          </p:cNvPr>
          <p:cNvSpPr/>
          <p:nvPr/>
        </p:nvSpPr>
        <p:spPr>
          <a:xfrm>
            <a:off x="9763306" y="5143498"/>
            <a:ext cx="7722131" cy="464819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latin typeface="Arial" panose="020B0604020202020204" pitchFamily="34" charset="0"/>
                <a:cs typeface="Arial" panose="020B0604020202020204" pitchFamily="34" charset="0"/>
              </a:rPr>
              <a:t>Sản phẩm khác</a:t>
            </a:r>
            <a:r>
              <a:rPr lang="en-US" sz="3800" b="1">
                <a:solidFill>
                  <a:schemeClr val="tx1"/>
                </a:solidFill>
                <a:latin typeface="Arial" panose="020B0604020202020204" pitchFamily="34" charset="0"/>
                <a:cs typeface="Arial" panose="020B0604020202020204" pitchFamily="34" charset="0"/>
              </a:rPr>
              <a:t>, </a:t>
            </a:r>
            <a:r>
              <a:rPr lang="vi-VN" sz="3800" b="1">
                <a:solidFill>
                  <a:schemeClr val="tx1"/>
                </a:solidFill>
                <a:latin typeface="Arial" panose="020B0604020202020204" pitchFamily="34" charset="0"/>
                <a:cs typeface="Arial" panose="020B0604020202020204" pitchFamily="34" charset="0"/>
              </a:rPr>
              <a:t>ví dụ</a:t>
            </a:r>
            <a:r>
              <a:rPr lang="en-US" sz="3800" b="1">
                <a:solidFill>
                  <a:schemeClr val="tx1"/>
                </a:solidFill>
                <a:latin typeface="Arial" panose="020B0604020202020204" pitchFamily="34" charset="0"/>
                <a:cs typeface="Arial" panose="020B0604020202020204" pitchFamily="34" charset="0"/>
              </a:rPr>
              <a:t> như</a:t>
            </a:r>
            <a:r>
              <a:rPr lang="vi-VN" sz="3800" b="1">
                <a:solidFill>
                  <a:schemeClr val="tx1"/>
                </a:solidFill>
                <a:latin typeface="Arial" panose="020B0604020202020204" pitchFamily="34" charset="0"/>
                <a:cs typeface="Arial" panose="020B0604020202020204" pitchFamily="34" charset="0"/>
              </a:rPr>
              <a:t>: </a:t>
            </a:r>
            <a:r>
              <a:rPr lang="vi-VN" sz="3800">
                <a:solidFill>
                  <a:schemeClr val="tx1"/>
                </a:solidFill>
                <a:latin typeface="Arial" panose="020B0604020202020204" pitchFamily="34" charset="0"/>
                <a:cs typeface="Arial" panose="020B0604020202020204" pitchFamily="34" charset="0"/>
              </a:rPr>
              <a:t>một số trang thiết bị/dụng cụ lao động bằng vật thật mượn được của người thân, hàng xóm,...)</a:t>
            </a:r>
          </a:p>
        </p:txBody>
      </p:sp>
      <p:pic>
        <p:nvPicPr>
          <p:cNvPr id="34" name="Picture 33">
            <a:extLst>
              <a:ext uri="{FF2B5EF4-FFF2-40B4-BE49-F238E27FC236}">
                <a16:creationId xmlns:a16="http://schemas.microsoft.com/office/drawing/2014/main" id="{5AC66FCE-6ADA-49E1-AB32-CDF10E582777}"/>
              </a:ext>
            </a:extLst>
          </p:cNvPr>
          <p:cNvPicPr>
            <a:picLocks noChangeAspect="1"/>
          </p:cNvPicPr>
          <p:nvPr/>
        </p:nvPicPr>
        <p:blipFill rotWithShape="1">
          <a:blip r:embed="rId8">
            <a:extLst>
              <a:ext uri="{28A0092B-C50C-407E-A947-70E740481C1C}">
                <a14:useLocalDpi xmlns:a14="http://schemas.microsoft.com/office/drawing/2010/main" val="0"/>
              </a:ext>
            </a:extLst>
          </a:blip>
          <a:srcRect b="11228"/>
          <a:stretch/>
        </p:blipFill>
        <p:spPr>
          <a:xfrm>
            <a:off x="7723232" y="8088187"/>
            <a:ext cx="2841536" cy="2198813"/>
          </a:xfrm>
          <a:prstGeom prst="rect">
            <a:avLst/>
          </a:prstGeom>
        </p:spPr>
      </p:pic>
      <p:sp>
        <p:nvSpPr>
          <p:cNvPr id="22" name="Freeform 22"/>
          <p:cNvSpPr/>
          <p:nvPr/>
        </p:nvSpPr>
        <p:spPr>
          <a:xfrm rot="-1418836">
            <a:off x="16765454" y="9038710"/>
            <a:ext cx="1401708" cy="1196276"/>
          </a:xfrm>
          <a:custGeom>
            <a:avLst/>
            <a:gdLst/>
            <a:ahLst/>
            <a:cxnLst/>
            <a:rect l="l" t="t" r="r" b="b"/>
            <a:pathLst>
              <a:path w="3408522" h="2786467">
                <a:moveTo>
                  <a:pt x="0" y="0"/>
                </a:moveTo>
                <a:lnTo>
                  <a:pt x="3408522" y="0"/>
                </a:lnTo>
                <a:lnTo>
                  <a:pt x="3408522" y="2786466"/>
                </a:lnTo>
                <a:lnTo>
                  <a:pt x="0" y="27864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1+#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11" name="Freeform 11"/>
          <p:cNvSpPr/>
          <p:nvPr/>
        </p:nvSpPr>
        <p:spPr>
          <a:xfrm rot="1882764">
            <a:off x="134443" y="80414"/>
            <a:ext cx="1046014" cy="1688254"/>
          </a:xfrm>
          <a:custGeom>
            <a:avLst/>
            <a:gdLst/>
            <a:ahLst/>
            <a:cxnLst/>
            <a:rect l="l" t="t" r="r" b="b"/>
            <a:pathLst>
              <a:path w="1046014" h="1688254">
                <a:moveTo>
                  <a:pt x="0" y="0"/>
                </a:moveTo>
                <a:lnTo>
                  <a:pt x="1046014" y="0"/>
                </a:lnTo>
                <a:lnTo>
                  <a:pt x="1046014" y="1688254"/>
                </a:lnTo>
                <a:lnTo>
                  <a:pt x="0" y="16882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0" name="Freeform 5">
            <a:extLst>
              <a:ext uri="{FF2B5EF4-FFF2-40B4-BE49-F238E27FC236}">
                <a16:creationId xmlns:a16="http://schemas.microsoft.com/office/drawing/2014/main" id="{9A66EDC0-B214-F547-E04F-50CB71022467}"/>
              </a:ext>
            </a:extLst>
          </p:cNvPr>
          <p:cNvSpPr/>
          <p:nvPr/>
        </p:nvSpPr>
        <p:spPr>
          <a:xfrm>
            <a:off x="16252059" y="0"/>
            <a:ext cx="2016791" cy="1638301"/>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56BBE0C-26E1-5CF9-9BDD-685C34DC817C}"/>
              </a:ext>
            </a:extLst>
          </p:cNvPr>
          <p:cNvGrpSpPr/>
          <p:nvPr/>
        </p:nvGrpSpPr>
        <p:grpSpPr>
          <a:xfrm>
            <a:off x="7650808" y="619283"/>
            <a:ext cx="9888200" cy="8964288"/>
            <a:chOff x="7753587" y="1699178"/>
            <a:chExt cx="9888200" cy="8964288"/>
          </a:xfrm>
        </p:grpSpPr>
        <p:grpSp>
          <p:nvGrpSpPr>
            <p:cNvPr id="3" name="Group 2">
              <a:extLst>
                <a:ext uri="{FF2B5EF4-FFF2-40B4-BE49-F238E27FC236}">
                  <a16:creationId xmlns:a16="http://schemas.microsoft.com/office/drawing/2014/main" id="{180B434B-E50E-5ED9-ED52-98726551458E}"/>
                </a:ext>
              </a:extLst>
            </p:cNvPr>
            <p:cNvGrpSpPr/>
            <p:nvPr/>
          </p:nvGrpSpPr>
          <p:grpSpPr>
            <a:xfrm>
              <a:off x="7753587" y="1699178"/>
              <a:ext cx="9888200" cy="8964288"/>
              <a:chOff x="0" y="-47625"/>
              <a:chExt cx="2538168" cy="2462220"/>
            </a:xfrm>
          </p:grpSpPr>
          <p:sp>
            <p:nvSpPr>
              <p:cNvPr id="14" name="Freeform 7">
                <a:extLst>
                  <a:ext uri="{FF2B5EF4-FFF2-40B4-BE49-F238E27FC236}">
                    <a16:creationId xmlns:a16="http://schemas.microsoft.com/office/drawing/2014/main" id="{B4B01A0B-FE5E-CC6E-C047-265412D8938A}"/>
                  </a:ext>
                </a:extLst>
              </p:cNvPr>
              <p:cNvSpPr/>
              <p:nvPr/>
            </p:nvSpPr>
            <p:spPr>
              <a:xfrm>
                <a:off x="0" y="165693"/>
                <a:ext cx="2538168" cy="224890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FF7DD"/>
              </a:solidFill>
            </p:spPr>
            <p:txBody>
              <a:bodyPr/>
              <a:lstStyle/>
              <a:p>
                <a:endParaRPr lang="en-US">
                  <a:latin typeface="Arial" panose="020B0604020202020204" pitchFamily="34" charset="0"/>
                  <a:cs typeface="Arial" panose="020B0604020202020204" pitchFamily="34" charset="0"/>
                </a:endParaRPr>
              </a:p>
            </p:txBody>
          </p:sp>
          <p:sp>
            <p:nvSpPr>
              <p:cNvPr id="15" name="TextBox 8">
                <a:extLst>
                  <a:ext uri="{FF2B5EF4-FFF2-40B4-BE49-F238E27FC236}">
                    <a16:creationId xmlns:a16="http://schemas.microsoft.com/office/drawing/2014/main" id="{65F95469-78D9-DDD8-A1B8-015CF543D77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12" name="Picture 9">
              <a:extLst>
                <a:ext uri="{FF2B5EF4-FFF2-40B4-BE49-F238E27FC236}">
                  <a16:creationId xmlns:a16="http://schemas.microsoft.com/office/drawing/2014/main" id="{4B3651C2-E965-53AD-EEFF-B34018CF36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008330" y="2041500"/>
              <a:ext cx="3339128" cy="862102"/>
            </a:xfrm>
            <a:prstGeom prst="rect">
              <a:avLst/>
            </a:prstGeom>
          </p:spPr>
        </p:pic>
      </p:grpSp>
      <p:sp>
        <p:nvSpPr>
          <p:cNvPr id="16" name="TextBox 9">
            <a:extLst>
              <a:ext uri="{FF2B5EF4-FFF2-40B4-BE49-F238E27FC236}">
                <a16:creationId xmlns:a16="http://schemas.microsoft.com/office/drawing/2014/main" id="{882C26BD-9A5B-4AEC-D749-7A4E952EC175}"/>
              </a:ext>
            </a:extLst>
          </p:cNvPr>
          <p:cNvSpPr txBox="1"/>
          <p:nvPr/>
        </p:nvSpPr>
        <p:spPr>
          <a:xfrm>
            <a:off x="8183032" y="1990000"/>
            <a:ext cx="8823751" cy="7272568"/>
          </a:xfrm>
          <a:prstGeom prst="rect">
            <a:avLst/>
          </a:prstGeom>
        </p:spPr>
        <p:txBody>
          <a:bodyPr wrap="square" lIns="0" tIns="0" rIns="0" bIns="0" rtlCol="0" anchor="t">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Biên tập, sắp xếp lại các sản phẩm theo chủ đề hoặc ý tưởng đã thống nhất trong mỗi nhóm.</a:t>
            </a:r>
          </a:p>
          <a:p>
            <a:pPr marL="571500" marR="0" indent="-571500" algn="just">
              <a:lnSpc>
                <a:spcPct val="15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Khuyến khích HS đặt tiêu đề độc đáo, sáng tạo cho mỗi sản phẩm.</a:t>
            </a:r>
          </a:p>
          <a:p>
            <a:pPr marL="571500" marR="0" indent="-571500" algn="just">
              <a:lnSpc>
                <a:spcPct val="15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Chuẩn bị phần thuyết minh ngắn về sản phẩm của mỗi nhóm và phân công người trình bày.</a:t>
            </a:r>
          </a:p>
        </p:txBody>
      </p:sp>
      <p:grpSp>
        <p:nvGrpSpPr>
          <p:cNvPr id="25" name="Group 24">
            <a:extLst>
              <a:ext uri="{FF2B5EF4-FFF2-40B4-BE49-F238E27FC236}">
                <a16:creationId xmlns:a16="http://schemas.microsoft.com/office/drawing/2014/main" id="{AA15C96F-1E73-1724-2972-7DF4B7B43F04}"/>
              </a:ext>
            </a:extLst>
          </p:cNvPr>
          <p:cNvGrpSpPr/>
          <p:nvPr/>
        </p:nvGrpSpPr>
        <p:grpSpPr>
          <a:xfrm>
            <a:off x="748990" y="1748027"/>
            <a:ext cx="6324600" cy="7483433"/>
            <a:chOff x="757177" y="1851066"/>
            <a:chExt cx="6324600" cy="7483433"/>
          </a:xfrm>
        </p:grpSpPr>
        <p:grpSp>
          <p:nvGrpSpPr>
            <p:cNvPr id="18" name="Group 17">
              <a:extLst>
                <a:ext uri="{FF2B5EF4-FFF2-40B4-BE49-F238E27FC236}">
                  <a16:creationId xmlns:a16="http://schemas.microsoft.com/office/drawing/2014/main" id="{548E1865-63C6-9DA4-CFB1-EA6CD5E09C96}"/>
                </a:ext>
              </a:extLst>
            </p:cNvPr>
            <p:cNvGrpSpPr/>
            <p:nvPr/>
          </p:nvGrpSpPr>
          <p:grpSpPr>
            <a:xfrm>
              <a:off x="757177" y="1851066"/>
              <a:ext cx="6324600" cy="7483433"/>
              <a:chOff x="849062" y="2176951"/>
              <a:chExt cx="6324600" cy="7483433"/>
            </a:xfrm>
          </p:grpSpPr>
          <p:sp>
            <p:nvSpPr>
              <p:cNvPr id="20" name="Freeform 7">
                <a:extLst>
                  <a:ext uri="{FF2B5EF4-FFF2-40B4-BE49-F238E27FC236}">
                    <a16:creationId xmlns:a16="http://schemas.microsoft.com/office/drawing/2014/main" id="{415C7E1E-4410-68EB-F66F-017B7ADB26EC}"/>
                  </a:ext>
                </a:extLst>
              </p:cNvPr>
              <p:cNvSpPr/>
              <p:nvPr/>
            </p:nvSpPr>
            <p:spPr>
              <a:xfrm>
                <a:off x="849062" y="2176951"/>
                <a:ext cx="6324600" cy="748343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FF9F80FF-25D9-083E-A21D-925413F000D1}"/>
                  </a:ext>
                </a:extLst>
              </p:cNvPr>
              <p:cNvGrpSpPr/>
              <p:nvPr/>
            </p:nvGrpSpPr>
            <p:grpSpPr>
              <a:xfrm>
                <a:off x="1112837" y="2614496"/>
                <a:ext cx="5826740" cy="2132715"/>
                <a:chOff x="1426698" y="2811574"/>
                <a:chExt cx="5826740" cy="2132715"/>
              </a:xfrm>
            </p:grpSpPr>
            <p:sp>
              <p:nvSpPr>
                <p:cNvPr id="22" name="Freeform 10">
                  <a:extLst>
                    <a:ext uri="{FF2B5EF4-FFF2-40B4-BE49-F238E27FC236}">
                      <a16:creationId xmlns:a16="http://schemas.microsoft.com/office/drawing/2014/main" id="{1514903B-B70C-A488-D95E-EE4294BB7194}"/>
                    </a:ext>
                  </a:extLst>
                </p:cNvPr>
                <p:cNvSpPr/>
                <p:nvPr/>
              </p:nvSpPr>
              <p:spPr>
                <a:xfrm>
                  <a:off x="1426698" y="2816726"/>
                  <a:ext cx="5826740" cy="212756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52BD3A5-DF51-ECFE-7690-37E4A0FE8BF0}"/>
                    </a:ext>
                  </a:extLst>
                </p:cNvPr>
                <p:cNvSpPr txBox="1"/>
                <p:nvPr/>
              </p:nvSpPr>
              <p:spPr>
                <a:xfrm>
                  <a:off x="1660884" y="2811574"/>
                  <a:ext cx="5328677" cy="1998176"/>
                </a:xfrm>
                <a:prstGeom prst="rect">
                  <a:avLst/>
                </a:prstGeom>
                <a:noFill/>
              </p:spPr>
              <p:txBody>
                <a:bodyPr wrap="square" rtlCol="0">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Hướng dẫn cách tổ chức triển lãm</a:t>
                  </a:r>
                  <a:endParaRPr lang="en-US" sz="4400" b="1" dirty="0">
                    <a:solidFill>
                      <a:srgbClr val="C00000"/>
                    </a:solidFill>
                    <a:latin typeface="Arial" panose="020B0604020202020204" pitchFamily="34" charset="0"/>
                    <a:cs typeface="Arial" panose="020B0604020202020204" pitchFamily="34" charset="0"/>
                  </a:endParaRPr>
                </a:p>
              </p:txBody>
            </p:sp>
          </p:grpSp>
        </p:grpSp>
        <p:pic>
          <p:nvPicPr>
            <p:cNvPr id="24" name="Picture 23" descr="A cartoon of a child holding a book&#10;&#10;Description automatically generated">
              <a:extLst>
                <a:ext uri="{FF2B5EF4-FFF2-40B4-BE49-F238E27FC236}">
                  <a16:creationId xmlns:a16="http://schemas.microsoft.com/office/drawing/2014/main" id="{20CAD42C-89AE-3D3B-4DEA-C7DF7C906808}"/>
                </a:ext>
              </a:extLst>
            </p:cNvPr>
            <p:cNvPicPr>
              <a:picLocks noChangeAspect="1"/>
            </p:cNvPicPr>
            <p:nvPr/>
          </p:nvPicPr>
          <p:blipFill rotWithShape="1">
            <a:blip r:embed="rId8">
              <a:extLst>
                <a:ext uri="{28A0092B-C50C-407E-A947-70E740481C1C}">
                  <a14:useLocalDpi xmlns:a14="http://schemas.microsoft.com/office/drawing/2010/main" val="0"/>
                </a:ext>
              </a:extLst>
            </a:blip>
            <a:srcRect l="15341" r="17278"/>
            <a:stretch/>
          </p:blipFill>
          <p:spPr>
            <a:xfrm>
              <a:off x="2590800" y="4735475"/>
              <a:ext cx="2868880" cy="4257739"/>
            </a:xfrm>
            <a:prstGeom prst="rect">
              <a:avLst/>
            </a:prstGeom>
          </p:spPr>
        </p:pic>
      </p:grpSp>
      <p:sp>
        <p:nvSpPr>
          <p:cNvPr id="8" name="Freeform 8"/>
          <p:cNvSpPr/>
          <p:nvPr/>
        </p:nvSpPr>
        <p:spPr>
          <a:xfrm rot="1149574" flipH="1">
            <a:off x="16847504" y="8251652"/>
            <a:ext cx="1167023" cy="1863460"/>
          </a:xfrm>
          <a:custGeom>
            <a:avLst/>
            <a:gdLst/>
            <a:ahLst/>
            <a:cxnLst/>
            <a:rect l="l" t="t" r="r" b="b"/>
            <a:pathLst>
              <a:path w="1568258" h="2248398">
                <a:moveTo>
                  <a:pt x="1568258" y="0"/>
                </a:moveTo>
                <a:lnTo>
                  <a:pt x="0" y="0"/>
                </a:lnTo>
                <a:lnTo>
                  <a:pt x="0" y="2248398"/>
                </a:lnTo>
                <a:lnTo>
                  <a:pt x="1568258" y="2248398"/>
                </a:lnTo>
                <a:lnTo>
                  <a:pt x="156825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8111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wipe(left)">
                                      <p:cBhvr>
                                        <p:cTn id="19" dur="500"/>
                                        <p:tgtEl>
                                          <p:spTgt spid="16">
                                            <p:txEl>
                                              <p:pRg st="1" end="1"/>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wipe(left)">
                                      <p:cBhvr>
                                        <p:cTn id="2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10" name="Freeform 10"/>
          <p:cNvSpPr/>
          <p:nvPr/>
        </p:nvSpPr>
        <p:spPr>
          <a:xfrm>
            <a:off x="0" y="9151492"/>
            <a:ext cx="1102623" cy="1135508"/>
          </a:xfrm>
          <a:custGeom>
            <a:avLst/>
            <a:gdLst/>
            <a:ahLst/>
            <a:cxnLst/>
            <a:rect l="l" t="t" r="r" b="b"/>
            <a:pathLst>
              <a:path w="1755789" h="1661415">
                <a:moveTo>
                  <a:pt x="0" y="0"/>
                </a:moveTo>
                <a:lnTo>
                  <a:pt x="1755789" y="0"/>
                </a:lnTo>
                <a:lnTo>
                  <a:pt x="1755789" y="1661415"/>
                </a:lnTo>
                <a:lnTo>
                  <a:pt x="0" y="16614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7068800" y="8990456"/>
            <a:ext cx="1072243" cy="1337152"/>
          </a:xfrm>
          <a:custGeom>
            <a:avLst/>
            <a:gdLst/>
            <a:ahLst/>
            <a:cxnLst/>
            <a:rect l="l" t="t" r="r" b="b"/>
            <a:pathLst>
              <a:path w="2195738" h="2613974">
                <a:moveTo>
                  <a:pt x="0" y="0"/>
                </a:moveTo>
                <a:lnTo>
                  <a:pt x="2195738" y="0"/>
                </a:lnTo>
                <a:lnTo>
                  <a:pt x="2195738" y="2613974"/>
                </a:lnTo>
                <a:lnTo>
                  <a:pt x="0" y="26139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88655BCB-E744-52F5-1AB9-6F36BCE37A20}"/>
              </a:ext>
            </a:extLst>
          </p:cNvPr>
          <p:cNvGrpSpPr/>
          <p:nvPr/>
        </p:nvGrpSpPr>
        <p:grpSpPr>
          <a:xfrm>
            <a:off x="457200" y="366882"/>
            <a:ext cx="15818776" cy="2210510"/>
            <a:chOff x="506332" y="309627"/>
            <a:chExt cx="16124561" cy="2210510"/>
          </a:xfrm>
        </p:grpSpPr>
        <p:sp>
          <p:nvSpPr>
            <p:cNvPr id="16" name="Line Callout 1 (Border and Accent Bar) 3">
              <a:extLst>
                <a:ext uri="{FF2B5EF4-FFF2-40B4-BE49-F238E27FC236}">
                  <a16:creationId xmlns:a16="http://schemas.microsoft.com/office/drawing/2014/main" id="{9478B32E-5FD7-C11C-E4D3-860DB6F92ADF}"/>
                </a:ext>
              </a:extLst>
            </p:cNvPr>
            <p:cNvSpPr/>
            <p:nvPr/>
          </p:nvSpPr>
          <p:spPr>
            <a:xfrm>
              <a:off x="506332" y="742844"/>
              <a:ext cx="15784211" cy="1777293"/>
            </a:xfrm>
            <a:prstGeom prst="accentBorderCallout1">
              <a:avLst>
                <a:gd name="adj1" fmla="val 18750"/>
                <a:gd name="adj2" fmla="val -3127"/>
                <a:gd name="adj3" fmla="val 17954"/>
                <a:gd name="adj4" fmla="val -17509"/>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Các em hãy chia sẻ cảm nhận sau khi tham gia triển lãm:</a:t>
              </a:r>
              <a:endParaRPr lang="en-US" sz="4000" b="1" dirty="0">
                <a:solidFill>
                  <a:schemeClr val="tx2">
                    <a:lumMod val="50000"/>
                  </a:schemeClr>
                </a:solidFill>
                <a:latin typeface="Arial" panose="020B0604020202020204" pitchFamily="34" charset="0"/>
                <a:cs typeface="Arial" panose="020B0604020202020204" pitchFamily="34" charset="0"/>
              </a:endParaRPr>
            </a:p>
          </p:txBody>
        </p:sp>
        <p:pic>
          <p:nvPicPr>
            <p:cNvPr id="17" name="Picture 48">
              <a:extLst>
                <a:ext uri="{FF2B5EF4-FFF2-40B4-BE49-F238E27FC236}">
                  <a16:creationId xmlns:a16="http://schemas.microsoft.com/office/drawing/2014/main" id="{6E54CCAE-38F7-C283-70E2-BF1FF19998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20969" y="309627"/>
              <a:ext cx="809924" cy="1321863"/>
            </a:xfrm>
            <a:prstGeom prst="rect">
              <a:avLst/>
            </a:prstGeom>
          </p:spPr>
        </p:pic>
      </p:grpSp>
      <p:sp>
        <p:nvSpPr>
          <p:cNvPr id="18" name="Speech Bubble: Rectangle with Corners Rounded 17">
            <a:extLst>
              <a:ext uri="{FF2B5EF4-FFF2-40B4-BE49-F238E27FC236}">
                <a16:creationId xmlns:a16="http://schemas.microsoft.com/office/drawing/2014/main" id="{F5B7E16B-5CD1-8B39-AEE0-E21E01CA0C89}"/>
              </a:ext>
            </a:extLst>
          </p:cNvPr>
          <p:cNvSpPr/>
          <p:nvPr/>
        </p:nvSpPr>
        <p:spPr>
          <a:xfrm>
            <a:off x="6934200" y="3467100"/>
            <a:ext cx="9875096" cy="2667000"/>
          </a:xfrm>
          <a:prstGeom prst="wedgeRoundRectCallout">
            <a:avLst>
              <a:gd name="adj1" fmla="val -57063"/>
              <a:gd name="adj2" fmla="val 47957"/>
              <a:gd name="adj3" fmla="val 16667"/>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Em đã biết thêm về những nghề nào? Điều gì làm cho em thấy ấn tượng nhất?</a:t>
            </a:r>
            <a:endParaRPr lang="vi-VN" sz="4000">
              <a:solidFill>
                <a:schemeClr val="tx1"/>
              </a:solidFill>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C6974056-DF0F-08A2-96C6-B23D5B3085E3}"/>
              </a:ext>
            </a:extLst>
          </p:cNvPr>
          <p:cNvSpPr/>
          <p:nvPr/>
        </p:nvSpPr>
        <p:spPr>
          <a:xfrm>
            <a:off x="6934200" y="6819901"/>
            <a:ext cx="9875096" cy="2667000"/>
          </a:xfrm>
          <a:prstGeom prst="wedgeRoundRectCallout">
            <a:avLst>
              <a:gd name="adj1" fmla="val -56081"/>
              <a:gd name="adj2" fmla="val -43313"/>
              <a:gd name="adj3" fmla="val 16667"/>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Em học được điều gì từ hoạt động này?</a:t>
            </a:r>
            <a:endParaRPr lang="en-US" sz="4000">
              <a:solidFill>
                <a:schemeClr val="tx1"/>
              </a:solidFill>
              <a:latin typeface="Arial" panose="020B0604020202020204" pitchFamily="34" charset="0"/>
              <a:cs typeface="Arial" panose="020B0604020202020204" pitchFamily="34" charset="0"/>
            </a:endParaRPr>
          </a:p>
        </p:txBody>
      </p:sp>
      <p:pic>
        <p:nvPicPr>
          <p:cNvPr id="20" name="Picture 5">
            <a:extLst>
              <a:ext uri="{FF2B5EF4-FFF2-40B4-BE49-F238E27FC236}">
                <a16:creationId xmlns:a16="http://schemas.microsoft.com/office/drawing/2014/main" id="{B37F6A4E-9431-0DB9-F2D9-E85FD0F1AE9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8704" y="3467100"/>
            <a:ext cx="4091940" cy="6819900"/>
          </a:xfrm>
          <a:prstGeom prst="rect">
            <a:avLst/>
          </a:prstGeom>
        </p:spPr>
      </p:pic>
    </p:spTree>
    <p:extLst>
      <p:ext uri="{BB962C8B-B14F-4D97-AF65-F5344CB8AC3E}">
        <p14:creationId xmlns:p14="http://schemas.microsoft.com/office/powerpoint/2010/main" val="35461582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11" name="Freeform 11"/>
          <p:cNvSpPr/>
          <p:nvPr/>
        </p:nvSpPr>
        <p:spPr>
          <a:xfrm rot="1882764">
            <a:off x="224429" y="145861"/>
            <a:ext cx="1046014" cy="1688254"/>
          </a:xfrm>
          <a:custGeom>
            <a:avLst/>
            <a:gdLst/>
            <a:ahLst/>
            <a:cxnLst/>
            <a:rect l="l" t="t" r="r" b="b"/>
            <a:pathLst>
              <a:path w="1046014" h="1688254">
                <a:moveTo>
                  <a:pt x="0" y="0"/>
                </a:moveTo>
                <a:lnTo>
                  <a:pt x="1046014" y="0"/>
                </a:lnTo>
                <a:lnTo>
                  <a:pt x="1046014" y="1688254"/>
                </a:lnTo>
                <a:lnTo>
                  <a:pt x="0" y="16882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18">
            <a:extLst>
              <a:ext uri="{FF2B5EF4-FFF2-40B4-BE49-F238E27FC236}">
                <a16:creationId xmlns:a16="http://schemas.microsoft.com/office/drawing/2014/main" id="{32FD6762-55E8-A705-1426-AAC7871A68EB}"/>
              </a:ext>
            </a:extLst>
          </p:cNvPr>
          <p:cNvSpPr/>
          <p:nvPr/>
        </p:nvSpPr>
        <p:spPr>
          <a:xfrm rot="4821133">
            <a:off x="16781599" y="-175739"/>
            <a:ext cx="1116579" cy="1744654"/>
          </a:xfrm>
          <a:custGeom>
            <a:avLst/>
            <a:gdLst/>
            <a:ahLst/>
            <a:cxnLst/>
            <a:rect l="l" t="t" r="r" b="b"/>
            <a:pathLst>
              <a:path w="1116579" h="1744654">
                <a:moveTo>
                  <a:pt x="0" y="0"/>
                </a:moveTo>
                <a:lnTo>
                  <a:pt x="1116578" y="0"/>
                </a:lnTo>
                <a:lnTo>
                  <a:pt x="1116578" y="1744654"/>
                </a:lnTo>
                <a:lnTo>
                  <a:pt x="0" y="1744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3">
            <a:extLst>
              <a:ext uri="{FF2B5EF4-FFF2-40B4-BE49-F238E27FC236}">
                <a16:creationId xmlns:a16="http://schemas.microsoft.com/office/drawing/2014/main" id="{87875AD6-F06D-6945-8BF5-CB45D3A88159}"/>
              </a:ext>
            </a:extLst>
          </p:cNvPr>
          <p:cNvSpPr/>
          <p:nvPr/>
        </p:nvSpPr>
        <p:spPr>
          <a:xfrm>
            <a:off x="1371601" y="1795165"/>
            <a:ext cx="12649200" cy="723007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AC6D119-04CD-BC3C-F739-975952207CFE}"/>
              </a:ext>
            </a:extLst>
          </p:cNvPr>
          <p:cNvGrpSpPr/>
          <p:nvPr/>
        </p:nvGrpSpPr>
        <p:grpSpPr>
          <a:xfrm>
            <a:off x="4024130" y="1131852"/>
            <a:ext cx="7344139" cy="1326625"/>
            <a:chOff x="4075287" y="659644"/>
            <a:chExt cx="7344139" cy="1326625"/>
          </a:xfrm>
        </p:grpSpPr>
        <p:pic>
          <p:nvPicPr>
            <p:cNvPr id="6" name="Picture 9">
              <a:extLst>
                <a:ext uri="{FF2B5EF4-FFF2-40B4-BE49-F238E27FC236}">
                  <a16:creationId xmlns:a16="http://schemas.microsoft.com/office/drawing/2014/main" id="{ED704718-33A4-3E06-D5C6-3BD857CD51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4633" y="659644"/>
              <a:ext cx="7185448" cy="1326625"/>
            </a:xfrm>
            <a:prstGeom prst="rect">
              <a:avLst/>
            </a:prstGeom>
          </p:spPr>
        </p:pic>
        <p:sp>
          <p:nvSpPr>
            <p:cNvPr id="7" name="TextBox 6">
              <a:extLst>
                <a:ext uri="{FF2B5EF4-FFF2-40B4-BE49-F238E27FC236}">
                  <a16:creationId xmlns:a16="http://schemas.microsoft.com/office/drawing/2014/main" id="{4D7D2266-2159-999B-FE72-84FBF63DD270}"/>
                </a:ext>
              </a:extLst>
            </p:cNvPr>
            <p:cNvSpPr txBox="1"/>
            <p:nvPr/>
          </p:nvSpPr>
          <p:spPr>
            <a:xfrm>
              <a:off x="4075287" y="855190"/>
              <a:ext cx="734413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951B198F-C213-8991-8537-936A7E864DB4}"/>
              </a:ext>
            </a:extLst>
          </p:cNvPr>
          <p:cNvSpPr txBox="1"/>
          <p:nvPr/>
        </p:nvSpPr>
        <p:spPr>
          <a:xfrm>
            <a:off x="1925890" y="2654023"/>
            <a:ext cx="11540617"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Cuộc triển lãm cho thấy thế giới nghề nghiệp rất phong phú và luôn luôn biến đổi theo sự vận động và phát triển của xã hội.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vậy, mỗi HS chúng ta cũng cần phải năng động, thích ứng tốt để sẵn sàng đối phó với các thách thức của nghề nghiệp trong tương lai.</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7">
            <a:extLst>
              <a:ext uri="{FF2B5EF4-FFF2-40B4-BE49-F238E27FC236}">
                <a16:creationId xmlns:a16="http://schemas.microsoft.com/office/drawing/2014/main" id="{6006E110-513D-03D1-CEF3-5B53A1FE6E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92000" y="7455105"/>
            <a:ext cx="5306721" cy="2781300"/>
          </a:xfrm>
          <a:prstGeom prst="rect">
            <a:avLst/>
          </a:prstGeom>
        </p:spPr>
      </p:pic>
      <p:sp>
        <p:nvSpPr>
          <p:cNvPr id="14" name="Freeform 8">
            <a:extLst>
              <a:ext uri="{FF2B5EF4-FFF2-40B4-BE49-F238E27FC236}">
                <a16:creationId xmlns:a16="http://schemas.microsoft.com/office/drawing/2014/main" id="{D91378C0-C295-3BC3-AF6A-C70ACD00E4C8}"/>
              </a:ext>
            </a:extLst>
          </p:cNvPr>
          <p:cNvSpPr/>
          <p:nvPr/>
        </p:nvSpPr>
        <p:spPr>
          <a:xfrm rot="1149574" flipH="1">
            <a:off x="280621" y="8594139"/>
            <a:ext cx="883223" cy="1539319"/>
          </a:xfrm>
          <a:custGeom>
            <a:avLst/>
            <a:gdLst/>
            <a:ahLst/>
            <a:cxnLst/>
            <a:rect l="l" t="t" r="r" b="b"/>
            <a:pathLst>
              <a:path w="1568258" h="2248398">
                <a:moveTo>
                  <a:pt x="1568258" y="0"/>
                </a:moveTo>
                <a:lnTo>
                  <a:pt x="0" y="0"/>
                </a:lnTo>
                <a:lnTo>
                  <a:pt x="0" y="2248398"/>
                </a:lnTo>
                <a:lnTo>
                  <a:pt x="1568258" y="2248398"/>
                </a:lnTo>
                <a:lnTo>
                  <a:pt x="156825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9080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grpSp>
        <p:nvGrpSpPr>
          <p:cNvPr id="4" name="Group 4"/>
          <p:cNvGrpSpPr/>
          <p:nvPr/>
        </p:nvGrpSpPr>
        <p:grpSpPr>
          <a:xfrm>
            <a:off x="568519" y="1787800"/>
            <a:ext cx="17150961" cy="7573256"/>
            <a:chOff x="0" y="0"/>
            <a:chExt cx="4517126" cy="1994602"/>
          </a:xfrm>
        </p:grpSpPr>
        <p:sp>
          <p:nvSpPr>
            <p:cNvPr id="5" name="Freeform 5"/>
            <p:cNvSpPr/>
            <p:nvPr/>
          </p:nvSpPr>
          <p:spPr>
            <a:xfrm>
              <a:off x="0" y="0"/>
              <a:ext cx="4517126" cy="1994602"/>
            </a:xfrm>
            <a:custGeom>
              <a:avLst/>
              <a:gdLst/>
              <a:ahLst/>
              <a:cxnLst/>
              <a:rect l="l" t="t" r="r" b="b"/>
              <a:pathLst>
                <a:path w="4517126" h="1994602">
                  <a:moveTo>
                    <a:pt x="23021" y="0"/>
                  </a:moveTo>
                  <a:lnTo>
                    <a:pt x="4494104" y="0"/>
                  </a:lnTo>
                  <a:cubicBezTo>
                    <a:pt x="4500210" y="0"/>
                    <a:pt x="4506066" y="2425"/>
                    <a:pt x="4510383" y="6743"/>
                  </a:cubicBezTo>
                  <a:cubicBezTo>
                    <a:pt x="4514700" y="11060"/>
                    <a:pt x="4517126" y="16916"/>
                    <a:pt x="4517126" y="23021"/>
                  </a:cubicBezTo>
                  <a:lnTo>
                    <a:pt x="4517126" y="1971581"/>
                  </a:lnTo>
                  <a:cubicBezTo>
                    <a:pt x="4517126" y="1984295"/>
                    <a:pt x="4506819" y="1994602"/>
                    <a:pt x="4494104" y="1994602"/>
                  </a:cubicBezTo>
                  <a:lnTo>
                    <a:pt x="23021" y="1994602"/>
                  </a:lnTo>
                  <a:cubicBezTo>
                    <a:pt x="16916" y="1994602"/>
                    <a:pt x="11060" y="1992177"/>
                    <a:pt x="6743" y="1987859"/>
                  </a:cubicBezTo>
                  <a:cubicBezTo>
                    <a:pt x="2425" y="1983542"/>
                    <a:pt x="0" y="1977687"/>
                    <a:pt x="0" y="1971581"/>
                  </a:cubicBezTo>
                  <a:lnTo>
                    <a:pt x="0" y="23021"/>
                  </a:lnTo>
                  <a:cubicBezTo>
                    <a:pt x="0" y="16916"/>
                    <a:pt x="2425" y="11060"/>
                    <a:pt x="6743" y="6743"/>
                  </a:cubicBezTo>
                  <a:cubicBezTo>
                    <a:pt x="11060" y="2425"/>
                    <a:pt x="16916" y="0"/>
                    <a:pt x="23021" y="0"/>
                  </a:cubicBezTo>
                  <a:close/>
                </a:path>
              </a:pathLst>
            </a:custGeom>
            <a:solidFill>
              <a:srgbClr val="77AF7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517126" cy="203270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695908" y="1472476"/>
            <a:ext cx="17023573" cy="7719010"/>
            <a:chOff x="0" y="0"/>
            <a:chExt cx="4483575" cy="2032990"/>
          </a:xfrm>
          <a:solidFill>
            <a:schemeClr val="bg1"/>
          </a:solidFill>
        </p:grpSpPr>
        <p:sp>
          <p:nvSpPr>
            <p:cNvPr id="8" name="Freeform 8"/>
            <p:cNvSpPr/>
            <p:nvPr/>
          </p:nvSpPr>
          <p:spPr>
            <a:xfrm>
              <a:off x="0" y="0"/>
              <a:ext cx="4483575" cy="2032990"/>
            </a:xfrm>
            <a:custGeom>
              <a:avLst/>
              <a:gdLst/>
              <a:ahLst/>
              <a:cxnLst/>
              <a:rect l="l" t="t" r="r" b="b"/>
              <a:pathLst>
                <a:path w="4483575" h="2032990">
                  <a:moveTo>
                    <a:pt x="23194" y="0"/>
                  </a:moveTo>
                  <a:lnTo>
                    <a:pt x="4460381" y="0"/>
                  </a:lnTo>
                  <a:cubicBezTo>
                    <a:pt x="4473191" y="0"/>
                    <a:pt x="4483575" y="10384"/>
                    <a:pt x="4483575" y="23194"/>
                  </a:cubicBezTo>
                  <a:lnTo>
                    <a:pt x="4483575" y="2009797"/>
                  </a:lnTo>
                  <a:cubicBezTo>
                    <a:pt x="4483575" y="2015948"/>
                    <a:pt x="4481131" y="2021847"/>
                    <a:pt x="4476781" y="2026197"/>
                  </a:cubicBezTo>
                  <a:cubicBezTo>
                    <a:pt x="4472432" y="2030547"/>
                    <a:pt x="4466532" y="2032990"/>
                    <a:pt x="4460381" y="2032990"/>
                  </a:cubicBezTo>
                  <a:lnTo>
                    <a:pt x="23194" y="2032990"/>
                  </a:lnTo>
                  <a:cubicBezTo>
                    <a:pt x="17042" y="2032990"/>
                    <a:pt x="11143" y="2030547"/>
                    <a:pt x="6793" y="2026197"/>
                  </a:cubicBezTo>
                  <a:cubicBezTo>
                    <a:pt x="2444" y="2021847"/>
                    <a:pt x="0" y="2015948"/>
                    <a:pt x="0" y="2009797"/>
                  </a:cubicBezTo>
                  <a:lnTo>
                    <a:pt x="0" y="23194"/>
                  </a:lnTo>
                  <a:cubicBezTo>
                    <a:pt x="0" y="17042"/>
                    <a:pt x="2444" y="11143"/>
                    <a:pt x="6793" y="6793"/>
                  </a:cubicBezTo>
                  <a:cubicBezTo>
                    <a:pt x="11143" y="2444"/>
                    <a:pt x="17042" y="0"/>
                    <a:pt x="23194"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4483575" cy="207109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16386938" y="8672351"/>
            <a:ext cx="1901062" cy="1518200"/>
          </a:xfrm>
          <a:custGeom>
            <a:avLst/>
            <a:gdLst/>
            <a:ahLst/>
            <a:cxnLst/>
            <a:rect l="l" t="t" r="r" b="b"/>
            <a:pathLst>
              <a:path w="3068674" h="2883275">
                <a:moveTo>
                  <a:pt x="0" y="0"/>
                </a:moveTo>
                <a:lnTo>
                  <a:pt x="3068674" y="0"/>
                </a:lnTo>
                <a:lnTo>
                  <a:pt x="3068674" y="2883275"/>
                </a:lnTo>
                <a:lnTo>
                  <a:pt x="0" y="2883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297313" y="269600"/>
            <a:ext cx="1666825" cy="1518200"/>
          </a:xfrm>
          <a:custGeom>
            <a:avLst/>
            <a:gdLst/>
            <a:ahLst/>
            <a:cxnLst/>
            <a:rect l="l" t="t" r="r" b="b"/>
            <a:pathLst>
              <a:path w="1666825" h="1518200">
                <a:moveTo>
                  <a:pt x="0" y="0"/>
                </a:moveTo>
                <a:lnTo>
                  <a:pt x="1666825" y="0"/>
                </a:lnTo>
                <a:lnTo>
                  <a:pt x="1666825" y="1518200"/>
                </a:lnTo>
                <a:lnTo>
                  <a:pt x="0" y="1518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504824" y="451538"/>
            <a:ext cx="1943100" cy="1520254"/>
          </a:xfrm>
          <a:custGeom>
            <a:avLst/>
            <a:gdLst/>
            <a:ahLst/>
            <a:cxnLst/>
            <a:rect l="l" t="t" r="r" b="b"/>
            <a:pathLst>
              <a:path w="1436164" h="1087895">
                <a:moveTo>
                  <a:pt x="0" y="0"/>
                </a:moveTo>
                <a:lnTo>
                  <a:pt x="1436164" y="0"/>
                </a:lnTo>
                <a:lnTo>
                  <a:pt x="1436164" y="1087894"/>
                </a:lnTo>
                <a:lnTo>
                  <a:pt x="0" y="108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20">
            <a:extLst>
              <a:ext uri="{FF2B5EF4-FFF2-40B4-BE49-F238E27FC236}">
                <a16:creationId xmlns:a16="http://schemas.microsoft.com/office/drawing/2014/main" id="{5DA78964-D06A-73CF-079E-9442D12A38FB}"/>
              </a:ext>
            </a:extLst>
          </p:cNvPr>
          <p:cNvSpPr txBox="1"/>
          <p:nvPr/>
        </p:nvSpPr>
        <p:spPr>
          <a:xfrm>
            <a:off x="1476374" y="3826554"/>
            <a:ext cx="15297638"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endParaRPr kumimoji="0" lang="en-US"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600" b="1">
                <a:solidFill>
                  <a:srgbClr val="9BBB59">
                    <a:lumMod val="50000"/>
                  </a:srgbClr>
                </a:solidFill>
                <a:latin typeface="Arial" panose="020B0604020202020204" pitchFamily="34" charset="0"/>
                <a:ea typeface="Calibri" panose="020F0502020204030204" pitchFamily="34" charset="0"/>
                <a:cs typeface="Arial" panose="020B0604020202020204" pitchFamily="34" charset="0"/>
              </a:rPr>
              <a:t>CỦNG CỐ KIẾN THỨC – VẬN DỤNG</a:t>
            </a:r>
            <a:endParaRPr kumimoji="0" lang="vi-VN" sz="6600" b="1" i="0" u="none" strike="noStrike" kern="1200" cap="none" spc="0" normalizeH="0" baseline="0" noProof="0">
              <a:ln>
                <a:noFill/>
              </a:ln>
              <a:solidFill>
                <a:srgbClr val="9BBB59">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864872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2"/>
          <a:srcRect/>
          <a:stretch>
            <a:fillRect/>
          </a:stretch>
        </p:blipFill>
        <p:spPr>
          <a:xfrm>
            <a:off x="-1" y="7399757"/>
            <a:ext cx="1443446" cy="1415178"/>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87621" y="6075422"/>
            <a:ext cx="1315896" cy="2734329"/>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5"/>
          <a:srcRect/>
          <a:stretch>
            <a:fillRect/>
          </a:stretch>
        </p:blipFill>
        <p:spPr>
          <a:xfrm>
            <a:off x="1090406" y="6695984"/>
            <a:ext cx="2137818" cy="2113767"/>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394262" y="8307137"/>
            <a:ext cx="19071951" cy="1060370"/>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85128" y="5578763"/>
              <a:ext cx="1502286" cy="696685"/>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483581" y="2638472"/>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800" b="1" i="0" u="none" strike="noStrike" kern="1200" cap="none" spc="0" normalizeH="0" baseline="0" noProof="0" dirty="0">
                <a:ln>
                  <a:solidFill>
                    <a:srgbClr val="74D1DE"/>
                  </a:solidFill>
                </a:ln>
                <a:solidFill>
                  <a:srgbClr val="FF0000"/>
                </a:solidFill>
                <a:effectLst/>
                <a:uLnTx/>
                <a:uFillTx/>
                <a:latin typeface="Arial" panose="020B0604020202020204" pitchFamily="34" charset="0"/>
                <a:ea typeface="+mj-ea"/>
                <a:cs typeface="Arial" panose="020B0604020202020204" pitchFamily="34" charset="0"/>
              </a:rPr>
              <a:t>TRÒ CHƠI HÁI TÁO</a:t>
            </a:r>
          </a:p>
        </p:txBody>
      </p:sp>
      <p:pic>
        <p:nvPicPr>
          <p:cNvPr id="26" name="Picture 6">
            <a:extLst>
              <a:ext uri="{FF2B5EF4-FFF2-40B4-BE49-F238E27FC236}">
                <a16:creationId xmlns:a16="http://schemas.microsoft.com/office/drawing/2014/main" id="{A77021E9-ACD6-E58A-FE34-13BEC11A9C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50405" y="288682"/>
            <a:ext cx="9374304" cy="9867689"/>
          </a:xfrm>
          <a:prstGeom prst="rect">
            <a:avLst/>
          </a:prstGeom>
        </p:spPr>
      </p:pic>
      <p:pic>
        <p:nvPicPr>
          <p:cNvPr id="29" name="Picture 10">
            <a:extLst>
              <a:ext uri="{FF2B5EF4-FFF2-40B4-BE49-F238E27FC236}">
                <a16:creationId xmlns:a16="http://schemas.microsoft.com/office/drawing/2014/main" id="{439E930C-A65D-8D7A-A597-913DFE3809D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57346" y="7371500"/>
            <a:ext cx="2531598" cy="2626820"/>
          </a:xfrm>
          <a:prstGeom prst="rect">
            <a:avLst/>
          </a:prstGeom>
        </p:spPr>
      </p:pic>
      <p:pic>
        <p:nvPicPr>
          <p:cNvPr id="3" name="Picture 2">
            <a:hlinkClick r:id="rId12" action="ppaction://hlinksldjump"/>
            <a:extLst>
              <a:ext uri="{FF2B5EF4-FFF2-40B4-BE49-F238E27FC236}">
                <a16:creationId xmlns:a16="http://schemas.microsoft.com/office/drawing/2014/main" id="{40F2A67D-BFD2-7158-BDF1-70F11C827A82}"/>
              </a:ext>
            </a:extLst>
          </p:cNvPr>
          <p:cNvPicPr>
            <a:picLocks noChangeAspect="1"/>
          </p:cNvPicPr>
          <p:nvPr/>
        </p:nvPicPr>
        <p:blipFill>
          <a:blip r:embed="rId13"/>
          <a:stretch>
            <a:fillRect/>
          </a:stretch>
        </p:blipFill>
        <p:spPr>
          <a:xfrm>
            <a:off x="6211852" y="6208422"/>
            <a:ext cx="5797799" cy="4078578"/>
          </a:xfrm>
          <a:prstGeom prst="rect">
            <a:avLst/>
          </a:prstGeom>
        </p:spPr>
      </p:pic>
    </p:spTree>
    <p:extLst>
      <p:ext uri="{BB962C8B-B14F-4D97-AF65-F5344CB8AC3E}">
        <p14:creationId xmlns:p14="http://schemas.microsoft.com/office/powerpoint/2010/main" val="35380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7" name="Picture 20">
            <a:extLst>
              <a:ext uri="{FF2B5EF4-FFF2-40B4-BE49-F238E27FC236}">
                <a16:creationId xmlns:a16="http://schemas.microsoft.com/office/drawing/2014/main" id="{F598FCDC-5575-D22C-850D-1C2088AE87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824073" y="934836"/>
            <a:ext cx="1934411" cy="1991670"/>
          </a:xfrm>
          <a:prstGeom prst="rect">
            <a:avLst/>
          </a:prstGeom>
        </p:spPr>
      </p:pic>
      <p:grpSp>
        <p:nvGrpSpPr>
          <p:cNvPr id="48" name="Group 47">
            <a:extLst>
              <a:ext uri="{FF2B5EF4-FFF2-40B4-BE49-F238E27FC236}">
                <a16:creationId xmlns:a16="http://schemas.microsoft.com/office/drawing/2014/main" id="{70E7830C-8E2B-51C3-77F1-C33CD259AF78}"/>
              </a:ext>
            </a:extLst>
          </p:cNvPr>
          <p:cNvGrpSpPr/>
          <p:nvPr/>
        </p:nvGrpSpPr>
        <p:grpSpPr>
          <a:xfrm>
            <a:off x="18859518" y="287737"/>
            <a:ext cx="8553464" cy="3895481"/>
            <a:chOff x="11265112" y="208348"/>
            <a:chExt cx="5702309" cy="2596987"/>
          </a:xfrm>
        </p:grpSpPr>
        <p:grpSp>
          <p:nvGrpSpPr>
            <p:cNvPr id="49" name="Group 48">
              <a:extLst>
                <a:ext uri="{FF2B5EF4-FFF2-40B4-BE49-F238E27FC236}">
                  <a16:creationId xmlns:a16="http://schemas.microsoft.com/office/drawing/2014/main" id="{7F043062-9C0E-7F8D-AF6B-9A65274DA897}"/>
                </a:ext>
              </a:extLst>
            </p:cNvPr>
            <p:cNvGrpSpPr/>
            <p:nvPr/>
          </p:nvGrpSpPr>
          <p:grpSpPr>
            <a:xfrm>
              <a:off x="13181693" y="208348"/>
              <a:ext cx="3785728" cy="2596987"/>
              <a:chOff x="2844902" y="822114"/>
              <a:chExt cx="3785728" cy="2596987"/>
            </a:xfrm>
          </p:grpSpPr>
          <p:pic>
            <p:nvPicPr>
              <p:cNvPr id="51" name="Picture 22">
                <a:extLst>
                  <a:ext uri="{FF2B5EF4-FFF2-40B4-BE49-F238E27FC236}">
                    <a16:creationId xmlns:a16="http://schemas.microsoft.com/office/drawing/2014/main" id="{DA6AA179-3E6D-E39B-215D-6CC9AC6048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4335">
                <a:off x="5080964" y="2308976"/>
                <a:ext cx="1549666" cy="1110125"/>
              </a:xfrm>
              <a:prstGeom prst="rect">
                <a:avLst/>
              </a:prstGeom>
            </p:spPr>
          </p:pic>
          <p:pic>
            <p:nvPicPr>
              <p:cNvPr id="52" name="Picture 22">
                <a:extLst>
                  <a:ext uri="{FF2B5EF4-FFF2-40B4-BE49-F238E27FC236}">
                    <a16:creationId xmlns:a16="http://schemas.microsoft.com/office/drawing/2014/main" id="{270E4234-64F0-8835-34AA-196FC2A8A0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4335">
                <a:off x="2844902" y="822114"/>
                <a:ext cx="903147" cy="633894"/>
              </a:xfrm>
              <a:prstGeom prst="rect">
                <a:avLst/>
              </a:prstGeom>
            </p:spPr>
          </p:pic>
        </p:grpSp>
        <p:pic>
          <p:nvPicPr>
            <p:cNvPr id="50" name="Picture 22">
              <a:extLst>
                <a:ext uri="{FF2B5EF4-FFF2-40B4-BE49-F238E27FC236}">
                  <a16:creationId xmlns:a16="http://schemas.microsoft.com/office/drawing/2014/main" id="{CCE93820-926B-86B0-8740-AC5EA66162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74335">
              <a:off x="11265112" y="1208958"/>
              <a:ext cx="1095353" cy="768798"/>
            </a:xfrm>
            <a:prstGeom prst="rect">
              <a:avLst/>
            </a:prstGeom>
          </p:spPr>
        </p:pic>
      </p:grpSp>
      <p:grpSp>
        <p:nvGrpSpPr>
          <p:cNvPr id="53" name="Group 52">
            <a:extLst>
              <a:ext uri="{FF2B5EF4-FFF2-40B4-BE49-F238E27FC236}">
                <a16:creationId xmlns:a16="http://schemas.microsoft.com/office/drawing/2014/main" id="{697AD77E-11F2-018C-8E38-2007A83E4647}"/>
              </a:ext>
            </a:extLst>
          </p:cNvPr>
          <p:cNvGrpSpPr/>
          <p:nvPr/>
        </p:nvGrpSpPr>
        <p:grpSpPr>
          <a:xfrm>
            <a:off x="-3493796" y="923393"/>
            <a:ext cx="3357774" cy="2260344"/>
            <a:chOff x="3078903" y="240919"/>
            <a:chExt cx="2238516" cy="1506896"/>
          </a:xfrm>
        </p:grpSpPr>
        <p:pic>
          <p:nvPicPr>
            <p:cNvPr id="54" name="Picture 22">
              <a:extLst>
                <a:ext uri="{FF2B5EF4-FFF2-40B4-BE49-F238E27FC236}">
                  <a16:creationId xmlns:a16="http://schemas.microsoft.com/office/drawing/2014/main" id="{6F42F953-DC84-0D9C-4647-CDACFEDBF5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4335">
              <a:off x="3078903" y="637690"/>
              <a:ext cx="1549666" cy="1110125"/>
            </a:xfrm>
            <a:prstGeom prst="rect">
              <a:avLst/>
            </a:prstGeom>
          </p:spPr>
        </p:pic>
        <p:pic>
          <p:nvPicPr>
            <p:cNvPr id="55" name="Picture 22">
              <a:extLst>
                <a:ext uri="{FF2B5EF4-FFF2-40B4-BE49-F238E27FC236}">
                  <a16:creationId xmlns:a16="http://schemas.microsoft.com/office/drawing/2014/main" id="{9F22718C-7780-A7CC-0CCB-C17EC87856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4335">
              <a:off x="4222066" y="240919"/>
              <a:ext cx="1095353" cy="768798"/>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9"/>
          <a:srcRect/>
          <a:stretch>
            <a:fillRect/>
          </a:stretch>
        </p:blipFill>
        <p:spPr>
          <a:xfrm>
            <a:off x="-1" y="7399757"/>
            <a:ext cx="1443446" cy="1415178"/>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787621" y="6075422"/>
            <a:ext cx="1315896" cy="2734329"/>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12"/>
          <a:srcRect/>
          <a:stretch>
            <a:fillRect/>
          </a:stretch>
        </p:blipFill>
        <p:spPr>
          <a:xfrm>
            <a:off x="1090406" y="6695984"/>
            <a:ext cx="2137818" cy="2113767"/>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394262" y="8307137"/>
            <a:ext cx="19071951" cy="1060370"/>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185128" y="5578763"/>
              <a:ext cx="1502286" cy="696685"/>
            </a:xfrm>
            <a:prstGeom prst="rect">
              <a:avLst/>
            </a:prstGeom>
          </p:spPr>
        </p:pic>
      </p:grpSp>
      <p:pic>
        <p:nvPicPr>
          <p:cNvPr id="16" name="Picture 4">
            <a:extLst>
              <a:ext uri="{FF2B5EF4-FFF2-40B4-BE49-F238E27FC236}">
                <a16:creationId xmlns:a16="http://schemas.microsoft.com/office/drawing/2014/main" id="{528BB795-1E96-9971-2591-C761BEECA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768984" y="542663"/>
            <a:ext cx="8425544" cy="9560903"/>
          </a:xfrm>
          <a:prstGeom prst="rect">
            <a:avLst/>
          </a:prstGeom>
        </p:spPr>
      </p:pic>
      <p:pic>
        <p:nvPicPr>
          <p:cNvPr id="56" name="Picture 10">
            <a:extLst>
              <a:ext uri="{FF2B5EF4-FFF2-40B4-BE49-F238E27FC236}">
                <a16:creationId xmlns:a16="http://schemas.microsoft.com/office/drawing/2014/main" id="{1B1F18CF-FAE2-9286-7771-D54DC0B745B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106441" y="7536268"/>
            <a:ext cx="2531598" cy="2626820"/>
          </a:xfrm>
          <a:prstGeom prst="rect">
            <a:avLst/>
          </a:prstGeom>
        </p:spPr>
      </p:pic>
      <p:pic>
        <p:nvPicPr>
          <p:cNvPr id="100" name="Picture 99">
            <a:extLst>
              <a:ext uri="{FF2B5EF4-FFF2-40B4-BE49-F238E27FC236}">
                <a16:creationId xmlns:a16="http://schemas.microsoft.com/office/drawing/2014/main" id="{D26A6425-DDDF-E949-6B2C-A9578722E757}"/>
              </a:ext>
            </a:extLst>
          </p:cNvPr>
          <p:cNvPicPr>
            <a:picLocks noChangeAspect="1"/>
          </p:cNvPicPr>
          <p:nvPr/>
        </p:nvPicPr>
        <p:blipFill rotWithShape="1">
          <a:blip r:embed="rId19"/>
          <a:srcRect l="12537" r="9213" b="26675"/>
          <a:stretch/>
        </p:blipFill>
        <p:spPr>
          <a:xfrm>
            <a:off x="7045424" y="1758289"/>
            <a:ext cx="1667285" cy="1837283"/>
          </a:xfrm>
          <a:prstGeom prst="rect">
            <a:avLst/>
          </a:prstGeom>
        </p:spPr>
      </p:pic>
      <p:pic>
        <p:nvPicPr>
          <p:cNvPr id="101" name="Picture 100">
            <a:extLst>
              <a:ext uri="{FF2B5EF4-FFF2-40B4-BE49-F238E27FC236}">
                <a16:creationId xmlns:a16="http://schemas.microsoft.com/office/drawing/2014/main" id="{6F5B87CD-F043-E446-1156-02C1CCF9D0F4}"/>
              </a:ext>
            </a:extLst>
          </p:cNvPr>
          <p:cNvPicPr>
            <a:picLocks noChangeAspect="1"/>
          </p:cNvPicPr>
          <p:nvPr/>
        </p:nvPicPr>
        <p:blipFill rotWithShape="1">
          <a:blip r:embed="rId20"/>
          <a:srcRect l="10181" r="14334" b="27730"/>
          <a:stretch/>
        </p:blipFill>
        <p:spPr>
          <a:xfrm>
            <a:off x="6010216" y="3778704"/>
            <a:ext cx="1608389" cy="1837284"/>
          </a:xfrm>
          <a:prstGeom prst="rect">
            <a:avLst/>
          </a:prstGeom>
        </p:spPr>
      </p:pic>
      <p:pic>
        <p:nvPicPr>
          <p:cNvPr id="102" name="Picture 101">
            <a:extLst>
              <a:ext uri="{FF2B5EF4-FFF2-40B4-BE49-F238E27FC236}">
                <a16:creationId xmlns:a16="http://schemas.microsoft.com/office/drawing/2014/main" id="{4E5FD665-BC57-951D-9D28-6EB3BF52655C}"/>
              </a:ext>
            </a:extLst>
          </p:cNvPr>
          <p:cNvPicPr>
            <a:picLocks noChangeAspect="1"/>
          </p:cNvPicPr>
          <p:nvPr/>
        </p:nvPicPr>
        <p:blipFill rotWithShape="1">
          <a:blip r:embed="rId21"/>
          <a:srcRect b="20291"/>
          <a:stretch/>
        </p:blipFill>
        <p:spPr>
          <a:xfrm>
            <a:off x="9378175" y="1773631"/>
            <a:ext cx="1732148" cy="1712507"/>
          </a:xfrm>
          <a:prstGeom prst="rect">
            <a:avLst/>
          </a:prstGeom>
        </p:spPr>
      </p:pic>
      <p:pic>
        <p:nvPicPr>
          <p:cNvPr id="103" name="Picture 102">
            <a:extLst>
              <a:ext uri="{FF2B5EF4-FFF2-40B4-BE49-F238E27FC236}">
                <a16:creationId xmlns:a16="http://schemas.microsoft.com/office/drawing/2014/main" id="{3DA286D7-B349-7702-C4E0-74F24CD6BAD1}"/>
              </a:ext>
            </a:extLst>
          </p:cNvPr>
          <p:cNvPicPr>
            <a:picLocks noChangeAspect="1"/>
          </p:cNvPicPr>
          <p:nvPr/>
        </p:nvPicPr>
        <p:blipFill rotWithShape="1">
          <a:blip r:embed="rId22"/>
          <a:srcRect b="25742"/>
          <a:stretch/>
        </p:blipFill>
        <p:spPr>
          <a:xfrm>
            <a:off x="10722900" y="3286784"/>
            <a:ext cx="1956918" cy="1746288"/>
          </a:xfrm>
          <a:prstGeom prst="rect">
            <a:avLst/>
          </a:prstGeom>
        </p:spPr>
      </p:pic>
      <p:pic>
        <p:nvPicPr>
          <p:cNvPr id="104" name="Picture 103">
            <a:extLst>
              <a:ext uri="{FF2B5EF4-FFF2-40B4-BE49-F238E27FC236}">
                <a16:creationId xmlns:a16="http://schemas.microsoft.com/office/drawing/2014/main" id="{C2808421-3180-8B18-3415-4A35D880D742}"/>
              </a:ext>
            </a:extLst>
          </p:cNvPr>
          <p:cNvPicPr>
            <a:picLocks noChangeAspect="1"/>
          </p:cNvPicPr>
          <p:nvPr/>
        </p:nvPicPr>
        <p:blipFill rotWithShape="1">
          <a:blip r:embed="rId23"/>
          <a:srcRect l="11840" r="12675" b="24333"/>
          <a:stretch/>
        </p:blipFill>
        <p:spPr>
          <a:xfrm>
            <a:off x="10394891" y="4977171"/>
            <a:ext cx="1608387" cy="1895970"/>
          </a:xfrm>
          <a:prstGeom prst="rect">
            <a:avLst/>
          </a:prstGeom>
        </p:spPr>
      </p:pic>
      <p:pic>
        <p:nvPicPr>
          <p:cNvPr id="90" name="Picture 89">
            <a:hlinkClick r:id="rId24" action="ppaction://hlinksldjump"/>
            <a:extLst>
              <a:ext uri="{FF2B5EF4-FFF2-40B4-BE49-F238E27FC236}">
                <a16:creationId xmlns:a16="http://schemas.microsoft.com/office/drawing/2014/main" id="{A9A7CE85-C3A0-A0A9-0CB2-1B202F5B8227}"/>
              </a:ext>
            </a:extLst>
          </p:cNvPr>
          <p:cNvPicPr>
            <a:picLocks noChangeAspect="1"/>
          </p:cNvPicPr>
          <p:nvPr/>
        </p:nvPicPr>
        <p:blipFill rotWithShape="1">
          <a:blip r:embed="rId19"/>
          <a:srcRect l="12537" r="9213" b="26675"/>
          <a:stretch/>
        </p:blipFill>
        <p:spPr>
          <a:xfrm>
            <a:off x="7045424" y="1763924"/>
            <a:ext cx="1667285" cy="1837283"/>
          </a:xfrm>
          <a:prstGeom prst="rect">
            <a:avLst/>
          </a:prstGeom>
        </p:spPr>
      </p:pic>
      <p:pic>
        <p:nvPicPr>
          <p:cNvPr id="91" name="Picture 90">
            <a:hlinkClick r:id="rId25" action="ppaction://hlinksldjump"/>
            <a:extLst>
              <a:ext uri="{FF2B5EF4-FFF2-40B4-BE49-F238E27FC236}">
                <a16:creationId xmlns:a16="http://schemas.microsoft.com/office/drawing/2014/main" id="{9B6410BF-6388-BAC2-39A4-C7C1437B3FC2}"/>
              </a:ext>
            </a:extLst>
          </p:cNvPr>
          <p:cNvPicPr>
            <a:picLocks noChangeAspect="1"/>
          </p:cNvPicPr>
          <p:nvPr/>
        </p:nvPicPr>
        <p:blipFill rotWithShape="1">
          <a:blip r:embed="rId20"/>
          <a:srcRect l="10181" r="14334" b="27730"/>
          <a:stretch/>
        </p:blipFill>
        <p:spPr>
          <a:xfrm>
            <a:off x="6010657" y="3778704"/>
            <a:ext cx="1608389" cy="1837284"/>
          </a:xfrm>
          <a:prstGeom prst="rect">
            <a:avLst/>
          </a:prstGeom>
        </p:spPr>
      </p:pic>
      <p:pic>
        <p:nvPicPr>
          <p:cNvPr id="92" name="Picture 91">
            <a:hlinkClick r:id="rId26" action="ppaction://hlinksldjump"/>
            <a:extLst>
              <a:ext uri="{FF2B5EF4-FFF2-40B4-BE49-F238E27FC236}">
                <a16:creationId xmlns:a16="http://schemas.microsoft.com/office/drawing/2014/main" id="{A18D3918-47D6-6ABE-427A-1CB8DC3EE0F2}"/>
              </a:ext>
            </a:extLst>
          </p:cNvPr>
          <p:cNvPicPr>
            <a:picLocks noChangeAspect="1"/>
          </p:cNvPicPr>
          <p:nvPr/>
        </p:nvPicPr>
        <p:blipFill rotWithShape="1">
          <a:blip r:embed="rId21"/>
          <a:srcRect b="20291"/>
          <a:stretch/>
        </p:blipFill>
        <p:spPr>
          <a:xfrm>
            <a:off x="9378175" y="1758289"/>
            <a:ext cx="1732148" cy="1712507"/>
          </a:xfrm>
          <a:prstGeom prst="rect">
            <a:avLst/>
          </a:prstGeom>
        </p:spPr>
      </p:pic>
      <p:pic>
        <p:nvPicPr>
          <p:cNvPr id="93" name="Picture 92">
            <a:hlinkClick r:id="rId27" action="ppaction://hlinksldjump"/>
            <a:extLst>
              <a:ext uri="{FF2B5EF4-FFF2-40B4-BE49-F238E27FC236}">
                <a16:creationId xmlns:a16="http://schemas.microsoft.com/office/drawing/2014/main" id="{B46C7E93-D97C-CFB0-FCAF-5D83663C4062}"/>
              </a:ext>
            </a:extLst>
          </p:cNvPr>
          <p:cNvPicPr>
            <a:picLocks noChangeAspect="1"/>
          </p:cNvPicPr>
          <p:nvPr/>
        </p:nvPicPr>
        <p:blipFill rotWithShape="1">
          <a:blip r:embed="rId22"/>
          <a:srcRect b="25742"/>
          <a:stretch/>
        </p:blipFill>
        <p:spPr>
          <a:xfrm>
            <a:off x="10718175" y="3258728"/>
            <a:ext cx="1956918" cy="1746288"/>
          </a:xfrm>
          <a:prstGeom prst="rect">
            <a:avLst/>
          </a:prstGeom>
        </p:spPr>
      </p:pic>
      <p:pic>
        <p:nvPicPr>
          <p:cNvPr id="94" name="Picture 93">
            <a:hlinkClick r:id="rId28" action="ppaction://hlinksldjump"/>
            <a:extLst>
              <a:ext uri="{FF2B5EF4-FFF2-40B4-BE49-F238E27FC236}">
                <a16:creationId xmlns:a16="http://schemas.microsoft.com/office/drawing/2014/main" id="{6FE26768-F5FB-0455-427F-F44DC96F914E}"/>
              </a:ext>
            </a:extLst>
          </p:cNvPr>
          <p:cNvPicPr>
            <a:picLocks noChangeAspect="1"/>
          </p:cNvPicPr>
          <p:nvPr/>
        </p:nvPicPr>
        <p:blipFill rotWithShape="1">
          <a:blip r:embed="rId23"/>
          <a:srcRect l="11840" r="12675" b="24333"/>
          <a:stretch/>
        </p:blipFill>
        <p:spPr>
          <a:xfrm>
            <a:off x="10396668" y="4971234"/>
            <a:ext cx="1608387" cy="1895970"/>
          </a:xfrm>
          <a:prstGeom prst="rect">
            <a:avLst/>
          </a:prstGeom>
        </p:spPr>
      </p:pic>
      <p:pic>
        <p:nvPicPr>
          <p:cNvPr id="105" name="Picture 104">
            <a:hlinkClick r:id="rId29" action="ppaction://hlinksldjump"/>
            <a:extLst>
              <a:ext uri="{FF2B5EF4-FFF2-40B4-BE49-F238E27FC236}">
                <a16:creationId xmlns:a16="http://schemas.microsoft.com/office/drawing/2014/main" id="{FC70DD9E-9FB0-5A5E-F59D-A19E9001D2CC}"/>
              </a:ext>
            </a:extLst>
          </p:cNvPr>
          <p:cNvPicPr>
            <a:picLocks noChangeAspect="1"/>
          </p:cNvPicPr>
          <p:nvPr/>
        </p:nvPicPr>
        <p:blipFill>
          <a:blip r:embed="rId30"/>
          <a:stretch>
            <a:fillRect/>
          </a:stretch>
        </p:blipFill>
        <p:spPr>
          <a:xfrm>
            <a:off x="15030028" y="7263282"/>
            <a:ext cx="3200678" cy="3017781"/>
          </a:xfrm>
          <a:prstGeom prst="rect">
            <a:avLst/>
          </a:prstGeom>
        </p:spPr>
      </p:pic>
    </p:spTree>
    <p:extLst>
      <p:ext uri="{BB962C8B-B14F-4D97-AF65-F5344CB8AC3E}">
        <p14:creationId xmlns:p14="http://schemas.microsoft.com/office/powerpoint/2010/main" val="10763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9000" fill="hold"/>
                                        <p:tgtEl>
                                          <p:spTgt spid="53"/>
                                        </p:tgtEl>
                                        <p:attrNameLst>
                                          <p:attrName>ppt_x</p:attrName>
                                        </p:attrNameLst>
                                      </p:cBhvr>
                                      <p:tavLst>
                                        <p:tav tm="0">
                                          <p:val>
                                            <p:strVal val="1+#ppt_w/2"/>
                                          </p:val>
                                        </p:tav>
                                        <p:tav tm="100000">
                                          <p:val>
                                            <p:strVal val="#ppt_x"/>
                                          </p:val>
                                        </p:tav>
                                      </p:tavLst>
                                    </p:anim>
                                    <p:anim calcmode="lin" valueType="num">
                                      <p:cBhvr additive="base">
                                        <p:cTn id="8" dur="90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5000" fill="hold"/>
                                        <p:tgtEl>
                                          <p:spTgt spid="48"/>
                                        </p:tgtEl>
                                        <p:attrNameLst>
                                          <p:attrName>ppt_x</p:attrName>
                                        </p:attrNameLst>
                                      </p:cBhvr>
                                      <p:tavLst>
                                        <p:tav tm="0">
                                          <p:val>
                                            <p:strVal val="0-#ppt_w/2"/>
                                          </p:val>
                                        </p:tav>
                                        <p:tav tm="100000">
                                          <p:val>
                                            <p:strVal val="#ppt_x"/>
                                          </p:val>
                                        </p:tav>
                                      </p:tavLst>
                                    </p:anim>
                                    <p:anim calcmode="lin" valueType="num">
                                      <p:cBhvr additive="base">
                                        <p:cTn id="12" dur="15000" fill="hold"/>
                                        <p:tgtEl>
                                          <p:spTgt spid="48"/>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6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0"/>
                                        </p:tgtEl>
                                      </p:cBhvr>
                                    </p:animEffect>
                                    <p:set>
                                      <p:cBhvr>
                                        <p:cTn id="20"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1" restart="whenNotActive" fill="hold" evtFilter="cancelBubble" nodeType="interactiveSeq">
                <p:stCondLst>
                  <p:cond evt="onClick" delay="0">
                    <p:tgtEl>
                      <p:spTgt spid="91"/>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1"/>
                                        </p:tgtEl>
                                      </p:cBhvr>
                                    </p:animEffect>
                                    <p:set>
                                      <p:cBhvr>
                                        <p:cTn id="26"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7" restart="whenNotActive" fill="hold" evtFilter="cancelBubble" nodeType="interactiveSeq">
                <p:stCondLst>
                  <p:cond evt="onClick" delay="0">
                    <p:tgtEl>
                      <p:spTgt spid="9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2"/>
                                        </p:tgtEl>
                                      </p:cBhvr>
                                    </p:animEffect>
                                    <p:set>
                                      <p:cBhvr>
                                        <p:cTn id="32"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3" restart="whenNotActive" fill="hold" evtFilter="cancelBubble" nodeType="interactiveSeq">
                <p:stCondLst>
                  <p:cond evt="onClick" delay="0">
                    <p:tgtEl>
                      <p:spTgt spid="93"/>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3"/>
                                        </p:tgtEl>
                                      </p:cBhvr>
                                    </p:animEffect>
                                    <p:set>
                                      <p:cBhvr>
                                        <p:cTn id="38"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9" restart="whenNotActive" fill="hold" evtFilter="cancelBubble" nodeType="interactiveSeq">
                <p:stCondLst>
                  <p:cond evt="onClick" delay="0">
                    <p:tgtEl>
                      <p:spTgt spid="9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94"/>
                                        </p:tgtEl>
                                      </p:cBhvr>
                                    </p:animEffect>
                                    <p:set>
                                      <p:cBhvr>
                                        <p:cTn id="4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45" restart="whenNotActive" fill="hold" evtFilter="cancelBubble" nodeType="interactiveSeq">
                <p:stCondLst>
                  <p:cond evt="onClick" delay="0">
                    <p:tgtEl>
                      <p:spTgt spid="100"/>
                    </p:tgtEl>
                  </p:cond>
                </p:stCondLst>
                <p:endSync evt="end" delay="0">
                  <p:rtn val="all"/>
                </p:endSync>
                <p:childTnLst>
                  <p:par>
                    <p:cTn id="46" fill="hold">
                      <p:stCondLst>
                        <p:cond delay="0"/>
                      </p:stCondLst>
                      <p:childTnLst>
                        <p:par>
                          <p:cTn id="47" fill="hold">
                            <p:stCondLst>
                              <p:cond delay="0"/>
                            </p:stCondLst>
                            <p:childTnLst>
                              <p:par>
                                <p:cTn id="48" presetID="37" presetClass="exit" presetSubtype="0" fill="hold" nodeType="clickEffect">
                                  <p:stCondLst>
                                    <p:cond delay="0"/>
                                  </p:stCondLst>
                                  <p:childTnLst>
                                    <p:animEffect transition="out" filter="fade">
                                      <p:cBhvr>
                                        <p:cTn id="49" dur="1000"/>
                                        <p:tgtEl>
                                          <p:spTgt spid="100"/>
                                        </p:tgtEl>
                                      </p:cBhvr>
                                    </p:animEffect>
                                    <p:anim calcmode="lin" valueType="num">
                                      <p:cBhvr>
                                        <p:cTn id="50" dur="1000"/>
                                        <p:tgtEl>
                                          <p:spTgt spid="100"/>
                                        </p:tgtEl>
                                        <p:attrNameLst>
                                          <p:attrName>ppt_x</p:attrName>
                                        </p:attrNameLst>
                                      </p:cBhvr>
                                      <p:tavLst>
                                        <p:tav tm="0">
                                          <p:val>
                                            <p:strVal val="ppt_x"/>
                                          </p:val>
                                        </p:tav>
                                        <p:tav tm="100000">
                                          <p:val>
                                            <p:strVal val="ppt_x"/>
                                          </p:val>
                                        </p:tav>
                                      </p:tavLst>
                                    </p:anim>
                                    <p:anim calcmode="lin" valueType="num">
                                      <p:cBhvr>
                                        <p:cTn id="51" dur="100" decel="100000"/>
                                        <p:tgtEl>
                                          <p:spTgt spid="100"/>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100"/>
                                        </p:tgtEl>
                                        <p:attrNameLst>
                                          <p:attrName>ppt_y</p:attrName>
                                        </p:attrNameLst>
                                      </p:cBhvr>
                                      <p:tavLst>
                                        <p:tav tm="0">
                                          <p:val>
                                            <p:strVal val="ppt_y"/>
                                          </p:val>
                                        </p:tav>
                                        <p:tav tm="100000">
                                          <p:val>
                                            <p:strVal val="ppt_y+1"/>
                                          </p:val>
                                        </p:tav>
                                      </p:tavLst>
                                    </p:anim>
                                    <p:set>
                                      <p:cBhvr>
                                        <p:cTn id="53" dur="1" fill="hold">
                                          <p:stCondLst>
                                            <p:cond delay="999"/>
                                          </p:stCondLst>
                                        </p:cTn>
                                        <p:tgtEl>
                                          <p:spTgt spid="10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0"/>
                  </p:tgtEl>
                </p:cond>
              </p:nextCondLst>
            </p:seq>
            <p:seq concurrent="1" nextAc="seek">
              <p:cTn id="54" restart="whenNotActive" fill="hold" evtFilter="cancelBubble" nodeType="interactiveSeq">
                <p:stCondLst>
                  <p:cond evt="onClick" delay="0">
                    <p:tgtEl>
                      <p:spTgt spid="101"/>
                    </p:tgtEl>
                  </p:cond>
                </p:stCondLst>
                <p:endSync evt="end" delay="0">
                  <p:rtn val="all"/>
                </p:endSync>
                <p:childTnLst>
                  <p:par>
                    <p:cTn id="55" fill="hold">
                      <p:stCondLst>
                        <p:cond delay="0"/>
                      </p:stCondLst>
                      <p:childTnLst>
                        <p:par>
                          <p:cTn id="56" fill="hold">
                            <p:stCondLst>
                              <p:cond delay="0"/>
                            </p:stCondLst>
                            <p:childTnLst>
                              <p:par>
                                <p:cTn id="57" presetID="37" presetClass="exit" presetSubtype="0" fill="hold" nodeType="clickEffect">
                                  <p:stCondLst>
                                    <p:cond delay="0"/>
                                  </p:stCondLst>
                                  <p:childTnLst>
                                    <p:animEffect transition="out" filter="fade">
                                      <p:cBhvr>
                                        <p:cTn id="58" dur="1000"/>
                                        <p:tgtEl>
                                          <p:spTgt spid="101"/>
                                        </p:tgtEl>
                                      </p:cBhvr>
                                    </p:animEffect>
                                    <p:anim calcmode="lin" valueType="num">
                                      <p:cBhvr>
                                        <p:cTn id="59" dur="1000"/>
                                        <p:tgtEl>
                                          <p:spTgt spid="101"/>
                                        </p:tgtEl>
                                        <p:attrNameLst>
                                          <p:attrName>ppt_x</p:attrName>
                                        </p:attrNameLst>
                                      </p:cBhvr>
                                      <p:tavLst>
                                        <p:tav tm="0">
                                          <p:val>
                                            <p:strVal val="ppt_x"/>
                                          </p:val>
                                        </p:tav>
                                        <p:tav tm="100000">
                                          <p:val>
                                            <p:strVal val="ppt_x"/>
                                          </p:val>
                                        </p:tav>
                                      </p:tavLst>
                                    </p:anim>
                                    <p:anim calcmode="lin" valueType="num">
                                      <p:cBhvr>
                                        <p:cTn id="60" dur="100" decel="100000"/>
                                        <p:tgtEl>
                                          <p:spTgt spid="101"/>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101"/>
                                        </p:tgtEl>
                                        <p:attrNameLst>
                                          <p:attrName>ppt_y</p:attrName>
                                        </p:attrNameLst>
                                      </p:cBhvr>
                                      <p:tavLst>
                                        <p:tav tm="0">
                                          <p:val>
                                            <p:strVal val="ppt_y"/>
                                          </p:val>
                                        </p:tav>
                                        <p:tav tm="100000">
                                          <p:val>
                                            <p:strVal val="ppt_y+1"/>
                                          </p:val>
                                        </p:tav>
                                      </p:tavLst>
                                    </p:anim>
                                    <p:set>
                                      <p:cBhvr>
                                        <p:cTn id="62"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1"/>
                  </p:tgtEl>
                </p:cond>
              </p:nextCondLst>
            </p:seq>
            <p:seq concurrent="1" nextAc="seek">
              <p:cTn id="63" restart="whenNotActive" fill="hold" evtFilter="cancelBubble" nodeType="interactiveSeq">
                <p:stCondLst>
                  <p:cond evt="onClick" delay="0">
                    <p:tgtEl>
                      <p:spTgt spid="102"/>
                    </p:tgtEl>
                  </p:cond>
                </p:stCondLst>
                <p:endSync evt="end" delay="0">
                  <p:rtn val="all"/>
                </p:endSync>
                <p:childTnLst>
                  <p:par>
                    <p:cTn id="64" fill="hold">
                      <p:stCondLst>
                        <p:cond delay="0"/>
                      </p:stCondLst>
                      <p:childTnLst>
                        <p:par>
                          <p:cTn id="65" fill="hold">
                            <p:stCondLst>
                              <p:cond delay="0"/>
                            </p:stCondLst>
                            <p:childTnLst>
                              <p:par>
                                <p:cTn id="66" presetID="37" presetClass="exit" presetSubtype="0" fill="hold" nodeType="clickEffect">
                                  <p:stCondLst>
                                    <p:cond delay="0"/>
                                  </p:stCondLst>
                                  <p:childTnLst>
                                    <p:animEffect transition="out" filter="fade">
                                      <p:cBhvr>
                                        <p:cTn id="67" dur="1000"/>
                                        <p:tgtEl>
                                          <p:spTgt spid="102"/>
                                        </p:tgtEl>
                                      </p:cBhvr>
                                    </p:animEffect>
                                    <p:anim calcmode="lin" valueType="num">
                                      <p:cBhvr>
                                        <p:cTn id="68" dur="1000"/>
                                        <p:tgtEl>
                                          <p:spTgt spid="102"/>
                                        </p:tgtEl>
                                        <p:attrNameLst>
                                          <p:attrName>ppt_x</p:attrName>
                                        </p:attrNameLst>
                                      </p:cBhvr>
                                      <p:tavLst>
                                        <p:tav tm="0">
                                          <p:val>
                                            <p:strVal val="ppt_x"/>
                                          </p:val>
                                        </p:tav>
                                        <p:tav tm="100000">
                                          <p:val>
                                            <p:strVal val="ppt_x"/>
                                          </p:val>
                                        </p:tav>
                                      </p:tavLst>
                                    </p:anim>
                                    <p:anim calcmode="lin" valueType="num">
                                      <p:cBhvr>
                                        <p:cTn id="69" dur="100" decel="100000"/>
                                        <p:tgtEl>
                                          <p:spTgt spid="102"/>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102"/>
                                        </p:tgtEl>
                                        <p:attrNameLst>
                                          <p:attrName>ppt_y</p:attrName>
                                        </p:attrNameLst>
                                      </p:cBhvr>
                                      <p:tavLst>
                                        <p:tav tm="0">
                                          <p:val>
                                            <p:strVal val="ppt_y"/>
                                          </p:val>
                                        </p:tav>
                                        <p:tav tm="100000">
                                          <p:val>
                                            <p:strVal val="ppt_y+1"/>
                                          </p:val>
                                        </p:tav>
                                      </p:tavLst>
                                    </p:anim>
                                    <p:set>
                                      <p:cBhvr>
                                        <p:cTn id="71" dur="1" fill="hold">
                                          <p:stCondLst>
                                            <p:cond delay="999"/>
                                          </p:stCondLst>
                                        </p:cTn>
                                        <p:tgtEl>
                                          <p:spTgt spid="102"/>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2"/>
                  </p:tgtEl>
                </p:cond>
              </p:nextCondLst>
            </p:seq>
            <p:seq concurrent="1" nextAc="seek">
              <p:cTn id="72" restart="whenNotActive" fill="hold" evtFilter="cancelBubble" nodeType="interactiveSeq">
                <p:stCondLst>
                  <p:cond evt="onClick" delay="0">
                    <p:tgtEl>
                      <p:spTgt spid="103"/>
                    </p:tgtEl>
                  </p:cond>
                </p:stCondLst>
                <p:endSync evt="end" delay="0">
                  <p:rtn val="all"/>
                </p:endSync>
                <p:childTnLst>
                  <p:par>
                    <p:cTn id="73" fill="hold">
                      <p:stCondLst>
                        <p:cond delay="0"/>
                      </p:stCondLst>
                      <p:childTnLst>
                        <p:par>
                          <p:cTn id="74" fill="hold">
                            <p:stCondLst>
                              <p:cond delay="0"/>
                            </p:stCondLst>
                            <p:childTnLst>
                              <p:par>
                                <p:cTn id="75" presetID="37" presetClass="exit" presetSubtype="0" fill="hold" nodeType="clickEffect">
                                  <p:stCondLst>
                                    <p:cond delay="0"/>
                                  </p:stCondLst>
                                  <p:childTnLst>
                                    <p:animEffect transition="out" filter="fade">
                                      <p:cBhvr>
                                        <p:cTn id="76" dur="1000"/>
                                        <p:tgtEl>
                                          <p:spTgt spid="103"/>
                                        </p:tgtEl>
                                      </p:cBhvr>
                                    </p:animEffect>
                                    <p:anim calcmode="lin" valueType="num">
                                      <p:cBhvr>
                                        <p:cTn id="77" dur="1000"/>
                                        <p:tgtEl>
                                          <p:spTgt spid="103"/>
                                        </p:tgtEl>
                                        <p:attrNameLst>
                                          <p:attrName>ppt_x</p:attrName>
                                        </p:attrNameLst>
                                      </p:cBhvr>
                                      <p:tavLst>
                                        <p:tav tm="0">
                                          <p:val>
                                            <p:strVal val="ppt_x"/>
                                          </p:val>
                                        </p:tav>
                                        <p:tav tm="100000">
                                          <p:val>
                                            <p:strVal val="ppt_x"/>
                                          </p:val>
                                        </p:tav>
                                      </p:tavLst>
                                    </p:anim>
                                    <p:anim calcmode="lin" valueType="num">
                                      <p:cBhvr>
                                        <p:cTn id="78" dur="100" decel="100000"/>
                                        <p:tgtEl>
                                          <p:spTgt spid="103"/>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103"/>
                                        </p:tgtEl>
                                        <p:attrNameLst>
                                          <p:attrName>ppt_y</p:attrName>
                                        </p:attrNameLst>
                                      </p:cBhvr>
                                      <p:tavLst>
                                        <p:tav tm="0">
                                          <p:val>
                                            <p:strVal val="ppt_y"/>
                                          </p:val>
                                        </p:tav>
                                        <p:tav tm="100000">
                                          <p:val>
                                            <p:strVal val="ppt_y+1"/>
                                          </p:val>
                                        </p:tav>
                                      </p:tavLst>
                                    </p:anim>
                                    <p:set>
                                      <p:cBhvr>
                                        <p:cTn id="80"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81" restart="whenNotActive" fill="hold" evtFilter="cancelBubble" nodeType="interactiveSeq">
                <p:stCondLst>
                  <p:cond evt="onClick" delay="0">
                    <p:tgtEl>
                      <p:spTgt spid="104"/>
                    </p:tgtEl>
                  </p:cond>
                </p:stCondLst>
                <p:endSync evt="end" delay="0">
                  <p:rtn val="all"/>
                </p:endSync>
                <p:childTnLst>
                  <p:par>
                    <p:cTn id="82" fill="hold">
                      <p:stCondLst>
                        <p:cond delay="0"/>
                      </p:stCondLst>
                      <p:childTnLst>
                        <p:par>
                          <p:cTn id="83" fill="hold">
                            <p:stCondLst>
                              <p:cond delay="0"/>
                            </p:stCondLst>
                            <p:childTnLst>
                              <p:par>
                                <p:cTn id="84" presetID="37" presetClass="exit" presetSubtype="0" fill="hold" nodeType="clickEffect">
                                  <p:stCondLst>
                                    <p:cond delay="0"/>
                                  </p:stCondLst>
                                  <p:childTnLst>
                                    <p:animEffect transition="out" filter="fade">
                                      <p:cBhvr>
                                        <p:cTn id="85" dur="1000"/>
                                        <p:tgtEl>
                                          <p:spTgt spid="104"/>
                                        </p:tgtEl>
                                      </p:cBhvr>
                                    </p:animEffect>
                                    <p:anim calcmode="lin" valueType="num">
                                      <p:cBhvr>
                                        <p:cTn id="86" dur="1000"/>
                                        <p:tgtEl>
                                          <p:spTgt spid="104"/>
                                        </p:tgtEl>
                                        <p:attrNameLst>
                                          <p:attrName>ppt_x</p:attrName>
                                        </p:attrNameLst>
                                      </p:cBhvr>
                                      <p:tavLst>
                                        <p:tav tm="0">
                                          <p:val>
                                            <p:strVal val="ppt_x"/>
                                          </p:val>
                                        </p:tav>
                                        <p:tav tm="100000">
                                          <p:val>
                                            <p:strVal val="ppt_x"/>
                                          </p:val>
                                        </p:tav>
                                      </p:tavLst>
                                    </p:anim>
                                    <p:anim calcmode="lin" valueType="num">
                                      <p:cBhvr>
                                        <p:cTn id="87" dur="100" decel="100000"/>
                                        <p:tgtEl>
                                          <p:spTgt spid="104"/>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104"/>
                                        </p:tgtEl>
                                        <p:attrNameLst>
                                          <p:attrName>ppt_y</p:attrName>
                                        </p:attrNameLst>
                                      </p:cBhvr>
                                      <p:tavLst>
                                        <p:tav tm="0">
                                          <p:val>
                                            <p:strVal val="ppt_y"/>
                                          </p:val>
                                        </p:tav>
                                        <p:tav tm="100000">
                                          <p:val>
                                            <p:strVal val="ppt_y+1"/>
                                          </p:val>
                                        </p:tav>
                                      </p:tavLst>
                                    </p:anim>
                                    <p:set>
                                      <p:cBhvr>
                                        <p:cTn id="89"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a:hlinkClick r:id="rId2"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3"/>
          <a:stretch>
            <a:fillRect/>
          </a:stretch>
        </p:blipFill>
        <p:spPr>
          <a:xfrm>
            <a:off x="16307332" y="8399498"/>
            <a:ext cx="2036216" cy="1887503"/>
          </a:xfrm>
          <a:prstGeom prst="rect">
            <a:avLst/>
          </a:prstGeom>
        </p:spPr>
      </p:pic>
      <p:sp>
        <p:nvSpPr>
          <p:cNvPr id="9" name="Rectangle: Rounded Corners 8">
            <a:extLst>
              <a:ext uri="{FF2B5EF4-FFF2-40B4-BE49-F238E27FC236}">
                <a16:creationId xmlns:a16="http://schemas.microsoft.com/office/drawing/2014/main" id="{387D36C9-516B-0E57-60B2-EDC7715897C0}"/>
              </a:ext>
            </a:extLst>
          </p:cNvPr>
          <p:cNvSpPr/>
          <p:nvPr/>
        </p:nvSpPr>
        <p:spPr>
          <a:xfrm>
            <a:off x="1818520" y="952500"/>
            <a:ext cx="14676134" cy="241427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1: </a:t>
            </a:r>
            <a:r>
              <a:rPr lang="vi-VN" sz="4000">
                <a:solidFill>
                  <a:srgbClr val="000000"/>
                </a:solidFill>
                <a:latin typeface="Arial" panose="020B0604020202020204" pitchFamily="34" charset="0"/>
                <a:cs typeface="Arial" panose="020B0604020202020204" pitchFamily="34" charset="0"/>
              </a:rPr>
              <a:t>Phẩm chất cần thiết của nghề bác sĩ là</a:t>
            </a:r>
            <a:r>
              <a:rPr lang="en-US" sz="4000">
                <a:solidFill>
                  <a:srgbClr val="000000"/>
                </a:solidFill>
                <a:latin typeface="Arial" panose="020B0604020202020204" pitchFamily="34" charset="0"/>
                <a:cs typeface="Arial" panose="020B0604020202020204" pitchFamily="34" charset="0"/>
              </a:rPr>
              <a:t>:</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0B846658-286A-5BBA-04BF-4A9B7CC74985}"/>
              </a:ext>
            </a:extLst>
          </p:cNvPr>
          <p:cNvSpPr/>
          <p:nvPr/>
        </p:nvSpPr>
        <p:spPr>
          <a:xfrm>
            <a:off x="1818520" y="3806898"/>
            <a:ext cx="7045854" cy="267320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đặt mục tiêu giáo dục tiểu học lên hàng đầu</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1BA9F537-C839-971E-FD35-470EF8C67DA7}"/>
              </a:ext>
            </a:extLst>
          </p:cNvPr>
          <p:cNvSpPr/>
          <p:nvPr/>
        </p:nvSpPr>
        <p:spPr>
          <a:xfrm>
            <a:off x="1818519" y="6988652"/>
            <a:ext cx="7045853" cy="267320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chăm chỉ, ham học hỏi và có kĩ năng sáng tạo</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AE457AE-A86E-DD91-1254-1DED258B12C1}"/>
              </a:ext>
            </a:extLst>
          </p:cNvPr>
          <p:cNvSpPr/>
          <p:nvPr/>
        </p:nvSpPr>
        <p:spPr>
          <a:xfrm>
            <a:off x="9448801" y="3806897"/>
            <a:ext cx="7045854" cy="260636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trung thực, đáng tin cậy</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3C786D7E-E4CF-1508-4B49-53684311BAE4}"/>
              </a:ext>
            </a:extLst>
          </p:cNvPr>
          <p:cNvSpPr/>
          <p:nvPr/>
        </p:nvSpPr>
        <p:spPr>
          <a:xfrm>
            <a:off x="9448801" y="6988652"/>
            <a:ext cx="7045853" cy="27170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tác phong nhanh nhẹn, linh hoạt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8">
            <a:extLst>
              <a:ext uri="{FF2B5EF4-FFF2-40B4-BE49-F238E27FC236}">
                <a16:creationId xmlns:a16="http://schemas.microsoft.com/office/drawing/2014/main" id="{4E0F3EC1-B314-7F37-4246-AD8BDADE78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94098" y="5254817"/>
            <a:ext cx="1275382" cy="11103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8CE86672-B7DE-9EC6-49A7-5372EA61CC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19877" y="8613399"/>
            <a:ext cx="1174777" cy="10484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3E41D07D-51C5-C355-2B42-A569BB0FDC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9338" y="5369736"/>
            <a:ext cx="1244148" cy="11103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515F0585-225E-3C10-9893-760128A1A6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3698" y="8597073"/>
            <a:ext cx="1174776" cy="10484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79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nextCondLst>
                <p:cond evt="onClick" delay="0">
                  <p:tgtEl>
                    <p:spTgt spid="16"/>
                  </p:tgtEl>
                </p:cond>
              </p:nextCondLst>
            </p:seq>
          </p:childTnLst>
        </p:cTn>
      </p:par>
    </p:tnLst>
    <p:bldLst>
      <p:bldP spid="9"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8" name="Freeform 8"/>
          <p:cNvSpPr/>
          <p:nvPr/>
        </p:nvSpPr>
        <p:spPr>
          <a:xfrm>
            <a:off x="16627929" y="-71080"/>
            <a:ext cx="1676400" cy="1905000"/>
          </a:xfrm>
          <a:custGeom>
            <a:avLst/>
            <a:gdLst/>
            <a:ahLst/>
            <a:cxnLst/>
            <a:rect l="l" t="t" r="r" b="b"/>
            <a:pathLst>
              <a:path w="2195738" h="2613974">
                <a:moveTo>
                  <a:pt x="0" y="0"/>
                </a:moveTo>
                <a:lnTo>
                  <a:pt x="2195738" y="0"/>
                </a:lnTo>
                <a:lnTo>
                  <a:pt x="2195738" y="2613974"/>
                </a:lnTo>
                <a:lnTo>
                  <a:pt x="0" y="26139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flipH="1">
            <a:off x="-21771" y="0"/>
            <a:ext cx="2111875" cy="1833920"/>
          </a:xfrm>
          <a:custGeom>
            <a:avLst/>
            <a:gdLst/>
            <a:ahLst/>
            <a:cxnLst/>
            <a:rect l="l" t="t" r="r" b="b"/>
            <a:pathLst>
              <a:path w="2922648" h="2620641">
                <a:moveTo>
                  <a:pt x="2922648" y="0"/>
                </a:moveTo>
                <a:lnTo>
                  <a:pt x="0" y="0"/>
                </a:lnTo>
                <a:lnTo>
                  <a:pt x="0" y="2620641"/>
                </a:lnTo>
                <a:lnTo>
                  <a:pt x="2922648" y="2620641"/>
                </a:lnTo>
                <a:lnTo>
                  <a:pt x="29226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52128" y="9157464"/>
            <a:ext cx="1102623" cy="1135508"/>
          </a:xfrm>
          <a:custGeom>
            <a:avLst/>
            <a:gdLst/>
            <a:ahLst/>
            <a:cxnLst/>
            <a:rect l="l" t="t" r="r" b="b"/>
            <a:pathLst>
              <a:path w="1755789" h="1661415">
                <a:moveTo>
                  <a:pt x="0" y="0"/>
                </a:moveTo>
                <a:lnTo>
                  <a:pt x="1755789" y="0"/>
                </a:lnTo>
                <a:lnTo>
                  <a:pt x="1755789" y="1661415"/>
                </a:lnTo>
                <a:lnTo>
                  <a:pt x="0" y="1661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53D76CB6-7C00-9D85-6A89-A9D943E1DB66}"/>
              </a:ext>
            </a:extLst>
          </p:cNvPr>
          <p:cNvSpPr txBox="1"/>
          <p:nvPr/>
        </p:nvSpPr>
        <p:spPr>
          <a:xfrm>
            <a:off x="1594756" y="1129536"/>
            <a:ext cx="15098486" cy="3470887"/>
          </a:xfrm>
          <a:prstGeom prst="rect">
            <a:avLst/>
          </a:prstGeom>
          <a:noFill/>
        </p:spPr>
        <p:txBody>
          <a:bodyPr wrap="square">
            <a:spAutoFit/>
          </a:bodyPr>
          <a:lstStyle/>
          <a:p>
            <a:pPr marL="0" marR="0" algn="ctr">
              <a:lnSpc>
                <a:spcPct val="150000"/>
              </a:lnSpc>
              <a:spcBef>
                <a:spcPts val="0"/>
              </a:spcBef>
              <a:spcAft>
                <a:spcPts val="0"/>
              </a:spcAft>
            </a:pPr>
            <a:r>
              <a:rPr lang="vi-VN" sz="7800" b="1" kern="0" dirty="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a:t>
            </a:r>
            <a:r>
              <a:rPr lang="vi-VN" sz="7800" b="1" ker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ĐỀ </a:t>
            </a:r>
            <a:r>
              <a:rPr lang="en-US" sz="7800" b="1" kern="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8</a:t>
            </a:r>
            <a:r>
              <a:rPr lang="vi-VN" sz="7800" b="1" ker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800" b="1" ker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NGHỀ NGHIỆP TRONG XÃ HỘI HIỆN ĐẠI</a:t>
            </a:r>
            <a:endParaRPr lang="en-US" sz="7800" b="1" kern="0" dirty="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D2E25E5E-AE50-A08A-00D1-7DE7271C17EC}"/>
              </a:ext>
            </a:extLst>
          </p:cNvPr>
          <p:cNvSpPr txBox="1"/>
          <p:nvPr/>
        </p:nvSpPr>
        <p:spPr>
          <a:xfrm>
            <a:off x="738429" y="5526021"/>
            <a:ext cx="16811138" cy="3384260"/>
          </a:xfrm>
          <a:prstGeom prst="rect">
            <a:avLst/>
          </a:prstGeom>
          <a:noFill/>
        </p:spPr>
        <p:txBody>
          <a:bodyPr wrap="square">
            <a:spAutoFit/>
          </a:bodyPr>
          <a:lstStyle/>
          <a:p>
            <a:pPr algn="ctr">
              <a:lnSpc>
                <a:spcPct val="150000"/>
              </a:lnSpc>
            </a:pPr>
            <a:r>
              <a:rPr lang="en-US" sz="7600" b="1">
                <a:solidFill>
                  <a:srgbClr val="C0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600" b="1">
                <a:solidFill>
                  <a:srgbClr val="C0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7600" b="1">
                <a:solidFill>
                  <a:srgbClr val="C00000"/>
                </a:solidFill>
                <a:ea typeface="Calibri" panose="020F0502020204030204" pitchFamily="34" charset="0"/>
                <a:cs typeface="Arial" panose="020B0604020202020204" pitchFamily="34" charset="0"/>
              </a:rPr>
              <a:t>Nghề phổ biến trong xã hội hiện đại</a:t>
            </a:r>
            <a:endParaRPr lang="en-US" sz="76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30B5103-868F-8704-31EE-DA63D84CDC27}"/>
              </a:ext>
            </a:extLst>
          </p:cNvPr>
          <p:cNvCxnSpPr>
            <a:cxnSpLocks/>
          </p:cNvCxnSpPr>
          <p:nvPr/>
        </p:nvCxnSpPr>
        <p:spPr>
          <a:xfrm>
            <a:off x="1456615" y="5295900"/>
            <a:ext cx="15374765" cy="0"/>
          </a:xfrm>
          <a:prstGeom prst="line">
            <a:avLst/>
          </a:prstGeom>
          <a:ln w="38100">
            <a:solidFill>
              <a:schemeClr val="accent3">
                <a:lumMod val="50000"/>
              </a:schemeClr>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a:hlinkClick r:id="rId2"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3"/>
          <a:stretch>
            <a:fillRect/>
          </a:stretch>
        </p:blipFill>
        <p:spPr>
          <a:xfrm>
            <a:off x="16247213" y="8399992"/>
            <a:ext cx="2036216" cy="1887503"/>
          </a:xfrm>
          <a:prstGeom prst="rect">
            <a:avLst/>
          </a:prstGeom>
        </p:spPr>
      </p:pic>
      <p:sp>
        <p:nvSpPr>
          <p:cNvPr id="2" name="Rectangle: Rounded Corners 1">
            <a:extLst>
              <a:ext uri="{FF2B5EF4-FFF2-40B4-BE49-F238E27FC236}">
                <a16:creationId xmlns:a16="http://schemas.microsoft.com/office/drawing/2014/main" id="{D64278BB-8B58-7B68-D530-BA98FF66AC11}"/>
              </a:ext>
            </a:extLst>
          </p:cNvPr>
          <p:cNvSpPr/>
          <p:nvPr/>
        </p:nvSpPr>
        <p:spPr>
          <a:xfrm>
            <a:off x="1447800" y="588144"/>
            <a:ext cx="15392400" cy="231583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 </a:t>
            </a:r>
            <a:r>
              <a:rPr lang="vi-VN" sz="4000">
                <a:solidFill>
                  <a:srgbClr val="000000"/>
                </a:solidFill>
                <a:latin typeface="Arial" panose="020B0604020202020204" pitchFamily="34" charset="0"/>
                <a:cs typeface="Arial" panose="020B0604020202020204" pitchFamily="34" charset="0"/>
              </a:rPr>
              <a:t>Phẩm chất cần thiết của nghề hướng dẫn viên du lịch là</a:t>
            </a:r>
            <a:r>
              <a:rPr lang="en-US" sz="4000">
                <a:solidFill>
                  <a:srgbClr val="000000"/>
                </a:solidFill>
                <a:latin typeface="Arial" panose="020B0604020202020204" pitchFamily="34" charset="0"/>
                <a:cs typeface="Arial" panose="020B0604020202020204" pitchFamily="34" charset="0"/>
              </a:rPr>
              <a: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CFC4E6BF-F5A5-C36F-6D81-C89CAE9C47CC}"/>
              </a:ext>
            </a:extLst>
          </p:cNvPr>
          <p:cNvSpPr/>
          <p:nvPr/>
        </p:nvSpPr>
        <p:spPr>
          <a:xfrm>
            <a:off x="1966116" y="3319192"/>
            <a:ext cx="6796884" cy="293011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đặt mục tiêu giáo dục tiểu học lên hàng đầu</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9EC75B05-A737-F865-A29E-8631C02D2A18}"/>
              </a:ext>
            </a:extLst>
          </p:cNvPr>
          <p:cNvSpPr/>
          <p:nvPr/>
        </p:nvSpPr>
        <p:spPr>
          <a:xfrm>
            <a:off x="1966116" y="6664525"/>
            <a:ext cx="6796883" cy="295639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chăm chỉ, ham học hỏi và có kĩ năng sáng tạo</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F1778D4F-4DED-5395-825D-A17C69D22ABD}"/>
              </a:ext>
            </a:extLst>
          </p:cNvPr>
          <p:cNvSpPr/>
          <p:nvPr/>
        </p:nvSpPr>
        <p:spPr>
          <a:xfrm>
            <a:off x="9845365" y="3319191"/>
            <a:ext cx="6796884" cy="29301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 trung thực, đáng tin cậy</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0D73ACE6-A84E-E09C-187A-86AF8432F320}"/>
              </a:ext>
            </a:extLst>
          </p:cNvPr>
          <p:cNvSpPr/>
          <p:nvPr/>
        </p:nvSpPr>
        <p:spPr>
          <a:xfrm>
            <a:off x="9845364" y="6708338"/>
            <a:ext cx="6796884" cy="295639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tác phong nhanh nhẹn, linh hoạt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18">
            <a:extLst>
              <a:ext uri="{FF2B5EF4-FFF2-40B4-BE49-F238E27FC236}">
                <a16:creationId xmlns:a16="http://schemas.microsoft.com/office/drawing/2014/main" id="{54067E7A-84BD-1422-7F6D-7E04815296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94086" y="8422653"/>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8BCB7CB6-B504-7F04-B8C6-DA6B144EBB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8377" y="4833234"/>
            <a:ext cx="1521546" cy="13579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DA8223B7-CB50-F936-1A4E-E0208845E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4204" y="4824360"/>
            <a:ext cx="1615744" cy="14420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D72DA51-5340-8001-69A8-A69EF8D269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2622" y="8246553"/>
            <a:ext cx="1539958" cy="137437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nextCondLst>
                <p:cond evt="onClick" delay="0">
                  <p:tgtEl>
                    <p:spTgt spid="4"/>
                  </p:tgtEl>
                </p:cond>
              </p:nextCondLst>
            </p:seq>
          </p:childTnLst>
        </p:cTn>
      </p:par>
    </p:tnLst>
    <p:bldLst>
      <p:bldP spid="2" grpId="0" animBg="1"/>
      <p:bldP spid="4"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a:hlinkClick r:id="rId2"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3"/>
          <a:stretch>
            <a:fillRect/>
          </a:stretch>
        </p:blipFill>
        <p:spPr>
          <a:xfrm>
            <a:off x="16247213" y="8399992"/>
            <a:ext cx="2036216" cy="1887503"/>
          </a:xfrm>
          <a:prstGeom prst="rect">
            <a:avLst/>
          </a:prstGeom>
        </p:spPr>
      </p:pic>
      <p:sp>
        <p:nvSpPr>
          <p:cNvPr id="6" name="Rectangle: Rounded Corners 5">
            <a:extLst>
              <a:ext uri="{FF2B5EF4-FFF2-40B4-BE49-F238E27FC236}">
                <a16:creationId xmlns:a16="http://schemas.microsoft.com/office/drawing/2014/main" id="{73D425EB-1AC1-33B6-4978-B052597046AC}"/>
              </a:ext>
            </a:extLst>
          </p:cNvPr>
          <p:cNvSpPr/>
          <p:nvPr/>
        </p:nvSpPr>
        <p:spPr>
          <a:xfrm>
            <a:off x="1677623" y="762101"/>
            <a:ext cx="14858310" cy="246993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3: </a:t>
            </a:r>
            <a:r>
              <a:rPr lang="vi-VN" sz="4000">
                <a:solidFill>
                  <a:srgbClr val="000000"/>
                </a:solidFill>
                <a:latin typeface="Arial" panose="020B0604020202020204" pitchFamily="34" charset="0"/>
                <a:cs typeface="Arial" panose="020B0604020202020204" pitchFamily="34" charset="0"/>
              </a:rPr>
              <a:t>Ý nào sau đây</a:t>
            </a:r>
            <a:r>
              <a:rPr lang="vi-VN" sz="4000" b="1" i="1">
                <a:solidFill>
                  <a:srgbClr val="FF0000"/>
                </a:solidFill>
                <a:latin typeface="Arial" panose="020B0604020202020204" pitchFamily="34" charset="0"/>
                <a:cs typeface="Arial" panose="020B0604020202020204" pitchFamily="34" charset="0"/>
              </a:rPr>
              <a:t> không </a:t>
            </a:r>
            <a:r>
              <a:rPr lang="vi-VN" sz="4000">
                <a:solidFill>
                  <a:srgbClr val="000000"/>
                </a:solidFill>
                <a:latin typeface="Arial" panose="020B0604020202020204" pitchFamily="34" charset="0"/>
                <a:cs typeface="Arial" panose="020B0604020202020204" pitchFamily="34" charset="0"/>
              </a:rPr>
              <a:t>phải là năng lực cần thiết của nghề bác sĩ?</a:t>
            </a:r>
            <a:endParaRPr kumimoji="0" lang="vi-VN" sz="4000" b="0" i="1"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CA80768-3302-7C78-A7C7-68D882C7F844}"/>
              </a:ext>
            </a:extLst>
          </p:cNvPr>
          <p:cNvSpPr/>
          <p:nvPr/>
        </p:nvSpPr>
        <p:spPr>
          <a:xfrm>
            <a:off x="1677623" y="3519432"/>
            <a:ext cx="6969604" cy="314806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năng lực chuyên môn</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3D3A9E37-F865-F5F9-EBDB-233CE87D91BD}"/>
              </a:ext>
            </a:extLst>
          </p:cNvPr>
          <p:cNvSpPr/>
          <p:nvPr/>
        </p:nvSpPr>
        <p:spPr>
          <a:xfrm>
            <a:off x="1677623" y="6972300"/>
            <a:ext cx="6969604" cy="2756013"/>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yêu quý nghề hướng dẫn du lịch</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ADC011A8-99C1-93E2-5F15-B6059191CA9E}"/>
              </a:ext>
            </a:extLst>
          </p:cNvPr>
          <p:cNvSpPr/>
          <p:nvPr/>
        </p:nvSpPr>
        <p:spPr>
          <a:xfrm>
            <a:off x="9599444" y="3519432"/>
            <a:ext cx="6936488" cy="314806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thường xuyên học hỏi, cập nhật kiến thức và kĩ năng mới về y học</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375781C-39C3-BB0F-418E-75A26E71ABA3}"/>
              </a:ext>
            </a:extLst>
          </p:cNvPr>
          <p:cNvSpPr/>
          <p:nvPr/>
        </p:nvSpPr>
        <p:spPr>
          <a:xfrm>
            <a:off x="9599444" y="6972300"/>
            <a:ext cx="6936488" cy="2784851"/>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sức khỏe thể chất và tinh thần tốt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8">
            <a:extLst>
              <a:ext uri="{FF2B5EF4-FFF2-40B4-BE49-F238E27FC236}">
                <a16:creationId xmlns:a16="http://schemas.microsoft.com/office/drawing/2014/main" id="{4764E7C2-F831-CBC6-D474-702B1993FF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4396" y="8483964"/>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20">
            <a:extLst>
              <a:ext uri="{FF2B5EF4-FFF2-40B4-BE49-F238E27FC236}">
                <a16:creationId xmlns:a16="http://schemas.microsoft.com/office/drawing/2014/main" id="{27EDEC57-8A1F-817E-1B17-D70DAB4E02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26569" y="8545751"/>
            <a:ext cx="1393034" cy="12432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20">
            <a:extLst>
              <a:ext uri="{FF2B5EF4-FFF2-40B4-BE49-F238E27FC236}">
                <a16:creationId xmlns:a16="http://schemas.microsoft.com/office/drawing/2014/main" id="{7CCC764F-A6B8-2864-1B29-9FB153FF64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44056" y="5349840"/>
            <a:ext cx="1424533" cy="12713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882D97F-04CF-9E4C-2FBB-A0D7395E7F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4396" y="5349840"/>
            <a:ext cx="1424534" cy="127135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a:hlinkClick r:id="rId2"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3"/>
          <a:stretch>
            <a:fillRect/>
          </a:stretch>
        </p:blipFill>
        <p:spPr>
          <a:xfrm>
            <a:off x="16247213" y="8399992"/>
            <a:ext cx="2036216" cy="1887503"/>
          </a:xfrm>
          <a:prstGeom prst="rect">
            <a:avLst/>
          </a:prstGeom>
        </p:spPr>
      </p:pic>
      <p:sp>
        <p:nvSpPr>
          <p:cNvPr id="9" name="Rectangle: Rounded Corners 8">
            <a:extLst>
              <a:ext uri="{FF2B5EF4-FFF2-40B4-BE49-F238E27FC236}">
                <a16:creationId xmlns:a16="http://schemas.microsoft.com/office/drawing/2014/main" id="{6852759F-FC17-9232-B42D-5461EDC64586}"/>
              </a:ext>
            </a:extLst>
          </p:cNvPr>
          <p:cNvSpPr/>
          <p:nvPr/>
        </p:nvSpPr>
        <p:spPr>
          <a:xfrm>
            <a:off x="1677623" y="762102"/>
            <a:ext cx="14858310" cy="2005146"/>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4: </a:t>
            </a:r>
            <a:r>
              <a:rPr lang="vi-VN" sz="4000">
                <a:solidFill>
                  <a:srgbClr val="000000"/>
                </a:solidFill>
                <a:latin typeface="Arial" panose="020B0604020202020204" pitchFamily="34" charset="0"/>
                <a:cs typeface="Arial" panose="020B0604020202020204" pitchFamily="34" charset="0"/>
              </a:rPr>
              <a:t>Việc làm đặc trưng của nhà thiết kế thời trang là</a:t>
            </a:r>
            <a:r>
              <a:rPr lang="en-US" sz="4000">
                <a:solidFill>
                  <a:srgbClr val="000000"/>
                </a:solidFill>
                <a:latin typeface="Arial" panose="020B0604020202020204" pitchFamily="34" charset="0"/>
                <a:cs typeface="Arial" panose="020B0604020202020204" pitchFamily="34" charset="0"/>
              </a:rPr>
              <a:t>:</a:t>
            </a:r>
            <a:endParaRPr kumimoji="0" lang="vi-VN" sz="4000" b="0" i="1"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5B579765-1A07-3DC6-B06A-7018E3AE7110}"/>
              </a:ext>
            </a:extLst>
          </p:cNvPr>
          <p:cNvSpPr/>
          <p:nvPr/>
        </p:nvSpPr>
        <p:spPr>
          <a:xfrm>
            <a:off x="1677623" y="3170977"/>
            <a:ext cx="7010932" cy="305420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tìm ra xu hướng mới của ngành công nghệ thông tin</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DDA4F5B0-A179-BEFF-4CCF-88DAD4524946}"/>
              </a:ext>
            </a:extLst>
          </p:cNvPr>
          <p:cNvSpPr/>
          <p:nvPr/>
        </p:nvSpPr>
        <p:spPr>
          <a:xfrm>
            <a:off x="1677623" y="6674106"/>
            <a:ext cx="6969604" cy="305420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nghiên cứu thị trường, tìm ra xu hướng mới trong ngành thời trang</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1BA91124-D01A-0A49-3961-E5F9A4ABF0CA}"/>
              </a:ext>
            </a:extLst>
          </p:cNvPr>
          <p:cNvSpPr/>
          <p:nvPr/>
        </p:nvSpPr>
        <p:spPr>
          <a:xfrm>
            <a:off x="9525000" y="3170975"/>
            <a:ext cx="7010932" cy="305420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tư vấn tâm lí</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D1F9206C-8F31-F7CA-C2A5-C349F0F43089}"/>
              </a:ext>
            </a:extLst>
          </p:cNvPr>
          <p:cNvSpPr/>
          <p:nvPr/>
        </p:nvSpPr>
        <p:spPr>
          <a:xfrm>
            <a:off x="9525000" y="6674106"/>
            <a:ext cx="7010932" cy="3083045"/>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chở khách, giao hàng</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8">
            <a:extLst>
              <a:ext uri="{FF2B5EF4-FFF2-40B4-BE49-F238E27FC236}">
                <a16:creationId xmlns:a16="http://schemas.microsoft.com/office/drawing/2014/main" id="{9D2FA119-9D77-67D9-CE9B-93F588EE8D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4396" y="8483964"/>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CE319412-ED70-F29B-F0CD-C0CDE9E784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20756" y="8513904"/>
            <a:ext cx="1393034" cy="12432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0">
            <a:extLst>
              <a:ext uri="{FF2B5EF4-FFF2-40B4-BE49-F238E27FC236}">
                <a16:creationId xmlns:a16="http://schemas.microsoft.com/office/drawing/2014/main" id="{0A1CD7DD-C090-4402-C56D-E38230F834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2779" y="4905557"/>
            <a:ext cx="1424533" cy="12713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2341C03-06E1-A4D5-CDF4-CF70869409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2693" y="4918042"/>
            <a:ext cx="1424534" cy="127135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6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14"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a:hlinkClick r:id="rId2"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3"/>
          <a:stretch>
            <a:fillRect/>
          </a:stretch>
        </p:blipFill>
        <p:spPr>
          <a:xfrm>
            <a:off x="16247213" y="8399992"/>
            <a:ext cx="2036216" cy="1887503"/>
          </a:xfrm>
          <a:prstGeom prst="rect">
            <a:avLst/>
          </a:prstGeom>
        </p:spPr>
      </p:pic>
      <p:sp>
        <p:nvSpPr>
          <p:cNvPr id="2" name="Rectangle: Rounded Corners 1">
            <a:extLst>
              <a:ext uri="{FF2B5EF4-FFF2-40B4-BE49-F238E27FC236}">
                <a16:creationId xmlns:a16="http://schemas.microsoft.com/office/drawing/2014/main" id="{6211628B-5563-560D-35FA-B0F27119D809}"/>
              </a:ext>
            </a:extLst>
          </p:cNvPr>
          <p:cNvSpPr/>
          <p:nvPr/>
        </p:nvSpPr>
        <p:spPr>
          <a:xfrm>
            <a:off x="1959145" y="777257"/>
            <a:ext cx="14652454" cy="2398417"/>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en-US" sz="4000" b="1">
                <a:solidFill>
                  <a:srgbClr val="000000"/>
                </a:solidFill>
                <a:latin typeface="Arial" panose="020B0604020202020204" pitchFamily="34" charset="0"/>
                <a:cs typeface="Arial" panose="020B0604020202020204" pitchFamily="34" charset="0"/>
              </a:rPr>
              <a:t>5</a:t>
            </a:r>
            <a:r>
              <a:rPr kumimoji="0" lang="en-US" sz="4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vi-VN" sz="4000">
                <a:solidFill>
                  <a:srgbClr val="000000"/>
                </a:solidFill>
                <a:latin typeface="Arial" panose="020B0604020202020204" pitchFamily="34" charset="0"/>
                <a:cs typeface="Arial" panose="020B0604020202020204" pitchFamily="34" charset="0"/>
              </a:rPr>
              <a:t>Để vượt qua thách thức người làm nghề phải đối mặt, người làm nghề cần phải làm gì?</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29D8ED40-3E65-A143-D0E5-532594B2A785}"/>
              </a:ext>
            </a:extLst>
          </p:cNvPr>
          <p:cNvSpPr/>
          <p:nvPr/>
        </p:nvSpPr>
        <p:spPr>
          <a:xfrm>
            <a:off x="1959145" y="3629516"/>
            <a:ext cx="6956253" cy="279363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thường xuyên rèn luyện các phẩm chất, năng lực của mình</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D2A7A1AF-FB0D-BD01-7E7B-B4411577098B}"/>
              </a:ext>
            </a:extLst>
          </p:cNvPr>
          <p:cNvSpPr/>
          <p:nvPr/>
        </p:nvSpPr>
        <p:spPr>
          <a:xfrm>
            <a:off x="1959145" y="6885679"/>
            <a:ext cx="6956254" cy="279363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chủ động luyện tập, vượt qua khó khăn thử thách</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89C1638C-52EB-87E3-A07F-87CDDFC6B141}"/>
              </a:ext>
            </a:extLst>
          </p:cNvPr>
          <p:cNvSpPr/>
          <p:nvPr/>
        </p:nvSpPr>
        <p:spPr>
          <a:xfrm>
            <a:off x="9655347" y="3629516"/>
            <a:ext cx="6956252" cy="279364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học tập chăm chỉ</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18">
            <a:extLst>
              <a:ext uri="{FF2B5EF4-FFF2-40B4-BE49-F238E27FC236}">
                <a16:creationId xmlns:a16="http://schemas.microsoft.com/office/drawing/2014/main" id="{12B42206-995C-B674-DDC3-E0B61E1784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8093" y="5026336"/>
            <a:ext cx="1465862" cy="12762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BFC672EC-CA17-7564-B1DA-915B1700FE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45602" y="5180501"/>
            <a:ext cx="1487062" cy="132716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76302E36-2E50-AC44-6F57-A05CFF7FBB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9664" y="8446419"/>
            <a:ext cx="1394292" cy="124436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C79BAAD5-EEB4-51A2-773E-6CD088687DBD}"/>
              </a:ext>
            </a:extLst>
          </p:cNvPr>
          <p:cNvSpPr/>
          <p:nvPr/>
        </p:nvSpPr>
        <p:spPr>
          <a:xfrm>
            <a:off x="9655349" y="6885679"/>
            <a:ext cx="6956252" cy="2837452"/>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lvl="0" algn="ctr">
              <a:lnSpc>
                <a:spcPct val="150000"/>
              </a:lnSpc>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lập kế hoạch rèn luyện chi tiết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20">
            <a:extLst>
              <a:ext uri="{FF2B5EF4-FFF2-40B4-BE49-F238E27FC236}">
                <a16:creationId xmlns:a16="http://schemas.microsoft.com/office/drawing/2014/main" id="{94B74F70-8F25-A93E-546F-EFA597F478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28200" y="8358323"/>
            <a:ext cx="1492999" cy="133246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9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nextCondLst>
                <p:cond evt="onClick" delay="0">
                  <p:tgtEl>
                    <p:spTgt spid="4"/>
                  </p:tgtEl>
                </p:cond>
              </p:nextCondLst>
            </p:seq>
          </p:childTnLst>
        </p:cTn>
      </p:par>
    </p:tnLst>
    <p:bldLst>
      <p:bldP spid="2" grpId="0" animBg="1"/>
      <p:bldP spid="4" grpId="0" animBg="1"/>
      <p:bldP spid="6" grpId="0" animBg="1"/>
      <p:bldP spid="7"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21" name="Freeform 21"/>
          <p:cNvSpPr/>
          <p:nvPr/>
        </p:nvSpPr>
        <p:spPr>
          <a:xfrm rot="1231454">
            <a:off x="17185485" y="174109"/>
            <a:ext cx="944327" cy="1416916"/>
          </a:xfrm>
          <a:custGeom>
            <a:avLst/>
            <a:gdLst/>
            <a:ahLst/>
            <a:cxnLst/>
            <a:rect l="l" t="t" r="r" b="b"/>
            <a:pathLst>
              <a:path w="1227408" h="1981021">
                <a:moveTo>
                  <a:pt x="0" y="0"/>
                </a:moveTo>
                <a:lnTo>
                  <a:pt x="1227408" y="0"/>
                </a:lnTo>
                <a:lnTo>
                  <a:pt x="1227408" y="1981022"/>
                </a:lnTo>
                <a:lnTo>
                  <a:pt x="0" y="1981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rot="504098">
            <a:off x="35772" y="105558"/>
            <a:ext cx="1588010" cy="1320033"/>
          </a:xfrm>
          <a:custGeom>
            <a:avLst/>
            <a:gdLst/>
            <a:ahLst/>
            <a:cxnLst/>
            <a:rect l="l" t="t" r="r" b="b"/>
            <a:pathLst>
              <a:path w="1588010" h="1320033">
                <a:moveTo>
                  <a:pt x="0" y="0"/>
                </a:moveTo>
                <a:lnTo>
                  <a:pt x="1588011" y="0"/>
                </a:lnTo>
                <a:lnTo>
                  <a:pt x="1588011" y="1320034"/>
                </a:lnTo>
                <a:lnTo>
                  <a:pt x="0" y="13200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22"/>
          <p:cNvSpPr/>
          <p:nvPr/>
        </p:nvSpPr>
        <p:spPr>
          <a:xfrm rot="-1418836">
            <a:off x="16765454" y="9038710"/>
            <a:ext cx="1401708" cy="1196276"/>
          </a:xfrm>
          <a:custGeom>
            <a:avLst/>
            <a:gdLst/>
            <a:ahLst/>
            <a:cxnLst/>
            <a:rect l="l" t="t" r="r" b="b"/>
            <a:pathLst>
              <a:path w="3408522" h="2786467">
                <a:moveTo>
                  <a:pt x="0" y="0"/>
                </a:moveTo>
                <a:lnTo>
                  <a:pt x="3408522" y="0"/>
                </a:lnTo>
                <a:lnTo>
                  <a:pt x="3408522" y="2786466"/>
                </a:lnTo>
                <a:lnTo>
                  <a:pt x="0" y="27864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7" name="Picture 7">
            <a:extLst>
              <a:ext uri="{FF2B5EF4-FFF2-40B4-BE49-F238E27FC236}">
                <a16:creationId xmlns:a16="http://schemas.microsoft.com/office/drawing/2014/main" id="{814FBC37-A99A-17B7-E33E-8C0B21017643}"/>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8908" y="2247900"/>
            <a:ext cx="9677400" cy="7178481"/>
          </a:xfrm>
          <a:prstGeom prst="rect">
            <a:avLst/>
          </a:prstGeom>
        </p:spPr>
      </p:pic>
      <p:sp>
        <p:nvSpPr>
          <p:cNvPr id="8" name="TextBox 7">
            <a:extLst>
              <a:ext uri="{FF2B5EF4-FFF2-40B4-BE49-F238E27FC236}">
                <a16:creationId xmlns:a16="http://schemas.microsoft.com/office/drawing/2014/main" id="{915F85F6-54C9-9974-C345-DCCD4B8883B9}"/>
              </a:ext>
            </a:extLst>
          </p:cNvPr>
          <p:cNvSpPr txBox="1"/>
          <p:nvPr/>
        </p:nvSpPr>
        <p:spPr>
          <a:xfrm>
            <a:off x="9218230" y="3543300"/>
            <a:ext cx="6818755" cy="3671583"/>
          </a:xfrm>
          <a:prstGeom prst="rect">
            <a:avLst/>
          </a:prstGeom>
          <a:noFill/>
        </p:spPr>
        <p:txBody>
          <a:bodyPr wrap="square" rtlCol="0">
            <a:spAutoFit/>
          </a:bodyPr>
          <a:lstStyle/>
          <a:p>
            <a:pPr algn="ctr">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hãy chỉ ra những thách thức, phẩm chất, năng lực cần có của người làm nghề nhà trị liệu tâm lí.</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9" name="Rounded Rectangle 21">
            <a:extLst>
              <a:ext uri="{FF2B5EF4-FFF2-40B4-BE49-F238E27FC236}">
                <a16:creationId xmlns:a16="http://schemas.microsoft.com/office/drawing/2014/main" id="{88F22800-B1E7-5F9C-B536-7B94AA173E40}"/>
              </a:ext>
            </a:extLst>
          </p:cNvPr>
          <p:cNvSpPr/>
          <p:nvPr/>
        </p:nvSpPr>
        <p:spPr>
          <a:xfrm>
            <a:off x="1143000" y="2779336"/>
            <a:ext cx="5652175" cy="1936483"/>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Nhiệm vụ về nhà</a:t>
            </a:r>
            <a:endParaRPr lang="en-US" sz="4400" b="1"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14">
            <a:extLst>
              <a:ext uri="{FF2B5EF4-FFF2-40B4-BE49-F238E27FC236}">
                <a16:creationId xmlns:a16="http://schemas.microsoft.com/office/drawing/2014/main" id="{973C418D-EC37-4E8E-1FF3-5B2041E606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05438" y="5571180"/>
            <a:ext cx="4391114" cy="4782401"/>
          </a:xfrm>
          <a:prstGeom prst="rect">
            <a:avLst/>
          </a:prstGeom>
        </p:spPr>
      </p:pic>
      <p:grpSp>
        <p:nvGrpSpPr>
          <p:cNvPr id="11" name="Group 10">
            <a:extLst>
              <a:ext uri="{FF2B5EF4-FFF2-40B4-BE49-F238E27FC236}">
                <a16:creationId xmlns:a16="http://schemas.microsoft.com/office/drawing/2014/main" id="{0F636A2A-2F52-41FE-E8E0-F1424BCF5039}"/>
              </a:ext>
            </a:extLst>
          </p:cNvPr>
          <p:cNvGrpSpPr/>
          <p:nvPr/>
        </p:nvGrpSpPr>
        <p:grpSpPr>
          <a:xfrm>
            <a:off x="5983725" y="-42596"/>
            <a:ext cx="6324600" cy="1580477"/>
            <a:chOff x="5715000" y="-1"/>
            <a:chExt cx="6324600" cy="1563773"/>
          </a:xfrm>
        </p:grpSpPr>
        <p:sp>
          <p:nvSpPr>
            <p:cNvPr id="14" name="Round Same Side Corner Rectangle 11">
              <a:extLst>
                <a:ext uri="{FF2B5EF4-FFF2-40B4-BE49-F238E27FC236}">
                  <a16:creationId xmlns:a16="http://schemas.microsoft.com/office/drawing/2014/main" id="{6529F6A7-AD2F-304D-C29C-7FC11718D3A1}"/>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72E064B-CF2F-8947-5AB8-774E1058D9A3}"/>
                </a:ext>
              </a:extLst>
            </p:cNvPr>
            <p:cNvSpPr txBox="1"/>
            <p:nvPr/>
          </p:nvSpPr>
          <p:spPr>
            <a:xfrm>
              <a:off x="6513075" y="27405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VẬN DỤNG</a:t>
              </a:r>
            </a:p>
          </p:txBody>
        </p:sp>
      </p:grpSp>
    </p:spTree>
    <p:extLst>
      <p:ext uri="{BB962C8B-B14F-4D97-AF65-F5344CB8AC3E}">
        <p14:creationId xmlns:p14="http://schemas.microsoft.com/office/powerpoint/2010/main" val="13478326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outVertic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B124682-2AB3-FC23-307E-34EF012EA096}"/>
              </a:ext>
            </a:extLst>
          </p:cNvPr>
          <p:cNvGrpSpPr/>
          <p:nvPr/>
        </p:nvGrpSpPr>
        <p:grpSpPr>
          <a:xfrm>
            <a:off x="838200" y="1790700"/>
            <a:ext cx="16611600" cy="8839200"/>
            <a:chOff x="1962684" y="2044942"/>
            <a:chExt cx="14127934" cy="7908821"/>
          </a:xfrm>
        </p:grpSpPr>
        <p:sp>
          <p:nvSpPr>
            <p:cNvPr id="4" name="Freeform 4"/>
            <p:cNvSpPr/>
            <p:nvPr/>
          </p:nvSpPr>
          <p:spPr>
            <a:xfrm flipV="1">
              <a:off x="2115084" y="2197342"/>
              <a:ext cx="13975534" cy="7756421"/>
            </a:xfrm>
            <a:custGeom>
              <a:avLst/>
              <a:gdLst/>
              <a:ahLst/>
              <a:cxnLst/>
              <a:rect l="l" t="t" r="r" b="b"/>
              <a:pathLst>
                <a:path w="13975534" h="7756421">
                  <a:moveTo>
                    <a:pt x="0" y="7756421"/>
                  </a:moveTo>
                  <a:lnTo>
                    <a:pt x="13975534" y="7756421"/>
                  </a:lnTo>
                  <a:lnTo>
                    <a:pt x="13975534" y="0"/>
                  </a:lnTo>
                  <a:lnTo>
                    <a:pt x="0" y="0"/>
                  </a:lnTo>
                  <a:lnTo>
                    <a:pt x="0" y="775642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1962684" y="2044942"/>
              <a:ext cx="13975534" cy="7756421"/>
            </a:xfrm>
            <a:custGeom>
              <a:avLst/>
              <a:gdLst/>
              <a:ahLst/>
              <a:cxnLst/>
              <a:rect l="l" t="t" r="r" b="b"/>
              <a:pathLst>
                <a:path w="13975534" h="7756421">
                  <a:moveTo>
                    <a:pt x="0" y="7756421"/>
                  </a:moveTo>
                  <a:lnTo>
                    <a:pt x="13975534" y="7756421"/>
                  </a:lnTo>
                  <a:lnTo>
                    <a:pt x="13975534" y="0"/>
                  </a:lnTo>
                  <a:lnTo>
                    <a:pt x="0" y="0"/>
                  </a:lnTo>
                  <a:lnTo>
                    <a:pt x="0" y="7756421"/>
                  </a:lnTo>
                  <a:close/>
                </a:path>
              </a:pathLst>
            </a:custGeom>
            <a:blipFill>
              <a:blip r:embed="rId4">
                <a:lum bright="70000" contrast="-70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8" name="Freeform 8"/>
          <p:cNvSpPr/>
          <p:nvPr/>
        </p:nvSpPr>
        <p:spPr>
          <a:xfrm>
            <a:off x="16462346" y="0"/>
            <a:ext cx="1825654" cy="1662867"/>
          </a:xfrm>
          <a:custGeom>
            <a:avLst/>
            <a:gdLst/>
            <a:ahLst/>
            <a:cxnLst/>
            <a:rect l="l" t="t" r="r" b="b"/>
            <a:pathLst>
              <a:path w="1825654" h="1662867">
                <a:moveTo>
                  <a:pt x="0" y="0"/>
                </a:moveTo>
                <a:lnTo>
                  <a:pt x="1825654" y="0"/>
                </a:lnTo>
                <a:lnTo>
                  <a:pt x="1825654" y="1662867"/>
                </a:lnTo>
                <a:lnTo>
                  <a:pt x="0" y="16628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228599" y="8242057"/>
            <a:ext cx="2498162" cy="2068611"/>
          </a:xfrm>
          <a:custGeom>
            <a:avLst/>
            <a:gdLst/>
            <a:ahLst/>
            <a:cxnLst/>
            <a:rect l="l" t="t" r="r" b="b"/>
            <a:pathLst>
              <a:path w="3267877" h="2739570">
                <a:moveTo>
                  <a:pt x="0" y="0"/>
                </a:moveTo>
                <a:lnTo>
                  <a:pt x="3267877" y="0"/>
                </a:lnTo>
                <a:lnTo>
                  <a:pt x="3267877" y="2739571"/>
                </a:lnTo>
                <a:lnTo>
                  <a:pt x="0" y="27395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6329" y="-46974"/>
            <a:ext cx="2498162" cy="2409685"/>
          </a:xfrm>
          <a:custGeom>
            <a:avLst/>
            <a:gdLst/>
            <a:ahLst/>
            <a:cxnLst/>
            <a:rect l="l" t="t" r="r" b="b"/>
            <a:pathLst>
              <a:path w="2498162" h="2409685">
                <a:moveTo>
                  <a:pt x="0" y="0"/>
                </a:moveTo>
                <a:lnTo>
                  <a:pt x="2498161" y="0"/>
                </a:lnTo>
                <a:lnTo>
                  <a:pt x="2498161" y="2409685"/>
                </a:lnTo>
                <a:lnTo>
                  <a:pt x="0" y="24096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E9589986-A301-ABFA-7DB6-30D4330C93E0}"/>
              </a:ext>
            </a:extLst>
          </p:cNvPr>
          <p:cNvGrpSpPr/>
          <p:nvPr/>
        </p:nvGrpSpPr>
        <p:grpSpPr>
          <a:xfrm>
            <a:off x="4284238" y="1038332"/>
            <a:ext cx="9719524" cy="1547231"/>
            <a:chOff x="4284238" y="1157869"/>
            <a:chExt cx="9719524" cy="1547231"/>
          </a:xfrm>
        </p:grpSpPr>
        <p:sp>
          <p:nvSpPr>
            <p:cNvPr id="7" name="Freeform 7"/>
            <p:cNvSpPr/>
            <p:nvPr/>
          </p:nvSpPr>
          <p:spPr>
            <a:xfrm>
              <a:off x="4505712" y="1157869"/>
              <a:ext cx="9276576" cy="1547231"/>
            </a:xfrm>
            <a:custGeom>
              <a:avLst/>
              <a:gdLst/>
              <a:ahLst/>
              <a:cxnLst/>
              <a:rect l="l" t="t" r="r" b="b"/>
              <a:pathLst>
                <a:path w="9276576" h="1774145">
                  <a:moveTo>
                    <a:pt x="0" y="0"/>
                  </a:moveTo>
                  <a:lnTo>
                    <a:pt x="9276576" y="0"/>
                  </a:lnTo>
                  <a:lnTo>
                    <a:pt x="9276576" y="1774146"/>
                  </a:lnTo>
                  <a:lnTo>
                    <a:pt x="0" y="17741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2"/>
            <p:cNvSpPr txBox="1"/>
            <p:nvPr/>
          </p:nvSpPr>
          <p:spPr>
            <a:xfrm>
              <a:off x="4284238" y="1469819"/>
              <a:ext cx="9719524" cy="923330"/>
            </a:xfrm>
            <a:prstGeom prst="rect">
              <a:avLst/>
            </a:prstGeom>
          </p:spPr>
          <p:txBody>
            <a:bodyPr lIns="0" tIns="0" rIns="0" bIns="0" rtlCol="0" anchor="t">
              <a:spAutoFit/>
            </a:bodyPr>
            <a:lstStyle/>
            <a:p>
              <a:pPr algn="ctr"/>
              <a:r>
                <a:rPr lang="en-US" sz="6000" b="1">
                  <a:solidFill>
                    <a:schemeClr val="bg1"/>
                  </a:solidFill>
                  <a:latin typeface="Arial" panose="020B0604020202020204" pitchFamily="34" charset="0"/>
                  <a:cs typeface="Arial" panose="020B0604020202020204" pitchFamily="34" charset="0"/>
                </a:rPr>
                <a:t>THÔNG ĐIỆP</a:t>
              </a:r>
            </a:p>
          </p:txBody>
        </p:sp>
      </p:grpSp>
      <p:sp>
        <p:nvSpPr>
          <p:cNvPr id="15" name="TextBox 12">
            <a:extLst>
              <a:ext uri="{FF2B5EF4-FFF2-40B4-BE49-F238E27FC236}">
                <a16:creationId xmlns:a16="http://schemas.microsoft.com/office/drawing/2014/main" id="{6383F63C-4B96-172F-D5FE-C278E3604360}"/>
              </a:ext>
            </a:extLst>
          </p:cNvPr>
          <p:cNvSpPr txBox="1"/>
          <p:nvPr/>
        </p:nvSpPr>
        <p:spPr>
          <a:xfrm>
            <a:off x="1790911" y="2898149"/>
            <a:ext cx="14526985" cy="5425909"/>
          </a:xfrm>
          <a:prstGeom prst="rect">
            <a:avLst/>
          </a:prstGeom>
        </p:spPr>
        <p:txBody>
          <a:bodyPr wrap="square" lIns="0" tIns="0" rIns="0" bIns="0" rtlCol="0" anchor="t">
            <a:spAutoFit/>
          </a:bodyPr>
          <a:lstStyle/>
          <a:p>
            <a:pPr marL="571500" lvl="0" indent="-571500" algn="just">
              <a:lnSpc>
                <a:spcPct val="150000"/>
              </a:lnSpc>
              <a:spcBef>
                <a:spcPct val="0"/>
              </a:spcBef>
              <a:buFont typeface="Wingdings" panose="05000000000000000000" pitchFamily="2" charset="2"/>
              <a:buChar char="Ø"/>
            </a:pPr>
            <a:r>
              <a:rPr lang="vi-VN" sz="4000">
                <a:latin typeface="Arial" panose="020B0604020202020204" pitchFamily="34" charset="0"/>
                <a:cs typeface="Arial" panose="020B0604020202020204" pitchFamily="34" charset="0"/>
              </a:rPr>
              <a:t>Mỗi giai đoạn của xã hội sẽ xuất hiện những nghề nghiệp phổ biến khác nhau, tùy thuộc vào nhu cầu và sự phát triển của xã hội.</a:t>
            </a:r>
          </a:p>
          <a:p>
            <a:pPr marL="571500" lvl="0" indent="-571500" algn="just">
              <a:lnSpc>
                <a:spcPct val="150000"/>
              </a:lnSpc>
              <a:spcBef>
                <a:spcPct val="0"/>
              </a:spcBef>
              <a:buFont typeface="Wingdings" panose="05000000000000000000" pitchFamily="2" charset="2"/>
              <a:buChar char="Ø"/>
            </a:pPr>
            <a:r>
              <a:rPr lang="vi-VN" sz="4000">
                <a:latin typeface="Arial" panose="020B0604020202020204" pitchFamily="34" charset="0"/>
                <a:cs typeface="Arial" panose="020B0604020202020204" pitchFamily="34" charset="0"/>
              </a:rPr>
              <a:t>Nghề nào cũng có những thách thức mà người làm nghề phải đối mặt. Để vượt qua các thách thức đó, người làm nghề cần thường xuyên rèn luyện các phẩm chất, năng lực của mình.</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wipe(left)">
                                      <p:cBhvr>
                                        <p:cTn id="15" dur="500"/>
                                        <p:tgtEl>
                                          <p:spTgt spid="15">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wipe(left)">
                                      <p:cBhvr>
                                        <p:cTn id="1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11" name="Freeform 11"/>
          <p:cNvSpPr/>
          <p:nvPr/>
        </p:nvSpPr>
        <p:spPr>
          <a:xfrm rot="1882764">
            <a:off x="134443" y="80414"/>
            <a:ext cx="1046014" cy="1688254"/>
          </a:xfrm>
          <a:custGeom>
            <a:avLst/>
            <a:gdLst/>
            <a:ahLst/>
            <a:cxnLst/>
            <a:rect l="l" t="t" r="r" b="b"/>
            <a:pathLst>
              <a:path w="1046014" h="1688254">
                <a:moveTo>
                  <a:pt x="0" y="0"/>
                </a:moveTo>
                <a:lnTo>
                  <a:pt x="1046014" y="0"/>
                </a:lnTo>
                <a:lnTo>
                  <a:pt x="1046014" y="1688254"/>
                </a:lnTo>
                <a:lnTo>
                  <a:pt x="0" y="16882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0" name="Freeform 5">
            <a:extLst>
              <a:ext uri="{FF2B5EF4-FFF2-40B4-BE49-F238E27FC236}">
                <a16:creationId xmlns:a16="http://schemas.microsoft.com/office/drawing/2014/main" id="{9A66EDC0-B214-F547-E04F-50CB71022467}"/>
              </a:ext>
            </a:extLst>
          </p:cNvPr>
          <p:cNvSpPr/>
          <p:nvPr/>
        </p:nvSpPr>
        <p:spPr>
          <a:xfrm>
            <a:off x="16252059" y="0"/>
            <a:ext cx="2016791" cy="1638301"/>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1149574" flipH="1">
            <a:off x="-107528" y="8636198"/>
            <a:ext cx="1167023" cy="1863460"/>
          </a:xfrm>
          <a:custGeom>
            <a:avLst/>
            <a:gdLst/>
            <a:ahLst/>
            <a:cxnLst/>
            <a:rect l="l" t="t" r="r" b="b"/>
            <a:pathLst>
              <a:path w="1568258" h="2248398">
                <a:moveTo>
                  <a:pt x="1568258" y="0"/>
                </a:moveTo>
                <a:lnTo>
                  <a:pt x="0" y="0"/>
                </a:lnTo>
                <a:lnTo>
                  <a:pt x="0" y="2248398"/>
                </a:lnTo>
                <a:lnTo>
                  <a:pt x="1568258" y="2248398"/>
                </a:lnTo>
                <a:lnTo>
                  <a:pt x="156825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A203FC81-E656-97BA-A4C2-C6148BA7E4B8}"/>
              </a:ext>
            </a:extLst>
          </p:cNvPr>
          <p:cNvSpPr/>
          <p:nvPr/>
        </p:nvSpPr>
        <p:spPr>
          <a:xfrm>
            <a:off x="1143000" y="1400592"/>
            <a:ext cx="10736987" cy="73914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FF5D5"/>
          </a:solidFill>
        </p:spPr>
        <p:txBody>
          <a:bodyPr/>
          <a:lstStyle/>
          <a:p>
            <a:endParaRPr lang="en-US">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27D8F142-774E-D568-3A8E-112E8A92E956}"/>
              </a:ext>
            </a:extLst>
          </p:cNvPr>
          <p:cNvSpPr/>
          <p:nvPr/>
        </p:nvSpPr>
        <p:spPr>
          <a:xfrm>
            <a:off x="11246548" y="2101875"/>
            <a:ext cx="6348073"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3CDB511-9BD4-E31A-7007-89E63407DF5F}"/>
              </a:ext>
            </a:extLst>
          </p:cNvPr>
          <p:cNvSpPr txBox="1"/>
          <p:nvPr/>
        </p:nvSpPr>
        <p:spPr>
          <a:xfrm>
            <a:off x="11372584" y="3797875"/>
            <a:ext cx="6095999" cy="2691250"/>
          </a:xfrm>
          <a:prstGeom prst="rect">
            <a:avLst/>
          </a:prstGeom>
          <a:noFill/>
        </p:spPr>
        <p:txBody>
          <a:bodyPr wrap="square" rtlCol="0">
            <a:spAutoFit/>
          </a:bodyPr>
          <a:lstStyle/>
          <a:p>
            <a:pPr algn="ctr">
              <a:lnSpc>
                <a:spcPct val="150000"/>
              </a:lnSpc>
            </a:pPr>
            <a:r>
              <a:rPr lang="en-US" sz="6000" b="1">
                <a:solidFill>
                  <a:schemeClr val="accent4">
                    <a:lumMod val="75000"/>
                  </a:schemeClr>
                </a:solidFill>
                <a:latin typeface="Arial" panose="020B0604020202020204" pitchFamily="34" charset="0"/>
                <a:cs typeface="Arial" panose="020B0604020202020204" pitchFamily="34" charset="0"/>
              </a:rPr>
              <a:t>HƯỚNG DẪN VỀ NHÀ</a:t>
            </a:r>
            <a:endParaRPr lang="en-US" sz="6000" b="1" dirty="0">
              <a:solidFill>
                <a:schemeClr val="accent4">
                  <a:lumMod val="7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D192DA9-4613-EDFA-C7C2-4FAC5A2C6BC3}"/>
              </a:ext>
            </a:extLst>
          </p:cNvPr>
          <p:cNvSpPr txBox="1"/>
          <p:nvPr/>
        </p:nvSpPr>
        <p:spPr>
          <a:xfrm>
            <a:off x="1740999" y="2337171"/>
            <a:ext cx="9151946" cy="5518242"/>
          </a:xfrm>
          <a:prstGeom prst="rect">
            <a:avLst/>
          </a:prstGeom>
          <a:noFill/>
        </p:spPr>
        <p:txBody>
          <a:bodyPr wrap="square">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Ôn lại kiến thức đã học.</a:t>
            </a:r>
          </a:p>
          <a:p>
            <a:pPr marL="571500" marR="0" indent="-571500" algn="just">
              <a:lnSpc>
                <a:spcPct val="15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Hoàn thành nhiệm vụ được giao ở phần </a:t>
            </a:r>
            <a:r>
              <a:rPr lang="vi-VN" sz="4000" b="1">
                <a:latin typeface="Arial" panose="020B0604020202020204" pitchFamily="34" charset="0"/>
                <a:ea typeface="Calibri" panose="020F0502020204030204" pitchFamily="34" charset="0"/>
                <a:cs typeface="Arial" panose="020B0604020202020204" pitchFamily="34" charset="0"/>
              </a:rPr>
              <a:t>Vận dụng</a:t>
            </a:r>
            <a:r>
              <a:rPr lang="vi-VN" sz="400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Đọc và tìm hiểu trước nội dung </a:t>
            </a:r>
            <a:r>
              <a:rPr lang="vi-VN" sz="4000" b="1">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4000" b="1">
                <a:latin typeface="Arial" panose="020B0604020202020204" pitchFamily="34" charset="0"/>
                <a:ea typeface="Calibri" panose="020F0502020204030204" pitchFamily="34" charset="0"/>
                <a:cs typeface="Arial" panose="020B0604020202020204" pitchFamily="34" charset="0"/>
              </a:rPr>
              <a:t>: Hành </a:t>
            </a:r>
            <a:r>
              <a:rPr lang="vi-VN" sz="4000" b="1">
                <a:latin typeface="Arial" panose="020B0604020202020204" pitchFamily="34" charset="0"/>
                <a:ea typeface="Calibri" panose="020F0502020204030204" pitchFamily="34" charset="0"/>
                <a:cs typeface="Arial" panose="020B0604020202020204" pitchFamily="34" charset="0"/>
              </a:rPr>
              <a:t>trang nghề nghiệp tương lai</a:t>
            </a:r>
            <a:r>
              <a:rPr lang="vi-VN" sz="4000">
                <a:latin typeface="Arial" panose="020B0604020202020204" pitchFamily="34" charset="0"/>
                <a:ea typeface="Calibri" panose="020F0502020204030204" pitchFamily="34" charset="0"/>
                <a:cs typeface="Arial" panose="020B0604020202020204" pitchFamily="34" charset="0"/>
              </a:rPr>
              <a:t>.</a:t>
            </a:r>
          </a:p>
        </p:txBody>
      </p:sp>
      <p:pic>
        <p:nvPicPr>
          <p:cNvPr id="9" name="Picture 11">
            <a:extLst>
              <a:ext uri="{FF2B5EF4-FFF2-40B4-BE49-F238E27FC236}">
                <a16:creationId xmlns:a16="http://schemas.microsoft.com/office/drawing/2014/main" id="{6CE0C830-0A65-3EA5-94F9-ADFC4784A8F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305052" y="2166299"/>
            <a:ext cx="4508695" cy="1073889"/>
          </a:xfrm>
          <a:prstGeom prst="rect">
            <a:avLst/>
          </a:prstGeom>
        </p:spPr>
      </p:pic>
      <p:pic>
        <p:nvPicPr>
          <p:cNvPr id="10" name="Picture 7">
            <a:extLst>
              <a:ext uri="{FF2B5EF4-FFF2-40B4-BE49-F238E27FC236}">
                <a16:creationId xmlns:a16="http://schemas.microsoft.com/office/drawing/2014/main" id="{CE4DDF59-144B-F6ED-B3EE-4279C7AB55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46549" y="6737138"/>
            <a:ext cx="6773137" cy="3549862"/>
          </a:xfrm>
          <a:prstGeom prst="rect">
            <a:avLst/>
          </a:prstGeom>
        </p:spPr>
      </p:pic>
    </p:spTree>
    <p:extLst>
      <p:ext uri="{BB962C8B-B14F-4D97-AF65-F5344CB8AC3E}">
        <p14:creationId xmlns:p14="http://schemas.microsoft.com/office/powerpoint/2010/main" val="40687723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3" name="Freeform 3"/>
          <p:cNvSpPr/>
          <p:nvPr/>
        </p:nvSpPr>
        <p:spPr>
          <a:xfrm>
            <a:off x="16279804" y="7981353"/>
            <a:ext cx="1958992" cy="2289318"/>
          </a:xfrm>
          <a:custGeom>
            <a:avLst/>
            <a:gdLst/>
            <a:ahLst/>
            <a:cxnLst/>
            <a:rect l="l" t="t" r="r" b="b"/>
            <a:pathLst>
              <a:path w="3056953" h="4114800">
                <a:moveTo>
                  <a:pt x="0" y="0"/>
                </a:moveTo>
                <a:lnTo>
                  <a:pt x="3056953" y="0"/>
                </a:lnTo>
                <a:lnTo>
                  <a:pt x="305695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983325">
            <a:off x="-148960" y="7985572"/>
            <a:ext cx="1567518" cy="2267654"/>
          </a:xfrm>
          <a:custGeom>
            <a:avLst/>
            <a:gdLst/>
            <a:ahLst/>
            <a:cxnLst/>
            <a:rect l="l" t="t" r="r" b="b"/>
            <a:pathLst>
              <a:path w="2452711" h="3516432">
                <a:moveTo>
                  <a:pt x="0" y="0"/>
                </a:moveTo>
                <a:lnTo>
                  <a:pt x="2452712" y="0"/>
                </a:lnTo>
                <a:lnTo>
                  <a:pt x="2452712" y="3516432"/>
                </a:lnTo>
                <a:lnTo>
                  <a:pt x="0" y="3516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6741140" y="16329"/>
            <a:ext cx="1546860" cy="1562744"/>
          </a:xfrm>
          <a:custGeom>
            <a:avLst/>
            <a:gdLst/>
            <a:ahLst/>
            <a:cxnLst/>
            <a:rect l="l" t="t" r="r" b="b"/>
            <a:pathLst>
              <a:path w="2194560" h="2057400">
                <a:moveTo>
                  <a:pt x="0" y="0"/>
                </a:moveTo>
                <a:lnTo>
                  <a:pt x="2194560" y="0"/>
                </a:lnTo>
                <a:lnTo>
                  <a:pt x="2194560"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F1D50704-998A-F38B-1C47-480B017E84CF}"/>
              </a:ext>
            </a:extLst>
          </p:cNvPr>
          <p:cNvSpPr txBox="1"/>
          <p:nvPr/>
        </p:nvSpPr>
        <p:spPr>
          <a:xfrm>
            <a:off x="647700" y="3454223"/>
            <a:ext cx="16992600" cy="337855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800" b="1" i="0" u="none" strike="noStrike" kern="1200" cap="none" spc="0" normalizeH="0" baseline="0" noProof="0">
                <a:ln>
                  <a:noFill/>
                </a:ln>
                <a:solidFill>
                  <a:srgbClr val="9BBB59">
                    <a:lumMod val="50000"/>
                  </a:srgbClr>
                </a:solidFill>
                <a:effectLst/>
                <a:uLnTx/>
                <a:uFillTx/>
                <a:latin typeface="Arial" panose="020B0604020202020204" pitchFamily="34" charset="0"/>
                <a:ea typeface="+mn-ea"/>
                <a:cs typeface="Arial" panose="020B0604020202020204" pitchFamily="34" charset="0"/>
              </a:rPr>
              <a:t>CẢM</a:t>
            </a:r>
            <a:r>
              <a:rPr kumimoji="0" lang="en-US" sz="7800" b="1" i="0" u="none" strike="noStrike" kern="1200" cap="none" spc="0" normalizeH="0" noProof="0">
                <a:ln>
                  <a:noFill/>
                </a:ln>
                <a:solidFill>
                  <a:srgbClr val="9BBB59">
                    <a:lumMod val="50000"/>
                  </a:srgbClr>
                </a:solidFill>
                <a:effectLst/>
                <a:uLnTx/>
                <a:uFillTx/>
                <a:latin typeface="Arial" panose="020B0604020202020204" pitchFamily="34" charset="0"/>
                <a:ea typeface="+mn-ea"/>
                <a:cs typeface="Arial" panose="020B0604020202020204" pitchFamily="34" charset="0"/>
              </a:rPr>
              <a:t> ƠN CÁC EM ĐÃ LẮNG NGHE, HẸN GẶP LẠI Ở TIẾT HỌC SAU</a:t>
            </a:r>
            <a:r>
              <a:rPr kumimoji="0" lang="en-US" sz="7800" b="1" i="0" u="none" strike="noStrike" kern="1200" cap="none" spc="0" normalizeH="0" baseline="0" noProof="0">
                <a:ln>
                  <a:noFill/>
                </a:ln>
                <a:solidFill>
                  <a:srgbClr val="9BBB59">
                    <a:lumMod val="50000"/>
                  </a:srgbClr>
                </a:solidFill>
                <a:effectLst/>
                <a:uLnTx/>
                <a:uFillTx/>
                <a:latin typeface="Arial" panose="020B0604020202020204" pitchFamily="34" charset="0"/>
                <a:ea typeface="+mn-ea"/>
                <a:cs typeface="Arial" panose="020B0604020202020204" pitchFamily="34" charset="0"/>
              </a:rPr>
              <a:t>!</a:t>
            </a:r>
            <a:endParaRPr kumimoji="0" lang="en-US" sz="7800" b="1" i="0" u="none" strike="noStrike" kern="1200" cap="none" spc="0" normalizeH="0" baseline="0" noProof="0" dirty="0">
              <a:ln>
                <a:noFill/>
              </a:ln>
              <a:solidFill>
                <a:srgbClr val="9BBB59">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26374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8" name="Freeform 8"/>
          <p:cNvSpPr/>
          <p:nvPr/>
        </p:nvSpPr>
        <p:spPr>
          <a:xfrm>
            <a:off x="16475187" y="0"/>
            <a:ext cx="1860777" cy="1744246"/>
          </a:xfrm>
          <a:custGeom>
            <a:avLst/>
            <a:gdLst/>
            <a:ahLst/>
            <a:cxnLst/>
            <a:rect l="l" t="t" r="r" b="b"/>
            <a:pathLst>
              <a:path w="2791070" h="2756182">
                <a:moveTo>
                  <a:pt x="0" y="0"/>
                </a:moveTo>
                <a:lnTo>
                  <a:pt x="2791070" y="0"/>
                </a:lnTo>
                <a:lnTo>
                  <a:pt x="2791070" y="2756182"/>
                </a:lnTo>
                <a:lnTo>
                  <a:pt x="0" y="27561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83953" y="0"/>
            <a:ext cx="1419940" cy="1254597"/>
          </a:xfrm>
          <a:custGeom>
            <a:avLst/>
            <a:gdLst/>
            <a:ahLst/>
            <a:cxnLst/>
            <a:rect l="l" t="t" r="r" b="b"/>
            <a:pathLst>
              <a:path w="2335521" h="2081533">
                <a:moveTo>
                  <a:pt x="0" y="0"/>
                </a:moveTo>
                <a:lnTo>
                  <a:pt x="2335521" y="0"/>
                </a:lnTo>
                <a:lnTo>
                  <a:pt x="2335521" y="2081533"/>
                </a:lnTo>
                <a:lnTo>
                  <a:pt x="0" y="2081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6577635" y="8188702"/>
            <a:ext cx="1655883" cy="2046249"/>
          </a:xfrm>
          <a:custGeom>
            <a:avLst/>
            <a:gdLst/>
            <a:ahLst/>
            <a:cxnLst/>
            <a:rect l="l" t="t" r="r" b="b"/>
            <a:pathLst>
              <a:path w="3418395" h="3277386">
                <a:moveTo>
                  <a:pt x="0" y="0"/>
                </a:moveTo>
                <a:lnTo>
                  <a:pt x="3418395" y="0"/>
                </a:lnTo>
                <a:lnTo>
                  <a:pt x="3418395" y="3277386"/>
                </a:lnTo>
                <a:lnTo>
                  <a:pt x="0" y="3277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4" name="Group 33">
            <a:extLst>
              <a:ext uri="{FF2B5EF4-FFF2-40B4-BE49-F238E27FC236}">
                <a16:creationId xmlns:a16="http://schemas.microsoft.com/office/drawing/2014/main" id="{8C842364-57BB-0595-0575-8494DDA0DE82}"/>
              </a:ext>
            </a:extLst>
          </p:cNvPr>
          <p:cNvGrpSpPr/>
          <p:nvPr/>
        </p:nvGrpSpPr>
        <p:grpSpPr>
          <a:xfrm>
            <a:off x="3764530" y="0"/>
            <a:ext cx="10758940" cy="1735078"/>
            <a:chOff x="3677277" y="831974"/>
            <a:chExt cx="10758940" cy="1735078"/>
          </a:xfrm>
        </p:grpSpPr>
        <p:sp>
          <p:nvSpPr>
            <p:cNvPr id="35" name="Freeform 3">
              <a:extLst>
                <a:ext uri="{FF2B5EF4-FFF2-40B4-BE49-F238E27FC236}">
                  <a16:creationId xmlns:a16="http://schemas.microsoft.com/office/drawing/2014/main" id="{B1FF58A3-ECBD-300E-A472-7CC94455AFA3}"/>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8">
                <a:duotone>
                  <a:schemeClr val="accent5">
                    <a:shade val="45000"/>
                    <a:satMod val="135000"/>
                  </a:schemeClr>
                  <a:prstClr val="white"/>
                </a:duotone>
                <a:extLst>
                  <a:ext uri="{96DAC541-7B7A-43D3-8B79-37D633B846F1}">
                    <asvg:svgBlip xmlns:asvg="http://schemas.microsoft.com/office/drawing/2016/SVG/main" r:embed="rId9"/>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2E11984-40F6-E007-9B0A-BDE0A739F738}"/>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77E19390-D9FC-02E2-F606-CC11DEB194BA}"/>
              </a:ext>
            </a:extLst>
          </p:cNvPr>
          <p:cNvGrpSpPr/>
          <p:nvPr/>
        </p:nvGrpSpPr>
        <p:grpSpPr>
          <a:xfrm>
            <a:off x="875449" y="2086941"/>
            <a:ext cx="16304257" cy="864984"/>
            <a:chOff x="2334023" y="3058267"/>
            <a:chExt cx="16304257" cy="864984"/>
          </a:xfrm>
        </p:grpSpPr>
        <p:sp>
          <p:nvSpPr>
            <p:cNvPr id="38" name="TextBox 37">
              <a:extLst>
                <a:ext uri="{FF2B5EF4-FFF2-40B4-BE49-F238E27FC236}">
                  <a16:creationId xmlns:a16="http://schemas.microsoft.com/office/drawing/2014/main" id="{27C41263-B256-E623-62D6-35551B44AEC5}"/>
                </a:ext>
              </a:extLst>
            </p:cNvPr>
            <p:cNvSpPr txBox="1"/>
            <p:nvPr/>
          </p:nvSpPr>
          <p:spPr>
            <a:xfrm>
              <a:off x="3752940" y="3136816"/>
              <a:ext cx="14885340" cy="707886"/>
            </a:xfrm>
            <a:prstGeom prst="rect">
              <a:avLst/>
            </a:prstGeom>
            <a:noFill/>
          </p:spPr>
          <p:txBody>
            <a:bodyPr wrap="square" rtlCol="0">
              <a:spAutoFit/>
            </a:bodyPr>
            <a:lstStyle/>
            <a:p>
              <a:pPr algn="just"/>
              <a:r>
                <a:rPr lang="en-US" sz="4000" b="1">
                  <a:latin typeface="Arial" panose="020B0604020202020204" pitchFamily="34" charset="0"/>
                  <a:cs typeface="Arial" panose="020B0604020202020204" pitchFamily="34" charset="0"/>
                </a:rPr>
                <a:t>Hoạt động 1: </a:t>
              </a:r>
              <a:r>
                <a:rPr lang="en-US" sz="4000">
                  <a:latin typeface="Arial" panose="020B0604020202020204" pitchFamily="34" charset="0"/>
                  <a:cs typeface="Arial" panose="020B0604020202020204" pitchFamily="34" charset="0"/>
                </a:rPr>
                <a:t>Lập danh mục nghề phổ biến trong xã hội hiện đại</a:t>
              </a:r>
            </a:p>
          </p:txBody>
        </p:sp>
        <p:sp>
          <p:nvSpPr>
            <p:cNvPr id="39" name="Rectangle: Rounded Corners 38">
              <a:extLst>
                <a:ext uri="{FF2B5EF4-FFF2-40B4-BE49-F238E27FC236}">
                  <a16:creationId xmlns:a16="http://schemas.microsoft.com/office/drawing/2014/main" id="{61EF4E7B-3670-B006-8086-638CF86B4434}"/>
                </a:ext>
              </a:extLst>
            </p:cNvPr>
            <p:cNvSpPr/>
            <p:nvPr/>
          </p:nvSpPr>
          <p:spPr>
            <a:xfrm>
              <a:off x="2334023" y="3058267"/>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grpSp>
      <p:grpSp>
        <p:nvGrpSpPr>
          <p:cNvPr id="40" name="Group 39">
            <a:extLst>
              <a:ext uri="{FF2B5EF4-FFF2-40B4-BE49-F238E27FC236}">
                <a16:creationId xmlns:a16="http://schemas.microsoft.com/office/drawing/2014/main" id="{0EF6CCEF-ABB6-9F80-D42A-BE2150210B32}"/>
              </a:ext>
            </a:extLst>
          </p:cNvPr>
          <p:cNvGrpSpPr/>
          <p:nvPr/>
        </p:nvGrpSpPr>
        <p:grpSpPr>
          <a:xfrm>
            <a:off x="870006" y="3016592"/>
            <a:ext cx="16304257" cy="1824923"/>
            <a:chOff x="2334022" y="3568828"/>
            <a:chExt cx="16304257" cy="1824923"/>
          </a:xfrm>
        </p:grpSpPr>
        <p:sp>
          <p:nvSpPr>
            <p:cNvPr id="41" name="Rectangle: Rounded Corners 40">
              <a:extLst>
                <a:ext uri="{FF2B5EF4-FFF2-40B4-BE49-F238E27FC236}">
                  <a16:creationId xmlns:a16="http://schemas.microsoft.com/office/drawing/2014/main" id="{710421E8-70C3-F8D0-B9F2-DC49B3EF7371}"/>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42" name="TextBox 41">
              <a:extLst>
                <a:ext uri="{FF2B5EF4-FFF2-40B4-BE49-F238E27FC236}">
                  <a16:creationId xmlns:a16="http://schemas.microsoft.com/office/drawing/2014/main" id="{DA2C0CEE-0DA3-FEF0-2573-3BD58827A4AF}"/>
                </a:ext>
              </a:extLst>
            </p:cNvPr>
            <p:cNvSpPr txBox="1"/>
            <p:nvPr/>
          </p:nvSpPr>
          <p:spPr>
            <a:xfrm>
              <a:off x="3752939" y="3568828"/>
              <a:ext cx="14885340"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2: </a:t>
              </a:r>
              <a:r>
                <a:rPr lang="en-US" sz="4000">
                  <a:latin typeface="Arial" panose="020B0604020202020204" pitchFamily="34" charset="0"/>
                  <a:cs typeface="Arial" panose="020B0604020202020204" pitchFamily="34" charset="0"/>
                </a:rPr>
                <a:t>Tìm hiểu thông tin về các nghề phổ biến trong xã hội hiện đại</a:t>
              </a:r>
            </a:p>
          </p:txBody>
        </p:sp>
      </p:grpSp>
      <p:grpSp>
        <p:nvGrpSpPr>
          <p:cNvPr id="43" name="Group 42">
            <a:extLst>
              <a:ext uri="{FF2B5EF4-FFF2-40B4-BE49-F238E27FC236}">
                <a16:creationId xmlns:a16="http://schemas.microsoft.com/office/drawing/2014/main" id="{0F31D331-9E8A-26D3-8164-90509E098BB4}"/>
              </a:ext>
            </a:extLst>
          </p:cNvPr>
          <p:cNvGrpSpPr/>
          <p:nvPr/>
        </p:nvGrpSpPr>
        <p:grpSpPr>
          <a:xfrm>
            <a:off x="875449" y="4880524"/>
            <a:ext cx="16284938" cy="1824923"/>
            <a:chOff x="2301848" y="5036258"/>
            <a:chExt cx="16284938" cy="1824923"/>
          </a:xfrm>
        </p:grpSpPr>
        <p:sp>
          <p:nvSpPr>
            <p:cNvPr id="44" name="Rectangle: Rounded Corners 43">
              <a:extLst>
                <a:ext uri="{FF2B5EF4-FFF2-40B4-BE49-F238E27FC236}">
                  <a16:creationId xmlns:a16="http://schemas.microsoft.com/office/drawing/2014/main" id="{A08F0A6A-789F-7294-0D2B-77FAA8460514}"/>
                </a:ext>
              </a:extLst>
            </p:cNvPr>
            <p:cNvSpPr/>
            <p:nvPr/>
          </p:nvSpPr>
          <p:spPr>
            <a:xfrm>
              <a:off x="2301848" y="547291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sp>
          <p:nvSpPr>
            <p:cNvPr id="45" name="TextBox 44">
              <a:extLst>
                <a:ext uri="{FF2B5EF4-FFF2-40B4-BE49-F238E27FC236}">
                  <a16:creationId xmlns:a16="http://schemas.microsoft.com/office/drawing/2014/main" id="{B143E9DD-2ED2-C602-9034-A0223B3DA771}"/>
                </a:ext>
              </a:extLst>
            </p:cNvPr>
            <p:cNvSpPr txBox="1"/>
            <p:nvPr/>
          </p:nvSpPr>
          <p:spPr>
            <a:xfrm>
              <a:off x="3701446" y="5036258"/>
              <a:ext cx="14885340"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3: </a:t>
              </a:r>
              <a:r>
                <a:rPr lang="vi-VN" sz="4000">
                  <a:latin typeface="Arial" panose="020B0604020202020204" pitchFamily="34" charset="0"/>
                  <a:cs typeface="Arial" panose="020B0604020202020204" pitchFamily="34" charset="0"/>
                </a:rPr>
                <a:t>Tìm hiểu những thách thức, phẩm chất, năng lực cần có của người làm nghề trong xã hội hiện đại</a:t>
              </a:r>
              <a:endParaRPr lang="en-US" sz="400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9686373C-2DA2-4BA4-00D4-2B6EE46FCF83}"/>
              </a:ext>
            </a:extLst>
          </p:cNvPr>
          <p:cNvGrpSpPr/>
          <p:nvPr/>
        </p:nvGrpSpPr>
        <p:grpSpPr>
          <a:xfrm>
            <a:off x="870006" y="8898984"/>
            <a:ext cx="16046394" cy="864984"/>
            <a:chOff x="2334023" y="2754519"/>
            <a:chExt cx="16046394" cy="864984"/>
          </a:xfrm>
        </p:grpSpPr>
        <p:sp>
          <p:nvSpPr>
            <p:cNvPr id="47" name="TextBox 46">
              <a:extLst>
                <a:ext uri="{FF2B5EF4-FFF2-40B4-BE49-F238E27FC236}">
                  <a16:creationId xmlns:a16="http://schemas.microsoft.com/office/drawing/2014/main" id="{658D8809-A433-9995-E6B9-661A8CAED90D}"/>
                </a:ext>
              </a:extLst>
            </p:cNvPr>
            <p:cNvSpPr txBox="1"/>
            <p:nvPr/>
          </p:nvSpPr>
          <p:spPr>
            <a:xfrm>
              <a:off x="3780153" y="2853841"/>
              <a:ext cx="14600264" cy="707886"/>
            </a:xfrm>
            <a:prstGeom prst="rect">
              <a:avLst/>
            </a:prstGeom>
            <a:noFill/>
          </p:spPr>
          <p:txBody>
            <a:bodyPr wrap="square" rtlCol="0">
              <a:spAutoFit/>
            </a:bodyPr>
            <a:lstStyle/>
            <a:p>
              <a:pPr algn="just"/>
              <a:r>
                <a:rPr lang="en-US" sz="4000" b="1">
                  <a:latin typeface="Arial" panose="020B0604020202020204" pitchFamily="34" charset="0"/>
                  <a:cs typeface="Arial" panose="020B0604020202020204" pitchFamily="34" charset="0"/>
                </a:rPr>
                <a:t>Hoạt động: </a:t>
              </a:r>
              <a:r>
                <a:rPr lang="en-US" sz="4000">
                  <a:latin typeface="Arial" panose="020B0604020202020204" pitchFamily="34" charset="0"/>
                  <a:cs typeface="Arial" panose="020B0604020202020204" pitchFamily="34" charset="0"/>
                </a:rPr>
                <a:t>Củng cố kiến thức – Vận dụng</a:t>
              </a:r>
            </a:p>
          </p:txBody>
        </p:sp>
        <p:sp>
          <p:nvSpPr>
            <p:cNvPr id="48" name="Rectangle: Rounded Corners 47">
              <a:extLst>
                <a:ext uri="{FF2B5EF4-FFF2-40B4-BE49-F238E27FC236}">
                  <a16:creationId xmlns:a16="http://schemas.microsoft.com/office/drawing/2014/main" id="{061E6D1F-B666-3EF8-D218-710DA810F075}"/>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5</a:t>
              </a:r>
            </a:p>
          </p:txBody>
        </p:sp>
      </p:grpSp>
      <p:grpSp>
        <p:nvGrpSpPr>
          <p:cNvPr id="49" name="Group 48">
            <a:extLst>
              <a:ext uri="{FF2B5EF4-FFF2-40B4-BE49-F238E27FC236}">
                <a16:creationId xmlns:a16="http://schemas.microsoft.com/office/drawing/2014/main" id="{C05A3627-0E5B-17B0-130D-A0B092111D5A}"/>
              </a:ext>
            </a:extLst>
          </p:cNvPr>
          <p:cNvGrpSpPr/>
          <p:nvPr/>
        </p:nvGrpSpPr>
        <p:grpSpPr>
          <a:xfrm>
            <a:off x="870007" y="6786591"/>
            <a:ext cx="16304256" cy="1824923"/>
            <a:chOff x="2301848" y="5036258"/>
            <a:chExt cx="16304256" cy="1824923"/>
          </a:xfrm>
        </p:grpSpPr>
        <p:sp>
          <p:nvSpPr>
            <p:cNvPr id="50" name="Rectangle: Rounded Corners 49">
              <a:extLst>
                <a:ext uri="{FF2B5EF4-FFF2-40B4-BE49-F238E27FC236}">
                  <a16:creationId xmlns:a16="http://schemas.microsoft.com/office/drawing/2014/main" id="{88C54E2D-DE52-3F3E-8D40-2B2DDFBC8149}"/>
                </a:ext>
              </a:extLst>
            </p:cNvPr>
            <p:cNvSpPr/>
            <p:nvPr/>
          </p:nvSpPr>
          <p:spPr>
            <a:xfrm>
              <a:off x="2301848" y="547291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4</a:t>
              </a:r>
            </a:p>
          </p:txBody>
        </p:sp>
        <p:sp>
          <p:nvSpPr>
            <p:cNvPr id="51" name="TextBox 50">
              <a:extLst>
                <a:ext uri="{FF2B5EF4-FFF2-40B4-BE49-F238E27FC236}">
                  <a16:creationId xmlns:a16="http://schemas.microsoft.com/office/drawing/2014/main" id="{57589D96-E76E-3206-5481-F16E4BE4538A}"/>
                </a:ext>
              </a:extLst>
            </p:cNvPr>
            <p:cNvSpPr txBox="1"/>
            <p:nvPr/>
          </p:nvSpPr>
          <p:spPr>
            <a:xfrm>
              <a:off x="3701445" y="5036258"/>
              <a:ext cx="14904659" cy="182492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Hoạt động 4: </a:t>
              </a:r>
              <a:r>
                <a:rPr lang="vi-VN" sz="4000">
                  <a:latin typeface="Arial" panose="020B0604020202020204" pitchFamily="34" charset="0"/>
                  <a:cs typeface="Arial" panose="020B0604020202020204" pitchFamily="34" charset="0"/>
                </a:rPr>
                <a:t>Triển lãm tranh, ảnh về nghề nghiệp trong xã hội hiện đại</a:t>
              </a:r>
              <a:endParaRPr lang="en-US" sz="400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grpSp>
        <p:nvGrpSpPr>
          <p:cNvPr id="4" name="Group 4"/>
          <p:cNvGrpSpPr/>
          <p:nvPr/>
        </p:nvGrpSpPr>
        <p:grpSpPr>
          <a:xfrm>
            <a:off x="568519" y="1787800"/>
            <a:ext cx="17150961" cy="7573256"/>
            <a:chOff x="0" y="0"/>
            <a:chExt cx="4517126" cy="1994602"/>
          </a:xfrm>
        </p:grpSpPr>
        <p:sp>
          <p:nvSpPr>
            <p:cNvPr id="5" name="Freeform 5"/>
            <p:cNvSpPr/>
            <p:nvPr/>
          </p:nvSpPr>
          <p:spPr>
            <a:xfrm>
              <a:off x="0" y="0"/>
              <a:ext cx="4517126" cy="1994602"/>
            </a:xfrm>
            <a:custGeom>
              <a:avLst/>
              <a:gdLst/>
              <a:ahLst/>
              <a:cxnLst/>
              <a:rect l="l" t="t" r="r" b="b"/>
              <a:pathLst>
                <a:path w="4517126" h="1994602">
                  <a:moveTo>
                    <a:pt x="23021" y="0"/>
                  </a:moveTo>
                  <a:lnTo>
                    <a:pt x="4494104" y="0"/>
                  </a:lnTo>
                  <a:cubicBezTo>
                    <a:pt x="4500210" y="0"/>
                    <a:pt x="4506066" y="2425"/>
                    <a:pt x="4510383" y="6743"/>
                  </a:cubicBezTo>
                  <a:cubicBezTo>
                    <a:pt x="4514700" y="11060"/>
                    <a:pt x="4517126" y="16916"/>
                    <a:pt x="4517126" y="23021"/>
                  </a:cubicBezTo>
                  <a:lnTo>
                    <a:pt x="4517126" y="1971581"/>
                  </a:lnTo>
                  <a:cubicBezTo>
                    <a:pt x="4517126" y="1984295"/>
                    <a:pt x="4506819" y="1994602"/>
                    <a:pt x="4494104" y="1994602"/>
                  </a:cubicBezTo>
                  <a:lnTo>
                    <a:pt x="23021" y="1994602"/>
                  </a:lnTo>
                  <a:cubicBezTo>
                    <a:pt x="16916" y="1994602"/>
                    <a:pt x="11060" y="1992177"/>
                    <a:pt x="6743" y="1987859"/>
                  </a:cubicBezTo>
                  <a:cubicBezTo>
                    <a:pt x="2425" y="1983542"/>
                    <a:pt x="0" y="1977687"/>
                    <a:pt x="0" y="1971581"/>
                  </a:cubicBezTo>
                  <a:lnTo>
                    <a:pt x="0" y="23021"/>
                  </a:lnTo>
                  <a:cubicBezTo>
                    <a:pt x="0" y="16916"/>
                    <a:pt x="2425" y="11060"/>
                    <a:pt x="6743" y="6743"/>
                  </a:cubicBezTo>
                  <a:cubicBezTo>
                    <a:pt x="11060" y="2425"/>
                    <a:pt x="16916" y="0"/>
                    <a:pt x="23021" y="0"/>
                  </a:cubicBezTo>
                  <a:close/>
                </a:path>
              </a:pathLst>
            </a:custGeom>
            <a:solidFill>
              <a:srgbClr val="77AF76"/>
            </a:solidFill>
          </p:spPr>
          <p:txBody>
            <a:bodyPr/>
            <a:lstStyle/>
            <a:p>
              <a:endParaRPr lang="en-US"/>
            </a:p>
          </p:txBody>
        </p:sp>
        <p:sp>
          <p:nvSpPr>
            <p:cNvPr id="6" name="TextBox 6"/>
            <p:cNvSpPr txBox="1"/>
            <p:nvPr/>
          </p:nvSpPr>
          <p:spPr>
            <a:xfrm>
              <a:off x="0" y="-38100"/>
              <a:ext cx="4517126" cy="203270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95908" y="1472476"/>
            <a:ext cx="17023573" cy="7719010"/>
            <a:chOff x="0" y="0"/>
            <a:chExt cx="4483575" cy="2032990"/>
          </a:xfrm>
          <a:solidFill>
            <a:schemeClr val="bg1"/>
          </a:solidFill>
        </p:grpSpPr>
        <p:sp>
          <p:nvSpPr>
            <p:cNvPr id="8" name="Freeform 8"/>
            <p:cNvSpPr/>
            <p:nvPr/>
          </p:nvSpPr>
          <p:spPr>
            <a:xfrm>
              <a:off x="0" y="0"/>
              <a:ext cx="4483575" cy="2032990"/>
            </a:xfrm>
            <a:custGeom>
              <a:avLst/>
              <a:gdLst/>
              <a:ahLst/>
              <a:cxnLst/>
              <a:rect l="l" t="t" r="r" b="b"/>
              <a:pathLst>
                <a:path w="4483575" h="2032990">
                  <a:moveTo>
                    <a:pt x="23194" y="0"/>
                  </a:moveTo>
                  <a:lnTo>
                    <a:pt x="4460381" y="0"/>
                  </a:lnTo>
                  <a:cubicBezTo>
                    <a:pt x="4473191" y="0"/>
                    <a:pt x="4483575" y="10384"/>
                    <a:pt x="4483575" y="23194"/>
                  </a:cubicBezTo>
                  <a:lnTo>
                    <a:pt x="4483575" y="2009797"/>
                  </a:lnTo>
                  <a:cubicBezTo>
                    <a:pt x="4483575" y="2015948"/>
                    <a:pt x="4481131" y="2021847"/>
                    <a:pt x="4476781" y="2026197"/>
                  </a:cubicBezTo>
                  <a:cubicBezTo>
                    <a:pt x="4472432" y="2030547"/>
                    <a:pt x="4466532" y="2032990"/>
                    <a:pt x="4460381" y="2032990"/>
                  </a:cubicBezTo>
                  <a:lnTo>
                    <a:pt x="23194" y="2032990"/>
                  </a:lnTo>
                  <a:cubicBezTo>
                    <a:pt x="17042" y="2032990"/>
                    <a:pt x="11143" y="2030547"/>
                    <a:pt x="6793" y="2026197"/>
                  </a:cubicBezTo>
                  <a:cubicBezTo>
                    <a:pt x="2444" y="2021847"/>
                    <a:pt x="0" y="2015948"/>
                    <a:pt x="0" y="2009797"/>
                  </a:cubicBezTo>
                  <a:lnTo>
                    <a:pt x="0" y="23194"/>
                  </a:lnTo>
                  <a:cubicBezTo>
                    <a:pt x="0" y="17042"/>
                    <a:pt x="2444" y="11143"/>
                    <a:pt x="6793" y="6793"/>
                  </a:cubicBezTo>
                  <a:cubicBezTo>
                    <a:pt x="11143" y="2444"/>
                    <a:pt x="17042" y="0"/>
                    <a:pt x="23194" y="0"/>
                  </a:cubicBezTo>
                  <a:close/>
                </a:path>
              </a:pathLst>
            </a:custGeom>
            <a:grpFill/>
          </p:spPr>
          <p:txBody>
            <a:bodyPr/>
            <a:lstStyle/>
            <a:p>
              <a:endParaRPr lang="en-US"/>
            </a:p>
          </p:txBody>
        </p:sp>
        <p:sp>
          <p:nvSpPr>
            <p:cNvPr id="9" name="TextBox 9"/>
            <p:cNvSpPr txBox="1"/>
            <p:nvPr/>
          </p:nvSpPr>
          <p:spPr>
            <a:xfrm>
              <a:off x="0" y="-38100"/>
              <a:ext cx="4483575" cy="2071090"/>
            </a:xfrm>
            <a:prstGeom prst="rect">
              <a:avLst/>
            </a:prstGeom>
            <a:grpFill/>
          </p:spPr>
          <p:txBody>
            <a:bodyPr lIns="50800" tIns="50800" rIns="50800" bIns="50800" rtlCol="0" anchor="ctr"/>
            <a:lstStyle/>
            <a:p>
              <a:pPr algn="ctr">
                <a:lnSpc>
                  <a:spcPts val="2659"/>
                </a:lnSpc>
              </a:pPr>
              <a:endParaRPr/>
            </a:p>
          </p:txBody>
        </p:sp>
      </p:grpSp>
      <p:sp>
        <p:nvSpPr>
          <p:cNvPr id="12" name="Freeform 12"/>
          <p:cNvSpPr/>
          <p:nvPr/>
        </p:nvSpPr>
        <p:spPr>
          <a:xfrm>
            <a:off x="16386938" y="8672351"/>
            <a:ext cx="1901062" cy="1518200"/>
          </a:xfrm>
          <a:custGeom>
            <a:avLst/>
            <a:gdLst/>
            <a:ahLst/>
            <a:cxnLst/>
            <a:rect l="l" t="t" r="r" b="b"/>
            <a:pathLst>
              <a:path w="3068674" h="2883275">
                <a:moveTo>
                  <a:pt x="0" y="0"/>
                </a:moveTo>
                <a:lnTo>
                  <a:pt x="3068674" y="0"/>
                </a:lnTo>
                <a:lnTo>
                  <a:pt x="3068674" y="2883275"/>
                </a:lnTo>
                <a:lnTo>
                  <a:pt x="0" y="2883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6297313" y="269600"/>
            <a:ext cx="1666825" cy="1518200"/>
          </a:xfrm>
          <a:custGeom>
            <a:avLst/>
            <a:gdLst/>
            <a:ahLst/>
            <a:cxnLst/>
            <a:rect l="l" t="t" r="r" b="b"/>
            <a:pathLst>
              <a:path w="1666825" h="1518200">
                <a:moveTo>
                  <a:pt x="0" y="0"/>
                </a:moveTo>
                <a:lnTo>
                  <a:pt x="1666825" y="0"/>
                </a:lnTo>
                <a:lnTo>
                  <a:pt x="1666825" y="1518200"/>
                </a:lnTo>
                <a:lnTo>
                  <a:pt x="0" y="1518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504824" y="451538"/>
            <a:ext cx="1943100" cy="1520254"/>
          </a:xfrm>
          <a:custGeom>
            <a:avLst/>
            <a:gdLst/>
            <a:ahLst/>
            <a:cxnLst/>
            <a:rect l="l" t="t" r="r" b="b"/>
            <a:pathLst>
              <a:path w="1436164" h="1087895">
                <a:moveTo>
                  <a:pt x="0" y="0"/>
                </a:moveTo>
                <a:lnTo>
                  <a:pt x="1436164" y="0"/>
                </a:lnTo>
                <a:lnTo>
                  <a:pt x="1436164" y="1087894"/>
                </a:lnTo>
                <a:lnTo>
                  <a:pt x="0" y="1087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20">
            <a:extLst>
              <a:ext uri="{FF2B5EF4-FFF2-40B4-BE49-F238E27FC236}">
                <a16:creationId xmlns:a16="http://schemas.microsoft.com/office/drawing/2014/main" id="{5DA78964-D06A-73CF-079E-9442D12A38FB}"/>
              </a:ext>
            </a:extLst>
          </p:cNvPr>
          <p:cNvSpPr txBox="1"/>
          <p:nvPr/>
        </p:nvSpPr>
        <p:spPr>
          <a:xfrm>
            <a:off x="1558875" y="2952387"/>
            <a:ext cx="15297638" cy="4382225"/>
          </a:xfrm>
          <a:prstGeom prst="rect">
            <a:avLst/>
          </a:prstGeom>
        </p:spPr>
        <p:txBody>
          <a:bodyPr wrap="square" lIns="0" tIns="0" rIns="0" bIns="0" rtlCol="0" anchor="t">
            <a:spAutoFit/>
          </a:bodyPr>
          <a:lstStyle/>
          <a:p>
            <a:pPr lvl="0" algn="ctr">
              <a:lnSpc>
                <a:spcPct val="150000"/>
              </a:lnSpc>
            </a:pPr>
            <a:r>
              <a:rPr lang="vi-VN"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HOẠT ĐỘNG 1: </a:t>
            </a:r>
            <a:endParaRPr lang="en-US"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LẬP DANH MỤC NGHỀ PHỔ BIẾN TRONG XÃ HỘI HIỆN ĐẠI</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8" name="Freeform 8"/>
          <p:cNvSpPr/>
          <p:nvPr/>
        </p:nvSpPr>
        <p:spPr>
          <a:xfrm rot="1149574" flipH="1">
            <a:off x="17037473" y="8544899"/>
            <a:ext cx="1167023" cy="1863460"/>
          </a:xfrm>
          <a:custGeom>
            <a:avLst/>
            <a:gdLst/>
            <a:ahLst/>
            <a:cxnLst/>
            <a:rect l="l" t="t" r="r" b="b"/>
            <a:pathLst>
              <a:path w="1568258" h="2248398">
                <a:moveTo>
                  <a:pt x="1568258" y="0"/>
                </a:moveTo>
                <a:lnTo>
                  <a:pt x="0" y="0"/>
                </a:lnTo>
                <a:lnTo>
                  <a:pt x="0" y="2248398"/>
                </a:lnTo>
                <a:lnTo>
                  <a:pt x="1568258" y="2248398"/>
                </a:lnTo>
                <a:lnTo>
                  <a:pt x="15682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rot="1882764">
            <a:off x="134443" y="80414"/>
            <a:ext cx="1046014" cy="1688254"/>
          </a:xfrm>
          <a:custGeom>
            <a:avLst/>
            <a:gdLst/>
            <a:ahLst/>
            <a:cxnLst/>
            <a:rect l="l" t="t" r="r" b="b"/>
            <a:pathLst>
              <a:path w="1046014" h="1688254">
                <a:moveTo>
                  <a:pt x="0" y="0"/>
                </a:moveTo>
                <a:lnTo>
                  <a:pt x="1046014" y="0"/>
                </a:lnTo>
                <a:lnTo>
                  <a:pt x="1046014" y="1688254"/>
                </a:lnTo>
                <a:lnTo>
                  <a:pt x="0" y="1688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Speech Bubble: Rectangle with Corners Rounded 23">
            <a:extLst>
              <a:ext uri="{FF2B5EF4-FFF2-40B4-BE49-F238E27FC236}">
                <a16:creationId xmlns:a16="http://schemas.microsoft.com/office/drawing/2014/main" id="{1C85488E-F51D-2D6C-2D33-F9584D88DB1D}"/>
              </a:ext>
            </a:extLst>
          </p:cNvPr>
          <p:cNvSpPr/>
          <p:nvPr/>
        </p:nvSpPr>
        <p:spPr>
          <a:xfrm>
            <a:off x="9352279" y="1638301"/>
            <a:ext cx="7945120" cy="2971799"/>
          </a:xfrm>
          <a:prstGeom prst="wedgeRoundRectCallout">
            <a:avLst>
              <a:gd name="adj1" fmla="val -61434"/>
              <a:gd name="adj2" fmla="val 47738"/>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a:solidFill>
                  <a:prstClr val="black"/>
                </a:solidFill>
                <a:latin typeface="Arial" panose="020B0604020202020204" pitchFamily="34" charset="0"/>
                <a:cs typeface="Arial" panose="020B0604020202020204" pitchFamily="34" charset="0"/>
              </a:rPr>
              <a:t>Nêu tên nghề</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Speech Bubble: Rectangle with Corners Rounded 24">
            <a:extLst>
              <a:ext uri="{FF2B5EF4-FFF2-40B4-BE49-F238E27FC236}">
                <a16:creationId xmlns:a16="http://schemas.microsoft.com/office/drawing/2014/main" id="{ADEF9C6E-6FA7-450E-3588-0BBE765909A0}"/>
              </a:ext>
            </a:extLst>
          </p:cNvPr>
          <p:cNvSpPr/>
          <p:nvPr/>
        </p:nvSpPr>
        <p:spPr>
          <a:xfrm>
            <a:off x="9352279" y="5057644"/>
            <a:ext cx="7945120" cy="3352799"/>
          </a:xfrm>
          <a:prstGeom prst="wedgeRoundRectCallout">
            <a:avLst>
              <a:gd name="adj1" fmla="val -61647"/>
              <a:gd name="adj2" fmla="val -42448"/>
              <a:gd name="adj3" fmla="val 16667"/>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a:solidFill>
                  <a:prstClr val="black"/>
                </a:solidFill>
                <a:latin typeface="Arial" panose="020B0604020202020204" pitchFamily="34" charset="0"/>
                <a:cs typeface="Arial" panose="020B0604020202020204" pitchFamily="34" charset="0"/>
              </a:rPr>
              <a:t>Nêu </a:t>
            </a:r>
            <a:r>
              <a:rPr lang="vi-VN" sz="4000">
                <a:solidFill>
                  <a:prstClr val="black"/>
                </a:solidFill>
                <a:latin typeface="Arial" panose="020B0604020202020204" pitchFamily="34" charset="0"/>
                <a:cs typeface="Arial" panose="020B0604020202020204" pitchFamily="34" charset="0"/>
              </a:rPr>
              <a:t>tên một số nhân vật nổi tiếng làm nghề </a:t>
            </a:r>
            <a:r>
              <a:rPr lang="en-US" sz="4000">
                <a:solidFill>
                  <a:prstClr val="black"/>
                </a:solidFill>
                <a:latin typeface="Arial" panose="020B0604020202020204" pitchFamily="34" charset="0"/>
                <a:cs typeface="Arial" panose="020B0604020202020204" pitchFamily="34" charset="0"/>
              </a:rPr>
              <a:t>đó</a:t>
            </a:r>
            <a:r>
              <a:rPr lang="vi-VN" sz="4000">
                <a:solidFill>
                  <a:prstClr val="black"/>
                </a:solidFill>
                <a:latin typeface="Arial" panose="020B0604020202020204" pitchFamily="34" charset="0"/>
                <a:cs typeface="Arial" panose="020B0604020202020204" pitchFamily="34" charset="0"/>
              </a:rPr>
              <a:t> (nếu biết).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CCE40F6D-D3E4-A249-7254-02245BE38DD9}"/>
              </a:ext>
            </a:extLst>
          </p:cNvPr>
          <p:cNvGrpSpPr/>
          <p:nvPr/>
        </p:nvGrpSpPr>
        <p:grpSpPr>
          <a:xfrm>
            <a:off x="990601" y="1224643"/>
            <a:ext cx="6934200" cy="7424057"/>
            <a:chOff x="-151201" y="844697"/>
            <a:chExt cx="6934200" cy="7645094"/>
          </a:xfrm>
        </p:grpSpPr>
        <p:sp>
          <p:nvSpPr>
            <p:cNvPr id="27" name="Rectangle: Rounded Corners 26">
              <a:extLst>
                <a:ext uri="{FF2B5EF4-FFF2-40B4-BE49-F238E27FC236}">
                  <a16:creationId xmlns:a16="http://schemas.microsoft.com/office/drawing/2014/main" id="{215544EE-645E-5A4B-10CC-21E3545191C8}"/>
                </a:ext>
              </a:extLst>
            </p:cNvPr>
            <p:cNvSpPr/>
            <p:nvPr/>
          </p:nvSpPr>
          <p:spPr>
            <a:xfrm>
              <a:off x="-151201" y="878327"/>
              <a:ext cx="6934200" cy="761146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Các em hãy </a:t>
              </a:r>
              <a:r>
                <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chia sẻ về các nghề phổ biến trong xã hội hiện nay mà em tìm hiểu được</a:t>
              </a: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theo gợi ý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8" name="Picture 6">
              <a:extLst>
                <a:ext uri="{FF2B5EF4-FFF2-40B4-BE49-F238E27FC236}">
                  <a16:creationId xmlns:a16="http://schemas.microsoft.com/office/drawing/2014/main" id="{623F71C4-EAEE-017B-7EF5-39CB8F4109E0}"/>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07504" y="844697"/>
              <a:ext cx="2016790" cy="1968894"/>
            </a:xfrm>
            <a:prstGeom prst="rect">
              <a:avLst/>
            </a:prstGeom>
          </p:spPr>
        </p:pic>
      </p:grpSp>
      <p:pic>
        <p:nvPicPr>
          <p:cNvPr id="29" name="Picture 11">
            <a:extLst>
              <a:ext uri="{FF2B5EF4-FFF2-40B4-BE49-F238E27FC236}">
                <a16:creationId xmlns:a16="http://schemas.microsoft.com/office/drawing/2014/main" id="{4C2945A8-D108-DE53-ED67-99A864A696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38400" y="7090181"/>
            <a:ext cx="3657600" cy="3250694"/>
          </a:xfrm>
          <a:prstGeom prst="rect">
            <a:avLst/>
          </a:prstGeom>
        </p:spPr>
      </p:pic>
      <p:sp>
        <p:nvSpPr>
          <p:cNvPr id="30" name="Freeform 5">
            <a:extLst>
              <a:ext uri="{FF2B5EF4-FFF2-40B4-BE49-F238E27FC236}">
                <a16:creationId xmlns:a16="http://schemas.microsoft.com/office/drawing/2014/main" id="{9A66EDC0-B214-F547-E04F-50CB71022467}"/>
              </a:ext>
            </a:extLst>
          </p:cNvPr>
          <p:cNvSpPr/>
          <p:nvPr/>
        </p:nvSpPr>
        <p:spPr>
          <a:xfrm>
            <a:off x="16252059" y="0"/>
            <a:ext cx="2016791" cy="1638301"/>
          </a:xfrm>
          <a:custGeom>
            <a:avLst/>
            <a:gdLst/>
            <a:ahLst/>
            <a:cxnLst/>
            <a:rect l="l" t="t" r="r" b="b"/>
            <a:pathLst>
              <a:path w="2954492" h="2085379">
                <a:moveTo>
                  <a:pt x="0" y="0"/>
                </a:moveTo>
                <a:lnTo>
                  <a:pt x="2954492" y="0"/>
                </a:lnTo>
                <a:lnTo>
                  <a:pt x="2954492" y="2085378"/>
                </a:lnTo>
                <a:lnTo>
                  <a:pt x="0" y="20853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right)">
                                      <p:cBhvr>
                                        <p:cTn id="15" dur="500"/>
                                        <p:tgtEl>
                                          <p:spTgt spid="24"/>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4" name="Freeform 4"/>
          <p:cNvSpPr/>
          <p:nvPr/>
        </p:nvSpPr>
        <p:spPr>
          <a:xfrm>
            <a:off x="16704129" y="16329"/>
            <a:ext cx="1583871" cy="1600200"/>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3685BBA3-CE34-5520-E5CF-399C887FBEC1}"/>
              </a:ext>
            </a:extLst>
          </p:cNvPr>
          <p:cNvSpPr/>
          <p:nvPr/>
        </p:nvSpPr>
        <p:spPr>
          <a:xfrm>
            <a:off x="17068800" y="0"/>
            <a:ext cx="1219200" cy="1181100"/>
          </a:xfrm>
          <a:custGeom>
            <a:avLst/>
            <a:gdLst/>
            <a:ahLst/>
            <a:cxnLst/>
            <a:rect l="l" t="t" r="r" b="b"/>
            <a:pathLst>
              <a:path w="1560494" h="1486725">
                <a:moveTo>
                  <a:pt x="0" y="0"/>
                </a:moveTo>
                <a:lnTo>
                  <a:pt x="1560494" y="0"/>
                </a:lnTo>
                <a:lnTo>
                  <a:pt x="1560494" y="1486725"/>
                </a:lnTo>
                <a:lnTo>
                  <a:pt x="0" y="1486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01CB114-C37B-5128-62A8-EA1C9F53AFA4}"/>
              </a:ext>
            </a:extLst>
          </p:cNvPr>
          <p:cNvGrpSpPr/>
          <p:nvPr/>
        </p:nvGrpSpPr>
        <p:grpSpPr>
          <a:xfrm>
            <a:off x="381001" y="668423"/>
            <a:ext cx="13412440" cy="2229593"/>
            <a:chOff x="359230" y="921526"/>
            <a:chExt cx="13412440" cy="2229593"/>
          </a:xfrm>
        </p:grpSpPr>
        <p:sp>
          <p:nvSpPr>
            <p:cNvPr id="11" name="Line Callout 1 (Border and Accent Bar) 3">
              <a:extLst>
                <a:ext uri="{FF2B5EF4-FFF2-40B4-BE49-F238E27FC236}">
                  <a16:creationId xmlns:a16="http://schemas.microsoft.com/office/drawing/2014/main" id="{62E1534C-D62E-E1AF-B3DF-51D74960BD41}"/>
                </a:ext>
              </a:extLst>
            </p:cNvPr>
            <p:cNvSpPr/>
            <p:nvPr/>
          </p:nvSpPr>
          <p:spPr>
            <a:xfrm>
              <a:off x="359230" y="921526"/>
              <a:ext cx="12877799" cy="2189077"/>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a:t>
              </a:r>
              <a:r>
                <a:rPr lang="en-US" sz="4000">
                  <a:solidFill>
                    <a:schemeClr val="tx2">
                      <a:lumMod val="50000"/>
                    </a:schemeClr>
                  </a:solidFill>
                  <a:latin typeface="Arial" panose="020B0604020202020204" pitchFamily="34" charset="0"/>
                  <a:cs typeface="Arial" panose="020B0604020202020204" pitchFamily="34" charset="0"/>
                </a:rPr>
                <a:t>Một số nghề phổ biến trong xã hội hiện nay có thể kể đến </a:t>
              </a:r>
              <a:r>
                <a:rPr lang="vi-VN" sz="4000">
                  <a:solidFill>
                    <a:schemeClr val="tx2">
                      <a:lumMod val="50000"/>
                    </a:schemeClr>
                  </a:solidFill>
                  <a:latin typeface="Arial" panose="020B0604020202020204" pitchFamily="34" charset="0"/>
                  <a:cs typeface="Arial" panose="020B0604020202020204" pitchFamily="34" charset="0"/>
                </a:rPr>
                <a:t>như</a:t>
              </a:r>
              <a:r>
                <a:rPr lang="en-US" sz="4000">
                  <a:solidFill>
                    <a:schemeClr val="tx2">
                      <a:lumMod val="50000"/>
                    </a:schemeClr>
                  </a:solidFill>
                  <a:latin typeface="Arial" panose="020B0604020202020204" pitchFamily="34" charset="0"/>
                  <a:cs typeface="Arial" panose="020B0604020202020204" pitchFamily="34" charset="0"/>
                </a:rPr>
                <a:t>:</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2" name="Picture 13">
              <a:extLst>
                <a:ext uri="{FF2B5EF4-FFF2-40B4-BE49-F238E27FC236}">
                  <a16:creationId xmlns:a16="http://schemas.microsoft.com/office/drawing/2014/main" id="{FA3382EC-EE7B-4D87-0F29-225902C9985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02387" y="2144062"/>
              <a:ext cx="1069283" cy="1007057"/>
            </a:xfrm>
            <a:prstGeom prst="rect">
              <a:avLst/>
            </a:prstGeom>
          </p:spPr>
        </p:pic>
      </p:grpSp>
      <p:sp>
        <p:nvSpPr>
          <p:cNvPr id="13" name="Freeform 5">
            <a:extLst>
              <a:ext uri="{FF2B5EF4-FFF2-40B4-BE49-F238E27FC236}">
                <a16:creationId xmlns:a16="http://schemas.microsoft.com/office/drawing/2014/main" id="{0341DB2D-79CC-6B00-5831-564943BA27C0}"/>
              </a:ext>
            </a:extLst>
          </p:cNvPr>
          <p:cNvSpPr/>
          <p:nvPr/>
        </p:nvSpPr>
        <p:spPr>
          <a:xfrm>
            <a:off x="647700" y="3390900"/>
            <a:ext cx="16992600" cy="632460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9DC58-8CF7-F814-EA2D-8AA9BA15D784}"/>
              </a:ext>
            </a:extLst>
          </p:cNvPr>
          <p:cNvSpPr txBox="1"/>
          <p:nvPr/>
        </p:nvSpPr>
        <p:spPr>
          <a:xfrm>
            <a:off x="990600" y="3673615"/>
            <a:ext cx="6096000" cy="707886"/>
          </a:xfrm>
          <a:prstGeom prst="rect">
            <a:avLst/>
          </a:prstGeom>
          <a:noFill/>
        </p:spPr>
        <p:txBody>
          <a:bodyPr wrap="square">
            <a:spAutoFit/>
          </a:bodyPr>
          <a:lstStyle/>
          <a:p>
            <a:pPr marL="571500" indent="-571500" algn="just">
              <a:buClr>
                <a:schemeClr val="tx1"/>
              </a:buClr>
              <a:buFont typeface="Wingdings" panose="05000000000000000000" pitchFamily="2" charset="2"/>
              <a:buChar char="Ø"/>
            </a:pPr>
            <a:r>
              <a:rPr lang="vi-VN" sz="4000" b="1">
                <a:latin typeface="Arial" panose="020B0604020202020204" pitchFamily="34" charset="0"/>
                <a:ea typeface="Calibri" panose="020F0502020204030204" pitchFamily="34" charset="0"/>
                <a:cs typeface="Arial" panose="020B0604020202020204" pitchFamily="34" charset="0"/>
              </a:rPr>
              <a:t>Nghề làm MC</a:t>
            </a:r>
            <a:r>
              <a:rPr lang="en-US" sz="4000" b="1">
                <a:latin typeface="Arial" panose="020B0604020202020204" pitchFamily="34" charset="0"/>
                <a:ea typeface="Calibri" panose="020F0502020204030204" pitchFamily="34" charset="0"/>
                <a:cs typeface="Arial" panose="020B0604020202020204" pitchFamily="34" charset="0"/>
              </a:rPr>
              <a:t>:</a:t>
            </a:r>
          </a:p>
        </p:txBody>
      </p:sp>
      <p:sp>
        <p:nvSpPr>
          <p:cNvPr id="6" name="Freeform 6"/>
          <p:cNvSpPr/>
          <p:nvPr/>
        </p:nvSpPr>
        <p:spPr>
          <a:xfrm>
            <a:off x="84743" y="9105900"/>
            <a:ext cx="1210657" cy="11811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 name="Freeform 3"/>
          <p:cNvSpPr/>
          <p:nvPr/>
        </p:nvSpPr>
        <p:spPr>
          <a:xfrm>
            <a:off x="17118909" y="9427028"/>
            <a:ext cx="1073462" cy="810986"/>
          </a:xfrm>
          <a:custGeom>
            <a:avLst/>
            <a:gdLst/>
            <a:ahLst/>
            <a:cxnLst/>
            <a:rect l="l" t="t" r="r" b="b"/>
            <a:pathLst>
              <a:path w="3632923" h="3413434">
                <a:moveTo>
                  <a:pt x="0" y="0"/>
                </a:moveTo>
                <a:lnTo>
                  <a:pt x="3632923" y="0"/>
                </a:lnTo>
                <a:lnTo>
                  <a:pt x="3632923" y="3413434"/>
                </a:lnTo>
                <a:lnTo>
                  <a:pt x="0" y="34134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468C483-E261-CE8A-8EA6-1248B152AB5E}"/>
              </a:ext>
            </a:extLst>
          </p:cNvPr>
          <p:cNvSpPr txBox="1"/>
          <p:nvPr/>
        </p:nvSpPr>
        <p:spPr>
          <a:xfrm>
            <a:off x="1402701" y="8780697"/>
            <a:ext cx="3408556" cy="646331"/>
          </a:xfrm>
          <a:prstGeom prst="rect">
            <a:avLst/>
          </a:prstGeom>
          <a:noFill/>
        </p:spPr>
        <p:txBody>
          <a:bodyPr wrap="square">
            <a:spAutoFit/>
          </a:bodyPr>
          <a:lstStyle/>
          <a:p>
            <a:pPr algn="ctr">
              <a:buClr>
                <a:schemeClr val="tx1"/>
              </a:buClr>
            </a:pPr>
            <a:r>
              <a:rPr lang="en-US" sz="3600">
                <a:latin typeface="Arial" panose="020B0604020202020204" pitchFamily="34" charset="0"/>
                <a:ea typeface="Calibri" panose="020F0502020204030204" pitchFamily="34" charset="0"/>
                <a:cs typeface="Arial" panose="020B0604020202020204" pitchFamily="34" charset="0"/>
              </a:rPr>
              <a:t>MC Mai Ngọc</a:t>
            </a:r>
          </a:p>
        </p:txBody>
      </p:sp>
      <p:sp>
        <p:nvSpPr>
          <p:cNvPr id="22" name="TextBox 21">
            <a:extLst>
              <a:ext uri="{FF2B5EF4-FFF2-40B4-BE49-F238E27FC236}">
                <a16:creationId xmlns:a16="http://schemas.microsoft.com/office/drawing/2014/main" id="{21ADB268-F41E-AC5E-372C-179DC4ACAA56}"/>
              </a:ext>
            </a:extLst>
          </p:cNvPr>
          <p:cNvSpPr txBox="1"/>
          <p:nvPr/>
        </p:nvSpPr>
        <p:spPr>
          <a:xfrm>
            <a:off x="5310901" y="8780697"/>
            <a:ext cx="3833099" cy="646331"/>
          </a:xfrm>
          <a:prstGeom prst="rect">
            <a:avLst/>
          </a:prstGeom>
          <a:noFill/>
        </p:spPr>
        <p:txBody>
          <a:bodyPr wrap="square">
            <a:spAutoFit/>
          </a:bodyPr>
          <a:lstStyle/>
          <a:p>
            <a:pPr algn="ctr">
              <a:buClr>
                <a:schemeClr val="tx1"/>
              </a:buClr>
            </a:pPr>
            <a:r>
              <a:rPr lang="en-US" sz="3600">
                <a:latin typeface="Arial" panose="020B0604020202020204" pitchFamily="34" charset="0"/>
                <a:ea typeface="Calibri" panose="020F0502020204030204" pitchFamily="34" charset="0"/>
                <a:cs typeface="Arial" panose="020B0604020202020204" pitchFamily="34" charset="0"/>
              </a:rPr>
              <a:t>MC Lại Văn Sâm</a:t>
            </a:r>
          </a:p>
        </p:txBody>
      </p:sp>
      <p:pic>
        <p:nvPicPr>
          <p:cNvPr id="1032" name="Picture 8" descr="Mai Ngọc 'thời tiết' hồi hộp không ngủ được trước giờ lên sóng chương trình  thời sự">
            <a:extLst>
              <a:ext uri="{FF2B5EF4-FFF2-40B4-BE49-F238E27FC236}">
                <a16:creationId xmlns:a16="http://schemas.microsoft.com/office/drawing/2014/main" id="{175CB692-F604-7284-39C7-DA81CA549B3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016" t="15761"/>
          <a:stretch/>
        </p:blipFill>
        <p:spPr bwMode="auto">
          <a:xfrm>
            <a:off x="1117073" y="4631871"/>
            <a:ext cx="3979812" cy="3832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Lại Văn Sâm – Wikipedia tiếng Việt">
            <a:extLst>
              <a:ext uri="{FF2B5EF4-FFF2-40B4-BE49-F238E27FC236}">
                <a16:creationId xmlns:a16="http://schemas.microsoft.com/office/drawing/2014/main" id="{D7418B19-749F-4766-904C-2BEFEBA342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88609" y="4631871"/>
            <a:ext cx="3688048" cy="3832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Hết làm MC, Trấn Thành ngồi ghế cố vấn âm nhạc: Liệu có đủ chuyên môn?">
            <a:extLst>
              <a:ext uri="{FF2B5EF4-FFF2-40B4-BE49-F238E27FC236}">
                <a16:creationId xmlns:a16="http://schemas.microsoft.com/office/drawing/2014/main" id="{744D88AA-CE3F-6007-DE98-43CA92AC81F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57013" y="4631871"/>
            <a:ext cx="3524390" cy="3832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644F94CB-4E9C-EBAF-6D94-8494C808A5D6}"/>
              </a:ext>
            </a:extLst>
          </p:cNvPr>
          <p:cNvSpPr txBox="1"/>
          <p:nvPr/>
        </p:nvSpPr>
        <p:spPr>
          <a:xfrm>
            <a:off x="9602659" y="8780697"/>
            <a:ext cx="3833099" cy="646331"/>
          </a:xfrm>
          <a:prstGeom prst="rect">
            <a:avLst/>
          </a:prstGeom>
          <a:noFill/>
        </p:spPr>
        <p:txBody>
          <a:bodyPr wrap="square">
            <a:spAutoFit/>
          </a:bodyPr>
          <a:lstStyle/>
          <a:p>
            <a:pPr algn="ctr">
              <a:buClr>
                <a:schemeClr val="tx1"/>
              </a:buClr>
            </a:pPr>
            <a:r>
              <a:rPr lang="en-US" sz="3600">
                <a:latin typeface="Arial" panose="020B0604020202020204" pitchFamily="34" charset="0"/>
                <a:ea typeface="Calibri" panose="020F0502020204030204" pitchFamily="34" charset="0"/>
                <a:cs typeface="Arial" panose="020B0604020202020204" pitchFamily="34" charset="0"/>
              </a:rPr>
              <a:t>MC Trấn Thành</a:t>
            </a:r>
          </a:p>
        </p:txBody>
      </p:sp>
      <p:sp>
        <p:nvSpPr>
          <p:cNvPr id="7" name="TextBox 6">
            <a:extLst>
              <a:ext uri="{FF2B5EF4-FFF2-40B4-BE49-F238E27FC236}">
                <a16:creationId xmlns:a16="http://schemas.microsoft.com/office/drawing/2014/main" id="{48BE4373-DFF0-5E7E-D53A-65033DB4BE89}"/>
              </a:ext>
            </a:extLst>
          </p:cNvPr>
          <p:cNvSpPr txBox="1"/>
          <p:nvPr/>
        </p:nvSpPr>
        <p:spPr>
          <a:xfrm>
            <a:off x="13435758" y="8780697"/>
            <a:ext cx="3833099" cy="646331"/>
          </a:xfrm>
          <a:prstGeom prst="rect">
            <a:avLst/>
          </a:prstGeom>
          <a:noFill/>
        </p:spPr>
        <p:txBody>
          <a:bodyPr wrap="square">
            <a:spAutoFit/>
          </a:bodyPr>
          <a:lstStyle/>
          <a:p>
            <a:pPr algn="ctr">
              <a:buClr>
                <a:schemeClr val="tx1"/>
              </a:buClr>
            </a:pPr>
            <a:r>
              <a:rPr lang="en-US" sz="3600">
                <a:latin typeface="Arial" panose="020B0604020202020204" pitchFamily="34" charset="0"/>
                <a:ea typeface="Calibri" panose="020F0502020204030204" pitchFamily="34" charset="0"/>
                <a:cs typeface="Arial" panose="020B0604020202020204" pitchFamily="34" charset="0"/>
              </a:rPr>
              <a:t>MC Quỳnh Chi</a:t>
            </a:r>
          </a:p>
        </p:txBody>
      </p:sp>
      <p:pic>
        <p:nvPicPr>
          <p:cNvPr id="8" name="Picture 6" descr="MC Đặng Quỳnh Chi: 30 tuổi vẫn xinh như hot girl, xứng danh &quot;mỹ nhân Ban  thể thao VTV&quot;">
            <a:extLst>
              <a:ext uri="{FF2B5EF4-FFF2-40B4-BE49-F238E27FC236}">
                <a16:creationId xmlns:a16="http://schemas.microsoft.com/office/drawing/2014/main" id="{05B5114F-8F82-2DEF-4846-0C6A7C6BB79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810"/>
          <a:stretch/>
        </p:blipFill>
        <p:spPr bwMode="auto">
          <a:xfrm>
            <a:off x="13985893" y="4631871"/>
            <a:ext cx="2712793" cy="3832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barn(inVertical)">
                                      <p:cBhvr>
                                        <p:cTn id="23" dur="500"/>
                                        <p:tgtEl>
                                          <p:spTgt spid="10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Vertical)">
                                      <p:cBhvr>
                                        <p:cTn id="28" dur="500"/>
                                        <p:tgtEl>
                                          <p:spTgt spid="22"/>
                                        </p:tgtEl>
                                      </p:cBhvr>
                                    </p:animEffect>
                                  </p:childTnLst>
                                </p:cTn>
                              </p:par>
                              <p:par>
                                <p:cTn id="29" presetID="16" presetClass="entr" presetSubtype="37"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barn(outVertical)">
                                      <p:cBhvr>
                                        <p:cTn id="31" dur="5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barn(inVertical)">
                                      <p:cBhvr>
                                        <p:cTn id="36" dur="500"/>
                                        <p:tgtEl>
                                          <p:spTgt spid="10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outVertical)">
                                      <p:cBhvr>
                                        <p:cTn id="44" dur="500"/>
                                        <p:tgtEl>
                                          <p:spTgt spid="7"/>
                                        </p:tgtEl>
                                      </p:cBhvr>
                                    </p:animEffect>
                                  </p:childTnLst>
                                </p:cTn>
                              </p:par>
                              <p:par>
                                <p:cTn id="45" presetID="16" presetClass="entr" presetSubtype="37"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outVertic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7F7D5"/>
        </a:solidFill>
        <a:effectLst/>
      </p:bgPr>
    </p:bg>
    <p:spTree>
      <p:nvGrpSpPr>
        <p:cNvPr id="1" name=""/>
        <p:cNvGrpSpPr/>
        <p:nvPr/>
      </p:nvGrpSpPr>
      <p:grpSpPr>
        <a:xfrm>
          <a:off x="0" y="0"/>
          <a:ext cx="0" cy="0"/>
          <a:chOff x="0" y="0"/>
          <a:chExt cx="0" cy="0"/>
        </a:xfrm>
      </p:grpSpPr>
      <p:sp>
        <p:nvSpPr>
          <p:cNvPr id="4" name="Freeform 4"/>
          <p:cNvSpPr/>
          <p:nvPr/>
        </p:nvSpPr>
        <p:spPr>
          <a:xfrm>
            <a:off x="16704129" y="16329"/>
            <a:ext cx="1583871" cy="1600200"/>
          </a:xfrm>
          <a:custGeom>
            <a:avLst/>
            <a:gdLst/>
            <a:ahLst/>
            <a:cxnLst/>
            <a:rect l="l" t="t" r="r" b="b"/>
            <a:pathLst>
              <a:path w="2493847" h="2359803">
                <a:moveTo>
                  <a:pt x="0" y="0"/>
                </a:moveTo>
                <a:lnTo>
                  <a:pt x="2493847" y="0"/>
                </a:lnTo>
                <a:lnTo>
                  <a:pt x="2493847" y="2359803"/>
                </a:lnTo>
                <a:lnTo>
                  <a:pt x="0" y="23598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3685BBA3-CE34-5520-E5CF-399C887FBEC1}"/>
              </a:ext>
            </a:extLst>
          </p:cNvPr>
          <p:cNvSpPr/>
          <p:nvPr/>
        </p:nvSpPr>
        <p:spPr>
          <a:xfrm>
            <a:off x="17068800" y="0"/>
            <a:ext cx="1219200" cy="1181100"/>
          </a:xfrm>
          <a:custGeom>
            <a:avLst/>
            <a:gdLst/>
            <a:ahLst/>
            <a:cxnLst/>
            <a:rect l="l" t="t" r="r" b="b"/>
            <a:pathLst>
              <a:path w="1560494" h="1486725">
                <a:moveTo>
                  <a:pt x="0" y="0"/>
                </a:moveTo>
                <a:lnTo>
                  <a:pt x="1560494" y="0"/>
                </a:lnTo>
                <a:lnTo>
                  <a:pt x="1560494" y="1486725"/>
                </a:lnTo>
                <a:lnTo>
                  <a:pt x="0" y="1486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01CB114-C37B-5128-62A8-EA1C9F53AFA4}"/>
              </a:ext>
            </a:extLst>
          </p:cNvPr>
          <p:cNvGrpSpPr/>
          <p:nvPr/>
        </p:nvGrpSpPr>
        <p:grpSpPr>
          <a:xfrm>
            <a:off x="381001" y="668423"/>
            <a:ext cx="13412440" cy="2229593"/>
            <a:chOff x="359230" y="921526"/>
            <a:chExt cx="13412440" cy="2229593"/>
          </a:xfrm>
        </p:grpSpPr>
        <p:sp>
          <p:nvSpPr>
            <p:cNvPr id="11" name="Line Callout 1 (Border and Accent Bar) 3">
              <a:extLst>
                <a:ext uri="{FF2B5EF4-FFF2-40B4-BE49-F238E27FC236}">
                  <a16:creationId xmlns:a16="http://schemas.microsoft.com/office/drawing/2014/main" id="{62E1534C-D62E-E1AF-B3DF-51D74960BD41}"/>
                </a:ext>
              </a:extLst>
            </p:cNvPr>
            <p:cNvSpPr/>
            <p:nvPr/>
          </p:nvSpPr>
          <p:spPr>
            <a:xfrm>
              <a:off x="359230" y="921526"/>
              <a:ext cx="12877799" cy="2189077"/>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a:t>
              </a:r>
              <a:r>
                <a:rPr lang="en-US" sz="4000">
                  <a:solidFill>
                    <a:schemeClr val="tx2">
                      <a:lumMod val="50000"/>
                    </a:schemeClr>
                  </a:solidFill>
                  <a:latin typeface="Arial" panose="020B0604020202020204" pitchFamily="34" charset="0"/>
                  <a:cs typeface="Arial" panose="020B0604020202020204" pitchFamily="34" charset="0"/>
                </a:rPr>
                <a:t>Một số nghề phổ biến trong xã hội hiện nay có thể kể đến </a:t>
              </a:r>
              <a:r>
                <a:rPr lang="vi-VN" sz="4000">
                  <a:solidFill>
                    <a:schemeClr val="tx2">
                      <a:lumMod val="50000"/>
                    </a:schemeClr>
                  </a:solidFill>
                  <a:latin typeface="Arial" panose="020B0604020202020204" pitchFamily="34" charset="0"/>
                  <a:cs typeface="Arial" panose="020B0604020202020204" pitchFamily="34" charset="0"/>
                </a:rPr>
                <a:t>như</a:t>
              </a:r>
              <a:r>
                <a:rPr lang="en-US" sz="4000">
                  <a:solidFill>
                    <a:schemeClr val="tx2">
                      <a:lumMod val="50000"/>
                    </a:schemeClr>
                  </a:solidFill>
                  <a:latin typeface="Arial" panose="020B0604020202020204" pitchFamily="34" charset="0"/>
                  <a:cs typeface="Arial" panose="020B0604020202020204" pitchFamily="34" charset="0"/>
                </a:rPr>
                <a:t>:</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2" name="Picture 13">
              <a:extLst>
                <a:ext uri="{FF2B5EF4-FFF2-40B4-BE49-F238E27FC236}">
                  <a16:creationId xmlns:a16="http://schemas.microsoft.com/office/drawing/2014/main" id="{FA3382EC-EE7B-4D87-0F29-225902C9985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02387" y="2144062"/>
              <a:ext cx="1069283" cy="1007057"/>
            </a:xfrm>
            <a:prstGeom prst="rect">
              <a:avLst/>
            </a:prstGeom>
          </p:spPr>
        </p:pic>
      </p:grpSp>
      <p:sp>
        <p:nvSpPr>
          <p:cNvPr id="13" name="Freeform 5">
            <a:extLst>
              <a:ext uri="{FF2B5EF4-FFF2-40B4-BE49-F238E27FC236}">
                <a16:creationId xmlns:a16="http://schemas.microsoft.com/office/drawing/2014/main" id="{0341DB2D-79CC-6B00-5831-564943BA27C0}"/>
              </a:ext>
            </a:extLst>
          </p:cNvPr>
          <p:cNvSpPr/>
          <p:nvPr/>
        </p:nvSpPr>
        <p:spPr>
          <a:xfrm>
            <a:off x="647700" y="3390900"/>
            <a:ext cx="16992600" cy="632460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84743" y="9105900"/>
            <a:ext cx="1210657" cy="1181100"/>
          </a:xfrm>
          <a:custGeom>
            <a:avLst/>
            <a:gdLst/>
            <a:ahLst/>
            <a:cxnLst/>
            <a:rect l="l" t="t" r="r" b="b"/>
            <a:pathLst>
              <a:path w="3468434" h="4114800">
                <a:moveTo>
                  <a:pt x="0" y="0"/>
                </a:moveTo>
                <a:lnTo>
                  <a:pt x="3468433" y="0"/>
                </a:lnTo>
                <a:lnTo>
                  <a:pt x="346843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17118909" y="9427028"/>
            <a:ext cx="1073462" cy="810986"/>
          </a:xfrm>
          <a:custGeom>
            <a:avLst/>
            <a:gdLst/>
            <a:ahLst/>
            <a:cxnLst/>
            <a:rect l="l" t="t" r="r" b="b"/>
            <a:pathLst>
              <a:path w="3632923" h="3413434">
                <a:moveTo>
                  <a:pt x="0" y="0"/>
                </a:moveTo>
                <a:lnTo>
                  <a:pt x="3632923" y="0"/>
                </a:lnTo>
                <a:lnTo>
                  <a:pt x="3632923" y="3413434"/>
                </a:lnTo>
                <a:lnTo>
                  <a:pt x="0" y="341343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32BC2B0-34CF-D52F-4932-2E6556FBEB81}"/>
              </a:ext>
            </a:extLst>
          </p:cNvPr>
          <p:cNvSpPr txBox="1"/>
          <p:nvPr/>
        </p:nvSpPr>
        <p:spPr>
          <a:xfrm>
            <a:off x="1066800" y="4033713"/>
            <a:ext cx="8458200" cy="4825745"/>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Ø"/>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Nghề liên quan đến mạng xã hội như:</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sả</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xuất các nội dung số, dạy học/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dạy nấu ăn/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hướng dẫn tập thể dục trên mạng,..</a:t>
            </a:r>
          </a:p>
        </p:txBody>
      </p:sp>
      <p:grpSp>
        <p:nvGrpSpPr>
          <p:cNvPr id="16" name="Group 15">
            <a:extLst>
              <a:ext uri="{FF2B5EF4-FFF2-40B4-BE49-F238E27FC236}">
                <a16:creationId xmlns:a16="http://schemas.microsoft.com/office/drawing/2014/main" id="{CE534087-4EB4-6859-8F57-02BED470B70F}"/>
              </a:ext>
            </a:extLst>
          </p:cNvPr>
          <p:cNvGrpSpPr/>
          <p:nvPr/>
        </p:nvGrpSpPr>
        <p:grpSpPr>
          <a:xfrm>
            <a:off x="10304809" y="3555471"/>
            <a:ext cx="6555682" cy="4852457"/>
            <a:chOff x="10388864" y="3828492"/>
            <a:chExt cx="6555682" cy="4852457"/>
          </a:xfrm>
        </p:grpSpPr>
        <p:pic>
          <p:nvPicPr>
            <p:cNvPr id="2050" name="Picture 2" descr="Lần đầu tiên đào tạo cử nhân sáng tạo nội dung trên mạng xã hội - Tuổi Trẻ  Online">
              <a:extLst>
                <a:ext uri="{FF2B5EF4-FFF2-40B4-BE49-F238E27FC236}">
                  <a16:creationId xmlns:a16="http://schemas.microsoft.com/office/drawing/2014/main" id="{BC5FFD12-E892-A37B-4898-4D82661C36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88864" y="4688716"/>
              <a:ext cx="6387572" cy="39922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2" descr="Push pin ">
              <a:extLst>
                <a:ext uri="{FF2B5EF4-FFF2-40B4-BE49-F238E27FC236}">
                  <a16:creationId xmlns:a16="http://schemas.microsoft.com/office/drawing/2014/main" id="{7649DBDE-F378-79EC-DB1D-E305EB99FB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369766">
              <a:off x="16192246" y="3828492"/>
              <a:ext cx="752300" cy="752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828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2062</Words>
  <Application>Microsoft Office PowerPoint</Application>
  <PresentationFormat>Custom</PresentationFormat>
  <Paragraphs>170</Paragraphs>
  <Slides>47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Wingdings</vt:lpstr>
      <vt:lpstr>Calibri</vt:lpstr>
      <vt:lpstr>Courier New</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Colorful Playful Group Project Presentation</dc:title>
  <dc:creator>Admin</dc:creator>
  <cp:lastModifiedBy>Admin</cp:lastModifiedBy>
  <cp:revision>7</cp:revision>
  <dcterms:created xsi:type="dcterms:W3CDTF">2006-08-16T00:00:00Z</dcterms:created>
  <dcterms:modified xsi:type="dcterms:W3CDTF">2024-06-09T06:56:41Z</dcterms:modified>
  <dc:identifier>DAF46Vk6J30</dc:identifier>
</cp:coreProperties>
</file>