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4" r:id="rId3"/>
    <p:sldId id="257" r:id="rId4"/>
    <p:sldId id="261" r:id="rId5"/>
    <p:sldId id="267" r:id="rId6"/>
    <p:sldId id="592" r:id="rId7"/>
    <p:sldId id="593" r:id="rId8"/>
    <p:sldId id="594" r:id="rId9"/>
    <p:sldId id="595" r:id="rId10"/>
    <p:sldId id="596" r:id="rId11"/>
    <p:sldId id="597" r:id="rId12"/>
    <p:sldId id="598" r:id="rId13"/>
    <p:sldId id="599" r:id="rId14"/>
    <p:sldId id="591" r:id="rId15"/>
    <p:sldId id="270" r:id="rId16"/>
    <p:sldId id="600" r:id="rId17"/>
    <p:sldId id="589" r:id="rId18"/>
    <p:sldId id="601" r:id="rId19"/>
    <p:sldId id="602" r:id="rId20"/>
    <p:sldId id="603" r:id="rId21"/>
    <p:sldId id="590" r:id="rId22"/>
    <p:sldId id="275" r:id="rId23"/>
    <p:sldId id="586" r:id="rId24"/>
    <p:sldId id="276" r:id="rId25"/>
    <p:sldId id="277" r:id="rId26"/>
    <p:sldId id="588" r:id="rId27"/>
    <p:sldId id="604" r:id="rId28"/>
    <p:sldId id="287" r:id="rId29"/>
    <p:sldId id="605" r:id="rId30"/>
    <p:sldId id="606" r:id="rId31"/>
    <p:sldId id="607" r:id="rId32"/>
    <p:sldId id="608" r:id="rId33"/>
    <p:sldId id="609" r:id="rId34"/>
    <p:sldId id="610" r:id="rId35"/>
    <p:sldId id="611" r:id="rId36"/>
    <p:sldId id="612" r:id="rId37"/>
    <p:sldId id="613" r:id="rId38"/>
    <p:sldId id="294" r:id="rId39"/>
    <p:sldId id="262" r:id="rId40"/>
    <p:sldId id="579" r:id="rId41"/>
    <p:sldId id="580" r:id="rId42"/>
    <p:sldId id="581" r:id="rId43"/>
    <p:sldId id="266" r:id="rId44"/>
    <p:sldId id="582" r:id="rId45"/>
    <p:sldId id="583" r:id="rId46"/>
    <p:sldId id="584" r:id="rId47"/>
    <p:sldId id="263" r:id="rId48"/>
    <p:sldId id="5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105" autoAdjust="0"/>
  </p:normalViewPr>
  <p:slideViewPr>
    <p:cSldViewPr snapToGrid="0">
      <p:cViewPr varScale="1">
        <p:scale>
          <a:sx n="55" d="100"/>
          <a:sy n="55" d="100"/>
        </p:scale>
        <p:origin x="-109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CC09C3-4C83-BED3-AA33-834325A71E54}"/>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C85F94-DC55-1C53-25DF-0F21D3DE1928}"/>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CAB2DE-A5CB-D01D-01DB-404FEBE15A61}"/>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60F3E-0263-3417-F121-A16A488787C7}"/>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C43E36-D815-7BE7-7308-325EC43F633F}"/>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B3B9E7-0E92-8FFE-93AA-BDA4DC187E7B}"/>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6" name="Footer Placeholder 5">
            <a:extLst>
              <a:ext uri="{FF2B5EF4-FFF2-40B4-BE49-F238E27FC236}">
                <a16:creationId xmlns:a16="http://schemas.microsoft.com/office/drawing/2014/main" xmlns=""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2D918D-2B5A-9544-94FE-CAB97D9F6E4C}"/>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8" name="Footer Placeholder 7">
            <a:extLst>
              <a:ext uri="{FF2B5EF4-FFF2-40B4-BE49-F238E27FC236}">
                <a16:creationId xmlns:a16="http://schemas.microsoft.com/office/drawing/2014/main" xmlns=""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897F60-2E6B-D8C5-F0D1-87467CCC504E}"/>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4" name="Footer Placeholder 3">
            <a:extLst>
              <a:ext uri="{FF2B5EF4-FFF2-40B4-BE49-F238E27FC236}">
                <a16:creationId xmlns:a16="http://schemas.microsoft.com/office/drawing/2014/main" xmlns=""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B088B5-A926-14D4-E418-FFD8BFC728DC}"/>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3" name="Footer Placeholder 2">
            <a:extLst>
              <a:ext uri="{FF2B5EF4-FFF2-40B4-BE49-F238E27FC236}">
                <a16:creationId xmlns:a16="http://schemas.microsoft.com/office/drawing/2014/main" xmlns=""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1BAB9C-990F-A702-5975-24B186908D97}"/>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6" name="Footer Placeholder 5">
            <a:extLst>
              <a:ext uri="{FF2B5EF4-FFF2-40B4-BE49-F238E27FC236}">
                <a16:creationId xmlns:a16="http://schemas.microsoft.com/office/drawing/2014/main" xmlns=""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9716AF-1DD3-CD14-391B-9B4FA6C23869}"/>
              </a:ext>
            </a:extLst>
          </p:cNvPr>
          <p:cNvSpPr>
            <a:spLocks noGrp="1"/>
          </p:cNvSpPr>
          <p:nvPr>
            <p:ph type="dt" sz="half" idx="10"/>
          </p:nvPr>
        </p:nvSpPr>
        <p:spPr/>
        <p:txBody>
          <a:bodyPr/>
          <a:lstStyle/>
          <a:p>
            <a:fld id="{E25F876C-3CA9-44D7-8976-B410CEB4863D}" type="datetimeFigureOut">
              <a:rPr lang="en-US" smtClean="0"/>
              <a:t>8/21/2023</a:t>
            </a:fld>
            <a:endParaRPr lang="en-US"/>
          </a:p>
        </p:txBody>
      </p:sp>
      <p:sp>
        <p:nvSpPr>
          <p:cNvPr id="6" name="Footer Placeholder 5">
            <a:extLst>
              <a:ext uri="{FF2B5EF4-FFF2-40B4-BE49-F238E27FC236}">
                <a16:creationId xmlns:a16="http://schemas.microsoft.com/office/drawing/2014/main" xmlns=""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8/21/2023</a:t>
            </a:fld>
            <a:endParaRPr lang="en-US"/>
          </a:p>
        </p:txBody>
      </p:sp>
      <p:sp>
        <p:nvSpPr>
          <p:cNvPr id="5" name="Footer Placeholder 4">
            <a:extLst>
              <a:ext uri="{FF2B5EF4-FFF2-40B4-BE49-F238E27FC236}">
                <a16:creationId xmlns:a16="http://schemas.microsoft.com/office/drawing/2014/main" xmlns=""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M1zf4u9MvwY"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vtv.vn/xa-hoi/thoi-quen-an-uong-gay-hai-cho-suc-khoe-who-khuyen-cao-nhieu-nguoi-viet-tho-o-20200722164414928.ht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GIF"/></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mp3"/><Relationship Id="rId7" Type="http://schemas.openxmlformats.org/officeDocument/2006/relationships/image" Target="../media/image23.pn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1.mp3"/><Relationship Id="rId9" Type="http://schemas.openxmlformats.org/officeDocument/2006/relationships/image" Target="../media/image20.GIF"/></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mp3"/><Relationship Id="rId7" Type="http://schemas.openxmlformats.org/officeDocument/2006/relationships/image" Target="../media/image27.pn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1.mp3"/><Relationship Id="rId9" Type="http://schemas.openxmlformats.org/officeDocument/2006/relationships/image" Target="../media/image20.GIF"/></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mp3"/><Relationship Id="rId7" Type="http://schemas.openxmlformats.org/officeDocument/2006/relationships/image" Target="../media/image30.pn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1.mp3"/><Relationship Id="rId9" Type="http://schemas.openxmlformats.org/officeDocument/2006/relationships/image" Target="../media/image20.GIF"/></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1.mp3"/><Relationship Id="rId7" Type="http://schemas.openxmlformats.org/officeDocument/2006/relationships/image" Target="../media/image33.pn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2.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1.mp3"/><Relationship Id="rId9" Type="http://schemas.openxmlformats.org/officeDocument/2006/relationships/image" Target="../media/image20.GIF"/></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8.GIF"/><Relationship Id="rId17" Type="http://schemas.openxmlformats.org/officeDocument/2006/relationships/image" Target="../media/image16.GIF"/><Relationship Id="rId2" Type="http://schemas.openxmlformats.org/officeDocument/2006/relationships/audio" Target="../media/media3.mp3"/><Relationship Id="rId16" Type="http://schemas.openxmlformats.org/officeDocument/2006/relationships/image" Target="../media/image25.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20.GIF"/><Relationship Id="rId5" Type="http://schemas.microsoft.com/office/2007/relationships/media" Target="../media/media1.mp3"/><Relationship Id="rId1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audio" Target="../media/media4.mp3"/><Relationship Id="rId9" Type="http://schemas.openxmlformats.org/officeDocument/2006/relationships/image" Target="../media/image36.png"/><Relationship Id="rId14" Type="http://schemas.openxmlformats.org/officeDocument/2006/relationships/image" Target="../media/image17.GIF"/></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xmlns=""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D4BCC4A0-926F-A08C-78F5-7EB89DEB4443}"/>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 Dinh dưỡng và chế độ dinh dưỡng hợp lý</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D4BCC4A0-926F-A08C-78F5-7EB89DEB4443}"/>
              </a:ext>
            </a:extLst>
          </p:cNvPr>
          <p:cNvSpPr txBox="1"/>
          <p:nvPr/>
        </p:nvSpPr>
        <p:spPr>
          <a:xfrm>
            <a:off x="3088952" y="1895743"/>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1. Dinh dưỡng và chất dinh dưỡng</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
        <p:nvSpPr>
          <p:cNvPr id="8" name="TextBox 7">
            <a:extLst>
              <a:ext uri="{FF2B5EF4-FFF2-40B4-BE49-F238E27FC236}">
                <a16:creationId xmlns:a16="http://schemas.microsoft.com/office/drawing/2014/main" xmlns="" id="{D4BCC4A0-926F-A08C-78F5-7EB89DEB4443}"/>
              </a:ext>
            </a:extLst>
          </p:cNvPr>
          <p:cNvSpPr txBox="1"/>
          <p:nvPr/>
        </p:nvSpPr>
        <p:spPr>
          <a:xfrm>
            <a:off x="3158225" y="2726740"/>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2. Chế độ dinh dưỡng hợp lý</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985755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3" y="-355456"/>
            <a:ext cx="11757891" cy="1195964"/>
          </a:xfrm>
        </p:spPr>
        <p:txBody>
          <a:bodyPr>
            <a:normAutofit/>
          </a:bodyPr>
          <a:lstStyle/>
          <a:p>
            <a:pPr algn="l"/>
            <a:r>
              <a:rPr lang="en-US" sz="3200" smtClean="0">
                <a:latin typeface="Times New Roman" pitchFamily="18" charset="0"/>
                <a:cs typeface="Times New Roman" pitchFamily="18" charset="0"/>
              </a:rPr>
              <a:t>Quan sát bảng  29.2 và 29.3, trả lời các câu hỏi</a:t>
            </a:r>
            <a:endParaRPr lang="en-US" sz="3200">
              <a:latin typeface="Times New Roman" pitchFamily="18" charset="0"/>
              <a:cs typeface="Times New Roman" pitchFamily="18" charset="0"/>
            </a:endParaRPr>
          </a:p>
        </p:txBody>
      </p:sp>
      <p:sp>
        <p:nvSpPr>
          <p:cNvPr id="3" name="Subtitle 2"/>
          <p:cNvSpPr>
            <a:spLocks noGrp="1"/>
          </p:cNvSpPr>
          <p:nvPr>
            <p:ph type="subTitle" idx="1"/>
          </p:nvPr>
        </p:nvSpPr>
        <p:spPr>
          <a:xfrm>
            <a:off x="0" y="4839709"/>
            <a:ext cx="12192000" cy="2817235"/>
          </a:xfrm>
        </p:spPr>
        <p:txBody>
          <a:bodyPr>
            <a:noAutofit/>
          </a:bodyPr>
          <a:lstStyle/>
          <a:p>
            <a:pPr algn="l"/>
            <a:r>
              <a:rPr lang="en-US" sz="3200" smtClean="0">
                <a:latin typeface="Times New Roman" pitchFamily="18" charset="0"/>
                <a:cs typeface="Times New Roman" pitchFamily="18" charset="0"/>
              </a:rPr>
              <a:t>a.Trong </a:t>
            </a:r>
            <a:r>
              <a:rPr lang="en-US" sz="3200">
                <a:latin typeface="Times New Roman" pitchFamily="18" charset="0"/>
                <a:cs typeface="Times New Roman" pitchFamily="18" charset="0"/>
              </a:rPr>
              <a:t>một ngày, một người nên bổ sung cho cơ thể những </a:t>
            </a:r>
            <a:r>
              <a:rPr lang="en-US" sz="3200" smtClean="0">
                <a:latin typeface="Times New Roman" pitchFamily="18" charset="0"/>
                <a:cs typeface="Times New Roman" pitchFamily="18" charset="0"/>
              </a:rPr>
              <a:t>nhóm</a:t>
            </a:r>
          </a:p>
          <a:p>
            <a:pPr algn="l"/>
            <a:r>
              <a:rPr lang="en-US" sz="3200" smtClean="0">
                <a:latin typeface="Times New Roman" pitchFamily="18" charset="0"/>
                <a:cs typeface="Times New Roman" pitchFamily="18" charset="0"/>
              </a:rPr>
              <a:t>chất </a:t>
            </a:r>
            <a:r>
              <a:rPr lang="en-US" sz="3200">
                <a:latin typeface="Times New Roman" pitchFamily="18" charset="0"/>
                <a:cs typeface="Times New Roman" pitchFamily="18" charset="0"/>
              </a:rPr>
              <a:t>dinh dưỡng </a:t>
            </a:r>
            <a:r>
              <a:rPr lang="en-US" sz="3200" smtClean="0">
                <a:latin typeface="Times New Roman" pitchFamily="18" charset="0"/>
                <a:cs typeface="Times New Roman" pitchFamily="18" charset="0"/>
              </a:rPr>
              <a:t>nào?</a:t>
            </a:r>
          </a:p>
          <a:p>
            <a:pPr algn="l"/>
            <a:r>
              <a:rPr lang="en-US" sz="3200" smtClean="0">
                <a:latin typeface="Times New Roman" pitchFamily="18" charset="0"/>
                <a:cs typeface="Times New Roman" pitchFamily="18" charset="0"/>
              </a:rPr>
              <a:t>b.  </a:t>
            </a:r>
            <a:r>
              <a:rPr lang="en-US" sz="3200">
                <a:latin typeface="Times New Roman" pitchFamily="18" charset="0"/>
                <a:cs typeface="Times New Roman" pitchFamily="18" charset="0"/>
              </a:rPr>
              <a:t>Loại thực phẩm nào cần được ăn nhiều nhất, loại nào ăn ít nhất? Vì sao?</a:t>
            </a:r>
          </a:p>
          <a:p>
            <a:endParaRPr lang="en-US" sz="3200">
              <a:latin typeface="Times New Roman" pitchFamily="18" charset="0"/>
              <a:cs typeface="Times New Roman" pitchFamily="18" charset="0"/>
            </a:endParaRPr>
          </a:p>
        </p:txBody>
      </p:sp>
      <p:pic>
        <p:nvPicPr>
          <p:cNvPr id="4" name="Picture 3" descr="KHTN 8 (Cánh Diều) Bài 29:Dinh dưỡng và tiêu hóa ở người | Khoa học tự nhiên 8 (ảnh 4)"/>
          <p:cNvPicPr/>
          <p:nvPr/>
        </p:nvPicPr>
        <p:blipFill rotWithShape="1">
          <a:blip r:embed="rId2">
            <a:extLst>
              <a:ext uri="{28A0092B-C50C-407E-A947-70E740481C1C}">
                <a14:useLocalDpi xmlns:a14="http://schemas.microsoft.com/office/drawing/2010/main" val="0"/>
              </a:ext>
            </a:extLst>
          </a:blip>
          <a:srcRect l="493" r="-695"/>
          <a:stretch/>
        </p:blipFill>
        <p:spPr bwMode="auto">
          <a:xfrm>
            <a:off x="0" y="895927"/>
            <a:ext cx="5412509" cy="3796146"/>
          </a:xfrm>
          <a:prstGeom prst="rect">
            <a:avLst/>
          </a:prstGeom>
          <a:noFill/>
          <a:ln>
            <a:noFill/>
          </a:ln>
          <a:extLst>
            <a:ext uri="{53640926-AAD7-44D8-BBD7-CCE9431645EC}">
              <a14:shadowObscured xmlns:a14="http://schemas.microsoft.com/office/drawing/2010/main"/>
            </a:ext>
          </a:extLst>
        </p:spPr>
      </p:pic>
      <p:pic>
        <p:nvPicPr>
          <p:cNvPr id="5" name="Picture 4" descr="KHTN 8 (Cánh Diều) Bài 29:Dinh dưỡng và tiêu hóa ở người | Khoa học tự nhiên 8 (ảnh 5)"/>
          <p:cNvPicPr/>
          <p:nvPr/>
        </p:nvPicPr>
        <p:blipFill>
          <a:blip r:embed="rId3">
            <a:extLst>
              <a:ext uri="{28A0092B-C50C-407E-A947-70E740481C1C}">
                <a14:useLocalDpi xmlns:a14="http://schemas.microsoft.com/office/drawing/2010/main" val="0"/>
              </a:ext>
            </a:extLst>
          </a:blip>
          <a:srcRect/>
          <a:stretch>
            <a:fillRect/>
          </a:stretch>
        </p:blipFill>
        <p:spPr bwMode="auto">
          <a:xfrm>
            <a:off x="5865091" y="895928"/>
            <a:ext cx="5883563" cy="3879272"/>
          </a:xfrm>
          <a:prstGeom prst="rect">
            <a:avLst/>
          </a:prstGeom>
          <a:noFill/>
          <a:ln>
            <a:noFill/>
          </a:ln>
        </p:spPr>
      </p:pic>
    </p:spTree>
    <p:extLst>
      <p:ext uri="{BB962C8B-B14F-4D97-AF65-F5344CB8AC3E}">
        <p14:creationId xmlns:p14="http://schemas.microsoft.com/office/powerpoint/2010/main" val="3090316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838" y="115311"/>
            <a:ext cx="11480800" cy="1053089"/>
          </a:xfrm>
        </p:spPr>
        <p:txBody>
          <a:bodyPr>
            <a:normAutofit/>
          </a:bodyPr>
          <a:lstStyle/>
          <a:p>
            <a:pPr lvl="0" algn="l"/>
            <a:r>
              <a:rPr lang="en-US" smtClean="0"/>
              <a:t>a</a:t>
            </a:r>
            <a:r>
              <a:rPr lang="en-US" sz="2800" smtClean="0">
                <a:latin typeface="Times New Roman" pitchFamily="18" charset="0"/>
                <a:cs typeface="Times New Roman" pitchFamily="18" charset="0"/>
              </a:rPr>
              <a:t>. Trong </a:t>
            </a:r>
            <a:r>
              <a:rPr lang="en-US" sz="2800">
                <a:latin typeface="Times New Roman" pitchFamily="18" charset="0"/>
                <a:cs typeface="Times New Roman" pitchFamily="18" charset="0"/>
              </a:rPr>
              <a:t>một ngày một người nên bổ sung cho cơ thể những nhóm chất dinh dưỡng nào?</a:t>
            </a:r>
          </a:p>
          <a:p>
            <a:pPr lvl="0" algn="l"/>
            <a:endParaRPr lang="en-US" sz="2800" smtClean="0">
              <a:latin typeface="Times New Roman" pitchFamily="18" charset="0"/>
              <a:cs typeface="Times New Roman" pitchFamily="18" charset="0"/>
            </a:endParaRPr>
          </a:p>
        </p:txBody>
      </p:sp>
      <p:sp>
        <p:nvSpPr>
          <p:cNvPr id="4" name="Subtitle 2"/>
          <p:cNvSpPr txBox="1">
            <a:spLocks/>
          </p:cNvSpPr>
          <p:nvPr/>
        </p:nvSpPr>
        <p:spPr>
          <a:xfrm>
            <a:off x="41570" y="651164"/>
            <a:ext cx="11480800" cy="18426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mtClean="0"/>
          </a:p>
          <a:p>
            <a:pPr algn="l"/>
            <a:r>
              <a:rPr lang="en-US" smtClean="0"/>
              <a:t>b. Loại thực phẩm nào cần được ăn nhiều nhất, loại nào nên ăn ít nhất? Vì sao</a:t>
            </a:r>
          </a:p>
          <a:p>
            <a:pPr algn="l"/>
            <a:endParaRPr lang="en-US" smtClean="0"/>
          </a:p>
          <a:p>
            <a:pPr algn="l"/>
            <a:endParaRPr lang="en-US" smtClean="0"/>
          </a:p>
          <a:p>
            <a:pPr algn="l"/>
            <a:endParaRPr lang="en-US"/>
          </a:p>
        </p:txBody>
      </p:sp>
      <p:sp>
        <p:nvSpPr>
          <p:cNvPr id="5" name="Subtitle 2"/>
          <p:cNvSpPr txBox="1">
            <a:spLocks/>
          </p:cNvSpPr>
          <p:nvPr/>
        </p:nvSpPr>
        <p:spPr>
          <a:xfrm>
            <a:off x="60059" y="819801"/>
            <a:ext cx="11480800" cy="20967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smtClean="0">
              <a:latin typeface="Times New Roman" pitchFamily="18" charset="0"/>
              <a:cs typeface="Times New Roman" pitchFamily="18" charset="0"/>
            </a:endParaRPr>
          </a:p>
          <a:p>
            <a:pPr algn="l"/>
            <a:endParaRPr lang="en-US" sz="2800" smtClean="0">
              <a:latin typeface="Times New Roman" pitchFamily="18" charset="0"/>
              <a:cs typeface="Times New Roman" pitchFamily="18" charset="0"/>
            </a:endParaRPr>
          </a:p>
          <a:p>
            <a:pPr algn="l"/>
            <a:r>
              <a:rPr lang="en-US" sz="2800" smtClean="0">
                <a:latin typeface="Times New Roman" pitchFamily="18" charset="0"/>
                <a:cs typeface="Times New Roman" pitchFamily="18" charset="0"/>
              </a:rPr>
              <a:t>c. Thế nào là chế độ dinh dưỡng hợp lý</a:t>
            </a:r>
          </a:p>
        </p:txBody>
      </p:sp>
      <p:sp>
        <p:nvSpPr>
          <p:cNvPr id="6" name="Subtitle 2"/>
          <p:cNvSpPr txBox="1">
            <a:spLocks/>
          </p:cNvSpPr>
          <p:nvPr/>
        </p:nvSpPr>
        <p:spPr>
          <a:xfrm>
            <a:off x="129341" y="2350872"/>
            <a:ext cx="11480800" cy="1228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mtClean="0"/>
              <a:t>d. Chế độ dinh dưỡng không hợp lý sẽ dẫn tới hậu quả gì?</a:t>
            </a:r>
          </a:p>
        </p:txBody>
      </p:sp>
      <p:sp>
        <p:nvSpPr>
          <p:cNvPr id="7" name="Subtitle 2"/>
          <p:cNvSpPr txBox="1">
            <a:spLocks/>
          </p:cNvSpPr>
          <p:nvPr/>
        </p:nvSpPr>
        <p:spPr>
          <a:xfrm>
            <a:off x="-9204" y="2369346"/>
            <a:ext cx="11480800" cy="20967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mtClean="0"/>
          </a:p>
          <a:p>
            <a:pPr algn="l"/>
            <a:endParaRPr lang="en-US" smtClean="0"/>
          </a:p>
          <a:p>
            <a:pPr algn="l"/>
            <a:r>
              <a:rPr lang="en-US" smtClean="0"/>
              <a:t>e. Nêu nguyên tắc xây dựng khẩu phần?</a:t>
            </a:r>
            <a:endParaRPr lang="en-US"/>
          </a:p>
        </p:txBody>
      </p:sp>
    </p:spTree>
    <p:extLst>
      <p:ext uri="{BB962C8B-B14F-4D97-AF65-F5344CB8AC3E}">
        <p14:creationId xmlns:p14="http://schemas.microsoft.com/office/powerpoint/2010/main" val="2101491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xmlns=""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D4BCC4A0-926F-A08C-78F5-7EB89DEB4443}"/>
              </a:ext>
            </a:extLst>
          </p:cNvPr>
          <p:cNvSpPr txBox="1"/>
          <p:nvPr/>
        </p:nvSpPr>
        <p:spPr>
          <a:xfrm>
            <a:off x="2419315" y="907728"/>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 Dinh dưỡng và chế độ dinh dưỡng hợp lý</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D4BCC4A0-926F-A08C-78F5-7EB89DEB4443}"/>
              </a:ext>
            </a:extLst>
          </p:cNvPr>
          <p:cNvSpPr txBox="1"/>
          <p:nvPr/>
        </p:nvSpPr>
        <p:spPr>
          <a:xfrm>
            <a:off x="2553243" y="152642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1. Dinh dưỡng và chất dinh dưỡng</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
        <p:nvSpPr>
          <p:cNvPr id="8" name="TextBox 7">
            <a:extLst>
              <a:ext uri="{FF2B5EF4-FFF2-40B4-BE49-F238E27FC236}">
                <a16:creationId xmlns:a16="http://schemas.microsoft.com/office/drawing/2014/main" xmlns="" id="{D4BCC4A0-926F-A08C-78F5-7EB89DEB4443}"/>
              </a:ext>
            </a:extLst>
          </p:cNvPr>
          <p:cNvSpPr txBox="1"/>
          <p:nvPr/>
        </p:nvSpPr>
        <p:spPr>
          <a:xfrm>
            <a:off x="2644995" y="2163459"/>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2. Chế độ dinh dưỡng hợp lý</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
        <p:nvSpPr>
          <p:cNvPr id="2" name="Rectangle 1"/>
          <p:cNvSpPr/>
          <p:nvPr/>
        </p:nvSpPr>
        <p:spPr>
          <a:xfrm>
            <a:off x="2881745" y="2994456"/>
            <a:ext cx="9236364" cy="3046988"/>
          </a:xfrm>
          <a:prstGeom prst="rect">
            <a:avLst/>
          </a:prstGeom>
        </p:spPr>
        <p:txBody>
          <a:bodyPr wrap="square">
            <a:spAutoFit/>
          </a:bodyPr>
          <a:lstStyle/>
          <a:p>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Chế độ dinh dưỡng hợp lý là số lượng, thành phần các loại thực phẩm một người sử dụng giúp cung cấp đầy đủ, cân bằng về năng lượng và các nhóm chất dinh dưỡng đảm bảo nhu cầu của cơ thể</a:t>
            </a:r>
          </a:p>
          <a:p>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Nguyên tắc xây dựng khẩu phần:</a:t>
            </a:r>
          </a:p>
          <a:p>
            <a:pPr lvl="0"/>
            <a:r>
              <a:rPr lang="en-US" sz="2400" smtClean="0">
                <a:latin typeface="Times New Roman" pitchFamily="18" charset="0"/>
                <a:cs typeface="Times New Roman" pitchFamily="18" charset="0"/>
              </a:rPr>
              <a:t>+ Đủ </a:t>
            </a:r>
            <a:r>
              <a:rPr lang="en-US" sz="2400">
                <a:latin typeface="Times New Roman" pitchFamily="18" charset="0"/>
                <a:cs typeface="Times New Roman" pitchFamily="18" charset="0"/>
              </a:rPr>
              <a:t>về năng lượng, đủ và cân bằng  về các nhóm chất dinh dưỡng</a:t>
            </a:r>
          </a:p>
          <a:p>
            <a:pPr lvl="0"/>
            <a:r>
              <a:rPr lang="en-US" sz="2400" smtClean="0">
                <a:latin typeface="Times New Roman" pitchFamily="18" charset="0"/>
                <a:cs typeface="Times New Roman" pitchFamily="18" charset="0"/>
              </a:rPr>
              <a:t>+ Phù </a:t>
            </a:r>
            <a:r>
              <a:rPr lang="en-US" sz="2400">
                <a:latin typeface="Times New Roman" pitchFamily="18" charset="0"/>
                <a:cs typeface="Times New Roman" pitchFamily="18" charset="0"/>
              </a:rPr>
              <a:t>hợp với nhu cầu của cơ thể</a:t>
            </a:r>
          </a:p>
          <a:p>
            <a:pPr lvl="0"/>
            <a:r>
              <a:rPr lang="en-US" sz="2400" smtClean="0">
                <a:latin typeface="Times New Roman" pitchFamily="18" charset="0"/>
                <a:cs typeface="Times New Roman" pitchFamily="18" charset="0"/>
              </a:rPr>
              <a:t>+ Đa </a:t>
            </a:r>
            <a:r>
              <a:rPr lang="en-US" sz="2400">
                <a:latin typeface="Times New Roman" pitchFamily="18" charset="0"/>
                <a:cs typeface="Times New Roman" pitchFamily="18" charset="0"/>
              </a:rPr>
              <a:t>dạng các loại thực phẩm, phù hợp theo mùa và từng địa phương</a:t>
            </a:r>
          </a:p>
          <a:p>
            <a:pPr lvl="0"/>
            <a:r>
              <a:rPr lang="en-US" sz="2400" smtClean="0">
                <a:latin typeface="Times New Roman" pitchFamily="18" charset="0"/>
                <a:cs typeface="Times New Roman" pitchFamily="18" charset="0"/>
              </a:rPr>
              <a:t>+ Phù </a:t>
            </a:r>
            <a:r>
              <a:rPr lang="en-US" sz="2400">
                <a:latin typeface="Times New Roman" pitchFamily="18" charset="0"/>
                <a:cs typeface="Times New Roman" pitchFamily="18" charset="0"/>
              </a:rPr>
              <a:t>hợp hoàn cảnh kinh tế của hộ gia đình</a:t>
            </a:r>
          </a:p>
        </p:txBody>
      </p:sp>
    </p:spTree>
    <p:extLst>
      <p:ext uri="{BB962C8B-B14F-4D97-AF65-F5344CB8AC3E}">
        <p14:creationId xmlns:p14="http://schemas.microsoft.com/office/powerpoint/2010/main" val="373565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5415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FDC13D71-32C1-C718-4AB1-2870FCB3EB55}"/>
              </a:ext>
            </a:extLst>
          </p:cNvPr>
          <p:cNvSpPr txBox="1"/>
          <p:nvPr/>
        </p:nvSpPr>
        <p:spPr>
          <a:xfrm>
            <a:off x="2502443" y="916965"/>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II. 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9454" y="452438"/>
            <a:ext cx="10714181" cy="1655762"/>
          </a:xfrm>
        </p:spPr>
        <p:txBody>
          <a:bodyPr>
            <a:normAutofit/>
          </a:bodyPr>
          <a:lstStyle/>
          <a:p>
            <a:r>
              <a:rPr lang="en-US">
                <a:hlinkClick r:id="rId2"/>
              </a:rPr>
              <a:t>https://</a:t>
            </a:r>
            <a:r>
              <a:rPr lang="en-US" smtClean="0">
                <a:hlinkClick r:id="rId2"/>
              </a:rPr>
              <a:t>youtu.be/M1zf4u9MvwY</a:t>
            </a:r>
            <a:endParaRPr lang="en-US" smtClean="0"/>
          </a:p>
          <a:p>
            <a:r>
              <a:rPr lang="en-US" smtClean="0"/>
              <a:t>Xem video và hoàn thành phiếu học tập số 2</a:t>
            </a:r>
            <a:endParaRPr lang="en-US"/>
          </a:p>
        </p:txBody>
      </p:sp>
    </p:spTree>
    <p:extLst>
      <p:ext uri="{BB962C8B-B14F-4D97-AF65-F5344CB8AC3E}">
        <p14:creationId xmlns:p14="http://schemas.microsoft.com/office/powerpoint/2010/main" val="3768836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xmlns=""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xmlns=""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xmlns=""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xmlns=""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xmlns=""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xmlns=""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xmlns=""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xmlns=""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xmlns=""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xmlns=""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xmlns=""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xmlns=""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xmlns=""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xmlns=""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xmlns=""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xmlns=""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xmlns=""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xmlns=""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xmlns=""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xmlns=""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xmlns=""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xmlns=""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xmlns=""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69417"/>
            <a:ext cx="9144000" cy="808037"/>
          </a:xfrm>
        </p:spPr>
        <p:txBody>
          <a:bodyPr>
            <a:normAutofit/>
          </a:bodyPr>
          <a:lstStyle/>
          <a:p>
            <a:r>
              <a:rPr lang="en-US" sz="3200" smtClean="0">
                <a:solidFill>
                  <a:srgbClr val="FF0000"/>
                </a:solidFill>
                <a:latin typeface="Times New Roman" pitchFamily="18" charset="0"/>
                <a:cs typeface="Times New Roman" pitchFamily="18" charset="0"/>
              </a:rPr>
              <a:t>PHIẾU HỌC TẬP SỐ 2</a:t>
            </a:r>
            <a:endParaRPr lang="en-US" sz="320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83338270"/>
              </p:ext>
            </p:extLst>
          </p:nvPr>
        </p:nvGraphicFramePr>
        <p:xfrm>
          <a:off x="184728" y="1588807"/>
          <a:ext cx="11674763" cy="4846320"/>
        </p:xfrm>
        <a:graphic>
          <a:graphicData uri="http://schemas.openxmlformats.org/drawingml/2006/table">
            <a:tbl>
              <a:tblPr firstRow="1" bandRow="1">
                <a:tableStyleId>{5C22544A-7EE6-4342-B048-85BDC9FD1C3A}</a:tableStyleId>
              </a:tblPr>
              <a:tblGrid>
                <a:gridCol w="1838036"/>
                <a:gridCol w="2096654"/>
                <a:gridCol w="7740073"/>
              </a:tblGrid>
              <a:tr h="0">
                <a:tc gridSpan="2">
                  <a:txBody>
                    <a:bodyPr/>
                    <a:lstStyle/>
                    <a:p>
                      <a:pPr algn="ctr"/>
                      <a:r>
                        <a:rPr lang="en-US" sz="2400" smtClean="0">
                          <a:latin typeface="Times New Roman" pitchFamily="18" charset="0"/>
                          <a:cs typeface="Times New Roman" pitchFamily="18" charset="0"/>
                        </a:rPr>
                        <a:t>Cơ</a:t>
                      </a:r>
                      <a:r>
                        <a:rPr lang="en-US" sz="2400" baseline="0" smtClean="0">
                          <a:latin typeface="Times New Roman" pitchFamily="18" charset="0"/>
                          <a:cs typeface="Times New Roman" pitchFamily="18" charset="0"/>
                        </a:rPr>
                        <a:t> quan</a:t>
                      </a:r>
                      <a:endParaRPr lang="en-US" sz="2400">
                        <a:latin typeface="Times New Roman" pitchFamily="18" charset="0"/>
                        <a:cs typeface="Times New Roman" pitchFamily="18" charset="0"/>
                      </a:endParaRPr>
                    </a:p>
                  </a:txBody>
                  <a:tcPr/>
                </a:tc>
                <a:tc hMerge="1">
                  <a:txBody>
                    <a:bodyPr/>
                    <a:lstStyle/>
                    <a:p>
                      <a:endParaRPr lang="en-US"/>
                    </a:p>
                  </a:txBody>
                  <a:tcPr/>
                </a:tc>
                <a:tc>
                  <a:txBody>
                    <a:bodyPr/>
                    <a:lstStyle/>
                    <a:p>
                      <a:pPr algn="ctr"/>
                      <a:r>
                        <a:rPr lang="en-US" sz="2400" smtClean="0">
                          <a:latin typeface="Times New Roman" pitchFamily="18" charset="0"/>
                          <a:cs typeface="Times New Roman" pitchFamily="18" charset="0"/>
                        </a:rPr>
                        <a:t>Chức</a:t>
                      </a:r>
                      <a:r>
                        <a:rPr lang="en-US" sz="2400" baseline="0" smtClean="0">
                          <a:latin typeface="Times New Roman" pitchFamily="18" charset="0"/>
                          <a:cs typeface="Times New Roman" pitchFamily="18" charset="0"/>
                        </a:rPr>
                        <a:t> năng</a:t>
                      </a:r>
                      <a:endParaRPr lang="en-US" sz="2400">
                        <a:latin typeface="Times New Roman" pitchFamily="18" charset="0"/>
                        <a:cs typeface="Times New Roman" pitchFamily="18" charset="0"/>
                      </a:endParaRPr>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r h="254260">
                <a:tc>
                  <a:txBody>
                    <a:bodyPr/>
                    <a:lstStyle/>
                    <a:p>
                      <a:endParaRPr lang="en-US"/>
                    </a:p>
                  </a:txBody>
                  <a:tcPr/>
                </a:tc>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624528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127" y="0"/>
            <a:ext cx="9144000" cy="808037"/>
          </a:xfrm>
        </p:spPr>
        <p:txBody>
          <a:bodyPr>
            <a:normAutofit/>
          </a:bodyPr>
          <a:lstStyle/>
          <a:p>
            <a:r>
              <a:rPr lang="en-US" sz="3200" smtClean="0">
                <a:solidFill>
                  <a:srgbClr val="FF0000"/>
                </a:solidFill>
                <a:latin typeface="Times New Roman" pitchFamily="18" charset="0"/>
                <a:cs typeface="Times New Roman" pitchFamily="18" charset="0"/>
              </a:rPr>
              <a:t>PHIẾU HỌC TẬP SỐ 2</a:t>
            </a:r>
            <a:endParaRPr lang="en-US" sz="320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37175915"/>
              </p:ext>
            </p:extLst>
          </p:nvPr>
        </p:nvGraphicFramePr>
        <p:xfrm>
          <a:off x="0" y="905165"/>
          <a:ext cx="11674763" cy="5685905"/>
        </p:xfrm>
        <a:graphic>
          <a:graphicData uri="http://schemas.openxmlformats.org/drawingml/2006/table">
            <a:tbl>
              <a:tblPr firstRow="1" bandRow="1">
                <a:tableStyleId>{5C22544A-7EE6-4342-B048-85BDC9FD1C3A}</a:tableStyleId>
              </a:tblPr>
              <a:tblGrid>
                <a:gridCol w="1385455"/>
                <a:gridCol w="2299854"/>
                <a:gridCol w="7989454"/>
              </a:tblGrid>
              <a:tr h="748145">
                <a:tc gridSpan="2">
                  <a:txBody>
                    <a:bodyPr/>
                    <a:lstStyle/>
                    <a:p>
                      <a:pPr algn="ctr"/>
                      <a:r>
                        <a:rPr lang="en-US" sz="2400" smtClean="0">
                          <a:latin typeface="Times New Roman" pitchFamily="18" charset="0"/>
                          <a:cs typeface="Times New Roman" pitchFamily="18" charset="0"/>
                        </a:rPr>
                        <a:t>Cơ</a:t>
                      </a:r>
                      <a:r>
                        <a:rPr lang="en-US" sz="2400" baseline="0" smtClean="0">
                          <a:latin typeface="Times New Roman" pitchFamily="18" charset="0"/>
                          <a:cs typeface="Times New Roman" pitchFamily="18" charset="0"/>
                        </a:rPr>
                        <a:t> quan</a:t>
                      </a:r>
                      <a:endParaRPr lang="en-US" sz="2400">
                        <a:latin typeface="Times New Roman" pitchFamily="18" charset="0"/>
                        <a:cs typeface="Times New Roman" pitchFamily="18" charset="0"/>
                      </a:endParaRPr>
                    </a:p>
                  </a:txBody>
                  <a:tcPr/>
                </a:tc>
                <a:tc hMerge="1">
                  <a:txBody>
                    <a:bodyPr/>
                    <a:lstStyle/>
                    <a:p>
                      <a:endParaRPr lang="en-US"/>
                    </a:p>
                  </a:txBody>
                  <a:tcPr/>
                </a:tc>
                <a:tc>
                  <a:txBody>
                    <a:bodyPr/>
                    <a:lstStyle/>
                    <a:p>
                      <a:pPr algn="ctr"/>
                      <a:r>
                        <a:rPr lang="en-US" sz="2400" smtClean="0">
                          <a:latin typeface="Times New Roman" pitchFamily="18" charset="0"/>
                          <a:cs typeface="Times New Roman" pitchFamily="18" charset="0"/>
                        </a:rPr>
                        <a:t>Chức</a:t>
                      </a:r>
                      <a:r>
                        <a:rPr lang="en-US" sz="2400" baseline="0" smtClean="0">
                          <a:latin typeface="Times New Roman" pitchFamily="18" charset="0"/>
                          <a:cs typeface="Times New Roman" pitchFamily="18" charset="0"/>
                        </a:rPr>
                        <a:t> năng</a:t>
                      </a:r>
                      <a:endParaRPr lang="en-US" sz="2400">
                        <a:latin typeface="Times New Roman" pitchFamily="18" charset="0"/>
                        <a:cs typeface="Times New Roman" pitchFamily="18" charset="0"/>
                      </a:endParaRPr>
                    </a:p>
                  </a:txBody>
                  <a:tcPr/>
                </a:tc>
              </a:tr>
              <a:tr h="254260">
                <a:tc rowSpan="6">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Ống tiêu hóa</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Khoang miệng</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Nghiền nhỏ, đảo trộn thức ăn, giúp thức ăn thấm đều nước bọt. Cảm nhận vị thức ăn.</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Hầu (họng) và thực quản</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Tham gia cử động nuốt, cử động nhu động đẩy thức ăn xuống dạ dày.</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Dạ dày</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Có tuyến vị tiết dịch vị. Dự trữ, nghiền và đảo trộn thức ăn.</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Ruột non</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Có tuyến ruột. Cử động nhu động đẩy thức ăn di chuyển. Hấp thu các chất dinh dưỡng.</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Ruột già</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Hấp thu nước và một số chất. Cử động nhu ruột đẩy chất cặn bã xuống trực tràng. Tạo phân.</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Hậu môn</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Thải phân.</a:t>
                      </a:r>
                      <a:endParaRPr lang="en-US" sz="1800">
                        <a:solidFill>
                          <a:srgbClr val="000000"/>
                        </a:solidFill>
                        <a:effectLst/>
                        <a:latin typeface="Times New Roman"/>
                        <a:ea typeface="Calibri"/>
                        <a:cs typeface="Times New Roman"/>
                      </a:endParaRPr>
                    </a:p>
                  </a:txBody>
                  <a:tcPr marL="0" marR="0" marT="0" marB="0"/>
                </a:tc>
              </a:tr>
              <a:tr h="254260">
                <a:tc rowSpan="6">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Tuyến tiêu hóa</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Tuyến </a:t>
                      </a:r>
                      <a:r>
                        <a:rPr lang="en-US" sz="1800" smtClean="0">
                          <a:solidFill>
                            <a:srgbClr val="000000"/>
                          </a:solidFill>
                          <a:effectLst/>
                          <a:latin typeface="Times New Roman"/>
                          <a:ea typeface="Segoe UI"/>
                          <a:cs typeface="Times New Roman"/>
                        </a:rPr>
                        <a:t>nước</a:t>
                      </a:r>
                      <a:r>
                        <a:rPr lang="en-US" sz="1800" baseline="0" smtClean="0">
                          <a:solidFill>
                            <a:srgbClr val="000000"/>
                          </a:solidFill>
                          <a:effectLst/>
                          <a:latin typeface="Times New Roman"/>
                          <a:ea typeface="Segoe UI"/>
                          <a:cs typeface="Times New Roman"/>
                        </a:rPr>
                        <a:t> </a:t>
                      </a:r>
                      <a:r>
                        <a:rPr lang="en-US" sz="1800" smtClean="0">
                          <a:solidFill>
                            <a:srgbClr val="000000"/>
                          </a:solidFill>
                          <a:effectLst/>
                          <a:latin typeface="Times New Roman"/>
                          <a:ea typeface="Segoe UI"/>
                          <a:cs typeface="Times New Roman"/>
                        </a:rPr>
                        <a:t>bọt</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Tiết nước bọt giúp làm ẩm thức ăn, chứa enzyme amylase giúp tiêu hóa một phần tinh bột.</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Tuyến vị</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Tiết dịch vị chứa HCl và enzyme pepsinogen. HCl hoạt hóa pepsinogen thành pepsin (tiêu hóa protein), tiêu diệt mầm bệnh.</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Gan</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Tiết dịch mật, có chức năng nhũ tương hóa lipid. Đào thải độc tố.</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Túi mật</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Dự trữ dịch mật.</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Tuyến tụy</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Tiết dịch tụy chứa các enzyme tiêu hóa protein, lipid và carbohydrate.</a:t>
                      </a:r>
                      <a:endParaRPr lang="en-US" sz="1800">
                        <a:solidFill>
                          <a:srgbClr val="000000"/>
                        </a:solidFill>
                        <a:effectLst/>
                        <a:latin typeface="Times New Roman"/>
                        <a:ea typeface="Calibri"/>
                        <a:cs typeface="Times New Roman"/>
                      </a:endParaRPr>
                    </a:p>
                  </a:txBody>
                  <a:tcPr marL="0" marR="0" marT="0" marB="0"/>
                </a:tc>
              </a:tr>
              <a:tr h="254260">
                <a:tc vMerge="1">
                  <a:txBody>
                    <a:bodyPr/>
                    <a:lstStyle/>
                    <a:p>
                      <a:endParaRPr lang="en-US"/>
                    </a:p>
                  </a:txBody>
                  <a:tcPr/>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Tuyến ruột</a:t>
                      </a:r>
                      <a:endParaRPr lang="en-US" sz="1800">
                        <a:solidFill>
                          <a:srgbClr val="000000"/>
                        </a:solidFill>
                        <a:effectLst/>
                        <a:latin typeface="Times New Roman"/>
                        <a:ea typeface="Calibri"/>
                        <a:cs typeface="Times New Roman"/>
                      </a:endParaRPr>
                    </a:p>
                  </a:txBody>
                  <a:tcPr marL="0" marR="0" marT="0" marB="0"/>
                </a:tc>
                <a:tc>
                  <a:txBody>
                    <a:bodyPr/>
                    <a:lstStyle/>
                    <a:p>
                      <a:pPr>
                        <a:lnSpc>
                          <a:spcPct val="120000"/>
                        </a:lnSpc>
                        <a:spcBef>
                          <a:spcPts val="600"/>
                        </a:spcBef>
                        <a:spcAft>
                          <a:spcPts val="600"/>
                        </a:spcAft>
                      </a:pPr>
                      <a:r>
                        <a:rPr lang="en-US" sz="1800">
                          <a:solidFill>
                            <a:srgbClr val="000000"/>
                          </a:solidFill>
                          <a:effectLst/>
                          <a:latin typeface="Times New Roman"/>
                          <a:ea typeface="Segoe UI"/>
                          <a:cs typeface="Times New Roman"/>
                        </a:rPr>
                        <a:t>Tiết dịch ruột chứa các enzyme tiêu hóa protein và carbohydrate.</a:t>
                      </a:r>
                      <a:endParaRPr lang="en-US" sz="1800">
                        <a:solidFill>
                          <a:srgbClr val="000000"/>
                        </a:solidFill>
                        <a:effectLst/>
                        <a:latin typeface="Times New Roman"/>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245377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B8CA7A3-B67C-85E6-1CC8-2400206C3F53}"/>
              </a:ext>
            </a:extLst>
          </p:cNvPr>
          <p:cNvSpPr txBox="1"/>
          <p:nvPr/>
        </p:nvSpPr>
        <p:spPr>
          <a:xfrm>
            <a:off x="1228163" y="744070"/>
            <a:ext cx="8359182" cy="1384995"/>
          </a:xfrm>
          <a:prstGeom prst="rect">
            <a:avLst/>
          </a:prstGeom>
          <a:noFill/>
        </p:spPr>
        <p:txBody>
          <a:bodyPr wrap="square" rtlCol="0">
            <a:spAutoFit/>
          </a:bodyPr>
          <a:lstStyle/>
          <a:p>
            <a:r>
              <a:rPr lang="en-US" sz="2800" smtClean="0">
                <a:latin typeface="+mj-lt"/>
              </a:rPr>
              <a:t>Xem video và trả lời câu hỏi: </a:t>
            </a:r>
            <a:r>
              <a:rPr lang="vi-VN" sz="2800" smtClean="0">
                <a:latin typeface="+mj-lt"/>
              </a:rPr>
              <a:t>Trong </a:t>
            </a:r>
            <a:r>
              <a:rPr lang="vi-VN" sz="2800">
                <a:latin typeface="+mj-lt"/>
              </a:rPr>
              <a:t>các loại thức ăn em thích, thức ăn nào nên ăn thường xuyên, thức ăn nào em nên hạn chế ăn? Vì sao?</a:t>
            </a:r>
            <a:endParaRPr lang="en-US" sz="2800">
              <a:latin typeface="+mj-lt"/>
            </a:endParaRPr>
          </a:p>
        </p:txBody>
      </p:sp>
      <p:sp>
        <p:nvSpPr>
          <p:cNvPr id="5" name="TextBox 4">
            <a:extLst>
              <a:ext uri="{FF2B5EF4-FFF2-40B4-BE49-F238E27FC236}">
                <a16:creationId xmlns:a16="http://schemas.microsoft.com/office/drawing/2014/main" xmlns="" id="{7F905BD5-DD87-3800-CAF3-31FCCAD75468}"/>
              </a:ext>
            </a:extLst>
          </p:cNvPr>
          <p:cNvSpPr txBox="1"/>
          <p:nvPr/>
        </p:nvSpPr>
        <p:spPr>
          <a:xfrm>
            <a:off x="2988502" y="4452553"/>
            <a:ext cx="8176221" cy="1384995"/>
          </a:xfrm>
          <a:prstGeom prst="rect">
            <a:avLst/>
          </a:prstGeom>
          <a:noFill/>
        </p:spPr>
        <p:txBody>
          <a:bodyPr wrap="square" rtlCol="0">
            <a:spAutoFit/>
          </a:bodyPr>
          <a:lstStyle/>
          <a:p>
            <a:r>
              <a:rPr lang="vi-VN" sz="2800" u="sng">
                <a:hlinkClick r:id="rId3"/>
              </a:rPr>
              <a:t>https://vtv.vn/xa-hoi/thoi-quen-an-uong-gay-hai-cho-suc-khoe-who-khuyen-cao-nhieu-nguoi-viet-tho-o-20200722164414928.htm</a:t>
            </a:r>
            <a:endParaRPr lang="en-US" sz="2800"/>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21554240-F115-9043-E3AD-28EBC1270F80}"/>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II. Cấu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393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xmlns=""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xmlns=""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xmlns=""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xmlns=""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xmlns=""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xmlns=""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xmlns=""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xmlns=""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xmlns=""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xmlns=""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xmlns=""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xmlns=""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xmlns=""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xmlns=""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xmlns=""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xmlns=""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xmlns=""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xmlns=""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xmlns=""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xmlns=""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xmlns=""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xmlns=""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xmlns=""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xmlns=""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xmlns=""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xmlns=""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xmlns=""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6AF3324E-9CA7-ECB5-903C-C5B7030509F3}"/>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II. Cấu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xmlns=""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48123BB-741C-B4A8-96B7-2EE4D746686C}"/>
              </a:ext>
            </a:extLst>
          </p:cNvPr>
          <p:cNvGrpSpPr/>
          <p:nvPr/>
        </p:nvGrpSpPr>
        <p:grpSpPr>
          <a:xfrm>
            <a:off x="-138545" y="-208669"/>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xmlns="" id="{D6BCDEE1-F42E-5098-D20E-E2D00F2F3D0D}"/>
              </a:ext>
            </a:extLst>
          </p:cNvPr>
          <p:cNvSpPr>
            <a:spLocks noChangeArrowheads="1"/>
          </p:cNvSpPr>
          <p:nvPr/>
        </p:nvSpPr>
        <p:spPr bwMode="auto">
          <a:xfrm>
            <a:off x="2462711" y="1532929"/>
            <a:ext cx="9298099" cy="5034126"/>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smtClean="0">
                <a:solidFill>
                  <a:srgbClr val="0000CC"/>
                </a:solidFill>
                <a:latin typeface="Cambria" panose="02040503050406030204" pitchFamily="18" charset="0"/>
                <a:ea typeface="Cambria" panose="02040503050406030204" pitchFamily="18" charset="0"/>
              </a:rPr>
              <a:t>Dựa vào vi deo đã xem </a:t>
            </a:r>
            <a:r>
              <a:rPr lang="en-US" altLang="en-US" sz="3200">
                <a:solidFill>
                  <a:srgbClr val="0000CC"/>
                </a:solidFill>
                <a:latin typeface="Cambria" panose="02040503050406030204" pitchFamily="18" charset="0"/>
                <a:ea typeface="Cambria" panose="02040503050406030204" pitchFamily="18" charset="0"/>
              </a:rPr>
              <a:t>trả lời câu hỏi:</a:t>
            </a:r>
          </a:p>
          <a:p>
            <a:pPr marL="514350" indent="-514350" algn="just" eaLnBrk="1" hangingPunct="1">
              <a:spcBef>
                <a:spcPct val="50000"/>
              </a:spcBef>
              <a:buFontTx/>
              <a:buAutoNum type="arabicPeriod"/>
            </a:pPr>
            <a:r>
              <a:rPr lang="en-US" altLang="en-US" sz="3200" smtClean="0">
                <a:solidFill>
                  <a:srgbClr val="0000CC"/>
                </a:solidFill>
                <a:latin typeface="Cambria" panose="02040503050406030204" pitchFamily="18" charset="0"/>
                <a:ea typeface="Cambria" panose="02040503050406030204" pitchFamily="18" charset="0"/>
              </a:rPr>
              <a:t>Các cơ quan trong hệ tiêu hóa đã phối hợp hoạt động trong quá trình tiêu hóa và hấp thụ chất dinh dưỡng như thế nào?</a:t>
            </a:r>
            <a:endParaRPr lang="en-US" altLang="en-US" sz="3200">
              <a:solidFill>
                <a:srgbClr val="0000CC"/>
              </a:solidFill>
              <a:latin typeface="Cambria" panose="02040503050406030204" pitchFamily="18" charset="0"/>
              <a:ea typeface="Cambria" panose="02040503050406030204" pitchFamily="18" charset="0"/>
            </a:endParaRP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r>
              <a:rPr lang="en-US" altLang="en-US" sz="3200" smtClean="0">
                <a:solidFill>
                  <a:srgbClr val="0000CC"/>
                </a:solidFill>
                <a:latin typeface="Cambria" panose="02040503050406030204" pitchFamily="18" charset="0"/>
                <a:ea typeface="Cambria" panose="02040503050406030204" pitchFamily="18" charset="0"/>
              </a:rPr>
              <a:t>?</a:t>
            </a:r>
          </a:p>
          <a:p>
            <a:pPr marL="514350" indent="-514350" algn="just" eaLnBrk="1" hangingPunct="1">
              <a:spcBef>
                <a:spcPct val="50000"/>
              </a:spcBef>
              <a:buAutoNum type="arabicPeriod"/>
            </a:pPr>
            <a:r>
              <a:rPr lang="en-US" altLang="en-US" sz="3200" smtClean="0">
                <a:solidFill>
                  <a:srgbClr val="0000CC"/>
                </a:solidFill>
                <a:latin typeface="Cambria" panose="02040503050406030204" pitchFamily="18" charset="0"/>
                <a:ea typeface="Cambria" panose="02040503050406030204" pitchFamily="18" charset="0"/>
              </a:rPr>
              <a:t>Ở cơ quan nào thức ăn vừa được tiêu hóa cơ học vừa được tiêu hóa hóa học</a:t>
            </a:r>
            <a:endParaRPr lang="en-US" altLang="en-US" sz="3200">
              <a:solidFill>
                <a:srgbClr val="0000CC"/>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44386044-672D-4C85-1B8B-7ADF10ADF7C8}"/>
              </a:ext>
            </a:extLst>
          </p:cNvPr>
          <p:cNvSpPr/>
          <p:nvPr/>
        </p:nvSpPr>
        <p:spPr>
          <a:xfrm>
            <a:off x="2936552" y="793239"/>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xmlns="" id="{07E7D625-4714-3725-AB96-446AC7A97E16}"/>
              </a:ext>
            </a:extLst>
          </p:cNvPr>
          <p:cNvSpPr txBox="1">
            <a:spLocks noChangeArrowheads="1"/>
          </p:cNvSpPr>
          <p:nvPr/>
        </p:nvSpPr>
        <p:spPr>
          <a:xfrm>
            <a:off x="2685844" y="727019"/>
            <a:ext cx="8782255" cy="2308324"/>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just">
              <a:spcBef>
                <a:spcPct val="50000"/>
              </a:spcBef>
              <a:buFontTx/>
              <a:buAutoNum type="arabicPeriod"/>
            </a:pPr>
            <a:r>
              <a:rPr lang="en-US" altLang="en-US" sz="4000">
                <a:solidFill>
                  <a:srgbClr val="0000CC"/>
                </a:solidFill>
                <a:latin typeface="Cambria" panose="02040503050406030204" pitchFamily="18" charset="0"/>
                <a:ea typeface="Cambria" panose="02040503050406030204" pitchFamily="18" charset="0"/>
              </a:rPr>
              <a:t>Các cơ quan trong hệ tiêu hóa đã phối hợp hoạt động trong quá trình tiêu hóa và hấp thụ chất dinh dưỡng như thế nào?</a:t>
            </a:r>
          </a:p>
        </p:txBody>
      </p:sp>
      <p:sp>
        <p:nvSpPr>
          <p:cNvPr id="3" name="Rectangle 34">
            <a:extLst>
              <a:ext uri="{FF2B5EF4-FFF2-40B4-BE49-F238E27FC236}">
                <a16:creationId xmlns:a16="http://schemas.microsoft.com/office/drawing/2014/main" xmlns="" id="{F437FEBE-D6F5-3E03-568A-F2DAB977B3A4}"/>
              </a:ext>
            </a:extLst>
          </p:cNvPr>
          <p:cNvSpPr txBox="1">
            <a:spLocks noChangeArrowheads="1"/>
          </p:cNvSpPr>
          <p:nvPr/>
        </p:nvSpPr>
        <p:spPr>
          <a:xfrm>
            <a:off x="0" y="3441679"/>
            <a:ext cx="12040754" cy="3194721"/>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a:solidFill>
                  <a:srgbClr val="0000FF"/>
                </a:solidFill>
                <a:latin typeface="Cambria" panose="02040503050406030204" pitchFamily="18" charset="0"/>
                <a:ea typeface="Cambria" panose="02040503050406030204" pitchFamily="18" charset="0"/>
              </a:rPr>
              <a:t>  </a:t>
            </a:r>
            <a:r>
              <a:rPr lang="en-US" sz="3200"/>
              <a:t>- Sự phối hợp của các cơ quan trong quá trình tiêu hóa và hấp thu chất dinh dưỡng: Thức ăn di chuyển qua ống tiêu hóa, trải qua quá trình tiêu hóa cơ học (thức ăn được nghiền nhỏ, đảo trộn) và tiêu hóa hóa học (thức ăn được biến đổi nhờ sự xúc tác của enzyme) thành các chất đơn giản. Những chất dinh dưỡng được hấp thu vào máu và mạch bạch huyết ở ruột non. Những chất không được tiêu hóa và hấp thu được thải ra ngoài qua hậu môn.</a:t>
            </a:r>
          </a:p>
        </p:txBody>
      </p:sp>
      <p:pic>
        <p:nvPicPr>
          <p:cNvPr id="4" name="Picture 3">
            <a:extLst>
              <a:ext uri="{FF2B5EF4-FFF2-40B4-BE49-F238E27FC236}">
                <a16:creationId xmlns:a16="http://schemas.microsoft.com/office/drawing/2014/main" xmlns=""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6319D3B0-A19A-3A35-B283-23F91F31B5D3}"/>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II. Cấu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xmlns=""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AABE3DED-A316-F3DD-954C-48AF32772474}"/>
              </a:ext>
            </a:extLst>
          </p:cNvPr>
          <p:cNvSpPr txBox="1"/>
          <p:nvPr/>
        </p:nvSpPr>
        <p:spPr>
          <a:xfrm>
            <a:off x="2936552" y="3658245"/>
            <a:ext cx="8812103" cy="1815882"/>
          </a:xfrm>
          <a:prstGeom prst="rect">
            <a:avLst/>
          </a:prstGeom>
          <a:noFill/>
        </p:spPr>
        <p:txBody>
          <a:bodyPr wrap="square">
            <a:spAutoFit/>
          </a:bodyPr>
          <a:lstStyle/>
          <a:p>
            <a:r>
              <a:rPr lang="en-US" sz="2800">
                <a:solidFill>
                  <a:srgbClr val="0000FF"/>
                </a:solidFill>
                <a:latin typeface="Cambria" panose="02040503050406030204" pitchFamily="18" charset="0"/>
                <a:ea typeface="Cambria" panose="02040503050406030204" pitchFamily="18" charset="0"/>
              </a:rPr>
              <a:t>- </a:t>
            </a:r>
            <a:r>
              <a:rPr lang="en-US" sz="2800"/>
              <a:t>Các cơ quan trong hệ tiêu hóa có cấu tạo phù hợp với chức năng mà chúng đảm nhận, hoạt động phối hợp nhịp nhàng với nhau để vận chuyển, tiêu hóa thức ăn, hấp thụ các chất dinh dưỡng và thải các chất cặn bã ra ngoài</a:t>
            </a:r>
            <a:r>
              <a:rPr lang="en-US" sz="2800" i="1"/>
              <a:t>.</a:t>
            </a:r>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xmlns=""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xmlns=""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xmlns="" id="{C9B2ACB5-EC69-9ABA-7DC5-10B9D4E66366}"/>
              </a:ext>
            </a:extLst>
          </p:cNvPr>
          <p:cNvSpPr txBox="1">
            <a:spLocks noChangeArrowheads="1"/>
          </p:cNvSpPr>
          <p:nvPr/>
        </p:nvSpPr>
        <p:spPr>
          <a:xfrm>
            <a:off x="3245459" y="1075822"/>
            <a:ext cx="8175576" cy="9787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ct val="50000"/>
              </a:spcBef>
            </a:pPr>
            <a:r>
              <a:rPr lang="en-US" altLang="en-US" sz="2800" smtClean="0">
                <a:solidFill>
                  <a:srgbClr val="0000CC"/>
                </a:solidFill>
                <a:latin typeface="Cambria" panose="02040503050406030204" pitchFamily="18" charset="0"/>
                <a:ea typeface="Cambria" panose="02040503050406030204" pitchFamily="18" charset="0"/>
              </a:rPr>
              <a:t>3. </a:t>
            </a:r>
            <a:r>
              <a:rPr lang="en-US" altLang="en-US" sz="3200" smtClean="0">
                <a:solidFill>
                  <a:srgbClr val="0000CC"/>
                </a:solidFill>
                <a:latin typeface="Times New Roman" pitchFamily="18" charset="0"/>
                <a:ea typeface="Cambria" panose="02040503050406030204" pitchFamily="18" charset="0"/>
                <a:cs typeface="Times New Roman" pitchFamily="18" charset="0"/>
              </a:rPr>
              <a:t>Ở </a:t>
            </a:r>
            <a:r>
              <a:rPr lang="en-US" altLang="en-US" sz="3200">
                <a:solidFill>
                  <a:srgbClr val="0000CC"/>
                </a:solidFill>
                <a:latin typeface="Times New Roman" pitchFamily="18" charset="0"/>
                <a:ea typeface="Cambria" panose="02040503050406030204" pitchFamily="18" charset="0"/>
                <a:cs typeface="Times New Roman" pitchFamily="18" charset="0"/>
              </a:rPr>
              <a:t>cơ quan nào thức ăn vừa được tiêu hóa cơ học vừa được tiêu hóa hóa học</a:t>
            </a:r>
          </a:p>
        </p:txBody>
      </p:sp>
      <p:pic>
        <p:nvPicPr>
          <p:cNvPr id="4" name="Picture 3">
            <a:extLst>
              <a:ext uri="{FF2B5EF4-FFF2-40B4-BE49-F238E27FC236}">
                <a16:creationId xmlns:a16="http://schemas.microsoft.com/office/drawing/2014/main" xmlns=""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23382745"/>
              </p:ext>
            </p:extLst>
          </p:nvPr>
        </p:nvGraphicFramePr>
        <p:xfrm>
          <a:off x="623047" y="3195400"/>
          <a:ext cx="11328808" cy="3346704"/>
        </p:xfrm>
        <a:graphic>
          <a:graphicData uri="http://schemas.openxmlformats.org/drawingml/2006/table">
            <a:tbl>
              <a:tblPr>
                <a:tableStyleId>{5C22544A-7EE6-4342-B048-85BDC9FD1C3A}</a:tableStyleId>
              </a:tblPr>
              <a:tblGrid>
                <a:gridCol w="11328808"/>
              </a:tblGrid>
              <a:tr h="2309472">
                <a:tc>
                  <a:txBody>
                    <a:bodyPr/>
                    <a:lstStyle/>
                    <a:p>
                      <a:pPr algn="just">
                        <a:lnSpc>
                          <a:spcPct val="120000"/>
                        </a:lnSpc>
                        <a:spcBef>
                          <a:spcPts val="600"/>
                        </a:spcBef>
                        <a:spcAft>
                          <a:spcPts val="600"/>
                        </a:spcAft>
                      </a:pPr>
                      <a:r>
                        <a:rPr lang="en-US" sz="2400">
                          <a:effectLst/>
                          <a:latin typeface="Times New Roman" pitchFamily="18" charset="0"/>
                          <a:cs typeface="Times New Roman" pitchFamily="18" charset="0"/>
                        </a:rPr>
                        <a:t>Thức ăn vừa được tiêu hóa cơ học, vừa được tiêu hóa hóa học trong các cơ quan là: miệng, dạ dày.</a:t>
                      </a:r>
                    </a:p>
                    <a:p>
                      <a:pPr marL="285750" indent="-285750" algn="just">
                        <a:lnSpc>
                          <a:spcPct val="120000"/>
                        </a:lnSpc>
                        <a:spcBef>
                          <a:spcPts val="600"/>
                        </a:spcBef>
                        <a:spcAft>
                          <a:spcPts val="600"/>
                        </a:spcAft>
                        <a:buFontTx/>
                        <a:buChar char="-"/>
                      </a:pPr>
                      <a:r>
                        <a:rPr lang="en-US" sz="2400" smtClean="0">
                          <a:effectLst/>
                          <a:latin typeface="Times New Roman" pitchFamily="18" charset="0"/>
                          <a:cs typeface="Times New Roman" pitchFamily="18" charset="0"/>
                        </a:rPr>
                        <a:t>Trong </a:t>
                      </a:r>
                      <a:r>
                        <a:rPr lang="en-US" sz="2400">
                          <a:effectLst/>
                          <a:latin typeface="Times New Roman" pitchFamily="18" charset="0"/>
                          <a:cs typeface="Times New Roman" pitchFamily="18" charset="0"/>
                        </a:rPr>
                        <a:t>khoang miệng, thức ăn được tiêu hóa cơ học nhờ hoạt động nhai nghiền và một phần tinh bột được tiêu hóa hóa học nhờ enzyme amylase trong nước bọt</a:t>
                      </a:r>
                      <a:r>
                        <a:rPr lang="en-US" sz="2400" smtClean="0">
                          <a:effectLst/>
                          <a:latin typeface="Times New Roman" pitchFamily="18" charset="0"/>
                          <a:cs typeface="Times New Roman" pitchFamily="18" charset="0"/>
                        </a:rPr>
                        <a:t>.</a:t>
                      </a:r>
                    </a:p>
                    <a:p>
                      <a:pPr marL="285750" marR="0" lvl="0" indent="-285750" algn="just" defTabSz="914400" rtl="0" eaLnBrk="1" fontAlgn="auto" latinLnBrk="0" hangingPunct="1">
                        <a:lnSpc>
                          <a:spcPct val="120000"/>
                        </a:lnSpc>
                        <a:spcBef>
                          <a:spcPts val="600"/>
                        </a:spcBef>
                        <a:spcAft>
                          <a:spcPts val="600"/>
                        </a:spcAft>
                        <a:buClrTx/>
                        <a:buSzTx/>
                        <a:buFontTx/>
                        <a:buChar char="-"/>
                        <a:tabLst/>
                        <a:defRPr/>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Trong dạ dày, thức ăn được tiêu hóa cơ học nhờ hoạt động nghiền, đảo trộn và protein được tiêu hóa hóa học nhờ enzyme pepsin trong dịch vị.</a:t>
                      </a: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 </a:t>
                      </a:r>
                    </a:p>
                    <a:p>
                      <a:pPr marL="285750" indent="-285750" algn="just">
                        <a:lnSpc>
                          <a:spcPct val="120000"/>
                        </a:lnSpc>
                        <a:spcBef>
                          <a:spcPts val="600"/>
                        </a:spcBef>
                        <a:spcAft>
                          <a:spcPts val="600"/>
                        </a:spcAft>
                        <a:buFontTx/>
                        <a:buChar char="-"/>
                      </a:pPr>
                      <a:endParaRPr lang="en-US" sz="1400">
                        <a:solidFill>
                          <a:srgbClr val="000000"/>
                        </a:solidFill>
                        <a:effectLst/>
                        <a:latin typeface="Times New Roman"/>
                        <a:ea typeface="Calibri"/>
                      </a:endParaRPr>
                    </a:p>
                  </a:txBody>
                  <a:tcPr marL="114300" marR="114300" marT="0" marB="0"/>
                </a:tc>
              </a:tr>
            </a:tbl>
          </a:graphicData>
        </a:graphic>
      </p:graphicFrame>
    </p:spTree>
    <p:extLst>
      <p:ext uri="{BB962C8B-B14F-4D97-AF65-F5344CB8AC3E}">
        <p14:creationId xmlns:p14="http://schemas.microsoft.com/office/powerpoint/2010/main" val="24265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III. CÁC BIỆN PHÁP BẢO VỆ HỆ TIÊU HÓA</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430007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3BF4AB43-2998-214A-55BB-4056A26CB691}"/>
              </a:ext>
            </a:extLst>
          </p:cNvPr>
          <p:cNvSpPr txBox="1"/>
          <p:nvPr/>
        </p:nvSpPr>
        <p:spPr>
          <a:xfrm>
            <a:off x="4174835" y="828973"/>
            <a:ext cx="4590135" cy="738664"/>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PHIẾU HỌC TẬP SỐ 3</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D0F3BDEB-61D0-474D-20B6-B722F70D5004}"/>
              </a:ext>
            </a:extLst>
          </p:cNvPr>
          <p:cNvSpPr txBox="1"/>
          <p:nvPr/>
        </p:nvSpPr>
        <p:spPr>
          <a:xfrm>
            <a:off x="2293810" y="1966532"/>
            <a:ext cx="7837394" cy="2677656"/>
          </a:xfrm>
          <a:prstGeom prst="rect">
            <a:avLst/>
          </a:prstGeom>
          <a:noFill/>
        </p:spPr>
        <p:txBody>
          <a:bodyPr wrap="square">
            <a:spAutoFit/>
          </a:bodyPr>
          <a:lstStyle/>
          <a:p>
            <a:r>
              <a:rPr lang="vi-VN" sz="2400">
                <a:effectLst/>
                <a:latin typeface="Cambria" panose="02040503050406030204" pitchFamily="18" charset="0"/>
                <a:ea typeface="Cambria" panose="02040503050406030204" pitchFamily="18" charset="0"/>
              </a:rPr>
              <a:t>Câu 1. </a:t>
            </a:r>
            <a:r>
              <a:rPr lang="en-US" sz="2400"/>
              <a:t>Nêu một số nguyên nhân gây mất an toàn vệ sinh thực </a:t>
            </a:r>
            <a:r>
              <a:rPr lang="en-US" sz="2400" smtClean="0"/>
              <a:t>phẩm.</a:t>
            </a:r>
          </a:p>
          <a:p>
            <a:r>
              <a:rPr lang="vi-VN" sz="2400" smtClean="0">
                <a:effectLst/>
                <a:latin typeface="Cambria" panose="02040503050406030204" pitchFamily="18" charset="0"/>
                <a:ea typeface="Cambria" panose="02040503050406030204" pitchFamily="18" charset="0"/>
              </a:rPr>
              <a:t>Câu </a:t>
            </a:r>
            <a:r>
              <a:rPr lang="vi-VN" sz="2400">
                <a:effectLst/>
                <a:latin typeface="Cambria" panose="02040503050406030204" pitchFamily="18" charset="0"/>
                <a:ea typeface="Cambria" panose="02040503050406030204" pitchFamily="18" charset="0"/>
              </a:rPr>
              <a:t>2. </a:t>
            </a:r>
            <a:r>
              <a:rPr lang="en-US" sz="2400"/>
              <a:t>Nêu thêm một số biện pháp giữ an toàn vệ sinh thực phẩm trong khâu sản xuất, vận chuyển, bảo quản, sử dụng và chế </a:t>
            </a:r>
            <a:r>
              <a:rPr lang="en-US" sz="2400" smtClean="0"/>
              <a:t>biến.</a:t>
            </a:r>
          </a:p>
          <a:p>
            <a:r>
              <a:rPr lang="vi-VN" sz="2400" smtClean="0">
                <a:effectLst/>
                <a:latin typeface="Cambria" panose="02040503050406030204" pitchFamily="18" charset="0"/>
                <a:ea typeface="Cambria" panose="02040503050406030204" pitchFamily="18" charset="0"/>
              </a:rPr>
              <a:t>Câu </a:t>
            </a:r>
            <a:r>
              <a:rPr lang="vi-VN" sz="2400">
                <a:effectLst/>
                <a:latin typeface="Cambria" panose="02040503050406030204" pitchFamily="18" charset="0"/>
                <a:ea typeface="Cambria" panose="02040503050406030204" pitchFamily="18" charset="0"/>
              </a:rPr>
              <a:t>3. </a:t>
            </a:r>
            <a:r>
              <a:rPr lang="en-US" sz="2400"/>
              <a:t>Nêu tên, nguyên nhân và biện pháp phòng một số bệnh về tiêu hóa.</a:t>
            </a:r>
          </a:p>
        </p:txBody>
      </p:sp>
      <p:pic>
        <p:nvPicPr>
          <p:cNvPr id="6" name="Picture 5">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1" y="630589"/>
            <a:ext cx="1654573" cy="2336654"/>
          </a:xfrm>
          <a:prstGeom prst="rect">
            <a:avLst/>
          </a:prstGeom>
        </p:spPr>
      </p:pic>
    </p:spTree>
    <p:extLst>
      <p:ext uri="{BB962C8B-B14F-4D97-AF65-F5344CB8AC3E}">
        <p14:creationId xmlns:p14="http://schemas.microsoft.com/office/powerpoint/2010/main" val="1758184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xmlns=""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89B1BBC6-6D70-B6ED-EA91-EA3E310056EA}"/>
              </a:ext>
            </a:extLst>
          </p:cNvPr>
          <p:cNvSpPr txBox="1"/>
          <p:nvPr/>
        </p:nvSpPr>
        <p:spPr>
          <a:xfrm>
            <a:off x="610402" y="2222750"/>
            <a:ext cx="11035553" cy="2308324"/>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a:t>
            </a:r>
            <a:r>
              <a:rPr lang="en-US" sz="3600" b="1" smtClean="0">
                <a:solidFill>
                  <a:srgbClr val="0070C0"/>
                </a:solidFill>
                <a:effectLst/>
                <a:latin typeface="Cambria" panose="02040503050406030204" pitchFamily="18" charset="0"/>
                <a:ea typeface="Cambria" panose="02040503050406030204" pitchFamily="18" charset="0"/>
              </a:rPr>
              <a:t>29</a:t>
            </a:r>
            <a:r>
              <a:rPr lang="vi-VN" sz="3600" b="1" smtClean="0">
                <a:solidFill>
                  <a:srgbClr val="0070C0"/>
                </a:solidFill>
                <a:effectLst/>
                <a:latin typeface="Cambria" panose="02040503050406030204" pitchFamily="18" charset="0"/>
                <a:ea typeface="Cambria" panose="02040503050406030204" pitchFamily="18" charset="0"/>
              </a:rPr>
              <a:t>: </a:t>
            </a:r>
            <a:r>
              <a:rPr lang="vi-VN" sz="3600" b="1">
                <a:solidFill>
                  <a:srgbClr val="0070C0"/>
                </a:solidFill>
                <a:effectLst/>
                <a:latin typeface="Cambria" panose="02040503050406030204" pitchFamily="18" charset="0"/>
                <a:ea typeface="Cambria" panose="02040503050406030204" pitchFamily="18" charset="0"/>
              </a:rPr>
              <a:t>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a:t>
            </a:r>
            <a:r>
              <a:rPr lang="en-US" sz="2400" i="1" smtClean="0">
                <a:effectLst/>
                <a:latin typeface="Cambria" panose="02040503050406030204" pitchFamily="18" charset="0"/>
                <a:ea typeface="Cambria" panose="02040503050406030204" pitchFamily="18" charset="0"/>
              </a:rPr>
              <a:t>3 </a:t>
            </a:r>
            <a:r>
              <a:rPr lang="en-US" sz="2400" i="1">
                <a:effectLst/>
                <a:latin typeface="Cambria" panose="02040503050406030204" pitchFamily="18" charset="0"/>
                <a:ea typeface="Cambria" panose="02040503050406030204" pitchFamily="18" charset="0"/>
              </a:rPr>
              <a:t>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3BF4AB43-2998-214A-55BB-4056A26CB691}"/>
              </a:ext>
            </a:extLst>
          </p:cNvPr>
          <p:cNvSpPr txBox="1"/>
          <p:nvPr/>
        </p:nvSpPr>
        <p:spPr>
          <a:xfrm>
            <a:off x="4174835" y="828973"/>
            <a:ext cx="4590135" cy="738664"/>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PHIẾU HỌC TẬP SỐ 3</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D0F3BDEB-61D0-474D-20B6-B722F70D5004}"/>
              </a:ext>
            </a:extLst>
          </p:cNvPr>
          <p:cNvSpPr txBox="1"/>
          <p:nvPr/>
        </p:nvSpPr>
        <p:spPr>
          <a:xfrm>
            <a:off x="2293810" y="1966532"/>
            <a:ext cx="7837394" cy="830997"/>
          </a:xfrm>
          <a:prstGeom prst="rect">
            <a:avLst/>
          </a:prstGeom>
          <a:noFill/>
        </p:spPr>
        <p:txBody>
          <a:bodyPr wrap="square">
            <a:spAutoFit/>
          </a:bodyPr>
          <a:lstStyle/>
          <a:p>
            <a:r>
              <a:rPr lang="vi-VN" sz="2400">
                <a:effectLst/>
                <a:latin typeface="Cambria" panose="02040503050406030204" pitchFamily="18" charset="0"/>
                <a:ea typeface="Cambria" panose="02040503050406030204" pitchFamily="18" charset="0"/>
              </a:rPr>
              <a:t>Câu 1. </a:t>
            </a:r>
            <a:r>
              <a:rPr lang="en-US" sz="2400"/>
              <a:t>Nêu một số nguyên nhân gây mất an toàn vệ sinh thực </a:t>
            </a:r>
            <a:r>
              <a:rPr lang="en-US" sz="2400" smtClean="0"/>
              <a:t>phẩm.</a:t>
            </a:r>
          </a:p>
        </p:txBody>
      </p:sp>
      <p:pic>
        <p:nvPicPr>
          <p:cNvPr id="6" name="Picture 5">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1" y="630589"/>
            <a:ext cx="1654573" cy="2336654"/>
          </a:xfrm>
          <a:prstGeom prst="rect">
            <a:avLst/>
          </a:prstGeom>
        </p:spPr>
      </p:pic>
      <p:sp>
        <p:nvSpPr>
          <p:cNvPr id="7" name="TextBox 6">
            <a:extLst>
              <a:ext uri="{FF2B5EF4-FFF2-40B4-BE49-F238E27FC236}">
                <a16:creationId xmlns:a16="http://schemas.microsoft.com/office/drawing/2014/main" xmlns="" id="{D0F3BDEB-61D0-474D-20B6-B722F70D5004}"/>
              </a:ext>
            </a:extLst>
          </p:cNvPr>
          <p:cNvSpPr txBox="1"/>
          <p:nvPr/>
        </p:nvSpPr>
        <p:spPr>
          <a:xfrm>
            <a:off x="1439446" y="3328895"/>
            <a:ext cx="9533354" cy="2677656"/>
          </a:xfrm>
          <a:prstGeom prst="rect">
            <a:avLst/>
          </a:prstGeom>
          <a:noFill/>
        </p:spPr>
        <p:txBody>
          <a:bodyPr wrap="square">
            <a:spAutoFit/>
          </a:bodyPr>
          <a:lstStyle/>
          <a:p>
            <a:r>
              <a:rPr lang="en-US" sz="2400"/>
              <a:t>Một số nguyên nhân gây mất an toàn vệ sinh thực phẩm:</a:t>
            </a:r>
          </a:p>
          <a:p>
            <a:r>
              <a:rPr lang="en-US" sz="2400"/>
              <a:t>- Thực phẩm ôi thiu, bị nấm mốc.</a:t>
            </a:r>
          </a:p>
          <a:p>
            <a:r>
              <a:rPr lang="en-US" sz="2400"/>
              <a:t>- Thực phẩm chứa tồn dư thuốc bảo vệ thực vật, chất phụ gia, chất bảo quản thực phẩm không được phép sử dụng.</a:t>
            </a:r>
          </a:p>
          <a:p>
            <a:r>
              <a:rPr lang="en-US" sz="2400"/>
              <a:t>- Thực phẩm bị nhiễm các kim loại nặng như chì, thủy ngân,…</a:t>
            </a:r>
          </a:p>
          <a:p>
            <a:r>
              <a:rPr lang="en-US" sz="2400"/>
              <a:t>- Thực phẩm có chứa các độc tố tự nhiên như cá nóc, nấm có độc, lá ngón,…</a:t>
            </a:r>
          </a:p>
        </p:txBody>
      </p:sp>
    </p:spTree>
    <p:extLst>
      <p:ext uri="{BB962C8B-B14F-4D97-AF65-F5344CB8AC3E}">
        <p14:creationId xmlns:p14="http://schemas.microsoft.com/office/powerpoint/2010/main" val="1643601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D0F3BDEB-61D0-474D-20B6-B722F70D5004}"/>
              </a:ext>
            </a:extLst>
          </p:cNvPr>
          <p:cNvSpPr txBox="1"/>
          <p:nvPr/>
        </p:nvSpPr>
        <p:spPr>
          <a:xfrm>
            <a:off x="1476322" y="630589"/>
            <a:ext cx="9570368" cy="830997"/>
          </a:xfrm>
          <a:prstGeom prst="rect">
            <a:avLst/>
          </a:prstGeom>
          <a:noFill/>
        </p:spPr>
        <p:txBody>
          <a:bodyPr wrap="square">
            <a:spAutoFit/>
          </a:bodyPr>
          <a:lstStyle/>
          <a:p>
            <a:r>
              <a:rPr lang="vi-VN" sz="2400" smtClean="0">
                <a:effectLst/>
                <a:latin typeface="Cambria" panose="02040503050406030204" pitchFamily="18" charset="0"/>
                <a:ea typeface="Cambria" panose="02040503050406030204" pitchFamily="18" charset="0"/>
              </a:rPr>
              <a:t>Câu </a:t>
            </a:r>
            <a:r>
              <a:rPr lang="vi-VN" sz="2400">
                <a:effectLst/>
                <a:latin typeface="Cambria" panose="02040503050406030204" pitchFamily="18" charset="0"/>
                <a:ea typeface="Cambria" panose="02040503050406030204" pitchFamily="18" charset="0"/>
              </a:rPr>
              <a:t>2. </a:t>
            </a:r>
            <a:r>
              <a:rPr lang="en-US" sz="2400"/>
              <a:t>Nêu thêm một số biện pháp giữ an toàn vệ sinh thực phẩm trong khâu sản xuất, vận chuyển, bảo quản, sử dụng và chế </a:t>
            </a:r>
            <a:r>
              <a:rPr lang="en-US" sz="2400" smtClean="0"/>
              <a:t>biến.</a:t>
            </a:r>
          </a:p>
        </p:txBody>
      </p:sp>
      <p:pic>
        <p:nvPicPr>
          <p:cNvPr id="6" name="Picture 5">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3" y="657855"/>
            <a:ext cx="1476323" cy="1685295"/>
          </a:xfrm>
          <a:prstGeom prst="rect">
            <a:avLst/>
          </a:prstGeom>
        </p:spPr>
      </p:pic>
      <p:sp>
        <p:nvSpPr>
          <p:cNvPr id="7" name="TextBox 6">
            <a:extLst>
              <a:ext uri="{FF2B5EF4-FFF2-40B4-BE49-F238E27FC236}">
                <a16:creationId xmlns:a16="http://schemas.microsoft.com/office/drawing/2014/main" xmlns="" id="{D0F3BDEB-61D0-474D-20B6-B722F70D5004}"/>
              </a:ext>
            </a:extLst>
          </p:cNvPr>
          <p:cNvSpPr txBox="1"/>
          <p:nvPr/>
        </p:nvSpPr>
        <p:spPr>
          <a:xfrm>
            <a:off x="2006429" y="4172987"/>
            <a:ext cx="9040261" cy="461665"/>
          </a:xfrm>
          <a:prstGeom prst="rect">
            <a:avLst/>
          </a:prstGeom>
          <a:noFill/>
        </p:spPr>
        <p:txBody>
          <a:bodyPr wrap="square">
            <a:spAutoFit/>
          </a:bodyPr>
          <a:lstStyle/>
          <a:p>
            <a:r>
              <a:rPr lang="en-US" sz="2400" smtClean="0"/>
              <a:t>.</a:t>
            </a:r>
          </a:p>
        </p:txBody>
      </p:sp>
      <p:graphicFrame>
        <p:nvGraphicFramePr>
          <p:cNvPr id="4" name="Table 3"/>
          <p:cNvGraphicFramePr>
            <a:graphicFrameLocks noGrp="1"/>
          </p:cNvGraphicFramePr>
          <p:nvPr>
            <p:extLst>
              <p:ext uri="{D42A27DB-BD31-4B8C-83A1-F6EECF244321}">
                <p14:modId xmlns:p14="http://schemas.microsoft.com/office/powerpoint/2010/main" val="2671860346"/>
              </p:ext>
            </p:extLst>
          </p:nvPr>
        </p:nvGraphicFramePr>
        <p:xfrm>
          <a:off x="1378762" y="2470126"/>
          <a:ext cx="9629775" cy="4379597"/>
        </p:xfrm>
        <a:graphic>
          <a:graphicData uri="http://schemas.openxmlformats.org/drawingml/2006/table">
            <a:tbl>
              <a:tblPr firstRow="1" firstCol="1" bandRow="1">
                <a:tableStyleId>{5C22544A-7EE6-4342-B048-85BDC9FD1C3A}</a:tableStyleId>
              </a:tblPr>
              <a:tblGrid>
                <a:gridCol w="1710994"/>
                <a:gridCol w="7918781"/>
              </a:tblGrid>
              <a:tr h="544314">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Các khâu</a:t>
                      </a:r>
                      <a:endParaRPr lang="en-US" sz="1800">
                        <a:solidFill>
                          <a:srgbClr val="000000"/>
                        </a:solidFill>
                        <a:effectLst/>
                        <a:latin typeface="Times New Roman" pitchFamily="18" charset="0"/>
                        <a:ea typeface="Calibri"/>
                        <a:cs typeface="Times New Roman" pitchFamily="18" charset="0"/>
                      </a:endParaRPr>
                    </a:p>
                  </a:txBody>
                  <a:tcPr marL="0" marR="0" marT="0" marB="0"/>
                </a:tc>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Biện pháp giữ an toàn vệ sinh thực phẩm</a:t>
                      </a:r>
                      <a:endParaRPr lang="en-US" sz="1800">
                        <a:solidFill>
                          <a:srgbClr val="000000"/>
                        </a:solidFill>
                        <a:effectLst/>
                        <a:latin typeface="Times New Roman" pitchFamily="18" charset="0"/>
                        <a:ea typeface="Calibri"/>
                        <a:cs typeface="Times New Roman" pitchFamily="18" charset="0"/>
                      </a:endParaRPr>
                    </a:p>
                  </a:txBody>
                  <a:tcPr marL="0" marR="0" marT="0" marB="0"/>
                </a:tc>
              </a:tr>
              <a:tr h="691271">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Khâu sản</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xuất</a:t>
                      </a:r>
                      <a:endParaRPr lang="en-US" sz="18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Sử dụng nguồn nước tưới, thức ăn đảm bảo vệ sinh.</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Sử dụng các dụng cụ, thiết bị sạch sẽ, hợp vệ sinh trong sản xuất.…</a:t>
                      </a:r>
                      <a:endParaRPr lang="en-US" sz="1800">
                        <a:solidFill>
                          <a:srgbClr val="000000"/>
                        </a:solidFill>
                        <a:effectLst/>
                        <a:latin typeface="Times New Roman" pitchFamily="18" charset="0"/>
                        <a:ea typeface="Calibri"/>
                        <a:cs typeface="Times New Roman" pitchFamily="18" charset="0"/>
                      </a:endParaRPr>
                    </a:p>
                  </a:txBody>
                  <a:tcPr marL="0" marR="0" marT="0" marB="0"/>
                </a:tc>
              </a:tr>
              <a:tr h="1678918">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Khâu vận</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chuyển và bảo</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quản</a:t>
                      </a:r>
                      <a:endParaRPr lang="en-US" sz="18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Đảm bảo phương tiện vận chuyển thực phẩm được chế tạo bằng vật liệu</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không làm ô nhiễm thực phẩm hoặc bao gói thực phẩm; dễ làm sạch; chống</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được sự ô nhiễm, kể cả khói, bụi và lây nhiễm giữa các thực phẩm với nhau;…</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Không vận chuyển thực phẩm cùng hàng hoá độc hại hoặc có thể gây nhiễm</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chéo ảnh hưởng đến chất lượng thực phẩm.</a:t>
                      </a:r>
                      <a:endParaRPr lang="en-US" sz="1800">
                        <a:solidFill>
                          <a:srgbClr val="000000"/>
                        </a:solidFill>
                        <a:effectLst/>
                        <a:latin typeface="Times New Roman" pitchFamily="18" charset="0"/>
                        <a:ea typeface="Calibri"/>
                        <a:cs typeface="Times New Roman" pitchFamily="18" charset="0"/>
                      </a:endParaRPr>
                    </a:p>
                  </a:txBody>
                  <a:tcPr marL="0" marR="0" marT="0" marB="0"/>
                </a:tc>
              </a:tr>
              <a:tr h="1239690">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Khâu sử dụng</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và chế biến</a:t>
                      </a:r>
                      <a:endParaRPr lang="en-US" sz="18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Rửa tay với nước ấm và xà phòng trước khi nấu ăn tầm 20 phút.</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Nếu như tóc bạn dài bạn hãy đeo mũ chùm đầu, băng kín những vết thương ở trên tay.</a:t>
                      </a:r>
                    </a:p>
                    <a:p>
                      <a:pPr marL="30480" marR="30480" algn="just">
                        <a:lnSpc>
                          <a:spcPct val="115000"/>
                        </a:lnSpc>
                        <a:spcBef>
                          <a:spcPts val="200"/>
                        </a:spcBef>
                        <a:spcAft>
                          <a:spcPts val="200"/>
                        </a:spcAft>
                      </a:pPr>
                      <a:r>
                        <a:rPr lang="en-US" sz="1800">
                          <a:effectLst/>
                          <a:latin typeface="Times New Roman" pitchFamily="18" charset="0"/>
                          <a:cs typeface="Times New Roman" pitchFamily="18" charset="0"/>
                        </a:rPr>
                        <a:t>- Giữ cho khu chế biến thức ăn gọn gàng và sạch sẽ.</a:t>
                      </a:r>
                      <a:endParaRPr lang="en-US" sz="1800">
                        <a:solidFill>
                          <a:srgbClr val="000000"/>
                        </a:solidFill>
                        <a:effectLst/>
                        <a:latin typeface="Times New Roman" pitchFamily="18" charset="0"/>
                        <a:ea typeface="Calibri"/>
                        <a:cs typeface="Times New Roman" pitchFamily="18" charset="0"/>
                      </a:endParaRPr>
                    </a:p>
                  </a:txBody>
                  <a:tcPr marL="0" marR="0" marT="0" marB="0"/>
                </a:tc>
              </a:tr>
            </a:tbl>
          </a:graphicData>
        </a:graphic>
      </p:graphicFrame>
      <p:sp>
        <p:nvSpPr>
          <p:cNvPr id="8" name="Rectangle 1"/>
          <p:cNvSpPr>
            <a:spLocks noChangeArrowheads="1"/>
          </p:cNvSpPr>
          <p:nvPr/>
        </p:nvSpPr>
        <p:spPr bwMode="auto">
          <a:xfrm>
            <a:off x="1476320" y="1417549"/>
            <a:ext cx="11006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Một số biện pháp khác trong giữ an toàn vệ sinh thực phẩm trong khâu sản xuất,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vận chuyển,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bảo quản, sử dụng và chế biến:</a:t>
            </a:r>
            <a:endParaRPr kumimoji="0" lang="en-US" sz="2400" b="0" i="0" u="none" strike="noStrike" cap="none" normalizeH="0" baseline="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65686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D0F3BDEB-61D0-474D-20B6-B722F70D5004}"/>
              </a:ext>
            </a:extLst>
          </p:cNvPr>
          <p:cNvSpPr txBox="1"/>
          <p:nvPr/>
        </p:nvSpPr>
        <p:spPr>
          <a:xfrm>
            <a:off x="1654572" y="857083"/>
            <a:ext cx="9501868" cy="461665"/>
          </a:xfrm>
          <a:prstGeom prst="rect">
            <a:avLst/>
          </a:prstGeom>
          <a:noFill/>
        </p:spPr>
        <p:txBody>
          <a:bodyPr wrap="square">
            <a:spAutoFit/>
          </a:bodyPr>
          <a:lstStyle/>
          <a:p>
            <a:r>
              <a:rPr lang="vi-VN" sz="2400" smtClean="0">
                <a:effectLst/>
                <a:latin typeface="Cambria" panose="02040503050406030204" pitchFamily="18" charset="0"/>
                <a:ea typeface="Cambria" panose="02040503050406030204" pitchFamily="18" charset="0"/>
              </a:rPr>
              <a:t>Câu </a:t>
            </a:r>
            <a:r>
              <a:rPr lang="vi-VN" sz="2400">
                <a:effectLst/>
                <a:latin typeface="Cambria" panose="02040503050406030204" pitchFamily="18" charset="0"/>
                <a:ea typeface="Cambria" panose="02040503050406030204" pitchFamily="18" charset="0"/>
              </a:rPr>
              <a:t>3. </a:t>
            </a:r>
            <a:r>
              <a:rPr lang="en-US" sz="2400"/>
              <a:t>Nêu tên, nguyên nhân và biện pháp phòng một số bệnh về tiêu hóa.</a:t>
            </a:r>
          </a:p>
        </p:txBody>
      </p:sp>
      <p:pic>
        <p:nvPicPr>
          <p:cNvPr id="6" name="Picture 5">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1" y="630589"/>
            <a:ext cx="1654573" cy="233665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22982395"/>
              </p:ext>
            </p:extLst>
          </p:nvPr>
        </p:nvGraphicFramePr>
        <p:xfrm>
          <a:off x="1551709" y="1318748"/>
          <a:ext cx="10445695" cy="5914644"/>
        </p:xfrm>
        <a:graphic>
          <a:graphicData uri="http://schemas.openxmlformats.org/drawingml/2006/table">
            <a:tbl>
              <a:tblPr firstRow="1" firstCol="1" bandRow="1">
                <a:tableStyleId>{5C22544A-7EE6-4342-B048-85BDC9FD1C3A}</a:tableStyleId>
              </a:tblPr>
              <a:tblGrid>
                <a:gridCol w="1690397"/>
                <a:gridCol w="6302122"/>
                <a:gridCol w="2453176"/>
              </a:tblGrid>
              <a:tr h="459813">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Tên</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bệnh</a:t>
                      </a:r>
                      <a:endParaRPr lang="en-US" sz="1400">
                        <a:solidFill>
                          <a:srgbClr val="000000"/>
                        </a:solidFill>
                        <a:effectLst/>
                        <a:latin typeface="Times New Roman" pitchFamily="18" charset="0"/>
                        <a:ea typeface="Calibri"/>
                        <a:cs typeface="Times New Roman" pitchFamily="18" charset="0"/>
                      </a:endParaRPr>
                    </a:p>
                  </a:txBody>
                  <a:tcPr marL="0" marR="0" marT="0" marB="0"/>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Nguyên nhân</a:t>
                      </a:r>
                      <a:endParaRPr lang="en-US" sz="1400">
                        <a:solidFill>
                          <a:srgbClr val="000000"/>
                        </a:solidFill>
                        <a:effectLst/>
                        <a:latin typeface="Times New Roman" pitchFamily="18" charset="0"/>
                        <a:ea typeface="Calibri"/>
                        <a:cs typeface="Times New Roman" pitchFamily="18" charset="0"/>
                      </a:endParaRPr>
                    </a:p>
                  </a:txBody>
                  <a:tcPr marL="0" marR="0" marT="0" marB="0"/>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Biện pháp phòng</a:t>
                      </a:r>
                      <a:endParaRPr lang="en-US" sz="1400">
                        <a:solidFill>
                          <a:srgbClr val="000000"/>
                        </a:solidFill>
                        <a:effectLst/>
                        <a:latin typeface="Times New Roman" pitchFamily="18" charset="0"/>
                        <a:ea typeface="Calibri"/>
                        <a:cs typeface="Times New Roman" pitchFamily="18" charset="0"/>
                      </a:endParaRPr>
                    </a:p>
                  </a:txBody>
                  <a:tcPr marL="0" marR="0" marT="0" marB="0"/>
                </a:tc>
              </a:tr>
              <a:tr h="977829">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Ngộ</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độc</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thực</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phẩm</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sử dụng thực phẩm đã bị nhiễm khuẩn hoặc ô nhiễm hóa học, các thực phẩm biến chất, ôi iu hoặc có sẵn độc tố,…</a:t>
                      </a:r>
                      <a:endParaRPr lang="en-US" sz="1400">
                        <a:solidFill>
                          <a:srgbClr val="000000"/>
                        </a:solidFill>
                        <a:effectLst/>
                        <a:latin typeface="Times New Roman" pitchFamily="18" charset="0"/>
                        <a:ea typeface="Calibri"/>
                        <a:cs typeface="Times New Roman" pitchFamily="18" charset="0"/>
                      </a:endParaRPr>
                    </a:p>
                  </a:txBody>
                  <a:tcPr marL="0" marR="0" marT="0" marB="0"/>
                </a:tc>
                <a:tc rowSpan="6">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Có chế độ dinh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dưỡng hợp lí.</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Thực hiện an toàn vệ sinh thực phẩm.</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Vệ sinh răng</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miệng đúng cách.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Uống đủ nước, bổ sung chất xơ, lợi</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khuẩn.</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Xây dựng thói</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quen ăn uống lành mạnh.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Tạo bầu không khí vui vẻ khi ăn.</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Hạn chế sử dụng</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chất kích thích.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Vệ sinh răng</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miệng đúng cách.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Luyện tập thể dục, thể thao phù hợp.</a:t>
                      </a:r>
                      <a:endParaRPr lang="en-US" sz="1400">
                        <a:solidFill>
                          <a:srgbClr val="000000"/>
                        </a:solidFill>
                        <a:effectLst/>
                        <a:latin typeface="Times New Roman" pitchFamily="18" charset="0"/>
                        <a:ea typeface="Calibri"/>
                        <a:cs typeface="Times New Roman" pitchFamily="18" charset="0"/>
                      </a:endParaRPr>
                    </a:p>
                  </a:txBody>
                  <a:tcPr marL="0" marR="0" marT="0" marB="0"/>
                </a:tc>
              </a:tr>
              <a:tr h="636392">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Tiêu</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chảy</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ngộ độc thực phẩm, nhiễm khuẩn đường ruột, rối loạn vi sinh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đường ruột,…</a:t>
                      </a:r>
                      <a:endParaRPr lang="en-US" sz="1400">
                        <a:solidFill>
                          <a:srgbClr val="000000"/>
                        </a:solidFill>
                        <a:effectLst/>
                        <a:latin typeface="Times New Roman" pitchFamily="18" charset="0"/>
                        <a:ea typeface="Calibri"/>
                        <a:cs typeface="Times New Roman" pitchFamily="18" charset="0"/>
                      </a:endParaRPr>
                    </a:p>
                  </a:txBody>
                  <a:tcPr marL="0" marR="0" marT="0" marB="0"/>
                </a:tc>
                <a:tc vMerge="1">
                  <a:txBody>
                    <a:bodyPr/>
                    <a:lstStyle/>
                    <a:p>
                      <a:endParaRPr lang="en-US"/>
                    </a:p>
                  </a:txBody>
                  <a:tcPr/>
                </a:tc>
              </a:tr>
              <a:tr h="636392">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Giun</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sán</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môi trường sống ô nhiễm; thói quen ăn thực phẩm sống, rửa</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chưa sạch; nhiễm ấu trùng giun sán từ thú cưng,…</a:t>
                      </a:r>
                      <a:endParaRPr lang="en-US" sz="1400">
                        <a:solidFill>
                          <a:srgbClr val="000000"/>
                        </a:solidFill>
                        <a:effectLst/>
                        <a:latin typeface="Times New Roman" pitchFamily="18" charset="0"/>
                        <a:ea typeface="Calibri"/>
                        <a:cs typeface="Times New Roman" pitchFamily="18" charset="0"/>
                      </a:endParaRPr>
                    </a:p>
                  </a:txBody>
                  <a:tcPr marL="0" marR="0" marT="0" marB="0"/>
                </a:tc>
                <a:tc vMerge="1">
                  <a:txBody>
                    <a:bodyPr/>
                    <a:lstStyle/>
                    <a:p>
                      <a:endParaRPr lang="en-US"/>
                    </a:p>
                  </a:txBody>
                  <a:tcPr/>
                </a:tc>
              </a:tr>
              <a:tr h="636392">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Sâu răng</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vi khuẩn tấn công, vệ sinh răng miệng không đúng cách,</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thường xuyên ăn vặt, sử dụng thực phẩm nhiều đường,…</a:t>
                      </a:r>
                      <a:endParaRPr lang="en-US" sz="1400">
                        <a:solidFill>
                          <a:srgbClr val="000000"/>
                        </a:solidFill>
                        <a:effectLst/>
                        <a:latin typeface="Times New Roman" pitchFamily="18" charset="0"/>
                        <a:ea typeface="Calibri"/>
                        <a:cs typeface="Times New Roman" pitchFamily="18" charset="0"/>
                      </a:endParaRPr>
                    </a:p>
                  </a:txBody>
                  <a:tcPr marL="0" marR="0" marT="0" marB="0"/>
                </a:tc>
                <a:tc vMerge="1">
                  <a:txBody>
                    <a:bodyPr/>
                    <a:lstStyle/>
                    <a:p>
                      <a:endParaRPr lang="en-US"/>
                    </a:p>
                  </a:txBody>
                  <a:tcPr/>
                </a:tc>
              </a:tr>
              <a:tr h="1075873">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Táo</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bón</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chế độ ăn uống không hợp lí (uống ít nước, thiếu chất xơ, ăn</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nhiều thực phẩm giàu chất béo,…); do mắc các bệnh lí; sử dụng</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một số loại thuốc;…</a:t>
                      </a:r>
                      <a:endParaRPr lang="en-US" sz="1400">
                        <a:solidFill>
                          <a:srgbClr val="000000"/>
                        </a:solidFill>
                        <a:effectLst/>
                        <a:latin typeface="Times New Roman" pitchFamily="18" charset="0"/>
                        <a:ea typeface="Calibri"/>
                        <a:cs typeface="Times New Roman" pitchFamily="18" charset="0"/>
                      </a:endParaRPr>
                    </a:p>
                  </a:txBody>
                  <a:tcPr marL="0" marR="0" marT="0" marB="0"/>
                </a:tc>
                <a:tc vMerge="1">
                  <a:txBody>
                    <a:bodyPr/>
                    <a:lstStyle/>
                    <a:p>
                      <a:endParaRPr lang="en-US"/>
                    </a:p>
                  </a:txBody>
                  <a:tcPr/>
                </a:tc>
              </a:tr>
              <a:tr h="1209129">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Viêm</a:t>
                      </a:r>
                    </a:p>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dạ dày</a:t>
                      </a:r>
                      <a:endParaRPr lang="en-US" sz="1400">
                        <a:solidFill>
                          <a:srgbClr val="000000"/>
                        </a:solidFill>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Bef>
                          <a:spcPts val="200"/>
                        </a:spcBef>
                        <a:spcAft>
                          <a:spcPts val="200"/>
                        </a:spcAft>
                      </a:pPr>
                      <a:r>
                        <a:rPr lang="en-US" sz="1400">
                          <a:effectLst/>
                          <a:latin typeface="Times New Roman" pitchFamily="18" charset="0"/>
                          <a:cs typeface="Times New Roman" pitchFamily="18" charset="0"/>
                        </a:rPr>
                        <a:t>- Do nhiễm vi khuẩn HP, chế độ dinh dưỡng thiếu khoa học, sử dụng quá nhiều thuốc giảm đau, tâm lí căng thẳng,…</a:t>
                      </a:r>
                      <a:endParaRPr lang="en-US" sz="1400">
                        <a:solidFill>
                          <a:srgbClr val="000000"/>
                        </a:solidFill>
                        <a:effectLst/>
                        <a:latin typeface="Times New Roman" pitchFamily="18" charset="0"/>
                        <a:ea typeface="Calibri"/>
                        <a:cs typeface="Times New Roman" pitchFamily="18" charset="0"/>
                      </a:endParaRPr>
                    </a:p>
                  </a:txBody>
                  <a:tcPr marL="0" marR="0" marT="0" marB="0"/>
                </a:tc>
                <a:tc vMerge="1">
                  <a:txBody>
                    <a:bodyPr/>
                    <a:lstStyle/>
                    <a:p>
                      <a:endParaRPr lang="en-US"/>
                    </a:p>
                  </a:txBody>
                  <a:tcPr/>
                </a:tc>
              </a:tr>
            </a:tbl>
          </a:graphicData>
        </a:graphic>
      </p:graphicFrame>
    </p:spTree>
    <p:extLst>
      <p:ext uri="{BB962C8B-B14F-4D97-AF65-F5344CB8AC3E}">
        <p14:creationId xmlns:p14="http://schemas.microsoft.com/office/powerpoint/2010/main" val="160808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2" y="630589"/>
            <a:ext cx="1654573" cy="2336654"/>
          </a:xfrm>
          <a:prstGeom prst="rect">
            <a:avLst/>
          </a:prstGeom>
        </p:spPr>
      </p:pic>
      <p:sp>
        <p:nvSpPr>
          <p:cNvPr id="3" name="TextBox 2">
            <a:extLst>
              <a:ext uri="{FF2B5EF4-FFF2-40B4-BE49-F238E27FC236}">
                <a16:creationId xmlns:a16="http://schemas.microsoft.com/office/drawing/2014/main" xmlns="" id="{D0F3BDEB-61D0-474D-20B6-B722F70D5004}"/>
              </a:ext>
            </a:extLst>
          </p:cNvPr>
          <p:cNvSpPr txBox="1"/>
          <p:nvPr/>
        </p:nvSpPr>
        <p:spPr>
          <a:xfrm>
            <a:off x="1557744" y="3732605"/>
            <a:ext cx="10409500" cy="4031873"/>
          </a:xfrm>
          <a:prstGeom prst="rect">
            <a:avLst/>
          </a:prstGeom>
          <a:noFill/>
        </p:spPr>
        <p:txBody>
          <a:bodyPr wrap="square">
            <a:spAutoFit/>
          </a:bodyPr>
          <a:lstStyle/>
          <a:p>
            <a:r>
              <a:rPr lang="vi-VN" sz="3200"/>
              <a:t>Lấy lá xanh không bịt băng giấy đen để tiến hành thí nghiệm, thì khi nhỏ dung dịch iodine lên một vị trí bất kì trên lá thì vị trí đó cũng sẽ bị đổi màu.</a:t>
            </a:r>
          </a:p>
          <a:p>
            <a:r>
              <a:rPr lang="vi-VN" sz="3200"/>
              <a:t>Vì, lá cây không bị bịt băng giấy nên toàn bộ lá đều tiến hành quang hợp bình thường.</a:t>
            </a:r>
          </a:p>
          <a:p>
            <a:r>
              <a:rPr lang="vi-VN" sz="3200"/>
              <a:t/>
            </a:r>
            <a:br>
              <a:rPr lang="vi-VN" sz="3200"/>
            </a:br>
            <a:r>
              <a:rPr lang="vi-VN" sz="3200"/>
              <a:t/>
            </a:r>
            <a:br>
              <a:rPr lang="vi-VN" sz="3200"/>
            </a:br>
            <a:endParaRPr lang="en-US" sz="3200"/>
          </a:p>
        </p:txBody>
      </p:sp>
      <p:sp>
        <p:nvSpPr>
          <p:cNvPr id="4" name="TextBox 3">
            <a:extLst>
              <a:ext uri="{FF2B5EF4-FFF2-40B4-BE49-F238E27FC236}">
                <a16:creationId xmlns:a16="http://schemas.microsoft.com/office/drawing/2014/main" xmlns="" id="{D0F3BDEB-61D0-474D-20B6-B722F70D5004}"/>
              </a:ext>
            </a:extLst>
          </p:cNvPr>
          <p:cNvSpPr txBox="1"/>
          <p:nvPr/>
        </p:nvSpPr>
        <p:spPr>
          <a:xfrm>
            <a:off x="1493130" y="90756"/>
            <a:ext cx="10538729" cy="3416320"/>
          </a:xfrm>
          <a:prstGeom prst="rect">
            <a:avLst/>
          </a:prstGeom>
          <a:noFill/>
        </p:spPr>
        <p:txBody>
          <a:bodyPr wrap="square">
            <a:spAutoFit/>
          </a:bodyPr>
          <a:lstStyle/>
          <a:p>
            <a:r>
              <a:rPr lang="vi-VN" sz="3600">
                <a:solidFill>
                  <a:srgbClr val="FF0000"/>
                </a:solidFill>
              </a:rPr>
              <a:t>Nếu lấy lá xanh không bịt băng giấy đen trên cây và nhỏ dung dịch iodine lên một vị trí của lá thì vị trí đo có chuyển thành màu xanh tím không? Vì sao?</a:t>
            </a:r>
            <a:br>
              <a:rPr lang="vi-VN" sz="3600">
                <a:solidFill>
                  <a:srgbClr val="FF0000"/>
                </a:solidFill>
              </a:rPr>
            </a:br>
            <a:r>
              <a:rPr lang="vi-VN" sz="3600"/>
              <a:t/>
            </a:r>
            <a:br>
              <a:rPr lang="vi-VN" sz="3600"/>
            </a:br>
            <a:endParaRPr lang="en-US" sz="360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166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1" y="630589"/>
            <a:ext cx="1654573" cy="2336654"/>
          </a:xfrm>
          <a:prstGeom prst="rect">
            <a:avLst/>
          </a:prstGeom>
        </p:spPr>
      </p:pic>
      <p:sp>
        <p:nvSpPr>
          <p:cNvPr id="4" name="TextBox 3">
            <a:extLst>
              <a:ext uri="{FF2B5EF4-FFF2-40B4-BE49-F238E27FC236}">
                <a16:creationId xmlns:a16="http://schemas.microsoft.com/office/drawing/2014/main" xmlns="" id="{D0F3BDEB-61D0-474D-20B6-B722F70D5004}"/>
              </a:ext>
            </a:extLst>
          </p:cNvPr>
          <p:cNvSpPr txBox="1"/>
          <p:nvPr/>
        </p:nvSpPr>
        <p:spPr>
          <a:xfrm>
            <a:off x="2374738" y="782989"/>
            <a:ext cx="8824351" cy="646331"/>
          </a:xfrm>
          <a:prstGeom prst="rect">
            <a:avLst/>
          </a:prstGeom>
          <a:noFill/>
        </p:spPr>
        <p:txBody>
          <a:bodyPr wrap="square">
            <a:spAutoFit/>
          </a:bodyPr>
          <a:lstStyle/>
          <a:p>
            <a:r>
              <a:rPr lang="en-US" sz="3600" smtClean="0">
                <a:solidFill>
                  <a:srgbClr val="FF0000"/>
                </a:solidFill>
                <a:latin typeface="Times New Roman" pitchFamily="18" charset="0"/>
                <a:cs typeface="Times New Roman" pitchFamily="18" charset="0"/>
              </a:rPr>
              <a:t>Nêu các biện pháp bảo vệ hệ tiêu hóa</a:t>
            </a:r>
          </a:p>
        </p:txBody>
      </p:sp>
    </p:spTree>
    <p:extLst>
      <p:ext uri="{BB962C8B-B14F-4D97-AF65-F5344CB8AC3E}">
        <p14:creationId xmlns:p14="http://schemas.microsoft.com/office/powerpoint/2010/main" val="28883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B99B89-56B1-4669-B1BF-235EA594BF53}"/>
              </a:ext>
            </a:extLst>
          </p:cNvPr>
          <p:cNvGrpSpPr/>
          <p:nvPr/>
        </p:nvGrpSpPr>
        <p:grpSpPr>
          <a:xfrm>
            <a:off x="69446" y="-45885"/>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III. CÁC BIỆN PHÁP BẢO VỆ HỆ TIÊU HÓA</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D0F3BDEB-61D0-474D-20B6-B722F70D5004}"/>
              </a:ext>
            </a:extLst>
          </p:cNvPr>
          <p:cNvSpPr txBox="1"/>
          <p:nvPr/>
        </p:nvSpPr>
        <p:spPr>
          <a:xfrm>
            <a:off x="3055714" y="2539824"/>
            <a:ext cx="9136286" cy="1569660"/>
          </a:xfrm>
          <a:prstGeom prst="rect">
            <a:avLst/>
          </a:prstGeom>
          <a:noFill/>
        </p:spPr>
        <p:txBody>
          <a:bodyPr wrap="square">
            <a:spAutoFit/>
          </a:bodyPr>
          <a:lstStyle/>
          <a:p>
            <a:r>
              <a:rPr lang="en-US" sz="3200" smtClean="0"/>
              <a:t>	</a:t>
            </a:r>
            <a:r>
              <a:rPr lang="vi-VN" sz="3200" smtClean="0"/>
              <a:t>An </a:t>
            </a:r>
            <a:r>
              <a:rPr lang="vi-VN" sz="3200"/>
              <a:t>toàn vệ sinh thực phẩm là các điều kiện và biện pháp cần thiết để đảm bảo thực phẩm không gây hại đến sức khỏe của con người</a:t>
            </a:r>
            <a:endParaRPr lang="en-US" sz="3200"/>
          </a:p>
        </p:txBody>
      </p:sp>
      <p:sp>
        <p:nvSpPr>
          <p:cNvPr id="10" name="TextBox 9">
            <a:extLst>
              <a:ext uri="{FF2B5EF4-FFF2-40B4-BE49-F238E27FC236}">
                <a16:creationId xmlns:a16="http://schemas.microsoft.com/office/drawing/2014/main" xmlns="" id="{B96DB540-1758-9651-99F5-B537795C2D7C}"/>
              </a:ext>
            </a:extLst>
          </p:cNvPr>
          <p:cNvSpPr txBox="1"/>
          <p:nvPr/>
        </p:nvSpPr>
        <p:spPr>
          <a:xfrm>
            <a:off x="3087814" y="1670844"/>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1. 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160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B99B89-56B1-4669-B1BF-235EA594BF53}"/>
              </a:ext>
            </a:extLst>
          </p:cNvPr>
          <p:cNvGrpSpPr/>
          <p:nvPr/>
        </p:nvGrpSpPr>
        <p:grpSpPr>
          <a:xfrm>
            <a:off x="69446" y="-45885"/>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III. CÁC BIỆN PHÁP BẢO VỆ HỆ TIÊU HÓA</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D0F3BDEB-61D0-474D-20B6-B722F70D5004}"/>
              </a:ext>
            </a:extLst>
          </p:cNvPr>
          <p:cNvSpPr txBox="1"/>
          <p:nvPr/>
        </p:nvSpPr>
        <p:spPr>
          <a:xfrm>
            <a:off x="3055714" y="2539824"/>
            <a:ext cx="9136286" cy="1569660"/>
          </a:xfrm>
          <a:prstGeom prst="rect">
            <a:avLst/>
          </a:prstGeom>
          <a:noFill/>
        </p:spPr>
        <p:txBody>
          <a:bodyPr wrap="square">
            <a:spAutoFit/>
          </a:bodyPr>
          <a:lstStyle/>
          <a:p>
            <a:r>
              <a:rPr lang="en-US" sz="3200" smtClean="0"/>
              <a:t>	</a:t>
            </a:r>
            <a:r>
              <a:rPr lang="vi-VN" sz="3200" smtClean="0"/>
              <a:t>An </a:t>
            </a:r>
            <a:r>
              <a:rPr lang="vi-VN" sz="3200"/>
              <a:t>toàn vệ sinh thực phẩm là các điều kiện và biện pháp cần thiết để đảm bảo thực phẩm không gây hại đến sức khỏe của con người</a:t>
            </a:r>
            <a:endParaRPr lang="en-US" sz="3200"/>
          </a:p>
        </p:txBody>
      </p:sp>
      <p:sp>
        <p:nvSpPr>
          <p:cNvPr id="10" name="TextBox 9">
            <a:extLst>
              <a:ext uri="{FF2B5EF4-FFF2-40B4-BE49-F238E27FC236}">
                <a16:creationId xmlns:a16="http://schemas.microsoft.com/office/drawing/2014/main" xmlns="" id="{B96DB540-1758-9651-99F5-B537795C2D7C}"/>
              </a:ext>
            </a:extLst>
          </p:cNvPr>
          <p:cNvSpPr txBox="1"/>
          <p:nvPr/>
        </p:nvSpPr>
        <p:spPr>
          <a:xfrm>
            <a:off x="3087814" y="1670844"/>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1. 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07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B99B89-56B1-4669-B1BF-235EA594BF53}"/>
              </a:ext>
            </a:extLst>
          </p:cNvPr>
          <p:cNvGrpSpPr/>
          <p:nvPr/>
        </p:nvGrpSpPr>
        <p:grpSpPr>
          <a:xfrm>
            <a:off x="69446" y="-45885"/>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III. CÁC BIỆN PHÁP BẢO VỆ HỆ TIÊU HÓA</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D0F3BDEB-61D0-474D-20B6-B722F70D5004}"/>
              </a:ext>
            </a:extLst>
          </p:cNvPr>
          <p:cNvSpPr txBox="1"/>
          <p:nvPr/>
        </p:nvSpPr>
        <p:spPr>
          <a:xfrm>
            <a:off x="3055714" y="2539824"/>
            <a:ext cx="9136286" cy="3970318"/>
          </a:xfrm>
          <a:prstGeom prst="rect">
            <a:avLst/>
          </a:prstGeom>
          <a:noFill/>
        </p:spPr>
        <p:txBody>
          <a:bodyPr wrap="square">
            <a:spAutoFit/>
          </a:bodyPr>
          <a:lstStyle/>
          <a:p>
            <a:r>
              <a:rPr lang="en-US" sz="2800" smtClean="0">
                <a:latin typeface="Times New Roman" pitchFamily="18" charset="0"/>
                <a:cs typeface="Times New Roman" pitchFamily="18" charset="0"/>
              </a:rPr>
              <a:t>- Chế độ dinh dưỡng hợp lý</a:t>
            </a:r>
          </a:p>
          <a:p>
            <a:pPr marL="457200" indent="-457200">
              <a:buFontTx/>
              <a:buChar char="-"/>
            </a:pPr>
            <a:r>
              <a:rPr lang="en-US" sz="2800" smtClean="0">
                <a:latin typeface="Times New Roman" pitchFamily="18" charset="0"/>
                <a:cs typeface="Times New Roman" pitchFamily="18" charset="0"/>
              </a:rPr>
              <a:t>Xây dựng thói quen ăn uống lành mạnh</a:t>
            </a:r>
          </a:p>
          <a:p>
            <a:pPr marL="457200" indent="-457200">
              <a:buFontTx/>
              <a:buChar char="-"/>
            </a:pPr>
            <a:r>
              <a:rPr lang="en-US" sz="2800" smtClean="0">
                <a:latin typeface="Times New Roman" pitchFamily="18" charset="0"/>
                <a:cs typeface="Times New Roman" pitchFamily="18" charset="0"/>
              </a:rPr>
              <a:t>Tạo bầu không khí vui vẻ khi ăn</a:t>
            </a:r>
          </a:p>
          <a:p>
            <a:pPr marL="457200" indent="-457200">
              <a:buFontTx/>
              <a:buChar char="-"/>
            </a:pPr>
            <a:r>
              <a:rPr lang="en-US" sz="2800" smtClean="0">
                <a:latin typeface="Times New Roman" pitchFamily="18" charset="0"/>
                <a:cs typeface="Times New Roman" pitchFamily="18" charset="0"/>
              </a:rPr>
              <a:t>Hạn chế sử dụng chất kích thích</a:t>
            </a:r>
          </a:p>
          <a:p>
            <a:pPr marL="457200" indent="-457200">
              <a:buFontTx/>
              <a:buChar char="-"/>
            </a:pPr>
            <a:r>
              <a:rPr lang="en-US" sz="2800" smtClean="0">
                <a:latin typeface="Times New Roman" pitchFamily="18" charset="0"/>
                <a:cs typeface="Times New Roman" pitchFamily="18" charset="0"/>
              </a:rPr>
              <a:t>Luyện tập TDTT phù hợp</a:t>
            </a:r>
          </a:p>
          <a:p>
            <a:pPr marL="457200" indent="-457200">
              <a:buFontTx/>
              <a:buChar char="-"/>
            </a:pPr>
            <a:r>
              <a:rPr lang="en-US" sz="2800" smtClean="0">
                <a:latin typeface="Times New Roman" pitchFamily="18" charset="0"/>
                <a:cs typeface="Times New Roman" pitchFamily="18" charset="0"/>
              </a:rPr>
              <a:t>Uống đủ nước, bổ sung chất xơ phù hợp</a:t>
            </a:r>
          </a:p>
          <a:p>
            <a:pPr marL="457200" indent="-457200">
              <a:buFontTx/>
              <a:buChar char="-"/>
            </a:pPr>
            <a:r>
              <a:rPr lang="en-US" sz="2800" smtClean="0">
                <a:latin typeface="Times New Roman" pitchFamily="18" charset="0"/>
                <a:cs typeface="Times New Roman" pitchFamily="18" charset="0"/>
              </a:rPr>
              <a:t>Vệ sinh răng miệng đúng cách</a:t>
            </a:r>
          </a:p>
          <a:p>
            <a:pPr marL="457200" indent="-457200">
              <a:buFontTx/>
              <a:buChar char="-"/>
            </a:pPr>
            <a:r>
              <a:rPr lang="en-US" sz="2800" smtClean="0">
                <a:latin typeface="Times New Roman" pitchFamily="18" charset="0"/>
                <a:cs typeface="Times New Roman" pitchFamily="18" charset="0"/>
              </a:rPr>
              <a:t>Thực hiện an toàn vệ sinh thực phẩm</a:t>
            </a:r>
          </a:p>
          <a:p>
            <a:pPr marL="457200" indent="-457200">
              <a:buFontTx/>
              <a:buChar char="-"/>
            </a:pPr>
            <a:endParaRPr lang="en-US" sz="280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B96DB540-1758-9651-99F5-B537795C2D7C}"/>
              </a:ext>
            </a:extLst>
          </p:cNvPr>
          <p:cNvSpPr txBox="1"/>
          <p:nvPr/>
        </p:nvSpPr>
        <p:spPr>
          <a:xfrm>
            <a:off x="3087814" y="1670844"/>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Cambria" panose="02040503050406030204" pitchFamily="18" charset="0"/>
                <a:ea typeface="Cambria" panose="02040503050406030204" pitchFamily="18" charset="0"/>
                <a:cs typeface="Arial" panose="020B0604020202020204" pitchFamily="34" charset="0"/>
              </a:rPr>
              <a:t>2. Phòng bệnh về tiêu hóa</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784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xmlns="" val="2963774187"/>
                    </a:ext>
                  </a:extLst>
                </a:gridCol>
                <a:gridCol w="5676210">
                  <a:extLst>
                    <a:ext uri="{9D8B030D-6E8A-4147-A177-3AD203B41FA5}">
                      <a16:colId xmlns:a16="http://schemas.microsoft.com/office/drawing/2014/main" xmlns=""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4842803"/>
                  </a:ext>
                </a:extLst>
              </a:tr>
            </a:tbl>
          </a:graphicData>
        </a:graphic>
      </p:graphicFrame>
      <p:sp>
        <p:nvSpPr>
          <p:cNvPr id="5" name="Rectangle 2">
            <a:extLst>
              <a:ext uri="{FF2B5EF4-FFF2-40B4-BE49-F238E27FC236}">
                <a16:creationId xmlns:a16="http://schemas.microsoft.com/office/drawing/2014/main" xmlns=""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xmlns=""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xmlns=""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xmlns=""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D4BCC4A0-926F-A08C-78F5-7EB89DEB4443}"/>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 Dinh dưỡng và chế độ dinh dưỡng hợp lý</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8">
            <a:extLst>
              <a:ext uri="{FF2B5EF4-FFF2-40B4-BE49-F238E27FC236}">
                <a16:creationId xmlns:a16="http://schemas.microsoft.com/office/drawing/2014/main" xmlns=""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125527" y="3238789"/>
            <a:ext cx="2006563" cy="1440787"/>
          </a:xfrm>
          <a:prstGeom prst="rect">
            <a:avLst/>
          </a:prstGeom>
        </p:spPr>
      </p:pic>
      <p:sp>
        <p:nvSpPr>
          <p:cNvPr id="11" name="TextBox 10">
            <a:extLst>
              <a:ext uri="{FF2B5EF4-FFF2-40B4-BE49-F238E27FC236}">
                <a16:creationId xmlns:a16="http://schemas.microsoft.com/office/drawing/2014/main" xmlns="" id="{D4BCC4A0-926F-A08C-78F5-7EB89DEB4443}"/>
              </a:ext>
            </a:extLst>
          </p:cNvPr>
          <p:cNvSpPr txBox="1"/>
          <p:nvPr/>
        </p:nvSpPr>
        <p:spPr>
          <a:xfrm>
            <a:off x="3088952" y="1895743"/>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1. Dinh dưỡng và chất dinh dưỡng</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4109" y="4740420"/>
            <a:ext cx="11314546" cy="1060017"/>
          </a:xfrm>
        </p:spPr>
        <p:txBody>
          <a:bodyPr/>
          <a:lstStyle/>
          <a:p>
            <a:r>
              <a:rPr lang="en-US"/>
              <a:t>Q</a:t>
            </a:r>
            <a:r>
              <a:rPr lang="vi-VN"/>
              <a:t>ua quá trình tiêu hóa, những chất dinh dưỡng trong súp lơ xanh được biến đổi thành những chất gì để tế bào và cơ thể có thể hấp thu được?</a:t>
            </a:r>
            <a:endParaRPr lang="en-US"/>
          </a:p>
          <a:p>
            <a:endParaRPr lang="en-US"/>
          </a:p>
        </p:txBody>
      </p:sp>
      <p:pic>
        <p:nvPicPr>
          <p:cNvPr id="4" name="Picture 3">
            <a:extLst>
              <a:ext uri="{FF2B5EF4-FFF2-40B4-BE49-F238E27FC236}">
                <a16:creationId xmlns:a16="http://schemas.microsoft.com/office/drawing/2014/main" xmlns="" id="{9F836A2F-8ADF-7519-97D4-A5CB86C8DD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2261" r="74711"/>
                    </a14:imgEffect>
                  </a14:imgLayer>
                </a14:imgProps>
              </a:ext>
            </a:extLst>
          </a:blip>
          <a:srcRect l="15705" r="18733"/>
          <a:stretch/>
        </p:blipFill>
        <p:spPr>
          <a:xfrm>
            <a:off x="-452581" y="0"/>
            <a:ext cx="2006563" cy="1440787"/>
          </a:xfrm>
          <a:prstGeom prst="rect">
            <a:avLst/>
          </a:prstGeom>
        </p:spPr>
      </p:pic>
      <p:pic>
        <p:nvPicPr>
          <p:cNvPr id="5" name="Picture 4" descr="KHTN 8 (Cánh Diều) Bài 29:Dinh dưỡng và tiêu hóa ở người | Khoa học tự nhiên 8 (ảnh 1)"/>
          <p:cNvPicPr/>
          <p:nvPr/>
        </p:nvPicPr>
        <p:blipFill>
          <a:blip r:embed="rId4">
            <a:extLst>
              <a:ext uri="{28A0092B-C50C-407E-A947-70E740481C1C}">
                <a14:useLocalDpi xmlns:a14="http://schemas.microsoft.com/office/drawing/2010/main" val="0"/>
              </a:ext>
            </a:extLst>
          </a:blip>
          <a:srcRect/>
          <a:stretch>
            <a:fillRect/>
          </a:stretch>
        </p:blipFill>
        <p:spPr bwMode="auto">
          <a:xfrm>
            <a:off x="1191492" y="461818"/>
            <a:ext cx="10945090" cy="3962400"/>
          </a:xfrm>
          <a:prstGeom prst="rect">
            <a:avLst/>
          </a:prstGeom>
          <a:noFill/>
          <a:ln>
            <a:noFill/>
          </a:ln>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52498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1890" y="5190772"/>
            <a:ext cx="11314546" cy="1505592"/>
          </a:xfrm>
        </p:spPr>
        <p:txBody>
          <a:bodyPr>
            <a:normAutofit/>
          </a:bodyPr>
          <a:lstStyle/>
          <a:p>
            <a:pPr algn="l"/>
            <a:r>
              <a:rPr lang="vi-VN" sz="2800">
                <a:latin typeface="Times New Roman" pitchFamily="18" charset="0"/>
                <a:cs typeface="Times New Roman" pitchFamily="18" charset="0"/>
              </a:rPr>
              <a:t>a) Nêu thông tin về các loại chất dinh dưỡng có trong một chiếc bánh.</a:t>
            </a:r>
            <a:endParaRPr lang="en-US" sz="2800" i="1">
              <a:latin typeface="Times New Roman" pitchFamily="18" charset="0"/>
              <a:cs typeface="Times New Roman" pitchFamily="18" charset="0"/>
            </a:endParaRPr>
          </a:p>
          <a:p>
            <a:pPr algn="l"/>
            <a:r>
              <a:rPr lang="en-US" sz="2800">
                <a:latin typeface="Times New Roman" pitchFamily="18" charset="0"/>
                <a:cs typeface="Times New Roman" pitchFamily="18" charset="0"/>
              </a:rPr>
              <a:t>b) Thông tin trong bảng có ý nghĩa gì đối với người tiêu dùng?</a:t>
            </a:r>
          </a:p>
          <a:p>
            <a:pPr algn="l"/>
            <a:endParaRPr lang="en-US" sz="280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9F836A2F-8ADF-7519-97D4-A5CB86C8DD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2261" r="74711"/>
                    </a14:imgEffect>
                  </a14:imgLayer>
                </a14:imgProps>
              </a:ext>
            </a:extLst>
          </a:blip>
          <a:srcRect l="15705" r="18733"/>
          <a:stretch/>
        </p:blipFill>
        <p:spPr>
          <a:xfrm>
            <a:off x="-175492" y="4830575"/>
            <a:ext cx="822037" cy="720394"/>
          </a:xfrm>
          <a:prstGeom prst="rect">
            <a:avLst/>
          </a:prstGeom>
        </p:spPr>
      </p:pic>
      <p:pic>
        <p:nvPicPr>
          <p:cNvPr id="7" name="Picture 6" descr="KHTN 8 (Cánh Diều) Bài 29:Dinh dưỡng và tiêu hóa ở người | Khoa học tự nhiên 8 (ảnh 2)"/>
          <p:cNvPicPr/>
          <p:nvPr/>
        </p:nvPicPr>
        <p:blipFill>
          <a:blip r:embed="rId4">
            <a:extLst>
              <a:ext uri="{28A0092B-C50C-407E-A947-70E740481C1C}">
                <a14:useLocalDpi xmlns:a14="http://schemas.microsoft.com/office/drawing/2010/main" val="0"/>
              </a:ext>
            </a:extLst>
          </a:blip>
          <a:srcRect/>
          <a:stretch>
            <a:fillRect/>
          </a:stretch>
        </p:blipFill>
        <p:spPr bwMode="auto">
          <a:xfrm>
            <a:off x="73890" y="0"/>
            <a:ext cx="11979565" cy="4498109"/>
          </a:xfrm>
          <a:prstGeom prst="rect">
            <a:avLst/>
          </a:prstGeom>
          <a:noFill/>
          <a:ln>
            <a:noFill/>
          </a:ln>
        </p:spPr>
      </p:pic>
    </p:spTree>
    <p:extLst>
      <p:ext uri="{BB962C8B-B14F-4D97-AF65-F5344CB8AC3E}">
        <p14:creationId xmlns:p14="http://schemas.microsoft.com/office/powerpoint/2010/main" val="2661827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363" y="166256"/>
            <a:ext cx="11462328" cy="905162"/>
          </a:xfrm>
        </p:spPr>
        <p:txBody>
          <a:bodyPr>
            <a:normAutofit/>
          </a:bodyPr>
          <a:lstStyle/>
          <a:p>
            <a:pPr algn="l"/>
            <a:r>
              <a:rPr lang="en-US" sz="4400" smtClean="0">
                <a:solidFill>
                  <a:srgbClr val="FF0000"/>
                </a:solidFill>
                <a:latin typeface="Times New Roman" pitchFamily="18" charset="0"/>
                <a:cs typeface="Times New Roman" pitchFamily="18" charset="0"/>
              </a:rPr>
              <a:t>Thế nào là dinh dưỡng, chất dinh dưỡng?</a:t>
            </a:r>
            <a:endParaRPr lang="en-US" sz="440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609598" y="1302184"/>
            <a:ext cx="11369965" cy="2549380"/>
          </a:xfrm>
        </p:spPr>
        <p:txBody>
          <a:bodyPr>
            <a:normAutofit/>
          </a:bodyPr>
          <a:lstStyle/>
          <a:p>
            <a:pPr marL="342900" indent="-342900" algn="l">
              <a:buFontTx/>
              <a:buChar char="-"/>
            </a:pPr>
            <a:r>
              <a:rPr lang="en-US" sz="3200" i="1" smtClean="0">
                <a:latin typeface="Times New Roman" pitchFamily="18" charset="0"/>
                <a:cs typeface="Times New Roman" pitchFamily="18" charset="0"/>
              </a:rPr>
              <a:t>Dinh </a:t>
            </a:r>
            <a:r>
              <a:rPr lang="en-US" sz="3200" i="1">
                <a:latin typeface="Times New Roman" pitchFamily="18" charset="0"/>
                <a:cs typeface="Times New Roman" pitchFamily="18" charset="0"/>
              </a:rPr>
              <a:t>dưỡng là quá trình thu nhận, biến đổi và sử dụng chất dinh dưỡng</a:t>
            </a:r>
            <a:r>
              <a:rPr lang="en-US" sz="3200" i="1" smtClean="0">
                <a:latin typeface="Times New Roman" pitchFamily="18" charset="0"/>
                <a:cs typeface="Times New Roman" pitchFamily="18" charset="0"/>
              </a:rPr>
              <a:t>.</a:t>
            </a:r>
            <a:endParaRPr lang="en-US" sz="3200">
              <a:latin typeface="Times New Roman" pitchFamily="18" charset="0"/>
              <a:cs typeface="Times New Roman" pitchFamily="18" charset="0"/>
            </a:endParaRPr>
          </a:p>
          <a:p>
            <a:pPr marL="342900" indent="-342900" algn="l">
              <a:buFontTx/>
              <a:buChar char="-"/>
            </a:pPr>
            <a:r>
              <a:rPr lang="en-US" sz="3200" i="1" smtClean="0">
                <a:latin typeface="Times New Roman" pitchFamily="18" charset="0"/>
                <a:cs typeface="Times New Roman" pitchFamily="18" charset="0"/>
              </a:rPr>
              <a:t> Chất </a:t>
            </a:r>
            <a:r>
              <a:rPr lang="en-US" sz="3200" i="1">
                <a:latin typeface="Times New Roman" pitchFamily="18" charset="0"/>
                <a:cs typeface="Times New Roman" pitchFamily="18" charset="0"/>
              </a:rPr>
              <a:t>dinh dưỡng là những chất hay hợp chất trong thức ăn có vai trò cung cấp năng lượng hay nguyên liệu cho tế bào để duy trì hoạt động sống của cơ thể.</a:t>
            </a:r>
            <a:endParaRPr lang="en-US" sz="3200">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114758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xmlns=""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29</a:t>
              </a:r>
              <a:r>
                <a:rPr kumimoji="0" lang="vi-VN"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D4BCC4A0-926F-A08C-78F5-7EB89DEB4443}"/>
              </a:ext>
            </a:extLst>
          </p:cNvPr>
          <p:cNvSpPr txBox="1"/>
          <p:nvPr/>
        </p:nvSpPr>
        <p:spPr>
          <a:xfrm>
            <a:off x="2936552" y="106474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Cambria" panose="02040503050406030204" pitchFamily="18" charset="0"/>
                <a:ea typeface="Cambria" panose="02040503050406030204" pitchFamily="18" charset="0"/>
                <a:cs typeface="Arial" panose="020B0604020202020204" pitchFamily="34" charset="0"/>
              </a:rPr>
              <a:t>I. Dinh dưỡng và chế độ dinh dưỡng hợp lý</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D4BCC4A0-926F-A08C-78F5-7EB89DEB4443}"/>
              </a:ext>
            </a:extLst>
          </p:cNvPr>
          <p:cNvSpPr txBox="1"/>
          <p:nvPr/>
        </p:nvSpPr>
        <p:spPr>
          <a:xfrm>
            <a:off x="3088952" y="1895743"/>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itchFamily="18" charset="0"/>
                <a:ea typeface="Cambria" panose="02040503050406030204" pitchFamily="18" charset="0"/>
                <a:cs typeface="Times New Roman" pitchFamily="18" charset="0"/>
              </a:rPr>
              <a:t>1. Dinh dưỡng và chất dinh dưỡng</a:t>
            </a:r>
            <a:endParaRPr lang="vi-VN" sz="3200" b="1">
              <a:solidFill>
                <a:srgbClr val="F60000"/>
              </a:solidFill>
              <a:latin typeface="Times New Roman" pitchFamily="18" charset="0"/>
              <a:ea typeface="Cambria" panose="02040503050406030204" pitchFamily="18" charset="0"/>
              <a:cs typeface="Times New Roman" pitchFamily="18" charset="0"/>
            </a:endParaRPr>
          </a:p>
        </p:txBody>
      </p:sp>
      <p:sp>
        <p:nvSpPr>
          <p:cNvPr id="8" name="Subtitle 2"/>
          <p:cNvSpPr txBox="1">
            <a:spLocks/>
          </p:cNvSpPr>
          <p:nvPr/>
        </p:nvSpPr>
        <p:spPr>
          <a:xfrm>
            <a:off x="2672600" y="2726740"/>
            <a:ext cx="9143424" cy="2549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Char char="-"/>
            </a:pPr>
            <a:r>
              <a:rPr lang="en-US" sz="3200" smtClean="0">
                <a:latin typeface="Times New Roman" pitchFamily="18" charset="0"/>
                <a:cs typeface="Times New Roman" pitchFamily="18" charset="0"/>
              </a:rPr>
              <a:t>Dinh dưỡng là quá trình thu nhận, biến đổi và sử dụng chất dinh dưỡng.</a:t>
            </a:r>
          </a:p>
          <a:p>
            <a:pPr marL="342900" indent="-342900">
              <a:buFontTx/>
              <a:buChar char="-"/>
            </a:pPr>
            <a:r>
              <a:rPr lang="en-US" sz="3200" smtClean="0">
                <a:latin typeface="Times New Roman" pitchFamily="18" charset="0"/>
                <a:cs typeface="Times New Roman" pitchFamily="18" charset="0"/>
              </a:rPr>
              <a:t> Chất dinh dưỡng là những chất hay hợp chất trong thức ăn có vai trò cung cấp năng lượng hay nguyên liệu cho tế bào để duy trì hoạt động sống của cơ thể</a:t>
            </a:r>
            <a:r>
              <a:rPr lang="en-US" sz="3200" i="1" smtClean="0">
                <a:latin typeface="Times New Roman" pitchFamily="18" charset="0"/>
                <a:cs typeface="Times New Roman" pitchFamily="18" charset="0"/>
              </a:rPr>
              <a:t>.</a:t>
            </a:r>
            <a:endParaRPr lang="en-US" sz="3200" smtClean="0">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2599372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3362</Words>
  <Application>Microsoft Office PowerPoint</Application>
  <PresentationFormat>Custom</PresentationFormat>
  <Paragraphs>301</Paragraphs>
  <Slides>48</Slides>
  <Notes>1</Notes>
  <HiddenSlides>0</HiddenSlides>
  <MMClips>13</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Thế nào là dinh dưỡng, chất dinh dưỡng?</vt:lpstr>
      <vt:lpstr>PowerPoint Presentation</vt:lpstr>
      <vt:lpstr>PowerPoint Presentation</vt:lpstr>
      <vt:lpstr>Quan sát bảng  29.2 và 29.3, trả lời các câu hỏi</vt:lpstr>
      <vt:lpstr>PowerPoint Presentation</vt:lpstr>
      <vt:lpstr>PowerPoint Presentation</vt:lpstr>
      <vt:lpstr>PowerPoint Presentation</vt:lpstr>
      <vt:lpstr>PowerPoint Presentation</vt:lpstr>
      <vt:lpstr>PowerPoint Presentation</vt:lpstr>
      <vt:lpstr>PowerPoint Presentation</vt:lpstr>
      <vt:lpstr>PHIẾU HỌC TẬP SỐ 2</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HP</cp:lastModifiedBy>
  <cp:revision>180</cp:revision>
  <dcterms:created xsi:type="dcterms:W3CDTF">2023-07-22T07:34:43Z</dcterms:created>
  <dcterms:modified xsi:type="dcterms:W3CDTF">2023-08-21T16:31:32Z</dcterms:modified>
</cp:coreProperties>
</file>