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9" r:id="rId2"/>
    <p:sldId id="503" r:id="rId3"/>
    <p:sldId id="554" r:id="rId4"/>
    <p:sldId id="543" r:id="rId5"/>
    <p:sldId id="547" r:id="rId6"/>
    <p:sldId id="548" r:id="rId7"/>
    <p:sldId id="561" r:id="rId8"/>
    <p:sldId id="552" r:id="rId9"/>
    <p:sldId id="497" r:id="rId10"/>
    <p:sldId id="527" r:id="rId11"/>
    <p:sldId id="528" r:id="rId12"/>
    <p:sldId id="529" r:id="rId13"/>
    <p:sldId id="53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0" d="100"/>
          <a:sy n="80" d="100"/>
        </p:scale>
        <p:origin x="114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mj-lt"/>
              <a:ea typeface="Cambria" pitchFamily="18" charset="0"/>
              <a:cs typeface="Times New Roman" panose="02020603050405020304"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mj-lt"/>
              <a:ea typeface="Cambria" pitchFamily="18" charset="0"/>
              <a:cs typeface="Times New Roman" panose="02020603050405020304" pitchFamily="18" charset="0"/>
            </a:rPr>
            <a:t>,</a:t>
          </a:r>
          <a:r>
            <a:rPr lang="vi-VN" sz="1800" b="0" dirty="0" smtClean="0">
              <a:solidFill>
                <a:schemeClr val="tx1"/>
              </a:solidFill>
              <a:latin typeface="+mj-lt"/>
              <a:ea typeface="Cambria" pitchFamily="18" charset="0"/>
              <a:cs typeface="Times New Roman" panose="02020603050405020304" pitchFamily="18" charset="0"/>
            </a:rPr>
            <a:t> chịu ảnh hưởng sâu sắc của biển và phân hóa đa dạng.</a:t>
          </a:r>
          <a:endParaRPr lang="en-US" sz="1800" b="0" dirty="0">
            <a:solidFill>
              <a:schemeClr val="tx1"/>
            </a:solidFill>
            <a:latin typeface="+mj-lt"/>
            <a:ea typeface="Cambria" pitchFamily="18" charset="0"/>
            <a:cs typeface="Times New Roman" panose="02020603050405020304"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sz="1800">
            <a:latin typeface="Times New Roman" panose="02020603050405020304" pitchFamily="18" charset="0"/>
            <a:cs typeface="Times New Roman" panose="02020603050405020304" pitchFamily="18" charset="0"/>
          </a:endParaRPr>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vi-VN" sz="1800" b="0" dirty="0" smtClean="0">
              <a:solidFill>
                <a:schemeClr val="tx1"/>
              </a:solidFill>
              <a:latin typeface="Times New Roman" panose="02020603050405020304" pitchFamily="18" charset="0"/>
              <a:ea typeface="Cambria" pitchFamily="18" charset="0"/>
              <a:cs typeface="Times New Roman" panose="02020603050405020304" pitchFamily="18" charset="0"/>
            </a:rPr>
            <a:t>- Việt Nam nằm hoàn toàn trong đới nóng của bán cầu Bắc</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nên</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có</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thể</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phát</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triển</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năng</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lượng</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mặt</a:t>
          </a:r>
          <a:r>
            <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dirty="0" err="1" smtClean="0">
              <a:solidFill>
                <a:schemeClr val="tx1"/>
              </a:solidFill>
              <a:latin typeface="Times New Roman" panose="02020603050405020304" pitchFamily="18" charset="0"/>
              <a:ea typeface="Cambria" pitchFamily="18" charset="0"/>
              <a:cs typeface="Times New Roman" panose="02020603050405020304" pitchFamily="18" charset="0"/>
            </a:rPr>
            <a:t>trời</a:t>
          </a:r>
          <a:r>
            <a:rPr lang="vi-VN" sz="1800" b="0" dirty="0" smtClean="0">
              <a:solidFill>
                <a:schemeClr val="tx1"/>
              </a:solidFill>
              <a:latin typeface="Times New Roman" panose="02020603050405020304" pitchFamily="18" charset="0"/>
              <a:ea typeface="Cambria" pitchFamily="18" charset="0"/>
              <a:cs typeface="Times New Roman" panose="02020603050405020304" pitchFamily="18" charset="0"/>
            </a:rPr>
            <a:t>, trong vùng gió mùa châu Á, một năm có hai mùa rõ rệt.</a:t>
          </a:r>
          <a:endPar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vi-VN" sz="1800" b="0" dirty="0" smtClean="0">
              <a:solidFill>
                <a:schemeClr val="tx1"/>
              </a:solidFill>
              <a:latin typeface="Times New Roman" panose="02020603050405020304" pitchFamily="18" charset="0"/>
              <a:ea typeface="Cambria" pitchFamily="18" charset="0"/>
              <a:cs typeface="Times New Roman" panose="02020603050405020304"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endParaRPr>
        </a:p>
        <a:p>
          <a:pPr algn="just"/>
          <a:endParaRPr lang="en-US" sz="1800" b="0" dirty="0" smtClean="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Times New Roman" panose="02020603050405020304" pitchFamily="18" charset="0"/>
              <a:ea typeface="Cambria" pitchFamily="18" charset="0"/>
              <a:cs typeface="Times New Roman" panose="02020603050405020304" pitchFamily="18" charset="0"/>
            </a:rPr>
            <a:t>Thiên nhiên nước ta chịu ảnh hưởng sâu sắc của biển do </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p</a:t>
          </a:r>
          <a:r>
            <a:rPr lang="vi-VN" sz="1800" dirty="0" smtClean="0">
              <a:solidFill>
                <a:schemeClr val="tx1"/>
              </a:solidFill>
              <a:latin typeface="Times New Roman" panose="02020603050405020304" pitchFamily="18" charset="0"/>
              <a:ea typeface="Cambria" pitchFamily="18" charset="0"/>
              <a:cs typeface="Times New Roman" panose="02020603050405020304" pitchFamily="18" charset="0"/>
            </a:rPr>
            <a:t>hần đất liền Việt Nam hẹp ngang lại nằm kề Biển Đông là nguồn dự trữ ẩm dồi dào, các khối khí di chuyển qua biển ảnh hưởng sâu vào đất liền</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ea typeface="Cambria" pitchFamily="18" charset="0"/>
              <a:cs typeface="Times New Roman" panose="02020603050405020304" pitchFamily="18" charset="0"/>
            </a:rPr>
            <a:t>nên</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ea typeface="Cambria" pitchFamily="18" charset="0"/>
              <a:cs typeface="Times New Roman" panose="02020603050405020304" pitchFamily="18" charset="0"/>
            </a:rPr>
            <a:t>phát</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ea typeface="Cambria" pitchFamily="18" charset="0"/>
              <a:cs typeface="Times New Roman" panose="02020603050405020304" pitchFamily="18" charset="0"/>
            </a:rPr>
            <a:t>triển</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ea typeface="Cambria" pitchFamily="18" charset="0"/>
              <a:cs typeface="Times New Roman" panose="02020603050405020304" pitchFamily="18" charset="0"/>
            </a:rPr>
            <a:t>được</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 du </a:t>
          </a:r>
          <a:r>
            <a:rPr lang="en-US" sz="1800" dirty="0" err="1" smtClean="0">
              <a:solidFill>
                <a:schemeClr val="tx1"/>
              </a:solidFill>
              <a:latin typeface="Times New Roman" panose="02020603050405020304" pitchFamily="18" charset="0"/>
              <a:ea typeface="Cambria" pitchFamily="18" charset="0"/>
              <a:cs typeface="Times New Roman" panose="02020603050405020304" pitchFamily="18" charset="0"/>
            </a:rPr>
            <a:t>lịch</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dirty="0" err="1" smtClean="0">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800" dirty="0" smtClean="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180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mj-lt"/>
              <a:ea typeface="Cambria" pitchFamily="18" charset="0"/>
              <a:cs typeface="Times New Roman" panose="02020603050405020304"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mj-lt"/>
              <a:ea typeface="Cambria" pitchFamily="18" charset="0"/>
              <a:cs typeface="Times New Roman" panose="02020603050405020304" pitchFamily="18" charset="0"/>
            </a:rPr>
            <a:t>,</a:t>
          </a:r>
          <a:r>
            <a:rPr lang="vi-VN" sz="1800" b="0" kern="1200" dirty="0" smtClean="0">
              <a:solidFill>
                <a:schemeClr val="tx1"/>
              </a:solidFill>
              <a:latin typeface="+mj-lt"/>
              <a:ea typeface="Cambria" pitchFamily="18" charset="0"/>
              <a:cs typeface="Times New Roman" panose="02020603050405020304" pitchFamily="18" charset="0"/>
            </a:rPr>
            <a:t> chịu ảnh hưởng sâu sắc của biển và phân hóa đa dạng.</a:t>
          </a:r>
          <a:endParaRPr lang="en-US" sz="1800" b="0" kern="1200" dirty="0">
            <a:solidFill>
              <a:schemeClr val="tx1"/>
            </a:solidFill>
            <a:latin typeface="+mj-lt"/>
            <a:ea typeface="Cambria" pitchFamily="18" charset="0"/>
            <a:cs typeface="Times New Roman" panose="02020603050405020304"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Việt Nam nằm hoàn toàn trong đới nóng của bán cầu Bắc</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nên</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có</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thể</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phát</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triển</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năng</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lượng</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mặt</a:t>
          </a:r>
          <a:r>
            <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b="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trời</a:t>
          </a:r>
          <a:r>
            <a:rPr lang="vi-VN"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trong vùng gió mùa châu Á, một năm có hai mùa rõ rệt.</a:t>
          </a:r>
          <a:endPar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Thiên nhiên nước ta chịu ảnh hưởng sâu sắc của biển do </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p</a:t>
          </a:r>
          <a:r>
            <a:rPr lang="vi-VN"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hần đất liền Việt Nam hẹp ngang lại nằm kề Biển Đông là nguồn dự trữ ẩm dồi dào, các khối khí di chuyển qua biển ảnh hưởng sâu vào đất liền</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nên</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phát</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triển</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được</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 du </a:t>
          </a:r>
          <a:r>
            <a:rPr lang="en-US" sz="18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lịch</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 </a:t>
          </a:r>
          <a:r>
            <a:rPr lang="en-US" sz="1800" kern="1200" dirty="0" err="1" smtClean="0">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800" kern="1200" dirty="0" smtClean="0">
              <a:solidFill>
                <a:schemeClr val="tx1"/>
              </a:solidFill>
              <a:latin typeface="Times New Roman" panose="02020603050405020304" pitchFamily="18" charset="0"/>
              <a:ea typeface="Cambria" pitchFamily="18" charset="0"/>
              <a:cs typeface="Times New Roman" panose="02020603050405020304" pitchFamily="18" charset="0"/>
            </a:rPr>
            <a:t>.</a:t>
          </a:r>
          <a:endParaRPr lang="en-US" sz="180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jpeg"/><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14.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jpe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14.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4.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5.png"/><Relationship Id="rId10" Type="http://schemas.openxmlformats.org/officeDocument/2006/relationships/image" Target="../media/image39.png"/><Relationship Id="rId4" Type="http://schemas.openxmlformats.org/officeDocument/2006/relationships/image" Target="../media/image14.jpe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diagramQuickStyle" Target="../diagrams/quickStyle5.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5.png"/><Relationship Id="rId10" Type="http://schemas.openxmlformats.org/officeDocument/2006/relationships/diagramData" Target="../diagrams/data5.xml"/><Relationship Id="rId4" Type="http://schemas.openxmlformats.org/officeDocument/2006/relationships/image" Target="../media/image14.jpeg"/><Relationship Id="rId9" Type="http://schemas.openxmlformats.org/officeDocument/2006/relationships/image" Target="../media/image38.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diagramData" Target="../diagrams/data1.xml"/><Relationship Id="rId2" Type="http://schemas.openxmlformats.org/officeDocument/2006/relationships/image" Target="../media/image13.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5" Type="http://schemas.openxmlformats.org/officeDocument/2006/relationships/diagramColors" Target="../diagrams/colors1.xml"/><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diagramLayout" Target="../diagrams/layout2.xml"/><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5.png"/><Relationship Id="rId15" Type="http://schemas.microsoft.com/office/2007/relationships/diagramDrawing" Target="../diagrams/drawing2.xml"/><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Việt</a:t>
            </a:r>
            <a:r>
              <a:rPr lang="en-US" sz="2400" b="1" dirty="0" smtClean="0">
                <a:latin typeface="Cambria" pitchFamily="18" charset="0"/>
                <a:ea typeface="Cambria" pitchFamily="18" charset="0"/>
              </a:rPr>
              <a:t> Nam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 Cam-</a:t>
            </a:r>
            <a:r>
              <a:rPr lang="en-US" sz="2400" b="1" dirty="0" err="1" smtClean="0">
                <a:latin typeface="Cambria" pitchFamily="18" charset="0"/>
                <a:ea typeface="Cambria" pitchFamily="18" charset="0"/>
              </a:rPr>
              <a:t>pu</a:t>
            </a:r>
            <a:r>
              <a:rPr lang="en-US" sz="2400" b="1" dirty="0" smtClean="0">
                <a:latin typeface="Cambria" pitchFamily="18" charset="0"/>
                <a:ea typeface="Cambria" pitchFamily="18" charset="0"/>
              </a:rPr>
              <a:t>-chia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Trung</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Quốc</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 </a:t>
            </a:r>
            <a:r>
              <a:rPr lang="en-US" sz="2400" b="1" dirty="0" err="1" smtClean="0">
                <a:latin typeface="Cambria" pitchFamily="18" charset="0"/>
                <a:ea typeface="Cambria" pitchFamily="18" charset="0"/>
              </a:rPr>
              <a:t>Lào</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Ấn</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Độ</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 </a:t>
            </a:r>
            <a:r>
              <a:rPr lang="en-US" sz="2400" b="1" dirty="0" err="1" smtClean="0">
                <a:latin typeface="Cambria" pitchFamily="18" charset="0"/>
                <a:ea typeface="Cambria" pitchFamily="18" charset="0"/>
              </a:rPr>
              <a:t>Thổ</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Nhĩ</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Kì</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a:t>
            </a:r>
            <a:r>
              <a:rPr lang="vi-VN" sz="2400" dirty="0" smtClean="0">
                <a:latin typeface="Cambria" pitchFamily="18" charset="0"/>
                <a:ea typeface="Cambria" pitchFamily="18" charset="0"/>
                <a:cs typeface="Times New Roman"/>
              </a:rPr>
              <a:t>331</a:t>
            </a:r>
            <a:r>
              <a:rPr lang="en-US" sz="2400" dirty="0" smtClean="0">
                <a:latin typeface="Cambria" pitchFamily="18" charset="0"/>
                <a:ea typeface="Cambria" pitchFamily="18" charset="0"/>
                <a:cs typeface="Times New Roman"/>
              </a:rPr>
              <a:t>212</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en-US" sz="3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180642990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Times New Roman" panose="02020603050405020304" pitchFamily="18" charset="0"/>
                <a:cs typeface="Times New Roman" panose="02020603050405020304" pitchFamily="18" charset="0"/>
              </a:rPr>
              <a:t>ẢNH HƯỞNG CỦA VỊ TRÍ ĐỊA LÍ VÀ PHẠM VI LÃNH THỔ </a:t>
            </a:r>
            <a:endParaRPr lang="en-US" sz="1800" b="1" dirty="0" smtClean="0">
              <a:solidFill>
                <a:srgbClr val="0D30DD"/>
              </a:solidFill>
              <a:latin typeface="Times New Roman" panose="02020603050405020304" pitchFamily="18" charset="0"/>
              <a:cs typeface="Times New Roman" panose="02020603050405020304" pitchFamily="18" charset="0"/>
            </a:endParaRPr>
          </a:p>
          <a:p>
            <a:pPr algn="just"/>
            <a:r>
              <a:rPr lang="vi-VN" sz="1800" b="1" dirty="0" smtClean="0">
                <a:solidFill>
                  <a:srgbClr val="0D30DD"/>
                </a:solidFill>
                <a:latin typeface="Times New Roman" panose="02020603050405020304" pitchFamily="18" charset="0"/>
                <a:cs typeface="Times New Roman" panose="02020603050405020304" pitchFamily="18" charset="0"/>
              </a:rPr>
              <a:t>ĐỐI VỚI SỰ HÌNH THÀNH ĐẶC ĐIỂM ĐỊA LÍ TỰ NHIÊN VIỆT NAM</a:t>
            </a:r>
            <a:endParaRPr lang="en-US" sz="1800" b="1" dirty="0">
              <a:solidFill>
                <a:srgbClr val="0D30DD"/>
              </a:solidFill>
              <a:latin typeface="Times New Roman" panose="02020603050405020304" pitchFamily="18" charset="0"/>
              <a:cs typeface="Times New Roman" panose="02020603050405020304"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ea typeface="Cambria" pitchFamily="18" charset="0"/>
                <a:cs typeface="Times New Roman" panose="02020603050405020304"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T</a:t>
            </a:r>
            <a:r>
              <a:rPr lang="vi-VN" sz="1900" dirty="0" smtClean="0">
                <a:latin typeface="Cambria" pitchFamily="18" charset="0"/>
                <a:ea typeface="Cambria" pitchFamily="18" charset="0"/>
                <a:cs typeface="Times New Roman"/>
              </a:rPr>
              <a:t>hiên </a:t>
            </a:r>
            <a:r>
              <a:rPr lang="vi-VN" sz="1900" dirty="0">
                <a:latin typeface="Cambria" pitchFamily="18" charset="0"/>
                <a:ea typeface="Cambria" pitchFamily="18" charset="0"/>
                <a:cs typeface="Times New Roman"/>
              </a:rPr>
              <a:t>nhiên nước ta mang tính chất nhiệt đới ẩm gió </a:t>
            </a:r>
            <a:r>
              <a:rPr lang="vi-VN" sz="1900" dirty="0" smtClean="0">
                <a:latin typeface="Cambria" pitchFamily="18" charset="0"/>
                <a:ea typeface="Cambria" pitchFamily="18" charset="0"/>
                <a:cs typeface="Times New Roman"/>
              </a:rPr>
              <a:t>mùa, </a:t>
            </a:r>
            <a:r>
              <a:rPr lang="vi-VN" sz="1900" dirty="0">
                <a:latin typeface="Cambria" pitchFamily="18" charset="0"/>
                <a:ea typeface="Cambria" pitchFamily="18" charset="0"/>
                <a:cs typeface="Times New Roman"/>
              </a:rPr>
              <a:t>chịu ảnh hưởng sâu sắc của biển và phân hóa đa </a:t>
            </a:r>
            <a:r>
              <a:rPr lang="vi-VN" sz="1900" dirty="0" smtClean="0">
                <a:latin typeface="Cambria" pitchFamily="18" charset="0"/>
                <a:ea typeface="Cambria" pitchFamily="18" charset="0"/>
                <a:cs typeface="Times New Roman"/>
              </a:rPr>
              <a:t>dạng</a:t>
            </a:r>
            <a:r>
              <a:rPr lang="en-US" sz="1900" dirty="0" smtClean="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a:t>
            </a:r>
            <a:r>
              <a:rPr lang="vi-VN" sz="1900" dirty="0" smtClean="0">
                <a:latin typeface="Cambria" pitchFamily="18" charset="0"/>
                <a:ea typeface="Cambria" pitchFamily="18" charset="0"/>
                <a:cs typeface="Times New Roman"/>
              </a:rPr>
              <a:t>Đông </a:t>
            </a:r>
            <a:r>
              <a:rPr lang="vi-VN" sz="1900" dirty="0">
                <a:latin typeface="Cambria" pitchFamily="18" charset="0"/>
                <a:ea typeface="Cambria" pitchFamily="18" charset="0"/>
                <a:cs typeface="Times New Roman"/>
              </a:rPr>
              <a:t>- Tây.</a:t>
            </a:r>
          </a:p>
          <a:p>
            <a:pPr algn="just">
              <a:spcBef>
                <a:spcPts val="600"/>
              </a:spcBef>
              <a:spcAft>
                <a:spcPts val="0"/>
              </a:spcAft>
            </a:pP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7870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9579755"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791348"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59" y="126812"/>
            <a:ext cx="1313201"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50054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6200" y="126812"/>
            <a:ext cx="1571180"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BÀI 1</a:t>
            </a:r>
            <a:endParaRPr lang="en-US"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13" name="Rounded Rectangle 12"/>
          <p:cNvSpPr/>
          <p:nvPr/>
        </p:nvSpPr>
        <p:spPr>
          <a:xfrm>
            <a:off x="141288" y="1143000"/>
            <a:ext cx="9578692"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8005635"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802067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9" name="Oval 8"/>
          <p:cNvSpPr/>
          <p:nvPr/>
        </p:nvSpPr>
        <p:spPr>
          <a:xfrm rot="7538023">
            <a:off x="186763" y="647566"/>
            <a:ext cx="220832" cy="248081"/>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10" name="Oval 9"/>
          <p:cNvSpPr/>
          <p:nvPr/>
        </p:nvSpPr>
        <p:spPr>
          <a:xfrm rot="11180550">
            <a:off x="204559" y="1185758"/>
            <a:ext cx="239651"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sp>
        <p:nvSpPr>
          <p:cNvPr id="11" name="Block Arc 10"/>
          <p:cNvSpPr/>
          <p:nvPr/>
        </p:nvSpPr>
        <p:spPr>
          <a:xfrm rot="16200000">
            <a:off x="-16965" y="912240"/>
            <a:ext cx="545300" cy="252686"/>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latin typeface="Times New Roman" panose="02020603050405020304" pitchFamily="18" charset="0"/>
              <a:cs typeface="Times New Roman" panose="02020603050405020304"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19145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6298" y="3744633"/>
            <a:ext cx="1075184"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1" y="228600"/>
            <a:ext cx="800669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800" b="1" dirty="0" smtClean="0">
                <a:solidFill>
                  <a:srgbClr val="FF0000"/>
                </a:solidFill>
                <a:latin typeface="Times New Roman" panose="02020603050405020304" pitchFamily="18" charset="0"/>
                <a:cs typeface="Times New Roman" panose="02020603050405020304" pitchFamily="18" charset="0"/>
              </a:rPr>
              <a:t>EM CÓ BIẾT?</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46490" y="1174790"/>
            <a:ext cx="6792510" cy="4524315"/>
          </a:xfrm>
          <a:prstGeom prst="rect">
            <a:avLst/>
          </a:prstGeom>
        </p:spPr>
        <p:txBody>
          <a:bodyPr wrap="square">
            <a:spAutoFit/>
          </a:bodyPr>
          <a:lstStyle/>
          <a:p>
            <a:pPr algn="ctr"/>
            <a:r>
              <a:rPr lang="en-US" b="1" dirty="0" smtClean="0">
                <a:solidFill>
                  <a:srgbClr val="009900"/>
                </a:solidFill>
                <a:latin typeface="Times New Roman" panose="02020603050405020304" pitchFamily="18" charset="0"/>
                <a:ea typeface="Cambria" panose="02040503050406030204" pitchFamily="18" charset="0"/>
                <a:cs typeface="Times New Roman" panose="02020603050405020304" pitchFamily="18" charset="0"/>
              </a:rPr>
              <a:t>CÁC BỘ PHẬN CỦA VÙNG BIỂN NƯỚC TA</a:t>
            </a:r>
          </a:p>
          <a:p>
            <a:pPr algn="just"/>
            <a:r>
              <a:rPr lang="vi-VN" dirty="0" smtClean="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Nội thuỷ là vùng nước tiếp giáp với bờ biển, ở phía trong đường cơ sở và là bộ phận lãnh thổ của Việt Nam.</a:t>
            </a:r>
          </a:p>
          <a:p>
            <a:pPr algn="just"/>
            <a:r>
              <a:rPr lang="vi-VN"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Lãnh hải là vùng biển có chiều rộng 12 hải lí tính từ đường cơ sở ra phía biển. Ranh giới ngoài của lãnh hải là biên giới quốc gia trên biển của Việt Nam.</a:t>
            </a:r>
          </a:p>
          <a:p>
            <a:pPr algn="just"/>
            <a:r>
              <a:rPr lang="vi-VN"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Vùng tiếp giáp lãnh hải là vùng biển tiếp liền và nằm ngoài lãnh hải Việt Nam, có chiều rộng 12 hải lí tính từ ranh giới ngoài của lãnh hải.</a:t>
            </a:r>
          </a:p>
          <a:p>
            <a:pPr algn="just"/>
            <a:r>
              <a:rPr lang="vi-VN"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6155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vi-VN" sz="2500" b="1" dirty="0" smtClean="0">
                <a:ln w="10541" cmpd="sng">
                  <a:solidFill>
                    <a:schemeClr val="accent1">
                      <a:shade val="88000"/>
                      <a:satMod val="110000"/>
                    </a:schemeClr>
                  </a:solidFill>
                  <a:prstDash val="solid"/>
                </a:ln>
                <a:solidFill>
                  <a:srgbClr val="002060"/>
                </a:solidFill>
                <a:latin typeface="Cambria" pitchFamily="18" charset="0"/>
              </a:rPr>
              <a:t> Nguyễn Thị Thơm</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r>
              <a:rPr lang="vi-VN" sz="2500" b="1" dirty="0" smtClean="0">
                <a:ln w="10541" cmpd="sng">
                  <a:solidFill>
                    <a:schemeClr val="accent1">
                      <a:shade val="88000"/>
                      <a:satMod val="110000"/>
                    </a:schemeClr>
                  </a:solidFill>
                  <a:prstDash val="solid"/>
                </a:ln>
                <a:solidFill>
                  <a:srgbClr val="002060"/>
                </a:solidFill>
                <a:latin typeface="Cambria" pitchFamily="18" charset="0"/>
              </a:rPr>
              <a:t>C,D</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1" name="Title 1"/>
          <p:cNvSpPr txBox="1">
            <a:spLocks/>
          </p:cNvSpPr>
          <p:nvPr/>
        </p:nvSpPr>
        <p:spPr>
          <a:xfrm>
            <a:off x="457200" y="334390"/>
            <a:ext cx="8229600"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CHƯƠNG 1: VỊ TRÍ ĐỊA LÍ VÀ PHẠM VI LÃNH THỔ, ĐỊA HÌNH VÀ KHOÁNG SẢN VIỆT NAM</a:t>
            </a:r>
            <a:endParaRPr lang="en-US" sz="28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622850" y="1482626"/>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a:t>
            </a:r>
            <a:r>
              <a:rPr lang="en-US" sz="2200" b="1" dirty="0" smtClean="0">
                <a:solidFill>
                  <a:srgbClr val="FF0000"/>
                </a:solidFill>
                <a:effectLst>
                  <a:outerShdw blurRad="38100" dist="38100" dir="2700000" algn="tl">
                    <a:srgbClr val="000000">
                      <a:alpha val="43137"/>
                    </a:srgbClr>
                  </a:outerShdw>
                </a:effectLst>
                <a:latin typeface="Cambria" pitchFamily="18" charset="0"/>
              </a:rPr>
              <a:t>NAM</a:t>
            </a:r>
            <a:endParaRPr lang="en-US" sz="2200" b="1" dirty="0">
              <a:solidFill>
                <a:srgbClr val="FF000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10090"/>
            <a:ext cx="7886700" cy="994172"/>
          </a:xfrm>
        </p:spPr>
        <p:txBody>
          <a:bodyPr>
            <a:normAutofit fontScale="90000"/>
          </a:bodyPr>
          <a:lstStyle/>
          <a:p>
            <a:pPr algn="ctr"/>
            <a:r>
              <a:rPr lang="en-US" sz="3600" b="1" dirty="0" err="1">
                <a:solidFill>
                  <a:srgbClr val="C00000"/>
                </a:solidFill>
                <a:latin typeface="Times New Roman" panose="02020603050405020304" pitchFamily="18" charset="0"/>
                <a:cs typeface="Times New Roman" panose="02020603050405020304" pitchFamily="18" charset="0"/>
              </a:rPr>
              <a:t>Khám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phá</a:t>
            </a:r>
            <a:r>
              <a:rPr lang="en-US" sz="3600" b="1" dirty="0">
                <a:solidFill>
                  <a:srgbClr val="C00000"/>
                </a:solidFill>
                <a:latin typeface="Times New Roman" panose="02020603050405020304" pitchFamily="18" charset="0"/>
                <a:cs typeface="Times New Roman" panose="02020603050405020304" pitchFamily="18" charset="0"/>
              </a:rPr>
              <a:t> </a:t>
            </a:r>
            <a:r>
              <a:rPr lang="vi-VN" sz="3600" b="1" dirty="0" smtClean="0">
                <a:solidFill>
                  <a:srgbClr val="C00000"/>
                </a:solidFill>
                <a:latin typeface="Times New Roman" panose="02020603050405020304" pitchFamily="18" charset="0"/>
                <a:cs typeface="Times New Roman" panose="02020603050405020304" pitchFamily="18" charset="0"/>
              </a:rPr>
              <a:t>Việt Nam</a:t>
            </a:r>
            <a:r>
              <a:rPr lang="en-US" sz="3600" b="1" dirty="0">
                <a:solidFill>
                  <a:srgbClr val="C00000"/>
                </a:solidFill>
                <a:latin typeface="Times New Roman" panose="02020603050405020304" pitchFamily="18" charset="0"/>
                <a:cs typeface="Times New Roman" panose="02020603050405020304" pitchFamily="18" charset="0"/>
              </a:rPr>
              <a:t/>
            </a:r>
            <a:br>
              <a:rPr lang="en-US" sz="3600" b="1" dirty="0">
                <a:solidFill>
                  <a:srgbClr val="C00000"/>
                </a:solidFill>
                <a:latin typeface="Times New Roman" panose="02020603050405020304" pitchFamily="18" charset="0"/>
                <a:cs typeface="Times New Roman" panose="02020603050405020304" pitchFamily="18" charset="0"/>
              </a:rPr>
            </a:br>
            <a:endParaRPr lang="en-US" sz="3600" dirty="0"/>
          </a:p>
        </p:txBody>
      </p:sp>
      <p:sp>
        <p:nvSpPr>
          <p:cNvPr id="3" name="Text Placeholder 2"/>
          <p:cNvSpPr>
            <a:spLocks noGrp="1"/>
          </p:cNvSpPr>
          <p:nvPr>
            <p:ph type="body" idx="1"/>
          </p:nvPr>
        </p:nvSpPr>
        <p:spPr>
          <a:xfrm>
            <a:off x="809123" y="2432636"/>
            <a:ext cx="7886700" cy="3263504"/>
          </a:xfrm>
        </p:spPr>
        <p:txBody>
          <a:bodyPr/>
          <a:lstStyle/>
          <a:p>
            <a:pPr marL="114291" indent="0" algn="ctr">
              <a:buNone/>
            </a:pPr>
            <a:r>
              <a:rPr lang="en-US" sz="2400" dirty="0">
                <a:latin typeface="Times New Roman" panose="02020603050405020304" pitchFamily="18" charset="0"/>
                <a:cs typeface="Times New Roman" panose="02020603050405020304" pitchFamily="18" charset="0"/>
              </a:rPr>
              <a:t>https://earth.google.com/web</a:t>
            </a:r>
          </a:p>
        </p:txBody>
      </p:sp>
      <p:sp>
        <p:nvSpPr>
          <p:cNvPr id="4" name="Slide Number Placeholder 3"/>
          <p:cNvSpPr>
            <a:spLocks noGrp="1"/>
          </p:cNvSpPr>
          <p:nvPr>
            <p:ph type="sldNum" idx="12"/>
          </p:nvPr>
        </p:nvSpPr>
        <p:spPr/>
        <p:txBody>
          <a:bodyPr/>
          <a:lstStyle/>
          <a:p>
            <a:fld id="{00000000-1234-1234-1234-123412341234}" type="slidenum">
              <a:rPr lang="tr-TR" smtClean="0"/>
              <a:pPr/>
              <a:t>7</a:t>
            </a:fld>
            <a:endParaRPr lang="tr-TR"/>
          </a:p>
        </p:txBody>
      </p:sp>
    </p:spTree>
    <p:extLst>
      <p:ext uri="{BB962C8B-B14F-4D97-AF65-F5344CB8AC3E}">
        <p14:creationId xmlns:p14="http://schemas.microsoft.com/office/powerpoint/2010/main" val="1591059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5562</TotalTime>
  <Words>2033</Words>
  <Application>Microsoft Office PowerPoint</Application>
  <PresentationFormat>On-screen Show (4:3)</PresentationFormat>
  <Paragraphs>171</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Khám phá Việt Nam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422</cp:revision>
  <dcterms:created xsi:type="dcterms:W3CDTF">2016-02-15T14:28:12Z</dcterms:created>
  <dcterms:modified xsi:type="dcterms:W3CDTF">2024-06-08T09:15:15Z</dcterms:modified>
</cp:coreProperties>
</file>