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528" r:id="rId2"/>
    <p:sldId id="529" r:id="rId3"/>
    <p:sldId id="530" r:id="rId4"/>
    <p:sldId id="531" r:id="rId5"/>
    <p:sldId id="503" r:id="rId6"/>
    <p:sldId id="534" r:id="rId7"/>
    <p:sldId id="532" r:id="rId8"/>
    <p:sldId id="535" r:id="rId9"/>
    <p:sldId id="537" r:id="rId10"/>
    <p:sldId id="533" r:id="rId11"/>
    <p:sldId id="540" r:id="rId12"/>
    <p:sldId id="542" r:id="rId13"/>
    <p:sldId id="565" r:id="rId14"/>
    <p:sldId id="566" r:id="rId15"/>
    <p:sldId id="572" r:id="rId16"/>
    <p:sldId id="545" r:id="rId17"/>
    <p:sldId id="546" r:id="rId18"/>
    <p:sldId id="547" r:id="rId19"/>
    <p:sldId id="521" r:id="rId20"/>
    <p:sldId id="548" r:id="rId21"/>
    <p:sldId id="549" r:id="rId22"/>
    <p:sldId id="550" r:id="rId23"/>
    <p:sldId id="567" r:id="rId24"/>
    <p:sldId id="552" r:id="rId25"/>
    <p:sldId id="553" r:id="rId26"/>
    <p:sldId id="568" r:id="rId27"/>
    <p:sldId id="555" r:id="rId28"/>
    <p:sldId id="556" r:id="rId29"/>
    <p:sldId id="563" r:id="rId30"/>
    <p:sldId id="557" r:id="rId31"/>
    <p:sldId id="558" r:id="rId32"/>
    <p:sldId id="559" r:id="rId33"/>
    <p:sldId id="561" r:id="rId34"/>
    <p:sldId id="560" r:id="rId35"/>
    <p:sldId id="569" r:id="rId36"/>
    <p:sldId id="527" r:id="rId37"/>
    <p:sldId id="519" r:id="rId38"/>
    <p:sldId id="570" r:id="rId39"/>
    <p:sldId id="571" r:id="rId40"/>
    <p:sldId id="573" r:id="rId41"/>
    <p:sldId id="574" r:id="rId42"/>
    <p:sldId id="523"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0" d="100"/>
          <a:sy n="80" d="100"/>
        </p:scale>
        <p:origin x="1140"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smtClean="0">
              <a:latin typeface="Cambria" pitchFamily="18" charset="0"/>
              <a:ea typeface="Cambria" pitchFamily="18" charset="0"/>
            </a:rPr>
            <a:t>4 </a:t>
          </a:r>
          <a:r>
            <a:rPr lang="en-US" sz="2200" b="1" dirty="0" err="1" smtClean="0">
              <a:latin typeface="Cambria" pitchFamily="18" charset="0"/>
              <a:ea typeface="Cambria" pitchFamily="18" charset="0"/>
            </a:rPr>
            <a:t>đặc</a:t>
          </a:r>
          <a:r>
            <a:rPr lang="en-US" sz="2200" b="1" dirty="0" smtClean="0">
              <a:latin typeface="Cambria" pitchFamily="18" charset="0"/>
              <a:ea typeface="Cambria" pitchFamily="18" charset="0"/>
            </a:rPr>
            <a:t> </a:t>
          </a:r>
          <a:r>
            <a:rPr lang="en-US" sz="2200" b="1" dirty="0" err="1" smtClean="0">
              <a:latin typeface="Cambria" pitchFamily="18" charset="0"/>
              <a:ea typeface="Cambria" pitchFamily="18" charset="0"/>
            </a:rPr>
            <a:t>điểm</a:t>
          </a:r>
          <a:endParaRPr lang="en-US" sz="2200" b="1" dirty="0" smtClean="0">
            <a:latin typeface="Cambria" pitchFamily="18" charset="0"/>
            <a:ea typeface="Cambria" pitchFamily="18" charset="0"/>
          </a:endParaRPr>
        </a:p>
        <a:p>
          <a:r>
            <a:rPr lang="en-US" sz="2200" b="1" dirty="0" err="1" smtClean="0">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smtClean="0">
              <a:latin typeface="Cambria" pitchFamily="18" charset="0"/>
              <a:ea typeface="Cambria" pitchFamily="18" charset="0"/>
            </a:rPr>
            <a:t>Mạng lưới sông ngòi dày đặc</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rộng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khắp</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cả</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nước</a:t>
          </a:r>
          <a:r>
            <a:rPr lang="vi-VN" sz="2200" dirty="0" smtClean="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smtClean="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smtClean="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smtClean="0">
              <a:latin typeface="Cambria" pitchFamily="18" charset="0"/>
              <a:ea typeface="Cambria" pitchFamily="18" charset="0"/>
            </a:rPr>
            <a:t>Sông ngòi nước ta nhiều nước và lượng phù sa khá lớn.</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0B2DDD8A-FBF9-4012-9F96-DE4DE095A627}" srcId="{BFCC809B-7BA7-4A0D-B695-0E9D47EC411D}" destId="{7AB79125-B231-4799-84D0-EB928BE69659}" srcOrd="0" destOrd="0" parTransId="{0ABB49B6-8467-42F6-AC15-344F799C1469}" sibTransId="{A9C86BCE-F87D-45BD-B7F1-D74414AF9C10}"/>
    <dgm:cxn modelId="{DB28F6EE-51B5-47D7-9688-3FEE543B4C9F}" type="presOf" srcId="{BFCC809B-7BA7-4A0D-B695-0E9D47EC411D}" destId="{AA7767D3-53FF-41C3-964D-0C09B48DF49F}" srcOrd="0" destOrd="0" presId="urn:microsoft.com/office/officeart/2005/8/layout/hierarchy2"/>
    <dgm:cxn modelId="{7F131D0F-9F8E-4AEF-9BE2-A057BD6EC5BF}" type="presOf" srcId="{7DA43C6A-B607-4E73-BABB-48F4DB078CE5}" destId="{EDB4E737-2141-4BB1-B813-7B76AF376A28}" srcOrd="0" destOrd="0" presId="urn:microsoft.com/office/officeart/2005/8/layout/hierarchy2"/>
    <dgm:cxn modelId="{D9BA168C-D149-434E-94F5-DC16DB950F66}" type="presOf" srcId="{D9234A93-74FC-4F5B-939C-6F0E7B5BDCE9}" destId="{6B664DAE-CFAB-4EB3-86DA-BCD831827A4A}" srcOrd="1"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88ECE20-D54A-40D9-9ADC-E7731A22A7F7}" type="presOf" srcId="{33505401-C1B2-4468-B86E-70745E096832}" destId="{E8278B7B-0FAD-4B56-BFD7-99CDD2D15D79}"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698246D7-6895-4ACE-987D-FC5E5444D1FC}" type="presOf" srcId="{0ABB49B6-8467-42F6-AC15-344F799C1469}" destId="{CD7C0DA7-4673-430F-B17D-F4A6D0CF8E78}"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FAA73283-0442-4942-8BE5-7793B0FCEAF7}" type="presOf" srcId="{9005D8F4-2F55-4BF6-A353-2E56F4C4C2E3}" destId="{90BCF881-EB1A-449F-BD7A-DA4E3052AEF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A5DE0EC6-00FF-42D0-BE6C-5E4B2F80C3E5}" type="presOf" srcId="{D9234A93-74FC-4F5B-939C-6F0E7B5BDCE9}" destId="{CB055323-E44E-407A-8665-53A08ECD62A4}" srcOrd="0" destOrd="0" presId="urn:microsoft.com/office/officeart/2005/8/layout/hierarchy2"/>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smtClean="0">
              <a:latin typeface="Cambria" pitchFamily="18" charset="0"/>
              <a:ea typeface="Cambria" pitchFamily="18" charset="0"/>
            </a:rPr>
            <a:t>Sông</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ngòi</a:t>
          </a:r>
          <a:r>
            <a:rPr lang="en-US" sz="2000" b="1" dirty="0" smtClean="0">
              <a:latin typeface="Cambria" pitchFamily="18" charset="0"/>
              <a:ea typeface="Cambria" pitchFamily="18" charset="0"/>
            </a:rPr>
            <a:t/>
          </a:r>
          <a:br>
            <a:rPr lang="en-US" sz="2000" b="1" dirty="0" smtClean="0">
              <a:latin typeface="Cambria" pitchFamily="18" charset="0"/>
              <a:ea typeface="Cambria" pitchFamily="18" charset="0"/>
            </a:rPr>
          </a:b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dày</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2360 con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dài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trên</a:t>
          </a:r>
          <a:r>
            <a:rPr lang="en-US" sz="2000" dirty="0" smtClean="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smtClean="0">
              <a:effectLst/>
              <a:latin typeface="Cambria" pitchFamily="18" charset="0"/>
              <a:ea typeface="Cambria" pitchFamily="18" charset="0"/>
            </a:rPr>
            <a:t>Chủ</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yếu</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là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sông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nhỏ</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ngắn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và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dốc</a:t>
          </a:r>
          <a:r>
            <a:rPr lang="en-US" sz="2000" dirty="0" smtClean="0">
              <a:effectLst/>
              <a:latin typeface="Cambria" pitchFamily="18" charset="0"/>
              <a:ea typeface="Cambria" pitchFamily="18" charset="0"/>
            </a:rPr>
            <a:t>.</a:t>
          </a:r>
          <a:endParaRPr lang="en-US" sz="20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smtClean="0">
              <a:effectLst/>
              <a:latin typeface="Cambria" pitchFamily="18" charset="0"/>
              <a:ea typeface="Cambria" pitchFamily="18" charset="0"/>
            </a:rPr>
            <a:t>Phân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bố</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rộng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khắp</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trên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cả</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nước</a:t>
          </a:r>
          <a:r>
            <a:rPr lang="en-US" sz="2000" dirty="0" smtClean="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t>
        <a:bodyPr/>
        <a:lstStyle/>
        <a:p>
          <a:endParaRPr lang="en-US"/>
        </a:p>
      </dgm:t>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t>
        <a:bodyPr/>
        <a:lstStyle/>
        <a:p>
          <a:endParaRPr lang="en-US"/>
        </a:p>
      </dgm:t>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t>
        <a:bodyPr/>
        <a:lstStyle/>
        <a:p>
          <a:endParaRPr lang="en-US"/>
        </a:p>
      </dgm:t>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7BB004F6-63C1-4AA1-812C-2900BC7E496F}" type="presOf" srcId="{910BE239-0CC0-4039-8F15-F7C02DB53481}" destId="{D51E557A-1553-48DB-9E8F-9F340370401B}" srcOrd="0" destOrd="0" presId="urn:microsoft.com/office/officeart/2005/8/layout/hierarchy6"/>
    <dgm:cxn modelId="{543EB691-EC10-4EA5-AC86-5961BF7EBB08}" type="presOf" srcId="{CAD3ED65-B70C-47D6-A275-68F7C5DAAF7E}" destId="{8381D600-88E6-4603-9A31-3300DC678406}"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A8570BA8-4A8C-486E-9B09-01C49B1CF9AD}" type="presOf" srcId="{842A6939-AB67-443F-A238-B1594B14F58A}" destId="{647A87F1-B924-42C3-9BFB-B28E010046FA}"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1E78B6D-4079-4AD1-9206-BC8EFCC46386}" type="presOf" srcId="{EDAA19F2-0741-40BC-93A1-46F7CACE9732}" destId="{A4F6A9E5-8942-40B9-B8D0-5D914EFCBCC5}"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5B67EC80-D375-4B2E-AACE-6F5CC76C43BD}" srcId="{842A6939-AB67-443F-A238-B1594B14F58A}" destId="{CAD3ED65-B70C-47D6-A275-68F7C5DAAF7E}" srcOrd="2" destOrd="0" parTransId="{6A709CD4-C577-4072-AFBD-89388521984E}" sibTransId="{CD30066C-9CA6-4AB1-AE29-D63ACE41A24D}"/>
    <dgm:cxn modelId="{62D78995-B992-4A57-9013-94110B230A1E}"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214D3AC7-5793-468C-A606-ECB075FD44FC}" type="presOf" srcId="{6A709CD4-C577-4072-AFBD-89388521984E}" destId="{21AF67B8-E32B-4642-9BB1-CA576FDA3CB8}"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Là hệ thống sông lớn thứ 2 cả nước.</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Mùa lũ: từ tháng 6 - tháng 10, chiếm khoảng 75% tổng lượng nước cả năm.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Có 78 phụ lưu dài trên 10km.</a:t>
          </a:r>
          <a:endParaRPr lang="en-US" sz="1800" b="0"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vi-VN" sz="1800" b="1" dirty="0" smtClean="0">
              <a:solidFill>
                <a:schemeClr val="tx1"/>
              </a:solidFill>
              <a:latin typeface="Cambria" pitchFamily="18" charset="0"/>
              <a:ea typeface="Cambria" pitchFamily="18" charset="0"/>
            </a:rPr>
            <a:t>- Chế độ nước sông:</a:t>
          </a:r>
          <a:endParaRPr lang="en-US" sz="1800" b="1"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dirty="0" smtClean="0">
            <a:solidFill>
              <a:schemeClr val="tx1"/>
            </a:solidFill>
            <a:latin typeface="Cambria" pitchFamily="18" charset="0"/>
            <a:ea typeface="Cambria" pitchFamily="18" charset="0"/>
          </a:endParaRPr>
        </a:p>
        <a:p>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do </a:t>
          </a:r>
          <a:r>
            <a:rPr lang="vi-VN" sz="18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860AE14-D6E3-404B-A301-BE401753CE91}" type="presOf" srcId="{9DA92A08-ED37-48A9-A0DD-F521D2142CD2}" destId="{C7497E28-FAE4-42DA-8D9D-5B4659273D7A}"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6719B8D9-E5C5-40EA-B2B4-5B17B8053D94}" type="presOf" srcId="{9B38993F-91D9-4E45-89FE-E7C2053BB052}" destId="{A0E9B536-5134-4AC7-990D-17E1F41843B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Đặc điểm mạng lưới sông ngòi: </a:t>
          </a:r>
          <a:endParaRPr lang="en-US" sz="1800" b="1"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Có 286 phụ lưu, mạng lưới sông có hình lông chim.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thống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kênh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rạch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chịt</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Đặc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điểm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0CE4DDAF-BB06-4DC8-B851-542645E39F52}" type="presOf" srcId="{75A2E02A-7769-4E94-8561-8178449CF35B}" destId="{534504B8-3AD3-4D7F-BA10-772C4BC9F4D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mbria" pitchFamily="18" charset="0"/>
              <a:ea typeface="Cambria" pitchFamily="18" charset="0"/>
            </a:rPr>
            <a:t>4 </a:t>
          </a:r>
          <a:r>
            <a:rPr lang="en-US" sz="2200" b="1" kern="1200" dirty="0" err="1" smtClean="0">
              <a:latin typeface="Cambria" pitchFamily="18" charset="0"/>
              <a:ea typeface="Cambria" pitchFamily="18" charset="0"/>
            </a:rPr>
            <a:t>đặc</a:t>
          </a:r>
          <a:r>
            <a:rPr lang="en-US" sz="2200" b="1" kern="1200" dirty="0" smtClean="0">
              <a:latin typeface="Cambria" pitchFamily="18" charset="0"/>
              <a:ea typeface="Cambria" pitchFamily="18" charset="0"/>
            </a:rPr>
            <a:t> </a:t>
          </a:r>
          <a:r>
            <a:rPr lang="en-US" sz="2200" b="1" kern="1200" dirty="0" err="1" smtClean="0">
              <a:latin typeface="Cambria" pitchFamily="18" charset="0"/>
              <a:ea typeface="Cambria" pitchFamily="18" charset="0"/>
            </a:rPr>
            <a:t>điểm</a:t>
          </a:r>
          <a:endParaRPr lang="en-US" sz="2200" b="1" kern="1200" dirty="0" smtClean="0">
            <a:latin typeface="Cambria" pitchFamily="18" charset="0"/>
            <a:ea typeface="Cambria" pitchFamily="18" charset="0"/>
          </a:endParaRPr>
        </a:p>
        <a:p>
          <a:pPr lvl="0" algn="ctr" defTabSz="977900">
            <a:lnSpc>
              <a:spcPct val="90000"/>
            </a:lnSpc>
            <a:spcBef>
              <a:spcPct val="0"/>
            </a:spcBef>
            <a:spcAft>
              <a:spcPct val="35000"/>
            </a:spcAft>
          </a:pPr>
          <a:r>
            <a:rPr lang="en-US" sz="2200" b="1" kern="1200" dirty="0" err="1" smtClean="0">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Mạng lưới sông ngòi dày đặc</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phân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bố</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rộng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khắp</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cả</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nước</a:t>
          </a:r>
          <a:r>
            <a:rPr lang="vi-VN" sz="2200" kern="1200" dirty="0" smtClean="0">
              <a:latin typeface="Cambria" pitchFamily="18" charset="0"/>
              <a:ea typeface="Cambria" pitchFamily="18" charset="0"/>
            </a:rPr>
            <a:t> </a:t>
          </a:r>
          <a:endParaRPr lang="en-US" sz="22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Chế độ dòng chảy  phân 2 mùa rất rõ rệt.</a:t>
          </a:r>
          <a:endParaRPr lang="en-US" sz="22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ngòi nước ta nhiều nước và lượng phù sa khá lớn.</a:t>
          </a:r>
          <a:endParaRPr lang="en-US" sz="22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1202" y="450535"/>
          <a:ext cx="167774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Cambria" pitchFamily="18" charset="0"/>
              <a:ea typeface="Cambria" pitchFamily="18" charset="0"/>
            </a:rPr>
            <a:t>Sông</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ngòi</a:t>
          </a:r>
          <a:r>
            <a:rPr lang="en-US" sz="2000" b="1" kern="1200" dirty="0" smtClean="0">
              <a:latin typeface="Cambria" pitchFamily="18" charset="0"/>
              <a:ea typeface="Cambria" pitchFamily="18" charset="0"/>
            </a:rPr>
            <a:t/>
          </a:r>
          <a:br>
            <a:rPr lang="en-US" sz="2000" b="1" kern="1200" dirty="0" smtClean="0">
              <a:latin typeface="Cambria" pitchFamily="18" charset="0"/>
              <a:ea typeface="Cambria" pitchFamily="18" charset="0"/>
            </a:rPr>
          </a:b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dày</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68069" y="467402"/>
        <a:ext cx="1644007" cy="542147"/>
      </dsp:txXfrm>
    </dsp:sp>
    <dsp:sp modelId="{D51E557A-1553-48DB-9E8F-9F340370401B}">
      <dsp:nvSpPr>
        <dsp:cNvPr id="0" name=""/>
        <dsp:cNvSpPr/>
      </dsp:nvSpPr>
      <dsp:spPr>
        <a:xfrm>
          <a:off x="520093" y="1026417"/>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256769"/>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2360 con </a:t>
          </a:r>
          <a:r>
            <a:rPr lang="en-US" sz="2000" kern="1200" dirty="0" err="1" smtClean="0">
              <a:latin typeface="Cambria" pitchFamily="18" charset="0"/>
              <a:ea typeface="Cambria" pitchFamily="18" charset="0"/>
            </a:rPr>
            <a:t>sông</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dài</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trên</a:t>
          </a:r>
          <a:r>
            <a:rPr lang="en-US" sz="2000" kern="1200" dirty="0" smtClean="0">
              <a:latin typeface="Cambria" pitchFamily="18" charset="0"/>
              <a:ea typeface="Cambria" pitchFamily="18" charset="0"/>
            </a:rPr>
            <a:t> 10km.</a:t>
          </a:r>
        </a:p>
      </dsp:txBody>
      <dsp:txXfrm>
        <a:off x="31514" y="1287170"/>
        <a:ext cx="977158" cy="1910872"/>
      </dsp:txXfrm>
    </dsp:sp>
    <dsp:sp modelId="{A4F6A9E5-8942-40B9-B8D0-5D914EFCBCC5}">
      <dsp:nvSpPr>
        <dsp:cNvPr id="0" name=""/>
        <dsp:cNvSpPr/>
      </dsp:nvSpPr>
      <dsp:spPr>
        <a:xfrm>
          <a:off x="1796834" y="1026417"/>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256769"/>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Chủ</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yếu</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là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sông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nhỏ</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ngắn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và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dốc</a:t>
          </a:r>
          <a:r>
            <a:rPr lang="en-US" sz="2000" kern="1200" dirty="0" smtClean="0">
              <a:effectLst/>
              <a:latin typeface="Cambria" pitchFamily="18" charset="0"/>
              <a:ea typeface="Cambria" pitchFamily="18" charset="0"/>
            </a:rPr>
            <a:t>.</a:t>
          </a:r>
          <a:endParaRPr lang="en-US" sz="2000" kern="1200" dirty="0" smtClean="0">
            <a:latin typeface="Cambria" pitchFamily="18" charset="0"/>
            <a:ea typeface="Cambria" pitchFamily="18" charset="0"/>
          </a:endParaRPr>
        </a:p>
      </dsp:txBody>
      <dsp:txXfrm>
        <a:off x="1330106" y="1288655"/>
        <a:ext cx="1024894" cy="1857967"/>
      </dsp:txXfrm>
    </dsp:sp>
    <dsp:sp modelId="{21AF67B8-E32B-4642-9BB1-CA576FDA3CB8}">
      <dsp:nvSpPr>
        <dsp:cNvPr id="0" name=""/>
        <dsp:cNvSpPr/>
      </dsp:nvSpPr>
      <dsp:spPr>
        <a:xfrm>
          <a:off x="1890073" y="1026417"/>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256769"/>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Phân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bố</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rộng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khắp</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trên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cả</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nước</a:t>
          </a:r>
          <a:r>
            <a:rPr lang="en-US" sz="2000" kern="1200" dirty="0" smtClean="0">
              <a:effectLst/>
              <a:latin typeface="Cambria" pitchFamily="18" charset="0"/>
              <a:ea typeface="Cambria" pitchFamily="18" charset="0"/>
            </a:rPr>
            <a:t>.</a:t>
          </a:r>
        </a:p>
      </dsp:txBody>
      <dsp:txXfrm>
        <a:off x="2679218" y="1289953"/>
        <a:ext cx="1066630" cy="1905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Là hệ thống sông lớn thứ 2 cả nước.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Mùa lũ: từ tháng 6 - tháng 10, chiếm khoảng 75%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kern="1200" dirty="0" smtClean="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Có 78 phụ lưu dài trên 10km.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Chế độ nước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do </a:t>
          </a:r>
          <a:r>
            <a:rPr lang="vi-VN" sz="1800" kern="12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 ngòi: </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Có 286 phụ lưu, mạng lưới sông có hình lông chim.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thống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kênh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rạch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chằng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chịt</a:t>
          </a:r>
          <a:r>
            <a:rPr lang="en-US" sz="1800" b="0" kern="1200" dirty="0" smtClean="0">
              <a:solidFill>
                <a:schemeClr val="tx1"/>
              </a:solidFill>
              <a:latin typeface="Cambria" pitchFamily="18" charset="0"/>
              <a:ea typeface="Cambria" pitchFamily="18" charset="0"/>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Đặc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điểm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5.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16.jpe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image" Target="../media/image16.jpeg"/><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image" Target="../media/image16.jpeg"/><Relationship Id="rId9"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17.png"/><Relationship Id="rId10" Type="http://schemas.openxmlformats.org/officeDocument/2006/relationships/image" Target="../media/image49.png"/><Relationship Id="rId4" Type="http://schemas.openxmlformats.org/officeDocument/2006/relationships/image" Target="../media/image16.jpeg"/><Relationship Id="rId9" Type="http://schemas.openxmlformats.org/officeDocument/2006/relationships/image" Target="../media/image19.jpe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17.png"/><Relationship Id="rId10" Type="http://schemas.openxmlformats.org/officeDocument/2006/relationships/image" Target="../media/image51.png"/><Relationship Id="rId4" Type="http://schemas.openxmlformats.org/officeDocument/2006/relationships/image" Target="../media/image16.jpeg"/><Relationship Id="rId9"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1.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2.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đỏ nặng phù sa?</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HỒNG</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CỬU LONG</a:t>
            </a:r>
            <a:endParaRPr lang="en-US" sz="24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vì</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có</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lưới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dày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đặc</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nhưng </a:t>
            </a:r>
            <a:r>
              <a:rPr lang="vi-VN" sz="2400" i="1" dirty="0">
                <a:solidFill>
                  <a:srgbClr val="FF0000"/>
                </a:solidFill>
                <a:latin typeface="Cambria" panose="02040503050406030204" pitchFamily="18" charset="0"/>
                <a:ea typeface="Cambria" panose="02040503050406030204" pitchFamily="18" charset="0"/>
              </a:rPr>
              <a:t>chủ yếu là sông nhỏ, ngắn và </a:t>
            </a:r>
            <a:r>
              <a:rPr lang="vi-VN" sz="2400" i="1" dirty="0" smtClean="0">
                <a:solidFill>
                  <a:srgbClr val="FF0000"/>
                </a:solidFill>
                <a:latin typeface="Cambria" panose="02040503050406030204" pitchFamily="18" charset="0"/>
                <a:ea typeface="Cambria" panose="02040503050406030204" pitchFamily="18" charset="0"/>
              </a:rPr>
              <a:t>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D</a:t>
            </a:r>
            <a:r>
              <a:rPr lang="vi-VN" sz="2400" dirty="0" smtClean="0">
                <a:latin typeface="Cambria" pitchFamily="18" charset="0"/>
                <a:ea typeface="Cambria" pitchFamily="18" charset="0"/>
                <a:cs typeface="Times New Roman"/>
              </a:rPr>
              <a:t>o </a:t>
            </a:r>
            <a:r>
              <a:rPr lang="vi-VN" sz="2400" dirty="0">
                <a:latin typeface="Cambria" pitchFamily="18" charset="0"/>
                <a:ea typeface="Cambria" pitchFamily="18" charset="0"/>
                <a:cs typeface="Times New Roman"/>
              </a:rPr>
              <a:t>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con </a:t>
            </a:r>
            <a:r>
              <a:rPr lang="en-US" sz="2100" i="1" dirty="0" err="1" smtClean="0">
                <a:solidFill>
                  <a:srgbClr val="FF0000"/>
                </a:solidFill>
                <a:latin typeface="Cambria" panose="02040503050406030204" pitchFamily="18" charset="0"/>
                <a:ea typeface="Cambria" panose="02040503050406030204" pitchFamily="18" charset="0"/>
              </a:rPr>
              <a:t>sông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theo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hướng</a:t>
            </a:r>
            <a:r>
              <a:rPr lang="en-US" sz="2100" i="1" dirty="0" smtClean="0">
                <a:solidFill>
                  <a:srgbClr val="FF0000"/>
                </a:solidFill>
                <a:latin typeface="Cambria" panose="02040503050406030204" pitchFamily="18" charset="0"/>
                <a:ea typeface="Cambria" panose="02040503050406030204" pitchFamily="18" charset="0"/>
              </a:rPr>
              <a:t> TB – ĐN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vòng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124200"/>
            <a:ext cx="3657601" cy="3477875"/>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TB – ĐN: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Hồng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Hậu</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vòng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Cầu</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Thương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Gâm</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Nguyên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nhân</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h</a:t>
            </a:r>
            <a:r>
              <a:rPr lang="vi-VN" sz="2200" dirty="0" smtClean="0">
                <a:latin typeface="Cambria" panose="02040503050406030204" pitchFamily="18" charset="0"/>
                <a:ea typeface="Cambria" panose="02040503050406030204" pitchFamily="18" charset="0"/>
              </a:rPr>
              <a:t>ướng </a:t>
            </a:r>
            <a:r>
              <a:rPr lang="vi-VN" sz="2200" dirty="0">
                <a:latin typeface="Cambria" panose="02040503050406030204" pitchFamily="18" charset="0"/>
                <a:ea typeface="Cambria" panose="02040503050406030204" pitchFamily="18" charset="0"/>
              </a:rPr>
              <a:t>nghiêng TB- ĐN và vòng </a:t>
            </a:r>
            <a:r>
              <a:rPr lang="vi-VN" sz="2200" dirty="0"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của</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địa </a:t>
            </a:r>
            <a:r>
              <a:rPr lang="vi-VN" sz="2200" dirty="0">
                <a:latin typeface="Cambria" panose="02040503050406030204" pitchFamily="18" charset="0"/>
                <a:ea typeface="Cambria" panose="02040503050406030204" pitchFamily="18" charset="0"/>
              </a:rPr>
              <a:t>hình ảnh hưởng đến hướng chảy sông </a:t>
            </a:r>
            <a:r>
              <a:rPr lang="vi-VN" sz="2200" dirty="0" smtClean="0">
                <a:latin typeface="Cambria" panose="02040503050406030204" pitchFamily="18" charset="0"/>
                <a:ea typeface="Cambria" panose="02040503050406030204" pitchFamily="18" charset="0"/>
              </a:rPr>
              <a:t>ngòi</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chế độ nước sông chảy theo 2 mùa rõ rệt.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85699"/>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111095"/>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sát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smtClean="0">
                <a:latin typeface="Times New Roman"/>
                <a:ea typeface="Times New Roman"/>
              </a:rPr>
              <a:t>- Tổng </a:t>
            </a:r>
            <a:r>
              <a:rPr lang="nl-NL" sz="2100" dirty="0">
                <a:latin typeface="Times New Roman"/>
                <a:ea typeface="Times New Roman"/>
              </a:rPr>
              <a:t>lượng phù sa </a:t>
            </a:r>
            <a:r>
              <a:rPr lang="vi-VN" sz="2100" dirty="0">
                <a:latin typeface="Times New Roman"/>
                <a:ea typeface="Times New Roman"/>
              </a:rPr>
              <a:t>khá</a:t>
            </a:r>
            <a:r>
              <a:rPr lang="nl-NL" sz="2100" dirty="0">
                <a:latin typeface="Times New Roman"/>
                <a:ea typeface="Times New Roman"/>
              </a:rPr>
              <a:t> lớn khoảng 200 triệu tấn/năm. </a:t>
            </a:r>
            <a:endParaRPr lang="nl-NL" sz="2100" dirty="0" smtClean="0">
              <a:latin typeface="Times New Roman"/>
              <a:ea typeface="Times New Roman"/>
            </a:endParaRPr>
          </a:p>
          <a:p>
            <a:pPr algn="just"/>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6" y="1295399"/>
            <a:ext cx="4729013" cy="430887"/>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200" b="1" dirty="0" smtClean="0">
                <a:solidFill>
                  <a:srgbClr val="CC0000"/>
                </a:solidFill>
                <a:latin typeface="Times New Roman" pitchFamily="18" charset="0"/>
                <a:cs typeface="Times New Roman" pitchFamily="18" charset="0"/>
              </a:rPr>
              <a:t>a</a:t>
            </a:r>
            <a:r>
              <a:rPr lang="vi-VN"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Đặc</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điểm</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7" y="1295399"/>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438400"/>
            <a:ext cx="6553198" cy="2785378"/>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spcAft>
                <a:spcPts val="0"/>
              </a:spcAft>
            </a:pPr>
            <a:r>
              <a:rPr lang="vi-VN" sz="2000" dirty="0">
                <a:latin typeface="Cambria" pitchFamily="18" charset="0"/>
                <a:ea typeface="Cambria" pitchFamily="18" charset="0"/>
              </a:rPr>
              <a:t>- Sông chảy theo hai hướng chính là tây bắc - đông nam và vòng cung.</a:t>
            </a:r>
          </a:p>
          <a:p>
            <a:pPr algn="just">
              <a:spcBef>
                <a:spcPts val="600"/>
              </a:spcBef>
              <a:spcAft>
                <a:spcPts val="0"/>
              </a:spcAft>
            </a:pPr>
            <a:r>
              <a:rPr lang="vi-VN" sz="2000" dirty="0">
                <a:latin typeface="Cambria" pitchFamily="18" charset="0"/>
                <a:ea typeface="Cambria" pitchFamily="18" charset="0"/>
              </a:rPr>
              <a:t>- Chế độ dòng chảy  phân 2 mùa rất rõ rệt: mùa lũ và mùa cạn.</a:t>
            </a:r>
          </a:p>
          <a:p>
            <a:pPr algn="just">
              <a:spcBef>
                <a:spcPts val="600"/>
              </a:spcBef>
              <a:spcAft>
                <a:spcPts val="0"/>
              </a:spcAft>
            </a:pPr>
            <a:r>
              <a:rPr lang="vi-VN" sz="2000" dirty="0">
                <a:latin typeface="Cambria" pitchFamily="18" charset="0"/>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
        <p:nvSpPr>
          <p:cNvPr id="22" name="Rectangle 21"/>
          <p:cNvSpPr/>
          <p:nvPr/>
        </p:nvSpPr>
        <p:spPr>
          <a:xfrm>
            <a:off x="304800" y="2057400"/>
            <a:ext cx="8494135" cy="4247317"/>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tr8, </a:t>
            </a:r>
            <a:r>
              <a:rPr lang="en-US" i="1" dirty="0" err="1" smtClean="0">
                <a:solidFill>
                  <a:srgbClr val="FF0000"/>
                </a:solidFill>
                <a:latin typeface="Cambria" panose="02040503050406030204" pitchFamily="18" charset="0"/>
                <a:ea typeface="Cambria" panose="02040503050406030204" pitchFamily="18" charset="0"/>
              </a:rPr>
              <a:t>bảng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liệu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vị</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một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con </a:t>
            </a:r>
            <a:r>
              <a:rPr lang="en-US" i="1" dirty="0" err="1" smtClean="0">
                <a:solidFill>
                  <a:srgbClr val="FF0000"/>
                </a:solidFill>
                <a:latin typeface="Cambria" panose="02040503050406030204" pitchFamily="18" charset="0"/>
                <a:ea typeface="Cambria" panose="02040503050406030204" pitchFamily="18" charset="0"/>
              </a:rPr>
              <a:t>sông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mạng lưới sông </a:t>
            </a:r>
            <a:r>
              <a:rPr lang="vi-VN" i="1" dirty="0" smtClean="0">
                <a:solidFill>
                  <a:srgbClr val="FF0000"/>
                </a:solidFill>
                <a:latin typeface="Cambria" panose="02040503050406030204" pitchFamily="18" charset="0"/>
                <a:ea typeface="Cambria" panose="02040503050406030204" pitchFamily="18" charset="0"/>
              </a:rPr>
              <a:t>Hồng </a:t>
            </a:r>
            <a:r>
              <a:rPr lang="vi-VN" i="1" dirty="0">
                <a:solidFill>
                  <a:srgbClr val="FF0000"/>
                </a:solidFill>
                <a:latin typeface="Cambria" panose="02040503050406030204" pitchFamily="18" charset="0"/>
                <a:ea typeface="Cambria" panose="02040503050406030204" pitchFamily="18" charset="0"/>
              </a:rPr>
              <a:t>trên </a:t>
            </a:r>
            <a:r>
              <a:rPr lang="en-US" i="1" dirty="0" err="1" smtClean="0">
                <a:solidFill>
                  <a:srgbClr val="FF0000"/>
                </a:solidFill>
                <a:latin typeface="Cambria" panose="02040503050406030204" pitchFamily="18" charset="0"/>
                <a:ea typeface="Cambria" panose="02040503050406030204" pitchFamily="18" charset="0"/>
              </a:rPr>
              <a:t>bản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đồ</a:t>
            </a:r>
            <a:r>
              <a:rPr lang="en-US" i="1" dirty="0" smtClean="0">
                <a:solidFill>
                  <a:srgbClr val="FF0000"/>
                </a:solidFill>
                <a:latin typeface="Cambria" panose="02040503050406030204" pitchFamily="18" charset="0"/>
                <a:ea typeface="Cambria" panose="02040503050406030204" pitchFamily="18" charset="0"/>
              </a:rPr>
              <a:t>. </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Hồng.</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a:t>
            </a:r>
            <a:r>
              <a:rPr lang="vi-VN" i="1" dirty="0" smtClean="0">
                <a:solidFill>
                  <a:srgbClr val="FF0000"/>
                </a:solidFill>
                <a:latin typeface="Cambria" panose="02040503050406030204" pitchFamily="18" charset="0"/>
                <a:ea typeface="Cambria" panose="02040503050406030204" pitchFamily="18" charset="0"/>
              </a:rPr>
              <a:t>đặc </a:t>
            </a:r>
            <a:r>
              <a:rPr lang="vi-VN" i="1" dirty="0">
                <a:solidFill>
                  <a:srgbClr val="FF0000"/>
                </a:solidFill>
                <a:latin typeface="Cambria" panose="02040503050406030204" pitchFamily="18" charset="0"/>
                <a:ea typeface="Cambria" panose="02040503050406030204" pitchFamily="18" charset="0"/>
              </a:rPr>
              <a:t>điểm mạng lưới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đặc điểm mạng lưới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Một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số</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hệ</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thống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HỒNG</a:t>
            </a:r>
            <a:endParaRPr lang="en-US" b="1" dirty="0">
              <a:latin typeface="Cambria" pitchFamily="18" charset="0"/>
              <a:ea typeface="Cambria" pitchFamily="18" charset="0"/>
            </a:endParaRP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THU BỒN</a:t>
            </a:r>
            <a:endParaRPr lang="en-US" b="1" dirty="0">
              <a:latin typeface="Cambria" pitchFamily="18" charset="0"/>
              <a:ea typeface="Cambria" pitchFamily="18" charset="0"/>
            </a:endParaRP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CỬU LONG</a:t>
            </a:r>
            <a:endParaRPr lang="en-US" b="1" dirty="0">
              <a:latin typeface="Cambria" pitchFamily="18" charset="0"/>
              <a:ea typeface="Cambria" pitchFamily="18" charset="0"/>
            </a:endParaRPr>
          </a:p>
        </p:txBody>
      </p:sp>
    </p:spTree>
    <p:extLst>
      <p:ext uri="{BB962C8B-B14F-4D97-AF65-F5344CB8AC3E}">
        <p14:creationId xmlns:p14="http://schemas.microsoft.com/office/powerpoint/2010/main" val="3776514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5623581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Làng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Sông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CẦU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LAM</a:t>
            </a:r>
            <a:endParaRPr lang="en-US" sz="2400" b="1" dirty="0">
              <a:solidFill>
                <a:srgbClr val="0D30DD"/>
              </a:solidFill>
              <a:latin typeface="Cambria" pitchFamily="18" charset="0"/>
              <a:ea typeface="Cambria"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8240310" cy="4419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076080"/>
            <a:ext cx="7772400" cy="4247317"/>
          </a:xfrm>
          <a:prstGeom prst="rect">
            <a:avLst/>
          </a:prstGeom>
        </p:spPr>
        <p:txBody>
          <a:bodyPr wrap="square">
            <a:spAutoFit/>
          </a:bodyPr>
          <a:lstStyle/>
          <a:p>
            <a:pPr algn="just">
              <a:spcBef>
                <a:spcPts val="600"/>
              </a:spcBef>
              <a:spcAft>
                <a:spcPts val="0"/>
              </a:spcAft>
            </a:pPr>
            <a:r>
              <a:rPr lang="vi-VN" sz="2400" b="1" dirty="0" smtClean="0">
                <a:latin typeface="+mj-lt"/>
                <a:ea typeface="Cambria" pitchFamily="18" charset="0"/>
              </a:rPr>
              <a:t>*  Hệ thống sông Hồng</a:t>
            </a:r>
          </a:p>
          <a:p>
            <a:pPr algn="just">
              <a:spcBef>
                <a:spcPts val="600"/>
              </a:spcBef>
              <a:spcAft>
                <a:spcPts val="0"/>
              </a:spcAft>
            </a:pPr>
            <a:r>
              <a:rPr lang="vi-VN" sz="2400" b="1" i="1" dirty="0" smtClean="0">
                <a:latin typeface="+mj-lt"/>
                <a:ea typeface="Cambria" pitchFamily="18" charset="0"/>
              </a:rPr>
              <a:t>- Đặc điểm mạng lưới sông:</a:t>
            </a:r>
          </a:p>
          <a:p>
            <a:pPr algn="just">
              <a:spcBef>
                <a:spcPts val="600"/>
              </a:spcBef>
              <a:spcAft>
                <a:spcPts val="0"/>
              </a:spcAft>
            </a:pPr>
            <a:r>
              <a:rPr lang="vi-VN" sz="2400" dirty="0" smtClean="0">
                <a:latin typeface="+mj-lt"/>
                <a:ea typeface="Cambria" pitchFamily="18" charset="0"/>
              </a:rPr>
              <a:t>+ Là hệ thống sông lớn thứ 2 cả nước.</a:t>
            </a:r>
          </a:p>
          <a:p>
            <a:pPr algn="just">
              <a:spcBef>
                <a:spcPts val="600"/>
              </a:spcBef>
              <a:spcAft>
                <a:spcPts val="0"/>
              </a:spcAft>
            </a:pPr>
            <a:r>
              <a:rPr lang="vi-VN" sz="2400" dirty="0" smtClean="0">
                <a:latin typeface="+mj-lt"/>
                <a:ea typeface="Cambria" pitchFamily="18" charset="0"/>
              </a:rPr>
              <a:t>+ Tất cả các phụ lưu lớn hợp với dòng chính sông Hồng tạo thành một mạng lưới sông hình nan quạt.</a:t>
            </a:r>
          </a:p>
          <a:p>
            <a:pPr algn="just">
              <a:spcBef>
                <a:spcPts val="600"/>
              </a:spcBef>
              <a:spcAft>
                <a:spcPts val="0"/>
              </a:spcAft>
            </a:pPr>
            <a:r>
              <a:rPr lang="vi-VN" sz="2400" b="1" i="1" dirty="0" smtClean="0">
                <a:latin typeface="+mj-lt"/>
                <a:ea typeface="Cambria" pitchFamily="18" charset="0"/>
              </a:rPr>
              <a:t>- Chế độ nước sông: </a:t>
            </a:r>
          </a:p>
          <a:p>
            <a:pPr algn="just">
              <a:spcBef>
                <a:spcPts val="600"/>
              </a:spcBef>
              <a:spcAft>
                <a:spcPts val="0"/>
              </a:spcAft>
            </a:pPr>
            <a:r>
              <a:rPr lang="vi-VN" sz="2400" dirty="0" smtClean="0">
                <a:latin typeface="+mj-lt"/>
                <a:ea typeface="Cambria" pitchFamily="18" charset="0"/>
              </a:rPr>
              <a:t>+ Mùa lũ: từ tháng 6 - tháng 10, chiếm khoảng 75% tổng lượng nước cả năm.</a:t>
            </a:r>
          </a:p>
          <a:p>
            <a:pPr algn="just">
              <a:spcBef>
                <a:spcPts val="600"/>
              </a:spcBef>
              <a:spcAft>
                <a:spcPts val="0"/>
              </a:spcAft>
            </a:pPr>
            <a:r>
              <a:rPr lang="vi-VN" sz="2400" dirty="0" smtClean="0">
                <a:latin typeface="+mj-lt"/>
                <a:ea typeface="Cambria" pitchFamily="18" charset="0"/>
              </a:rPr>
              <a:t>+ Mùa cạn: từ tháng 11 đến tháng 5 năm sau, chiếm khoảng 25% tổng lượng nước cả năm.</a:t>
            </a:r>
            <a:endParaRPr lang="vi-VN" sz="2400" dirty="0">
              <a:latin typeface="+mj-lt"/>
              <a:ea typeface="Cambria" pitchFamily="18" charset="0"/>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Vu </a:t>
            </a:r>
            <a:r>
              <a:rPr lang="en-US" sz="1000" b="1" dirty="0" err="1" smtClean="0">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4798292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362185" y="1764814"/>
            <a:ext cx="8417389" cy="43434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37402" y="1744083"/>
            <a:ext cx="8342172" cy="4774449"/>
          </a:xfrm>
          <a:prstGeom prst="rect">
            <a:avLst/>
          </a:prstGeom>
        </p:spPr>
        <p:txBody>
          <a:bodyPr wrap="square">
            <a:spAutoFit/>
          </a:bodyPr>
          <a:lstStyle/>
          <a:p>
            <a:pPr algn="just">
              <a:lnSpc>
                <a:spcPct val="115000"/>
              </a:lnSpc>
              <a:spcBef>
                <a:spcPts val="600"/>
              </a:spcBef>
              <a:spcAft>
                <a:spcPts val="0"/>
              </a:spcAft>
            </a:pPr>
            <a:r>
              <a:rPr lang="vi-VN" sz="2400" b="1" dirty="0">
                <a:latin typeface="+mj-lt"/>
                <a:ea typeface="Cambria" pitchFamily="18" charset="0"/>
                <a:cs typeface="Times New Roman"/>
              </a:rPr>
              <a:t>*</a:t>
            </a:r>
            <a:r>
              <a:rPr lang="nl-NL" sz="2400" b="1" dirty="0">
                <a:latin typeface="+mj-lt"/>
                <a:ea typeface="Cambria" pitchFamily="18" charset="0"/>
                <a:cs typeface="Times New Roman"/>
              </a:rPr>
              <a:t> Hệ thống sông Thu Bồn</a:t>
            </a:r>
            <a:endParaRPr lang="en-US" sz="2400" dirty="0">
              <a:latin typeface="+mj-lt"/>
              <a:ea typeface="Cambria" pitchFamily="18" charset="0"/>
              <a:cs typeface="Times New Roman"/>
            </a:endParaRPr>
          </a:p>
          <a:p>
            <a:pPr algn="just">
              <a:lnSpc>
                <a:spcPct val="115000"/>
              </a:lnSpc>
              <a:spcBef>
                <a:spcPts val="600"/>
              </a:spcBef>
              <a:spcAft>
                <a:spcPts val="0"/>
              </a:spcAft>
            </a:pPr>
            <a:r>
              <a:rPr lang="nl-NL" sz="2400" b="1" i="1" dirty="0">
                <a:latin typeface="+mj-lt"/>
                <a:ea typeface="Cambria" pitchFamily="18" charset="0"/>
                <a:cs typeface="Times New Roman"/>
              </a:rPr>
              <a:t>- </a:t>
            </a:r>
            <a:r>
              <a:rPr lang="vi-VN" sz="2400" b="1" i="1" dirty="0">
                <a:latin typeface="+mj-lt"/>
                <a:ea typeface="Cambria" pitchFamily="18" charset="0"/>
                <a:cs typeface="Times New Roman"/>
              </a:rPr>
              <a:t>Đặc điểm mạng lưới sông:</a:t>
            </a:r>
            <a:endParaRPr lang="en-US" sz="2400" b="1" i="1" dirty="0">
              <a:latin typeface="+mj-lt"/>
              <a:ea typeface="Cambria" pitchFamily="18" charset="0"/>
              <a:cs typeface="Times New Roman"/>
            </a:endParaRPr>
          </a:p>
          <a:p>
            <a:pPr algn="just">
              <a:lnSpc>
                <a:spcPct val="115000"/>
              </a:lnSpc>
              <a:spcBef>
                <a:spcPts val="600"/>
              </a:spcBef>
              <a:spcAft>
                <a:spcPts val="0"/>
              </a:spcAft>
            </a:pPr>
            <a:r>
              <a:rPr lang="vi-VN" sz="2400" dirty="0">
                <a:latin typeface="+mj-lt"/>
                <a:ea typeface="Cambria" pitchFamily="18" charset="0"/>
                <a:cs typeface="Times New Roman"/>
              </a:rPr>
              <a:t>- Có 78 phụ lưu dài trên 10km.</a:t>
            </a:r>
            <a:endParaRPr lang="en-US" sz="2400" dirty="0">
              <a:latin typeface="+mj-lt"/>
              <a:ea typeface="Cambria" pitchFamily="18" charset="0"/>
              <a:cs typeface="Times New Roman"/>
            </a:endParaRPr>
          </a:p>
          <a:p>
            <a:pPr algn="just">
              <a:lnSpc>
                <a:spcPct val="115000"/>
              </a:lnSpc>
              <a:spcBef>
                <a:spcPts val="600"/>
              </a:spcBef>
              <a:spcAft>
                <a:spcPts val="0"/>
              </a:spcAft>
            </a:pPr>
            <a:r>
              <a:rPr lang="vi-VN" sz="2400" dirty="0">
                <a:latin typeface="+mj-lt"/>
                <a:ea typeface="Cambria" pitchFamily="18" charset="0"/>
                <a:cs typeface="Times New Roman"/>
              </a:rPr>
              <a:t>- Hệ thống sông thường ngắn, dốc, phân thành nhiều lưu vực nhỏ độc lập có dạng nan quạt.</a:t>
            </a:r>
            <a:endParaRPr lang="en-US" sz="2400" dirty="0">
              <a:latin typeface="+mj-lt"/>
              <a:ea typeface="Cambria" pitchFamily="18" charset="0"/>
              <a:cs typeface="Times New Roman"/>
            </a:endParaRPr>
          </a:p>
          <a:p>
            <a:pPr algn="just">
              <a:lnSpc>
                <a:spcPct val="115000"/>
              </a:lnSpc>
              <a:spcBef>
                <a:spcPts val="600"/>
              </a:spcBef>
              <a:spcAft>
                <a:spcPts val="0"/>
              </a:spcAft>
            </a:pPr>
            <a:r>
              <a:rPr lang="vi-VN" sz="2400" b="1" i="1" dirty="0">
                <a:latin typeface="+mj-lt"/>
                <a:ea typeface="Cambria" pitchFamily="18" charset="0"/>
                <a:cs typeface="Times New Roman"/>
              </a:rPr>
              <a:t>- Chế độ nước sông:</a:t>
            </a:r>
            <a:endParaRPr lang="en-US" sz="2400" b="1" i="1" dirty="0">
              <a:latin typeface="+mj-lt"/>
              <a:ea typeface="Cambria" pitchFamily="18" charset="0"/>
              <a:cs typeface="Times New Roman"/>
            </a:endParaRPr>
          </a:p>
          <a:p>
            <a:pPr algn="just">
              <a:lnSpc>
                <a:spcPct val="115000"/>
              </a:lnSpc>
              <a:spcBef>
                <a:spcPts val="600"/>
              </a:spcBef>
              <a:spcAft>
                <a:spcPts val="0"/>
              </a:spcAft>
            </a:pPr>
            <a:r>
              <a:rPr lang="vi-VN" sz="2400" dirty="0">
                <a:latin typeface="+mj-lt"/>
                <a:ea typeface="Cambria" pitchFamily="18" charset="0"/>
                <a:cs typeface="Times New Roman"/>
              </a:rPr>
              <a:t>+ Mùa lũ: từ tháng 10 - tháng 12, chiếm khoảng 65% tổng lượng nước cả năm.</a:t>
            </a:r>
            <a:endParaRPr lang="en-US" sz="2400" dirty="0">
              <a:latin typeface="+mj-lt"/>
              <a:ea typeface="Cambria" pitchFamily="18" charset="0"/>
              <a:cs typeface="Times New Roman"/>
            </a:endParaRPr>
          </a:p>
          <a:p>
            <a:pPr algn="just">
              <a:lnSpc>
                <a:spcPct val="115000"/>
              </a:lnSpc>
              <a:spcBef>
                <a:spcPts val="600"/>
              </a:spcBef>
              <a:spcAft>
                <a:spcPts val="0"/>
              </a:spcAft>
            </a:pPr>
            <a:r>
              <a:rPr lang="vi-VN" sz="2400" dirty="0">
                <a:latin typeface="+mj-lt"/>
                <a:ea typeface="Cambria" pitchFamily="18" charset="0"/>
                <a:cs typeface="Times New Roman"/>
              </a:rPr>
              <a:t>+ Mùa cạn: từ tháng 1 đến tháng 9, chiếm khoảng 35% tổng lượng nước cả năm.</a:t>
            </a:r>
            <a:endParaRPr lang="en-US" sz="2400" dirty="0">
              <a:latin typeface="+mj-lt"/>
              <a:ea typeface="Cambria" pitchFamily="18" charset="0"/>
              <a:cs typeface="Times New Roman"/>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Ba Lai</a:t>
            </a:r>
            <a:endParaRPr lang="en-US" sz="1000" b="1" dirty="0">
              <a:effectLst/>
            </a:endParaRP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Cổ</a:t>
            </a:r>
            <a:r>
              <a:rPr lang="en-US" sz="1000" b="1" dirty="0" smtClean="0">
                <a:effectLst/>
              </a:rPr>
              <a:t> </a:t>
            </a:r>
            <a:r>
              <a:rPr lang="en-US" sz="1000" b="1" dirty="0" err="1" smtClean="0">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Xê</a:t>
            </a:r>
            <a:r>
              <a:rPr lang="en-US" sz="1000" b="1" dirty="0" smtClean="0">
                <a:effectLst/>
              </a:rPr>
              <a:t> </a:t>
            </a:r>
            <a:r>
              <a:rPr lang="en-US" sz="1000" b="1" dirty="0" err="1" smtClean="0">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Srê</a:t>
            </a:r>
            <a:r>
              <a:rPr lang="en-US" sz="1000" b="1" dirty="0" smtClean="0">
                <a:effectLst/>
              </a:rPr>
              <a:t> </a:t>
            </a:r>
            <a:r>
              <a:rPr lang="en-US" sz="1000" b="1" dirty="0" err="1" smtClean="0">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1478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8240310" cy="461798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09800"/>
            <a:ext cx="8077200" cy="4376583"/>
          </a:xfrm>
          <a:prstGeom prst="rect">
            <a:avLst/>
          </a:prstGeom>
        </p:spPr>
        <p:txBody>
          <a:bodyPr wrap="square">
            <a:spAutoFit/>
          </a:bodyPr>
          <a:lstStyle/>
          <a:p>
            <a:pPr algn="just">
              <a:lnSpc>
                <a:spcPct val="115000"/>
              </a:lnSpc>
              <a:spcBef>
                <a:spcPts val="600"/>
              </a:spcBef>
              <a:spcAft>
                <a:spcPts val="0"/>
              </a:spcAft>
            </a:pPr>
            <a:r>
              <a:rPr lang="vi-VN" sz="2400" b="1" dirty="0">
                <a:latin typeface="Cambria" pitchFamily="18" charset="0"/>
                <a:ea typeface="Cambria" pitchFamily="18" charset="0"/>
                <a:cs typeface="Times New Roman"/>
              </a:rPr>
              <a:t>*</a:t>
            </a:r>
            <a:r>
              <a:rPr lang="nl-NL" sz="2400" b="1" dirty="0">
                <a:latin typeface="Cambria" pitchFamily="18" charset="0"/>
                <a:ea typeface="Cambria" pitchFamily="18" charset="0"/>
                <a:cs typeface="Times New Roman"/>
              </a:rPr>
              <a:t> Hệ thống sông </a:t>
            </a:r>
            <a:r>
              <a:rPr lang="en-US" sz="2400" b="1" dirty="0" err="1" smtClean="0">
                <a:latin typeface="Cambria" pitchFamily="18" charset="0"/>
                <a:ea typeface="Cambria" pitchFamily="18" charset="0"/>
                <a:cs typeface="Times New Roman"/>
              </a:rPr>
              <a:t>Mê</a:t>
            </a:r>
            <a:r>
              <a:rPr lang="en-US" sz="2400" b="1" dirty="0" smtClean="0">
                <a:latin typeface="Cambria" pitchFamily="18" charset="0"/>
                <a:ea typeface="Cambria" pitchFamily="18" charset="0"/>
                <a:cs typeface="Times New Roman"/>
              </a:rPr>
              <a:t> </a:t>
            </a:r>
            <a:r>
              <a:rPr lang="en-US" sz="2400" b="1" dirty="0" err="1" smtClean="0">
                <a:latin typeface="Cambria" pitchFamily="18" charset="0"/>
                <a:ea typeface="Cambria" pitchFamily="18" charset="0"/>
                <a:cs typeface="Times New Roman"/>
              </a:rPr>
              <a:t>Công</a:t>
            </a:r>
            <a:r>
              <a:rPr lang="en-US" sz="2400" b="1" dirty="0" smtClean="0">
                <a:latin typeface="Cambria" pitchFamily="18" charset="0"/>
                <a:ea typeface="Cambria" pitchFamily="18" charset="0"/>
                <a:cs typeface="Times New Roman"/>
              </a:rPr>
              <a:t>:</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nl-NL" sz="2400" b="1" i="1" dirty="0">
                <a:latin typeface="Cambria" pitchFamily="18" charset="0"/>
                <a:ea typeface="Cambria" pitchFamily="18" charset="0"/>
                <a:cs typeface="Times New Roman"/>
              </a:rPr>
              <a:t>- </a:t>
            </a:r>
            <a:r>
              <a:rPr lang="vi-VN" sz="2400" b="1" i="1" dirty="0">
                <a:latin typeface="Cambria" pitchFamily="18" charset="0"/>
                <a:ea typeface="Cambria" pitchFamily="18" charset="0"/>
                <a:cs typeface="Times New Roman"/>
              </a:rPr>
              <a:t>Đặc điểm mạng lưới sông:</a:t>
            </a:r>
            <a:endParaRPr lang="en-US" sz="24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2400" dirty="0">
                <a:latin typeface="Cambria" pitchFamily="18" charset="0"/>
                <a:ea typeface="Cambria" pitchFamily="18" charset="0"/>
                <a:cs typeface="Times New Roman"/>
              </a:rPr>
              <a:t>+ Có 286 phụ lưu, mạng lưới sông có hình lông chim.</a:t>
            </a:r>
          </a:p>
          <a:p>
            <a:pPr algn="just">
              <a:lnSpc>
                <a:spcPct val="115000"/>
              </a:lnSpc>
              <a:spcBef>
                <a:spcPts val="600"/>
              </a:spcBef>
              <a:spcAft>
                <a:spcPts val="0"/>
              </a:spcAft>
            </a:pPr>
            <a:r>
              <a:rPr lang="vi-VN" sz="2400" dirty="0">
                <a:latin typeface="Cambria" pitchFamily="18" charset="0"/>
                <a:ea typeface="Cambria" pitchFamily="18" charset="0"/>
                <a:cs typeface="Times New Roman"/>
              </a:rPr>
              <a:t>+ Hệ thống kênh rạch chằng chịt.</a:t>
            </a:r>
          </a:p>
          <a:p>
            <a:pPr algn="just">
              <a:lnSpc>
                <a:spcPct val="115000"/>
              </a:lnSpc>
              <a:spcBef>
                <a:spcPts val="600"/>
              </a:spcBef>
              <a:spcAft>
                <a:spcPts val="0"/>
              </a:spcAft>
            </a:pPr>
            <a:r>
              <a:rPr lang="vi-VN" sz="2400" b="1" i="1" dirty="0">
                <a:latin typeface="Cambria" pitchFamily="18" charset="0"/>
                <a:ea typeface="Cambria" pitchFamily="18" charset="0"/>
                <a:cs typeface="Times New Roman"/>
              </a:rPr>
              <a:t>- Chế độ nước sông:</a:t>
            </a:r>
          </a:p>
          <a:p>
            <a:pPr algn="just">
              <a:lnSpc>
                <a:spcPct val="115000"/>
              </a:lnSpc>
              <a:spcBef>
                <a:spcPts val="600"/>
              </a:spcBef>
              <a:spcAft>
                <a:spcPts val="0"/>
              </a:spcAft>
            </a:pPr>
            <a:r>
              <a:rPr lang="vi-VN" sz="2400" dirty="0">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spcAft>
                <a:spcPts val="0"/>
              </a:spcAft>
            </a:pPr>
            <a:r>
              <a:rPr lang="vi-VN" sz="2400" dirty="0">
                <a:latin typeface="Cambria" pitchFamily="18" charset="0"/>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tr12,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H</a:t>
            </a:r>
            <a:r>
              <a:rPr lang="vi-VN" sz="2400" dirty="0" smtClean="0">
                <a:latin typeface="Cambria" pitchFamily="18" charset="0"/>
                <a:ea typeface="Cambria" pitchFamily="18" charset="0"/>
                <a:cs typeface="Times New Roman"/>
              </a:rPr>
              <a:t>ồ </a:t>
            </a:r>
            <a:r>
              <a:rPr lang="vi-VN" sz="2400" dirty="0">
                <a:latin typeface="Cambria" pitchFamily="18" charset="0"/>
                <a:ea typeface="Cambria" pitchFamily="18" charset="0"/>
                <a:cs typeface="Times New Roman"/>
              </a:rPr>
              <a:t>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a:t>
            </a:r>
            <a:r>
              <a:rPr lang="vi-VN" sz="2400" i="1" dirty="0" smtClean="0">
                <a:solidFill>
                  <a:srgbClr val="FF0000"/>
                </a:solidFill>
                <a:latin typeface="Cambria" panose="02040503050406030204" pitchFamily="18" charset="0"/>
                <a:ea typeface="Cambria" panose="02040503050406030204" pitchFamily="18" charset="0"/>
              </a:rPr>
              <a:t>hồ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tạo</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a:t>
            </a:r>
            <a:r>
              <a:rPr lang="vi-VN" sz="2400" dirty="0" smtClean="0">
                <a:latin typeface="Cambria" pitchFamily="18" charset="0"/>
                <a:ea typeface="Cambria" pitchFamily="18" charset="0"/>
                <a:cs typeface="Times New Roman"/>
              </a:rPr>
              <a:t>Hương</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(Lâm </a:t>
            </a:r>
            <a:r>
              <a:rPr lang="vi-VN" sz="2400" dirty="0">
                <a:latin typeface="Cambria" pitchFamily="18" charset="0"/>
                <a:ea typeface="Cambria" pitchFamily="18" charset="0"/>
                <a:cs typeface="Times New Roman"/>
              </a:rPr>
              <a:t>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Trị</a:t>
            </a:r>
            <a:r>
              <a:rPr lang="en-US" sz="1000" b="1" dirty="0" smtClean="0">
                <a:effectLst/>
              </a:rPr>
              <a:t> An</a:t>
            </a:r>
            <a:endParaRPr lang="en-US" sz="1000" b="1" dirty="0">
              <a:effectLst/>
            </a:endParaRP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Xuân</a:t>
            </a:r>
            <a:r>
              <a:rPr lang="en-US" sz="1000" b="1" dirty="0" smtClean="0"/>
              <a:t> </a:t>
            </a:r>
            <a:r>
              <a:rPr lang="en-US" sz="1000" b="1" dirty="0" err="1" smtClean="0"/>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Hòa</a:t>
            </a:r>
            <a:r>
              <a:rPr lang="en-US" sz="1000" b="1" dirty="0" smtClean="0">
                <a:effectLst/>
              </a:rPr>
              <a:t> </a:t>
            </a:r>
            <a:r>
              <a:rPr lang="en-US" sz="1000" b="1" dirty="0" err="1" smtClean="0">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Dầu</a:t>
            </a:r>
            <a:r>
              <a:rPr lang="en-US" sz="1000" b="1" dirty="0" smtClean="0"/>
              <a:t> </a:t>
            </a:r>
            <a:r>
              <a:rPr lang="en-US" sz="1000" b="1" dirty="0" err="1" smtClean="0"/>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Trị</a:t>
            </a:r>
            <a:r>
              <a:rPr lang="en-US" dirty="0" smtClean="0">
                <a:solidFill>
                  <a:prstClr val="black"/>
                </a:solidFill>
                <a:latin typeface="Cambria" pitchFamily="18" charset="0"/>
                <a:ea typeface="Cambria" pitchFamily="18" charset="0"/>
              </a:rPr>
              <a:t> An</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Ô Loan</a:t>
            </a:r>
            <a:endParaRPr lang="en-US" dirty="0">
              <a:solidFill>
                <a:prstClr val="black"/>
              </a:solidFill>
              <a:latin typeface="Cambria" pitchFamily="18" charset="0"/>
              <a:ea typeface="Cambria" pitchFamily="18" charset="0"/>
            </a:endParaRP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tiếng vó ngựa phi vang trời?</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chẳng thể nổi lên. Bởi tên của nó gắn liền dưới </a:t>
            </a:r>
            <a:r>
              <a:rPr lang="vi-VN" sz="2400" i="1" dirty="0" smtClean="0">
                <a:solidFill>
                  <a:srgbClr val="FF0000"/>
                </a:solidFill>
                <a:latin typeface="Cambria" pitchFamily="18" charset="0"/>
                <a:ea typeface="Cambria" pitchFamily="18" charset="0"/>
              </a:rPr>
              <a:t>sâu</a:t>
            </a:r>
            <a:r>
              <a:rPr lang="en-US" sz="2400" i="1" dirty="0" smtClean="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MÃ</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ĐÁY</a:t>
            </a:r>
            <a:endParaRPr lang="en-US" sz="2400" b="1" dirty="0">
              <a:solidFill>
                <a:srgbClr val="0D30DD"/>
              </a:solidFill>
              <a:latin typeface="Cambria" pitchFamily="18" charset="0"/>
              <a:ea typeface="Cambria" pitchFamily="18"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Nông nghiệp: cung cấp nước cho trồng trọt và chăn nuôi, nuôi trồng, đánh bắt thuỷ </a:t>
            </a:r>
            <a:r>
              <a:rPr lang="vi-VN" sz="1900" dirty="0" smtClean="0">
                <a:latin typeface="Cambria" pitchFamily="18" charset="0"/>
                <a:ea typeface="Cambria" pitchFamily="18" charset="0"/>
                <a:cs typeface="Times New Roman"/>
              </a:rPr>
              <a:t>sản</a:t>
            </a:r>
            <a:r>
              <a:rPr lang="en-US"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Công nghiệp: phát triển thuỷ </a:t>
            </a:r>
            <a:r>
              <a:rPr lang="vi-VN" sz="1900" dirty="0" smtClean="0">
                <a:latin typeface="Cambria" pitchFamily="18" charset="0"/>
                <a:ea typeface="Cambria" pitchFamily="18" charset="0"/>
                <a:cs typeface="Times New Roman"/>
              </a:rPr>
              <a:t>điện</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như</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các</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hồ</a:t>
            </a:r>
            <a:r>
              <a:rPr lang="en-US" sz="1900" dirty="0" smtClean="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cung cấp nước cho các ngành công nghiệp.</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Dịch vụ: có giá trị về giao thông, phát triển du </a:t>
            </a:r>
            <a:r>
              <a:rPr lang="vi-VN" sz="1900" dirty="0" smtClean="0">
                <a:latin typeface="Cambria" pitchFamily="18" charset="0"/>
                <a:ea typeface="Cambria" pitchFamily="18" charset="0"/>
                <a:cs typeface="Times New Roman"/>
              </a:rPr>
              <a:t>lịch</a:t>
            </a: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như </a:t>
            </a:r>
            <a:r>
              <a:rPr lang="vi-VN" sz="1900" dirty="0">
                <a:latin typeface="Cambria" pitchFamily="18" charset="0"/>
                <a:ea typeface="Cambria" pitchFamily="18" charset="0"/>
                <a:cs typeface="Times New Roman"/>
              </a:rPr>
              <a:t>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hoạt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môi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trường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 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sinh hoạt: </a:t>
            </a:r>
            <a:endParaRPr lang="en-US" sz="1900" dirty="0" smtClean="0">
              <a:latin typeface="Cambria" pitchFamily="18" charset="0"/>
              <a:ea typeface="Cambria" pitchFamily="18" charset="0"/>
              <a:cs typeface="Times New Roman"/>
            </a:endParaRP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Phục </a:t>
            </a:r>
            <a:r>
              <a:rPr lang="vi-VN" sz="1900" dirty="0">
                <a:latin typeface="Cambria" pitchFamily="18" charset="0"/>
                <a:ea typeface="Cambria" pitchFamily="18" charset="0"/>
                <a:cs typeface="Times New Roman"/>
              </a:rPr>
              <a:t>vụ nhu cầu nước trong sinh hoạt, là nguồn ngọt lớn.</a:t>
            </a: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Đóng </a:t>
            </a:r>
            <a:r>
              <a:rPr lang="vi-VN" sz="1900" dirty="0">
                <a:latin typeface="Cambria" pitchFamily="18" charset="0"/>
                <a:ea typeface="Cambria" pitchFamily="18" charset="0"/>
                <a:cs typeface="Times New Roman"/>
              </a:rPr>
              <a:t>vai trò đảm bảo an ninh nguồn nước, nhất là ở các khu vực có mùa khô sâu sắc.</a:t>
            </a:r>
          </a:p>
          <a:p>
            <a:pPr algn="just">
              <a:spcBef>
                <a:spcPts val="600"/>
              </a:spcBef>
              <a:spcAft>
                <a:spcPts val="0"/>
              </a:spcAft>
            </a:pPr>
            <a:r>
              <a:rPr lang="vi-VN" sz="1900" dirty="0" smtClean="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a:t>
            </a:r>
            <a:r>
              <a:rPr lang="vi-VN" sz="1900" dirty="0" smtClean="0">
                <a:latin typeface="Cambria" pitchFamily="18" charset="0"/>
                <a:ea typeface="Cambria" pitchFamily="18" charset="0"/>
                <a:cs typeface="Times New Roman"/>
              </a:rPr>
              <a:t>môi </a:t>
            </a:r>
            <a:r>
              <a:rPr lang="vi-VN" sz="1900" dirty="0">
                <a:latin typeface="Cambria" pitchFamily="18" charset="0"/>
                <a:ea typeface="Cambria" pitchFamily="18" charset="0"/>
                <a:cs typeface="Times New Roman"/>
              </a:rPr>
              <a:t>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010013"/>
            <a:ext cx="6553198" cy="3323987"/>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spcAft>
                <a:spcPts val="0"/>
              </a:spcAft>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spcAft>
                <a:spcPts val="0"/>
              </a:spcAft>
            </a:pPr>
            <a:r>
              <a:rPr lang="vi-VN" sz="2000" dirty="0">
                <a:latin typeface="Cambria" pitchFamily="18" charset="0"/>
                <a:ea typeface="Cambria" pitchFamily="18" charset="0"/>
              </a:rPr>
              <a:t>+ Dịch vụ: có giá trị về giao thông, phát triển du lịch.</a:t>
            </a:r>
          </a:p>
          <a:p>
            <a:pPr algn="just">
              <a:spcBef>
                <a:spcPts val="600"/>
              </a:spcBef>
              <a:spcAft>
                <a:spcPts val="0"/>
              </a:spcAft>
            </a:pPr>
            <a:r>
              <a:rPr lang="vi-VN" sz="2000" b="1" dirty="0">
                <a:latin typeface="Cambria" pitchFamily="18" charset="0"/>
                <a:ea typeface="Cambria" pitchFamily="18" charset="0"/>
              </a:rPr>
              <a:t>- Đối với sinh hoạt:</a:t>
            </a:r>
          </a:p>
          <a:p>
            <a:pPr algn="just">
              <a:spcBef>
                <a:spcPts val="600"/>
              </a:spcBef>
              <a:spcAft>
                <a:spcPts val="0"/>
              </a:spcAft>
            </a:pPr>
            <a:r>
              <a:rPr lang="vi-VN" sz="2000" dirty="0">
                <a:latin typeface="Cambria" pitchFamily="18" charset="0"/>
                <a:ea typeface="Cambria" pitchFamily="18" charset="0"/>
              </a:rPr>
              <a:t>+ Phục vụ nhu cầu nước trong sinh hoạt.</a:t>
            </a:r>
          </a:p>
          <a:p>
            <a:pPr algn="just">
              <a:spcBef>
                <a:spcPts val="600"/>
              </a:spcBef>
              <a:spcAft>
                <a:spcPts val="0"/>
              </a:spcAft>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a:t>
            </a:r>
            <a:r>
              <a:rPr lang="vi-VN" sz="2200" i="1" dirty="0" smtClean="0">
                <a:solidFill>
                  <a:srgbClr val="FF0000"/>
                </a:solidFill>
                <a:latin typeface="Cambria" panose="02040503050406030204" pitchFamily="18" charset="0"/>
                <a:ea typeface="Cambria" panose="02040503050406030204" pitchFamily="18" charset="0"/>
              </a:rPr>
              <a:t>nước </a:t>
            </a:r>
            <a:r>
              <a:rPr lang="vi-VN" sz="2200" i="1" dirty="0">
                <a:solidFill>
                  <a:srgbClr val="FF0000"/>
                </a:solidFill>
                <a:latin typeface="Cambria" panose="02040503050406030204" pitchFamily="18" charset="0"/>
                <a:ea typeface="Cambria" panose="02040503050406030204" pitchFamily="18" charset="0"/>
              </a:rPr>
              <a:t>ngầm là gì</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vai trò của nước ngầm đối với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hoạt</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nước nằm dưới bề mặt đất do nước mưa, băng tuyết tan và sông hồ thấm vào mặt đất</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Vai trò đối với sinh hoạt</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nguồn nước quan trọng phục vụ cho sinh hoạt của người dân ở </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để</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hoạt</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đồng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Cửu</a:t>
            </a:r>
            <a:r>
              <a:rPr lang="en-US" sz="1600" dirty="0" smtClean="0">
                <a:latin typeface="Cambria" pitchFamily="18" charset="0"/>
                <a:ea typeface="Cambria" pitchFamily="18" charset="0"/>
              </a:rPr>
              <a:t> Long</a:t>
            </a:r>
            <a:endParaRPr lang="en-US" sz="1600" dirty="0">
              <a:latin typeface="Cambria" pitchFamily="18" charset="0"/>
              <a:ea typeface="Cambria" pitchFamily="18" charset="0"/>
            </a:endParaRP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nước ngầm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Nông nghiệp: cung cấp nước cho sản xuất nông nghiệp (trồng trọt, chăn nuôi, nuôi trồng thuỷ sản,...).</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Công nghiệp: được sử dụng trong nhiều ngành công nghiệp như: chế biến lương thực - thực phẩm, sản xuất giấy,...</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tưới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17799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38577"/>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50520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6 </a:t>
                      </a:r>
                      <a:r>
                        <a:rPr lang="vi-VN" sz="2400" dirty="0">
                          <a:effectLst/>
                          <a:latin typeface="Cambria" pitchFamily="18" charset="0"/>
                          <a:ea typeface="Cambria" pitchFamily="18" charset="0"/>
                          <a:cs typeface="Times New Roman"/>
                        </a:rPr>
                        <a:t>- 10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10 </a:t>
                      </a:r>
                      <a:r>
                        <a:rPr lang="vi-VN" sz="2400" dirty="0">
                          <a:effectLst/>
                          <a:latin typeface="Cambria" pitchFamily="18" charset="0"/>
                          <a:ea typeface="Cambria" pitchFamily="18" charset="0"/>
                          <a:cs typeface="Times New Roman"/>
                        </a:rPr>
                        <a:t>- 12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7 </a:t>
                      </a:r>
                      <a:r>
                        <a:rPr lang="vi-VN" sz="2400" dirty="0">
                          <a:effectLst/>
                          <a:latin typeface="Cambria" pitchFamily="18" charset="0"/>
                          <a:ea typeface="Cambria" pitchFamily="18" charset="0"/>
                          <a:cs typeface="Times New Roman"/>
                        </a:rPr>
                        <a:t>- 11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11 </a:t>
                      </a:r>
                      <a:r>
                        <a:rPr lang="vi-VN" sz="2400" dirty="0">
                          <a:effectLst/>
                          <a:latin typeface="Cambria" pitchFamily="18" charset="0"/>
                          <a:ea typeface="Cambria" pitchFamily="18" charset="0"/>
                          <a:cs typeface="Times New Roman"/>
                        </a:rPr>
                        <a:t>- 5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 </a:t>
                      </a:r>
                      <a:r>
                        <a:rPr lang="vi-VN" sz="2400" dirty="0">
                          <a:effectLst/>
                          <a:latin typeface="Cambria" pitchFamily="18" charset="0"/>
                          <a:ea typeface="Cambria" pitchFamily="18" charset="0"/>
                          <a:cs typeface="Times New Roman"/>
                        </a:rPr>
                        <a:t>- 9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12 </a:t>
                      </a:r>
                      <a:r>
                        <a:rPr lang="vi-VN" sz="2400" dirty="0">
                          <a:effectLst/>
                          <a:latin typeface="Cambria" pitchFamily="18" charset="0"/>
                          <a:ea typeface="Cambria" pitchFamily="18" charset="0"/>
                          <a:cs typeface="Times New Roman"/>
                        </a:rPr>
                        <a:t>- 6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a:t>
            </a:r>
            <a:r>
              <a:rPr lang="vi-VN" sz="2400" i="1" dirty="0"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smtClean="0">
                <a:solidFill>
                  <a:srgbClr val="FF0000"/>
                </a:solidFill>
                <a:latin typeface="Cambria" pitchFamily="18" charset="0"/>
                <a:ea typeface="Cambria" pitchFamily="18" charset="0"/>
              </a:rPr>
              <a:t>Quan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sát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các</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hình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ảnh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sau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và</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hiểu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của</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bản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thân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hãy</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cho</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Hai </a:t>
            </a:r>
            <a:r>
              <a:rPr lang="vi-VN" sz="2200" i="1" dirty="0">
                <a:solidFill>
                  <a:srgbClr val="FF0000"/>
                </a:solidFill>
                <a:latin typeface="Cambria" pitchFamily="18" charset="0"/>
                <a:ea typeface="Cambria" pitchFamily="18" charset="0"/>
              </a:rPr>
              <a:t>dòng sông trước sông sau. Hỏi hai dòng sông ấy ở đâu? Sông nào?</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Sông </a:t>
            </a:r>
            <a:r>
              <a:rPr lang="vi-VN" sz="2200" i="1" dirty="0">
                <a:solidFill>
                  <a:srgbClr val="FF0000"/>
                </a:solidFill>
                <a:latin typeface="Cambria" pitchFamily="18" charset="0"/>
                <a:ea typeface="Cambria" pitchFamily="18" charset="0"/>
              </a:rPr>
              <a:t>nào nơi ấy sóng trào. Vạn quân Nam Hán ta đào mồ chôn?</a:t>
            </a:r>
          </a:p>
          <a:p>
            <a:endParaRPr lang="en-US" dirty="0"/>
          </a:p>
        </p:txBody>
      </p:sp>
      <p:sp>
        <p:nvSpPr>
          <p:cNvPr id="3" name="TextBox 2"/>
          <p:cNvSpPr txBox="1"/>
          <p:nvPr/>
        </p:nvSpPr>
        <p:spPr>
          <a:xfrm>
            <a:off x="762000" y="5791200"/>
            <a:ext cx="3352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TIỀN, SÔNG HẬU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BẠCH ĐẰNG</a:t>
            </a:r>
            <a:endParaRPr lang="en-US" sz="2400" b="1" dirty="0">
              <a:solidFill>
                <a:srgbClr val="0D30DD"/>
              </a:solidFill>
              <a:latin typeface="Cambria" pitchFamily="18" charset="0"/>
              <a:ea typeface="Cambr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740717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10090"/>
            <a:ext cx="7886700" cy="994172"/>
          </a:xfrm>
        </p:spPr>
        <p:txBody>
          <a:bodyPr>
            <a:normAutofit fontScale="90000"/>
          </a:bodyPr>
          <a:lstStyle/>
          <a:p>
            <a:pPr algn="ctr"/>
            <a:r>
              <a:rPr lang="en-US" sz="3600" b="1" dirty="0" err="1">
                <a:solidFill>
                  <a:srgbClr val="C00000"/>
                </a:solidFill>
                <a:latin typeface="Times New Roman" panose="02020603050405020304" pitchFamily="18" charset="0"/>
                <a:cs typeface="Times New Roman" panose="02020603050405020304" pitchFamily="18" charset="0"/>
              </a:rPr>
              <a:t>Khám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phá</a:t>
            </a:r>
            <a:r>
              <a:rPr lang="en-US" sz="3600" b="1" dirty="0">
                <a:solidFill>
                  <a:srgbClr val="C00000"/>
                </a:solidFill>
                <a:latin typeface="Times New Roman" panose="02020603050405020304" pitchFamily="18" charset="0"/>
                <a:cs typeface="Times New Roman" panose="02020603050405020304" pitchFamily="18" charset="0"/>
              </a:rPr>
              <a:t> </a:t>
            </a:r>
            <a:r>
              <a:rPr lang="vi-VN" sz="3600" b="1" dirty="0" smtClean="0">
                <a:solidFill>
                  <a:srgbClr val="C00000"/>
                </a:solidFill>
                <a:latin typeface="Times New Roman" panose="02020603050405020304" pitchFamily="18" charset="0"/>
                <a:cs typeface="Times New Roman" panose="02020603050405020304" pitchFamily="18" charset="0"/>
              </a:rPr>
              <a:t>Việt </a:t>
            </a:r>
            <a:r>
              <a:rPr lang="vi-VN" sz="3600" b="1" dirty="0" smtClean="0">
                <a:solidFill>
                  <a:srgbClr val="C00000"/>
                </a:solidFill>
                <a:latin typeface="Times New Roman" panose="02020603050405020304" pitchFamily="18" charset="0"/>
                <a:cs typeface="Times New Roman" panose="02020603050405020304" pitchFamily="18" charset="0"/>
              </a:rPr>
              <a:t>Nam</a:t>
            </a:r>
            <a:br>
              <a:rPr lang="vi-VN" sz="3600" b="1" dirty="0" smtClean="0">
                <a:solidFill>
                  <a:srgbClr val="C00000"/>
                </a:solidFill>
                <a:latin typeface="Times New Roman" panose="02020603050405020304" pitchFamily="18" charset="0"/>
                <a:cs typeface="Times New Roman" panose="02020603050405020304" pitchFamily="18" charset="0"/>
              </a:rPr>
            </a:br>
            <a:r>
              <a:rPr lang="vi-VN" sz="3600" b="1" dirty="0" smtClean="0">
                <a:solidFill>
                  <a:srgbClr val="C00000"/>
                </a:solidFill>
                <a:latin typeface="Times New Roman" panose="02020603050405020304" pitchFamily="18" charset="0"/>
                <a:cs typeface="Times New Roman" panose="02020603050405020304" pitchFamily="18" charset="0"/>
              </a:rPr>
              <a:t>(Xác định vị trí và độ dài của 1 số hệ thống sông chính)</a:t>
            </a:r>
            <a:r>
              <a:rPr lang="en-US" sz="3600" b="1" dirty="0">
                <a:solidFill>
                  <a:srgbClr val="C00000"/>
                </a:solidFill>
                <a:latin typeface="Times New Roman" panose="02020603050405020304" pitchFamily="18" charset="0"/>
                <a:cs typeface="Times New Roman" panose="02020603050405020304" pitchFamily="18" charset="0"/>
              </a:rPr>
              <a:t/>
            </a:r>
            <a:br>
              <a:rPr lang="en-US" sz="3600" b="1" dirty="0">
                <a:solidFill>
                  <a:srgbClr val="C00000"/>
                </a:solidFill>
                <a:latin typeface="Times New Roman" panose="02020603050405020304" pitchFamily="18" charset="0"/>
                <a:cs typeface="Times New Roman" panose="02020603050405020304" pitchFamily="18" charset="0"/>
              </a:rPr>
            </a:br>
            <a:endParaRPr lang="en-US" sz="3600" dirty="0"/>
          </a:p>
        </p:txBody>
      </p:sp>
      <p:sp>
        <p:nvSpPr>
          <p:cNvPr id="3" name="Text Placeholder 2"/>
          <p:cNvSpPr>
            <a:spLocks noGrp="1"/>
          </p:cNvSpPr>
          <p:nvPr>
            <p:ph type="body" idx="1"/>
          </p:nvPr>
        </p:nvSpPr>
        <p:spPr>
          <a:xfrm>
            <a:off x="628650" y="2798554"/>
            <a:ext cx="7886700" cy="3263504"/>
          </a:xfrm>
        </p:spPr>
        <p:txBody>
          <a:bodyPr/>
          <a:lstStyle/>
          <a:p>
            <a:pPr marL="114291" indent="0" algn="ctr">
              <a:buNone/>
            </a:pPr>
            <a:r>
              <a:rPr lang="en-US" sz="2400" dirty="0">
                <a:latin typeface="Times New Roman" panose="02020603050405020304" pitchFamily="18" charset="0"/>
                <a:cs typeface="Times New Roman" panose="02020603050405020304" pitchFamily="18" charset="0"/>
              </a:rPr>
              <a:t>https://earth.google.com/web</a:t>
            </a:r>
          </a:p>
        </p:txBody>
      </p:sp>
      <p:sp>
        <p:nvSpPr>
          <p:cNvPr id="4" name="Slide Number Placeholder 3"/>
          <p:cNvSpPr>
            <a:spLocks noGrp="1"/>
          </p:cNvSpPr>
          <p:nvPr>
            <p:ph type="sldNum" idx="12"/>
          </p:nvPr>
        </p:nvSpPr>
        <p:spPr/>
        <p:txBody>
          <a:bodyPr/>
          <a:lstStyle/>
          <a:p>
            <a:fld id="{00000000-1234-1234-1234-123412341234}" type="slidenum">
              <a:rPr lang="tr-TR" smtClean="0"/>
              <a:pPr/>
              <a:t>41</a:t>
            </a:fld>
            <a:endParaRPr lang="tr-TR"/>
          </a:p>
        </p:txBody>
      </p:sp>
    </p:spTree>
    <p:extLst>
      <p:ext uri="{BB962C8B-B14F-4D97-AF65-F5344CB8AC3E}">
        <p14:creationId xmlns:p14="http://schemas.microsoft.com/office/powerpoint/2010/main" val="1194738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smtClean="0">
                <a:solidFill>
                  <a:srgbClr val="0D30DD"/>
                </a:solidFill>
                <a:latin typeface="Cambria" panose="02040503050406030204" pitchFamily="18" charset="0"/>
                <a:ea typeface="Cambria" panose="02040503050406030204" pitchFamily="18" charset="0"/>
              </a:rPr>
              <a:t>HỒ DẦU TIẾNG</a:t>
            </a:r>
          </a:p>
          <a:p>
            <a:pPr algn="just"/>
            <a:r>
              <a:rPr lang="vi-VN" sz="1820" dirty="0" smtClean="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smtClean="0">
                <a:latin typeface="Cambria" panose="02040503050406030204" pitchFamily="18" charset="0"/>
                <a:ea typeface="Cambria" panose="02040503050406030204" pitchFamily="18" charset="0"/>
              </a:rPr>
              <a:t>2</a:t>
            </a:r>
            <a:r>
              <a:rPr lang="vi-VN" sz="1820" dirty="0" smtClean="0">
                <a:latin typeface="Cambria" panose="02040503050406030204" pitchFamily="18" charset="0"/>
                <a:ea typeface="Cambria" panose="02040503050406030204" pitchFamily="18" charset="0"/>
              </a:rPr>
              <a:t>, chứa 1,5 tỉ m</a:t>
            </a:r>
            <a:r>
              <a:rPr lang="vi-VN" sz="1820" baseline="30000" dirty="0" smtClean="0">
                <a:latin typeface="Cambria" panose="02040503050406030204" pitchFamily="18" charset="0"/>
                <a:ea typeface="Cambria" panose="02040503050406030204" pitchFamily="18" charset="0"/>
              </a:rPr>
              <a:t>3</a:t>
            </a:r>
            <a:r>
              <a:rPr lang="vi-VN" sz="1820" dirty="0" smtClean="0">
                <a:latin typeface="Cambria" panose="02040503050406030204" pitchFamily="18" charset="0"/>
                <a:ea typeface="Cambria" panose="02040503050406030204" pitchFamily="18" charset="0"/>
              </a:rPr>
              <a:t> nước.</a:t>
            </a:r>
          </a:p>
          <a:p>
            <a:pPr algn="just"/>
            <a:r>
              <a:rPr lang="vi-VN" sz="1820" dirty="0" smtClean="0">
                <a:latin typeface="Cambria" panose="02040503050406030204" pitchFamily="18" charset="0"/>
                <a:ea typeface="Cambria" panose="02040503050406030204" pitchFamily="18" charset="0"/>
              </a:rPr>
              <a:t>- Vai trò:</a:t>
            </a:r>
          </a:p>
          <a:p>
            <a:pPr algn="just"/>
            <a:r>
              <a:rPr lang="vi-VN" sz="1820" dirty="0" smtClean="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smtClean="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smtClean="0">
                <a:latin typeface="Cambria" panose="02040503050406030204" pitchFamily="18" charset="0"/>
                <a:ea typeface="Cambria" panose="02040503050406030204" pitchFamily="18" charset="0"/>
              </a:rPr>
              <a:t>+ Phát triển du lịch.</a:t>
            </a:r>
          </a:p>
          <a:p>
            <a:pPr algn="just"/>
            <a:r>
              <a:rPr lang="vi-VN" sz="1820" dirty="0" smtClean="0">
                <a:latin typeface="Cambria" panose="02040503050406030204" pitchFamily="18" charset="0"/>
                <a:ea typeface="Cambria" panose="02040503050406030204" pitchFamily="18" charset="0"/>
              </a:rPr>
              <a:t>+ Cải tạo môi trường, sinh thái.</a:t>
            </a:r>
          </a:p>
          <a:p>
            <a:pPr algn="just"/>
            <a:r>
              <a:rPr lang="vi-VN" sz="1820" dirty="0" smtClean="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endParaRPr lang="vi-VN" sz="182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THỦY VĂN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6</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r>
              <a:rPr lang="vi-VN" sz="2500" b="1" dirty="0" smtClean="0">
                <a:ln w="10541" cmpd="sng">
                  <a:solidFill>
                    <a:schemeClr val="accent1">
                      <a:shade val="88000"/>
                      <a:satMod val="110000"/>
                    </a:schemeClr>
                  </a:solidFill>
                  <a:prstDash val="solid"/>
                </a:ln>
                <a:solidFill>
                  <a:srgbClr val="002060"/>
                </a:solidFill>
                <a:latin typeface="Cambria" pitchFamily="18" charset="0"/>
              </a:rPr>
              <a:t> Nguyễn Thị Thơm</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smtClean="0">
                <a:ln w="10541" cmpd="sng">
                  <a:solidFill>
                    <a:schemeClr val="accent1">
                      <a:shade val="88000"/>
                      <a:satMod val="110000"/>
                    </a:schemeClr>
                  </a:solidFill>
                  <a:prstDash val="solid"/>
                </a:ln>
                <a:solidFill>
                  <a:srgbClr val="002060"/>
                </a:solidFill>
                <a:latin typeface="Cambria" pitchFamily="18" charset="0"/>
              </a:rPr>
              <a:t>8</a:t>
            </a:r>
            <a:r>
              <a:rPr lang="vi-VN" sz="2500" b="1" dirty="0" smtClean="0">
                <a:ln w="10541" cmpd="sng">
                  <a:solidFill>
                    <a:schemeClr val="accent1">
                      <a:shade val="88000"/>
                      <a:satMod val="110000"/>
                    </a:schemeClr>
                  </a:solidFill>
                  <a:prstDash val="solid"/>
                </a:ln>
                <a:solidFill>
                  <a:srgbClr val="002060"/>
                </a:solidFill>
                <a:latin typeface="Cambria" pitchFamily="18" charset="0"/>
              </a:rPr>
              <a:t>A,B,C,D</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6. THỦY VĂN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HỒ, ĐẦM</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có mấy đặc </a:t>
            </a:r>
            <a:r>
              <a:rPr lang="vi-VN" sz="2400" i="1" dirty="0" smtClean="0">
                <a:solidFill>
                  <a:srgbClr val="FF0000"/>
                </a:solidFill>
                <a:latin typeface="Cambria" panose="02040503050406030204" pitchFamily="18" charset="0"/>
                <a:ea typeface="Cambria" panose="02040503050406030204" pitchFamily="18" charset="0"/>
              </a:rPr>
              <a:t>điểm? </a:t>
            </a:r>
            <a:r>
              <a:rPr lang="vi-VN" sz="2400" i="1" dirty="0">
                <a:solidFill>
                  <a:srgbClr val="FF0000"/>
                </a:solidFill>
                <a:latin typeface="Cambria" panose="02040503050406030204" pitchFamily="18" charset="0"/>
                <a:ea typeface="Cambria" panose="02040503050406030204" pitchFamily="18" charset="0"/>
              </a:rPr>
              <a:t>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52122444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678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tr10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a:t>
            </a:r>
            <a:r>
              <a:rPr lang="vi-VN" sz="2100" i="1" dirty="0">
                <a:solidFill>
                  <a:srgbClr val="FF0000"/>
                </a:solidFill>
                <a:latin typeface="Cambria" panose="02040503050406030204" pitchFamily="18" charset="0"/>
                <a:ea typeface="Cambria" panose="02040503050406030204" pitchFamily="18" charset="0"/>
              </a:rPr>
              <a:t>minh mạng lưới sông ngòi nước ta dày </a:t>
            </a:r>
            <a:r>
              <a:rPr lang="vi-VN" sz="2100" i="1" dirty="0" smtClean="0">
                <a:solidFill>
                  <a:srgbClr val="FF0000"/>
                </a:solidFill>
                <a:latin typeface="Cambria" panose="02040503050406030204" pitchFamily="18" charset="0"/>
                <a:ea typeface="Cambria" panose="02040503050406030204" pitchFamily="18" charset="0"/>
              </a:rPr>
              <a:t>đặc</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trên bản đồ </a:t>
            </a:r>
            <a:r>
              <a:rPr lang="en-US" sz="2400" i="1" dirty="0" smtClean="0">
                <a:solidFill>
                  <a:srgbClr val="FF0000"/>
                </a:solidFill>
                <a:latin typeface="Cambria" panose="02040503050406030204" pitchFamily="18" charset="0"/>
                <a:ea typeface="Cambria" panose="02040503050406030204" pitchFamily="18" charset="0"/>
              </a:rPr>
              <a:t>9 </a:t>
            </a:r>
            <a:r>
              <a:rPr lang="vi-VN" sz="2400" i="1" dirty="0" smtClean="0">
                <a:solidFill>
                  <a:srgbClr val="FF0000"/>
                </a:solidFill>
                <a:latin typeface="Cambria" panose="02040503050406030204" pitchFamily="18" charset="0"/>
                <a:ea typeface="Cambria" panose="02040503050406030204" pitchFamily="18" charset="0"/>
              </a:rPr>
              <a:t>lưu </a:t>
            </a:r>
            <a:r>
              <a:rPr lang="vi-VN" sz="2400" i="1" dirty="0">
                <a:solidFill>
                  <a:srgbClr val="FF0000"/>
                </a:solidFill>
                <a:latin typeface="Cambria" panose="02040503050406030204" pitchFamily="18" charset="0"/>
                <a:ea typeface="Cambria" panose="02040503050406030204" pitchFamily="18" charset="0"/>
              </a:rPr>
              <a:t>vực của các hệ thống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sông </a:t>
            </a:r>
            <a:r>
              <a:rPr lang="vi-VN" sz="24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5741</TotalTime>
  <Words>3163</Words>
  <Application>Microsoft Office PowerPoint</Application>
  <PresentationFormat>On-screen Show (4:3)</PresentationFormat>
  <Paragraphs>351</Paragraphs>
  <Slides>42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Khám phá Việt Nam (Xác định vị trí và độ dài của 1 số hệ thống sông chính)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423</cp:revision>
  <dcterms:created xsi:type="dcterms:W3CDTF">2016-02-15T14:28:12Z</dcterms:created>
  <dcterms:modified xsi:type="dcterms:W3CDTF">2024-06-08T12:18:41Z</dcterms:modified>
</cp:coreProperties>
</file>