
<file path=[Content_Types].xml><?xml version="1.0" encoding="utf-8"?>
<Types xmlns="http://schemas.openxmlformats.org/package/2006/content-types">
  <Default Extension="png" ContentType="image/png"/>
  <Default Extension="mp3" ContentType="audio/mpe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activeX/activeX2.xml" ContentType="application/vnd.ms-office.activeX+xml"/>
  <Override PartName="/ppt/activeX/activeX2.bin" ContentType="application/vnd.ms-office.activeX"/>
  <Override PartName="/ppt/activeX/activeX3.xml" ContentType="application/vnd.ms-office.activeX+xml"/>
  <Override PartName="/ppt/activeX/activeX3.bin" ContentType="application/vnd.ms-office.activeX"/>
  <Override PartName="/ppt/activeX/activeX4.xml" ContentType="application/vnd.ms-office.activeX+xml"/>
  <Override PartName="/ppt/activeX/activeX4.bin" ContentType="application/vnd.ms-office.activeX"/>
  <Override PartName="/ppt/activeX/activeX5.xml" ContentType="application/vnd.ms-office.activeX+xml"/>
  <Override PartName="/ppt/activeX/activeX5.bin" ContentType="application/vnd.ms-office.activeX"/>
  <Override PartName="/ppt/activeX/activeX6.xml" ContentType="application/vnd.ms-office.activeX+xml"/>
  <Override PartName="/ppt/activeX/activeX6.bin" ContentType="application/vnd.ms-office.activeX"/>
  <Override PartName="/ppt/activeX/activeX7.xml" ContentType="application/vnd.ms-office.activeX+xml"/>
  <Override PartName="/ppt/activeX/activeX7.bin" ContentType="application/vnd.ms-office.activeX"/>
  <Override PartName="/ppt/activeX/activeX8.xml" ContentType="application/vnd.ms-office.activeX+xml"/>
  <Override PartName="/ppt/activeX/activeX8.bin" ContentType="application/vnd.ms-office.activeX"/>
  <Override PartName="/ppt/activeX/activeX9.xml" ContentType="application/vnd.ms-office.activeX+xml"/>
  <Override PartName="/ppt/activeX/activeX9.bin" ContentType="application/vnd.ms-office.activeX"/>
  <Override PartName="/ppt/activeX/activeX10.xml" ContentType="application/vnd.ms-office.activeX+xml"/>
  <Override PartName="/ppt/activeX/activeX10.bin" ContentType="application/vnd.ms-office.activeX"/>
  <Override PartName="/ppt/activeX/activeX11.xml" ContentType="application/vnd.ms-office.activeX+xml"/>
  <Override PartName="/ppt/activeX/activeX11.bin" ContentType="application/vnd.ms-office.activeX"/>
  <Override PartName="/ppt/activeX/activeX12.xml" ContentType="application/vnd.ms-office.activeX+xml"/>
  <Override PartName="/ppt/activeX/activeX12.bin" ContentType="application/vnd.ms-office.activeX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3" r:id="rId3"/>
    <p:sldId id="285" r:id="rId4"/>
    <p:sldId id="274" r:id="rId5"/>
    <p:sldId id="287" r:id="rId6"/>
    <p:sldId id="283" r:id="rId7"/>
    <p:sldId id="259" r:id="rId8"/>
    <p:sldId id="278" r:id="rId9"/>
    <p:sldId id="309" r:id="rId10"/>
    <p:sldId id="272" r:id="rId11"/>
    <p:sldId id="304" r:id="rId12"/>
    <p:sldId id="311" r:id="rId13"/>
    <p:sldId id="305" r:id="rId14"/>
    <p:sldId id="307" r:id="rId15"/>
    <p:sldId id="292" r:id="rId16"/>
    <p:sldId id="296" r:id="rId17"/>
    <p:sldId id="297" r:id="rId18"/>
    <p:sldId id="298" r:id="rId19"/>
    <p:sldId id="299" r:id="rId20"/>
    <p:sldId id="312" r:id="rId21"/>
    <p:sldId id="310" r:id="rId22"/>
    <p:sldId id="30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3" d="100"/>
          <a:sy n="63" d="100"/>
        </p:scale>
        <p:origin x="1376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60A300-352A-4A7F-B500-79BB105C12EB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C68C4-A3A8-4CCD-8EC7-746D08F279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4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6F2244-6AF9-4718-9805-23D3293E99CA}" type="slidenum">
              <a:rPr lang="en-US" altLang="vi-VN">
                <a:latin typeface="Arial" panose="020B0604020202020204" pitchFamily="34" charset="0"/>
              </a:rPr>
              <a:pPr eaLnBrk="1" hangingPunct="1"/>
              <a:t>10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22531" name="Rectangle 7"/>
          <p:cNvSpPr txBox="1">
            <a:spLocks noGrp="1" noChangeArrowheads="1"/>
          </p:cNvSpPr>
          <p:nvPr/>
        </p:nvSpPr>
        <p:spPr bwMode="auto">
          <a:xfrm>
            <a:off x="3990975" y="8877300"/>
            <a:ext cx="30527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662" tIns="46831" rIns="93662" bIns="46831" anchor="b"/>
          <a:lstStyle>
            <a:lvl1pPr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6625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66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/>
            <a:fld id="{B26FBC27-DC5A-4FEC-A73D-4BF06FDDDF5D}" type="slidenum">
              <a:rPr lang="en-US" altLang="vi-VN" sz="1200">
                <a:latin typeface="Arial" panose="020B0604020202020204" pitchFamily="34" charset="0"/>
              </a:rPr>
              <a:pPr algn="r" eaLnBrk="1" hangingPunct="1"/>
              <a:t>10</a:t>
            </a:fld>
            <a:endParaRPr lang="en-US" altLang="vi-VN" sz="1200">
              <a:latin typeface="Arial" panose="020B0604020202020204" pitchFamily="34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1675"/>
            <a:ext cx="4670425" cy="3503613"/>
          </a:xfrm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35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B180452-3045-43B1-BE3D-A94D468D3C4A}" type="slidenum">
              <a:rPr lang="en-US" sz="1200">
                <a:solidFill>
                  <a:prstClr val="black"/>
                </a:solidFill>
                <a:latin typeface="Arial" charset="0"/>
              </a:rPr>
              <a:pPr algn="r"/>
              <a:t>19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1.The Internet is a slow and inconvenient way to get information. (</a:t>
            </a:r>
            <a:r>
              <a:rPr lang="en-US" sz="1400" dirty="0" smtClean="0">
                <a:solidFill>
                  <a:srgbClr val="00F600"/>
                </a:solidFill>
                <a:latin typeface=".VnTime" pitchFamily="34" charset="0"/>
              </a:rPr>
              <a:t>Sandra</a:t>
            </a:r>
            <a:r>
              <a:rPr lang="en-US" sz="1400" dirty="0" smtClean="0">
                <a:solidFill>
                  <a:srgbClr val="00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2.The Internet is available not only in  cities but also in the countries.( </a:t>
            </a:r>
            <a:r>
              <a:rPr lang="en-US" sz="1400" dirty="0" smtClean="0">
                <a:solidFill>
                  <a:srgbClr val="00F600"/>
                </a:solidFill>
                <a:latin typeface=".VnTime" pitchFamily="34" charset="0"/>
              </a:rPr>
              <a:t>Hong </a:t>
            </a:r>
            <a:r>
              <a:rPr lang="en-US" sz="1400" dirty="0" err="1" smtClean="0">
                <a:solidFill>
                  <a:srgbClr val="00F600"/>
                </a:solidFill>
                <a:latin typeface=".VnTime" pitchFamily="34" charset="0"/>
              </a:rPr>
              <a:t>Hoa</a:t>
            </a:r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3.People use the Internet for 2 purposes: education and entertainment. (</a:t>
            </a:r>
            <a:r>
              <a:rPr lang="en-US" sz="1400" dirty="0" err="1" smtClean="0">
                <a:solidFill>
                  <a:srgbClr val="00F600"/>
                </a:solidFill>
                <a:latin typeface=".VnTime" pitchFamily="34" charset="0"/>
              </a:rPr>
              <a:t>Huansui</a:t>
            </a:r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4.Bad program is one of the limitations of the Internet. </a:t>
            </a:r>
            <a:r>
              <a:rPr lang="en-US" dirty="0" smtClean="0"/>
              <a:t> </a:t>
            </a:r>
            <a:endParaRPr lang="en-US" sz="1400" dirty="0" smtClean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5.Everyone should be alert when using the Internet</a:t>
            </a: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1.The Internet is a slow and inconvenient way to get information. (</a:t>
            </a:r>
            <a:r>
              <a:rPr lang="en-US" sz="1400" dirty="0" smtClean="0">
                <a:solidFill>
                  <a:srgbClr val="00F600"/>
                </a:solidFill>
                <a:latin typeface=".VnTime" pitchFamily="34" charset="0"/>
              </a:rPr>
              <a:t>Sandra</a:t>
            </a:r>
            <a:r>
              <a:rPr lang="en-US" sz="1400" dirty="0" smtClean="0">
                <a:solidFill>
                  <a:srgbClr val="00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2.The Internet is available not only in  cities but also in the countries.( </a:t>
            </a:r>
            <a:r>
              <a:rPr lang="en-US" sz="1400" dirty="0" smtClean="0">
                <a:solidFill>
                  <a:srgbClr val="00F600"/>
                </a:solidFill>
                <a:latin typeface=".VnTime" pitchFamily="34" charset="0"/>
              </a:rPr>
              <a:t>Hong </a:t>
            </a:r>
            <a:r>
              <a:rPr lang="en-US" sz="1400" dirty="0" err="1" smtClean="0">
                <a:solidFill>
                  <a:srgbClr val="00F600"/>
                </a:solidFill>
                <a:latin typeface=".VnTime" pitchFamily="34" charset="0"/>
              </a:rPr>
              <a:t>Hoa</a:t>
            </a:r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3.People use the Internet for 2 purposes: education and entertainment. (</a:t>
            </a:r>
            <a:r>
              <a:rPr lang="en-US" sz="1400" dirty="0" err="1" smtClean="0">
                <a:solidFill>
                  <a:srgbClr val="00F600"/>
                </a:solidFill>
                <a:latin typeface=".VnTime" pitchFamily="34" charset="0"/>
              </a:rPr>
              <a:t>Huansui</a:t>
            </a:r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4.Bad program is one of the limitations of the Internet. </a:t>
            </a:r>
            <a:r>
              <a:rPr lang="en-US" dirty="0" smtClean="0"/>
              <a:t> </a:t>
            </a:r>
            <a:endParaRPr lang="en-US" sz="1400" dirty="0" smtClean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/>
            <a:r>
              <a:rPr lang="en-US" sz="1400" dirty="0" smtClean="0">
                <a:solidFill>
                  <a:srgbClr val="FFFF00"/>
                </a:solidFill>
                <a:latin typeface=".VnTime" pitchFamily="34" charset="0"/>
              </a:rPr>
              <a:t>5.Everyone should be alert when using the Internet</a:t>
            </a:r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2663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EE36ABB-FF2E-4871-AEE3-B105B0D4812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1.The Internet is a slow and inconvenient way to get information. (</a:t>
            </a:r>
            <a:r>
              <a:rPr lang="en-US" sz="1400" smtClean="0">
                <a:solidFill>
                  <a:srgbClr val="00F600"/>
                </a:solidFill>
                <a:latin typeface=".VnTime" pitchFamily="34" charset="0"/>
              </a:rPr>
              <a:t>Sandra</a:t>
            </a:r>
            <a:r>
              <a:rPr lang="en-US" sz="1400" smtClean="0">
                <a:solidFill>
                  <a:srgbClr val="00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2.The Internet is available not only in  cities but also in the countries.( </a:t>
            </a:r>
            <a:r>
              <a:rPr lang="en-US" sz="1400" smtClean="0">
                <a:solidFill>
                  <a:srgbClr val="00F600"/>
                </a:solidFill>
                <a:latin typeface=".VnTime" pitchFamily="34" charset="0"/>
              </a:rPr>
              <a:t>Hong Hoa</a:t>
            </a:r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3.People use the Internet for 2 purposes: education and entertainment. (</a:t>
            </a:r>
            <a:r>
              <a:rPr lang="en-US" sz="1400" smtClean="0">
                <a:solidFill>
                  <a:srgbClr val="00F600"/>
                </a:solidFill>
                <a:latin typeface=".VnTime" pitchFamily="34" charset="0"/>
              </a:rPr>
              <a:t>Huansui</a:t>
            </a:r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4.Bad program is one of the limitations of the Internet. </a:t>
            </a:r>
            <a:r>
              <a:rPr lang="en-US" smtClean="0"/>
              <a:t> </a:t>
            </a:r>
            <a:endParaRPr lang="en-US" sz="1400" smtClean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5.Everyone should be alert when using the Internet</a:t>
            </a:r>
          </a:p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1.The Internet is a slow and inconvenient way to get information. (</a:t>
            </a:r>
            <a:r>
              <a:rPr lang="en-US" sz="1400" smtClean="0">
                <a:solidFill>
                  <a:srgbClr val="00F600"/>
                </a:solidFill>
                <a:latin typeface=".VnTime" pitchFamily="34" charset="0"/>
              </a:rPr>
              <a:t>Sandra</a:t>
            </a:r>
            <a:r>
              <a:rPr lang="en-US" sz="1400" smtClean="0">
                <a:solidFill>
                  <a:srgbClr val="00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2.The Internet is available not only in  cities but also in the countries.( </a:t>
            </a:r>
            <a:r>
              <a:rPr lang="en-US" sz="1400" smtClean="0">
                <a:solidFill>
                  <a:srgbClr val="00F600"/>
                </a:solidFill>
                <a:latin typeface=".VnTime" pitchFamily="34" charset="0"/>
              </a:rPr>
              <a:t>Hong Hoa</a:t>
            </a:r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3.People use the Internet for 2 purposes: education and entertainment. (</a:t>
            </a:r>
            <a:r>
              <a:rPr lang="en-US" sz="1400" smtClean="0">
                <a:solidFill>
                  <a:srgbClr val="00F600"/>
                </a:solidFill>
                <a:latin typeface=".VnTime" pitchFamily="34" charset="0"/>
              </a:rPr>
              <a:t>Huansui</a:t>
            </a:r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4.Bad program is one of the limitations of the Internet. </a:t>
            </a:r>
            <a:r>
              <a:rPr lang="en-US" smtClean="0"/>
              <a:t> </a:t>
            </a:r>
            <a:endParaRPr lang="en-US" sz="1400" smtClean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/>
            <a:r>
              <a:rPr lang="en-US" sz="1400" smtClean="0">
                <a:solidFill>
                  <a:srgbClr val="FFFF00"/>
                </a:solidFill>
                <a:latin typeface=".VnTime" pitchFamily="34" charset="0"/>
              </a:rPr>
              <a:t>5.Everyone should be alert when using the Internet</a:t>
            </a:r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203559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 eaLnBrk="1" hangingPunct="1"/>
            <a:fld id="{6C5BA6CA-6910-4BA3-8510-2001E0AC0C06}" type="slidenum">
              <a:rPr lang="en-US" altLang="vi-VN">
                <a:latin typeface="Arial" panose="020B0604020202020204" pitchFamily="34" charset="0"/>
              </a:rPr>
              <a:pPr eaLnBrk="1" hangingPunct="1"/>
              <a:t>21</a:t>
            </a:fld>
            <a:endParaRPr lang="en-US" altLang="vi-VN">
              <a:latin typeface="Arial" panose="020B0604020202020204" pitchFamily="34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1.The Internet is a slow and inconvenient way to get information. (</a:t>
            </a:r>
            <a:r>
              <a:rPr lang="en-US" altLang="vi-VN" sz="1400" smtClean="0">
                <a:solidFill>
                  <a:srgbClr val="00F600"/>
                </a:solidFill>
                <a:latin typeface=".VnTime" pitchFamily="34" charset="0"/>
              </a:rPr>
              <a:t>Sandra</a:t>
            </a:r>
            <a:r>
              <a:rPr lang="en-US" altLang="vi-VN" sz="1400" smtClean="0">
                <a:solidFill>
                  <a:srgbClr val="00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2.The Internet is available not only in  cities but also in the countries.( </a:t>
            </a:r>
            <a:r>
              <a:rPr lang="en-US" altLang="vi-VN" sz="1400" smtClean="0">
                <a:solidFill>
                  <a:srgbClr val="00F600"/>
                </a:solidFill>
                <a:latin typeface=".VnTime" pitchFamily="34" charset="0"/>
              </a:rPr>
              <a:t>Hong Hoa</a:t>
            </a:r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3.People use the Internet for 2 purposes: education and entertainment. (</a:t>
            </a:r>
            <a:r>
              <a:rPr lang="en-US" altLang="vi-VN" sz="1400" smtClean="0">
                <a:solidFill>
                  <a:srgbClr val="00F600"/>
                </a:solidFill>
                <a:latin typeface=".VnTime" pitchFamily="34" charset="0"/>
              </a:rPr>
              <a:t>Huansui</a:t>
            </a:r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4.Bad program is one of the limitations of the Internet. </a:t>
            </a:r>
            <a:r>
              <a:rPr lang="en-US" altLang="vi-VN" smtClean="0">
                <a:latin typeface="Arial" panose="020B0604020202020204" pitchFamily="34" charset="0"/>
              </a:rPr>
              <a:t> </a:t>
            </a:r>
            <a:endParaRPr lang="en-US" altLang="vi-VN" sz="1400" smtClean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5.Everyone should be alert when using the Internet</a:t>
            </a:r>
          </a:p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1.The Internet is a slow and inconvenient way to get information. (</a:t>
            </a:r>
            <a:r>
              <a:rPr lang="en-US" altLang="vi-VN" sz="1400" smtClean="0">
                <a:solidFill>
                  <a:srgbClr val="00F600"/>
                </a:solidFill>
                <a:latin typeface=".VnTime" pitchFamily="34" charset="0"/>
              </a:rPr>
              <a:t>Sandra</a:t>
            </a:r>
            <a:r>
              <a:rPr lang="en-US" altLang="vi-VN" sz="1400" smtClean="0">
                <a:solidFill>
                  <a:srgbClr val="00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2.The Internet is available not only in  cities but also in the countries.( </a:t>
            </a:r>
            <a:r>
              <a:rPr lang="en-US" altLang="vi-VN" sz="1400" smtClean="0">
                <a:solidFill>
                  <a:srgbClr val="00F600"/>
                </a:solidFill>
                <a:latin typeface=".VnTime" pitchFamily="34" charset="0"/>
              </a:rPr>
              <a:t>Hong Hoa</a:t>
            </a:r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3.People use the Internet for 2 purposes: education and entertainment. (</a:t>
            </a:r>
            <a:r>
              <a:rPr lang="en-US" altLang="vi-VN" sz="1400" smtClean="0">
                <a:solidFill>
                  <a:srgbClr val="00F600"/>
                </a:solidFill>
                <a:latin typeface=".VnTime" pitchFamily="34" charset="0"/>
              </a:rPr>
              <a:t>Huansui</a:t>
            </a:r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)</a:t>
            </a:r>
          </a:p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4.Bad program is one of the limitations of the Internet. </a:t>
            </a:r>
            <a:r>
              <a:rPr lang="en-US" altLang="vi-VN" smtClean="0">
                <a:latin typeface="Arial" panose="020B0604020202020204" pitchFamily="34" charset="0"/>
              </a:rPr>
              <a:t> </a:t>
            </a:r>
            <a:endParaRPr lang="en-US" altLang="vi-VN" sz="1400" smtClean="0">
              <a:solidFill>
                <a:srgbClr val="FFFF00"/>
              </a:solidFill>
              <a:latin typeface=".VnTime" pitchFamily="34" charset="0"/>
            </a:endParaRPr>
          </a:p>
          <a:p>
            <a:pPr eaLnBrk="1" hangingPunct="1"/>
            <a:r>
              <a:rPr lang="en-US" altLang="vi-VN" sz="1400" smtClean="0">
                <a:solidFill>
                  <a:srgbClr val="FFFF00"/>
                </a:solidFill>
                <a:latin typeface=".VnTime" pitchFamily="34" charset="0"/>
              </a:rPr>
              <a:t>5.Everyone should be alert when using the Internet</a:t>
            </a:r>
          </a:p>
          <a:p>
            <a:pPr eaLnBrk="1" hangingPunct="1"/>
            <a:endParaRPr lang="en-US" altLang="vi-VN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50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7CD810-F441-49C2-914C-96C6963C25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89917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466BF-0A4A-4682-8F77-062C5413AA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43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EEC5B-4BA2-43BC-BF53-B7B979802E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25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E83DF-0E71-4A8E-BED0-945E925115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746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0A66D-BC6F-42CE-9206-ECD800E93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11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1B306-E175-4EFE-9DBA-54D41D9B7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926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EF1DD-836E-4356-BEE9-AB183F318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0007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F61F4-FE7E-49C6-AEB5-600D23D1A1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61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DA6A6-AC78-4461-A5F5-46C1ABEA36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08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61554-B505-4B3F-B3D0-78E0985E41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56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7CA8F-B6D6-4D82-8C08-DC9F64E8DE3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68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D3AA26-7BF3-4C32-AF18-5468FCC85E3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784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032C8-DE48-43E1-B51E-725BB53C96D9}" type="datetimeFigureOut">
              <a:rPr lang="en-US" smtClean="0"/>
              <a:pPr/>
              <a:t>6/22/2023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762B8-321D-4BDA-BB6F-9CF55CED44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B6C7682-2D04-4FDE-8B44-2D29879CBAE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536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4.wav"/><Relationship Id="rId11" Type="http://schemas.openxmlformats.org/officeDocument/2006/relationships/image" Target="../media/image21.gif"/><Relationship Id="rId5" Type="http://schemas.openxmlformats.org/officeDocument/2006/relationships/audio" Target="../media/audio3.wav"/><Relationship Id="rId10" Type="http://schemas.openxmlformats.org/officeDocument/2006/relationships/slide" Target="slide1.xml"/><Relationship Id="rId4" Type="http://schemas.openxmlformats.org/officeDocument/2006/relationships/audio" Target="../media/audio2.wav"/><Relationship Id="rId9" Type="http://schemas.openxmlformats.org/officeDocument/2006/relationships/image" Target="../media/image20.emf"/><Relationship Id="rId1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4.wav"/><Relationship Id="rId11" Type="http://schemas.openxmlformats.org/officeDocument/2006/relationships/image" Target="../media/image21.gif"/><Relationship Id="rId5" Type="http://schemas.openxmlformats.org/officeDocument/2006/relationships/audio" Target="../media/audio3.wav"/><Relationship Id="rId10" Type="http://schemas.openxmlformats.org/officeDocument/2006/relationships/slide" Target="slide1.xml"/><Relationship Id="rId4" Type="http://schemas.openxmlformats.org/officeDocument/2006/relationships/audio" Target="../media/audio2.wav"/><Relationship Id="rId9" Type="http://schemas.openxmlformats.org/officeDocument/2006/relationships/image" Target="../media/image20.emf"/><Relationship Id="rId14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4.wav"/><Relationship Id="rId11" Type="http://schemas.openxmlformats.org/officeDocument/2006/relationships/image" Target="../media/image21.gif"/><Relationship Id="rId5" Type="http://schemas.openxmlformats.org/officeDocument/2006/relationships/audio" Target="../media/audio3.wav"/><Relationship Id="rId10" Type="http://schemas.openxmlformats.org/officeDocument/2006/relationships/slide" Target="slide1.xml"/><Relationship Id="rId4" Type="http://schemas.openxmlformats.org/officeDocument/2006/relationships/audio" Target="../media/audio2.wav"/><Relationship Id="rId9" Type="http://schemas.openxmlformats.org/officeDocument/2006/relationships/image" Target="../media/image20.emf"/><Relationship Id="rId1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4.wav"/><Relationship Id="rId11" Type="http://schemas.openxmlformats.org/officeDocument/2006/relationships/image" Target="../media/image21.gif"/><Relationship Id="rId5" Type="http://schemas.openxmlformats.org/officeDocument/2006/relationships/audio" Target="../media/audio3.wav"/><Relationship Id="rId10" Type="http://schemas.openxmlformats.org/officeDocument/2006/relationships/slide" Target="slide1.xml"/><Relationship Id="rId4" Type="http://schemas.openxmlformats.org/officeDocument/2006/relationships/audio" Target="../media/audio2.wav"/><Relationship Id="rId9" Type="http://schemas.openxmlformats.org/officeDocument/2006/relationships/image" Target="../media/image20.emf"/><Relationship Id="rId14" Type="http://schemas.openxmlformats.org/officeDocument/2006/relationships/image" Target="../media/image2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23.wm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22.wmf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4.wav"/><Relationship Id="rId11" Type="http://schemas.openxmlformats.org/officeDocument/2006/relationships/image" Target="../media/image21.gif"/><Relationship Id="rId5" Type="http://schemas.openxmlformats.org/officeDocument/2006/relationships/audio" Target="../media/audio3.wav"/><Relationship Id="rId10" Type="http://schemas.openxmlformats.org/officeDocument/2006/relationships/slide" Target="slide1.xml"/><Relationship Id="rId4" Type="http://schemas.openxmlformats.org/officeDocument/2006/relationships/audio" Target="../media/audio2.wav"/><Relationship Id="rId9" Type="http://schemas.openxmlformats.org/officeDocument/2006/relationships/image" Target="../media/image20.emf"/><Relationship Id="rId14" Type="http://schemas.openxmlformats.org/officeDocument/2006/relationships/image" Target="../media/image24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slide" Target="slide13.xml"/><Relationship Id="rId26" Type="http://schemas.openxmlformats.org/officeDocument/2006/relationships/image" Target="../media/image29.wmf"/><Relationship Id="rId3" Type="http://schemas.openxmlformats.org/officeDocument/2006/relationships/control" Target="../activeX/activeX2.xml"/><Relationship Id="rId21" Type="http://schemas.openxmlformats.org/officeDocument/2006/relationships/image" Target="../media/image38.gif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image" Target="../media/image37.gif"/><Relationship Id="rId25" Type="http://schemas.openxmlformats.org/officeDocument/2006/relationships/image" Target="../media/image28.wmf"/><Relationship Id="rId33" Type="http://schemas.openxmlformats.org/officeDocument/2006/relationships/image" Target="../media/image36.wmf"/><Relationship Id="rId2" Type="http://schemas.openxmlformats.org/officeDocument/2006/relationships/control" Target="../activeX/activeX1.xml"/><Relationship Id="rId16" Type="http://schemas.openxmlformats.org/officeDocument/2006/relationships/slide" Target="slide14.xml"/><Relationship Id="rId20" Type="http://schemas.openxmlformats.org/officeDocument/2006/relationships/slide" Target="slide12.xml"/><Relationship Id="rId29" Type="http://schemas.openxmlformats.org/officeDocument/2006/relationships/image" Target="../media/image32.wmf"/><Relationship Id="rId1" Type="http://schemas.openxmlformats.org/officeDocument/2006/relationships/vmlDrawing" Target="../drawings/vmlDrawing6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27.wmf"/><Relationship Id="rId32" Type="http://schemas.openxmlformats.org/officeDocument/2006/relationships/image" Target="../media/image35.wmf"/><Relationship Id="rId5" Type="http://schemas.openxmlformats.org/officeDocument/2006/relationships/control" Target="../activeX/activeX4.xml"/><Relationship Id="rId15" Type="http://schemas.openxmlformats.org/officeDocument/2006/relationships/notesSlide" Target="../notesSlides/notesSlide4.xml"/><Relationship Id="rId23" Type="http://schemas.openxmlformats.org/officeDocument/2006/relationships/image" Target="../media/image26.wmf"/><Relationship Id="rId28" Type="http://schemas.openxmlformats.org/officeDocument/2006/relationships/image" Target="../media/image31.wmf"/><Relationship Id="rId10" Type="http://schemas.openxmlformats.org/officeDocument/2006/relationships/control" Target="../activeX/activeX9.xml"/><Relationship Id="rId19" Type="http://schemas.openxmlformats.org/officeDocument/2006/relationships/slide" Target="slide15.xml"/><Relationship Id="rId31" Type="http://schemas.openxmlformats.org/officeDocument/2006/relationships/image" Target="../media/image34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25.wmf"/><Relationship Id="rId27" Type="http://schemas.openxmlformats.org/officeDocument/2006/relationships/image" Target="../media/image30.wmf"/><Relationship Id="rId30" Type="http://schemas.openxmlformats.org/officeDocument/2006/relationships/image" Target="../media/image33.wmf"/><Relationship Id="rId8" Type="http://schemas.openxmlformats.org/officeDocument/2006/relationships/control" Target="../activeX/activeX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509" y="152400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FF0066"/>
                </a:solidFill>
              </a:rPr>
              <a:t>I/ </a:t>
            </a:r>
            <a:r>
              <a:rPr lang="en-US" sz="4000" b="1" u="sng" smtClean="0">
                <a:solidFill>
                  <a:srgbClr val="FF0066"/>
                </a:solidFill>
              </a:rPr>
              <a:t>Warm up:</a:t>
            </a:r>
            <a:endParaRPr lang="en-US" sz="4000" b="1" u="sng">
              <a:solidFill>
                <a:srgbClr val="FF0066"/>
              </a:solidFill>
            </a:endParaRPr>
          </a:p>
        </p:txBody>
      </p:sp>
      <p:sp>
        <p:nvSpPr>
          <p:cNvPr id="4" name="Oval 9"/>
          <p:cNvSpPr>
            <a:spLocks noChangeArrowheads="1"/>
          </p:cNvSpPr>
          <p:nvPr/>
        </p:nvSpPr>
        <p:spPr bwMode="auto">
          <a:xfrm>
            <a:off x="1905000" y="2895600"/>
            <a:ext cx="5257800" cy="1219200"/>
          </a:xfrm>
          <a:prstGeom prst="ellipse">
            <a:avLst/>
          </a:prstGeom>
          <a:solidFill>
            <a:schemeClr val="tx2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4400" b="1" smtClean="0">
                <a:solidFill>
                  <a:srgbClr val="FFFFFF"/>
                </a:solidFill>
                <a:latin typeface=".VnTime" pitchFamily="34" charset="0"/>
              </a:rPr>
              <a:t>Types of media</a:t>
            </a:r>
            <a:endParaRPr lang="en-US" sz="4400" b="1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V="1">
            <a:off x="4076700" y="2133598"/>
            <a:ext cx="190500" cy="76535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6172200" y="2133599"/>
            <a:ext cx="533400" cy="877977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H="1">
            <a:off x="1943100" y="4001185"/>
            <a:ext cx="780006" cy="812631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7"/>
          <p:cNvSpPr>
            <a:spLocks noChangeShapeType="1"/>
          </p:cNvSpPr>
          <p:nvPr/>
        </p:nvSpPr>
        <p:spPr bwMode="auto">
          <a:xfrm flipV="1">
            <a:off x="4171950" y="4134022"/>
            <a:ext cx="57149" cy="895178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 flipH="1" flipV="1">
            <a:off x="6125097" y="3993722"/>
            <a:ext cx="212029" cy="1131332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8" name="Content Placeholder 3" descr="man-reading-newspaper-icon-vector-104594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0" b="13867"/>
          <a:stretch>
            <a:fillRect/>
          </a:stretch>
        </p:blipFill>
        <p:spPr bwMode="auto">
          <a:xfrm>
            <a:off x="3733800" y="586395"/>
            <a:ext cx="1981200" cy="1701969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2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00500"/>
            <a:ext cx="2683669" cy="173275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23807212-自宅でテレビを見ている若い幸せな家族"/>
          <p:cNvPicPr>
            <a:picLocks noChangeAspect="1" noChangeArrowheads="1"/>
          </p:cNvPicPr>
          <p:nvPr/>
        </p:nvPicPr>
        <p:blipFill>
          <a:blip r:embed="rId4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64" y="4772900"/>
            <a:ext cx="2161936" cy="152140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radio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85" t="-10002" r="-18848" b="-14317"/>
          <a:stretch>
            <a:fillRect/>
          </a:stretch>
        </p:blipFill>
        <p:spPr bwMode="auto">
          <a:xfrm>
            <a:off x="3124200" y="5006236"/>
            <a:ext cx="2286000" cy="1741594"/>
          </a:xfrm>
          <a:prstGeom prst="rect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" name="Picture 21" descr="4d625212107bff63526863518217fd5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797" y="5140734"/>
            <a:ext cx="2438400" cy="146258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 flipH="1" flipV="1">
            <a:off x="2344063" y="2402427"/>
            <a:ext cx="580504" cy="59881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7" name="Picture 26" descr="395041"/>
          <p:cNvPicPr>
            <a:picLocks noChangeAspect="1" noChangeArrowheads="1"/>
          </p:cNvPicPr>
          <p:nvPr/>
        </p:nvPicPr>
        <p:blipFill>
          <a:blip r:embed="rId7" cstate="print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060609"/>
            <a:ext cx="2248813" cy="1709724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37588" cy="457200"/>
          </a:xfrm>
        </p:spPr>
        <p:txBody>
          <a:bodyPr/>
          <a:lstStyle/>
          <a:p>
            <a:pPr algn="l" eaLnBrk="1" hangingPunct="1"/>
            <a:r>
              <a:rPr lang="en-US" altLang="vi-VN" sz="2400" b="1" smtClean="0">
                <a:solidFill>
                  <a:srgbClr val="FF5050"/>
                </a:solidFill>
              </a:rPr>
              <a:t>* Answer the questions</a:t>
            </a:r>
          </a:p>
        </p:txBody>
      </p:sp>
      <p:sp>
        <p:nvSpPr>
          <p:cNvPr id="50179" name="Rectangle 34"/>
          <p:cNvSpPr>
            <a:spLocks noChangeArrowheads="1"/>
          </p:cNvSpPr>
          <p:nvPr/>
        </p:nvSpPr>
        <p:spPr bwMode="auto">
          <a:xfrm>
            <a:off x="304800" y="685800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2600" b="1">
                <a:solidFill>
                  <a:srgbClr val="800080"/>
                </a:solidFill>
                <a:latin typeface=".VnTime" pitchFamily="34" charset="0"/>
              </a:rPr>
              <a:t>- </a:t>
            </a:r>
            <a:r>
              <a:rPr lang="en-US" altLang="vi-VN" sz="2400" b="1">
                <a:solidFill>
                  <a:srgbClr val="800080"/>
                </a:solidFill>
                <a:latin typeface=".VnTime" pitchFamily="34" charset="0"/>
              </a:rPr>
              <a:t>She uses the Internet to get information and communicate with her friends and relatives.</a:t>
            </a:r>
            <a:endParaRPr lang="vi-VN" altLang="vi-VN" sz="2400" b="1">
              <a:solidFill>
                <a:srgbClr val="800080"/>
              </a:solidFill>
              <a:latin typeface=".VnTime" pitchFamily="34" charset="0"/>
            </a:endParaRPr>
          </a:p>
        </p:txBody>
      </p:sp>
      <p:sp>
        <p:nvSpPr>
          <p:cNvPr id="50180" name="Rectangle 36"/>
          <p:cNvSpPr>
            <a:spLocks noChangeArrowheads="1"/>
          </p:cNvSpPr>
          <p:nvPr/>
        </p:nvSpPr>
        <p:spPr bwMode="auto">
          <a:xfrm>
            <a:off x="457200" y="1981200"/>
            <a:ext cx="7848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vi-VN" sz="2400" b="1">
                <a:solidFill>
                  <a:srgbClr val="800080"/>
                </a:solidFill>
                <a:latin typeface=".VnTime" pitchFamily="34" charset="0"/>
              </a:rPr>
              <a:t>- Because she lives in the countryside where the Internet is unavailable.</a:t>
            </a:r>
            <a:endParaRPr lang="vi-VN" altLang="vi-VN" sz="2400" b="1">
              <a:solidFill>
                <a:srgbClr val="800080"/>
              </a:solidFill>
              <a:latin typeface=".VnTime" pitchFamily="34" charset="0"/>
            </a:endParaRPr>
          </a:p>
        </p:txBody>
      </p:sp>
      <p:sp>
        <p:nvSpPr>
          <p:cNvPr id="50181" name="Rectangle 37"/>
          <p:cNvSpPr>
            <a:spLocks noChangeArrowheads="1"/>
          </p:cNvSpPr>
          <p:nvPr/>
        </p:nvSpPr>
        <p:spPr bwMode="auto">
          <a:xfrm>
            <a:off x="381000" y="3200400"/>
            <a:ext cx="845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400" b="1">
                <a:solidFill>
                  <a:srgbClr val="800080"/>
                </a:solidFill>
                <a:latin typeface=".VnTime" pitchFamily="34" charset="0"/>
              </a:rPr>
              <a:t>- People use the Internet for education, communication, entertainment, and commerce. </a:t>
            </a:r>
            <a:endParaRPr lang="vi-VN" altLang="vi-VN" sz="2400" b="1">
              <a:solidFill>
                <a:srgbClr val="800080"/>
              </a:solidFill>
              <a:latin typeface=".VnTime" pitchFamily="34" charset="0"/>
            </a:endParaRPr>
          </a:p>
        </p:txBody>
      </p:sp>
      <p:sp>
        <p:nvSpPr>
          <p:cNvPr id="50182" name="Rectangle 38"/>
          <p:cNvSpPr>
            <a:spLocks noChangeArrowheads="1"/>
          </p:cNvSpPr>
          <p:nvPr/>
        </p:nvSpPr>
        <p:spPr bwMode="auto">
          <a:xfrm>
            <a:off x="457200" y="4433888"/>
            <a:ext cx="845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400" b="1">
                <a:solidFill>
                  <a:srgbClr val="800080"/>
                </a:solidFill>
                <a:latin typeface=".VnTime" pitchFamily="34" charset="0"/>
              </a:rPr>
              <a:t>- Benefits: The Internet is used for many purposes: for getting information, communication, education, entertainment and commerce</a:t>
            </a:r>
            <a:r>
              <a:rPr lang="vi-VN" altLang="vi-VN" sz="2400" b="1">
                <a:solidFill>
                  <a:srgbClr val="80008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0183" name="Rectangle 39"/>
          <p:cNvSpPr>
            <a:spLocks noChangeArrowheads="1"/>
          </p:cNvSpPr>
          <p:nvPr/>
        </p:nvSpPr>
        <p:spPr bwMode="auto">
          <a:xfrm>
            <a:off x="304800" y="5810250"/>
            <a:ext cx="883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</a:pPr>
            <a:r>
              <a:rPr lang="en-US" altLang="vi-VN" sz="2400" b="1">
                <a:solidFill>
                  <a:srgbClr val="800080"/>
                </a:solidFill>
                <a:latin typeface=".VnTime" pitchFamily="34" charset="0"/>
              </a:rPr>
              <a:t>- Yes. There are some disadvantages: time-consuming, costly, dangerous because of viruses and bad programs. </a:t>
            </a:r>
            <a:endParaRPr lang="vi-VN" altLang="vi-VN" sz="2400" b="1">
              <a:solidFill>
                <a:srgbClr val="800080"/>
              </a:solidFill>
              <a:latin typeface=".VnTime" pitchFamily="34" charset="0"/>
            </a:endParaRPr>
          </a:p>
        </p:txBody>
      </p:sp>
      <p:sp>
        <p:nvSpPr>
          <p:cNvPr id="50184" name="Text Box 40"/>
          <p:cNvSpPr txBox="1">
            <a:spLocks noChangeArrowheads="1"/>
          </p:cNvSpPr>
          <p:nvPr/>
        </p:nvSpPr>
        <p:spPr bwMode="auto">
          <a:xfrm>
            <a:off x="104775" y="82550"/>
            <a:ext cx="5638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80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en-US" altLang="vi-VN" sz="2400" b="1"/>
              <a:t>1. What does Sandra use the Internet for?</a:t>
            </a:r>
            <a:endParaRPr lang="en-US" altLang="vi-VN" sz="2400"/>
          </a:p>
        </p:txBody>
      </p:sp>
      <p:sp>
        <p:nvSpPr>
          <p:cNvPr id="50185" name="Text Box 41"/>
          <p:cNvSpPr txBox="1">
            <a:spLocks noChangeArrowheads="1"/>
          </p:cNvSpPr>
          <p:nvPr/>
        </p:nvSpPr>
        <p:spPr bwMode="auto">
          <a:xfrm>
            <a:off x="76200" y="1295400"/>
            <a:ext cx="8267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80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en-US" altLang="vi-VN" sz="2400" b="1"/>
              <a:t>2. Why is it difficult for Honghoa to get access to the Internet?</a:t>
            </a:r>
            <a:endParaRPr lang="en-US" altLang="vi-VN" sz="2400"/>
          </a:p>
        </p:txBody>
      </p:sp>
      <p:sp>
        <p:nvSpPr>
          <p:cNvPr id="50186" name="Text Box 42"/>
          <p:cNvSpPr txBox="1">
            <a:spLocks noChangeArrowheads="1"/>
          </p:cNvSpPr>
          <p:nvPr/>
        </p:nvSpPr>
        <p:spPr bwMode="auto">
          <a:xfrm>
            <a:off x="1588" y="2473325"/>
            <a:ext cx="76454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80000"/>
              </a:lnSpc>
              <a:spcAft>
                <a:spcPct val="25000"/>
              </a:spcAft>
              <a:buFont typeface="Wingdings" panose="05000000000000000000" pitchFamily="2" charset="2"/>
              <a:buNone/>
            </a:pPr>
            <a:r>
              <a:rPr lang="en-US" altLang="vi-VN" sz="2400" b="1"/>
              <a:t>3. According to Huansui, why do people use the Internet?</a:t>
            </a:r>
            <a:endParaRPr lang="en-US" altLang="vi-VN" sz="2400"/>
          </a:p>
        </p:txBody>
      </p:sp>
      <p:sp>
        <p:nvSpPr>
          <p:cNvPr id="50187" name="Text Box 45"/>
          <p:cNvSpPr txBox="1">
            <a:spLocks noChangeArrowheads="1"/>
          </p:cNvSpPr>
          <p:nvPr/>
        </p:nvSpPr>
        <p:spPr bwMode="auto">
          <a:xfrm>
            <a:off x="20638" y="3962400"/>
            <a:ext cx="8615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400" b="1"/>
              <a:t>4. Make benefits of the Internet according to the three responses.</a:t>
            </a:r>
          </a:p>
        </p:txBody>
      </p:sp>
      <p:sp>
        <p:nvSpPr>
          <p:cNvPr id="50188" name="Text Box 46"/>
          <p:cNvSpPr txBox="1">
            <a:spLocks noChangeArrowheads="1"/>
          </p:cNvSpPr>
          <p:nvPr/>
        </p:nvSpPr>
        <p:spPr bwMode="auto">
          <a:xfrm>
            <a:off x="95250" y="5375275"/>
            <a:ext cx="9101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vi-VN" sz="2400" b="1"/>
              <a:t>5. Are there any  disadvantages of the Internet? If so, what are they?</a:t>
            </a:r>
          </a:p>
        </p:txBody>
      </p:sp>
    </p:spTree>
    <p:extLst>
      <p:ext uri="{BB962C8B-B14F-4D97-AF65-F5344CB8AC3E}">
        <p14:creationId xmlns:p14="http://schemas.microsoft.com/office/powerpoint/2010/main" val="41693945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/>
      <p:bldP spid="50180" grpId="0"/>
      <p:bldP spid="50181" grpId="0"/>
      <p:bldP spid="50182" grpId="0"/>
      <p:bldP spid="50183" grpId="0"/>
      <p:bldP spid="50184" grpId="0"/>
      <p:bldP spid="50185" grpId="0"/>
      <p:bldP spid="50186" grpId="0"/>
      <p:bldP spid="50187" grpId="0"/>
      <p:bldP spid="50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143000"/>
            <a:ext cx="792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 smtClean="0">
                <a:solidFill>
                  <a:srgbClr val="FF0000"/>
                </a:solidFill>
                <a:latin typeface=".VnArial" pitchFamily="34" charset="0"/>
              </a:rPr>
              <a:t>6. Do you agree or disagree with the responses?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619" y="286434"/>
            <a:ext cx="4414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66"/>
                </a:solidFill>
              </a:rPr>
              <a:t>IV/ </a:t>
            </a:r>
            <a:r>
              <a:rPr lang="en-US" sz="3600" b="1" u="sng" smtClean="0">
                <a:solidFill>
                  <a:srgbClr val="FF0066"/>
                </a:solidFill>
              </a:rPr>
              <a:t>POST-READING</a:t>
            </a:r>
            <a:endParaRPr lang="en-US" sz="3600" b="1" u="sng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2441" y="2514600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b="1">
                <a:solidFill>
                  <a:srgbClr val="FF0000"/>
                </a:solidFill>
                <a:latin typeface=".VnArial" pitchFamily="34" charset="0"/>
              </a:rPr>
              <a:t>7. What is your response to this forum ( about the internet)?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731456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 b="1" smtClean="0"/>
              <a:t>The Internet is useful or not?</a:t>
            </a:r>
          </a:p>
          <a:p>
            <a:pPr marL="285750" indent="-285750">
              <a:buFontTx/>
              <a:buChar char="-"/>
            </a:pPr>
            <a:r>
              <a:rPr lang="en-US" sz="3600" b="1" smtClean="0"/>
              <a:t>What ………for?</a:t>
            </a:r>
          </a:p>
          <a:p>
            <a:pPr marL="285750" indent="-285750">
              <a:buFontTx/>
              <a:buChar char="-"/>
            </a:pPr>
            <a:r>
              <a:rPr lang="en-US" sz="3600" b="1" smtClean="0"/>
              <a:t>How much time……………?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263113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intern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7" name="Group 11"/>
          <p:cNvGraphicFramePr>
            <a:graphicFrameLocks noGrp="1"/>
          </p:cNvGraphicFramePr>
          <p:nvPr>
            <p:ph/>
          </p:nvPr>
        </p:nvGraphicFramePr>
        <p:xfrm>
          <a:off x="3429000" y="1295400"/>
          <a:ext cx="1600200" cy="563563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Benefits: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40" name="Group 84"/>
          <p:cNvGraphicFramePr>
            <a:graphicFrameLocks noGrp="1"/>
          </p:cNvGraphicFramePr>
          <p:nvPr/>
        </p:nvGraphicFramePr>
        <p:xfrm>
          <a:off x="2362200" y="3733800"/>
          <a:ext cx="2667000" cy="563563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Disadvantages: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84" name="Group 28"/>
          <p:cNvGraphicFramePr>
            <a:graphicFrameLocks noGrp="1"/>
          </p:cNvGraphicFramePr>
          <p:nvPr/>
        </p:nvGraphicFramePr>
        <p:xfrm>
          <a:off x="5867400" y="533400"/>
          <a:ext cx="3276600" cy="563563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Getting information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85" name="Group 29"/>
          <p:cNvGraphicFramePr>
            <a:graphicFrameLocks noGrp="1"/>
          </p:cNvGraphicFramePr>
          <p:nvPr/>
        </p:nvGraphicFramePr>
        <p:xfrm>
          <a:off x="5867400" y="1066800"/>
          <a:ext cx="3276600" cy="563563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Education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91" name="Group 35"/>
          <p:cNvGraphicFramePr>
            <a:graphicFrameLocks noGrp="1"/>
          </p:cNvGraphicFramePr>
          <p:nvPr/>
        </p:nvGraphicFramePr>
        <p:xfrm>
          <a:off x="5867400" y="1600200"/>
          <a:ext cx="3276600" cy="563563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Communication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497" name="Group 41"/>
          <p:cNvGraphicFramePr>
            <a:graphicFrameLocks noGrp="1"/>
          </p:cNvGraphicFramePr>
          <p:nvPr/>
        </p:nvGraphicFramePr>
        <p:xfrm>
          <a:off x="5867400" y="2133600"/>
          <a:ext cx="3276600" cy="563563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Entertainment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03" name="Group 47"/>
          <p:cNvGraphicFramePr>
            <a:graphicFrameLocks noGrp="1"/>
          </p:cNvGraphicFramePr>
          <p:nvPr/>
        </p:nvGraphicFramePr>
        <p:xfrm>
          <a:off x="5867400" y="2743200"/>
          <a:ext cx="3276600" cy="563563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Commerce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09" name="Group 53"/>
          <p:cNvGraphicFramePr>
            <a:graphicFrameLocks noGrp="1"/>
          </p:cNvGraphicFramePr>
          <p:nvPr/>
        </p:nvGraphicFramePr>
        <p:xfrm>
          <a:off x="5867400" y="3657600"/>
          <a:ext cx="3276600" cy="563563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Time - consuming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15" name="Group 59"/>
          <p:cNvGraphicFramePr>
            <a:graphicFrameLocks noGrp="1"/>
          </p:cNvGraphicFramePr>
          <p:nvPr/>
        </p:nvGraphicFramePr>
        <p:xfrm>
          <a:off x="5867400" y="4343400"/>
          <a:ext cx="3276600" cy="563563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Costly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528" name="Group 72"/>
          <p:cNvGraphicFramePr>
            <a:graphicFrameLocks noGrp="1"/>
          </p:cNvGraphicFramePr>
          <p:nvPr/>
        </p:nvGraphicFramePr>
        <p:xfrm>
          <a:off x="5867400" y="4953000"/>
          <a:ext cx="3276600" cy="1371600"/>
        </p:xfrm>
        <a:graphic>
          <a:graphicData uri="http://schemas.openxmlformats.org/drawingml/2006/table">
            <a:tbl>
              <a:tblPr/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3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Dangerous because of viruses and bad programs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529" name="Line 73"/>
          <p:cNvSpPr>
            <a:spLocks noChangeShapeType="1"/>
          </p:cNvSpPr>
          <p:nvPr/>
        </p:nvSpPr>
        <p:spPr bwMode="auto">
          <a:xfrm flipV="1">
            <a:off x="2895600" y="1676400"/>
            <a:ext cx="457200" cy="9906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30" name="Line 74"/>
          <p:cNvSpPr>
            <a:spLocks noChangeShapeType="1"/>
          </p:cNvSpPr>
          <p:nvPr/>
        </p:nvSpPr>
        <p:spPr bwMode="auto">
          <a:xfrm>
            <a:off x="2895600" y="2667000"/>
            <a:ext cx="457200" cy="1066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31" name="Line 75"/>
          <p:cNvSpPr>
            <a:spLocks noChangeShapeType="1"/>
          </p:cNvSpPr>
          <p:nvPr/>
        </p:nvSpPr>
        <p:spPr bwMode="auto">
          <a:xfrm flipV="1">
            <a:off x="5029200" y="838200"/>
            <a:ext cx="838200" cy="762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32" name="Line 76"/>
          <p:cNvSpPr>
            <a:spLocks noChangeShapeType="1"/>
          </p:cNvSpPr>
          <p:nvPr/>
        </p:nvSpPr>
        <p:spPr bwMode="auto">
          <a:xfrm flipV="1">
            <a:off x="5029200" y="1295400"/>
            <a:ext cx="838200" cy="3048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33" name="Line 77"/>
          <p:cNvSpPr>
            <a:spLocks noChangeShapeType="1"/>
          </p:cNvSpPr>
          <p:nvPr/>
        </p:nvSpPr>
        <p:spPr bwMode="auto">
          <a:xfrm>
            <a:off x="5029200" y="1600200"/>
            <a:ext cx="838200" cy="2286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34" name="Line 78"/>
          <p:cNvSpPr>
            <a:spLocks noChangeShapeType="1"/>
          </p:cNvSpPr>
          <p:nvPr/>
        </p:nvSpPr>
        <p:spPr bwMode="auto">
          <a:xfrm>
            <a:off x="5029200" y="1600200"/>
            <a:ext cx="838200" cy="7620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35" name="Line 79"/>
          <p:cNvSpPr>
            <a:spLocks noChangeShapeType="1"/>
          </p:cNvSpPr>
          <p:nvPr/>
        </p:nvSpPr>
        <p:spPr bwMode="auto">
          <a:xfrm>
            <a:off x="5029200" y="1600200"/>
            <a:ext cx="838200" cy="1371600"/>
          </a:xfrm>
          <a:prstGeom prst="line">
            <a:avLst/>
          </a:prstGeom>
          <a:noFill/>
          <a:ln w="57150">
            <a:solidFill>
              <a:srgbClr val="0000CC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36" name="Line 80"/>
          <p:cNvSpPr>
            <a:spLocks noChangeShapeType="1"/>
          </p:cNvSpPr>
          <p:nvPr/>
        </p:nvSpPr>
        <p:spPr bwMode="auto">
          <a:xfrm flipV="1">
            <a:off x="5029200" y="3810000"/>
            <a:ext cx="838200" cy="228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37" name="Line 81"/>
          <p:cNvSpPr>
            <a:spLocks noChangeShapeType="1"/>
          </p:cNvSpPr>
          <p:nvPr/>
        </p:nvSpPr>
        <p:spPr bwMode="auto">
          <a:xfrm>
            <a:off x="5029200" y="4038600"/>
            <a:ext cx="8382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538" name="Line 82"/>
          <p:cNvSpPr>
            <a:spLocks noChangeShapeType="1"/>
          </p:cNvSpPr>
          <p:nvPr/>
        </p:nvSpPr>
        <p:spPr bwMode="auto">
          <a:xfrm>
            <a:off x="5029200" y="4038600"/>
            <a:ext cx="762000" cy="1447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graphicFrame>
        <p:nvGraphicFramePr>
          <p:cNvPr id="19563" name="Group 107"/>
          <p:cNvGraphicFramePr>
            <a:graphicFrameLocks noGrp="1"/>
          </p:cNvGraphicFramePr>
          <p:nvPr/>
        </p:nvGraphicFramePr>
        <p:xfrm>
          <a:off x="228600" y="381000"/>
          <a:ext cx="2895600" cy="579438"/>
        </p:xfrm>
        <a:graphic>
          <a:graphicData uri="http://schemas.openxmlformats.org/drawingml/2006/table">
            <a:tbl>
              <a:tblPr/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Summary</a:t>
                      </a:r>
                    </a:p>
                  </a:txBody>
                  <a:tcPr marT="45745" marB="45745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507" name="AutoShape 108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458200" y="6400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8508" name="AutoShape 109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52400" y="6400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94955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200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20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9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9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9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5" dur="2000"/>
                                        <p:tgtEl>
                                          <p:spTgt spid="19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8" dur="2000"/>
                                        <p:tgtEl>
                                          <p:spTgt spid="1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13"/>
          <p:cNvSpPr txBox="1">
            <a:spLocks noChangeArrowheads="1"/>
          </p:cNvSpPr>
          <p:nvPr/>
        </p:nvSpPr>
        <p:spPr bwMode="auto">
          <a:xfrm>
            <a:off x="2819400" y="1371600"/>
            <a:ext cx="4267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Homework</a:t>
            </a:r>
          </a:p>
        </p:txBody>
      </p:sp>
      <p:sp>
        <p:nvSpPr>
          <p:cNvPr id="19460" name="Text Box 14"/>
          <p:cNvSpPr txBox="1">
            <a:spLocks noChangeArrowheads="1"/>
          </p:cNvSpPr>
          <p:nvPr/>
        </p:nvSpPr>
        <p:spPr bwMode="auto">
          <a:xfrm>
            <a:off x="2133600" y="2971800"/>
            <a:ext cx="533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Arial Narrow" pitchFamily="34" charset="0"/>
              </a:rPr>
              <a:t>1. Learn and write new words.</a:t>
            </a:r>
          </a:p>
          <a:p>
            <a:r>
              <a:rPr lang="en-US" sz="3200" b="1" dirty="0" smtClean="0">
                <a:solidFill>
                  <a:srgbClr val="0000CC"/>
                </a:solidFill>
                <a:latin typeface="Arial Narrow" pitchFamily="34" charset="0"/>
              </a:rPr>
              <a:t>2. Prepare: Language focus</a:t>
            </a:r>
            <a:endParaRPr lang="en-US" sz="32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98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80832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Slide" r:id="rId8" imgW="4571910" imgH="3429135" progId="PowerPoint.Slide.8">
                  <p:embed/>
                </p:oleObj>
              </mc:Choice>
              <mc:Fallback>
                <p:oleObj name="Slide" r:id="rId8" imgW="4571910" imgH="3429135" progId="PowerPoint.Slide.8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24050" y="171450"/>
            <a:ext cx="5562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fi-FI" sz="480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Question 1</a:t>
            </a:r>
          </a:p>
        </p:txBody>
      </p:sp>
      <p:pic>
        <p:nvPicPr>
          <p:cNvPr id="9220" name="Picture 4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22500"/>
            <a:ext cx="990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360738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7772400" y="2895600"/>
            <a:ext cx="1524000" cy="1905000"/>
          </a:xfrm>
          <a:prstGeom prst="cloudCallout">
            <a:avLst>
              <a:gd name="adj1" fmla="val 99065"/>
              <a:gd name="adj2" fmla="val 79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7162800" y="1905000"/>
            <a:ext cx="1774825" cy="1371600"/>
            <a:chOff x="4450" y="0"/>
            <a:chExt cx="1118" cy="1104"/>
          </a:xfrm>
        </p:grpSpPr>
        <p:pic>
          <p:nvPicPr>
            <p:cNvPr id="9260" name="Picture 8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1" name="AutoShape 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8" name="Picture 11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9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6" name="Picture 14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7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4" name="Picture 17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5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2" name="Picture 20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3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0" name="Picture 23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1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8" name="Picture 26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6" name="Picture 29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7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29727" name="Group 31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4" name="Picture 32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5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2" name="Picture 35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3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sp>
        <p:nvSpPr>
          <p:cNvPr id="29733" name="AutoShape 37"/>
          <p:cNvSpPr>
            <a:spLocks noChangeArrowheads="1"/>
          </p:cNvSpPr>
          <p:nvPr/>
        </p:nvSpPr>
        <p:spPr bwMode="auto">
          <a:xfrm>
            <a:off x="7315200" y="2971800"/>
            <a:ext cx="1219200" cy="2133600"/>
          </a:xfrm>
          <a:prstGeom prst="cloudCallout">
            <a:avLst>
              <a:gd name="adj1" fmla="val 129296"/>
              <a:gd name="adj2" fmla="val 860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hÕt 10 gi©y</a:t>
            </a:r>
          </a:p>
        </p:txBody>
      </p:sp>
      <p:pic>
        <p:nvPicPr>
          <p:cNvPr id="29734" name="Picture 38" descr="BELLS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39" descr="WEDBE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76200"/>
            <a:ext cx="1266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41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03738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42"/>
          <p:cNvSpPr txBox="1">
            <a:spLocks noChangeArrowheads="1"/>
          </p:cNvSpPr>
          <p:nvPr/>
        </p:nvSpPr>
        <p:spPr bwMode="auto">
          <a:xfrm>
            <a:off x="2095500" y="2222500"/>
            <a:ext cx="3962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A. Getting information</a:t>
            </a:r>
          </a:p>
        </p:txBody>
      </p:sp>
      <p:sp>
        <p:nvSpPr>
          <p:cNvPr id="9239" name="Text Box 43"/>
          <p:cNvSpPr txBox="1">
            <a:spLocks noChangeArrowheads="1"/>
          </p:cNvSpPr>
          <p:nvPr/>
        </p:nvSpPr>
        <p:spPr bwMode="auto">
          <a:xfrm>
            <a:off x="2133600" y="3007290"/>
            <a:ext cx="44196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B. Communicating with friends and relatives.</a:t>
            </a:r>
          </a:p>
        </p:txBody>
      </p:sp>
      <p:sp>
        <p:nvSpPr>
          <p:cNvPr id="9240" name="Text Box 44"/>
          <p:cNvSpPr txBox="1">
            <a:spLocks noChangeArrowheads="1"/>
          </p:cNvSpPr>
          <p:nvPr/>
        </p:nvSpPr>
        <p:spPr bwMode="auto">
          <a:xfrm>
            <a:off x="2291220" y="4842527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D</a:t>
            </a:r>
            <a:r>
              <a:rPr lang="en-US" sz="2800" smtClean="0">
                <a:solidFill>
                  <a:srgbClr val="000000"/>
                </a:solidFill>
              </a:rPr>
              <a:t>. Both A &amp; B correct.</a:t>
            </a:r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2286000" y="4842527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080370"/>
            <a:ext cx="8785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AutoNum type="arabicPeriod"/>
            </a:pPr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What does Sandra use the Internet for?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4419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5146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8088" y="4087940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.VnArial" pitchFamily="34" charset="0"/>
              </a:rPr>
              <a:t>C. Chatting</a:t>
            </a:r>
            <a:endParaRPr lang="en-US" sz="2800" b="1"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73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2" grpId="1" animBg="1"/>
      <p:bldP spid="29733" grpId="0" animBg="1"/>
      <p:bldP spid="297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6557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Slide" r:id="rId8" imgW="4571910" imgH="3429135" progId="PowerPoint.Slide.8">
                  <p:embed/>
                </p:oleObj>
              </mc:Choice>
              <mc:Fallback>
                <p:oleObj name="Slide" r:id="rId8" imgW="4571910" imgH="3429135" progId="PowerPoint.Slid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24050" y="171450"/>
            <a:ext cx="5562600" cy="66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fi-FI" sz="480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Question 2</a:t>
            </a:r>
          </a:p>
        </p:txBody>
      </p:sp>
      <p:pic>
        <p:nvPicPr>
          <p:cNvPr id="9220" name="Picture 4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2210603"/>
            <a:ext cx="990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3503838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7772400" y="2895600"/>
            <a:ext cx="1524000" cy="1905000"/>
          </a:xfrm>
          <a:prstGeom prst="cloudCallout">
            <a:avLst>
              <a:gd name="adj1" fmla="val 99065"/>
              <a:gd name="adj2" fmla="val 79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7162800" y="1905000"/>
            <a:ext cx="1774825" cy="1371600"/>
            <a:chOff x="4450" y="0"/>
            <a:chExt cx="1118" cy="1104"/>
          </a:xfrm>
        </p:grpSpPr>
        <p:pic>
          <p:nvPicPr>
            <p:cNvPr id="9260" name="Picture 8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1" name="AutoShape 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8" name="Picture 11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9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6" name="Picture 14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7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4" name="Picture 17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5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2" name="Picture 20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3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0" name="Picture 23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1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8" name="Picture 26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6" name="Picture 29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7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29727" name="Group 31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4" name="Picture 32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5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2" name="Picture 35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3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sp>
        <p:nvSpPr>
          <p:cNvPr id="29733" name="AutoShape 37"/>
          <p:cNvSpPr>
            <a:spLocks noChangeArrowheads="1"/>
          </p:cNvSpPr>
          <p:nvPr/>
        </p:nvSpPr>
        <p:spPr bwMode="auto">
          <a:xfrm>
            <a:off x="7315200" y="2971800"/>
            <a:ext cx="1219200" cy="2133600"/>
          </a:xfrm>
          <a:prstGeom prst="cloudCallout">
            <a:avLst>
              <a:gd name="adj1" fmla="val 129296"/>
              <a:gd name="adj2" fmla="val 860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hÕt 10 gi©y</a:t>
            </a:r>
          </a:p>
        </p:txBody>
      </p:sp>
      <p:pic>
        <p:nvPicPr>
          <p:cNvPr id="29734" name="Picture 38" descr="BELLS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39" descr="WEDBE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76200"/>
            <a:ext cx="1266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41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9" y="4768075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42"/>
          <p:cNvSpPr txBox="1">
            <a:spLocks noChangeArrowheads="1"/>
          </p:cNvSpPr>
          <p:nvPr/>
        </p:nvSpPr>
        <p:spPr bwMode="auto">
          <a:xfrm>
            <a:off x="1251559" y="2075208"/>
            <a:ext cx="5744227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lvl="0" indent="-514350" eaLnBrk="1" hangingPunct="1">
              <a:buAutoNum type="alphaUcPeriod"/>
            </a:pPr>
            <a:r>
              <a:rPr lang="en-US" sz="2800" smtClean="0">
                <a:solidFill>
                  <a:srgbClr val="000000"/>
                </a:solidFill>
              </a:rPr>
              <a:t>She lives in the countryside,</a:t>
            </a:r>
            <a:r>
              <a:rPr lang="en-US" sz="2800" smtClean="0">
                <a:solidFill>
                  <a:srgbClr val="000000"/>
                </a:solidFill>
                <a:latin typeface=".VnArial" pitchFamily="34" charset="0"/>
              </a:rPr>
              <a:t> but </a:t>
            </a:r>
            <a:r>
              <a:rPr lang="en-US" sz="2800">
                <a:solidFill>
                  <a:srgbClr val="000000"/>
                </a:solidFill>
                <a:latin typeface=".VnArial" pitchFamily="34" charset="0"/>
              </a:rPr>
              <a:t>the Internet </a:t>
            </a:r>
            <a:r>
              <a:rPr lang="en-US" sz="2800" smtClean="0">
                <a:solidFill>
                  <a:srgbClr val="000000"/>
                </a:solidFill>
                <a:latin typeface=".VnArial" pitchFamily="34" charset="0"/>
              </a:rPr>
              <a:t>is </a:t>
            </a:r>
            <a:r>
              <a:rPr lang="en-US" sz="2800">
                <a:solidFill>
                  <a:srgbClr val="000000"/>
                </a:solidFill>
                <a:latin typeface=".VnArial" pitchFamily="34" charset="0"/>
              </a:rPr>
              <a:t>available in the </a:t>
            </a:r>
            <a:r>
              <a:rPr lang="en-US" sz="2800" smtClean="0">
                <a:solidFill>
                  <a:srgbClr val="000000"/>
                </a:solidFill>
                <a:latin typeface=".VnArial" pitchFamily="34" charset="0"/>
              </a:rPr>
              <a:t>cities.</a:t>
            </a:r>
            <a:endParaRPr lang="en-US" sz="28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9239" name="Text Box 43"/>
          <p:cNvSpPr txBox="1">
            <a:spLocks noChangeArrowheads="1"/>
          </p:cNvSpPr>
          <p:nvPr/>
        </p:nvSpPr>
        <p:spPr bwMode="auto">
          <a:xfrm>
            <a:off x="1303751" y="3586490"/>
            <a:ext cx="441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B. She lives in the city,</a:t>
            </a:r>
          </a:p>
        </p:txBody>
      </p:sp>
      <p:sp>
        <p:nvSpPr>
          <p:cNvPr id="9240" name="Text Box 44"/>
          <p:cNvSpPr txBox="1">
            <a:spLocks noChangeArrowheads="1"/>
          </p:cNvSpPr>
          <p:nvPr/>
        </p:nvSpPr>
        <p:spPr bwMode="auto">
          <a:xfrm>
            <a:off x="1447800" y="5322518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D</a:t>
            </a:r>
            <a:r>
              <a:rPr lang="en-US" sz="2800" smtClean="0">
                <a:solidFill>
                  <a:srgbClr val="000000"/>
                </a:solidFill>
              </a:rPr>
              <a:t>. Both B &amp; C correct.</a:t>
            </a:r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1251559" y="2131272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419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4544" y="4267199"/>
            <a:ext cx="5484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00"/>
                </a:solidFill>
                <a:latin typeface=".VnArial" pitchFamily="34" charset="0"/>
              </a:rPr>
              <a:t>C. </a:t>
            </a:r>
            <a:r>
              <a:rPr lang="en-US" sz="2800" b="1">
                <a:solidFill>
                  <a:srgbClr val="000000"/>
                </a:solidFill>
                <a:latin typeface=".VnArial" pitchFamily="34" charset="0"/>
              </a:rPr>
              <a:t>b</a:t>
            </a:r>
            <a:r>
              <a:rPr lang="en-US" sz="2800" b="1" smtClean="0">
                <a:solidFill>
                  <a:srgbClr val="000000"/>
                </a:solidFill>
                <a:latin typeface=".VnArial" pitchFamily="34" charset="0"/>
              </a:rPr>
              <a:t>ut the Internet is available in the cities</a:t>
            </a:r>
            <a:endParaRPr lang="en-US" sz="2800" b="1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1545" y="871346"/>
            <a:ext cx="71540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Why is it difficult for Hong Hoa to get access to the Internet?</a:t>
            </a:r>
          </a:p>
        </p:txBody>
      </p:sp>
    </p:spTree>
    <p:extLst>
      <p:ext uri="{BB962C8B-B14F-4D97-AF65-F5344CB8AC3E}">
        <p14:creationId xmlns:p14="http://schemas.microsoft.com/office/powerpoint/2010/main" val="28097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2" grpId="1" animBg="1"/>
      <p:bldP spid="29733" grpId="0" animBg="1"/>
      <p:bldP spid="297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2668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Slide" r:id="rId8" imgW="4571910" imgH="3429135" progId="PowerPoint.Slide.8">
                  <p:embed/>
                </p:oleObj>
              </mc:Choice>
              <mc:Fallback>
                <p:oleObj name="Slide" r:id="rId8" imgW="4571910" imgH="3429135" progId="PowerPoint.Slide.8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24050" y="171450"/>
            <a:ext cx="5562600" cy="66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fi-FI" sz="480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Question 3</a:t>
            </a:r>
          </a:p>
        </p:txBody>
      </p:sp>
      <p:pic>
        <p:nvPicPr>
          <p:cNvPr id="9220" name="Picture 4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2210603"/>
            <a:ext cx="990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3503838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7772400" y="2895600"/>
            <a:ext cx="1524000" cy="1905000"/>
          </a:xfrm>
          <a:prstGeom prst="cloudCallout">
            <a:avLst>
              <a:gd name="adj1" fmla="val 99065"/>
              <a:gd name="adj2" fmla="val 79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7162800" y="1905000"/>
            <a:ext cx="1774825" cy="1371600"/>
            <a:chOff x="4450" y="0"/>
            <a:chExt cx="1118" cy="1104"/>
          </a:xfrm>
        </p:grpSpPr>
        <p:pic>
          <p:nvPicPr>
            <p:cNvPr id="9260" name="Picture 8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1" name="AutoShape 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8" name="Picture 11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9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6" name="Picture 14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7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4" name="Picture 17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5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2" name="Picture 20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3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0" name="Picture 23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1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8" name="Picture 26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6" name="Picture 29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7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29727" name="Group 31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4" name="Picture 32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5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2" name="Picture 35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3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sp>
        <p:nvSpPr>
          <p:cNvPr id="29733" name="AutoShape 37"/>
          <p:cNvSpPr>
            <a:spLocks noChangeArrowheads="1"/>
          </p:cNvSpPr>
          <p:nvPr/>
        </p:nvSpPr>
        <p:spPr bwMode="auto">
          <a:xfrm>
            <a:off x="7315200" y="2971800"/>
            <a:ext cx="1219200" cy="2133600"/>
          </a:xfrm>
          <a:prstGeom prst="cloudCallout">
            <a:avLst>
              <a:gd name="adj1" fmla="val 129296"/>
              <a:gd name="adj2" fmla="val 860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hÕt 10 gi©y</a:t>
            </a:r>
          </a:p>
        </p:txBody>
      </p:sp>
      <p:pic>
        <p:nvPicPr>
          <p:cNvPr id="29734" name="Picture 38" descr="BELLS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39" descr="WEDBE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76200"/>
            <a:ext cx="1266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41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9" y="4768075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42"/>
          <p:cNvSpPr txBox="1">
            <a:spLocks noChangeArrowheads="1"/>
          </p:cNvSpPr>
          <p:nvPr/>
        </p:nvSpPr>
        <p:spPr bwMode="auto">
          <a:xfrm>
            <a:off x="1251559" y="2075208"/>
            <a:ext cx="72828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buFontTx/>
              <a:buAutoNum type="alphaUcPeriod"/>
            </a:pPr>
            <a:r>
              <a:rPr lang="en-US" sz="2800" smtClean="0">
                <a:solidFill>
                  <a:srgbClr val="000000"/>
                </a:solidFill>
              </a:rPr>
              <a:t>For education, and </a:t>
            </a:r>
          </a:p>
          <a:p>
            <a:pPr eaLnBrk="1" hangingPunct="1"/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smtClean="0">
                <a:solidFill>
                  <a:srgbClr val="000000"/>
                </a:solidFill>
              </a:rPr>
              <a:t>    communication</a:t>
            </a:r>
            <a:r>
              <a:rPr lang="en-US" sz="2800" smtClean="0">
                <a:solidFill>
                  <a:srgbClr val="000000"/>
                </a:solidFill>
                <a:latin typeface=".VnArial" pitchFamily="34" charset="0"/>
              </a:rPr>
              <a:t>.</a:t>
            </a:r>
            <a:endParaRPr lang="en-US" sz="28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9239" name="Text Box 43"/>
          <p:cNvSpPr txBox="1">
            <a:spLocks noChangeArrowheads="1"/>
          </p:cNvSpPr>
          <p:nvPr/>
        </p:nvSpPr>
        <p:spPr bwMode="auto">
          <a:xfrm>
            <a:off x="1231530" y="4113312"/>
            <a:ext cx="681129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</a:t>
            </a:r>
            <a:r>
              <a:rPr lang="en-US" sz="2800" smtClean="0">
                <a:solidFill>
                  <a:srgbClr val="000000"/>
                </a:solidFill>
              </a:rPr>
              <a:t>. For entertainment, and commerce</a:t>
            </a:r>
          </a:p>
        </p:txBody>
      </p:sp>
      <p:sp>
        <p:nvSpPr>
          <p:cNvPr id="9240" name="Text Box 44"/>
          <p:cNvSpPr txBox="1">
            <a:spLocks noChangeArrowheads="1"/>
          </p:cNvSpPr>
          <p:nvPr/>
        </p:nvSpPr>
        <p:spPr bwMode="auto">
          <a:xfrm>
            <a:off x="1371600" y="5047338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D</a:t>
            </a:r>
            <a:r>
              <a:rPr lang="en-US" sz="2800" smtClean="0">
                <a:solidFill>
                  <a:srgbClr val="000000"/>
                </a:solidFill>
              </a:rPr>
              <a:t>. Both A &amp; C correct.</a:t>
            </a:r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1343025" y="5113358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4419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7539" y="3242228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.VnArial" pitchFamily="34" charset="0"/>
              </a:rPr>
              <a:t>B</a:t>
            </a:r>
            <a:r>
              <a:rPr lang="en-US" sz="2800" b="1" smtClean="0">
                <a:solidFill>
                  <a:srgbClr val="000000"/>
                </a:solidFill>
                <a:latin typeface=".VnArial" pitchFamily="34" charset="0"/>
              </a:rPr>
              <a:t>. For getting information, and education</a:t>
            </a:r>
            <a:endParaRPr lang="en-US" sz="2800" b="1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1971" y="859759"/>
            <a:ext cx="71239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smtClean="0">
                <a:solidFill>
                  <a:schemeClr val="accent2"/>
                </a:solidFill>
                <a:latin typeface=".VnArial" pitchFamily="34" charset="0"/>
              </a:rPr>
              <a:t>According </a:t>
            </a:r>
            <a:r>
              <a:rPr lang="en-US" sz="3200" b="1">
                <a:solidFill>
                  <a:schemeClr val="accent2"/>
                </a:solidFill>
                <a:latin typeface=".VnArial" pitchFamily="34" charset="0"/>
              </a:rPr>
              <a:t>toHuansui, why do do people use the Inetrnet?</a:t>
            </a:r>
          </a:p>
        </p:txBody>
      </p:sp>
    </p:spTree>
    <p:extLst>
      <p:ext uri="{BB962C8B-B14F-4D97-AF65-F5344CB8AC3E}">
        <p14:creationId xmlns:p14="http://schemas.microsoft.com/office/powerpoint/2010/main" val="14638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2" grpId="1" animBg="1"/>
      <p:bldP spid="29733" grpId="0" animBg="1"/>
      <p:bldP spid="2974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30897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Slide" r:id="rId8" imgW="4571910" imgH="3429135" progId="PowerPoint.Slide.8">
                  <p:embed/>
                </p:oleObj>
              </mc:Choice>
              <mc:Fallback>
                <p:oleObj name="Slide" r:id="rId8" imgW="4571910" imgH="3429135" progId="PowerPoint.Slide.8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24050" y="171450"/>
            <a:ext cx="5562600" cy="66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fi-FI" sz="480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Question 4</a:t>
            </a:r>
          </a:p>
        </p:txBody>
      </p:sp>
      <p:pic>
        <p:nvPicPr>
          <p:cNvPr id="9220" name="Picture 4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2210603"/>
            <a:ext cx="990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3503838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7772400" y="2895600"/>
            <a:ext cx="1524000" cy="1905000"/>
          </a:xfrm>
          <a:prstGeom prst="cloudCallout">
            <a:avLst>
              <a:gd name="adj1" fmla="val 99065"/>
              <a:gd name="adj2" fmla="val 79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7162800" y="1905000"/>
            <a:ext cx="1774825" cy="1371600"/>
            <a:chOff x="4450" y="0"/>
            <a:chExt cx="1118" cy="1104"/>
          </a:xfrm>
        </p:grpSpPr>
        <p:pic>
          <p:nvPicPr>
            <p:cNvPr id="9260" name="Picture 8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1" name="AutoShape 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8" name="Picture 11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9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6" name="Picture 14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7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4" name="Picture 17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5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2" name="Picture 20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3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0" name="Picture 23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1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8" name="Picture 26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6" name="Picture 29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7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29727" name="Group 31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4" name="Picture 32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5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2" name="Picture 35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3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sp>
        <p:nvSpPr>
          <p:cNvPr id="29733" name="AutoShape 37"/>
          <p:cNvSpPr>
            <a:spLocks noChangeArrowheads="1"/>
          </p:cNvSpPr>
          <p:nvPr/>
        </p:nvSpPr>
        <p:spPr bwMode="auto">
          <a:xfrm>
            <a:off x="7315200" y="2971800"/>
            <a:ext cx="1219200" cy="2133600"/>
          </a:xfrm>
          <a:prstGeom prst="cloudCallout">
            <a:avLst>
              <a:gd name="adj1" fmla="val 129296"/>
              <a:gd name="adj2" fmla="val 860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hÕt 10 gi©y</a:t>
            </a:r>
          </a:p>
        </p:txBody>
      </p:sp>
      <p:pic>
        <p:nvPicPr>
          <p:cNvPr id="29734" name="Picture 38" descr="BELLS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39" descr="WEDBE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76200"/>
            <a:ext cx="1266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41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9" y="4768075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42"/>
          <p:cNvSpPr txBox="1">
            <a:spLocks noChangeArrowheads="1"/>
          </p:cNvSpPr>
          <p:nvPr/>
        </p:nvSpPr>
        <p:spPr bwMode="auto">
          <a:xfrm>
            <a:off x="1251559" y="2075208"/>
            <a:ext cx="61398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buFontTx/>
              <a:buAutoNum type="alphaUcPeriod"/>
            </a:pPr>
            <a:r>
              <a:rPr lang="en-US" sz="2800">
                <a:solidFill>
                  <a:srgbClr val="000000"/>
                </a:solidFill>
              </a:rPr>
              <a:t>E</a:t>
            </a:r>
            <a:r>
              <a:rPr lang="en-US" sz="2800" smtClean="0">
                <a:solidFill>
                  <a:srgbClr val="000000"/>
                </a:solidFill>
              </a:rPr>
              <a:t>ducation,  communication, entertainment and commerce</a:t>
            </a:r>
            <a:r>
              <a:rPr lang="en-US" sz="2800" smtClean="0">
                <a:solidFill>
                  <a:srgbClr val="000000"/>
                </a:solidFill>
                <a:latin typeface=".VnArial" pitchFamily="34" charset="0"/>
              </a:rPr>
              <a:t>.</a:t>
            </a:r>
            <a:endParaRPr lang="en-US" sz="28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9239" name="Text Box 43"/>
          <p:cNvSpPr txBox="1">
            <a:spLocks noChangeArrowheads="1"/>
          </p:cNvSpPr>
          <p:nvPr/>
        </p:nvSpPr>
        <p:spPr bwMode="auto">
          <a:xfrm>
            <a:off x="1631156" y="4590138"/>
            <a:ext cx="53030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</a:t>
            </a:r>
            <a:r>
              <a:rPr lang="en-US" sz="2800" smtClean="0">
                <a:solidFill>
                  <a:srgbClr val="000000"/>
                </a:solidFill>
              </a:rPr>
              <a:t>. Both A &amp; B uncorrect </a:t>
            </a:r>
          </a:p>
        </p:txBody>
      </p:sp>
      <p:sp>
        <p:nvSpPr>
          <p:cNvPr id="9240" name="Text Box 44"/>
          <p:cNvSpPr txBox="1">
            <a:spLocks noChangeArrowheads="1"/>
          </p:cNvSpPr>
          <p:nvPr/>
        </p:nvSpPr>
        <p:spPr bwMode="auto">
          <a:xfrm>
            <a:off x="1644726" y="5260567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D</a:t>
            </a:r>
            <a:r>
              <a:rPr lang="en-US" sz="2800" smtClean="0">
                <a:solidFill>
                  <a:srgbClr val="000000"/>
                </a:solidFill>
              </a:rPr>
              <a:t>. Both A &amp; B  correct.</a:t>
            </a:r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1090090" y="3093988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2616" y="3074155"/>
            <a:ext cx="66332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>
                <a:solidFill>
                  <a:srgbClr val="000000"/>
                </a:solidFill>
                <a:latin typeface=".VnArial" pitchFamily="34" charset="0"/>
              </a:rPr>
              <a:t>B</a:t>
            </a:r>
            <a:r>
              <a:rPr lang="en-US" sz="2800" b="1" smtClean="0">
                <a:solidFill>
                  <a:srgbClr val="000000"/>
                </a:solidFill>
                <a:latin typeface=".VnArial" pitchFamily="34" charset="0"/>
              </a:rPr>
              <a:t>.  </a:t>
            </a:r>
            <a:r>
              <a:rPr lang="en-US" sz="2800" b="1">
                <a:solidFill>
                  <a:srgbClr val="000000"/>
                </a:solidFill>
                <a:latin typeface=".VnArial" pitchFamily="34" charset="0"/>
              </a:rPr>
              <a:t>G</a:t>
            </a:r>
            <a:r>
              <a:rPr lang="en-US" sz="2800" b="1" smtClean="0">
                <a:solidFill>
                  <a:srgbClr val="000000"/>
                </a:solidFill>
                <a:latin typeface=".VnArial" pitchFamily="34" charset="0"/>
              </a:rPr>
              <a:t>etting information,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b="1" smtClean="0">
                <a:solidFill>
                  <a:srgbClr val="000000"/>
                </a:solidFill>
              </a:rPr>
              <a:t>education</a:t>
            </a:r>
            <a:r>
              <a:rPr lang="en-US" sz="2800" b="1">
                <a:solidFill>
                  <a:srgbClr val="000000"/>
                </a:solidFill>
              </a:rPr>
              <a:t>,  communication, entertainment and commerce</a:t>
            </a:r>
            <a:r>
              <a:rPr lang="en-US" sz="2800" b="1" smtClean="0">
                <a:solidFill>
                  <a:srgbClr val="000000"/>
                </a:solidFill>
                <a:latin typeface=".VnArial" pitchFamily="34" charset="0"/>
              </a:rPr>
              <a:t>.</a:t>
            </a:r>
            <a:endParaRPr lang="en-US" sz="2800" b="1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1754" y="931863"/>
            <a:ext cx="70373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.VnArial" pitchFamily="34" charset="0"/>
                <a:ea typeface="+mj-ea"/>
                <a:cs typeface="+mj-cs"/>
              </a:rPr>
              <a:t>What are benefits of the Internet?</a:t>
            </a:r>
            <a:b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.VnArial" pitchFamily="34" charset="0"/>
                <a:ea typeface="+mj-ea"/>
                <a:cs typeface="+mj-cs"/>
              </a:rPr>
            </a:b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90322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2" grpId="1" animBg="1"/>
      <p:bldP spid="29733" grpId="0" animBg="1"/>
      <p:bldP spid="297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836274"/>
              </p:ext>
            </p:extLst>
          </p:nvPr>
        </p:nvGraphicFramePr>
        <p:xfrm>
          <a:off x="-34447" y="-106412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Slide" r:id="rId8" imgW="4571910" imgH="3429135" progId="PowerPoint.Slide.8">
                  <p:embed/>
                </p:oleObj>
              </mc:Choice>
              <mc:Fallback>
                <p:oleObj name="Slide" r:id="rId8" imgW="4571910" imgH="3429135" progId="PowerPoint.Slide.8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4447" y="-106412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99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24050" y="171450"/>
            <a:ext cx="5562600" cy="669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75000"/>
              </a:lnSpc>
              <a:spcBef>
                <a:spcPct val="50000"/>
              </a:spcBef>
              <a:spcAft>
                <a:spcPct val="0"/>
              </a:spcAft>
            </a:pPr>
            <a:r>
              <a:rPr lang="fi-FI" sz="4800" smtClean="0">
                <a:solidFill>
                  <a:srgbClr val="FF0000"/>
                </a:solidFill>
                <a:latin typeface=".VnTime" pitchFamily="34" charset="0"/>
                <a:cs typeface="Arial" charset="0"/>
              </a:rPr>
              <a:t>Question 5</a:t>
            </a:r>
          </a:p>
        </p:txBody>
      </p:sp>
      <p:pic>
        <p:nvPicPr>
          <p:cNvPr id="9220" name="Picture 4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2210603"/>
            <a:ext cx="990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56" y="3503838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7772400" y="2895600"/>
            <a:ext cx="1524000" cy="1905000"/>
          </a:xfrm>
          <a:prstGeom prst="cloudCallout">
            <a:avLst>
              <a:gd name="adj1" fmla="val 99065"/>
              <a:gd name="adj2" fmla="val 79167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10 gi©y b¾t ®Çu</a:t>
            </a:r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7162800" y="1905000"/>
            <a:ext cx="1774825" cy="1371600"/>
            <a:chOff x="4450" y="0"/>
            <a:chExt cx="1118" cy="1104"/>
          </a:xfrm>
        </p:grpSpPr>
        <p:pic>
          <p:nvPicPr>
            <p:cNvPr id="9260" name="Picture 8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61" name="AutoShape 9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01s </a:t>
              </a:r>
            </a:p>
          </p:txBody>
        </p:sp>
      </p:grpSp>
      <p:grpSp>
        <p:nvGrpSpPr>
          <p:cNvPr id="29706" name="Group 10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8" name="Picture 11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9" name="AutoShape 12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02s </a:t>
              </a:r>
            </a:p>
          </p:txBody>
        </p:sp>
      </p:grpSp>
      <p:grpSp>
        <p:nvGrpSpPr>
          <p:cNvPr id="29709" name="Group 13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6" name="Picture 14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7" name="AutoShape 15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03s </a:t>
              </a:r>
            </a:p>
          </p:txBody>
        </p:sp>
      </p:grpSp>
      <p:grpSp>
        <p:nvGrpSpPr>
          <p:cNvPr id="29712" name="Group 16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4" name="Picture 17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5" name="AutoShape 18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04s </a:t>
              </a:r>
            </a:p>
          </p:txBody>
        </p:sp>
      </p:grpSp>
      <p:grpSp>
        <p:nvGrpSpPr>
          <p:cNvPr id="29715" name="Group 19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2" name="Picture 20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3" name="AutoShape 21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05s </a:t>
              </a:r>
            </a:p>
          </p:txBody>
        </p:sp>
      </p:grpSp>
      <p:grpSp>
        <p:nvGrpSpPr>
          <p:cNvPr id="29718" name="Group 22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50" name="Picture 23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51" name="AutoShape 24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06s </a:t>
              </a:r>
            </a:p>
          </p:txBody>
        </p:sp>
      </p:grp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8" name="Picture 26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9" name="AutoShape 27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07s </a:t>
              </a:r>
            </a:p>
          </p:txBody>
        </p:sp>
      </p:grpSp>
      <p:grpSp>
        <p:nvGrpSpPr>
          <p:cNvPr id="29724" name="Group 28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6" name="Picture 29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7" name="AutoShape 30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08s </a:t>
              </a:r>
            </a:p>
          </p:txBody>
        </p:sp>
      </p:grpSp>
      <p:grpSp>
        <p:nvGrpSpPr>
          <p:cNvPr id="29727" name="Group 31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4" name="Picture 32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5" name="AutoShape 33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09s </a:t>
              </a:r>
            </a:p>
          </p:txBody>
        </p:sp>
      </p:grpSp>
      <p:grpSp>
        <p:nvGrpSpPr>
          <p:cNvPr id="29730" name="Group 34"/>
          <p:cNvGrpSpPr>
            <a:grpSpLocks/>
          </p:cNvGrpSpPr>
          <p:nvPr/>
        </p:nvGrpSpPr>
        <p:grpSpPr bwMode="auto">
          <a:xfrm>
            <a:off x="7140575" y="1905000"/>
            <a:ext cx="1774825" cy="1371600"/>
            <a:chOff x="4450" y="0"/>
            <a:chExt cx="1118" cy="1104"/>
          </a:xfrm>
        </p:grpSpPr>
        <p:pic>
          <p:nvPicPr>
            <p:cNvPr id="9242" name="Picture 35" descr="CLOCK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0"/>
              <a:ext cx="1118" cy="1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43" name="AutoShape 36"/>
            <p:cNvSpPr>
              <a:spLocks noChangeArrowheads="1"/>
            </p:cNvSpPr>
            <p:nvPr/>
          </p:nvSpPr>
          <p:spPr bwMode="auto">
            <a:xfrm>
              <a:off x="4656" y="137"/>
              <a:ext cx="864" cy="775"/>
            </a:xfrm>
            <a:prstGeom prst="octagon">
              <a:avLst>
                <a:gd name="adj" fmla="val 29287"/>
              </a:avLst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1" lang="en-US" sz="6600" b="1" smtClean="0">
                  <a:solidFill>
                    <a:srgbClr val="FF3300"/>
                  </a:solidFill>
                  <a:latin typeface="Times New Roman" pitchFamily="18" charset="0"/>
                </a:rPr>
                <a:t>10s </a:t>
              </a:r>
            </a:p>
          </p:txBody>
        </p:sp>
      </p:grpSp>
      <p:sp>
        <p:nvSpPr>
          <p:cNvPr id="29733" name="AutoShape 37"/>
          <p:cNvSpPr>
            <a:spLocks noChangeArrowheads="1"/>
          </p:cNvSpPr>
          <p:nvPr/>
        </p:nvSpPr>
        <p:spPr bwMode="auto">
          <a:xfrm>
            <a:off x="7315200" y="2971800"/>
            <a:ext cx="1219200" cy="2133600"/>
          </a:xfrm>
          <a:prstGeom prst="cloudCallout">
            <a:avLst>
              <a:gd name="adj1" fmla="val 129296"/>
              <a:gd name="adj2" fmla="val 86088"/>
            </a:avLst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Time" pitchFamily="34" charset="0"/>
              </a:rPr>
              <a:t>§· hÕt 10 gi©y</a:t>
            </a:r>
          </a:p>
        </p:txBody>
      </p:sp>
      <p:pic>
        <p:nvPicPr>
          <p:cNvPr id="29734" name="Picture 38" descr="BELLS7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0"/>
            <a:ext cx="1371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35" name="Picture 39" descr="WEDBELL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-76200"/>
            <a:ext cx="1266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41" descr="duck_head_shaking_yaaa_lg_wm">
            <a:hlinkClick r:id="rId10" action="ppaction://hlinksldjump"/>
          </p:cNvPr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9" y="4768075"/>
            <a:ext cx="990600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8" name="Text Box 42"/>
          <p:cNvSpPr txBox="1">
            <a:spLocks noChangeArrowheads="1"/>
          </p:cNvSpPr>
          <p:nvPr/>
        </p:nvSpPr>
        <p:spPr bwMode="auto">
          <a:xfrm>
            <a:off x="1251559" y="2075208"/>
            <a:ext cx="613984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514350" indent="-514350" eaLnBrk="1" hangingPunct="1">
              <a:buFontTx/>
              <a:buAutoNum type="alphaUcPeriod"/>
            </a:pPr>
            <a:r>
              <a:rPr lang="en-US" sz="2800" smtClean="0">
                <a:solidFill>
                  <a:srgbClr val="000000"/>
                </a:solidFill>
              </a:rPr>
              <a:t>Yes, they are time-consuming and costly</a:t>
            </a:r>
            <a:r>
              <a:rPr lang="en-US" sz="2800" smtClean="0">
                <a:solidFill>
                  <a:srgbClr val="000000"/>
                </a:solidFill>
                <a:latin typeface=".VnArial" pitchFamily="34" charset="0"/>
              </a:rPr>
              <a:t>.</a:t>
            </a:r>
            <a:endParaRPr lang="en-US" sz="2800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9239" name="Text Box 43"/>
          <p:cNvSpPr txBox="1">
            <a:spLocks noChangeArrowheads="1"/>
          </p:cNvSpPr>
          <p:nvPr/>
        </p:nvSpPr>
        <p:spPr bwMode="auto">
          <a:xfrm>
            <a:off x="1080390" y="4108102"/>
            <a:ext cx="707300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</a:t>
            </a:r>
            <a:r>
              <a:rPr lang="en-US" sz="2800" smtClean="0">
                <a:solidFill>
                  <a:srgbClr val="000000"/>
                </a:solidFill>
              </a:rPr>
              <a:t>. yes, they are time-consuming,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 smtClean="0">
                <a:solidFill>
                  <a:srgbClr val="000000"/>
                </a:solidFill>
              </a:rPr>
              <a:t>costly, and dangerous because of bad programs and viruses. </a:t>
            </a:r>
          </a:p>
        </p:txBody>
      </p:sp>
      <p:sp>
        <p:nvSpPr>
          <p:cNvPr id="9240" name="Text Box 44"/>
          <p:cNvSpPr txBox="1">
            <a:spLocks noChangeArrowheads="1"/>
          </p:cNvSpPr>
          <p:nvPr/>
        </p:nvSpPr>
        <p:spPr bwMode="auto">
          <a:xfrm>
            <a:off x="1251559" y="5674537"/>
            <a:ext cx="434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D</a:t>
            </a:r>
            <a:r>
              <a:rPr lang="en-US" sz="2800" smtClean="0">
                <a:solidFill>
                  <a:srgbClr val="000000"/>
                </a:solidFill>
              </a:rPr>
              <a:t>. Both A &amp; B  correct.</a:t>
            </a:r>
          </a:p>
        </p:txBody>
      </p:sp>
      <p:sp>
        <p:nvSpPr>
          <p:cNvPr id="29741" name="Oval 45"/>
          <p:cNvSpPr>
            <a:spLocks noChangeArrowheads="1"/>
          </p:cNvSpPr>
          <p:nvPr/>
        </p:nvSpPr>
        <p:spPr bwMode="auto">
          <a:xfrm>
            <a:off x="1090090" y="4163356"/>
            <a:ext cx="457200" cy="457200"/>
          </a:xfrm>
          <a:prstGeom prst="ellipse">
            <a:avLst/>
          </a:prstGeom>
          <a:noFill/>
          <a:ln w="57150" cmpd="thinThick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42672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00269" y="3029315"/>
            <a:ext cx="66332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.VnArial" pitchFamily="34" charset="0"/>
              </a:rPr>
              <a:t>B</a:t>
            </a:r>
            <a:r>
              <a:rPr lang="en-US" sz="2800" b="1" smtClean="0">
                <a:solidFill>
                  <a:srgbClr val="000000"/>
                </a:solidFill>
                <a:latin typeface=".VnArial" pitchFamily="34" charset="0"/>
              </a:rPr>
              <a:t>.  No, they are time-consuming and dangerous.</a:t>
            </a:r>
            <a:endParaRPr lang="en-US" sz="2800" b="1">
              <a:solidFill>
                <a:srgbClr val="000000"/>
              </a:solidFill>
              <a:latin typeface=".Vn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1214" y="841377"/>
            <a:ext cx="71135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.VnArial" pitchFamily="34" charset="0"/>
                <a:ea typeface="+mj-ea"/>
                <a:cs typeface="+mj-cs"/>
              </a:rPr>
              <a:t>Are there any disadvantages of the Internet? What are they?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9673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EC1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2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xit" presetSubtype="1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7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EC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9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500"/>
                                        <p:tgtEl>
                                          <p:spTgt spid="297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2" grpId="1" animBg="1"/>
      <p:bldP spid="29733" grpId="0" animBg="1"/>
      <p:bldP spid="297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25"/>
          <p:cNvSpPr>
            <a:spLocks noChangeArrowheads="1"/>
          </p:cNvSpPr>
          <p:nvPr/>
        </p:nvSpPr>
        <p:spPr bwMode="auto">
          <a:xfrm>
            <a:off x="8171145" y="1495926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19" name="AutoShape 226"/>
          <p:cNvSpPr>
            <a:spLocks noChangeArrowheads="1"/>
          </p:cNvSpPr>
          <p:nvPr/>
        </p:nvSpPr>
        <p:spPr bwMode="auto">
          <a:xfrm>
            <a:off x="8176364" y="2234114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0" name="AutoShape 227"/>
          <p:cNvSpPr>
            <a:spLocks noChangeArrowheads="1"/>
          </p:cNvSpPr>
          <p:nvPr/>
        </p:nvSpPr>
        <p:spPr bwMode="auto">
          <a:xfrm>
            <a:off x="8238994" y="3027015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1" name="AutoShape 228"/>
          <p:cNvSpPr>
            <a:spLocks noChangeArrowheads="1"/>
          </p:cNvSpPr>
          <p:nvPr/>
        </p:nvSpPr>
        <p:spPr bwMode="auto">
          <a:xfrm>
            <a:off x="8238994" y="3780946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222" name="AutoShape 229"/>
          <p:cNvSpPr>
            <a:spLocks noChangeArrowheads="1"/>
          </p:cNvSpPr>
          <p:nvPr/>
        </p:nvSpPr>
        <p:spPr bwMode="auto">
          <a:xfrm>
            <a:off x="8260392" y="4618716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228600" y="1600200"/>
            <a:ext cx="7696200" cy="39272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1.The Internet is a wonderful invention of modern life.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2.  Sandra uses the Internet to get information and play games. </a:t>
            </a:r>
            <a:endParaRPr lang="en-US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3.The Internet is 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available </a:t>
            </a:r>
            <a:r>
              <a:rPr lang="en-U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only in  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cities, so it is easy for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HongHoa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 to get access to the Internet.</a:t>
            </a:r>
            <a:endParaRPr lang="en-US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4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. According to </a:t>
            </a:r>
            <a:r>
              <a:rPr lang="en-US" sz="28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HuanSui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, People </a:t>
            </a:r>
            <a:r>
              <a:rPr lang="en-US" sz="28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use the Internet for </a:t>
            </a:r>
            <a:r>
              <a:rPr 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only education and getting information. </a:t>
            </a:r>
            <a:endParaRPr lang="en-US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5. The Internet has not only benefits but also limitations.</a:t>
            </a:r>
            <a:endParaRPr lang="en-US" sz="2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</p:txBody>
      </p:sp>
      <p:sp>
        <p:nvSpPr>
          <p:cNvPr id="9225" name="Text Box 45"/>
          <p:cNvSpPr txBox="1">
            <a:spLocks noChangeArrowheads="1"/>
          </p:cNvSpPr>
          <p:nvPr/>
        </p:nvSpPr>
        <p:spPr bwMode="auto">
          <a:xfrm>
            <a:off x="381000" y="536988"/>
            <a:ext cx="7086600" cy="5909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kumimoji="1" lang="en-US" sz="3600" b="1" i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 True </a:t>
            </a:r>
            <a:r>
              <a:rPr kumimoji="1" lang="en-US" sz="3600" b="1" i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or </a:t>
            </a:r>
            <a:r>
              <a:rPr kumimoji="1" lang="en-US" sz="3600" b="1" i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False prediction</a:t>
            </a:r>
            <a:endParaRPr kumimoji="1" lang="en-US" sz="3600" b="1" i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9226" name="Text Box 63"/>
          <p:cNvSpPr txBox="1">
            <a:spLocks noChangeArrowheads="1"/>
          </p:cNvSpPr>
          <p:nvPr/>
        </p:nvSpPr>
        <p:spPr bwMode="auto">
          <a:xfrm>
            <a:off x="8153400" y="838200"/>
            <a:ext cx="914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Arial Narrow" pitchFamily="34" charset="0"/>
              </a:rPr>
              <a:t>Key</a:t>
            </a:r>
          </a:p>
        </p:txBody>
      </p:sp>
    </p:spTree>
    <p:extLst>
      <p:ext uri="{BB962C8B-B14F-4D97-AF65-F5344CB8AC3E}">
        <p14:creationId xmlns:p14="http://schemas.microsoft.com/office/powerpoint/2010/main" val="195895965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4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chemeClr val="accent6"/>
                </a:solidFill>
              </a:rPr>
              <a:t>UNIT 5</a:t>
            </a:r>
            <a:r>
              <a:rPr lang="en-US" b="1" dirty="0" smtClean="0">
                <a:solidFill>
                  <a:schemeClr val="accent6"/>
                </a:solidFill>
              </a:rPr>
              <a:t>: THE MEDIA</a:t>
            </a:r>
            <a:br>
              <a:rPr lang="en-US" b="1" dirty="0" smtClean="0">
                <a:solidFill>
                  <a:schemeClr val="accent6"/>
                </a:solidFill>
              </a:rPr>
            </a:br>
            <a:r>
              <a:rPr lang="en-US" b="1" u="sng" dirty="0" smtClean="0">
                <a:solidFill>
                  <a:srgbClr val="0000FF"/>
                </a:solidFill>
              </a:rPr>
              <a:t>Lesson 4</a:t>
            </a:r>
            <a:r>
              <a:rPr lang="en-US" b="1" dirty="0" smtClean="0">
                <a:solidFill>
                  <a:srgbClr val="0000FF"/>
                </a:solidFill>
              </a:rPr>
              <a:t>: Read 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10" name="Picture 2" descr="Káº¿t quáº£ hÃ¬nh áº£nh cho tranh intern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8599" y="1371600"/>
            <a:ext cx="8593899" cy="54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25"/>
          <p:cNvSpPr>
            <a:spLocks noChangeArrowheads="1"/>
          </p:cNvSpPr>
          <p:nvPr/>
        </p:nvSpPr>
        <p:spPr bwMode="auto">
          <a:xfrm>
            <a:off x="7900270" y="1479550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39" name="AutoShape 226"/>
          <p:cNvSpPr>
            <a:spLocks noChangeArrowheads="1"/>
          </p:cNvSpPr>
          <p:nvPr/>
        </p:nvSpPr>
        <p:spPr bwMode="auto">
          <a:xfrm>
            <a:off x="7924800" y="2452688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0" name="AutoShape 227"/>
          <p:cNvSpPr>
            <a:spLocks noChangeArrowheads="1"/>
          </p:cNvSpPr>
          <p:nvPr/>
        </p:nvSpPr>
        <p:spPr bwMode="auto">
          <a:xfrm>
            <a:off x="8012482" y="3582988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1" name="AutoShape 228"/>
          <p:cNvSpPr>
            <a:spLocks noChangeArrowheads="1"/>
          </p:cNvSpPr>
          <p:nvPr/>
        </p:nvSpPr>
        <p:spPr bwMode="auto">
          <a:xfrm>
            <a:off x="8058150" y="4648200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2" name="AutoShape 229"/>
          <p:cNvSpPr>
            <a:spLocks noChangeArrowheads="1"/>
          </p:cNvSpPr>
          <p:nvPr/>
        </p:nvSpPr>
        <p:spPr bwMode="auto">
          <a:xfrm>
            <a:off x="7987952" y="5670550"/>
            <a:ext cx="685800" cy="6858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00FF00"/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345" name="Text Box 45"/>
          <p:cNvSpPr txBox="1">
            <a:spLocks noChangeArrowheads="1"/>
          </p:cNvSpPr>
          <p:nvPr/>
        </p:nvSpPr>
        <p:spPr bwMode="auto">
          <a:xfrm>
            <a:off x="838200" y="0"/>
            <a:ext cx="7536656" cy="1079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sz="3600" b="1" i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Read the statements and </a:t>
            </a:r>
            <a:r>
              <a:rPr kumimoji="1" lang="en-US" sz="3600" b="1" i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check your </a:t>
            </a:r>
            <a:r>
              <a:rPr kumimoji="1" lang="en-US" sz="3600" b="1" i="1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True or </a:t>
            </a:r>
            <a:r>
              <a:rPr kumimoji="1" lang="en-US" sz="3600" b="1" i="1" smtClean="0">
                <a:solidFill>
                  <a:srgbClr val="FF0000"/>
                </a:solidFill>
                <a:latin typeface="Arial Narrow" pitchFamily="34" charset="0"/>
                <a:cs typeface="Arial" charset="0"/>
              </a:rPr>
              <a:t>False prediction</a:t>
            </a:r>
            <a:endParaRPr kumimoji="1" lang="en-US" sz="3600" b="1" i="1">
              <a:solidFill>
                <a:srgbClr val="FF0000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14346" name="Text Box 63"/>
          <p:cNvSpPr txBox="1">
            <a:spLocks noChangeArrowheads="1"/>
          </p:cNvSpPr>
          <p:nvPr/>
        </p:nvSpPr>
        <p:spPr bwMode="auto">
          <a:xfrm>
            <a:off x="7766234" y="559493"/>
            <a:ext cx="1245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Arial Narrow" pitchFamily="34" charset="0"/>
              </a:rPr>
              <a:t>Key</a:t>
            </a:r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8001000" y="1524000"/>
            <a:ext cx="595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Arial" charset="0"/>
              </a:rPr>
              <a:t>T</a:t>
            </a: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8050060" y="2500270"/>
            <a:ext cx="595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Arial" charset="0"/>
              </a:rPr>
              <a:t>F</a:t>
            </a:r>
          </a:p>
        </p:txBody>
      </p:sp>
      <p:sp>
        <p:nvSpPr>
          <p:cNvPr id="38978" name="Text Box 66"/>
          <p:cNvSpPr txBox="1">
            <a:spLocks noChangeArrowheads="1"/>
          </p:cNvSpPr>
          <p:nvPr/>
        </p:nvSpPr>
        <p:spPr bwMode="auto">
          <a:xfrm>
            <a:off x="8135228" y="3627438"/>
            <a:ext cx="595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Arial" charset="0"/>
              </a:rPr>
              <a:t>F</a:t>
            </a:r>
          </a:p>
        </p:txBody>
      </p:sp>
      <p:sp>
        <p:nvSpPr>
          <p:cNvPr id="38979" name="Text Box 67"/>
          <p:cNvSpPr txBox="1">
            <a:spLocks noChangeArrowheads="1"/>
          </p:cNvSpPr>
          <p:nvPr/>
        </p:nvSpPr>
        <p:spPr bwMode="auto">
          <a:xfrm>
            <a:off x="8169056" y="4694738"/>
            <a:ext cx="595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CC0000"/>
                </a:solidFill>
                <a:latin typeface="Arial" charset="0"/>
              </a:rPr>
              <a:t>F</a:t>
            </a:r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8091487" y="5715000"/>
            <a:ext cx="5953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1">
                <a:solidFill>
                  <a:srgbClr val="0000CC"/>
                </a:solidFill>
                <a:latin typeface="Arial" charset="0"/>
              </a:rPr>
              <a:t>T</a:t>
            </a: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228600" y="1267379"/>
            <a:ext cx="7696200" cy="536146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1.The Internet is a wonderful invention of modern life.</a:t>
            </a: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2.  </a:t>
            </a:r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Sandra 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uses the Internet to get information and play games. 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3.The Internet is 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available </a:t>
            </a:r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only in  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cities, so it is easy for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HongHoa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 to get access to the Internet.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4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. According to </a:t>
            </a:r>
            <a:r>
              <a:rPr lang="en-US" sz="3200" b="1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HuanSui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, People </a:t>
            </a:r>
            <a:r>
              <a:rPr lang="en-US" sz="3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use the Internet for </a:t>
            </a: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only education and getting information. 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Narrow" pitchFamily="34" charset="0"/>
                <a:cs typeface="Arial" charset="0"/>
              </a:rPr>
              <a:t>5. The Internet has not only benefits but also limitations.</a:t>
            </a:r>
            <a:endParaRPr lang="en-US" sz="3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Narrow" pitchFamily="34" charset="0"/>
              <a:cs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014608" y="3186830"/>
            <a:ext cx="17807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41334" y="4177430"/>
            <a:ext cx="72337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133600" y="5122928"/>
            <a:ext cx="71189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335161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6" grpId="0"/>
      <p:bldP spid="38977" grpId="0"/>
      <p:bldP spid="38978" grpId="0"/>
      <p:bldP spid="38979" grpId="0"/>
      <p:bldP spid="3898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86" name="Group 106"/>
          <p:cNvGraphicFramePr>
            <a:graphicFrameLocks noGrp="1"/>
          </p:cNvGraphicFramePr>
          <p:nvPr/>
        </p:nvGraphicFramePr>
        <p:xfrm>
          <a:off x="0" y="0"/>
          <a:ext cx="9144000" cy="6908802"/>
        </p:xfrm>
        <a:graphic>
          <a:graphicData uri="http://schemas.openxmlformats.org/drawingml/2006/table">
            <a:tbl>
              <a:tblPr/>
              <a:tblGrid>
                <a:gridCol w="6721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9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26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Before 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After read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KEY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1.The Internet is a wonderful invention of modern life.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2.The Internet is a slow and inconvenient way to get information.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3.The Internet is available not only in  cities but also in the countries.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4.People use the Internet for purposes: education and entertainment,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5.Bad program is one of the limitations of the Internet.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5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rial" charset="0"/>
                        </a:rPr>
                        <a:t>6.Everyone should be alert when using the Internet.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80" name="Text Box 45"/>
          <p:cNvSpPr txBox="1">
            <a:spLocks noChangeArrowheads="1"/>
          </p:cNvSpPr>
          <p:nvPr/>
        </p:nvSpPr>
        <p:spPr bwMode="auto">
          <a:xfrm>
            <a:off x="0" y="0"/>
            <a:ext cx="617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kumimoji="1" lang="en-US" altLang="vi-VN" b="1" i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II. Read the statements and decide if the statements are True or False</a:t>
            </a:r>
            <a:r>
              <a:rPr kumimoji="1" lang="en-US" altLang="vi-VN" b="1" i="1">
                <a:latin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2934" name="Text Box 54"/>
          <p:cNvSpPr txBox="1">
            <a:spLocks noChangeArrowheads="1"/>
          </p:cNvSpPr>
          <p:nvPr/>
        </p:nvSpPr>
        <p:spPr bwMode="auto">
          <a:xfrm>
            <a:off x="8458200" y="1066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FF3300"/>
                </a:solidFill>
                <a:latin typeface=".VnTime" pitchFamily="34" charset="0"/>
              </a:rPr>
              <a:t>T</a:t>
            </a:r>
          </a:p>
        </p:txBody>
      </p:sp>
      <p:sp>
        <p:nvSpPr>
          <p:cNvPr id="122935" name="Text Box 55"/>
          <p:cNvSpPr txBox="1">
            <a:spLocks noChangeArrowheads="1"/>
          </p:cNvSpPr>
          <p:nvPr/>
        </p:nvSpPr>
        <p:spPr bwMode="auto">
          <a:xfrm>
            <a:off x="8458200" y="1905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FF3300"/>
                </a:solidFill>
                <a:latin typeface=".VnTime" pitchFamily="34" charset="0"/>
              </a:rPr>
              <a:t>F</a:t>
            </a:r>
          </a:p>
        </p:txBody>
      </p:sp>
      <p:sp>
        <p:nvSpPr>
          <p:cNvPr id="122936" name="Text Box 56"/>
          <p:cNvSpPr txBox="1">
            <a:spLocks noChangeArrowheads="1"/>
          </p:cNvSpPr>
          <p:nvPr/>
        </p:nvSpPr>
        <p:spPr bwMode="auto">
          <a:xfrm>
            <a:off x="8458200" y="28956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FF3300"/>
                </a:solidFill>
                <a:latin typeface=".VnTime" pitchFamily="34" charset="0"/>
              </a:rPr>
              <a:t>F</a:t>
            </a:r>
          </a:p>
        </p:txBody>
      </p:sp>
      <p:sp>
        <p:nvSpPr>
          <p:cNvPr id="122937" name="Text Box 57"/>
          <p:cNvSpPr txBox="1">
            <a:spLocks noChangeArrowheads="1"/>
          </p:cNvSpPr>
          <p:nvPr/>
        </p:nvSpPr>
        <p:spPr bwMode="auto">
          <a:xfrm>
            <a:off x="8458200" y="39624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FF3300"/>
                </a:solidFill>
                <a:latin typeface=".VnTime" pitchFamily="34" charset="0"/>
              </a:rPr>
              <a:t>F</a:t>
            </a:r>
          </a:p>
        </p:txBody>
      </p:sp>
      <p:sp>
        <p:nvSpPr>
          <p:cNvPr id="122938" name="Text Box 58"/>
          <p:cNvSpPr txBox="1">
            <a:spLocks noChangeArrowheads="1"/>
          </p:cNvSpPr>
          <p:nvPr/>
        </p:nvSpPr>
        <p:spPr bwMode="auto">
          <a:xfrm>
            <a:off x="8458200" y="5257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FF3300"/>
                </a:solidFill>
                <a:latin typeface=".VnTime" pitchFamily="34" charset="0"/>
              </a:rPr>
              <a:t>T</a:t>
            </a:r>
          </a:p>
        </p:txBody>
      </p:sp>
      <p:sp>
        <p:nvSpPr>
          <p:cNvPr id="122939" name="Text Box 59"/>
          <p:cNvSpPr txBox="1">
            <a:spLocks noChangeArrowheads="1"/>
          </p:cNvSpPr>
          <p:nvPr/>
        </p:nvSpPr>
        <p:spPr bwMode="auto">
          <a:xfrm>
            <a:off x="8458200" y="61722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>
                <a:solidFill>
                  <a:srgbClr val="FF3300"/>
                </a:solidFill>
                <a:latin typeface=".VnTime" pitchFamily="34" charset="0"/>
              </a:rPr>
              <a:t>T</a:t>
            </a:r>
          </a:p>
        </p:txBody>
      </p:sp>
      <p:pic>
        <p:nvPicPr>
          <p:cNvPr id="1087" name="Picture 113" descr="hat_diploma_md_wht.gif">
            <a:hlinkClick r:id="rId16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8382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8" name="Picture 114" descr="hat_diploma_md_wht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09800"/>
            <a:ext cx="83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9" name="Picture 115" descr="hat_diploma_md_wht.gif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124200"/>
            <a:ext cx="876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0" name="Picture 116" descr="hat_diploma_md_wht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1" name="Picture 117" descr="hat_diploma_md_wht.gif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562600"/>
            <a:ext cx="91440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2" name="Picture 118" descr="hat_diploma_md_wht.gif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372225"/>
            <a:ext cx="952500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99" name="Text Box 119"/>
          <p:cNvSpPr txBox="1">
            <a:spLocks noChangeArrowheads="1"/>
          </p:cNvSpPr>
          <p:nvPr/>
        </p:nvSpPr>
        <p:spPr bwMode="auto">
          <a:xfrm>
            <a:off x="2209800" y="1752600"/>
            <a:ext cx="2514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vi-VN" sz="200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fast and convenient</a:t>
            </a:r>
          </a:p>
        </p:txBody>
      </p:sp>
      <p:sp>
        <p:nvSpPr>
          <p:cNvPr id="123001" name="Text Box 121"/>
          <p:cNvSpPr txBox="1">
            <a:spLocks noChangeArrowheads="1"/>
          </p:cNvSpPr>
          <p:nvPr/>
        </p:nvSpPr>
        <p:spPr bwMode="auto">
          <a:xfrm>
            <a:off x="2971800" y="2514600"/>
            <a:ext cx="3657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vi-VN" sz="240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only in cities</a:t>
            </a:r>
          </a:p>
        </p:txBody>
      </p:sp>
      <p:sp>
        <p:nvSpPr>
          <p:cNvPr id="123002" name="Text Box 122"/>
          <p:cNvSpPr txBox="1">
            <a:spLocks noChangeArrowheads="1"/>
          </p:cNvSpPr>
          <p:nvPr/>
        </p:nvSpPr>
        <p:spPr bwMode="auto">
          <a:xfrm>
            <a:off x="0" y="2971800"/>
            <a:ext cx="1600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kumimoji="1" lang="vi-VN" altLang="vi-VN">
              <a:solidFill>
                <a:srgbClr val="FF33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3003" name="Text Box 123"/>
          <p:cNvSpPr txBox="1">
            <a:spLocks noChangeArrowheads="1"/>
          </p:cNvSpPr>
          <p:nvPr/>
        </p:nvSpPr>
        <p:spPr bwMode="auto">
          <a:xfrm>
            <a:off x="1828800" y="39624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.VnRevu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Revu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vi-VN" sz="240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communication and commerce</a:t>
            </a:r>
          </a:p>
        </p:txBody>
      </p:sp>
      <p:pic>
        <p:nvPicPr>
          <p:cNvPr id="1097" name="Picture 124" descr="flowers39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0"/>
            <a:ext cx="4556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02" name="TextBox1" r:id="rId2" imgW="457200" imgH="380880"/>
        </mc:Choice>
        <mc:Fallback>
          <p:control name="TextBox1" r:id="rId2" imgW="457200" imgH="380880">
            <p:pic>
              <p:nvPicPr>
                <p:cNvPr id="1026" name="Text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2"/>
                <a:srcRect/>
                <a:stretch>
                  <a:fillRect/>
                </a:stretch>
              </p:blipFill>
              <p:spPr bwMode="auto">
                <a:xfrm>
                  <a:off x="6858000" y="1066800"/>
                  <a:ext cx="457200" cy="381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3" name="TextBox2" r:id="rId3" imgW="457200" imgH="457200"/>
        </mc:Choice>
        <mc:Fallback>
          <p:control name="TextBox2" r:id="rId3" imgW="457200" imgH="457200">
            <p:pic>
              <p:nvPicPr>
                <p:cNvPr id="1027" name="Text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/>
                <a:srcRect/>
                <a:stretch>
                  <a:fillRect/>
                </a:stretch>
              </p:blipFill>
              <p:spPr bwMode="auto">
                <a:xfrm>
                  <a:off x="6858000" y="1905000"/>
                  <a:ext cx="4572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4" name="TextBox3" r:id="rId4" imgW="457200" imgH="457200"/>
        </mc:Choice>
        <mc:Fallback>
          <p:control name="TextBox3" r:id="rId4" imgW="457200" imgH="457200">
            <p:pic>
              <p:nvPicPr>
                <p:cNvPr id="1028" name="Text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/>
                <a:srcRect/>
                <a:stretch>
                  <a:fillRect/>
                </a:stretch>
              </p:blipFill>
              <p:spPr bwMode="auto">
                <a:xfrm>
                  <a:off x="6858000" y="2895600"/>
                  <a:ext cx="4572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5" name="TextBox4" r:id="rId5" imgW="457200" imgH="457200"/>
        </mc:Choice>
        <mc:Fallback>
          <p:control name="TextBox4" r:id="rId5" imgW="457200" imgH="457200">
            <p:pic>
              <p:nvPicPr>
                <p:cNvPr id="1029" name="Text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/>
                <a:srcRect/>
                <a:stretch>
                  <a:fillRect/>
                </a:stretch>
              </p:blipFill>
              <p:spPr bwMode="auto">
                <a:xfrm>
                  <a:off x="6858000" y="3962400"/>
                  <a:ext cx="4572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6" name="TextBox5" r:id="rId6" imgW="457200" imgH="457200"/>
        </mc:Choice>
        <mc:Fallback>
          <p:control name="TextBox5" r:id="rId6" imgW="457200" imgH="457200">
            <p:pic>
              <p:nvPicPr>
                <p:cNvPr id="1030" name="Text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6"/>
                <a:srcRect/>
                <a:stretch>
                  <a:fillRect/>
                </a:stretch>
              </p:blipFill>
              <p:spPr bwMode="auto">
                <a:xfrm>
                  <a:off x="6858000" y="5257800"/>
                  <a:ext cx="4572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7" name="TextBox6" r:id="rId7" imgW="457200" imgH="457200"/>
        </mc:Choice>
        <mc:Fallback>
          <p:control name="TextBox6" r:id="rId7" imgW="457200" imgH="457200">
            <p:pic>
              <p:nvPicPr>
                <p:cNvPr id="1031" name="Text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7"/>
                <a:srcRect/>
                <a:stretch>
                  <a:fillRect/>
                </a:stretch>
              </p:blipFill>
              <p:spPr bwMode="auto">
                <a:xfrm>
                  <a:off x="6858000" y="6172200"/>
                  <a:ext cx="4572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8" name="TextBox7" r:id="rId8" imgW="457200" imgH="457200"/>
        </mc:Choice>
        <mc:Fallback>
          <p:control name="TextBox7" r:id="rId8" imgW="457200" imgH="457200">
            <p:pic>
              <p:nvPicPr>
                <p:cNvPr id="1032" name="Text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8"/>
                <a:srcRect/>
                <a:stretch>
                  <a:fillRect/>
                </a:stretch>
              </p:blipFill>
              <p:spPr bwMode="auto">
                <a:xfrm>
                  <a:off x="7696200" y="1066800"/>
                  <a:ext cx="4572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09" name="TextBox8" r:id="rId9" imgW="457200" imgH="380880"/>
        </mc:Choice>
        <mc:Fallback>
          <p:control name="TextBox8" r:id="rId9" imgW="457200" imgH="380880">
            <p:pic>
              <p:nvPicPr>
                <p:cNvPr id="1033" name="Text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9"/>
                <a:srcRect/>
                <a:stretch>
                  <a:fillRect/>
                </a:stretch>
              </p:blipFill>
              <p:spPr bwMode="auto">
                <a:xfrm>
                  <a:off x="7696200" y="1905000"/>
                  <a:ext cx="457200" cy="381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0" name="TextBox9" r:id="rId10" imgW="457200" imgH="380880"/>
        </mc:Choice>
        <mc:Fallback>
          <p:control name="TextBox9" r:id="rId10" imgW="457200" imgH="380880">
            <p:pic>
              <p:nvPicPr>
                <p:cNvPr id="1034" name="Text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0"/>
                <a:srcRect/>
                <a:stretch>
                  <a:fillRect/>
                </a:stretch>
              </p:blipFill>
              <p:spPr bwMode="auto">
                <a:xfrm>
                  <a:off x="7696200" y="2895600"/>
                  <a:ext cx="457200" cy="381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1" name="TextBox10" r:id="rId11" imgW="457200" imgH="457200"/>
        </mc:Choice>
        <mc:Fallback>
          <p:control name="TextBox10" r:id="rId11" imgW="457200" imgH="457200">
            <p:pic>
              <p:nvPicPr>
                <p:cNvPr id="1035" name="Text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7696200" y="3962400"/>
                  <a:ext cx="4572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2" name="TextBox11" r:id="rId12" imgW="457200" imgH="457200"/>
        </mc:Choice>
        <mc:Fallback>
          <p:control name="TextBox11" r:id="rId12" imgW="457200" imgH="457200">
            <p:pic>
              <p:nvPicPr>
                <p:cNvPr id="1036" name="Text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2"/>
                <a:srcRect/>
                <a:stretch>
                  <a:fillRect/>
                </a:stretch>
              </p:blipFill>
              <p:spPr bwMode="auto">
                <a:xfrm>
                  <a:off x="7696200" y="5257800"/>
                  <a:ext cx="4572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13" name="TextBox12" r:id="rId13" imgW="457200" imgH="457200"/>
        </mc:Choice>
        <mc:Fallback>
          <p:control name="TextBox12" r:id="rId13" imgW="457200" imgH="457200">
            <p:pic>
              <p:nvPicPr>
                <p:cNvPr id="1037" name="Text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3"/>
                <a:srcRect/>
                <a:stretch>
                  <a:fillRect/>
                </a:stretch>
              </p:blipFill>
              <p:spPr bwMode="auto">
                <a:xfrm>
                  <a:off x="7696200" y="6172200"/>
                  <a:ext cx="457200" cy="457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47853928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229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2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500"/>
                                        <p:tgtEl>
                                          <p:spTgt spid="123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500"/>
                                        <p:tgtEl>
                                          <p:spTgt spid="123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3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4" grpId="0"/>
      <p:bldP spid="122935" grpId="0"/>
      <p:bldP spid="122936" grpId="0"/>
      <p:bldP spid="122939" grpId="0"/>
      <p:bldP spid="122999" grpId="0" build="allAtOnce" animBg="1"/>
      <p:bldP spid="123001" grpId="0" animBg="1"/>
      <p:bldP spid="123002" grpId="0" animBg="1"/>
      <p:bldP spid="1230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981200" y="304800"/>
            <a:ext cx="3657600" cy="579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sz="3200" b="1" i="1" dirty="0" smtClean="0">
                <a:solidFill>
                  <a:srgbClr val="FF0000"/>
                </a:solidFill>
                <a:latin typeface="VNI-Thufap2" pitchFamily="2" charset="0"/>
                <a:cs typeface="Arial" charset="0"/>
              </a:rPr>
              <a:t>I. Vocabulary</a:t>
            </a:r>
            <a:endParaRPr kumimoji="1" lang="en-US" sz="3200" b="1" i="1" dirty="0">
              <a:solidFill>
                <a:srgbClr val="FF0000"/>
              </a:solidFill>
              <a:latin typeface="VNI-Thufap2" pitchFamily="2" charset="0"/>
              <a:cs typeface="Arial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81000" y="985161"/>
            <a:ext cx="2769502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4000" b="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forum (</a:t>
            </a:r>
            <a:r>
              <a:rPr lang="en-US" sz="40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n):</a:t>
            </a:r>
            <a:endParaRPr lang="en-US" sz="40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430614" y="2463540"/>
            <a:ext cx="220371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4000" b="1" dirty="0">
                <a:latin typeface="Arial Narrow" pitchFamily="34" charset="0"/>
              </a:rPr>
              <a:t>surf  </a:t>
            </a:r>
            <a:r>
              <a:rPr lang="en-US" sz="4000" b="1" dirty="0" smtClean="0">
                <a:latin typeface="Arial Narrow" pitchFamily="34" charset="0"/>
              </a:rPr>
              <a:t>(v):</a:t>
            </a:r>
            <a:endParaRPr lang="en-US" sz="4000" b="1" dirty="0">
              <a:latin typeface="Arial Narrow" pitchFamily="34" charset="0"/>
            </a:endParaRPr>
          </a:p>
        </p:txBody>
      </p:sp>
      <p:sp>
        <p:nvSpPr>
          <p:cNvPr id="6172" name="Text Box 28"/>
          <p:cNvSpPr txBox="1">
            <a:spLocks noChangeArrowheads="1"/>
          </p:cNvSpPr>
          <p:nvPr/>
        </p:nvSpPr>
        <p:spPr bwMode="auto">
          <a:xfrm>
            <a:off x="10424" y="4045892"/>
            <a:ext cx="4995332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4000" b="1" dirty="0">
                <a:latin typeface="Arial Narrow" pitchFamily="34" charset="0"/>
              </a:rPr>
              <a:t>time - consuming (</a:t>
            </a:r>
            <a:r>
              <a:rPr lang="en-US" sz="4000" b="1" dirty="0" err="1">
                <a:latin typeface="Arial Narrow" pitchFamily="34" charset="0"/>
              </a:rPr>
              <a:t>adj</a:t>
            </a:r>
            <a:r>
              <a:rPr lang="en-US" sz="4000" b="1" dirty="0">
                <a:latin typeface="Arial Narrow" pitchFamily="34" charset="0"/>
              </a:rPr>
              <a:t>):</a:t>
            </a: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471454" y="1752599"/>
            <a:ext cx="252888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4000" b="1" dirty="0" smtClean="0">
                <a:latin typeface="Arial Narrow" pitchFamily="34" charset="0"/>
              </a:rPr>
              <a:t>deny </a:t>
            </a:r>
            <a:r>
              <a:rPr lang="en-US" sz="4000" b="1" dirty="0">
                <a:latin typeface="Arial Narrow" pitchFamily="34" charset="0"/>
              </a:rPr>
              <a:t>(v):</a:t>
            </a:r>
          </a:p>
        </p:txBody>
      </p:sp>
      <p:sp>
        <p:nvSpPr>
          <p:cNvPr id="6188" name="Text Box 44"/>
          <p:cNvSpPr txBox="1">
            <a:spLocks noChangeArrowheads="1"/>
          </p:cNvSpPr>
          <p:nvPr/>
        </p:nvSpPr>
        <p:spPr bwMode="auto">
          <a:xfrm>
            <a:off x="41381" y="3261782"/>
            <a:ext cx="6451534" cy="6463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3600" b="1" dirty="0" smtClean="0">
                <a:latin typeface="Arial Narrow" pitchFamily="34" charset="0"/>
              </a:rPr>
              <a:t>limitation = disadvantage </a:t>
            </a:r>
            <a:r>
              <a:rPr lang="en-US" sz="3600" b="1" dirty="0">
                <a:latin typeface="Arial Narrow" pitchFamily="34" charset="0"/>
              </a:rPr>
              <a:t>(n):</a:t>
            </a:r>
          </a:p>
        </p:txBody>
      </p:sp>
      <p:sp>
        <p:nvSpPr>
          <p:cNvPr id="6207" name="Rectangle 63"/>
          <p:cNvSpPr>
            <a:spLocks noChangeArrowheads="1"/>
          </p:cNvSpPr>
          <p:nvPr/>
        </p:nvSpPr>
        <p:spPr bwMode="auto">
          <a:xfrm>
            <a:off x="149224" y="4822626"/>
            <a:ext cx="4493538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4000" b="1" dirty="0">
                <a:latin typeface="Arial Narrow" pitchFamily="34" charset="0"/>
              </a:rPr>
              <a:t>spam (n) = junk mail: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5462" y="985161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d</a:t>
            </a:r>
            <a:r>
              <a:rPr lang="en-US" sz="4000" b="1" dirty="0" err="1" smtClean="0"/>
              <a:t>iễn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đàn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52059" y="2465736"/>
            <a:ext cx="2660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l</a:t>
            </a:r>
            <a:r>
              <a:rPr lang="en-US" sz="4000" b="1" dirty="0" err="1" smtClean="0"/>
              <a:t>ướt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mạng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5756" y="4105210"/>
            <a:ext cx="3561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/>
              <a:t>t</a:t>
            </a:r>
            <a:r>
              <a:rPr lang="en-US" sz="4000" b="1" dirty="0" err="1" smtClean="0"/>
              <a:t>ốn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thời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gian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85462" y="1742269"/>
            <a:ext cx="272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phủ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nhận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07485" y="3318942"/>
            <a:ext cx="34926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/>
              <a:t>h</a:t>
            </a:r>
            <a:r>
              <a:rPr lang="en-US" sz="3600" b="1" dirty="0" err="1" smtClean="0"/>
              <a:t>ạn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chế</a:t>
            </a:r>
            <a:r>
              <a:rPr lang="en-US" sz="3600" b="1" dirty="0" smtClean="0"/>
              <a:t>, </a:t>
            </a:r>
            <a:r>
              <a:rPr lang="en-US" sz="3600" b="1" dirty="0" err="1" smtClean="0"/>
              <a:t>bất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lợi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94578" y="4840371"/>
            <a:ext cx="29966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/>
              <a:t>thư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rác</a:t>
            </a:r>
            <a:endParaRPr lang="en-US" sz="4000" b="1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775570" y="1061252"/>
            <a:ext cx="152400" cy="1524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auto">
          <a:xfrm>
            <a:off x="1373809" y="1782042"/>
            <a:ext cx="152400" cy="1524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auto">
          <a:xfrm>
            <a:off x="1043836" y="3305372"/>
            <a:ext cx="152400" cy="1524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586620" y="3308551"/>
            <a:ext cx="152400" cy="1524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2506818" y="4105210"/>
            <a:ext cx="152400" cy="152400"/>
          </a:xfrm>
          <a:prstGeom prst="rect">
            <a:avLst/>
          </a:prstGeom>
          <a:solidFill>
            <a:srgbClr val="FF00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9173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  <p:bldP spid="6165" grpId="0"/>
      <p:bldP spid="6172" grpId="0"/>
      <p:bldP spid="6177" grpId="0"/>
      <p:bldP spid="6188" grpId="0"/>
      <p:bldP spid="6207" grpId="0"/>
      <p:bldP spid="2" grpId="0"/>
      <p:bldP spid="3" grpId="0"/>
      <p:bldP spid="5" grpId="0"/>
      <p:bldP spid="6" grpId="0"/>
      <p:bldP spid="7" grpId="0"/>
      <p:bldP spid="8" grpId="0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915061" y="114822"/>
            <a:ext cx="51958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</a:rPr>
              <a:t>WHAT AND WHERE</a:t>
            </a:r>
          </a:p>
        </p:txBody>
      </p:sp>
      <p:sp>
        <p:nvSpPr>
          <p:cNvPr id="50179" name="Cloud"/>
          <p:cNvSpPr>
            <a:spLocks noChangeAspect="1" noEditPoints="1" noChangeArrowheads="1"/>
          </p:cNvSpPr>
          <p:nvPr/>
        </p:nvSpPr>
        <p:spPr bwMode="auto">
          <a:xfrm>
            <a:off x="381000" y="914400"/>
            <a:ext cx="2743200" cy="1838325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180" name="Cloud"/>
          <p:cNvSpPr>
            <a:spLocks noChangeAspect="1" noEditPoints="1" noChangeArrowheads="1"/>
          </p:cNvSpPr>
          <p:nvPr/>
        </p:nvSpPr>
        <p:spPr bwMode="auto">
          <a:xfrm>
            <a:off x="5562600" y="762000"/>
            <a:ext cx="2743200" cy="1838325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9933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181" name="Cloud"/>
          <p:cNvSpPr>
            <a:spLocks noChangeAspect="1" noEditPoints="1" noChangeArrowheads="1"/>
          </p:cNvSpPr>
          <p:nvPr/>
        </p:nvSpPr>
        <p:spPr bwMode="auto">
          <a:xfrm>
            <a:off x="573448" y="3008313"/>
            <a:ext cx="2743200" cy="1838325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182" name="Cloud"/>
          <p:cNvSpPr>
            <a:spLocks noChangeAspect="1" noEditPoints="1" noChangeArrowheads="1"/>
          </p:cNvSpPr>
          <p:nvPr/>
        </p:nvSpPr>
        <p:spPr bwMode="auto">
          <a:xfrm>
            <a:off x="3783013" y="2568390"/>
            <a:ext cx="2743200" cy="1838325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183" name="Cloud"/>
          <p:cNvSpPr>
            <a:spLocks noChangeAspect="1" noEditPoints="1" noChangeArrowheads="1"/>
          </p:cNvSpPr>
          <p:nvPr/>
        </p:nvSpPr>
        <p:spPr bwMode="auto">
          <a:xfrm>
            <a:off x="1952322" y="4578099"/>
            <a:ext cx="3504406" cy="2195777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66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1104106" y="1522303"/>
            <a:ext cx="16017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smtClean="0">
                <a:solidFill>
                  <a:schemeClr val="bg1"/>
                </a:solidFill>
              </a:rPr>
              <a:t>forum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6269312" y="1247667"/>
            <a:ext cx="17488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 smtClean="0">
                <a:solidFill>
                  <a:schemeClr val="bg1"/>
                </a:solidFill>
              </a:rPr>
              <a:t>deny      </a:t>
            </a:r>
            <a:endParaRPr lang="en-US" sz="3600" b="1">
              <a:solidFill>
                <a:schemeClr val="bg1"/>
              </a:solidFill>
            </a:endParaRPr>
          </a:p>
        </p:txBody>
      </p:sp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743219" y="3616110"/>
            <a:ext cx="27807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FF"/>
                </a:solidFill>
              </a:rPr>
              <a:t> </a:t>
            </a:r>
            <a:r>
              <a:rPr lang="en-US" sz="3600" b="1" smtClean="0">
                <a:solidFill>
                  <a:srgbClr val="0000FF"/>
                </a:solidFill>
              </a:rPr>
              <a:t>limitation     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4498025" y="3323723"/>
            <a:ext cx="165622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FF"/>
                </a:solidFill>
              </a:rPr>
              <a:t> </a:t>
            </a:r>
            <a:r>
              <a:rPr lang="en-US" sz="3600" b="1" smtClean="0">
                <a:solidFill>
                  <a:srgbClr val="0000FF"/>
                </a:solidFill>
              </a:rPr>
              <a:t>surf      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1977143" y="5072690"/>
            <a:ext cx="33035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3600" b="1" smtClean="0">
                <a:solidFill>
                  <a:srgbClr val="0000FF"/>
                </a:solidFill>
              </a:rPr>
              <a:t>Time-consuming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50189" name="Cloud"/>
          <p:cNvSpPr>
            <a:spLocks noChangeAspect="1" noEditPoints="1" noChangeArrowheads="1"/>
          </p:cNvSpPr>
          <p:nvPr/>
        </p:nvSpPr>
        <p:spPr bwMode="auto">
          <a:xfrm>
            <a:off x="5943600" y="4241172"/>
            <a:ext cx="2994315" cy="2006607"/>
          </a:xfrm>
          <a:custGeom>
            <a:avLst/>
            <a:gdLst>
              <a:gd name="T0" fmla="*/ 137241661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761329873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6642790" y="4913986"/>
            <a:ext cx="14285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>
                <a:solidFill>
                  <a:srgbClr val="0000FF"/>
                </a:solidFill>
              </a:rPr>
              <a:t> </a:t>
            </a:r>
            <a:r>
              <a:rPr lang="en-US" sz="3600" b="1" smtClean="0">
                <a:solidFill>
                  <a:srgbClr val="0000FF"/>
                </a:solidFill>
              </a:rPr>
              <a:t>spam </a:t>
            </a:r>
            <a:endParaRPr lang="en-US" sz="3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7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0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0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0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 nodeType="clickPar">
                      <p:stCondLst>
                        <p:cond delay="0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50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 nodeType="clickPar">
                      <p:stCondLst>
                        <p:cond delay="0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0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 nodeType="clickPar">
                      <p:stCondLst>
                        <p:cond delay="0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 nodeType="clickPar">
                      <p:stCondLst>
                        <p:cond delay="0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</p:childTnLst>
        </p:cTn>
      </p:par>
    </p:tnLst>
    <p:bldLst>
      <p:bldP spid="50184" grpId="0"/>
      <p:bldP spid="50184" grpId="1"/>
      <p:bldP spid="50185" grpId="0"/>
      <p:bldP spid="50185" grpId="1"/>
      <p:bldP spid="50186" grpId="0"/>
      <p:bldP spid="50186" grpId="1"/>
      <p:bldP spid="50187" grpId="0"/>
      <p:bldP spid="50187" grpId="1"/>
      <p:bldP spid="50188" grpId="0"/>
      <p:bldP spid="50188" grpId="1"/>
      <p:bldP spid="50190" grpId="0"/>
      <p:bldP spid="5019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4619" y="3810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</a:rPr>
              <a:t>Matching</a:t>
            </a:r>
            <a:endParaRPr lang="en-US" sz="4800" b="1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233917"/>
            <a:ext cx="4114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b="1" smtClean="0">
                <a:solidFill>
                  <a:schemeClr val="tx2"/>
                </a:solidFill>
                <a:latin typeface=".VnArial" pitchFamily="34" charset="0"/>
              </a:rPr>
              <a:t> respond (v):</a:t>
            </a:r>
          </a:p>
          <a:p>
            <a:pPr marL="342900" indent="-342900">
              <a:buAutoNum type="arabicPeriod"/>
            </a:pPr>
            <a:endParaRPr lang="en-US" sz="3200" b="1" smtClean="0">
              <a:solidFill>
                <a:schemeClr val="tx2"/>
              </a:solidFill>
              <a:latin typeface=".VnArial" pitchFamily="34" charset="0"/>
            </a:endParaRPr>
          </a:p>
          <a:p>
            <a:pPr marL="342900" indent="-342900">
              <a:buAutoNum type="arabicPeriod"/>
            </a:pPr>
            <a:r>
              <a:rPr lang="en-US" sz="3200" b="1" smtClean="0">
                <a:solidFill>
                  <a:schemeClr val="tx2"/>
                </a:solidFill>
                <a:latin typeface=".VnArial" pitchFamily="34" charset="0"/>
              </a:rPr>
              <a:t> get access to:</a:t>
            </a:r>
          </a:p>
          <a:p>
            <a:pPr marL="342900" indent="-342900">
              <a:buAutoNum type="arabicPeriod"/>
            </a:pPr>
            <a:endParaRPr lang="en-US" sz="3200" b="1" smtClean="0">
              <a:solidFill>
                <a:schemeClr val="tx2"/>
              </a:solidFill>
              <a:latin typeface=".VnArial" pitchFamily="34" charset="0"/>
            </a:endParaRPr>
          </a:p>
          <a:p>
            <a:pPr marL="342900" indent="-342900">
              <a:buAutoNum type="arabicPeriod"/>
            </a:pPr>
            <a:r>
              <a:rPr lang="en-US" sz="3200" b="1" smtClean="0">
                <a:solidFill>
                  <a:schemeClr val="tx2"/>
                </a:solidFill>
                <a:latin typeface=".VnArial" pitchFamily="34" charset="0"/>
              </a:rPr>
              <a:t> purpose (n):</a:t>
            </a:r>
          </a:p>
          <a:p>
            <a:pPr marL="342900" indent="-342900">
              <a:buAutoNum type="arabicPeriod"/>
            </a:pPr>
            <a:endParaRPr lang="en-US" sz="3200" b="1" smtClean="0">
              <a:solidFill>
                <a:schemeClr val="tx2"/>
              </a:solidFill>
              <a:latin typeface=".VnArial" pitchFamily="34" charset="0"/>
            </a:endParaRPr>
          </a:p>
          <a:p>
            <a:pPr marL="342900" indent="-342900">
              <a:buAutoNum type="arabicPeriod"/>
            </a:pPr>
            <a:r>
              <a:rPr lang="en-US" sz="3200" b="1" smtClean="0">
                <a:solidFill>
                  <a:schemeClr val="tx2"/>
                </a:solidFill>
                <a:latin typeface=".VnArial" pitchFamily="34" charset="0"/>
              </a:rPr>
              <a:t> wander (v):</a:t>
            </a:r>
          </a:p>
          <a:p>
            <a:pPr marL="342900" indent="-342900">
              <a:buAutoNum type="arabicPeriod"/>
            </a:pPr>
            <a:endParaRPr lang="en-US" sz="3200" b="1" smtClean="0">
              <a:solidFill>
                <a:schemeClr val="tx2"/>
              </a:solidFill>
              <a:latin typeface=".VnArial" pitchFamily="34" charset="0"/>
            </a:endParaRPr>
          </a:p>
          <a:p>
            <a:pPr marL="342900" indent="-342900">
              <a:buAutoNum type="arabicPeriod"/>
            </a:pPr>
            <a:r>
              <a:rPr lang="en-US" sz="3200" b="1" smtClean="0">
                <a:solidFill>
                  <a:schemeClr val="tx2"/>
                </a:solidFill>
                <a:latin typeface=".VnArial" pitchFamily="34" charset="0"/>
              </a:rPr>
              <a:t> communicate (V):</a:t>
            </a:r>
            <a:endParaRPr lang="en-US" sz="3200" b="1">
              <a:solidFill>
                <a:schemeClr val="tx2"/>
              </a:solidFill>
              <a:latin typeface=".Vn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1233917"/>
            <a:ext cx="3886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3200" b="1" smtClean="0">
                <a:solidFill>
                  <a:schemeClr val="tx2"/>
                </a:solidFill>
                <a:latin typeface=".VnArial" pitchFamily="34" charset="0"/>
              </a:rPr>
              <a:t> </a:t>
            </a:r>
            <a:r>
              <a:rPr lang="en-US" sz="3200" b="1" smtClean="0">
                <a:solidFill>
                  <a:schemeClr val="tx2"/>
                </a:solidFill>
                <a:latin typeface="+mj-lt"/>
              </a:rPr>
              <a:t>tiếp cận với</a:t>
            </a:r>
          </a:p>
          <a:p>
            <a:pPr marL="342900" indent="-342900">
              <a:buAutoNum type="alphaLcPeriod"/>
            </a:pPr>
            <a:endParaRPr lang="en-US" sz="3200" b="1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AutoNum type="alphaLcPeriod"/>
            </a:pPr>
            <a:r>
              <a:rPr lang="en-US" sz="3200" b="1" smtClean="0">
                <a:solidFill>
                  <a:schemeClr val="tx2"/>
                </a:solidFill>
                <a:latin typeface="+mj-lt"/>
              </a:rPr>
              <a:t> giao tiếp</a:t>
            </a:r>
          </a:p>
          <a:p>
            <a:pPr marL="342900" indent="-342900">
              <a:buAutoNum type="alphaLcPeriod"/>
            </a:pPr>
            <a:endParaRPr lang="en-US" sz="3200" b="1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AutoNum type="alphaLcPeriod"/>
            </a:pPr>
            <a:r>
              <a:rPr lang="en-US" sz="3200" b="1">
                <a:solidFill>
                  <a:schemeClr val="tx2"/>
                </a:solidFill>
                <a:latin typeface="+mj-lt"/>
              </a:rPr>
              <a:t> </a:t>
            </a:r>
            <a:r>
              <a:rPr lang="en-US" sz="3200" b="1" smtClean="0">
                <a:solidFill>
                  <a:schemeClr val="tx2"/>
                </a:solidFill>
                <a:latin typeface="+mj-lt"/>
              </a:rPr>
              <a:t>đi lang thang</a:t>
            </a:r>
          </a:p>
          <a:p>
            <a:pPr marL="342900" indent="-342900">
              <a:buAutoNum type="alphaLcPeriod"/>
            </a:pPr>
            <a:endParaRPr lang="en-US" sz="3200" b="1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AutoNum type="alphaLcPeriod"/>
            </a:pPr>
            <a:r>
              <a:rPr lang="en-US" sz="3200" b="1" smtClean="0">
                <a:solidFill>
                  <a:schemeClr val="tx2"/>
                </a:solidFill>
                <a:latin typeface="+mj-lt"/>
              </a:rPr>
              <a:t> mục đích</a:t>
            </a:r>
          </a:p>
          <a:p>
            <a:pPr marL="342900" indent="-342900">
              <a:buAutoNum type="alphaLcPeriod"/>
            </a:pPr>
            <a:endParaRPr lang="en-US" sz="3200" b="1" smtClean="0">
              <a:solidFill>
                <a:schemeClr val="tx2"/>
              </a:solidFill>
              <a:latin typeface="+mj-lt"/>
            </a:endParaRPr>
          </a:p>
          <a:p>
            <a:pPr marL="342900" indent="-342900">
              <a:buAutoNum type="alphaLcPeriod"/>
            </a:pPr>
            <a:r>
              <a:rPr lang="en-US" sz="3200" b="1" smtClean="0">
                <a:solidFill>
                  <a:schemeClr val="tx2"/>
                </a:solidFill>
                <a:latin typeface="+mj-lt"/>
              </a:rPr>
              <a:t> đáp lại, hưởng ứng</a:t>
            </a:r>
          </a:p>
          <a:p>
            <a:endParaRPr lang="en-US" sz="3200" b="1">
              <a:solidFill>
                <a:schemeClr val="tx2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429000" y="1524000"/>
            <a:ext cx="1676400" cy="388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656556" y="1651348"/>
            <a:ext cx="1524000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76600" y="3496074"/>
            <a:ext cx="1903956" cy="9997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3124200" y="3496074"/>
            <a:ext cx="2056356" cy="9997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3656556" y="2667000"/>
            <a:ext cx="152400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9200" y="6014581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1 e	   2 a	      3 d	 4 c	    5 b</a:t>
            </a:r>
            <a:endParaRPr lang="en-US" sz="3600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C:\Users\Lemailan\Pictures\shared_interne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45308"/>
            <a:ext cx="5410199" cy="287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AutoShape 13" descr="Picture4"/>
          <p:cNvSpPr>
            <a:spLocks noChangeArrowheads="1"/>
          </p:cNvSpPr>
          <p:nvPr/>
        </p:nvSpPr>
        <p:spPr bwMode="auto">
          <a:xfrm>
            <a:off x="7467599" y="2286000"/>
            <a:ext cx="1447800" cy="1600200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AutoShape 14" descr="Picture1"/>
          <p:cNvSpPr>
            <a:spLocks noChangeArrowheads="1"/>
          </p:cNvSpPr>
          <p:nvPr/>
        </p:nvSpPr>
        <p:spPr bwMode="auto">
          <a:xfrm>
            <a:off x="33403" y="2133600"/>
            <a:ext cx="1447800" cy="1752600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2857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16"/>
          <p:cNvSpPr txBox="1">
            <a:spLocks noChangeArrowheads="1"/>
          </p:cNvSpPr>
          <p:nvPr/>
        </p:nvSpPr>
        <p:spPr bwMode="auto">
          <a:xfrm>
            <a:off x="7502047" y="1181100"/>
            <a:ext cx="1641953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b="1">
                <a:solidFill>
                  <a:srgbClr val="00B050"/>
                </a:solidFill>
                <a:latin typeface="Arial Narrow" pitchFamily="34" charset="0"/>
              </a:rPr>
              <a:t>Sandra Morgan</a:t>
            </a:r>
          </a:p>
        </p:txBody>
      </p:sp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-195197" y="4057707"/>
            <a:ext cx="1905000" cy="4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rgbClr val="00B050"/>
                </a:solidFill>
                <a:latin typeface="Arial Narrow" pitchFamily="34" charset="0"/>
              </a:rPr>
              <a:t>Hong Hoa</a:t>
            </a:r>
          </a:p>
        </p:txBody>
      </p:sp>
      <p:sp>
        <p:nvSpPr>
          <p:cNvPr id="8202" name="Text Box 18"/>
          <p:cNvSpPr txBox="1">
            <a:spLocks noChangeArrowheads="1"/>
          </p:cNvSpPr>
          <p:nvPr/>
        </p:nvSpPr>
        <p:spPr bwMode="auto">
          <a:xfrm>
            <a:off x="7467599" y="4014389"/>
            <a:ext cx="14478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800" b="1">
                <a:solidFill>
                  <a:srgbClr val="00B050"/>
                </a:solidFill>
                <a:latin typeface="Arial Narrow" pitchFamily="34" charset="0"/>
              </a:rPr>
              <a:t>Huansui </a:t>
            </a:r>
          </a:p>
        </p:txBody>
      </p:sp>
      <p:sp>
        <p:nvSpPr>
          <p:cNvPr id="8203" name="Text Box 19"/>
          <p:cNvSpPr txBox="1">
            <a:spLocks noChangeArrowheads="1"/>
          </p:cNvSpPr>
          <p:nvPr/>
        </p:nvSpPr>
        <p:spPr bwMode="auto">
          <a:xfrm>
            <a:off x="229643" y="1196323"/>
            <a:ext cx="533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00"/>
                </a:solidFill>
                <a:latin typeface="Arial Narrow" pitchFamily="34" charset="0"/>
              </a:rPr>
              <a:t>Read the forum on the Internet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49062" y="4724400"/>
            <a:ext cx="919306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.VnArial" pitchFamily="34" charset="0"/>
              </a:rPr>
              <a:t>*</a:t>
            </a:r>
            <a:r>
              <a:rPr lang="en-US" sz="2800" b="1" dirty="0" smtClean="0">
                <a:solidFill>
                  <a:srgbClr val="FF0066"/>
                </a:solidFill>
                <a:latin typeface=".VnArial" pitchFamily="34" charset="0"/>
              </a:rPr>
              <a:t> Pre - Questions: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.VnArial" pitchFamily="34" charset="0"/>
              </a:rPr>
              <a:t>What does Sandra use the Internet for?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.VnArial" pitchFamily="34" charset="0"/>
              </a:rPr>
              <a:t>Why is it difficult for Hong </a:t>
            </a:r>
            <a:r>
              <a:rPr lang="en-US" sz="2400" b="1" dirty="0" err="1" smtClean="0">
                <a:solidFill>
                  <a:srgbClr val="FF0000"/>
                </a:solidFill>
                <a:latin typeface=".VnArial" pitchFamily="34" charset="0"/>
              </a:rPr>
              <a:t>Hoa</a:t>
            </a:r>
            <a:r>
              <a:rPr lang="en-US" sz="2400" b="1" dirty="0" smtClean="0">
                <a:solidFill>
                  <a:srgbClr val="FF0000"/>
                </a:solidFill>
                <a:latin typeface=".VnArial" pitchFamily="34" charset="0"/>
              </a:rPr>
              <a:t> to get access to the Internet?</a:t>
            </a:r>
          </a:p>
          <a:p>
            <a:pPr marL="342900" indent="-342900">
              <a:buAutoNum type="arabicPeriod"/>
            </a:pPr>
            <a:r>
              <a:rPr lang="en-US" sz="2400" b="1" dirty="0" smtClean="0">
                <a:solidFill>
                  <a:srgbClr val="FF0000"/>
                </a:solidFill>
                <a:latin typeface=".VnArial" pitchFamily="34" charset="0"/>
              </a:rPr>
              <a:t>According </a:t>
            </a:r>
            <a:r>
              <a:rPr lang="en-US" sz="2400" b="1" dirty="0" err="1" smtClean="0">
                <a:solidFill>
                  <a:srgbClr val="FF0000"/>
                </a:solidFill>
                <a:latin typeface=".VnArial" pitchFamily="34" charset="0"/>
              </a:rPr>
              <a:t>toHuansui</a:t>
            </a:r>
            <a:r>
              <a:rPr lang="en-US" sz="2400" b="1" dirty="0" smtClean="0">
                <a:solidFill>
                  <a:srgbClr val="FF0000"/>
                </a:solidFill>
                <a:latin typeface=".VnArial" pitchFamily="34" charset="0"/>
              </a:rPr>
              <a:t>, why do people use the </a:t>
            </a:r>
            <a:r>
              <a:rPr lang="en-US" sz="2400" b="1" dirty="0">
                <a:solidFill>
                  <a:srgbClr val="FF0000"/>
                </a:solidFill>
                <a:latin typeface=".VnArial" pitchFamily="34" charset="0"/>
              </a:rPr>
              <a:t>Internet?</a:t>
            </a:r>
          </a:p>
        </p:txBody>
      </p:sp>
      <p:pic>
        <p:nvPicPr>
          <p:cNvPr id="12" name="Picture 11" descr="2"/>
          <p:cNvPicPr>
            <a:picLocks noChangeAspect="1" noChangeArrowheads="1"/>
          </p:cNvPicPr>
          <p:nvPr/>
        </p:nvPicPr>
        <p:blipFill>
          <a:blip r:embed="rId5" cstate="print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152400"/>
            <a:ext cx="1676400" cy="173275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200" grpId="0"/>
      <p:bldP spid="8201" grpId="0"/>
      <p:bldP spid="820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C:\Users\Lemailan\Pictures\New Pictur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52400"/>
            <a:ext cx="4114800" cy="26670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5" name="Picture 8" descr="C:\Users\Lemailan\Pictures\New Picture (1)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2400"/>
            <a:ext cx="4343400" cy="26670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6" name="Picture 9" descr="C:\Users\Lemailan\Pictures\New Picture (2).bm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3200400"/>
            <a:ext cx="4038600" cy="334327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" name="Picture 10" descr="C:\Users\Lemailan\Pictures\New Picture (3)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200400"/>
            <a:ext cx="4343400" cy="33528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" name="03-Re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05800" y="1843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7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1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52400" y="76200"/>
            <a:ext cx="8001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vi-VN" sz="2800" b="1" dirty="0">
                <a:solidFill>
                  <a:srgbClr val="0000CC"/>
                </a:solidFill>
                <a:cs typeface="Arial" panose="020B0604020202020204" pitchFamily="34" charset="0"/>
              </a:rPr>
              <a:t>True or false? Find out a mistake and correct the false sentences.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1.The Internet is a wonderful invention of modern life. 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2.The Internet is a slow and inconvenient way to get information. 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3.The Internet is available  not only in  cities but also in the countries.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 </a:t>
            </a: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4.Bad program is one of the limitations of the Internet.  </a:t>
            </a:r>
          </a:p>
          <a:p>
            <a:pPr>
              <a:defRPr/>
            </a:pPr>
            <a:endParaRPr lang="en-US" sz="2400" dirty="0">
              <a:solidFill>
                <a:srgbClr val="FF0000"/>
              </a:solidFill>
              <a:cs typeface="Arial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cs typeface="Arial" charset="0"/>
              </a:rPr>
              <a:t> 5.Everyone should be alert when using the Internet</a:t>
            </a:r>
            <a:r>
              <a:rPr lang="en-US" sz="2400" dirty="0">
                <a:solidFill>
                  <a:srgbClr val="FFFF00"/>
                </a:solidFill>
                <a:cs typeface="Arial" charset="0"/>
              </a:rPr>
              <a:t>.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953250" y="215265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vi-VN" sz="2800" b="1">
                <a:cs typeface="Arial" panose="020B0604020202020204" pitchFamily="34" charset="0"/>
              </a:rPr>
              <a:t>  T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8210550" y="289560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vi-VN" sz="2800" b="1">
                <a:cs typeface="Arial" panose="020B0604020202020204" pitchFamily="34" charset="0"/>
              </a:rPr>
              <a:t>F</a:t>
            </a:r>
          </a:p>
        </p:txBody>
      </p:sp>
      <p:sp>
        <p:nvSpPr>
          <p:cNvPr id="59402" name="Text Box 10"/>
          <p:cNvSpPr txBox="1">
            <a:spLocks noChangeArrowheads="1"/>
          </p:cNvSpPr>
          <p:nvPr/>
        </p:nvSpPr>
        <p:spPr bwMode="auto">
          <a:xfrm>
            <a:off x="2381250" y="3333750"/>
            <a:ext cx="3505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vi-VN" sz="2400" b="1">
                <a:cs typeface="Arial" panose="020B0604020202020204" pitchFamily="34" charset="0"/>
              </a:rPr>
              <a:t>fast and convenient</a:t>
            </a:r>
          </a:p>
        </p:txBody>
      </p:sp>
      <p:sp>
        <p:nvSpPr>
          <p:cNvPr id="59403" name="Text Box 11"/>
          <p:cNvSpPr txBox="1">
            <a:spLocks noChangeArrowheads="1"/>
          </p:cNvSpPr>
          <p:nvPr/>
        </p:nvSpPr>
        <p:spPr bwMode="auto">
          <a:xfrm>
            <a:off x="5048250" y="4038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vi-VN" sz="2400" b="1">
                <a:cs typeface="Arial" panose="020B0604020202020204" pitchFamily="34" charset="0"/>
              </a:rPr>
              <a:t>only in cities</a:t>
            </a:r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2438400" y="3352800"/>
            <a:ext cx="26670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3429000" y="4076700"/>
            <a:ext cx="5029200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9425" name="Text Box 33"/>
          <p:cNvSpPr txBox="1">
            <a:spLocks noChangeArrowheads="1"/>
          </p:cNvSpPr>
          <p:nvPr/>
        </p:nvSpPr>
        <p:spPr bwMode="auto">
          <a:xfrm>
            <a:off x="8629650" y="3676650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vi-VN" sz="2800" b="1">
                <a:cs typeface="Arial" panose="020B0604020202020204" pitchFamily="34" charset="0"/>
              </a:rPr>
              <a:t>F</a:t>
            </a:r>
          </a:p>
        </p:txBody>
      </p:sp>
      <p:sp>
        <p:nvSpPr>
          <p:cNvPr id="59426" name="Rectangle 34"/>
          <p:cNvSpPr>
            <a:spLocks noChangeArrowheads="1"/>
          </p:cNvSpPr>
          <p:nvPr/>
        </p:nvSpPr>
        <p:spPr bwMode="auto">
          <a:xfrm>
            <a:off x="7105650" y="4406900"/>
            <a:ext cx="4206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kumimoji="1" lang="en-US" altLang="vi-VN" sz="2800" b="1"/>
              <a:t>T</a:t>
            </a:r>
          </a:p>
        </p:txBody>
      </p:sp>
      <p:sp>
        <p:nvSpPr>
          <p:cNvPr id="59427" name="Text Box 35"/>
          <p:cNvSpPr txBox="1">
            <a:spLocks noChangeArrowheads="1"/>
          </p:cNvSpPr>
          <p:nvPr/>
        </p:nvSpPr>
        <p:spPr bwMode="auto">
          <a:xfrm>
            <a:off x="6381750" y="5105400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vi-VN" sz="2800" b="1">
                <a:cs typeface="Arial" panose="020B0604020202020204" pitchFamily="34" charset="0"/>
              </a:rPr>
              <a:t>  T</a:t>
            </a:r>
          </a:p>
        </p:txBody>
      </p:sp>
    </p:spTree>
    <p:extLst>
      <p:ext uri="{BB962C8B-B14F-4D97-AF65-F5344CB8AC3E}">
        <p14:creationId xmlns:p14="http://schemas.microsoft.com/office/powerpoint/2010/main" val="409526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9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9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59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/>
      <p:bldP spid="59396" grpId="0"/>
      <p:bldP spid="59397" grpId="0"/>
      <p:bldP spid="59402" grpId="0"/>
      <p:bldP spid="59403" grpId="0"/>
      <p:bldP spid="59425" grpId="0"/>
      <p:bldP spid="59426" grpId="0"/>
      <p:bldP spid="594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85776" y="3810000"/>
            <a:ext cx="8089333" cy="1622606"/>
          </a:xfrm>
        </p:spPr>
        <p:txBody>
          <a:bodyPr>
            <a:noAutofit/>
          </a:bodyPr>
          <a:lstStyle/>
          <a:p>
            <a:pPr algn="l"/>
            <a: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  <a:t>4. What are benefits of the Internet?</a:t>
            </a:r>
            <a:b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</a:br>
            <a: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  <a:t>5. Are there any disadvantages of the Internet? What are they?</a:t>
            </a:r>
            <a:endParaRPr lang="en-US" sz="32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74" name="Picture 4" descr="MMj02836790000[1]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5047585"/>
            <a:ext cx="1263650" cy="140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9" name="Group 44"/>
          <p:cNvGrpSpPr>
            <a:grpSpLocks/>
          </p:cNvGrpSpPr>
          <p:nvPr/>
        </p:nvGrpSpPr>
        <p:grpSpPr bwMode="auto">
          <a:xfrm>
            <a:off x="0" y="-30163"/>
            <a:ext cx="9144000" cy="6948488"/>
            <a:chOff x="0" y="-19"/>
            <a:chExt cx="5760" cy="4377"/>
          </a:xfrm>
        </p:grpSpPr>
        <p:pic>
          <p:nvPicPr>
            <p:cNvPr id="80" name="Picture 45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" name="Picture 46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" name="Picture 47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" name="Picture 48" descr="flower[1][1][1][1]"/>
            <p:cNvPicPr>
              <a:picLocks noChangeAspect="1" noChangeArrowheads="1" noCrop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522636" y="152400"/>
            <a:ext cx="80987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 smtClean="0">
              <a:solidFill>
                <a:srgbClr val="FF0066"/>
              </a:solidFill>
              <a:latin typeface=".VnArial" pitchFamily="34" charset="0"/>
            </a:endParaRP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What does Sandra use the Internet for?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Why is it difficult for Hong </a:t>
            </a: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Hoa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to get access to the Internet?</a:t>
            </a:r>
          </a:p>
          <a:p>
            <a:pPr marL="342900" indent="-342900"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 According to </a:t>
            </a:r>
            <a:r>
              <a:rPr lang="en-US" sz="3200" b="1" dirty="0" err="1" smtClean="0">
                <a:solidFill>
                  <a:srgbClr val="FF0000"/>
                </a:solidFill>
                <a:latin typeface=".VnArial" pitchFamily="34" charset="0"/>
              </a:rPr>
              <a:t>Huansui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, why do people use </a:t>
            </a:r>
            <a:r>
              <a:rPr lang="en-US" sz="3200" b="1" smtClean="0">
                <a:solidFill>
                  <a:srgbClr val="FF0000"/>
                </a:solidFill>
                <a:latin typeface=".VnArial" pitchFamily="34" charset="0"/>
              </a:rPr>
              <a:t>the Internet</a:t>
            </a:r>
            <a:r>
              <a:rPr lang="en-US" sz="3200" b="1" dirty="0" smtClean="0">
                <a:solidFill>
                  <a:srgbClr val="FF0000"/>
                </a:solidFill>
                <a:latin typeface=".VnArial" pitchFamily="34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.Vn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1547</Words>
  <Application>Microsoft Office PowerPoint</Application>
  <PresentationFormat>On-screen Show (4:3)</PresentationFormat>
  <Paragraphs>269</Paragraphs>
  <Slides>21</Slides>
  <Notes>4</Notes>
  <HiddenSlides>0</HiddenSlides>
  <MMClips>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.VnArial</vt:lpstr>
      <vt:lpstr>.VnTime</vt:lpstr>
      <vt:lpstr>Arial</vt:lpstr>
      <vt:lpstr>Arial Narrow</vt:lpstr>
      <vt:lpstr>Calibri</vt:lpstr>
      <vt:lpstr>Times New Roman</vt:lpstr>
      <vt:lpstr>VNI-Thufap2</vt:lpstr>
      <vt:lpstr>Wingdings</vt:lpstr>
      <vt:lpstr>Office Theme</vt:lpstr>
      <vt:lpstr>Default Design</vt:lpstr>
      <vt:lpstr>Slide</vt:lpstr>
      <vt:lpstr>PowerPoint Presentation</vt:lpstr>
      <vt:lpstr>UNIT 5: THE MEDIA Lesson 4: Read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What are benefits of the Internet? 5. Are there any disadvantages of the Internet? What are they?</vt:lpstr>
      <vt:lpstr>* Answer the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</dc:creator>
  <cp:lastModifiedBy>LIÊN</cp:lastModifiedBy>
  <cp:revision>80</cp:revision>
  <dcterms:created xsi:type="dcterms:W3CDTF">2017-12-03T11:47:00Z</dcterms:created>
  <dcterms:modified xsi:type="dcterms:W3CDTF">2023-06-22T03:30:53Z</dcterms:modified>
</cp:coreProperties>
</file>