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2" r:id="rId4"/>
    <p:sldId id="257" r:id="rId5"/>
    <p:sldId id="258" r:id="rId6"/>
    <p:sldId id="259" r:id="rId7"/>
    <p:sldId id="260" r:id="rId8"/>
    <p:sldId id="261" r:id="rId9"/>
    <p:sldId id="29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719F1-7D22-484C-9D74-3E021707CA8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D27F0B8-7242-4DAC-AE1C-C0C5826EF4B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5A1BF89-3C34-420D-AABA-C236FC7B3C44}"/>
              </a:ext>
            </a:extLst>
          </p:cNvPr>
          <p:cNvSpPr>
            <a:spLocks noGrp="1"/>
          </p:cNvSpPr>
          <p:nvPr>
            <p:ph type="dt" sz="half" idx="10"/>
          </p:nvPr>
        </p:nvSpPr>
        <p:spPr/>
        <p:txBody>
          <a:bodyPr/>
          <a:lstStyle/>
          <a:p>
            <a:fld id="{3F56727A-47A6-46A3-8337-0FFC9FFB35EA}" type="datetimeFigureOut">
              <a:rPr lang="en-US" smtClean="0"/>
              <a:t>6/10/2024</a:t>
            </a:fld>
            <a:endParaRPr lang="en-US"/>
          </a:p>
        </p:txBody>
      </p:sp>
      <p:sp>
        <p:nvSpPr>
          <p:cNvPr id="5" name="Footer Placeholder 4">
            <a:extLst>
              <a:ext uri="{FF2B5EF4-FFF2-40B4-BE49-F238E27FC236}">
                <a16:creationId xmlns:a16="http://schemas.microsoft.com/office/drawing/2014/main" id="{5522446F-D8DA-428A-A7B3-D143BD9884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AAF19E-98DF-473E-9575-EF20BF02ED8D}"/>
              </a:ext>
            </a:extLst>
          </p:cNvPr>
          <p:cNvSpPr>
            <a:spLocks noGrp="1"/>
          </p:cNvSpPr>
          <p:nvPr>
            <p:ph type="sldNum" sz="quarter" idx="12"/>
          </p:nvPr>
        </p:nvSpPr>
        <p:spPr/>
        <p:txBody>
          <a:bodyPr/>
          <a:lstStyle/>
          <a:p>
            <a:fld id="{CE4EA280-533D-4D6E-A124-79C0FBB3FBA0}" type="slidenum">
              <a:rPr lang="en-US" smtClean="0"/>
              <a:t>‹#›</a:t>
            </a:fld>
            <a:endParaRPr lang="en-US"/>
          </a:p>
        </p:txBody>
      </p:sp>
    </p:spTree>
    <p:extLst>
      <p:ext uri="{BB962C8B-B14F-4D97-AF65-F5344CB8AC3E}">
        <p14:creationId xmlns:p14="http://schemas.microsoft.com/office/powerpoint/2010/main" val="31979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F2989-B9BC-4973-9EB8-3F6E73B26ED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2BA9186-4E59-4992-9847-D4AE919147B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0FB44A-9E3F-468C-A2B6-C3DDAEFE2F16}"/>
              </a:ext>
            </a:extLst>
          </p:cNvPr>
          <p:cNvSpPr>
            <a:spLocks noGrp="1"/>
          </p:cNvSpPr>
          <p:nvPr>
            <p:ph type="dt" sz="half" idx="10"/>
          </p:nvPr>
        </p:nvSpPr>
        <p:spPr/>
        <p:txBody>
          <a:bodyPr/>
          <a:lstStyle/>
          <a:p>
            <a:fld id="{3F56727A-47A6-46A3-8337-0FFC9FFB35EA}" type="datetimeFigureOut">
              <a:rPr lang="en-US" smtClean="0"/>
              <a:t>6/10/2024</a:t>
            </a:fld>
            <a:endParaRPr lang="en-US"/>
          </a:p>
        </p:txBody>
      </p:sp>
      <p:sp>
        <p:nvSpPr>
          <p:cNvPr id="5" name="Footer Placeholder 4">
            <a:extLst>
              <a:ext uri="{FF2B5EF4-FFF2-40B4-BE49-F238E27FC236}">
                <a16:creationId xmlns:a16="http://schemas.microsoft.com/office/drawing/2014/main" id="{1D04A243-4D25-4AA8-944D-90083EF758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BCC7BA-833C-4077-8E5C-3681493A8C66}"/>
              </a:ext>
            </a:extLst>
          </p:cNvPr>
          <p:cNvSpPr>
            <a:spLocks noGrp="1"/>
          </p:cNvSpPr>
          <p:nvPr>
            <p:ph type="sldNum" sz="quarter" idx="12"/>
          </p:nvPr>
        </p:nvSpPr>
        <p:spPr/>
        <p:txBody>
          <a:bodyPr/>
          <a:lstStyle/>
          <a:p>
            <a:fld id="{CE4EA280-533D-4D6E-A124-79C0FBB3FBA0}" type="slidenum">
              <a:rPr lang="en-US" smtClean="0"/>
              <a:t>‹#›</a:t>
            </a:fld>
            <a:endParaRPr lang="en-US"/>
          </a:p>
        </p:txBody>
      </p:sp>
    </p:spTree>
    <p:extLst>
      <p:ext uri="{BB962C8B-B14F-4D97-AF65-F5344CB8AC3E}">
        <p14:creationId xmlns:p14="http://schemas.microsoft.com/office/powerpoint/2010/main" val="3742427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4436BE4-AE67-4799-B6E2-16EEB2B336C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A47CA4B-E1EE-4053-9F80-6606ECBA0C7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449C99-297D-4825-B00B-483810D9FF3C}"/>
              </a:ext>
            </a:extLst>
          </p:cNvPr>
          <p:cNvSpPr>
            <a:spLocks noGrp="1"/>
          </p:cNvSpPr>
          <p:nvPr>
            <p:ph type="dt" sz="half" idx="10"/>
          </p:nvPr>
        </p:nvSpPr>
        <p:spPr/>
        <p:txBody>
          <a:bodyPr/>
          <a:lstStyle/>
          <a:p>
            <a:fld id="{3F56727A-47A6-46A3-8337-0FFC9FFB35EA}" type="datetimeFigureOut">
              <a:rPr lang="en-US" smtClean="0"/>
              <a:t>6/10/2024</a:t>
            </a:fld>
            <a:endParaRPr lang="en-US"/>
          </a:p>
        </p:txBody>
      </p:sp>
      <p:sp>
        <p:nvSpPr>
          <p:cNvPr id="5" name="Footer Placeholder 4">
            <a:extLst>
              <a:ext uri="{FF2B5EF4-FFF2-40B4-BE49-F238E27FC236}">
                <a16:creationId xmlns:a16="http://schemas.microsoft.com/office/drawing/2014/main" id="{80C355D2-687F-4EA7-9F59-37D0D5DC25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C34B39-69F5-4B1A-BA22-C4B736FA6945}"/>
              </a:ext>
            </a:extLst>
          </p:cNvPr>
          <p:cNvSpPr>
            <a:spLocks noGrp="1"/>
          </p:cNvSpPr>
          <p:nvPr>
            <p:ph type="sldNum" sz="quarter" idx="12"/>
          </p:nvPr>
        </p:nvSpPr>
        <p:spPr/>
        <p:txBody>
          <a:bodyPr/>
          <a:lstStyle/>
          <a:p>
            <a:fld id="{CE4EA280-533D-4D6E-A124-79C0FBB3FBA0}" type="slidenum">
              <a:rPr lang="en-US" smtClean="0"/>
              <a:t>‹#›</a:t>
            </a:fld>
            <a:endParaRPr lang="en-US"/>
          </a:p>
        </p:txBody>
      </p:sp>
    </p:spTree>
    <p:extLst>
      <p:ext uri="{BB962C8B-B14F-4D97-AF65-F5344CB8AC3E}">
        <p14:creationId xmlns:p14="http://schemas.microsoft.com/office/powerpoint/2010/main" val="603233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A6B518-4E07-4DAC-A080-BD0D9211DFB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553315A-49B5-4D3C-9F51-2EE82BBBE51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EE49D6-72DA-4154-A295-DC5D6CD08F34}"/>
              </a:ext>
            </a:extLst>
          </p:cNvPr>
          <p:cNvSpPr>
            <a:spLocks noGrp="1"/>
          </p:cNvSpPr>
          <p:nvPr>
            <p:ph type="dt" sz="half" idx="10"/>
          </p:nvPr>
        </p:nvSpPr>
        <p:spPr/>
        <p:txBody>
          <a:bodyPr/>
          <a:lstStyle/>
          <a:p>
            <a:fld id="{3F56727A-47A6-46A3-8337-0FFC9FFB35EA}" type="datetimeFigureOut">
              <a:rPr lang="en-US" smtClean="0"/>
              <a:t>6/10/2024</a:t>
            </a:fld>
            <a:endParaRPr lang="en-US"/>
          </a:p>
        </p:txBody>
      </p:sp>
      <p:sp>
        <p:nvSpPr>
          <p:cNvPr id="5" name="Footer Placeholder 4">
            <a:extLst>
              <a:ext uri="{FF2B5EF4-FFF2-40B4-BE49-F238E27FC236}">
                <a16:creationId xmlns:a16="http://schemas.microsoft.com/office/drawing/2014/main" id="{0BCD665D-44A5-4F39-A185-D1D5CBDF1D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EC91B0-0E0F-48EF-9070-FF0DA9D9FC14}"/>
              </a:ext>
            </a:extLst>
          </p:cNvPr>
          <p:cNvSpPr>
            <a:spLocks noGrp="1"/>
          </p:cNvSpPr>
          <p:nvPr>
            <p:ph type="sldNum" sz="quarter" idx="12"/>
          </p:nvPr>
        </p:nvSpPr>
        <p:spPr/>
        <p:txBody>
          <a:bodyPr/>
          <a:lstStyle/>
          <a:p>
            <a:fld id="{CE4EA280-533D-4D6E-A124-79C0FBB3FBA0}" type="slidenum">
              <a:rPr lang="en-US" smtClean="0"/>
              <a:t>‹#›</a:t>
            </a:fld>
            <a:endParaRPr lang="en-US"/>
          </a:p>
        </p:txBody>
      </p:sp>
    </p:spTree>
    <p:extLst>
      <p:ext uri="{BB962C8B-B14F-4D97-AF65-F5344CB8AC3E}">
        <p14:creationId xmlns:p14="http://schemas.microsoft.com/office/powerpoint/2010/main" val="250880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5A39A-F60B-4696-841C-60F60D9DE61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686C40F-FC10-4B9A-87C9-6AB1173E0E9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77EC2A1-AA1F-4C80-89EA-38ECACC3BA6C}"/>
              </a:ext>
            </a:extLst>
          </p:cNvPr>
          <p:cNvSpPr>
            <a:spLocks noGrp="1"/>
          </p:cNvSpPr>
          <p:nvPr>
            <p:ph type="dt" sz="half" idx="10"/>
          </p:nvPr>
        </p:nvSpPr>
        <p:spPr/>
        <p:txBody>
          <a:bodyPr/>
          <a:lstStyle/>
          <a:p>
            <a:fld id="{3F56727A-47A6-46A3-8337-0FFC9FFB35EA}" type="datetimeFigureOut">
              <a:rPr lang="en-US" smtClean="0"/>
              <a:t>6/10/2024</a:t>
            </a:fld>
            <a:endParaRPr lang="en-US"/>
          </a:p>
        </p:txBody>
      </p:sp>
      <p:sp>
        <p:nvSpPr>
          <p:cNvPr id="5" name="Footer Placeholder 4">
            <a:extLst>
              <a:ext uri="{FF2B5EF4-FFF2-40B4-BE49-F238E27FC236}">
                <a16:creationId xmlns:a16="http://schemas.microsoft.com/office/drawing/2014/main" id="{39562F9E-962A-41D0-BBB9-E9F5E432B5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1677A5-CEDE-4620-A426-0A4AE6BE98B8}"/>
              </a:ext>
            </a:extLst>
          </p:cNvPr>
          <p:cNvSpPr>
            <a:spLocks noGrp="1"/>
          </p:cNvSpPr>
          <p:nvPr>
            <p:ph type="sldNum" sz="quarter" idx="12"/>
          </p:nvPr>
        </p:nvSpPr>
        <p:spPr/>
        <p:txBody>
          <a:bodyPr/>
          <a:lstStyle/>
          <a:p>
            <a:fld id="{CE4EA280-533D-4D6E-A124-79C0FBB3FBA0}" type="slidenum">
              <a:rPr lang="en-US" smtClean="0"/>
              <a:t>‹#›</a:t>
            </a:fld>
            <a:endParaRPr lang="en-US"/>
          </a:p>
        </p:txBody>
      </p:sp>
    </p:spTree>
    <p:extLst>
      <p:ext uri="{BB962C8B-B14F-4D97-AF65-F5344CB8AC3E}">
        <p14:creationId xmlns:p14="http://schemas.microsoft.com/office/powerpoint/2010/main" val="992339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780729-13A7-4F97-AACE-B01413131C6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DFC6439-C731-4CC3-8EE6-994EDD56C7B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7D1CC7F-AC04-4882-A86A-71F2AFFD6D9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832CC9B-9321-4136-9A03-44D73DC83853}"/>
              </a:ext>
            </a:extLst>
          </p:cNvPr>
          <p:cNvSpPr>
            <a:spLocks noGrp="1"/>
          </p:cNvSpPr>
          <p:nvPr>
            <p:ph type="dt" sz="half" idx="10"/>
          </p:nvPr>
        </p:nvSpPr>
        <p:spPr/>
        <p:txBody>
          <a:bodyPr/>
          <a:lstStyle/>
          <a:p>
            <a:fld id="{3F56727A-47A6-46A3-8337-0FFC9FFB35EA}" type="datetimeFigureOut">
              <a:rPr lang="en-US" smtClean="0"/>
              <a:t>6/10/2024</a:t>
            </a:fld>
            <a:endParaRPr lang="en-US"/>
          </a:p>
        </p:txBody>
      </p:sp>
      <p:sp>
        <p:nvSpPr>
          <p:cNvPr id="6" name="Footer Placeholder 5">
            <a:extLst>
              <a:ext uri="{FF2B5EF4-FFF2-40B4-BE49-F238E27FC236}">
                <a16:creationId xmlns:a16="http://schemas.microsoft.com/office/drawing/2014/main" id="{DCFCC702-63C6-4557-98B6-46AC16EEBBC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CD999B-7D2F-4859-BFA2-DFA11E8BDDD2}"/>
              </a:ext>
            </a:extLst>
          </p:cNvPr>
          <p:cNvSpPr>
            <a:spLocks noGrp="1"/>
          </p:cNvSpPr>
          <p:nvPr>
            <p:ph type="sldNum" sz="quarter" idx="12"/>
          </p:nvPr>
        </p:nvSpPr>
        <p:spPr/>
        <p:txBody>
          <a:bodyPr/>
          <a:lstStyle/>
          <a:p>
            <a:fld id="{CE4EA280-533D-4D6E-A124-79C0FBB3FBA0}" type="slidenum">
              <a:rPr lang="en-US" smtClean="0"/>
              <a:t>‹#›</a:t>
            </a:fld>
            <a:endParaRPr lang="en-US"/>
          </a:p>
        </p:txBody>
      </p:sp>
    </p:spTree>
    <p:extLst>
      <p:ext uri="{BB962C8B-B14F-4D97-AF65-F5344CB8AC3E}">
        <p14:creationId xmlns:p14="http://schemas.microsoft.com/office/powerpoint/2010/main" val="445845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B03957-772B-4262-B226-463024EB434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E965710-75B6-45C7-8EBC-3D94FA1B72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AA7C035-D644-499E-ABAA-CB26FED5D95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8266A9E-72BB-44D0-868E-3145A7B2A7D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B6F2937-1ADC-4440-8CCC-3BD5F80575D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3AA4992-3BF3-485C-B635-7086ED1ADD43}"/>
              </a:ext>
            </a:extLst>
          </p:cNvPr>
          <p:cNvSpPr>
            <a:spLocks noGrp="1"/>
          </p:cNvSpPr>
          <p:nvPr>
            <p:ph type="dt" sz="half" idx="10"/>
          </p:nvPr>
        </p:nvSpPr>
        <p:spPr/>
        <p:txBody>
          <a:bodyPr/>
          <a:lstStyle/>
          <a:p>
            <a:fld id="{3F56727A-47A6-46A3-8337-0FFC9FFB35EA}" type="datetimeFigureOut">
              <a:rPr lang="en-US" smtClean="0"/>
              <a:t>6/10/2024</a:t>
            </a:fld>
            <a:endParaRPr lang="en-US"/>
          </a:p>
        </p:txBody>
      </p:sp>
      <p:sp>
        <p:nvSpPr>
          <p:cNvPr id="8" name="Footer Placeholder 7">
            <a:extLst>
              <a:ext uri="{FF2B5EF4-FFF2-40B4-BE49-F238E27FC236}">
                <a16:creationId xmlns:a16="http://schemas.microsoft.com/office/drawing/2014/main" id="{E12D2DAC-02BC-4495-BB8C-91C583219FD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9E983F3-F63D-41B2-98D3-81B665B19AA6}"/>
              </a:ext>
            </a:extLst>
          </p:cNvPr>
          <p:cNvSpPr>
            <a:spLocks noGrp="1"/>
          </p:cNvSpPr>
          <p:nvPr>
            <p:ph type="sldNum" sz="quarter" idx="12"/>
          </p:nvPr>
        </p:nvSpPr>
        <p:spPr/>
        <p:txBody>
          <a:bodyPr/>
          <a:lstStyle/>
          <a:p>
            <a:fld id="{CE4EA280-533D-4D6E-A124-79C0FBB3FBA0}" type="slidenum">
              <a:rPr lang="en-US" smtClean="0"/>
              <a:t>‹#›</a:t>
            </a:fld>
            <a:endParaRPr lang="en-US"/>
          </a:p>
        </p:txBody>
      </p:sp>
    </p:spTree>
    <p:extLst>
      <p:ext uri="{BB962C8B-B14F-4D97-AF65-F5344CB8AC3E}">
        <p14:creationId xmlns:p14="http://schemas.microsoft.com/office/powerpoint/2010/main" val="3839429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28E50F-653F-4523-A4D1-CA5AC6B0B1A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004E4DD-62A5-48B2-A028-7E4FA05BC3D1}"/>
              </a:ext>
            </a:extLst>
          </p:cNvPr>
          <p:cNvSpPr>
            <a:spLocks noGrp="1"/>
          </p:cNvSpPr>
          <p:nvPr>
            <p:ph type="dt" sz="half" idx="10"/>
          </p:nvPr>
        </p:nvSpPr>
        <p:spPr/>
        <p:txBody>
          <a:bodyPr/>
          <a:lstStyle/>
          <a:p>
            <a:fld id="{3F56727A-47A6-46A3-8337-0FFC9FFB35EA}" type="datetimeFigureOut">
              <a:rPr lang="en-US" smtClean="0"/>
              <a:t>6/10/2024</a:t>
            </a:fld>
            <a:endParaRPr lang="en-US"/>
          </a:p>
        </p:txBody>
      </p:sp>
      <p:sp>
        <p:nvSpPr>
          <p:cNvPr id="4" name="Footer Placeholder 3">
            <a:extLst>
              <a:ext uri="{FF2B5EF4-FFF2-40B4-BE49-F238E27FC236}">
                <a16:creationId xmlns:a16="http://schemas.microsoft.com/office/drawing/2014/main" id="{4FAB627E-5C1B-4111-9EFE-7440C76B0A4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262B960-5E4D-4FF8-B097-CC77F1F61426}"/>
              </a:ext>
            </a:extLst>
          </p:cNvPr>
          <p:cNvSpPr>
            <a:spLocks noGrp="1"/>
          </p:cNvSpPr>
          <p:nvPr>
            <p:ph type="sldNum" sz="quarter" idx="12"/>
          </p:nvPr>
        </p:nvSpPr>
        <p:spPr/>
        <p:txBody>
          <a:bodyPr/>
          <a:lstStyle/>
          <a:p>
            <a:fld id="{CE4EA280-533D-4D6E-A124-79C0FBB3FBA0}" type="slidenum">
              <a:rPr lang="en-US" smtClean="0"/>
              <a:t>‹#›</a:t>
            </a:fld>
            <a:endParaRPr lang="en-US"/>
          </a:p>
        </p:txBody>
      </p:sp>
    </p:spTree>
    <p:extLst>
      <p:ext uri="{BB962C8B-B14F-4D97-AF65-F5344CB8AC3E}">
        <p14:creationId xmlns:p14="http://schemas.microsoft.com/office/powerpoint/2010/main" val="2057359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EFEC820-4937-4881-B1C5-6A46809F0B1B}"/>
              </a:ext>
            </a:extLst>
          </p:cNvPr>
          <p:cNvSpPr>
            <a:spLocks noGrp="1"/>
          </p:cNvSpPr>
          <p:nvPr>
            <p:ph type="dt" sz="half" idx="10"/>
          </p:nvPr>
        </p:nvSpPr>
        <p:spPr/>
        <p:txBody>
          <a:bodyPr/>
          <a:lstStyle/>
          <a:p>
            <a:fld id="{3F56727A-47A6-46A3-8337-0FFC9FFB35EA}" type="datetimeFigureOut">
              <a:rPr lang="en-US" smtClean="0"/>
              <a:t>6/10/2024</a:t>
            </a:fld>
            <a:endParaRPr lang="en-US"/>
          </a:p>
        </p:txBody>
      </p:sp>
      <p:sp>
        <p:nvSpPr>
          <p:cNvPr id="3" name="Footer Placeholder 2">
            <a:extLst>
              <a:ext uri="{FF2B5EF4-FFF2-40B4-BE49-F238E27FC236}">
                <a16:creationId xmlns:a16="http://schemas.microsoft.com/office/drawing/2014/main" id="{E541BD9D-2297-47AD-AF62-3F3E7ABE3F4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B5ABFE-6B60-45BB-8E00-1C2C44B58ED6}"/>
              </a:ext>
            </a:extLst>
          </p:cNvPr>
          <p:cNvSpPr>
            <a:spLocks noGrp="1"/>
          </p:cNvSpPr>
          <p:nvPr>
            <p:ph type="sldNum" sz="quarter" idx="12"/>
          </p:nvPr>
        </p:nvSpPr>
        <p:spPr/>
        <p:txBody>
          <a:bodyPr/>
          <a:lstStyle/>
          <a:p>
            <a:fld id="{CE4EA280-533D-4D6E-A124-79C0FBB3FBA0}" type="slidenum">
              <a:rPr lang="en-US" smtClean="0"/>
              <a:t>‹#›</a:t>
            </a:fld>
            <a:endParaRPr lang="en-US"/>
          </a:p>
        </p:txBody>
      </p:sp>
    </p:spTree>
    <p:extLst>
      <p:ext uri="{BB962C8B-B14F-4D97-AF65-F5344CB8AC3E}">
        <p14:creationId xmlns:p14="http://schemas.microsoft.com/office/powerpoint/2010/main" val="16161164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5837C-0A89-44F8-BF79-2EDC1221FA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4DFDE11-E30F-45E3-A746-4E4AF0A870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6D95046-5DFB-4645-AFF6-4B342D3224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27FF194-DD72-4432-888D-C7A55641927C}"/>
              </a:ext>
            </a:extLst>
          </p:cNvPr>
          <p:cNvSpPr>
            <a:spLocks noGrp="1"/>
          </p:cNvSpPr>
          <p:nvPr>
            <p:ph type="dt" sz="half" idx="10"/>
          </p:nvPr>
        </p:nvSpPr>
        <p:spPr/>
        <p:txBody>
          <a:bodyPr/>
          <a:lstStyle/>
          <a:p>
            <a:fld id="{3F56727A-47A6-46A3-8337-0FFC9FFB35EA}" type="datetimeFigureOut">
              <a:rPr lang="en-US" smtClean="0"/>
              <a:t>6/10/2024</a:t>
            </a:fld>
            <a:endParaRPr lang="en-US"/>
          </a:p>
        </p:txBody>
      </p:sp>
      <p:sp>
        <p:nvSpPr>
          <p:cNvPr id="6" name="Footer Placeholder 5">
            <a:extLst>
              <a:ext uri="{FF2B5EF4-FFF2-40B4-BE49-F238E27FC236}">
                <a16:creationId xmlns:a16="http://schemas.microsoft.com/office/drawing/2014/main" id="{B9322AC7-A493-4D60-BE24-AA9D6B66796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8190AB-6AA7-4A21-A052-17322D67FD4B}"/>
              </a:ext>
            </a:extLst>
          </p:cNvPr>
          <p:cNvSpPr>
            <a:spLocks noGrp="1"/>
          </p:cNvSpPr>
          <p:nvPr>
            <p:ph type="sldNum" sz="quarter" idx="12"/>
          </p:nvPr>
        </p:nvSpPr>
        <p:spPr/>
        <p:txBody>
          <a:bodyPr/>
          <a:lstStyle/>
          <a:p>
            <a:fld id="{CE4EA280-533D-4D6E-A124-79C0FBB3FBA0}" type="slidenum">
              <a:rPr lang="en-US" smtClean="0"/>
              <a:t>‹#›</a:t>
            </a:fld>
            <a:endParaRPr lang="en-US"/>
          </a:p>
        </p:txBody>
      </p:sp>
    </p:spTree>
    <p:extLst>
      <p:ext uri="{BB962C8B-B14F-4D97-AF65-F5344CB8AC3E}">
        <p14:creationId xmlns:p14="http://schemas.microsoft.com/office/powerpoint/2010/main" val="473959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E61324-0F3F-4FB5-838E-25DA6AB1D1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1CABA1D-E8B5-4C18-88F3-40EDF171837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01C3247-2E64-42E7-ACE4-E5AB70A604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E092FF0-E80A-4566-90C0-CBFDD675E8E9}"/>
              </a:ext>
            </a:extLst>
          </p:cNvPr>
          <p:cNvSpPr>
            <a:spLocks noGrp="1"/>
          </p:cNvSpPr>
          <p:nvPr>
            <p:ph type="dt" sz="half" idx="10"/>
          </p:nvPr>
        </p:nvSpPr>
        <p:spPr/>
        <p:txBody>
          <a:bodyPr/>
          <a:lstStyle/>
          <a:p>
            <a:fld id="{3F56727A-47A6-46A3-8337-0FFC9FFB35EA}" type="datetimeFigureOut">
              <a:rPr lang="en-US" smtClean="0"/>
              <a:t>6/10/2024</a:t>
            </a:fld>
            <a:endParaRPr lang="en-US"/>
          </a:p>
        </p:txBody>
      </p:sp>
      <p:sp>
        <p:nvSpPr>
          <p:cNvPr id="6" name="Footer Placeholder 5">
            <a:extLst>
              <a:ext uri="{FF2B5EF4-FFF2-40B4-BE49-F238E27FC236}">
                <a16:creationId xmlns:a16="http://schemas.microsoft.com/office/drawing/2014/main" id="{01DB7FAF-90C4-4FFE-800F-954FEFDA1C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FDDA9E-0AF0-4BEA-A97C-0878C644AAC1}"/>
              </a:ext>
            </a:extLst>
          </p:cNvPr>
          <p:cNvSpPr>
            <a:spLocks noGrp="1"/>
          </p:cNvSpPr>
          <p:nvPr>
            <p:ph type="sldNum" sz="quarter" idx="12"/>
          </p:nvPr>
        </p:nvSpPr>
        <p:spPr/>
        <p:txBody>
          <a:bodyPr/>
          <a:lstStyle/>
          <a:p>
            <a:fld id="{CE4EA280-533D-4D6E-A124-79C0FBB3FBA0}" type="slidenum">
              <a:rPr lang="en-US" smtClean="0"/>
              <a:t>‹#›</a:t>
            </a:fld>
            <a:endParaRPr lang="en-US"/>
          </a:p>
        </p:txBody>
      </p:sp>
    </p:spTree>
    <p:extLst>
      <p:ext uri="{BB962C8B-B14F-4D97-AF65-F5344CB8AC3E}">
        <p14:creationId xmlns:p14="http://schemas.microsoft.com/office/powerpoint/2010/main" val="2273656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C35D631-F761-47CA-9CCA-1B3E022852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655DD94-81F2-4AE9-8875-F2A5A8065D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FF1863-C0FB-45B9-8EBE-A9EA874F76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56727A-47A6-46A3-8337-0FFC9FFB35EA}" type="datetimeFigureOut">
              <a:rPr lang="en-US" smtClean="0"/>
              <a:t>6/10/2024</a:t>
            </a:fld>
            <a:endParaRPr lang="en-US"/>
          </a:p>
        </p:txBody>
      </p:sp>
      <p:sp>
        <p:nvSpPr>
          <p:cNvPr id="5" name="Footer Placeholder 4">
            <a:extLst>
              <a:ext uri="{FF2B5EF4-FFF2-40B4-BE49-F238E27FC236}">
                <a16:creationId xmlns:a16="http://schemas.microsoft.com/office/drawing/2014/main" id="{52CDB26C-A4E6-4CBF-A9BE-11FB034500A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EF81FB7-36F9-464A-A906-7B75445F88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4EA280-533D-4D6E-A124-79C0FBB3FBA0}" type="slidenum">
              <a:rPr lang="en-US" smtClean="0"/>
              <a:t>‹#›</a:t>
            </a:fld>
            <a:endParaRPr lang="en-US"/>
          </a:p>
        </p:txBody>
      </p:sp>
    </p:spTree>
    <p:extLst>
      <p:ext uri="{BB962C8B-B14F-4D97-AF65-F5344CB8AC3E}">
        <p14:creationId xmlns:p14="http://schemas.microsoft.com/office/powerpoint/2010/main" val="2918941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sqrlck2_6E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0C35CB9-B8C4-4F5F-89CB-FA1B80DC25E0}"/>
              </a:ext>
            </a:extLst>
          </p:cNvPr>
          <p:cNvSpPr txBox="1"/>
          <p:nvPr/>
        </p:nvSpPr>
        <p:spPr>
          <a:xfrm>
            <a:off x="1683434" y="0"/>
            <a:ext cx="8825132" cy="1200329"/>
          </a:xfrm>
          <a:prstGeom prst="rect">
            <a:avLst/>
          </a:prstGeom>
          <a:noFill/>
        </p:spPr>
        <p:txBody>
          <a:bodyPr wrap="square" rtlCol="0">
            <a:spAutoFit/>
          </a:bodyPr>
          <a:lstStyle/>
          <a:p>
            <a:r>
              <a:rPr lang="en-US" sz="2400" b="1" u="sng" dirty="0" err="1">
                <a:solidFill>
                  <a:srgbClr val="FF0000"/>
                </a:solidFill>
                <a:latin typeface="Times New Roman" panose="02020603050405020304" pitchFamily="18" charset="0"/>
                <a:cs typeface="Times New Roman" panose="02020603050405020304" pitchFamily="18" charset="0"/>
              </a:rPr>
              <a:t>Tiết</a:t>
            </a:r>
            <a:r>
              <a:rPr lang="en-US" sz="2400" b="1" u="sng" dirty="0">
                <a:solidFill>
                  <a:srgbClr val="FF0000"/>
                </a:solidFill>
                <a:latin typeface="Times New Roman" panose="02020603050405020304" pitchFamily="18" charset="0"/>
                <a:cs typeface="Times New Roman" panose="02020603050405020304" pitchFamily="18" charset="0"/>
              </a:rPr>
              <a:t> 114,115</a:t>
            </a:r>
            <a:r>
              <a:rPr lang="en-US" sz="2400" b="1" dirty="0">
                <a:solidFill>
                  <a:srgbClr val="FF0000"/>
                </a:solidFill>
                <a:latin typeface="Times New Roman" panose="02020603050405020304" pitchFamily="18" charset="0"/>
                <a:cs typeface="Times New Roman" panose="02020603050405020304" pitchFamily="18" charset="0"/>
              </a:rPr>
              <a:t>: </a:t>
            </a:r>
            <a:r>
              <a:rPr lang="en-US" sz="2400"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Văn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bản</a:t>
            </a:r>
            <a:r>
              <a:rPr lang="en-US" sz="2400" b="1" dirty="0">
                <a:solidFill>
                  <a:srgbClr val="FF0000"/>
                </a:solidFill>
                <a:latin typeface="Times New Roman" panose="02020603050405020304" pitchFamily="18" charset="0"/>
                <a:cs typeface="Times New Roman" panose="02020603050405020304" pitchFamily="18" charset="0"/>
              </a:rPr>
              <a:t>:</a:t>
            </a:r>
            <a:r>
              <a:rPr lang="en-US" sz="2400" dirty="0">
                <a:solidFill>
                  <a:srgbClr val="FF0000"/>
                </a:solidFill>
                <a:latin typeface="Times New Roman" panose="02020603050405020304" pitchFamily="18" charset="0"/>
                <a:cs typeface="Times New Roman" panose="02020603050405020304" pitchFamily="18" charset="0"/>
              </a:rPr>
              <a:t> </a:t>
            </a:r>
            <a:r>
              <a:rPr lang="nl-NL" sz="2400" b="1" dirty="0">
                <a:solidFill>
                  <a:srgbClr val="FF0000"/>
                </a:solidFill>
                <a:latin typeface="Times New Roman" panose="02020603050405020304" pitchFamily="18" charset="0"/>
                <a:cs typeface="Times New Roman" panose="02020603050405020304" pitchFamily="18" charset="0"/>
              </a:rPr>
              <a:t>MÙA XUÂN NHO NHỎ</a:t>
            </a:r>
            <a:endParaRPr lang="en-US" sz="2400" dirty="0">
              <a:solidFill>
                <a:srgbClr val="FF0000"/>
              </a:solidFill>
              <a:latin typeface="Times New Roman" panose="02020603050405020304" pitchFamily="18" charset="0"/>
              <a:cs typeface="Times New Roman" panose="02020603050405020304" pitchFamily="18" charset="0"/>
            </a:endParaRPr>
          </a:p>
          <a:p>
            <a:r>
              <a:rPr lang="nl-NL" sz="2400" b="1" i="1" dirty="0">
                <a:solidFill>
                  <a:srgbClr val="FF0000"/>
                </a:solidFill>
                <a:latin typeface="Times New Roman" panose="02020603050405020304" pitchFamily="18" charset="0"/>
                <a:cs typeface="Times New Roman" panose="02020603050405020304" pitchFamily="18" charset="0"/>
              </a:rPr>
              <a:t>                                                                              -Thanh Hải-</a:t>
            </a:r>
            <a:endParaRPr lang="en-US" sz="2400" dirty="0">
              <a:solidFill>
                <a:srgbClr val="FF0000"/>
              </a:solidFill>
              <a:latin typeface="Times New Roman" panose="02020603050405020304" pitchFamily="18" charset="0"/>
              <a:cs typeface="Times New Roman" panose="02020603050405020304" pitchFamily="18" charset="0"/>
            </a:endParaRPr>
          </a:p>
          <a:p>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FAF52600-DDCA-423F-8C6B-962350210F29}"/>
              </a:ext>
            </a:extLst>
          </p:cNvPr>
          <p:cNvSpPr txBox="1"/>
          <p:nvPr/>
        </p:nvSpPr>
        <p:spPr>
          <a:xfrm>
            <a:off x="154745" y="773723"/>
            <a:ext cx="5941255" cy="3785652"/>
          </a:xfrm>
          <a:prstGeom prst="rect">
            <a:avLst/>
          </a:prstGeom>
          <a:noFill/>
        </p:spPr>
        <p:txBody>
          <a:bodyPr wrap="square" rtlCol="0">
            <a:spAutoFit/>
          </a:bodyPr>
          <a:lstStyle/>
          <a:p>
            <a:r>
              <a:rPr lang="nl-NL" sz="2400" b="1" dirty="0">
                <a:latin typeface="Times New Roman" panose="02020603050405020304" pitchFamily="18" charset="0"/>
                <a:cs typeface="Times New Roman" panose="02020603050405020304" pitchFamily="18" charset="0"/>
              </a:rPr>
              <a:t>I. </a:t>
            </a:r>
            <a:r>
              <a:rPr lang="nl-NL" sz="2400" b="1" u="sng" dirty="0">
                <a:latin typeface="Times New Roman" panose="02020603050405020304" pitchFamily="18" charset="0"/>
                <a:cs typeface="Times New Roman" panose="02020603050405020304" pitchFamily="18" charset="0"/>
              </a:rPr>
              <a:t>Giới thiệu chung</a:t>
            </a:r>
            <a:endParaRPr lang="en-US" sz="2400" dirty="0">
              <a:latin typeface="Times New Roman" panose="02020603050405020304" pitchFamily="18" charset="0"/>
              <a:cs typeface="Times New Roman" panose="02020603050405020304" pitchFamily="18" charset="0"/>
            </a:endParaRPr>
          </a:p>
          <a:p>
            <a:r>
              <a:rPr lang="nl-NL" sz="2400" b="1" i="1" dirty="0">
                <a:latin typeface="Times New Roman" panose="02020603050405020304" pitchFamily="18" charset="0"/>
                <a:cs typeface="Times New Roman" panose="02020603050405020304" pitchFamily="18" charset="0"/>
              </a:rPr>
              <a:t>1. </a:t>
            </a:r>
            <a:r>
              <a:rPr lang="nl-NL" sz="2400" b="1" i="1" u="sng" dirty="0">
                <a:latin typeface="Times New Roman" panose="02020603050405020304" pitchFamily="18" charset="0"/>
                <a:cs typeface="Times New Roman" panose="02020603050405020304" pitchFamily="18" charset="0"/>
              </a:rPr>
              <a:t>Tác giả</a:t>
            </a:r>
            <a:endParaRPr lang="en-US" sz="2400" dirty="0">
              <a:latin typeface="Times New Roman" panose="02020603050405020304" pitchFamily="18" charset="0"/>
              <a:cs typeface="Times New Roman" panose="02020603050405020304" pitchFamily="18" charset="0"/>
            </a:endParaRPr>
          </a:p>
          <a:p>
            <a:r>
              <a:rPr lang="nl-NL" sz="2400" b="1" i="1" dirty="0">
                <a:latin typeface="Times New Roman" panose="02020603050405020304" pitchFamily="18" charset="0"/>
                <a:cs typeface="Times New Roman" panose="02020603050405020304" pitchFamily="18" charset="0"/>
              </a:rPr>
              <a:t>- </a:t>
            </a:r>
            <a:r>
              <a:rPr lang="nl-NL" sz="2400" dirty="0">
                <a:latin typeface="Times New Roman" panose="02020603050405020304" pitchFamily="18" charset="0"/>
                <a:cs typeface="Times New Roman" panose="02020603050405020304" pitchFamily="18" charset="0"/>
              </a:rPr>
              <a:t>Thanh Hải (1930- 1980) tên khai sinh Phạm Bá Ngoãn, quê ở Thừa Thiên- Huế. </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cây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bút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xây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dựng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nền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mạng</a:t>
            </a:r>
            <a:r>
              <a:rPr lang="en-US" sz="2400" dirty="0">
                <a:latin typeface="Times New Roman" panose="02020603050405020304" pitchFamily="18" charset="0"/>
                <a:cs typeface="Times New Roman" panose="02020603050405020304" pitchFamily="18" charset="0"/>
              </a:rPr>
              <a:t> ở </a:t>
            </a:r>
            <a:r>
              <a:rPr lang="en-US" sz="2400" dirty="0" err="1">
                <a:latin typeface="Times New Roman" panose="02020603050405020304" pitchFamily="18" charset="0"/>
                <a:cs typeface="Times New Roman" panose="02020603050405020304" pitchFamily="18" charset="0"/>
              </a:rPr>
              <a:t>miền</a:t>
            </a:r>
            <a:r>
              <a:rPr lang="en-US" sz="2400" dirty="0">
                <a:latin typeface="Times New Roman" panose="02020603050405020304" pitchFamily="18" charset="0"/>
                <a:cs typeface="Times New Roman" panose="02020603050405020304" pitchFamily="18" charset="0"/>
              </a:rPr>
              <a:t> Nam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ngày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đầu</a:t>
            </a:r>
            <a:r>
              <a:rPr lang="en-US" sz="2400" dirty="0">
                <a:latin typeface="Times New Roman" panose="02020603050405020304" pitchFamily="18" charset="0"/>
                <a:cs typeface="Times New Roman" panose="02020603050405020304" pitchFamily="18" charset="0"/>
              </a:rPr>
              <a:t>.</a:t>
            </a:r>
          </a:p>
          <a:p>
            <a:r>
              <a:rPr lang="nl-NL" sz="2400" dirty="0">
                <a:latin typeface="Times New Roman" panose="02020603050405020304" pitchFamily="18" charset="0"/>
                <a:cs typeface="Times New Roman" panose="02020603050405020304" pitchFamily="18" charset="0"/>
              </a:rPr>
              <a:t>-Phong cách thơ: chân thành, bình dị,nhẹ nhàng nhưng lại thấm đẫm triết lí sống, thể hiện tình yêu thiên nhiên, cuộc sống.</a:t>
            </a:r>
            <a:endParaRPr lang="en-US" sz="2400" dirty="0">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7A7F9CCC-0E9B-4A77-9DED-B5D18D330DAB}"/>
              </a:ext>
            </a:extLst>
          </p:cNvPr>
          <p:cNvSpPr txBox="1"/>
          <p:nvPr/>
        </p:nvSpPr>
        <p:spPr>
          <a:xfrm>
            <a:off x="323557" y="5570806"/>
            <a:ext cx="11422966" cy="369332"/>
          </a:xfrm>
          <a:prstGeom prst="rect">
            <a:avLst/>
          </a:prstGeom>
          <a:noFill/>
        </p:spPr>
        <p:txBody>
          <a:bodyPr wrap="square" rtlCol="0">
            <a:spAutoFit/>
          </a:bodyPr>
          <a:lstStyle/>
          <a:p>
            <a:endParaRPr lang="en-US" dirty="0"/>
          </a:p>
        </p:txBody>
      </p:sp>
      <p:pic>
        <p:nvPicPr>
          <p:cNvPr id="8" name="Picture 3">
            <a:extLst>
              <a:ext uri="{FF2B5EF4-FFF2-40B4-BE49-F238E27FC236}">
                <a16:creationId xmlns:a16="http://schemas.microsoft.com/office/drawing/2014/main" id="{7BF173CE-E11F-4E12-BB9B-3127696ED10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7040880" y="917862"/>
            <a:ext cx="4550898" cy="4878027"/>
          </a:xfrm>
          <a:prstGeom prst="rect">
            <a:avLst/>
          </a:prstGeom>
        </p:spPr>
      </p:pic>
    </p:spTree>
    <p:extLst>
      <p:ext uri="{BB962C8B-B14F-4D97-AF65-F5344CB8AC3E}">
        <p14:creationId xmlns:p14="http://schemas.microsoft.com/office/powerpoint/2010/main" val="1463787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arn(inVertical)">
                                      <p:cBhvr>
                                        <p:cTn id="10" dur="500"/>
                                        <p:tgtEl>
                                          <p:spTgt spid="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barn(inVertical)">
                                      <p:cBhvr>
                                        <p:cTn id="15" dur="500"/>
                                        <p:tgtEl>
                                          <p:spTgt spid="5">
                                            <p:txEl>
                                              <p:pRg st="2" end="2"/>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barn(inVertical)">
                                      <p:cBhvr>
                                        <p:cTn id="18" dur="500"/>
                                        <p:tgtEl>
                                          <p:spTgt spid="5">
                                            <p:txEl>
                                              <p:pRg st="3" end="3"/>
                                            </p:txEl>
                                          </p:spTgt>
                                        </p:tgtEl>
                                      </p:cBhvr>
                                    </p:animEffect>
                                  </p:childTnLst>
                                </p:cTn>
                              </p:par>
                              <p:par>
                                <p:cTn id="19" presetID="16" presetClass="entr" presetSubtype="21" fill="hold" nodeType="with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Effect transition="in" filter="barn(inVertical)">
                                      <p:cBhvr>
                                        <p:cTn id="21"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0C35CB9-B8C4-4F5F-89CB-FA1B80DC25E0}"/>
              </a:ext>
            </a:extLst>
          </p:cNvPr>
          <p:cNvSpPr txBox="1"/>
          <p:nvPr/>
        </p:nvSpPr>
        <p:spPr>
          <a:xfrm>
            <a:off x="1683434" y="0"/>
            <a:ext cx="8825132" cy="1200329"/>
          </a:xfrm>
          <a:prstGeom prst="rect">
            <a:avLst/>
          </a:prstGeom>
          <a:noFill/>
        </p:spPr>
        <p:txBody>
          <a:bodyPr wrap="square" rtlCol="0">
            <a:spAutoFit/>
          </a:bodyPr>
          <a:lstStyle/>
          <a:p>
            <a:r>
              <a:rPr lang="en-US" sz="2400" b="1" u="sng" dirty="0" err="1">
                <a:solidFill>
                  <a:srgbClr val="FF0000"/>
                </a:solidFill>
                <a:latin typeface="Times New Roman" panose="02020603050405020304" pitchFamily="18" charset="0"/>
                <a:cs typeface="Times New Roman" panose="02020603050405020304" pitchFamily="18" charset="0"/>
              </a:rPr>
              <a:t>Tiết</a:t>
            </a:r>
            <a:r>
              <a:rPr lang="en-US" sz="2400" b="1" u="sng" dirty="0">
                <a:solidFill>
                  <a:srgbClr val="FF0000"/>
                </a:solidFill>
                <a:latin typeface="Times New Roman" panose="02020603050405020304" pitchFamily="18" charset="0"/>
                <a:cs typeface="Times New Roman" panose="02020603050405020304" pitchFamily="18" charset="0"/>
              </a:rPr>
              <a:t> 114,115</a:t>
            </a:r>
            <a:r>
              <a:rPr lang="en-US" sz="2400" b="1" dirty="0">
                <a:solidFill>
                  <a:srgbClr val="FF0000"/>
                </a:solidFill>
                <a:latin typeface="Times New Roman" panose="02020603050405020304" pitchFamily="18" charset="0"/>
                <a:cs typeface="Times New Roman" panose="02020603050405020304" pitchFamily="18" charset="0"/>
              </a:rPr>
              <a:t>: </a:t>
            </a:r>
            <a:r>
              <a:rPr lang="en-US" sz="2400"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Văn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bản</a:t>
            </a:r>
            <a:r>
              <a:rPr lang="en-US" sz="2400" b="1" dirty="0">
                <a:solidFill>
                  <a:srgbClr val="FF0000"/>
                </a:solidFill>
                <a:latin typeface="Times New Roman" panose="02020603050405020304" pitchFamily="18" charset="0"/>
                <a:cs typeface="Times New Roman" panose="02020603050405020304" pitchFamily="18" charset="0"/>
              </a:rPr>
              <a:t>:</a:t>
            </a:r>
            <a:r>
              <a:rPr lang="en-US" sz="2400" dirty="0">
                <a:solidFill>
                  <a:srgbClr val="FF0000"/>
                </a:solidFill>
                <a:latin typeface="Times New Roman" panose="02020603050405020304" pitchFamily="18" charset="0"/>
                <a:cs typeface="Times New Roman" panose="02020603050405020304" pitchFamily="18" charset="0"/>
              </a:rPr>
              <a:t> </a:t>
            </a:r>
            <a:r>
              <a:rPr lang="nl-NL" sz="2400" b="1" dirty="0">
                <a:solidFill>
                  <a:srgbClr val="FF0000"/>
                </a:solidFill>
                <a:latin typeface="Times New Roman" panose="02020603050405020304" pitchFamily="18" charset="0"/>
                <a:cs typeface="Times New Roman" panose="02020603050405020304" pitchFamily="18" charset="0"/>
              </a:rPr>
              <a:t>MÙA XUÂN NHO NHỎ</a:t>
            </a:r>
            <a:endParaRPr lang="en-US" sz="2400" dirty="0">
              <a:solidFill>
                <a:srgbClr val="FF0000"/>
              </a:solidFill>
              <a:latin typeface="Times New Roman" panose="02020603050405020304" pitchFamily="18" charset="0"/>
              <a:cs typeface="Times New Roman" panose="02020603050405020304" pitchFamily="18" charset="0"/>
            </a:endParaRPr>
          </a:p>
          <a:p>
            <a:r>
              <a:rPr lang="nl-NL" sz="2400" b="1" i="1" dirty="0">
                <a:solidFill>
                  <a:srgbClr val="FF0000"/>
                </a:solidFill>
                <a:latin typeface="Times New Roman" panose="02020603050405020304" pitchFamily="18" charset="0"/>
                <a:cs typeface="Times New Roman" panose="02020603050405020304" pitchFamily="18" charset="0"/>
              </a:rPr>
              <a:t>                                                                              -Thanh Hải-</a:t>
            </a:r>
            <a:endParaRPr lang="en-US" sz="2400" dirty="0">
              <a:solidFill>
                <a:srgbClr val="FF0000"/>
              </a:solidFill>
              <a:latin typeface="Times New Roman" panose="02020603050405020304" pitchFamily="18" charset="0"/>
              <a:cs typeface="Times New Roman" panose="02020603050405020304" pitchFamily="18" charset="0"/>
            </a:endParaRPr>
          </a:p>
          <a:p>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FAF52600-DDCA-423F-8C6B-962350210F29}"/>
              </a:ext>
            </a:extLst>
          </p:cNvPr>
          <p:cNvSpPr txBox="1"/>
          <p:nvPr/>
        </p:nvSpPr>
        <p:spPr>
          <a:xfrm>
            <a:off x="154745" y="773723"/>
            <a:ext cx="11591778" cy="3785652"/>
          </a:xfrm>
          <a:prstGeom prst="rect">
            <a:avLst/>
          </a:prstGeom>
          <a:noFill/>
        </p:spPr>
        <p:txBody>
          <a:bodyPr wrap="square" rtlCol="0">
            <a:spAutoFit/>
          </a:bodyPr>
          <a:lstStyle/>
          <a:p>
            <a:r>
              <a:rPr lang="nl-NL" sz="2400" b="1" dirty="0">
                <a:latin typeface="Times New Roman" panose="02020603050405020304" pitchFamily="18" charset="0"/>
                <a:cs typeface="Times New Roman" panose="02020603050405020304" pitchFamily="18" charset="0"/>
              </a:rPr>
              <a:t>I. </a:t>
            </a:r>
            <a:r>
              <a:rPr lang="nl-NL" sz="2400" b="1" u="sng" dirty="0">
                <a:latin typeface="Times New Roman" panose="02020603050405020304" pitchFamily="18" charset="0"/>
                <a:cs typeface="Times New Roman" panose="02020603050405020304" pitchFamily="18" charset="0"/>
              </a:rPr>
              <a:t>Giới thiệu chung</a:t>
            </a:r>
            <a:endParaRPr lang="en-US" sz="2400" dirty="0">
              <a:latin typeface="Times New Roman" panose="02020603050405020304" pitchFamily="18" charset="0"/>
              <a:cs typeface="Times New Roman" panose="02020603050405020304" pitchFamily="18" charset="0"/>
            </a:endParaRPr>
          </a:p>
          <a:p>
            <a:r>
              <a:rPr lang="nl-NL" sz="2400" b="1" i="1" dirty="0">
                <a:latin typeface="Times New Roman" panose="02020603050405020304" pitchFamily="18" charset="0"/>
                <a:cs typeface="Times New Roman" panose="02020603050405020304" pitchFamily="18" charset="0"/>
              </a:rPr>
              <a:t>1. </a:t>
            </a:r>
            <a:r>
              <a:rPr lang="nl-NL" sz="2400" b="1" i="1" u="sng" dirty="0">
                <a:latin typeface="Times New Roman" panose="02020603050405020304" pitchFamily="18" charset="0"/>
                <a:cs typeface="Times New Roman" panose="02020603050405020304" pitchFamily="18" charset="0"/>
              </a:rPr>
              <a:t>Tác giả</a:t>
            </a:r>
            <a:endParaRPr lang="en-US" sz="2400" dirty="0">
              <a:latin typeface="Times New Roman" panose="02020603050405020304" pitchFamily="18" charset="0"/>
              <a:cs typeface="Times New Roman" panose="02020603050405020304" pitchFamily="18" charset="0"/>
            </a:endParaRPr>
          </a:p>
          <a:p>
            <a:r>
              <a:rPr lang="nl-NL" sz="2400" b="1" i="1" dirty="0">
                <a:latin typeface="Times New Roman" panose="02020603050405020304" pitchFamily="18" charset="0"/>
                <a:cs typeface="Times New Roman" panose="02020603050405020304" pitchFamily="18" charset="0"/>
              </a:rPr>
              <a:t>- </a:t>
            </a:r>
            <a:r>
              <a:rPr lang="nl-NL" sz="2400" dirty="0">
                <a:latin typeface="Times New Roman" panose="02020603050405020304" pitchFamily="18" charset="0"/>
                <a:cs typeface="Times New Roman" panose="02020603050405020304" pitchFamily="18" charset="0"/>
              </a:rPr>
              <a:t>Thanh Hải (1930- 1980) tên khai sinh Phạm Bá Ngoãn, quê ở Thừa Thiên- Huế. </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cây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bút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xây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dựng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nền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mạng</a:t>
            </a:r>
            <a:r>
              <a:rPr lang="en-US" sz="2400" dirty="0">
                <a:latin typeface="Times New Roman" panose="02020603050405020304" pitchFamily="18" charset="0"/>
                <a:cs typeface="Times New Roman" panose="02020603050405020304" pitchFamily="18" charset="0"/>
              </a:rPr>
              <a:t> ở </a:t>
            </a:r>
            <a:r>
              <a:rPr lang="en-US" sz="2400" dirty="0" err="1">
                <a:latin typeface="Times New Roman" panose="02020603050405020304" pitchFamily="18" charset="0"/>
                <a:cs typeface="Times New Roman" panose="02020603050405020304" pitchFamily="18" charset="0"/>
              </a:rPr>
              <a:t>miền</a:t>
            </a:r>
            <a:r>
              <a:rPr lang="en-US" sz="2400" dirty="0">
                <a:latin typeface="Times New Roman" panose="02020603050405020304" pitchFamily="18" charset="0"/>
                <a:cs typeface="Times New Roman" panose="02020603050405020304" pitchFamily="18" charset="0"/>
              </a:rPr>
              <a:t> Nam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ngày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đầu</a:t>
            </a:r>
            <a:r>
              <a:rPr lang="en-US" sz="2400" dirty="0">
                <a:latin typeface="Times New Roman" panose="02020603050405020304" pitchFamily="18" charset="0"/>
                <a:cs typeface="Times New Roman" panose="02020603050405020304" pitchFamily="18" charset="0"/>
              </a:rPr>
              <a:t>.</a:t>
            </a:r>
          </a:p>
          <a:p>
            <a:r>
              <a:rPr lang="nl-NL" sz="2400" dirty="0">
                <a:latin typeface="Times New Roman" panose="02020603050405020304" pitchFamily="18" charset="0"/>
                <a:cs typeface="Times New Roman" panose="02020603050405020304" pitchFamily="18" charset="0"/>
              </a:rPr>
              <a:t>-Phong cách thơ: chân thành, bình dị,nhẹ nhàng nhưng lại thấm đẫm triết lí sống, thể hiện tình yêu thiên nhiên, cuộc sống.</a:t>
            </a:r>
            <a:endParaRPr lang="en-US" sz="2400" dirty="0">
              <a:latin typeface="Times New Roman" panose="02020603050405020304" pitchFamily="18" charset="0"/>
              <a:cs typeface="Times New Roman" panose="02020603050405020304" pitchFamily="18" charset="0"/>
            </a:endParaRPr>
          </a:p>
          <a:p>
            <a:r>
              <a:rPr lang="nl-NL" sz="2400" b="1" i="1" dirty="0">
                <a:latin typeface="Times New Roman" panose="02020603050405020304" pitchFamily="18" charset="0"/>
                <a:cs typeface="Times New Roman" panose="02020603050405020304" pitchFamily="18" charset="0"/>
              </a:rPr>
              <a:t>2. </a:t>
            </a:r>
            <a:r>
              <a:rPr lang="nl-NL" sz="2400" b="1" i="1" u="sng" dirty="0">
                <a:latin typeface="Times New Roman" panose="02020603050405020304" pitchFamily="18" charset="0"/>
                <a:cs typeface="Times New Roman" panose="02020603050405020304" pitchFamily="18" charset="0"/>
              </a:rPr>
              <a:t>Tác phẩm</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 Sáng tác tháng 11/1980, khi nhà thơ đang nằm trên giường bệnh- không bao lâu trước khi qua đời.</a:t>
            </a:r>
            <a:endParaRPr lang="en-US" sz="2400" dirty="0">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FE605355-C680-45D9-BEE3-4AE5E6445D26}"/>
              </a:ext>
            </a:extLst>
          </p:cNvPr>
          <p:cNvSpPr txBox="1"/>
          <p:nvPr/>
        </p:nvSpPr>
        <p:spPr>
          <a:xfrm>
            <a:off x="154745" y="4559375"/>
            <a:ext cx="11197883" cy="1569660"/>
          </a:xfrm>
          <a:prstGeom prst="rect">
            <a:avLst/>
          </a:prstGeom>
          <a:noFill/>
        </p:spPr>
        <p:txBody>
          <a:bodyPr wrap="square" rtlCol="0">
            <a:spAutoFit/>
          </a:bodyPr>
          <a:lstStyle/>
          <a:p>
            <a:r>
              <a:rPr lang="nl-NL" sz="2400" b="1" dirty="0">
                <a:latin typeface="Times New Roman" panose="02020603050405020304" pitchFamily="18" charset="0"/>
                <a:cs typeface="Times New Roman" panose="02020603050405020304" pitchFamily="18" charset="0"/>
              </a:rPr>
              <a:t>II. </a:t>
            </a:r>
            <a:r>
              <a:rPr lang="nl-NL" sz="2400" b="1" u="sng" dirty="0">
                <a:latin typeface="Times New Roman" panose="02020603050405020304" pitchFamily="18" charset="0"/>
                <a:cs typeface="Times New Roman" panose="02020603050405020304" pitchFamily="18" charset="0"/>
              </a:rPr>
              <a:t>Đọc – hiểu văn bản</a:t>
            </a:r>
            <a:endParaRPr lang="en-US" sz="2400" dirty="0">
              <a:latin typeface="Times New Roman" panose="02020603050405020304" pitchFamily="18" charset="0"/>
              <a:cs typeface="Times New Roman" panose="02020603050405020304" pitchFamily="18" charset="0"/>
            </a:endParaRPr>
          </a:p>
          <a:p>
            <a:r>
              <a:rPr lang="nl-NL" sz="2400" b="1" i="1" dirty="0">
                <a:latin typeface="Times New Roman" panose="02020603050405020304" pitchFamily="18" charset="0"/>
                <a:cs typeface="Times New Roman" panose="02020603050405020304" pitchFamily="18" charset="0"/>
              </a:rPr>
              <a:t>1. </a:t>
            </a:r>
            <a:r>
              <a:rPr lang="nl-NL" sz="2400" b="1" i="1" u="sng" dirty="0">
                <a:latin typeface="Times New Roman" panose="02020603050405020304" pitchFamily="18" charset="0"/>
                <a:cs typeface="Times New Roman" panose="02020603050405020304" pitchFamily="18" charset="0"/>
              </a:rPr>
              <a:t>Đọc chú thích</a:t>
            </a:r>
            <a:r>
              <a:rPr lang="nl-NL" sz="2400" b="1" i="1"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r>
              <a:rPr lang="nl-NL" sz="2400" b="1" i="1"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7A7F9CCC-0E9B-4A77-9DED-B5D18D330DAB}"/>
              </a:ext>
            </a:extLst>
          </p:cNvPr>
          <p:cNvSpPr txBox="1"/>
          <p:nvPr/>
        </p:nvSpPr>
        <p:spPr>
          <a:xfrm>
            <a:off x="323557" y="5570806"/>
            <a:ext cx="11422966"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1441729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arn(inVertical)">
                                      <p:cBhvr>
                                        <p:cTn id="10" dur="500"/>
                                        <p:tgtEl>
                                          <p:spTgt spid="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barn(inVertical)">
                                      <p:cBhvr>
                                        <p:cTn id="15" dur="500"/>
                                        <p:tgtEl>
                                          <p:spTgt spid="5">
                                            <p:txEl>
                                              <p:pRg st="2" end="2"/>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barn(inVertical)">
                                      <p:cBhvr>
                                        <p:cTn id="18" dur="500"/>
                                        <p:tgtEl>
                                          <p:spTgt spid="5">
                                            <p:txEl>
                                              <p:pRg st="3" end="3"/>
                                            </p:txEl>
                                          </p:spTgt>
                                        </p:tgtEl>
                                      </p:cBhvr>
                                    </p:animEffect>
                                  </p:childTnLst>
                                </p:cTn>
                              </p:par>
                              <p:par>
                                <p:cTn id="19" presetID="16" presetClass="entr" presetSubtype="21" fill="hold" nodeType="with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Effect transition="in" filter="barn(inVertical)">
                                      <p:cBhvr>
                                        <p:cTn id="21" dur="500"/>
                                        <p:tgtEl>
                                          <p:spTgt spid="5">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nodeType="clickEffect">
                                  <p:stCondLst>
                                    <p:cond delay="0"/>
                                  </p:stCondLst>
                                  <p:childTnLst>
                                    <p:set>
                                      <p:cBhvr>
                                        <p:cTn id="25" dur="1" fill="hold">
                                          <p:stCondLst>
                                            <p:cond delay="0"/>
                                          </p:stCondLst>
                                        </p:cTn>
                                        <p:tgtEl>
                                          <p:spTgt spid="5">
                                            <p:txEl>
                                              <p:pRg st="5" end="5"/>
                                            </p:txEl>
                                          </p:spTgt>
                                        </p:tgtEl>
                                        <p:attrNameLst>
                                          <p:attrName>style.visibility</p:attrName>
                                        </p:attrNameLst>
                                      </p:cBhvr>
                                      <p:to>
                                        <p:strVal val="visible"/>
                                      </p:to>
                                    </p:set>
                                    <p:animEffect transition="in" filter="barn(inVertical)">
                                      <p:cBhvr>
                                        <p:cTn id="26" dur="500"/>
                                        <p:tgtEl>
                                          <p:spTgt spid="5">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animEffect transition="in" filter="barn(inVertical)">
                                      <p:cBhvr>
                                        <p:cTn id="31" dur="500"/>
                                        <p:tgtEl>
                                          <p:spTgt spid="5">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nodeType="clickEffect">
                                  <p:stCondLst>
                                    <p:cond delay="0"/>
                                  </p:stCondLst>
                                  <p:childTnLst>
                                    <p:set>
                                      <p:cBhvr>
                                        <p:cTn id="35" dur="1" fill="hold">
                                          <p:stCondLst>
                                            <p:cond delay="0"/>
                                          </p:stCondLst>
                                        </p:cTn>
                                        <p:tgtEl>
                                          <p:spTgt spid="6">
                                            <p:txEl>
                                              <p:pRg st="0" end="0"/>
                                            </p:txEl>
                                          </p:spTgt>
                                        </p:tgtEl>
                                        <p:attrNameLst>
                                          <p:attrName>style.visibility</p:attrName>
                                        </p:attrNameLst>
                                      </p:cBhvr>
                                      <p:to>
                                        <p:strVal val="visible"/>
                                      </p:to>
                                    </p:set>
                                    <p:animEffect transition="in" filter="barn(inVertical)">
                                      <p:cBhvr>
                                        <p:cTn id="36" dur="500"/>
                                        <p:tgtEl>
                                          <p:spTgt spid="6">
                                            <p:txEl>
                                              <p:pRg st="0" end="0"/>
                                            </p:txEl>
                                          </p:spTgt>
                                        </p:tgtEl>
                                      </p:cBhvr>
                                    </p:animEffect>
                                  </p:childTnLst>
                                </p:cTn>
                              </p:par>
                              <p:par>
                                <p:cTn id="37" presetID="16" presetClass="entr" presetSubtype="21" fill="hold" nodeType="withEffect">
                                  <p:stCondLst>
                                    <p:cond delay="0"/>
                                  </p:stCondLst>
                                  <p:childTnLst>
                                    <p:set>
                                      <p:cBhvr>
                                        <p:cTn id="38" dur="1" fill="hold">
                                          <p:stCondLst>
                                            <p:cond delay="0"/>
                                          </p:stCondLst>
                                        </p:cTn>
                                        <p:tgtEl>
                                          <p:spTgt spid="6">
                                            <p:txEl>
                                              <p:pRg st="1" end="1"/>
                                            </p:txEl>
                                          </p:spTgt>
                                        </p:tgtEl>
                                        <p:attrNameLst>
                                          <p:attrName>style.visibility</p:attrName>
                                        </p:attrNameLst>
                                      </p:cBhvr>
                                      <p:to>
                                        <p:strVal val="visible"/>
                                      </p:to>
                                    </p:set>
                                    <p:animEffect transition="in" filter="barn(inVertical)">
                                      <p:cBhvr>
                                        <p:cTn id="39"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EF58AC5-E24F-46EF-9FC1-5A2FFAB2624F}"/>
              </a:ext>
            </a:extLst>
          </p:cNvPr>
          <p:cNvSpPr/>
          <p:nvPr/>
        </p:nvSpPr>
        <p:spPr>
          <a:xfrm>
            <a:off x="2391508" y="2222695"/>
            <a:ext cx="9973994" cy="461665"/>
          </a:xfrm>
          <a:prstGeom prst="rect">
            <a:avLst/>
          </a:prstGeom>
        </p:spPr>
        <p:txBody>
          <a:bodyPr wrap="square">
            <a:spAutoFit/>
          </a:bodyPr>
          <a:lstStyle/>
          <a:p>
            <a:r>
              <a:rPr lang="en-US" sz="2400" b="1" dirty="0">
                <a:solidFill>
                  <a:srgbClr val="0070C0"/>
                </a:solidFill>
                <a:latin typeface="Times New Roman" panose="02020603050405020304" pitchFamily="18" charset="0"/>
                <a:cs typeface="Times New Roman" panose="02020603050405020304" pitchFamily="18" charset="0"/>
                <a:hlinkClick r:id="rId2"/>
              </a:rPr>
              <a:t>https://www.youtube.com/watch?v=sqrlck2_6Eg</a:t>
            </a:r>
            <a:endParaRPr lang="en-US" sz="2400" b="1" dirty="0">
              <a:solidFill>
                <a:srgbClr val="0070C0"/>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B49A95AB-0715-4C0A-9E2C-C8947E2B4A56}"/>
              </a:ext>
            </a:extLst>
          </p:cNvPr>
          <p:cNvSpPr txBox="1"/>
          <p:nvPr/>
        </p:nvSpPr>
        <p:spPr>
          <a:xfrm>
            <a:off x="520505" y="450166"/>
            <a:ext cx="11057206" cy="1569660"/>
          </a:xfrm>
          <a:prstGeom prst="rect">
            <a:avLst/>
          </a:prstGeom>
          <a:noFill/>
        </p:spPr>
        <p:txBody>
          <a:bodyPr wrap="square" rtlCol="0">
            <a:spAutoFit/>
          </a:bodyPr>
          <a:lstStyle/>
          <a:p>
            <a:pPr algn="ctr"/>
            <a:r>
              <a:rPr lang="en-US" sz="3200" b="1" dirty="0" err="1">
                <a:solidFill>
                  <a:srgbClr val="FF0000"/>
                </a:solidFill>
                <a:latin typeface="Times New Roman" panose="02020603050405020304" pitchFamily="18" charset="0"/>
                <a:cs typeface="Times New Roman" panose="02020603050405020304" pitchFamily="18" charset="0"/>
              </a:rPr>
              <a:t>Mời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các</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em</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nghe</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bài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hát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i="1" dirty="0" err="1">
                <a:solidFill>
                  <a:srgbClr val="FF0000"/>
                </a:solidFill>
                <a:latin typeface="Times New Roman" panose="02020603050405020304" pitchFamily="18" charset="0"/>
                <a:cs typeface="Times New Roman" panose="02020603050405020304" pitchFamily="18" charset="0"/>
              </a:rPr>
              <a:t>Mùa</a:t>
            </a:r>
            <a:r>
              <a:rPr lang="en-US" sz="3200" b="1" i="1" dirty="0">
                <a:solidFill>
                  <a:srgbClr val="FF0000"/>
                </a:solidFill>
                <a:latin typeface="Times New Roman" panose="02020603050405020304" pitchFamily="18" charset="0"/>
                <a:cs typeface="Times New Roman" panose="02020603050405020304" pitchFamily="18" charset="0"/>
              </a:rPr>
              <a:t> </a:t>
            </a:r>
            <a:r>
              <a:rPr lang="en-US" sz="3200" b="1" i="1" dirty="0" err="1">
                <a:solidFill>
                  <a:srgbClr val="FF0000"/>
                </a:solidFill>
                <a:latin typeface="Times New Roman" panose="02020603050405020304" pitchFamily="18" charset="0"/>
                <a:cs typeface="Times New Roman" panose="02020603050405020304" pitchFamily="18" charset="0"/>
              </a:rPr>
              <a:t>xuân</a:t>
            </a:r>
            <a:r>
              <a:rPr lang="en-US" sz="3200" b="1" i="1" dirty="0">
                <a:solidFill>
                  <a:srgbClr val="FF0000"/>
                </a:solidFill>
                <a:latin typeface="Times New Roman" panose="02020603050405020304" pitchFamily="18" charset="0"/>
                <a:cs typeface="Times New Roman" panose="02020603050405020304" pitchFamily="18" charset="0"/>
              </a:rPr>
              <a:t> </a:t>
            </a:r>
            <a:r>
              <a:rPr lang="en-US" sz="3200" b="1" i="1" dirty="0" err="1">
                <a:solidFill>
                  <a:srgbClr val="FF0000"/>
                </a:solidFill>
                <a:latin typeface="Times New Roman" panose="02020603050405020304" pitchFamily="18" charset="0"/>
                <a:cs typeface="Times New Roman" panose="02020603050405020304" pitchFamily="18" charset="0"/>
              </a:rPr>
              <a:t>nho</a:t>
            </a:r>
            <a:r>
              <a:rPr lang="en-US" sz="3200" b="1" i="1" dirty="0">
                <a:solidFill>
                  <a:srgbClr val="FF0000"/>
                </a:solidFill>
                <a:latin typeface="Times New Roman" panose="02020603050405020304" pitchFamily="18" charset="0"/>
                <a:cs typeface="Times New Roman" panose="02020603050405020304" pitchFamily="18" charset="0"/>
              </a:rPr>
              <a:t> </a:t>
            </a:r>
            <a:r>
              <a:rPr lang="en-US" sz="3200" b="1" i="1" dirty="0" err="1">
                <a:solidFill>
                  <a:srgbClr val="FF0000"/>
                </a:solidFill>
                <a:latin typeface="Times New Roman" panose="02020603050405020304" pitchFamily="18" charset="0"/>
                <a:cs typeface="Times New Roman" panose="02020603050405020304" pitchFamily="18" charset="0"/>
              </a:rPr>
              <a:t>nhỏ</a:t>
            </a:r>
            <a:r>
              <a:rPr lang="en-US" sz="3200" b="1" i="1" dirty="0">
                <a:solidFill>
                  <a:srgbClr val="FF0000"/>
                </a:solidFill>
                <a:latin typeface="Times New Roman" panose="02020603050405020304" pitchFamily="18" charset="0"/>
                <a:cs typeface="Times New Roman" panose="02020603050405020304" pitchFamily="18" charset="0"/>
              </a:rPr>
              <a:t> </a:t>
            </a:r>
          </a:p>
          <a:p>
            <a:pPr algn="ct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Sáng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tác</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Trần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Hoàn</a:t>
            </a:r>
            <a:r>
              <a:rPr lang="en-US" sz="3200" b="1" dirty="0">
                <a:solidFill>
                  <a:srgbClr val="FF0000"/>
                </a:solidFill>
                <a:latin typeface="Times New Roman" panose="02020603050405020304" pitchFamily="18" charset="0"/>
                <a:cs typeface="Times New Roman" panose="02020603050405020304" pitchFamily="18" charset="0"/>
              </a:rPr>
              <a:t>; Th</a:t>
            </a:r>
            <a:r>
              <a:rPr lang="vi-VN" sz="3200" b="1" dirty="0">
                <a:solidFill>
                  <a:srgbClr val="FF0000"/>
                </a:solidFill>
                <a:latin typeface="Times New Roman" panose="02020603050405020304" pitchFamily="18" charset="0"/>
                <a:cs typeface="Times New Roman" panose="02020603050405020304" pitchFamily="18" charset="0"/>
              </a:rPr>
              <a:t>ơ</a:t>
            </a:r>
            <a:r>
              <a:rPr lang="en-US" sz="3200" b="1" dirty="0">
                <a:solidFill>
                  <a:srgbClr val="FF0000"/>
                </a:solidFill>
                <a:latin typeface="Times New Roman" panose="02020603050405020304" pitchFamily="18" charset="0"/>
                <a:cs typeface="Times New Roman" panose="02020603050405020304" pitchFamily="18" charset="0"/>
              </a:rPr>
              <a:t>: Thanh </a:t>
            </a:r>
            <a:r>
              <a:rPr lang="en-US" sz="3200" b="1" dirty="0" err="1">
                <a:solidFill>
                  <a:srgbClr val="FF0000"/>
                </a:solidFill>
                <a:latin typeface="Times New Roman" panose="02020603050405020304" pitchFamily="18" charset="0"/>
                <a:cs typeface="Times New Roman" panose="02020603050405020304" pitchFamily="18" charset="0"/>
              </a:rPr>
              <a:t>Hải</a:t>
            </a:r>
            <a:r>
              <a:rPr lang="en-US" sz="3200" b="1" dirty="0">
                <a:solidFill>
                  <a:srgbClr val="FF0000"/>
                </a:solidFill>
                <a:latin typeface="Times New Roman" panose="02020603050405020304" pitchFamily="18" charset="0"/>
                <a:cs typeface="Times New Roman" panose="02020603050405020304" pitchFamily="18" charset="0"/>
              </a:rPr>
              <a:t>; </a:t>
            </a:r>
          </a:p>
          <a:p>
            <a:pPr algn="ctr"/>
            <a:r>
              <a:rPr lang="en-US" sz="3200" b="1" dirty="0" err="1">
                <a:solidFill>
                  <a:srgbClr val="FF0000"/>
                </a:solidFill>
                <a:latin typeface="Times New Roman" panose="02020603050405020304" pitchFamily="18" charset="0"/>
                <a:cs typeface="Times New Roman" panose="02020603050405020304" pitchFamily="18" charset="0"/>
              </a:rPr>
              <a:t>Thể</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hiện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Nghệ</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sĩ</a:t>
            </a:r>
            <a:r>
              <a:rPr lang="en-US" sz="3200" b="1" dirty="0">
                <a:solidFill>
                  <a:srgbClr val="FF0000"/>
                </a:solidFill>
                <a:latin typeface="Times New Roman" panose="02020603050405020304" pitchFamily="18" charset="0"/>
                <a:cs typeface="Times New Roman" panose="02020603050405020304" pitchFamily="18" charset="0"/>
              </a:rPr>
              <a:t> Thanh Nga )</a:t>
            </a:r>
          </a:p>
        </p:txBody>
      </p:sp>
    </p:spTree>
    <p:extLst>
      <p:ext uri="{BB962C8B-B14F-4D97-AF65-F5344CB8AC3E}">
        <p14:creationId xmlns:p14="http://schemas.microsoft.com/office/powerpoint/2010/main" val="2962431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03410E4-D6C9-4412-AD3B-AFE9832AD7EE}"/>
              </a:ext>
            </a:extLst>
          </p:cNvPr>
          <p:cNvSpPr txBox="1"/>
          <p:nvPr/>
        </p:nvSpPr>
        <p:spPr>
          <a:xfrm>
            <a:off x="140677" y="154745"/>
            <a:ext cx="6471138" cy="5632311"/>
          </a:xfrm>
          <a:prstGeom prst="rect">
            <a:avLst/>
          </a:prstGeom>
          <a:noFill/>
        </p:spPr>
        <p:txBody>
          <a:bodyPr wrap="square" rtlCol="0">
            <a:spAutoFit/>
          </a:bodyPr>
          <a:lstStyle/>
          <a:p>
            <a:r>
              <a:rPr lang="nl-NL" sz="2400" b="1" i="1" dirty="0">
                <a:latin typeface="Times New Roman" panose="02020603050405020304" pitchFamily="18" charset="0"/>
                <a:cs typeface="Times New Roman" panose="02020603050405020304" pitchFamily="18" charset="0"/>
              </a:rPr>
              <a:t>2. </a:t>
            </a:r>
            <a:r>
              <a:rPr lang="nl-NL" sz="2400" b="1" i="1" u="sng" dirty="0">
                <a:latin typeface="Times New Roman" panose="02020603050405020304" pitchFamily="18" charset="0"/>
                <a:cs typeface="Times New Roman" panose="02020603050405020304" pitchFamily="18" charset="0"/>
              </a:rPr>
              <a:t>Kết cấu- bố cục</a:t>
            </a:r>
            <a:r>
              <a:rPr lang="nl-NL" sz="240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r>
              <a:rPr lang="nl-NL" sz="2400" b="1" i="1" dirty="0">
                <a:latin typeface="Times New Roman" panose="02020603050405020304" pitchFamily="18" charset="0"/>
                <a:cs typeface="Times New Roman" panose="02020603050405020304" pitchFamily="18" charset="0"/>
              </a:rPr>
              <a:t> </a:t>
            </a:r>
            <a:r>
              <a:rPr lang="nl-NL" sz="2400" dirty="0">
                <a:latin typeface="Times New Roman" panose="02020603050405020304" pitchFamily="18" charset="0"/>
                <a:cs typeface="Times New Roman" panose="02020603050405020304" pitchFamily="18" charset="0"/>
              </a:rPr>
              <a:t>+ Thể loại: Thơ 5 chữ</a:t>
            </a:r>
            <a:r>
              <a:rPr lang="en-US" sz="2400" dirty="0">
                <a:latin typeface="Times New Roman" panose="02020603050405020304" pitchFamily="18" charset="0"/>
                <a:cs typeface="Times New Roman" panose="02020603050405020304" pitchFamily="18" charset="0"/>
              </a:rPr>
              <a:t> </a:t>
            </a:r>
            <a:r>
              <a:rPr lang="nl-NL" sz="2400" dirty="0">
                <a:latin typeface="Times New Roman" panose="02020603050405020304" pitchFamily="18" charset="0"/>
                <a:cs typeface="Times New Roman" panose="02020603050405020304" pitchFamily="18" charset="0"/>
              </a:rPr>
              <a:t>( thơ ngũ ngôn )</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 Bố cục: 4 phần</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 Phương thức biểu đạt: Biểu cảm kết hợp với miêu tả và bình luận </a:t>
            </a:r>
            <a:endParaRPr lang="en-US" sz="2400" dirty="0">
              <a:latin typeface="Times New Roman" panose="02020603050405020304" pitchFamily="18" charset="0"/>
              <a:cs typeface="Times New Roman" panose="02020603050405020304" pitchFamily="18" charset="0"/>
            </a:endParaRPr>
          </a:p>
          <a:p>
            <a:r>
              <a:rPr lang="nl-NL" sz="2400" b="1" i="1" dirty="0">
                <a:latin typeface="Times New Roman" panose="02020603050405020304" pitchFamily="18" charset="0"/>
                <a:cs typeface="Times New Roman" panose="02020603050405020304" pitchFamily="18" charset="0"/>
              </a:rPr>
              <a:t>3.</a:t>
            </a:r>
            <a:r>
              <a:rPr lang="nl-NL" sz="2400" b="1" i="1" u="sng" dirty="0">
                <a:latin typeface="Times New Roman" panose="02020603050405020304" pitchFamily="18" charset="0"/>
                <a:cs typeface="Times New Roman" panose="02020603050405020304" pitchFamily="18" charset="0"/>
              </a:rPr>
              <a:t> Phân tích</a:t>
            </a:r>
            <a:r>
              <a:rPr lang="nl-NL" sz="240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r>
              <a:rPr lang="nl-NL" sz="2400" b="1" i="1" dirty="0">
                <a:latin typeface="Times New Roman" panose="02020603050405020304" pitchFamily="18" charset="0"/>
                <a:cs typeface="Times New Roman" panose="02020603050405020304" pitchFamily="18" charset="0"/>
              </a:rPr>
              <a:t>a. </a:t>
            </a:r>
            <a:r>
              <a:rPr lang="nl-NL" sz="2400" b="1" i="1" u="sng" dirty="0">
                <a:latin typeface="Times New Roman" panose="02020603050405020304" pitchFamily="18" charset="0"/>
                <a:cs typeface="Times New Roman" panose="02020603050405020304" pitchFamily="18" charset="0"/>
              </a:rPr>
              <a:t>Cảm xúc trước mùa xuân thiên nhiên, đất trời</a:t>
            </a:r>
            <a:r>
              <a:rPr lang="nl-NL" sz="2400" b="1" i="1"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 Hình ảnh: dòng sông xanh, hoa tím biếc</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 Âm thanh: tiếng chim chiền chiện hót vang trời</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 ĐT "Mọc" + Đảo ngữ </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 NT ẩn dụ qua sự chuyển đổi cảm giác</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-&gt; Hình ảnh mới lạ giàu chất tạo hình. sức sống mãnh liệt, sự bừng dậy của thiên nhiên, đất trời vào xuân</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945E6245-2D38-4E4F-8729-5F0BCBEB29FD}"/>
              </a:ext>
            </a:extLst>
          </p:cNvPr>
          <p:cNvSpPr txBox="1"/>
          <p:nvPr/>
        </p:nvSpPr>
        <p:spPr>
          <a:xfrm>
            <a:off x="7005711" y="436098"/>
            <a:ext cx="4923692" cy="5232202"/>
          </a:xfrm>
          <a:prstGeom prst="rect">
            <a:avLst/>
          </a:prstGeom>
          <a:noFill/>
        </p:spPr>
        <p:txBody>
          <a:bodyPr wrap="square" rtlCol="0">
            <a:spAutoFit/>
          </a:bodyPr>
          <a:lstStyle/>
          <a:p>
            <a:pPr algn="ctr"/>
            <a:r>
              <a:rPr lang="en-US" sz="2800" b="1" dirty="0" err="1">
                <a:solidFill>
                  <a:srgbClr val="FF0000"/>
                </a:solidFill>
                <a:latin typeface="Times New Roman" panose="02020603050405020304" pitchFamily="18" charset="0"/>
                <a:cs typeface="Times New Roman" panose="02020603050405020304" pitchFamily="18" charset="0"/>
              </a:rPr>
              <a:t>Câu</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hỏi</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thảo</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luận</a:t>
            </a:r>
            <a:r>
              <a:rPr lang="en-US" sz="2800" b="1" dirty="0">
                <a:solidFill>
                  <a:srgbClr val="FF0000"/>
                </a:solidFill>
                <a:latin typeface="Times New Roman" panose="02020603050405020304" pitchFamily="18" charset="0"/>
                <a:cs typeface="Times New Roman" panose="02020603050405020304" pitchFamily="18" charset="0"/>
              </a:rPr>
              <a:t>  </a:t>
            </a:r>
          </a:p>
          <a:p>
            <a:r>
              <a:rPr lang="nl-NL" sz="2400" b="1" i="1" dirty="0">
                <a:solidFill>
                  <a:srgbClr val="7030A0"/>
                </a:solidFill>
                <a:latin typeface="Times New Roman" panose="02020603050405020304" pitchFamily="18" charset="0"/>
                <a:cs typeface="Times New Roman" panose="02020603050405020304" pitchFamily="18" charset="0"/>
              </a:rPr>
              <a:t>? Hình ảnh mùa xuân của thiên nhiên, đất trời được phác hoạ qua những hình ảnh nào?</a:t>
            </a:r>
            <a:r>
              <a:rPr lang="nl-NL" sz="2400" b="1" dirty="0">
                <a:solidFill>
                  <a:srgbClr val="7030A0"/>
                </a:solidFill>
                <a:latin typeface="Times New Roman" panose="02020603050405020304" pitchFamily="18" charset="0"/>
                <a:cs typeface="Times New Roman" panose="02020603050405020304" pitchFamily="18" charset="0"/>
              </a:rPr>
              <a:t> </a:t>
            </a:r>
            <a:endParaRPr lang="en-US" sz="2400" b="1" dirty="0">
              <a:solidFill>
                <a:srgbClr val="7030A0"/>
              </a:solidFill>
              <a:latin typeface="Times New Roman" panose="02020603050405020304" pitchFamily="18" charset="0"/>
              <a:cs typeface="Times New Roman" panose="02020603050405020304" pitchFamily="18" charset="0"/>
            </a:endParaRPr>
          </a:p>
          <a:p>
            <a:r>
              <a:rPr lang="en-US" sz="2400" b="1" dirty="0">
                <a:solidFill>
                  <a:srgbClr val="7030A0"/>
                </a:solidFill>
                <a:latin typeface="Times New Roman" panose="02020603050405020304" pitchFamily="18" charset="0"/>
                <a:cs typeface="Times New Roman" panose="02020603050405020304" pitchFamily="18" charset="0"/>
              </a:rPr>
              <a:t>? </a:t>
            </a:r>
            <a:r>
              <a:rPr lang="nl-NL" sz="2400" b="1" i="1" dirty="0">
                <a:solidFill>
                  <a:srgbClr val="7030A0"/>
                </a:solidFill>
                <a:latin typeface="Times New Roman" panose="02020603050405020304" pitchFamily="18" charset="0"/>
                <a:cs typeface="Times New Roman" panose="02020603050405020304" pitchFamily="18" charset="0"/>
              </a:rPr>
              <a:t>Nhận xét gì về cấu tạo ngữ pháp ở hai câu thơ đầu và hình ảnh thơ trong khổ thơ thứ nhất? </a:t>
            </a:r>
            <a:endParaRPr lang="en-US" sz="2400" b="1" dirty="0">
              <a:solidFill>
                <a:srgbClr val="7030A0"/>
              </a:solidFill>
              <a:latin typeface="Times New Roman" panose="02020603050405020304" pitchFamily="18" charset="0"/>
              <a:cs typeface="Times New Roman" panose="02020603050405020304" pitchFamily="18" charset="0"/>
            </a:endParaRPr>
          </a:p>
          <a:p>
            <a:r>
              <a:rPr lang="nl-NL" sz="2400" b="1" i="1" dirty="0">
                <a:solidFill>
                  <a:srgbClr val="7030A0"/>
                </a:solidFill>
                <a:latin typeface="Times New Roman" panose="02020603050405020304" pitchFamily="18" charset="0"/>
                <a:cs typeface="Times New Roman" panose="02020603050405020304" pitchFamily="18" charset="0"/>
              </a:rPr>
              <a:t>? Trước khung cảnh mùa xuân tươi đẹp đó, cảm xúc của tác giả ntn?  Tác giả cảm nhận mùa xuân bằng những giác quan nào?</a:t>
            </a:r>
            <a:endParaRPr lang="en-US" sz="2400" b="1" dirty="0">
              <a:solidFill>
                <a:srgbClr val="7030A0"/>
              </a:solidFill>
              <a:latin typeface="Times New Roman" panose="02020603050405020304" pitchFamily="18" charset="0"/>
              <a:cs typeface="Times New Roman" panose="02020603050405020304" pitchFamily="18" charset="0"/>
            </a:endParaRPr>
          </a:p>
          <a:p>
            <a:r>
              <a:rPr lang="nl-NL" sz="2400" b="1" i="1" dirty="0">
                <a:solidFill>
                  <a:srgbClr val="7030A0"/>
                </a:solidFill>
                <a:latin typeface="Times New Roman" panose="02020603050405020304" pitchFamily="18" charset="0"/>
                <a:cs typeface="Times New Roman" panose="02020603050405020304" pitchFamily="18" charset="0"/>
              </a:rPr>
              <a:t>?Em  cảm nhận gì về bức tranh mùa xuân trong khổ thơ thứ nhất?</a:t>
            </a:r>
            <a:endParaRPr lang="en-US" sz="2400" b="1" dirty="0">
              <a:solidFill>
                <a:srgbClr val="7030A0"/>
              </a:solidFill>
              <a:latin typeface="Times New Roman" panose="02020603050405020304" pitchFamily="18" charset="0"/>
              <a:cs typeface="Times New Roman" panose="02020603050405020304" pitchFamily="18" charset="0"/>
            </a:endParaRPr>
          </a:p>
          <a:p>
            <a:endParaRPr lang="en-US" dirty="0"/>
          </a:p>
        </p:txBody>
      </p:sp>
      <p:sp>
        <p:nvSpPr>
          <p:cNvPr id="2" name="TextBox 1">
            <a:extLst>
              <a:ext uri="{FF2B5EF4-FFF2-40B4-BE49-F238E27FC236}">
                <a16:creationId xmlns:a16="http://schemas.microsoft.com/office/drawing/2014/main" id="{EA2F1768-D716-419D-84BD-75873EF429D8}"/>
              </a:ext>
            </a:extLst>
          </p:cNvPr>
          <p:cNvSpPr txBox="1"/>
          <p:nvPr/>
        </p:nvSpPr>
        <p:spPr>
          <a:xfrm>
            <a:off x="140677" y="5289451"/>
            <a:ext cx="6330461" cy="1569660"/>
          </a:xfrm>
          <a:prstGeom prst="rect">
            <a:avLst/>
          </a:prstGeom>
          <a:noFill/>
        </p:spPr>
        <p:txBody>
          <a:bodyPr wrap="square" rtlCol="0">
            <a:spAutoFit/>
          </a:bodyPr>
          <a:lstStyle/>
          <a:p>
            <a:r>
              <a:rPr lang="nl-NL" sz="2400" dirty="0">
                <a:latin typeface="Times New Roman" panose="02020603050405020304" pitchFamily="18" charset="0"/>
                <a:cs typeface="Times New Roman" panose="02020603050405020304" pitchFamily="18" charset="0"/>
              </a:rPr>
              <a:t> Bằng vài nét phác hoạ qua hình ảnh, âm thanh màu sắc, với niềm say sưa, ngây ngất, nhà thơ đã vẽ lên vẻ đẹp sống động, tươi thắm của  thiên nhiên đất trời lúc vào xuân.</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5938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arn(inVertic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arn(inVertic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arn(inVertic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arn(inVertic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barn(inVertical)">
                                      <p:cBhvr>
                                        <p:cTn id="37" dur="500"/>
                                        <p:tgtEl>
                                          <p:spTgt spid="5"/>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4">
                                            <p:txEl>
                                              <p:pRg st="6" end="6"/>
                                            </p:txEl>
                                          </p:spTgt>
                                        </p:tgtEl>
                                        <p:attrNameLst>
                                          <p:attrName>style.visibility</p:attrName>
                                        </p:attrNameLst>
                                      </p:cBhvr>
                                      <p:to>
                                        <p:strVal val="visible"/>
                                      </p:to>
                                    </p:set>
                                    <p:animEffect transition="in" filter="barn(inVertical)">
                                      <p:cBhvr>
                                        <p:cTn id="42" dur="500"/>
                                        <p:tgtEl>
                                          <p:spTgt spid="4">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4">
                                            <p:txEl>
                                              <p:pRg st="7" end="7"/>
                                            </p:txEl>
                                          </p:spTgt>
                                        </p:tgtEl>
                                        <p:attrNameLst>
                                          <p:attrName>style.visibility</p:attrName>
                                        </p:attrNameLst>
                                      </p:cBhvr>
                                      <p:to>
                                        <p:strVal val="visible"/>
                                      </p:to>
                                    </p:set>
                                    <p:animEffect transition="in" filter="barn(inVertical)">
                                      <p:cBhvr>
                                        <p:cTn id="47" dur="500"/>
                                        <p:tgtEl>
                                          <p:spTgt spid="4">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4">
                                            <p:txEl>
                                              <p:pRg st="8" end="8"/>
                                            </p:txEl>
                                          </p:spTgt>
                                        </p:tgtEl>
                                        <p:attrNameLst>
                                          <p:attrName>style.visibility</p:attrName>
                                        </p:attrNameLst>
                                      </p:cBhvr>
                                      <p:to>
                                        <p:strVal val="visible"/>
                                      </p:to>
                                    </p:set>
                                    <p:animEffect transition="in" filter="barn(inVertical)">
                                      <p:cBhvr>
                                        <p:cTn id="52" dur="500"/>
                                        <p:tgtEl>
                                          <p:spTgt spid="4">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4">
                                            <p:txEl>
                                              <p:pRg st="9" end="9"/>
                                            </p:txEl>
                                          </p:spTgt>
                                        </p:tgtEl>
                                        <p:attrNameLst>
                                          <p:attrName>style.visibility</p:attrName>
                                        </p:attrNameLst>
                                      </p:cBhvr>
                                      <p:to>
                                        <p:strVal val="visible"/>
                                      </p:to>
                                    </p:set>
                                    <p:animEffect transition="in" filter="barn(inVertical)">
                                      <p:cBhvr>
                                        <p:cTn id="57" dur="500"/>
                                        <p:tgtEl>
                                          <p:spTgt spid="4">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nodeType="clickEffect">
                                  <p:stCondLst>
                                    <p:cond delay="0"/>
                                  </p:stCondLst>
                                  <p:childTnLst>
                                    <p:set>
                                      <p:cBhvr>
                                        <p:cTn id="61" dur="1" fill="hold">
                                          <p:stCondLst>
                                            <p:cond delay="0"/>
                                          </p:stCondLst>
                                        </p:cTn>
                                        <p:tgtEl>
                                          <p:spTgt spid="4">
                                            <p:txEl>
                                              <p:pRg st="10" end="10"/>
                                            </p:txEl>
                                          </p:spTgt>
                                        </p:tgtEl>
                                        <p:attrNameLst>
                                          <p:attrName>style.visibility</p:attrName>
                                        </p:attrNameLst>
                                      </p:cBhvr>
                                      <p:to>
                                        <p:strVal val="visible"/>
                                      </p:to>
                                    </p:set>
                                    <p:animEffect transition="in" filter="barn(inVertical)">
                                      <p:cBhvr>
                                        <p:cTn id="62" dur="500"/>
                                        <p:tgtEl>
                                          <p:spTgt spid="4">
                                            <p:txEl>
                                              <p:pRg st="10" end="1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2"/>
                                        </p:tgtEl>
                                        <p:attrNameLst>
                                          <p:attrName>style.visibility</p:attrName>
                                        </p:attrNameLst>
                                      </p:cBhvr>
                                      <p:to>
                                        <p:strVal val="visible"/>
                                      </p:to>
                                    </p:set>
                                    <p:animEffect transition="in" filter="barn(inVertical)">
                                      <p:cBhvr>
                                        <p:cTn id="67" dur="500"/>
                                        <p:tgtEl>
                                          <p:spTgt spid="2"/>
                                        </p:tgtEl>
                                      </p:cBhvr>
                                    </p:animEffect>
                                  </p:childTnLst>
                                </p:cTn>
                              </p:par>
                            </p:childTnLst>
                          </p:cTn>
                        </p:par>
                      </p:childTnLst>
                    </p:cTn>
                  </p:par>
                  <p:par>
                    <p:cTn id="68" fill="hold">
                      <p:stCondLst>
                        <p:cond delay="indefinite"/>
                      </p:stCondLst>
                      <p:childTnLst>
                        <p:par>
                          <p:cTn id="69" fill="hold">
                            <p:stCondLst>
                              <p:cond delay="0"/>
                            </p:stCondLst>
                            <p:childTnLst>
                              <p:par>
                                <p:cTn id="70" presetID="1" presetClass="exit" presetSubtype="0" fill="hold" grpId="1" nodeType="clickEffect">
                                  <p:stCondLst>
                                    <p:cond delay="0"/>
                                  </p:stCondLst>
                                  <p:childTnLst>
                                    <p:set>
                                      <p:cBhvr>
                                        <p:cTn id="71"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6050836-17C8-4A58-A859-881A931E6420}"/>
              </a:ext>
            </a:extLst>
          </p:cNvPr>
          <p:cNvSpPr txBox="1"/>
          <p:nvPr/>
        </p:nvSpPr>
        <p:spPr>
          <a:xfrm>
            <a:off x="140677" y="182880"/>
            <a:ext cx="7709095" cy="6370975"/>
          </a:xfrm>
          <a:prstGeom prst="rect">
            <a:avLst/>
          </a:prstGeom>
          <a:noFill/>
        </p:spPr>
        <p:txBody>
          <a:bodyPr wrap="square" rtlCol="0">
            <a:spAutoFit/>
          </a:bodyPr>
          <a:lstStyle/>
          <a:p>
            <a:r>
              <a:rPr lang="nl-NL" sz="2400" b="1" i="1" dirty="0">
                <a:latin typeface="Times New Roman" panose="02020603050405020304" pitchFamily="18" charset="0"/>
                <a:cs typeface="Times New Roman" panose="02020603050405020304" pitchFamily="18" charset="0"/>
              </a:rPr>
              <a:t>b. </a:t>
            </a:r>
            <a:r>
              <a:rPr lang="nl-NL" sz="2400" b="1" i="1" u="sng" dirty="0">
                <a:latin typeface="Times New Roman" panose="02020603050405020304" pitchFamily="18" charset="0"/>
                <a:cs typeface="Times New Roman" panose="02020603050405020304" pitchFamily="18" charset="0"/>
              </a:rPr>
              <a:t>Cảm xúc trước mùa xuân đất nước</a:t>
            </a:r>
            <a:r>
              <a:rPr lang="nl-NL" sz="2400" b="1" i="1"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 Người cầm súng- lộc giắt đầy lưng </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  Người ra đồng – lộc trải dài</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 Tất cả: hối hả, xôn xao</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-&gt; lực lượng biểu trưng cho nhiệm vụ chiến đấu bảo vệ đất nước</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-&gt; Lực lượng biểu trưng cho nhiệm vụ lao động xây dựng đất nước</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-&gt; điệp từ, từ láy, so sánh, hình ảnh ẩn dụ ( lộc)</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=&gt; Gợi vẻ đẹp mùa xuân đất nước, con người tràn đầy sức sống, niểm tin. </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 - Hình ảnh so sánh, gợi liên tưởng đến vẻ đẹp, ánh sáng và hy vọng</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=&gt;Trân trọng, tự hào và tin tưởng vào cách mạng và đất nước.</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Nhịp điệu khẩn trương, náo nức của mùa xuân đất nước trong niềm say sưa, tha thiết của nhà thơ.</a:t>
            </a:r>
            <a:endParaRPr lang="en-US" sz="2400"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D83970B8-E087-4462-AB42-16F6E301824E}"/>
              </a:ext>
            </a:extLst>
          </p:cNvPr>
          <p:cNvSpPr txBox="1"/>
          <p:nvPr/>
        </p:nvSpPr>
        <p:spPr>
          <a:xfrm>
            <a:off x="7976381" y="182880"/>
            <a:ext cx="4074941" cy="5262979"/>
          </a:xfrm>
          <a:prstGeom prst="rect">
            <a:avLst/>
          </a:prstGeom>
          <a:noFill/>
        </p:spPr>
        <p:txBody>
          <a:bodyPr wrap="square" rtlCol="0">
            <a:spAutoFit/>
          </a:bodyPr>
          <a:lstStyle/>
          <a:p>
            <a:r>
              <a:rPr lang="en-US" sz="2400" b="1" dirty="0" err="1">
                <a:solidFill>
                  <a:srgbClr val="7030A0"/>
                </a:solidFill>
                <a:latin typeface="Times New Roman" panose="02020603050405020304" pitchFamily="18" charset="0"/>
                <a:cs typeface="Times New Roman" panose="02020603050405020304" pitchFamily="18" charset="0"/>
              </a:rPr>
              <a:t>Câu</a:t>
            </a:r>
            <a:r>
              <a:rPr lang="en-US" sz="2400" b="1" dirty="0">
                <a:solidFill>
                  <a:srgbClr val="7030A0"/>
                </a:solidFill>
                <a:latin typeface="Times New Roman" panose="02020603050405020304" pitchFamily="18" charset="0"/>
                <a:cs typeface="Times New Roman" panose="02020603050405020304" pitchFamily="18" charset="0"/>
              </a:rPr>
              <a:t> </a:t>
            </a:r>
            <a:r>
              <a:rPr lang="en-US" sz="2400" b="1" dirty="0" err="1">
                <a:solidFill>
                  <a:srgbClr val="7030A0"/>
                </a:solidFill>
                <a:latin typeface="Times New Roman" panose="02020603050405020304" pitchFamily="18" charset="0"/>
                <a:cs typeface="Times New Roman" panose="02020603050405020304" pitchFamily="18" charset="0"/>
              </a:rPr>
              <a:t>hỏi</a:t>
            </a:r>
            <a:r>
              <a:rPr lang="en-US" sz="2400" b="1" dirty="0">
                <a:solidFill>
                  <a:srgbClr val="7030A0"/>
                </a:solidFill>
                <a:latin typeface="Times New Roman" panose="02020603050405020304" pitchFamily="18" charset="0"/>
                <a:cs typeface="Times New Roman" panose="02020603050405020304" pitchFamily="18" charset="0"/>
              </a:rPr>
              <a:t> </a:t>
            </a:r>
            <a:r>
              <a:rPr lang="en-US" sz="2400" b="1" dirty="0" err="1">
                <a:solidFill>
                  <a:srgbClr val="7030A0"/>
                </a:solidFill>
                <a:latin typeface="Times New Roman" panose="02020603050405020304" pitchFamily="18" charset="0"/>
                <a:cs typeface="Times New Roman" panose="02020603050405020304" pitchFamily="18" charset="0"/>
              </a:rPr>
              <a:t>thảo</a:t>
            </a:r>
            <a:r>
              <a:rPr lang="en-US" sz="2400" b="1" dirty="0">
                <a:solidFill>
                  <a:srgbClr val="7030A0"/>
                </a:solidFill>
                <a:latin typeface="Times New Roman" panose="02020603050405020304" pitchFamily="18" charset="0"/>
                <a:cs typeface="Times New Roman" panose="02020603050405020304" pitchFamily="18" charset="0"/>
              </a:rPr>
              <a:t> </a:t>
            </a:r>
            <a:r>
              <a:rPr lang="en-US" sz="2400" b="1" dirty="0" err="1">
                <a:solidFill>
                  <a:srgbClr val="7030A0"/>
                </a:solidFill>
                <a:latin typeface="Times New Roman" panose="02020603050405020304" pitchFamily="18" charset="0"/>
                <a:cs typeface="Times New Roman" panose="02020603050405020304" pitchFamily="18" charset="0"/>
              </a:rPr>
              <a:t>luận</a:t>
            </a:r>
            <a:r>
              <a:rPr lang="en-US" sz="2400" b="1" dirty="0">
                <a:solidFill>
                  <a:srgbClr val="7030A0"/>
                </a:solidFill>
                <a:latin typeface="Times New Roman" panose="02020603050405020304" pitchFamily="18" charset="0"/>
                <a:cs typeface="Times New Roman" panose="02020603050405020304" pitchFamily="18" charset="0"/>
              </a:rPr>
              <a:t>  </a:t>
            </a:r>
            <a:endParaRPr lang="en-US" sz="2400" dirty="0">
              <a:solidFill>
                <a:srgbClr val="7030A0"/>
              </a:solidFill>
              <a:latin typeface="Times New Roman" panose="02020603050405020304" pitchFamily="18" charset="0"/>
              <a:cs typeface="Times New Roman" panose="02020603050405020304" pitchFamily="18" charset="0"/>
            </a:endParaRPr>
          </a:p>
          <a:p>
            <a:r>
              <a:rPr lang="nl-NL" sz="2400" b="1" i="1" dirty="0">
                <a:solidFill>
                  <a:srgbClr val="7030A0"/>
                </a:solidFill>
                <a:latin typeface="Times New Roman" panose="02020603050405020304" pitchFamily="18" charset="0"/>
                <a:cs typeface="Times New Roman" panose="02020603050405020304" pitchFamily="18" charset="0"/>
              </a:rPr>
              <a:t>? C</a:t>
            </a:r>
            <a:r>
              <a:rPr lang="nl-NL" sz="2400" i="1" dirty="0">
                <a:solidFill>
                  <a:srgbClr val="7030A0"/>
                </a:solidFill>
                <a:latin typeface="Times New Roman" panose="02020603050405020304" pitchFamily="18" charset="0"/>
                <a:cs typeface="Times New Roman" panose="02020603050405020304" pitchFamily="18" charset="0"/>
              </a:rPr>
              <a:t>ảm xúc về mùa xuân đất nước được diễn tả bằng những hình ảnh nào ? Em có nhận xét gì về cách sử dụng hình ảnh, từ ngữ của tác giả?</a:t>
            </a:r>
            <a:endParaRPr lang="en-US" sz="2400" dirty="0">
              <a:solidFill>
                <a:srgbClr val="7030A0"/>
              </a:solidFill>
              <a:latin typeface="Times New Roman" panose="02020603050405020304" pitchFamily="18" charset="0"/>
              <a:cs typeface="Times New Roman" panose="02020603050405020304" pitchFamily="18" charset="0"/>
            </a:endParaRPr>
          </a:p>
          <a:p>
            <a:r>
              <a:rPr lang="nl-NL" sz="2400" i="1" dirty="0">
                <a:solidFill>
                  <a:srgbClr val="7030A0"/>
                </a:solidFill>
                <a:latin typeface="Times New Roman" panose="02020603050405020304" pitchFamily="18" charset="0"/>
                <a:cs typeface="Times New Roman" panose="02020603050405020304" pitchFamily="18" charset="0"/>
              </a:rPr>
              <a:t>? Sang khổ thơ 3, tác giả suy tư những gì về đất nước? Cảm nhận của em về lời thơ  trong khổ thơ này?Qua đó em hiểu gì về tấm lòng của nhà thơ?</a:t>
            </a:r>
            <a:endParaRPr lang="en-US" sz="2400" dirty="0">
              <a:solidFill>
                <a:srgbClr val="7030A0"/>
              </a:solidFill>
              <a:latin typeface="Times New Roman" panose="02020603050405020304" pitchFamily="18" charset="0"/>
              <a:cs typeface="Times New Roman" panose="02020603050405020304" pitchFamily="18" charset="0"/>
            </a:endParaRPr>
          </a:p>
          <a:p>
            <a:r>
              <a:rPr lang="nl-NL" sz="2400" i="1" dirty="0">
                <a:solidFill>
                  <a:srgbClr val="7030A0"/>
                </a:solidFill>
                <a:latin typeface="Times New Roman" panose="02020603050405020304" pitchFamily="18" charset="0"/>
                <a:cs typeface="Times New Roman" panose="02020603050405020304" pitchFamily="18" charset="0"/>
              </a:rPr>
              <a:t>? Cảm nhận về h/a mùa xuân đất nước qua Khổ 2,3?</a:t>
            </a:r>
            <a:endParaRPr lang="en-US" sz="2400" dirty="0">
              <a:solidFill>
                <a:srgbClr val="7030A0"/>
              </a:solidFill>
              <a:latin typeface="Times New Roman" panose="02020603050405020304" pitchFamily="18" charset="0"/>
              <a:cs typeface="Times New Roman" panose="02020603050405020304" pitchFamily="18" charset="0"/>
            </a:endParaRPr>
          </a:p>
          <a:p>
            <a:endParaRPr lang="en-US" sz="2400"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2174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barn(inVertical)">
                                      <p:cBhvr>
                                        <p:cTn id="17" dur="500"/>
                                        <p:tgtEl>
                                          <p:spTgt spid="4">
                                            <p:txEl>
                                              <p:pRg st="1" end="1"/>
                                            </p:txEl>
                                          </p:spTgt>
                                        </p:tgtEl>
                                      </p:cBhvr>
                                    </p:animEffect>
                                  </p:childTnLst>
                                </p:cTn>
                              </p:par>
                              <p:par>
                                <p:cTn id="18" presetID="16" presetClass="entr" presetSubtype="21" fill="hold" nodeType="with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animEffect transition="in" filter="barn(inVertical)">
                                      <p:cBhvr>
                                        <p:cTn id="20" dur="500"/>
                                        <p:tgtEl>
                                          <p:spTgt spid="4">
                                            <p:txEl>
                                              <p:pRg st="2" end="2"/>
                                            </p:txEl>
                                          </p:spTgt>
                                        </p:tgtEl>
                                      </p:cBhvr>
                                    </p:animEffect>
                                  </p:childTnLst>
                                </p:cTn>
                              </p:par>
                              <p:par>
                                <p:cTn id="21" presetID="16" presetClass="entr" presetSubtype="21" fill="hold" nodeType="with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animEffect transition="in" filter="barn(inVertical)">
                                      <p:cBhvr>
                                        <p:cTn id="23" dur="500"/>
                                        <p:tgtEl>
                                          <p:spTgt spid="4">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4">
                                            <p:txEl>
                                              <p:pRg st="4" end="4"/>
                                            </p:txEl>
                                          </p:spTgt>
                                        </p:tgtEl>
                                        <p:attrNameLst>
                                          <p:attrName>style.visibility</p:attrName>
                                        </p:attrNameLst>
                                      </p:cBhvr>
                                      <p:to>
                                        <p:strVal val="visible"/>
                                      </p:to>
                                    </p:set>
                                    <p:animEffect transition="in" filter="barn(inVertical)">
                                      <p:cBhvr>
                                        <p:cTn id="28" dur="500"/>
                                        <p:tgtEl>
                                          <p:spTgt spid="4">
                                            <p:txEl>
                                              <p:pRg st="4" end="4"/>
                                            </p:txEl>
                                          </p:spTgt>
                                        </p:tgtEl>
                                      </p:cBhvr>
                                    </p:animEffect>
                                  </p:childTnLst>
                                </p:cTn>
                              </p:par>
                              <p:par>
                                <p:cTn id="29" presetID="16" presetClass="entr" presetSubtype="21" fill="hold" nodeType="with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Effect transition="in" filter="barn(inVertical)">
                                      <p:cBhvr>
                                        <p:cTn id="31" dur="500"/>
                                        <p:tgtEl>
                                          <p:spTgt spid="4">
                                            <p:txEl>
                                              <p:pRg st="5" end="5"/>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nodeType="clickEffect">
                                  <p:stCondLst>
                                    <p:cond delay="0"/>
                                  </p:stCondLst>
                                  <p:childTnLst>
                                    <p:set>
                                      <p:cBhvr>
                                        <p:cTn id="35" dur="1" fill="hold">
                                          <p:stCondLst>
                                            <p:cond delay="0"/>
                                          </p:stCondLst>
                                        </p:cTn>
                                        <p:tgtEl>
                                          <p:spTgt spid="4">
                                            <p:txEl>
                                              <p:pRg st="6" end="6"/>
                                            </p:txEl>
                                          </p:spTgt>
                                        </p:tgtEl>
                                        <p:attrNameLst>
                                          <p:attrName>style.visibility</p:attrName>
                                        </p:attrNameLst>
                                      </p:cBhvr>
                                      <p:to>
                                        <p:strVal val="visible"/>
                                      </p:to>
                                    </p:set>
                                    <p:animEffect transition="in" filter="barn(inVertical)">
                                      <p:cBhvr>
                                        <p:cTn id="36" dur="500"/>
                                        <p:tgtEl>
                                          <p:spTgt spid="4">
                                            <p:txEl>
                                              <p:pRg st="6" end="6"/>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nodeType="clickEffect">
                                  <p:stCondLst>
                                    <p:cond delay="0"/>
                                  </p:stCondLst>
                                  <p:childTnLst>
                                    <p:set>
                                      <p:cBhvr>
                                        <p:cTn id="40" dur="1" fill="hold">
                                          <p:stCondLst>
                                            <p:cond delay="0"/>
                                          </p:stCondLst>
                                        </p:cTn>
                                        <p:tgtEl>
                                          <p:spTgt spid="4">
                                            <p:txEl>
                                              <p:pRg st="7" end="7"/>
                                            </p:txEl>
                                          </p:spTgt>
                                        </p:tgtEl>
                                        <p:attrNameLst>
                                          <p:attrName>style.visibility</p:attrName>
                                        </p:attrNameLst>
                                      </p:cBhvr>
                                      <p:to>
                                        <p:strVal val="visible"/>
                                      </p:to>
                                    </p:set>
                                    <p:animEffect transition="in" filter="barn(inVertical)">
                                      <p:cBhvr>
                                        <p:cTn id="41" dur="500"/>
                                        <p:tgtEl>
                                          <p:spTgt spid="4">
                                            <p:txEl>
                                              <p:pRg st="7" end="7"/>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nodeType="clickEffect">
                                  <p:stCondLst>
                                    <p:cond delay="0"/>
                                  </p:stCondLst>
                                  <p:childTnLst>
                                    <p:set>
                                      <p:cBhvr>
                                        <p:cTn id="45" dur="1" fill="hold">
                                          <p:stCondLst>
                                            <p:cond delay="0"/>
                                          </p:stCondLst>
                                        </p:cTn>
                                        <p:tgtEl>
                                          <p:spTgt spid="4">
                                            <p:txEl>
                                              <p:pRg st="8" end="8"/>
                                            </p:txEl>
                                          </p:spTgt>
                                        </p:tgtEl>
                                        <p:attrNameLst>
                                          <p:attrName>style.visibility</p:attrName>
                                        </p:attrNameLst>
                                      </p:cBhvr>
                                      <p:to>
                                        <p:strVal val="visible"/>
                                      </p:to>
                                    </p:set>
                                    <p:animEffect transition="in" filter="barn(inVertical)">
                                      <p:cBhvr>
                                        <p:cTn id="46" dur="500"/>
                                        <p:tgtEl>
                                          <p:spTgt spid="4">
                                            <p:txEl>
                                              <p:pRg st="8" end="8"/>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6" presetClass="entr" presetSubtype="21" fill="hold" nodeType="clickEffect">
                                  <p:stCondLst>
                                    <p:cond delay="0"/>
                                  </p:stCondLst>
                                  <p:childTnLst>
                                    <p:set>
                                      <p:cBhvr>
                                        <p:cTn id="50" dur="1" fill="hold">
                                          <p:stCondLst>
                                            <p:cond delay="0"/>
                                          </p:stCondLst>
                                        </p:cTn>
                                        <p:tgtEl>
                                          <p:spTgt spid="4">
                                            <p:txEl>
                                              <p:pRg st="9" end="9"/>
                                            </p:txEl>
                                          </p:spTgt>
                                        </p:tgtEl>
                                        <p:attrNameLst>
                                          <p:attrName>style.visibility</p:attrName>
                                        </p:attrNameLst>
                                      </p:cBhvr>
                                      <p:to>
                                        <p:strVal val="visible"/>
                                      </p:to>
                                    </p:set>
                                    <p:animEffect transition="in" filter="barn(inVertical)">
                                      <p:cBhvr>
                                        <p:cTn id="51" dur="500"/>
                                        <p:tgtEl>
                                          <p:spTgt spid="4">
                                            <p:txEl>
                                              <p:pRg st="9" end="9"/>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16" presetClass="entr" presetSubtype="21" fill="hold" nodeType="clickEffect">
                                  <p:stCondLst>
                                    <p:cond delay="0"/>
                                  </p:stCondLst>
                                  <p:childTnLst>
                                    <p:set>
                                      <p:cBhvr>
                                        <p:cTn id="55" dur="1" fill="hold">
                                          <p:stCondLst>
                                            <p:cond delay="0"/>
                                          </p:stCondLst>
                                        </p:cTn>
                                        <p:tgtEl>
                                          <p:spTgt spid="4">
                                            <p:txEl>
                                              <p:pRg st="10" end="10"/>
                                            </p:txEl>
                                          </p:spTgt>
                                        </p:tgtEl>
                                        <p:attrNameLst>
                                          <p:attrName>style.visibility</p:attrName>
                                        </p:attrNameLst>
                                      </p:cBhvr>
                                      <p:to>
                                        <p:strVal val="visible"/>
                                      </p:to>
                                    </p:set>
                                    <p:animEffect transition="in" filter="barn(inVertical)">
                                      <p:cBhvr>
                                        <p:cTn id="56" dur="500"/>
                                        <p:tgtEl>
                                          <p:spTgt spid="4">
                                            <p:txEl>
                                              <p:pRg st="10" end="10"/>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4" presetClass="exit" presetSubtype="32" fill="hold" grpId="1" nodeType="clickEffect">
                                  <p:stCondLst>
                                    <p:cond delay="0"/>
                                  </p:stCondLst>
                                  <p:childTnLst>
                                    <p:animEffect transition="out" filter="box(out)">
                                      <p:cBhvr>
                                        <p:cTn id="60" dur="2000"/>
                                        <p:tgtEl>
                                          <p:spTgt spid="5"/>
                                        </p:tgtEl>
                                      </p:cBhvr>
                                    </p:animEffect>
                                    <p:set>
                                      <p:cBhvr>
                                        <p:cTn id="61" dur="1" fill="hold">
                                          <p:stCondLst>
                                            <p:cond delay="1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CE3FCC7-D759-4D1E-BFCD-18178DDD73DF}"/>
              </a:ext>
            </a:extLst>
          </p:cNvPr>
          <p:cNvSpPr txBox="1"/>
          <p:nvPr/>
        </p:nvSpPr>
        <p:spPr>
          <a:xfrm>
            <a:off x="196948" y="225083"/>
            <a:ext cx="7272997" cy="5262979"/>
          </a:xfrm>
          <a:prstGeom prst="rect">
            <a:avLst/>
          </a:prstGeom>
          <a:noFill/>
        </p:spPr>
        <p:txBody>
          <a:bodyPr wrap="square" rtlCol="0">
            <a:spAutoFit/>
          </a:bodyPr>
          <a:lstStyle/>
          <a:p>
            <a:r>
              <a:rPr lang="nl-NL" sz="2400" b="1" i="1" dirty="0">
                <a:latin typeface="Times New Roman" panose="02020603050405020304" pitchFamily="18" charset="0"/>
                <a:cs typeface="Times New Roman" panose="02020603050405020304" pitchFamily="18" charset="0"/>
              </a:rPr>
              <a:t>c. </a:t>
            </a:r>
            <a:r>
              <a:rPr lang="nl-NL" sz="2400" b="1" i="1" u="sng" dirty="0">
                <a:latin typeface="Times New Roman" panose="02020603050405020304" pitchFamily="18" charset="0"/>
                <a:cs typeface="Times New Roman" panose="02020603050405020304" pitchFamily="18" charset="0"/>
              </a:rPr>
              <a:t>Tâm niệm của tác giả.</a:t>
            </a:r>
            <a:endParaRPr lang="en-US" sz="2400" dirty="0">
              <a:latin typeface="Times New Roman" panose="02020603050405020304" pitchFamily="18" charset="0"/>
              <a:cs typeface="Times New Roman" panose="02020603050405020304" pitchFamily="18" charset="0"/>
            </a:endParaRPr>
          </a:p>
          <a:p>
            <a:pPr lvl="0"/>
            <a:r>
              <a:rPr lang="nl-NL" sz="2400" i="1" dirty="0">
                <a:latin typeface="Times New Roman" panose="02020603050405020304" pitchFamily="18" charset="0"/>
                <a:cs typeface="Times New Roman" panose="02020603050405020304" pitchFamily="18" charset="0"/>
              </a:rPr>
              <a:t>Con chim hót </a:t>
            </a:r>
            <a:endParaRPr lang="en-US" sz="2400" dirty="0">
              <a:latin typeface="Times New Roman" panose="02020603050405020304" pitchFamily="18" charset="0"/>
              <a:cs typeface="Times New Roman" panose="02020603050405020304" pitchFamily="18" charset="0"/>
            </a:endParaRPr>
          </a:p>
          <a:p>
            <a:pPr lvl="0"/>
            <a:r>
              <a:rPr lang="nl-NL" sz="2400" i="1" dirty="0">
                <a:latin typeface="Times New Roman" panose="02020603050405020304" pitchFamily="18" charset="0"/>
                <a:cs typeface="Times New Roman" panose="02020603050405020304" pitchFamily="18" charset="0"/>
              </a:rPr>
              <a:t>Một nhành hoa   </a:t>
            </a:r>
            <a:endParaRPr lang="en-US" sz="2400" dirty="0">
              <a:latin typeface="Times New Roman" panose="02020603050405020304" pitchFamily="18" charset="0"/>
              <a:cs typeface="Times New Roman" panose="02020603050405020304" pitchFamily="18" charset="0"/>
            </a:endParaRPr>
          </a:p>
          <a:p>
            <a:pPr marL="285750" indent="-285750">
              <a:buFontTx/>
              <a:buChar char="-"/>
            </a:pPr>
            <a:r>
              <a:rPr lang="nl-NL" sz="2400" i="1" dirty="0">
                <a:latin typeface="Times New Roman" panose="02020603050405020304" pitchFamily="18" charset="0"/>
                <a:cs typeface="Times New Roman" panose="02020603050405020304" pitchFamily="18" charset="0"/>
              </a:rPr>
              <a:t>Một nốt trầm xao xuyến</a:t>
            </a:r>
            <a:r>
              <a:rPr lang="nl-NL" sz="2400" dirty="0">
                <a:latin typeface="Times New Roman" panose="02020603050405020304" pitchFamily="18" charset="0"/>
                <a:cs typeface="Times New Roman" panose="02020603050405020304" pitchFamily="18" charset="0"/>
              </a:rPr>
              <a:t> </a:t>
            </a:r>
          </a:p>
          <a:p>
            <a:r>
              <a:rPr lang="nl-NL" sz="2400" dirty="0">
                <a:latin typeface="Times New Roman" panose="02020603050405020304" pitchFamily="18" charset="0"/>
                <a:cs typeface="Times New Roman" panose="02020603050405020304" pitchFamily="18" charset="0"/>
              </a:rPr>
              <a:t>- H/a ẩn dụ, điệp ngữ, hoán dụ thể hiện ước nguyện tha thiết của nhà thơ.</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-&gt; Khẳng định sự cống hiến không ngừng nghỉ, không tuỳ thuộc vào tuổi tác. Đó là ước nguyện giản dị, chân thành đáng kính trọng.</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    Đứng trước cảnh vạn vật, đất trời vào xuân, nhà thơ ước nguyện được hoà nhập vào cuộc sống của đất nước, cống hiến phần tốt đẹp – dù nhỏ bé, của mình cho cuộc đời chung, cho đất nước.</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7C928960-DCAC-41FE-A312-B459F9466E76}"/>
              </a:ext>
            </a:extLst>
          </p:cNvPr>
          <p:cNvSpPr txBox="1"/>
          <p:nvPr/>
        </p:nvSpPr>
        <p:spPr>
          <a:xfrm>
            <a:off x="7469946" y="112542"/>
            <a:ext cx="4525108" cy="6001643"/>
          </a:xfrm>
          <a:prstGeom prst="rect">
            <a:avLst/>
          </a:prstGeom>
          <a:noFill/>
        </p:spPr>
        <p:txBody>
          <a:bodyPr wrap="square" rtlCol="0">
            <a:spAutoFit/>
          </a:bodyPr>
          <a:lstStyle/>
          <a:p>
            <a:pPr algn="ctr"/>
            <a:r>
              <a:rPr lang="en-US" sz="2400" b="1" dirty="0">
                <a:solidFill>
                  <a:srgbClr val="7030A0"/>
                </a:solidFill>
                <a:latin typeface="Times New Roman" panose="02020603050405020304" pitchFamily="18" charset="0"/>
                <a:cs typeface="Times New Roman" panose="02020603050405020304" pitchFamily="18" charset="0"/>
              </a:rPr>
              <a:t>THẢO LUẬN</a:t>
            </a:r>
          </a:p>
          <a:p>
            <a:pPr algn="just"/>
            <a:r>
              <a:rPr lang="en-US" sz="2400" dirty="0">
                <a:solidFill>
                  <a:srgbClr val="7030A0"/>
                </a:solidFill>
                <a:latin typeface="Times New Roman" panose="02020603050405020304" pitchFamily="18" charset="0"/>
                <a:cs typeface="Times New Roman" panose="02020603050405020304" pitchFamily="18" charset="0"/>
              </a:rPr>
              <a:t>?</a:t>
            </a:r>
            <a:r>
              <a:rPr lang="nl-NL" sz="2400" i="1" dirty="0">
                <a:solidFill>
                  <a:srgbClr val="7030A0"/>
                </a:solidFill>
                <a:latin typeface="Times New Roman" panose="02020603050405020304" pitchFamily="18" charset="0"/>
                <a:cs typeface="Times New Roman" panose="02020603050405020304" pitchFamily="18" charset="0"/>
              </a:rPr>
              <a:t>  Điều tâm niệm của nhà thơ được thể hiện qua những hình ảnh nào? Biện pháp nghệ thuật nào được sử dụng trong đoạn thơ trên? </a:t>
            </a:r>
            <a:endParaRPr lang="en-US" sz="2400" dirty="0">
              <a:solidFill>
                <a:srgbClr val="7030A0"/>
              </a:solidFill>
              <a:latin typeface="Times New Roman" panose="02020603050405020304" pitchFamily="18" charset="0"/>
              <a:cs typeface="Times New Roman" panose="02020603050405020304" pitchFamily="18" charset="0"/>
            </a:endParaRPr>
          </a:p>
          <a:p>
            <a:pPr algn="just"/>
            <a:r>
              <a:rPr lang="nl-NL" sz="2400" i="1" dirty="0">
                <a:solidFill>
                  <a:srgbClr val="7030A0"/>
                </a:solidFill>
                <a:latin typeface="Times New Roman" panose="02020603050405020304" pitchFamily="18" charset="0"/>
                <a:cs typeface="Times New Roman" panose="02020603050405020304" pitchFamily="18" charset="0"/>
              </a:rPr>
              <a:t>?  Nhận xét về những ước nguyện  của nhà thơ ? Từ ngữ, hình ảnh ở khổ thơ có gì đặc sắc?</a:t>
            </a:r>
            <a:endParaRPr lang="en-US" sz="2400" dirty="0">
              <a:solidFill>
                <a:srgbClr val="7030A0"/>
              </a:solidFill>
              <a:latin typeface="Times New Roman" panose="02020603050405020304" pitchFamily="18" charset="0"/>
              <a:cs typeface="Times New Roman" panose="02020603050405020304" pitchFamily="18" charset="0"/>
            </a:endParaRPr>
          </a:p>
          <a:p>
            <a:pPr algn="just"/>
            <a:r>
              <a:rPr lang="nl-NL" sz="2400" i="1" dirty="0">
                <a:solidFill>
                  <a:srgbClr val="7030A0"/>
                </a:solidFill>
                <a:latin typeface="Times New Roman" panose="02020603050405020304" pitchFamily="18" charset="0"/>
                <a:cs typeface="Times New Roman" panose="02020603050405020304" pitchFamily="18" charset="0"/>
              </a:rPr>
              <a:t>? Từ ý nguyện dâng hiến của nhà thơ, em hiểu thêm gì về quan niệm sống và cách sống tốt đẹp?</a:t>
            </a:r>
            <a:endParaRPr lang="en-US" sz="2400" dirty="0">
              <a:solidFill>
                <a:srgbClr val="7030A0"/>
              </a:solidFill>
              <a:latin typeface="Times New Roman" panose="02020603050405020304" pitchFamily="18" charset="0"/>
              <a:cs typeface="Times New Roman" panose="02020603050405020304" pitchFamily="18" charset="0"/>
            </a:endParaRPr>
          </a:p>
          <a:p>
            <a:pPr algn="just"/>
            <a:r>
              <a:rPr lang="nl-NL" sz="2400" i="1" dirty="0">
                <a:solidFill>
                  <a:srgbClr val="7030A0"/>
                </a:solidFill>
                <a:latin typeface="Times New Roman" panose="02020603050405020304" pitchFamily="18" charset="0"/>
                <a:cs typeface="Times New Roman" panose="02020603050405020304" pitchFamily="18" charset="0"/>
              </a:rPr>
              <a:t>? Khổ thơ cuối bài có cách gieo vần, phối âm như thế nào? Các hình ảnh được nhắc có tác dụng gì?</a:t>
            </a:r>
            <a:endParaRPr lang="en-US" sz="2400" dirty="0">
              <a:solidFill>
                <a:srgbClr val="7030A0"/>
              </a:solidFill>
              <a:latin typeface="Times New Roman" panose="02020603050405020304" pitchFamily="18" charset="0"/>
              <a:cs typeface="Times New Roman" panose="02020603050405020304" pitchFamily="18" charset="0"/>
            </a:endParaRPr>
          </a:p>
          <a:p>
            <a:pPr algn="just"/>
            <a:endParaRPr lang="en-US" sz="2400"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0597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barn(inVertical)">
                                      <p:cBhvr>
                                        <p:cTn id="15" dur="500"/>
                                        <p:tgtEl>
                                          <p:spTgt spid="4">
                                            <p:txEl>
                                              <p:pRg st="2" end="2"/>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barn(inVertical)">
                                      <p:cBhvr>
                                        <p:cTn id="18" dur="500"/>
                                        <p:tgtEl>
                                          <p:spTgt spid="4">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Effect transition="in" filter="barn(inVertical)">
                                      <p:cBhvr>
                                        <p:cTn id="23" dur="500"/>
                                        <p:tgtEl>
                                          <p:spTgt spid="4">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4">
                                            <p:txEl>
                                              <p:pRg st="5" end="5"/>
                                            </p:txEl>
                                          </p:spTgt>
                                        </p:tgtEl>
                                        <p:attrNameLst>
                                          <p:attrName>style.visibility</p:attrName>
                                        </p:attrNameLst>
                                      </p:cBhvr>
                                      <p:to>
                                        <p:strVal val="visible"/>
                                      </p:to>
                                    </p:set>
                                    <p:animEffect transition="in" filter="barn(inVertical)">
                                      <p:cBhvr>
                                        <p:cTn id="28" dur="500"/>
                                        <p:tgtEl>
                                          <p:spTgt spid="4">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4">
                                            <p:txEl>
                                              <p:pRg st="6" end="6"/>
                                            </p:txEl>
                                          </p:spTgt>
                                        </p:tgtEl>
                                        <p:attrNameLst>
                                          <p:attrName>style.visibility</p:attrName>
                                        </p:attrNameLst>
                                      </p:cBhvr>
                                      <p:to>
                                        <p:strVal val="visible"/>
                                      </p:to>
                                    </p:set>
                                    <p:animEffect transition="in" filter="barn(inVertical)">
                                      <p:cBhvr>
                                        <p:cTn id="33"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27F8BC1-A39C-446D-9D82-8272C5C2976D}"/>
              </a:ext>
            </a:extLst>
          </p:cNvPr>
          <p:cNvSpPr txBox="1"/>
          <p:nvPr/>
        </p:nvSpPr>
        <p:spPr>
          <a:xfrm>
            <a:off x="225083" y="211015"/>
            <a:ext cx="11732455" cy="3785652"/>
          </a:xfrm>
          <a:prstGeom prst="rect">
            <a:avLst/>
          </a:prstGeom>
          <a:noFill/>
        </p:spPr>
        <p:txBody>
          <a:bodyPr wrap="square" rtlCol="0">
            <a:spAutoFit/>
          </a:bodyPr>
          <a:lstStyle/>
          <a:p>
            <a:r>
              <a:rPr lang="nl-NL" sz="2400" b="1" dirty="0">
                <a:latin typeface="Times New Roman" panose="02020603050405020304" pitchFamily="18" charset="0"/>
                <a:cs typeface="Times New Roman" panose="02020603050405020304" pitchFamily="18" charset="0"/>
              </a:rPr>
              <a:t>4. </a:t>
            </a:r>
            <a:r>
              <a:rPr lang="nl-NL" sz="2400" b="1" i="1" u="sng" dirty="0">
                <a:latin typeface="Times New Roman" panose="02020603050405020304" pitchFamily="18" charset="0"/>
                <a:cs typeface="Times New Roman" panose="02020603050405020304" pitchFamily="18" charset="0"/>
              </a:rPr>
              <a:t>Tổng kết</a:t>
            </a:r>
            <a:endParaRPr lang="en-US" sz="2400" dirty="0">
              <a:latin typeface="Times New Roman" panose="02020603050405020304" pitchFamily="18" charset="0"/>
              <a:cs typeface="Times New Roman" panose="02020603050405020304" pitchFamily="18" charset="0"/>
            </a:endParaRPr>
          </a:p>
          <a:p>
            <a:r>
              <a:rPr lang="nl-NL" sz="2400" b="1" i="1" dirty="0">
                <a:latin typeface="Times New Roman" panose="02020603050405020304" pitchFamily="18" charset="0"/>
                <a:cs typeface="Times New Roman" panose="02020603050405020304" pitchFamily="18" charset="0"/>
              </a:rPr>
              <a:t>a. </a:t>
            </a:r>
            <a:r>
              <a:rPr lang="nl-NL" sz="2400" b="1" i="1" u="sng" dirty="0">
                <a:latin typeface="Times New Roman" panose="02020603050405020304" pitchFamily="18" charset="0"/>
                <a:cs typeface="Times New Roman" panose="02020603050405020304" pitchFamily="18" charset="0"/>
              </a:rPr>
              <a:t>Nội dung</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 Bài thơ thể hiện những rung cảm tinh tế cùa nhà thơ trước vẻ đẹp của mùa xuân thiên nhiên, đất nước và khát vọng được cống hiến cho đất nước, cho cuộc đời.</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 </a:t>
            </a:r>
            <a:r>
              <a:rPr lang="nl-NL" sz="2400" b="1" i="1" dirty="0">
                <a:latin typeface="Times New Roman" panose="02020603050405020304" pitchFamily="18" charset="0"/>
                <a:cs typeface="Times New Roman" panose="02020603050405020304" pitchFamily="18" charset="0"/>
              </a:rPr>
              <a:t>b. </a:t>
            </a:r>
            <a:r>
              <a:rPr lang="nl-NL" sz="2400" b="1" i="1" u="sng" dirty="0">
                <a:latin typeface="Times New Roman" panose="02020603050405020304" pitchFamily="18" charset="0"/>
                <a:cs typeface="Times New Roman" panose="02020603050405020304" pitchFamily="18" charset="0"/>
              </a:rPr>
              <a:t>Nghệ thuật</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 Thể thơ 5 chữ gần với cách điệu dân ca miền Trung xứ Huế, có âm hưởng nhẹ nhàng, tha thiết. </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 Hình ảnh thơ tự nhiên, giản dị giàu ý nghĩa.</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 Các phép tu từ ẩn dụ, điệp từ, so sánh...</a:t>
            </a:r>
            <a:endParaRPr lang="en-US" sz="2400" dirty="0">
              <a:latin typeface="Times New Roman" panose="02020603050405020304" pitchFamily="18" charset="0"/>
              <a:cs typeface="Times New Roman" panose="02020603050405020304" pitchFamily="18" charset="0"/>
            </a:endParaRPr>
          </a:p>
          <a:p>
            <a:r>
              <a:rPr lang="nl-NL" sz="2400" b="1" i="1" dirty="0">
                <a:latin typeface="Times New Roman" panose="02020603050405020304" pitchFamily="18" charset="0"/>
                <a:cs typeface="Times New Roman" panose="02020603050405020304" pitchFamily="18" charset="0"/>
              </a:rPr>
              <a:t>c. </a:t>
            </a:r>
            <a:r>
              <a:rPr lang="nl-NL" sz="2400" b="1" i="1" u="sng" dirty="0">
                <a:latin typeface="Times New Roman" panose="02020603050405020304" pitchFamily="18" charset="0"/>
                <a:cs typeface="Times New Roman" panose="02020603050405020304" pitchFamily="18" charset="0"/>
              </a:rPr>
              <a:t>Ghi nhớ</a:t>
            </a:r>
            <a:r>
              <a:rPr lang="nl-NL" sz="2400" b="1" i="1" dirty="0">
                <a:latin typeface="Times New Roman" panose="02020603050405020304" pitchFamily="18" charset="0"/>
                <a:cs typeface="Times New Roman" panose="02020603050405020304" pitchFamily="18" charset="0"/>
              </a:rPr>
              <a:t>: Sgk-58</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03725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arn(inVertical)">
                                      <p:cBhvr>
                                        <p:cTn id="10" dur="500"/>
                                        <p:tgtEl>
                                          <p:spTgt spid="4">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barn(inVertical)">
                                      <p:cBhvr>
                                        <p:cTn id="15" dur="500"/>
                                        <p:tgtEl>
                                          <p:spTgt spid="4">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4">
                                            <p:txEl>
                                              <p:pRg st="3" end="3"/>
                                            </p:txEl>
                                          </p:spTgt>
                                        </p:tgtEl>
                                        <p:attrNameLst>
                                          <p:attrName>style.visibility</p:attrName>
                                        </p:attrNameLst>
                                      </p:cBhvr>
                                      <p:to>
                                        <p:strVal val="visible"/>
                                      </p:to>
                                    </p:set>
                                    <p:animEffect transition="in" filter="barn(inVertical)">
                                      <p:cBhvr>
                                        <p:cTn id="20" dur="500"/>
                                        <p:tgtEl>
                                          <p:spTgt spid="4">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Effect transition="in" filter="barn(inVertical)">
                                      <p:cBhvr>
                                        <p:cTn id="25" dur="500"/>
                                        <p:tgtEl>
                                          <p:spTgt spid="4">
                                            <p:txEl>
                                              <p:pRg st="4" end="4"/>
                                            </p:txEl>
                                          </p:spTgt>
                                        </p:tgtEl>
                                      </p:cBhvr>
                                    </p:animEffect>
                                  </p:childTnLst>
                                </p:cTn>
                              </p:par>
                              <p:par>
                                <p:cTn id="26" presetID="16" presetClass="entr" presetSubtype="21" fill="hold" nodeType="withEffect">
                                  <p:stCondLst>
                                    <p:cond delay="0"/>
                                  </p:stCondLst>
                                  <p:childTnLst>
                                    <p:set>
                                      <p:cBhvr>
                                        <p:cTn id="27" dur="1" fill="hold">
                                          <p:stCondLst>
                                            <p:cond delay="0"/>
                                          </p:stCondLst>
                                        </p:cTn>
                                        <p:tgtEl>
                                          <p:spTgt spid="4">
                                            <p:txEl>
                                              <p:pRg st="5" end="5"/>
                                            </p:txEl>
                                          </p:spTgt>
                                        </p:tgtEl>
                                        <p:attrNameLst>
                                          <p:attrName>style.visibility</p:attrName>
                                        </p:attrNameLst>
                                      </p:cBhvr>
                                      <p:to>
                                        <p:strVal val="visible"/>
                                      </p:to>
                                    </p:set>
                                    <p:animEffect transition="in" filter="barn(inVertical)">
                                      <p:cBhvr>
                                        <p:cTn id="28" dur="500"/>
                                        <p:tgtEl>
                                          <p:spTgt spid="4">
                                            <p:txEl>
                                              <p:pRg st="5" end="5"/>
                                            </p:txEl>
                                          </p:spTgt>
                                        </p:tgtEl>
                                      </p:cBhvr>
                                    </p:animEffect>
                                  </p:childTnLst>
                                </p:cTn>
                              </p:par>
                              <p:par>
                                <p:cTn id="29" presetID="16" presetClass="entr" presetSubtype="21" fill="hold" nodeType="with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Effect transition="in" filter="barn(inVertical)">
                                      <p:cBhvr>
                                        <p:cTn id="31" dur="500"/>
                                        <p:tgtEl>
                                          <p:spTgt spid="4">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nodeType="clickEffect">
                                  <p:stCondLst>
                                    <p:cond delay="0"/>
                                  </p:stCondLst>
                                  <p:childTnLst>
                                    <p:set>
                                      <p:cBhvr>
                                        <p:cTn id="35" dur="1" fill="hold">
                                          <p:stCondLst>
                                            <p:cond delay="0"/>
                                          </p:stCondLst>
                                        </p:cTn>
                                        <p:tgtEl>
                                          <p:spTgt spid="4">
                                            <p:txEl>
                                              <p:pRg st="7" end="7"/>
                                            </p:txEl>
                                          </p:spTgt>
                                        </p:tgtEl>
                                        <p:attrNameLst>
                                          <p:attrName>style.visibility</p:attrName>
                                        </p:attrNameLst>
                                      </p:cBhvr>
                                      <p:to>
                                        <p:strVal val="visible"/>
                                      </p:to>
                                    </p:set>
                                    <p:animEffect transition="in" filter="barn(inVertical)">
                                      <p:cBhvr>
                                        <p:cTn id="36"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E7D3FEF-937C-42A9-B3CB-FDD840D5D7AE}"/>
              </a:ext>
            </a:extLst>
          </p:cNvPr>
          <p:cNvSpPr txBox="1"/>
          <p:nvPr/>
        </p:nvSpPr>
        <p:spPr>
          <a:xfrm>
            <a:off x="309489" y="267286"/>
            <a:ext cx="11619914" cy="3693319"/>
          </a:xfrm>
          <a:prstGeom prst="rect">
            <a:avLst/>
          </a:prstGeom>
          <a:noFill/>
        </p:spPr>
        <p:txBody>
          <a:bodyPr wrap="square" rtlCol="0">
            <a:spAutoFit/>
          </a:bodyPr>
          <a:lstStyle/>
          <a:p>
            <a:pPr algn="ctr"/>
            <a:r>
              <a:rPr lang="en-US" sz="2400" b="1" dirty="0">
                <a:solidFill>
                  <a:srgbClr val="FF0000"/>
                </a:solidFill>
                <a:latin typeface="Times New Roman" panose="02020603050405020304" pitchFamily="18" charset="0"/>
                <a:cs typeface="Times New Roman" panose="02020603050405020304" pitchFamily="18" charset="0"/>
              </a:rPr>
              <a:t>LUYỆN TẬP- VẬN DỤNG</a:t>
            </a:r>
          </a:p>
          <a:p>
            <a:r>
              <a:rPr lang="en-US" sz="2400" dirty="0">
                <a:solidFill>
                  <a:srgbClr val="7030A0"/>
                </a:solidFill>
                <a:latin typeface="Times New Roman" panose="02020603050405020304" pitchFamily="18" charset="0"/>
                <a:cs typeface="Times New Roman" panose="02020603050405020304" pitchFamily="18" charset="0"/>
              </a:rPr>
              <a:t>?</a:t>
            </a:r>
            <a:r>
              <a:rPr lang="en-US" sz="2400" i="1" dirty="0">
                <a:solidFill>
                  <a:srgbClr val="7030A0"/>
                </a:solidFill>
                <a:latin typeface="Times New Roman" panose="02020603050405020304" pitchFamily="18" charset="0"/>
                <a:cs typeface="Times New Roman" panose="02020603050405020304" pitchFamily="18" charset="0"/>
              </a:rPr>
              <a:t> </a:t>
            </a:r>
            <a:r>
              <a:rPr lang="nl-NL" sz="2400" i="1" dirty="0">
                <a:solidFill>
                  <a:srgbClr val="7030A0"/>
                </a:solidFill>
                <a:latin typeface="Times New Roman" panose="02020603050405020304" pitchFamily="18" charset="0"/>
                <a:cs typeface="Times New Roman" panose="02020603050405020304" pitchFamily="18" charset="0"/>
              </a:rPr>
              <a:t> Em hiểu như thế nào về nhan đề bài thơ?</a:t>
            </a:r>
            <a:endParaRPr lang="en-US" sz="2400" dirty="0">
              <a:solidFill>
                <a:srgbClr val="7030A0"/>
              </a:solidFill>
              <a:latin typeface="Times New Roman" panose="02020603050405020304" pitchFamily="18" charset="0"/>
              <a:cs typeface="Times New Roman" panose="02020603050405020304" pitchFamily="18" charset="0"/>
            </a:endParaRPr>
          </a:p>
          <a:p>
            <a:r>
              <a:rPr lang="nl-NL" sz="2400" i="1" dirty="0">
                <a:solidFill>
                  <a:srgbClr val="7030A0"/>
                </a:solidFill>
                <a:latin typeface="Times New Roman" panose="02020603050405020304" pitchFamily="18" charset="0"/>
                <a:cs typeface="Times New Roman" panose="02020603050405020304" pitchFamily="18" charset="0"/>
              </a:rPr>
              <a:t>? Thông điệp mà tác giả muốn gửi đến bạn đọc là gì?</a:t>
            </a:r>
            <a:endParaRPr lang="en-US" sz="2400" dirty="0">
              <a:solidFill>
                <a:srgbClr val="7030A0"/>
              </a:solidFill>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 Nhan đề bài thơ : là một hình ảnh ẩn dụ </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Mùa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xuân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nhỏ</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ảnh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Mùa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xuân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nhỏ</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biểu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tượng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gì</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tuý</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đẹp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đẽ</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sống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cuộc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mỗi</a:t>
            </a:r>
            <a:r>
              <a:rPr lang="en-US" sz="2400" dirty="0">
                <a:latin typeface="Times New Roman" panose="02020603050405020304" pitchFamily="18" charset="0"/>
                <a:cs typeface="Times New Roman" panose="02020603050405020304" pitchFamily="18" charset="0"/>
              </a:rPr>
              <a:t> con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dâng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cuộc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đời</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điệp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sống</a:t>
            </a:r>
            <a:r>
              <a:rPr lang="en-US" sz="2400" dirty="0">
                <a:latin typeface="Times New Roman" panose="02020603050405020304" pitchFamily="18" charset="0"/>
                <a:cs typeface="Times New Roman" panose="02020603050405020304" pitchFamily="18" charset="0"/>
              </a:rPr>
              <a:t> : </a:t>
            </a:r>
            <a:r>
              <a:rPr lang="en-US" sz="2400" dirty="0" err="1">
                <a:latin typeface="Times New Roman" panose="02020603050405020304" pitchFamily="18" charset="0"/>
                <a:cs typeface="Times New Roman" panose="02020603050405020304" pitchFamily="18" charset="0"/>
              </a:rPr>
              <a:t>Hãy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mùa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xuân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nhỏ</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góp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mùa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xuân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lớn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nước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Hãy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yêu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trọng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cuộc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sống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hãy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gì</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ý </a:t>
            </a:r>
            <a:r>
              <a:rPr lang="en-US" sz="2400" dirty="0" err="1">
                <a:latin typeface="Times New Roman" panose="02020603050405020304" pitchFamily="18" charset="0"/>
                <a:cs typeface="Times New Roman" panose="02020603050405020304" pitchFamily="18" charset="0"/>
              </a:rPr>
              <a:t>nghĩa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cuộc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chưa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muộn</a:t>
            </a:r>
            <a:r>
              <a:rPr lang="en-US" sz="2400" dirty="0">
                <a:latin typeface="Times New Roman" panose="02020603050405020304" pitchFamily="18" charset="0"/>
                <a:cs typeface="Times New Roman" panose="02020603050405020304" pitchFamily="18" charset="0"/>
              </a:rPr>
              <a:t>.          </a:t>
            </a:r>
          </a:p>
          <a:p>
            <a:endParaRPr lang="en-US" dirty="0"/>
          </a:p>
        </p:txBody>
      </p:sp>
    </p:spTree>
    <p:extLst>
      <p:ext uri="{BB962C8B-B14F-4D97-AF65-F5344CB8AC3E}">
        <p14:creationId xmlns:p14="http://schemas.microsoft.com/office/powerpoint/2010/main" val="3726407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barn(inVertical)">
                                      <p:cBhvr>
                                        <p:cTn id="7" dur="500"/>
                                        <p:tgtEl>
                                          <p:spTgt spid="4">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4" end="4"/>
                                            </p:txEl>
                                          </p:spTgt>
                                        </p:tgtEl>
                                        <p:attrNameLst>
                                          <p:attrName>style.visibility</p:attrName>
                                        </p:attrNameLst>
                                      </p:cBhvr>
                                      <p:to>
                                        <p:strVal val="visible"/>
                                      </p:to>
                                    </p:set>
                                    <p:animEffect transition="in" filter="barn(inVertical)">
                                      <p:cBhvr>
                                        <p:cTn id="12"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DRAGFLY">
            <a:extLst>
              <a:ext uri="{FF2B5EF4-FFF2-40B4-BE49-F238E27FC236}">
                <a16:creationId xmlns:a16="http://schemas.microsoft.com/office/drawing/2014/main" id="{EA75112B-ABDE-4141-8743-386C6C99C3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23814"/>
            <a:ext cx="9144000" cy="683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Box 4">
            <a:extLst>
              <a:ext uri="{FF2B5EF4-FFF2-40B4-BE49-F238E27FC236}">
                <a16:creationId xmlns:a16="http://schemas.microsoft.com/office/drawing/2014/main" id="{C27C36E7-0AC5-4A9D-B35E-714936277A44}"/>
              </a:ext>
            </a:extLst>
          </p:cNvPr>
          <p:cNvSpPr txBox="1">
            <a:spLocks noChangeArrowheads="1"/>
          </p:cNvSpPr>
          <p:nvPr/>
        </p:nvSpPr>
        <p:spPr bwMode="auto">
          <a:xfrm>
            <a:off x="3545057" y="1676401"/>
            <a:ext cx="486742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rgbClr val="000000"/>
                </a:solidFill>
                <a:latin typeface="Arial" panose="020B0604020202020204" pitchFamily="34" charset="0"/>
              </a:defRPr>
            </a:lvl1pPr>
            <a:lvl2pPr marL="742950" indent="-285750" eaLnBrk="0" hangingPunct="0">
              <a:defRPr sz="2400">
                <a:solidFill>
                  <a:srgbClr val="000000"/>
                </a:solidFill>
                <a:latin typeface="Arial" panose="020B0604020202020204" pitchFamily="34" charset="0"/>
              </a:defRPr>
            </a:lvl2pPr>
            <a:lvl3pPr marL="1143000" indent="-228600" eaLnBrk="0" hangingPunct="0">
              <a:defRPr sz="2400">
                <a:solidFill>
                  <a:srgbClr val="000000"/>
                </a:solidFill>
                <a:latin typeface="Arial" panose="020B0604020202020204" pitchFamily="34" charset="0"/>
              </a:defRPr>
            </a:lvl3pPr>
            <a:lvl4pPr marL="1600200" indent="-228600" eaLnBrk="0" hangingPunct="0">
              <a:defRPr sz="2400">
                <a:solidFill>
                  <a:srgbClr val="000000"/>
                </a:solidFill>
                <a:latin typeface="Arial" panose="020B0604020202020204" pitchFamily="34" charset="0"/>
              </a:defRPr>
            </a:lvl4pPr>
            <a:lvl5pPr marL="2057400" indent="-228600" eaLnBrk="0" hangingPunct="0">
              <a:defRPr sz="2400">
                <a:solidFill>
                  <a:srgbClr val="000000"/>
                </a:solidFill>
                <a:latin typeface="Arial" panose="020B0604020202020204" pitchFamily="34" charset="0"/>
              </a:defRPr>
            </a:lvl5pPr>
            <a:lvl6pPr marL="2514600" indent="-228600" eaLnBrk="0" fontAlgn="base" hangingPunct="0">
              <a:spcBef>
                <a:spcPct val="0"/>
              </a:spcBef>
              <a:spcAft>
                <a:spcPct val="0"/>
              </a:spcAft>
              <a:defRPr sz="2400">
                <a:solidFill>
                  <a:srgbClr val="000000"/>
                </a:solidFill>
                <a:latin typeface="Arial" panose="020B0604020202020204" pitchFamily="34" charset="0"/>
              </a:defRPr>
            </a:lvl6pPr>
            <a:lvl7pPr marL="2971800" indent="-228600" eaLnBrk="0" fontAlgn="base" hangingPunct="0">
              <a:spcBef>
                <a:spcPct val="0"/>
              </a:spcBef>
              <a:spcAft>
                <a:spcPct val="0"/>
              </a:spcAft>
              <a:defRPr sz="2400">
                <a:solidFill>
                  <a:srgbClr val="000000"/>
                </a:solidFill>
                <a:latin typeface="Arial" panose="020B0604020202020204" pitchFamily="34" charset="0"/>
              </a:defRPr>
            </a:lvl7pPr>
            <a:lvl8pPr marL="3429000" indent="-228600" eaLnBrk="0" fontAlgn="base" hangingPunct="0">
              <a:spcBef>
                <a:spcPct val="0"/>
              </a:spcBef>
              <a:spcAft>
                <a:spcPct val="0"/>
              </a:spcAft>
              <a:defRPr sz="2400">
                <a:solidFill>
                  <a:srgbClr val="000000"/>
                </a:solidFill>
                <a:latin typeface="Arial" panose="020B0604020202020204" pitchFamily="34" charset="0"/>
              </a:defRPr>
            </a:lvl8pPr>
            <a:lvl9pPr marL="3886200" indent="-228600" eaLnBrk="0" fontAlgn="base" hangingPunct="0">
              <a:spcBef>
                <a:spcPct val="0"/>
              </a:spcBef>
              <a:spcAft>
                <a:spcPct val="0"/>
              </a:spcAft>
              <a:defRPr sz="2400">
                <a:solidFill>
                  <a:srgbClr val="000000"/>
                </a:solidFill>
                <a:latin typeface="Arial" panose="020B0604020202020204" pitchFamily="34" charset="0"/>
              </a:defRPr>
            </a:lvl9pPr>
          </a:lstStyle>
          <a:p>
            <a:pPr algn="ctr" eaLnBrk="1" hangingPunct="1"/>
            <a:r>
              <a:rPr lang="en-US" altLang="en-US" b="1" dirty="0">
                <a:solidFill>
                  <a:srgbClr val="E416BD"/>
                </a:solidFill>
              </a:rPr>
              <a:t>HƯỚNG DẪN VỀ NHÀ</a:t>
            </a:r>
          </a:p>
        </p:txBody>
      </p:sp>
      <p:sp>
        <p:nvSpPr>
          <p:cNvPr id="4" name="Text Box 5">
            <a:extLst>
              <a:ext uri="{FF2B5EF4-FFF2-40B4-BE49-F238E27FC236}">
                <a16:creationId xmlns:a16="http://schemas.microsoft.com/office/drawing/2014/main" id="{35EF10AD-3033-4F16-9312-03ADFE559A14}"/>
              </a:ext>
            </a:extLst>
          </p:cNvPr>
          <p:cNvSpPr txBox="1">
            <a:spLocks noChangeArrowheads="1"/>
          </p:cNvSpPr>
          <p:nvPr/>
        </p:nvSpPr>
        <p:spPr bwMode="auto">
          <a:xfrm>
            <a:off x="3657600" y="2590801"/>
            <a:ext cx="34671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00"/>
                </a:solidFill>
                <a:latin typeface="Arial" panose="020B0604020202020204" pitchFamily="34" charset="0"/>
              </a:defRPr>
            </a:lvl1pPr>
            <a:lvl2pPr marL="742950" indent="-285750" eaLnBrk="0" hangingPunct="0">
              <a:defRPr sz="2400">
                <a:solidFill>
                  <a:srgbClr val="000000"/>
                </a:solidFill>
                <a:latin typeface="Arial" panose="020B0604020202020204" pitchFamily="34" charset="0"/>
              </a:defRPr>
            </a:lvl2pPr>
            <a:lvl3pPr marL="1143000" indent="-228600" eaLnBrk="0" hangingPunct="0">
              <a:defRPr sz="2400">
                <a:solidFill>
                  <a:srgbClr val="000000"/>
                </a:solidFill>
                <a:latin typeface="Arial" panose="020B0604020202020204" pitchFamily="34" charset="0"/>
              </a:defRPr>
            </a:lvl3pPr>
            <a:lvl4pPr marL="1600200" indent="-228600" eaLnBrk="0" hangingPunct="0">
              <a:defRPr sz="2400">
                <a:solidFill>
                  <a:srgbClr val="000000"/>
                </a:solidFill>
                <a:latin typeface="Arial" panose="020B0604020202020204" pitchFamily="34" charset="0"/>
              </a:defRPr>
            </a:lvl4pPr>
            <a:lvl5pPr marL="2057400" indent="-228600" eaLnBrk="0" hangingPunct="0">
              <a:defRPr sz="2400">
                <a:solidFill>
                  <a:srgbClr val="000000"/>
                </a:solidFill>
                <a:latin typeface="Arial" panose="020B0604020202020204" pitchFamily="34" charset="0"/>
              </a:defRPr>
            </a:lvl5pPr>
            <a:lvl6pPr marL="2514600" indent="-228600" eaLnBrk="0" fontAlgn="base" hangingPunct="0">
              <a:spcBef>
                <a:spcPct val="0"/>
              </a:spcBef>
              <a:spcAft>
                <a:spcPct val="0"/>
              </a:spcAft>
              <a:defRPr sz="2400">
                <a:solidFill>
                  <a:srgbClr val="000000"/>
                </a:solidFill>
                <a:latin typeface="Arial" panose="020B0604020202020204" pitchFamily="34" charset="0"/>
              </a:defRPr>
            </a:lvl6pPr>
            <a:lvl7pPr marL="2971800" indent="-228600" eaLnBrk="0" fontAlgn="base" hangingPunct="0">
              <a:spcBef>
                <a:spcPct val="0"/>
              </a:spcBef>
              <a:spcAft>
                <a:spcPct val="0"/>
              </a:spcAft>
              <a:defRPr sz="2400">
                <a:solidFill>
                  <a:srgbClr val="000000"/>
                </a:solidFill>
                <a:latin typeface="Arial" panose="020B0604020202020204" pitchFamily="34" charset="0"/>
              </a:defRPr>
            </a:lvl7pPr>
            <a:lvl8pPr marL="3429000" indent="-228600" eaLnBrk="0" fontAlgn="base" hangingPunct="0">
              <a:spcBef>
                <a:spcPct val="0"/>
              </a:spcBef>
              <a:spcAft>
                <a:spcPct val="0"/>
              </a:spcAft>
              <a:defRPr sz="2400">
                <a:solidFill>
                  <a:srgbClr val="000000"/>
                </a:solidFill>
                <a:latin typeface="Arial" panose="020B0604020202020204" pitchFamily="34" charset="0"/>
              </a:defRPr>
            </a:lvl8pPr>
            <a:lvl9pPr marL="3886200" indent="-228600" eaLnBrk="0" fontAlgn="base" hangingPunct="0">
              <a:spcBef>
                <a:spcPct val="0"/>
              </a:spcBef>
              <a:spcAft>
                <a:spcPct val="0"/>
              </a:spcAft>
              <a:defRPr sz="2400">
                <a:solidFill>
                  <a:srgbClr val="000000"/>
                </a:solidFill>
                <a:latin typeface="Arial" panose="020B0604020202020204" pitchFamily="34" charset="0"/>
              </a:defRPr>
            </a:lvl9pPr>
          </a:lstStyle>
          <a:p>
            <a:pPr eaLnBrk="1" hangingPunct="1"/>
            <a:endParaRPr lang="en-US" altLang="en-US" dirty="0"/>
          </a:p>
          <a:p>
            <a:pPr eaLnBrk="1" hangingPunct="1"/>
            <a:r>
              <a:rPr lang="en-US" altLang="en-US" dirty="0"/>
              <a:t>- </a:t>
            </a:r>
            <a:r>
              <a:rPr lang="en-US" altLang="en-US" dirty="0" err="1"/>
              <a:t>Học</a:t>
            </a:r>
            <a:r>
              <a:rPr lang="en-US" altLang="en-US" dirty="0"/>
              <a:t> </a:t>
            </a:r>
            <a:r>
              <a:rPr lang="en-US" altLang="en-US" dirty="0" err="1"/>
              <a:t>thuộc</a:t>
            </a:r>
            <a:r>
              <a:rPr lang="en-US" altLang="en-US" dirty="0"/>
              <a:t> </a:t>
            </a:r>
            <a:r>
              <a:rPr lang="en-US" altLang="en-US" dirty="0" err="1"/>
              <a:t>lòng</a:t>
            </a:r>
            <a:r>
              <a:rPr lang="en-US" altLang="en-US" dirty="0"/>
              <a:t> </a:t>
            </a:r>
            <a:r>
              <a:rPr lang="en-US" altLang="en-US" dirty="0" err="1"/>
              <a:t>bài</a:t>
            </a:r>
            <a:r>
              <a:rPr lang="en-US" altLang="en-US" dirty="0"/>
              <a:t> </a:t>
            </a:r>
            <a:r>
              <a:rPr lang="en-US" altLang="en-US" dirty="0" err="1"/>
              <a:t>thơ</a:t>
            </a:r>
            <a:endParaRPr lang="en-US" altLang="en-US" dirty="0"/>
          </a:p>
        </p:txBody>
      </p:sp>
      <p:sp>
        <p:nvSpPr>
          <p:cNvPr id="5" name="Text Box 6">
            <a:extLst>
              <a:ext uri="{FF2B5EF4-FFF2-40B4-BE49-F238E27FC236}">
                <a16:creationId xmlns:a16="http://schemas.microsoft.com/office/drawing/2014/main" id="{1161CEFE-3A51-4439-839B-DC47D2CCFD0F}"/>
              </a:ext>
            </a:extLst>
          </p:cNvPr>
          <p:cNvSpPr txBox="1">
            <a:spLocks noChangeArrowheads="1"/>
          </p:cNvSpPr>
          <p:nvPr/>
        </p:nvSpPr>
        <p:spPr bwMode="auto">
          <a:xfrm>
            <a:off x="3545057" y="3158332"/>
            <a:ext cx="644207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00"/>
                </a:solidFill>
                <a:latin typeface="Arial" panose="020B0604020202020204" pitchFamily="34" charset="0"/>
              </a:defRPr>
            </a:lvl1pPr>
            <a:lvl2pPr marL="742950" indent="-285750" eaLnBrk="0" hangingPunct="0">
              <a:defRPr sz="2400">
                <a:solidFill>
                  <a:srgbClr val="000000"/>
                </a:solidFill>
                <a:latin typeface="Arial" panose="020B0604020202020204" pitchFamily="34" charset="0"/>
              </a:defRPr>
            </a:lvl2pPr>
            <a:lvl3pPr marL="1143000" indent="-228600" eaLnBrk="0" hangingPunct="0">
              <a:defRPr sz="2400">
                <a:solidFill>
                  <a:srgbClr val="000000"/>
                </a:solidFill>
                <a:latin typeface="Arial" panose="020B0604020202020204" pitchFamily="34" charset="0"/>
              </a:defRPr>
            </a:lvl3pPr>
            <a:lvl4pPr marL="1600200" indent="-228600" eaLnBrk="0" hangingPunct="0">
              <a:defRPr sz="2400">
                <a:solidFill>
                  <a:srgbClr val="000000"/>
                </a:solidFill>
                <a:latin typeface="Arial" panose="020B0604020202020204" pitchFamily="34" charset="0"/>
              </a:defRPr>
            </a:lvl4pPr>
            <a:lvl5pPr marL="2057400" indent="-228600" eaLnBrk="0" hangingPunct="0">
              <a:defRPr sz="2400">
                <a:solidFill>
                  <a:srgbClr val="000000"/>
                </a:solidFill>
                <a:latin typeface="Arial" panose="020B0604020202020204" pitchFamily="34" charset="0"/>
              </a:defRPr>
            </a:lvl5pPr>
            <a:lvl6pPr marL="2514600" indent="-228600" eaLnBrk="0" fontAlgn="base" hangingPunct="0">
              <a:spcBef>
                <a:spcPct val="0"/>
              </a:spcBef>
              <a:spcAft>
                <a:spcPct val="0"/>
              </a:spcAft>
              <a:defRPr sz="2400">
                <a:solidFill>
                  <a:srgbClr val="000000"/>
                </a:solidFill>
                <a:latin typeface="Arial" panose="020B0604020202020204" pitchFamily="34" charset="0"/>
              </a:defRPr>
            </a:lvl6pPr>
            <a:lvl7pPr marL="2971800" indent="-228600" eaLnBrk="0" fontAlgn="base" hangingPunct="0">
              <a:spcBef>
                <a:spcPct val="0"/>
              </a:spcBef>
              <a:spcAft>
                <a:spcPct val="0"/>
              </a:spcAft>
              <a:defRPr sz="2400">
                <a:solidFill>
                  <a:srgbClr val="000000"/>
                </a:solidFill>
                <a:latin typeface="Arial" panose="020B0604020202020204" pitchFamily="34" charset="0"/>
              </a:defRPr>
            </a:lvl7pPr>
            <a:lvl8pPr marL="3429000" indent="-228600" eaLnBrk="0" fontAlgn="base" hangingPunct="0">
              <a:spcBef>
                <a:spcPct val="0"/>
              </a:spcBef>
              <a:spcAft>
                <a:spcPct val="0"/>
              </a:spcAft>
              <a:defRPr sz="2400">
                <a:solidFill>
                  <a:srgbClr val="000000"/>
                </a:solidFill>
                <a:latin typeface="Arial" panose="020B0604020202020204" pitchFamily="34" charset="0"/>
              </a:defRPr>
            </a:lvl8pPr>
            <a:lvl9pPr marL="3886200" indent="-228600" eaLnBrk="0" fontAlgn="base" hangingPunct="0">
              <a:spcBef>
                <a:spcPct val="0"/>
              </a:spcBef>
              <a:spcAft>
                <a:spcPct val="0"/>
              </a:spcAft>
              <a:defRPr sz="2400">
                <a:solidFill>
                  <a:srgbClr val="000000"/>
                </a:solidFill>
                <a:latin typeface="Arial" panose="020B0604020202020204" pitchFamily="34" charset="0"/>
              </a:defRPr>
            </a:lvl9pPr>
          </a:lstStyle>
          <a:p>
            <a:pPr eaLnBrk="1" hangingPunct="1"/>
            <a:endParaRPr lang="en-US" altLang="en-US" dirty="0"/>
          </a:p>
          <a:p>
            <a:pPr eaLnBrk="1" hangingPunct="1"/>
            <a:r>
              <a:rPr lang="en-US" altLang="en-US" dirty="0"/>
              <a:t>- </a:t>
            </a:r>
            <a:r>
              <a:rPr lang="en-US" altLang="en-US" dirty="0" err="1"/>
              <a:t>Xem</a:t>
            </a:r>
            <a:r>
              <a:rPr lang="en-US" altLang="en-US" dirty="0"/>
              <a:t> </a:t>
            </a:r>
            <a:r>
              <a:rPr lang="en-US" altLang="en-US" dirty="0" err="1"/>
              <a:t>và</a:t>
            </a:r>
            <a:r>
              <a:rPr lang="en-US" altLang="en-US" dirty="0"/>
              <a:t> </a:t>
            </a:r>
            <a:r>
              <a:rPr lang="en-US" altLang="en-US" dirty="0" err="1"/>
              <a:t>tìm</a:t>
            </a:r>
            <a:r>
              <a:rPr lang="en-US" altLang="en-US" dirty="0"/>
              <a:t> </a:t>
            </a:r>
            <a:r>
              <a:rPr lang="en-US" altLang="en-US" dirty="0" err="1"/>
              <a:t>hiểu</a:t>
            </a:r>
            <a:r>
              <a:rPr lang="en-US" altLang="en-US" dirty="0"/>
              <a:t> </a:t>
            </a:r>
            <a:r>
              <a:rPr lang="en-US" altLang="en-US" dirty="0" err="1"/>
              <a:t>hơn</a:t>
            </a:r>
            <a:r>
              <a:rPr lang="en-US" altLang="en-US" dirty="0"/>
              <a:t> </a:t>
            </a:r>
            <a:r>
              <a:rPr lang="en-US" altLang="en-US" dirty="0" err="1"/>
              <a:t>phần</a:t>
            </a:r>
            <a:r>
              <a:rPr lang="en-US" altLang="en-US" dirty="0"/>
              <a:t> </a:t>
            </a:r>
            <a:r>
              <a:rPr lang="en-US" altLang="en-US" dirty="0" err="1"/>
              <a:t>tìm</a:t>
            </a:r>
            <a:r>
              <a:rPr lang="en-US" altLang="en-US" dirty="0"/>
              <a:t> </a:t>
            </a:r>
            <a:r>
              <a:rPr lang="en-US" altLang="en-US" dirty="0" err="1"/>
              <a:t>hiểu</a:t>
            </a:r>
            <a:r>
              <a:rPr lang="en-US" altLang="en-US" dirty="0"/>
              <a:t> </a:t>
            </a:r>
            <a:r>
              <a:rPr lang="en-US" altLang="en-US" dirty="0" err="1"/>
              <a:t>văn</a:t>
            </a:r>
            <a:r>
              <a:rPr lang="en-US" altLang="en-US" dirty="0"/>
              <a:t> </a:t>
            </a:r>
            <a:r>
              <a:rPr lang="en-US" altLang="en-US" dirty="0" err="1"/>
              <a:t>bản</a:t>
            </a:r>
            <a:r>
              <a:rPr lang="en-US" altLang="en-US" dirty="0"/>
              <a:t>.</a:t>
            </a:r>
          </a:p>
        </p:txBody>
      </p:sp>
      <p:sp>
        <p:nvSpPr>
          <p:cNvPr id="6" name="Text Box 7">
            <a:extLst>
              <a:ext uri="{FF2B5EF4-FFF2-40B4-BE49-F238E27FC236}">
                <a16:creationId xmlns:a16="http://schemas.microsoft.com/office/drawing/2014/main" id="{7B753994-214C-4104-A89E-93662F3352AD}"/>
              </a:ext>
            </a:extLst>
          </p:cNvPr>
          <p:cNvSpPr txBox="1">
            <a:spLocks noChangeArrowheads="1"/>
          </p:cNvSpPr>
          <p:nvPr/>
        </p:nvSpPr>
        <p:spPr bwMode="auto">
          <a:xfrm>
            <a:off x="3545057" y="3790653"/>
            <a:ext cx="3843338"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00"/>
                </a:solidFill>
                <a:latin typeface="Arial" panose="020B0604020202020204" pitchFamily="34" charset="0"/>
              </a:defRPr>
            </a:lvl1pPr>
            <a:lvl2pPr marL="742950" indent="-285750" eaLnBrk="0" hangingPunct="0">
              <a:defRPr sz="2400">
                <a:solidFill>
                  <a:srgbClr val="000000"/>
                </a:solidFill>
                <a:latin typeface="Arial" panose="020B0604020202020204" pitchFamily="34" charset="0"/>
              </a:defRPr>
            </a:lvl2pPr>
            <a:lvl3pPr marL="1143000" indent="-228600" eaLnBrk="0" hangingPunct="0">
              <a:defRPr sz="2400">
                <a:solidFill>
                  <a:srgbClr val="000000"/>
                </a:solidFill>
                <a:latin typeface="Arial" panose="020B0604020202020204" pitchFamily="34" charset="0"/>
              </a:defRPr>
            </a:lvl3pPr>
            <a:lvl4pPr marL="1600200" indent="-228600" eaLnBrk="0" hangingPunct="0">
              <a:defRPr sz="2400">
                <a:solidFill>
                  <a:srgbClr val="000000"/>
                </a:solidFill>
                <a:latin typeface="Arial" panose="020B0604020202020204" pitchFamily="34" charset="0"/>
              </a:defRPr>
            </a:lvl4pPr>
            <a:lvl5pPr marL="2057400" indent="-228600" eaLnBrk="0" hangingPunct="0">
              <a:defRPr sz="2400">
                <a:solidFill>
                  <a:srgbClr val="000000"/>
                </a:solidFill>
                <a:latin typeface="Arial" panose="020B0604020202020204" pitchFamily="34" charset="0"/>
              </a:defRPr>
            </a:lvl5pPr>
            <a:lvl6pPr marL="2514600" indent="-228600" eaLnBrk="0" fontAlgn="base" hangingPunct="0">
              <a:spcBef>
                <a:spcPct val="0"/>
              </a:spcBef>
              <a:spcAft>
                <a:spcPct val="0"/>
              </a:spcAft>
              <a:defRPr sz="2400">
                <a:solidFill>
                  <a:srgbClr val="000000"/>
                </a:solidFill>
                <a:latin typeface="Arial" panose="020B0604020202020204" pitchFamily="34" charset="0"/>
              </a:defRPr>
            </a:lvl6pPr>
            <a:lvl7pPr marL="2971800" indent="-228600" eaLnBrk="0" fontAlgn="base" hangingPunct="0">
              <a:spcBef>
                <a:spcPct val="0"/>
              </a:spcBef>
              <a:spcAft>
                <a:spcPct val="0"/>
              </a:spcAft>
              <a:defRPr sz="2400">
                <a:solidFill>
                  <a:srgbClr val="000000"/>
                </a:solidFill>
                <a:latin typeface="Arial" panose="020B0604020202020204" pitchFamily="34" charset="0"/>
              </a:defRPr>
            </a:lvl7pPr>
            <a:lvl8pPr marL="3429000" indent="-228600" eaLnBrk="0" fontAlgn="base" hangingPunct="0">
              <a:spcBef>
                <a:spcPct val="0"/>
              </a:spcBef>
              <a:spcAft>
                <a:spcPct val="0"/>
              </a:spcAft>
              <a:defRPr sz="2400">
                <a:solidFill>
                  <a:srgbClr val="000000"/>
                </a:solidFill>
                <a:latin typeface="Arial" panose="020B0604020202020204" pitchFamily="34" charset="0"/>
              </a:defRPr>
            </a:lvl8pPr>
            <a:lvl9pPr marL="3886200" indent="-228600" eaLnBrk="0" fontAlgn="base" hangingPunct="0">
              <a:spcBef>
                <a:spcPct val="0"/>
              </a:spcBef>
              <a:spcAft>
                <a:spcPct val="0"/>
              </a:spcAft>
              <a:defRPr sz="2400">
                <a:solidFill>
                  <a:srgbClr val="000000"/>
                </a:solidFill>
                <a:latin typeface="Arial" panose="020B0604020202020204" pitchFamily="34" charset="0"/>
              </a:defRPr>
            </a:lvl9pPr>
          </a:lstStyle>
          <a:p>
            <a:pPr eaLnBrk="1" hangingPunct="1"/>
            <a:endParaRPr lang="en-US" altLang="en-US" dirty="0"/>
          </a:p>
          <a:p>
            <a:pPr eaLnBrk="1" hangingPunct="1"/>
            <a:r>
              <a:rPr lang="en-US" altLang="en-US" dirty="0"/>
              <a:t>- </a:t>
            </a:r>
            <a:r>
              <a:rPr lang="en-US" altLang="en-US" dirty="0" err="1"/>
              <a:t>Chuẩn</a:t>
            </a:r>
            <a:r>
              <a:rPr lang="en-US" altLang="en-US" dirty="0"/>
              <a:t> </a:t>
            </a:r>
            <a:r>
              <a:rPr lang="en-US" altLang="en-US" dirty="0" err="1"/>
              <a:t>bị</a:t>
            </a:r>
            <a:r>
              <a:rPr lang="en-US" altLang="en-US" dirty="0"/>
              <a:t>: </a:t>
            </a:r>
            <a:r>
              <a:rPr lang="en-US" altLang="en-US" dirty="0" err="1"/>
              <a:t>Viếng</a:t>
            </a:r>
            <a:r>
              <a:rPr lang="en-US" altLang="en-US" dirty="0"/>
              <a:t> </a:t>
            </a:r>
            <a:r>
              <a:rPr lang="en-US" altLang="en-US" dirty="0" err="1"/>
              <a:t>lăng</a:t>
            </a:r>
            <a:r>
              <a:rPr lang="en-US" altLang="en-US" dirty="0"/>
              <a:t> </a:t>
            </a:r>
            <a:r>
              <a:rPr lang="en-US" altLang="en-US" dirty="0" err="1"/>
              <a:t>Bác</a:t>
            </a:r>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slide(fromBottom)">
                                      <p:cBhvr>
                                        <p:cTn id="7" dur="500"/>
                                        <p:tgtEl>
                                          <p:spTgt spid="3"/>
                                        </p:tgtEl>
                                      </p:cBhvr>
                                    </p:animEffect>
                                  </p:childTnLst>
                                </p:cTn>
                              </p:par>
                            </p:childTnLst>
                          </p:cTn>
                        </p:par>
                        <p:par>
                          <p:cTn id="8" fill="hold" nodeType="afterGroup">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slide(fromBottom)">
                                      <p:cBhvr>
                                        <p:cTn id="11" dur="500"/>
                                        <p:tgtEl>
                                          <p:spTgt spid="4"/>
                                        </p:tgtEl>
                                      </p:cBhvr>
                                    </p:animEffect>
                                  </p:childTnLst>
                                </p:cTn>
                              </p:par>
                            </p:childTnLst>
                          </p:cTn>
                        </p:par>
                        <p:par>
                          <p:cTn id="12" fill="hold" nodeType="afterGroup">
                            <p:stCondLst>
                              <p:cond delay="1000"/>
                            </p:stCondLst>
                            <p:childTnLst>
                              <p:par>
                                <p:cTn id="13" presetID="12" presetClass="entr" presetSubtype="4"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slide(fromBottom)">
                                      <p:cBhvr>
                                        <p:cTn id="15" dur="500"/>
                                        <p:tgtEl>
                                          <p:spTgt spid="5"/>
                                        </p:tgtEl>
                                      </p:cBhvr>
                                    </p:animEffect>
                                  </p:childTnLst>
                                </p:cTn>
                              </p:par>
                            </p:childTnLst>
                          </p:cTn>
                        </p:par>
                        <p:par>
                          <p:cTn id="16" fill="hold" nodeType="afterGroup">
                            <p:stCondLst>
                              <p:cond delay="1500"/>
                            </p:stCondLst>
                            <p:childTnLst>
                              <p:par>
                                <p:cTn id="17" presetID="12" presetClass="entr" presetSubtype="4"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slide(fromBottom)">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TotalTime>
  <Words>1301</Words>
  <Application>Microsoft Office PowerPoint</Application>
  <PresentationFormat>Widescreen</PresentationFormat>
  <Paragraphs>87</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16</cp:revision>
  <dcterms:created xsi:type="dcterms:W3CDTF">2024-02-26T03:59:45Z</dcterms:created>
  <dcterms:modified xsi:type="dcterms:W3CDTF">2024-06-10T07:32:07Z</dcterms:modified>
</cp:coreProperties>
</file>