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72" r:id="rId2"/>
    <p:sldId id="373" r:id="rId3"/>
    <p:sldId id="374" r:id="rId4"/>
    <p:sldId id="386" r:id="rId5"/>
    <p:sldId id="375" r:id="rId6"/>
    <p:sldId id="257" r:id="rId7"/>
    <p:sldId id="258" r:id="rId8"/>
    <p:sldId id="259" r:id="rId9"/>
    <p:sldId id="260" r:id="rId10"/>
    <p:sldId id="385" r:id="rId11"/>
    <p:sldId id="366" r:id="rId12"/>
    <p:sldId id="367" r:id="rId13"/>
    <p:sldId id="368" r:id="rId14"/>
    <p:sldId id="369" r:id="rId15"/>
    <p:sldId id="261" r:id="rId16"/>
    <p:sldId id="262" r:id="rId17"/>
    <p:sldId id="3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502F0-AAE5-49B1-832F-D5E6476E96A8}"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C81EC-613C-4806-89FD-F3F8A559DCEF}" type="slidenum">
              <a:rPr lang="en-US" smtClean="0"/>
              <a:t>‹#›</a:t>
            </a:fld>
            <a:endParaRPr lang="en-US"/>
          </a:p>
        </p:txBody>
      </p:sp>
    </p:spTree>
    <p:extLst>
      <p:ext uri="{BB962C8B-B14F-4D97-AF65-F5344CB8AC3E}">
        <p14:creationId xmlns:p14="http://schemas.microsoft.com/office/powerpoint/2010/main" val="238881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09E20FB-35C9-4C45-81D8-FCE50222FC47}"/>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C6B5CCF3-2EE5-4778-A1F7-B651DC15F1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r>
              <a:rPr lang="en-US" altLang="en-US"/>
              <a:t>Giáo án của Thảo Nguyên 0979818956</a:t>
            </a:r>
          </a:p>
          <a:p>
            <a:pPr defTabSz="912813"/>
            <a:endParaRPr lang="en-US" altLang="en-US"/>
          </a:p>
        </p:txBody>
      </p:sp>
      <p:sp>
        <p:nvSpPr>
          <p:cNvPr id="36868" name="Slide Number Placeholder 3">
            <a:extLst>
              <a:ext uri="{FF2B5EF4-FFF2-40B4-BE49-F238E27FC236}">
                <a16:creationId xmlns:a16="http://schemas.microsoft.com/office/drawing/2014/main" id="{778BB190-8C75-46C6-8B4F-D42D49B201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56AD924-6736-4707-A4C0-48EE991A5A5E}"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A1B-67C6-4BA9-AB66-CC8EBC3ED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F0A18A-80C3-4A71-AAEC-1110DC5F1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23CEE6-A2F6-4E0A-AD0A-1DF4C8C5CDE6}"/>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4A28C1A4-C852-43B7-9CBA-82140DB33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9889D-FF9B-443B-8580-BA570C5D9E62}"/>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16533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7DE1-9C12-4A81-A79B-E491AA884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5901AD-AFEF-4081-8D6A-1BAC122237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75931-3519-49FA-BD62-8CBB34824FBF}"/>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D0857EF1-937C-4DF0-A2B6-0FCDD5703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51958-EC9E-418B-AFF9-4DC1F0D0E6FF}"/>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26066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0A5C3-6D87-41FF-9F41-CCB5677EE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ECC176-87FC-437B-9577-C84D944E1A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2578F-3745-4EC2-B886-51626AFB5016}"/>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F34B157D-D5EB-43B0-8A8C-571F797B3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819A5-46BA-49C4-80C8-FB320149E0E6}"/>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193390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9CE4-B810-4B6F-9DF3-07A6061BA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C5A5E-D0A4-4493-A4BC-601246E5CA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9E405-0067-4051-A834-478045264679}"/>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357094A3-5497-437D-87F8-9ABFC797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AAD27-1FFD-4196-806A-C6BD0A7107B6}"/>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230277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9540-141E-4F6F-ADFF-14A00FD77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5B80F-D10F-4B5A-B731-666903EA3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7B5B9E-A101-4668-9831-87DBAC547BC9}"/>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04211198-51C1-41EE-9C28-735B55725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14870-9CBC-4BA6-BD82-81B9989BC1F4}"/>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12114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18B6-1A9B-4D35-8187-AB2B22765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CD8D8-87AC-4A93-BF56-619ACEEB8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D3C1C5-5FA1-4E9D-AD6B-13BD504460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93A50-9D6B-42EA-9119-0A53C973FC35}"/>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6" name="Footer Placeholder 5">
            <a:extLst>
              <a:ext uri="{FF2B5EF4-FFF2-40B4-BE49-F238E27FC236}">
                <a16:creationId xmlns:a16="http://schemas.microsoft.com/office/drawing/2014/main" id="{E45BA793-3BE6-4A5B-AFD6-A60AE48B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516DF-5C70-4B80-A30D-3803DF1BA7F3}"/>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51191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A073-FC4F-44B7-8D3F-81BC07C8D0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80AF36-C3A5-4834-947A-457D6D941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50441-5DB1-4372-BF50-0E72FE3E64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7B59F2-347D-41DF-AD94-0102F6117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D39914-9608-4F33-91F1-493E8B7861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0D289D-D36E-4165-B6BE-6CA77075A74C}"/>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8" name="Footer Placeholder 7">
            <a:extLst>
              <a:ext uri="{FF2B5EF4-FFF2-40B4-BE49-F238E27FC236}">
                <a16:creationId xmlns:a16="http://schemas.microsoft.com/office/drawing/2014/main" id="{BBF96BC8-5C06-4492-8F6A-FBB04A34C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F65D9E-1D61-4B13-BB0D-40630E4507C0}"/>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315926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D6C1-B558-488F-8B00-E010EF46F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A344A-0390-40EB-8347-249FD8FB895F}"/>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4" name="Footer Placeholder 3">
            <a:extLst>
              <a:ext uri="{FF2B5EF4-FFF2-40B4-BE49-F238E27FC236}">
                <a16:creationId xmlns:a16="http://schemas.microsoft.com/office/drawing/2014/main" id="{70271811-90D5-4CBE-8F31-8D90A8E7C6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612CF-0713-4B10-B040-01058024983F}"/>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237754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1B077-D7C1-448F-A5E7-7342A7E5B370}"/>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3" name="Footer Placeholder 2">
            <a:extLst>
              <a:ext uri="{FF2B5EF4-FFF2-40B4-BE49-F238E27FC236}">
                <a16:creationId xmlns:a16="http://schemas.microsoft.com/office/drawing/2014/main" id="{42FDB5FB-43E2-4B0A-81CD-DD9CB5042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D543BB-FA51-430C-AE87-C8BF2EDE7223}"/>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187139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2B6F-80F9-4E45-8BBE-220CD6C69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7ABAD-4980-4D52-8E11-833404E63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0CB9F-F7E6-404F-85A0-D4FCD50AB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0A610-4DB7-48B4-AC8C-C3588516F550}"/>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6" name="Footer Placeholder 5">
            <a:extLst>
              <a:ext uri="{FF2B5EF4-FFF2-40B4-BE49-F238E27FC236}">
                <a16:creationId xmlns:a16="http://schemas.microsoft.com/office/drawing/2014/main" id="{22A98749-6D94-4E66-94FE-E8799E7D7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1D0DC-9371-4E4B-9FCD-333334A7C520}"/>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8778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72CF-EFB4-4438-9244-349D5079E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638242-B2EB-4E59-A8F3-D4FE5A616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17AF7C-AFE0-46F3-9FCE-6BA2BEC9B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FBCF05-B922-4877-AA61-332091147275}"/>
              </a:ext>
            </a:extLst>
          </p:cNvPr>
          <p:cNvSpPr>
            <a:spLocks noGrp="1"/>
          </p:cNvSpPr>
          <p:nvPr>
            <p:ph type="dt" sz="half" idx="10"/>
          </p:nvPr>
        </p:nvSpPr>
        <p:spPr/>
        <p:txBody>
          <a:bodyPr/>
          <a:lstStyle/>
          <a:p>
            <a:fld id="{573685E7-FFC5-4D19-B4FB-1168D18DAF85}" type="datetimeFigureOut">
              <a:rPr lang="en-US" smtClean="0"/>
              <a:t>6/10/2024</a:t>
            </a:fld>
            <a:endParaRPr lang="en-US"/>
          </a:p>
        </p:txBody>
      </p:sp>
      <p:sp>
        <p:nvSpPr>
          <p:cNvPr id="6" name="Footer Placeholder 5">
            <a:extLst>
              <a:ext uri="{FF2B5EF4-FFF2-40B4-BE49-F238E27FC236}">
                <a16:creationId xmlns:a16="http://schemas.microsoft.com/office/drawing/2014/main" id="{EC054D14-09F7-4F3E-BD11-10A8763DE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15EA4-2AD0-4C0E-9E5A-0E5D0DE0B3C7}"/>
              </a:ext>
            </a:extLst>
          </p:cNvPr>
          <p:cNvSpPr>
            <a:spLocks noGrp="1"/>
          </p:cNvSpPr>
          <p:nvPr>
            <p:ph type="sldNum" sz="quarter" idx="12"/>
          </p:nvPr>
        </p:nvSpPr>
        <p:spPr/>
        <p:txBody>
          <a:bodyPr/>
          <a:lstStyle/>
          <a:p>
            <a:fld id="{CDB70293-8D76-41A7-9EC7-5C17199D65DA}" type="slidenum">
              <a:rPr lang="en-US" smtClean="0"/>
              <a:t>‹#›</a:t>
            </a:fld>
            <a:endParaRPr lang="en-US"/>
          </a:p>
        </p:txBody>
      </p:sp>
    </p:spTree>
    <p:extLst>
      <p:ext uri="{BB962C8B-B14F-4D97-AF65-F5344CB8AC3E}">
        <p14:creationId xmlns:p14="http://schemas.microsoft.com/office/powerpoint/2010/main" val="297507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85D8D-C8A7-405A-B49B-48A27108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CE56A8-2B33-4DC9-A19B-1211E404C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D0372-32C6-4E7D-9C32-B8C9FE9FC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685E7-FFC5-4D19-B4FB-1168D18DAF85}" type="datetimeFigureOut">
              <a:rPr lang="en-US" smtClean="0"/>
              <a:t>6/10/2024</a:t>
            </a:fld>
            <a:endParaRPr lang="en-US"/>
          </a:p>
        </p:txBody>
      </p:sp>
      <p:sp>
        <p:nvSpPr>
          <p:cNvPr id="5" name="Footer Placeholder 4">
            <a:extLst>
              <a:ext uri="{FF2B5EF4-FFF2-40B4-BE49-F238E27FC236}">
                <a16:creationId xmlns:a16="http://schemas.microsoft.com/office/drawing/2014/main" id="{388D8B47-48B6-4B83-8488-1C627432C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5C9A9-46CB-4104-854B-671A8D015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70293-8D76-41A7-9EC7-5C17199D65DA}" type="slidenum">
              <a:rPr lang="en-US" smtClean="0"/>
              <a:t>‹#›</a:t>
            </a:fld>
            <a:endParaRPr lang="en-US"/>
          </a:p>
        </p:txBody>
      </p:sp>
    </p:spTree>
    <p:extLst>
      <p:ext uri="{BB962C8B-B14F-4D97-AF65-F5344CB8AC3E}">
        <p14:creationId xmlns:p14="http://schemas.microsoft.com/office/powerpoint/2010/main" val="166523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kjNjv7TFw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NdlCOA1Orz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CBB0ABA-B1BF-4F51-A840-D53FC969808F}"/>
              </a:ext>
            </a:extLst>
          </p:cNvPr>
          <p:cNvSpPr txBox="1"/>
          <p:nvPr/>
        </p:nvSpPr>
        <p:spPr>
          <a:xfrm>
            <a:off x="1685925" y="1244026"/>
            <a:ext cx="3648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3200" b="1" dirty="0">
                <a:solidFill>
                  <a:schemeClr val="tx2">
                    <a:lumMod val="10000"/>
                  </a:schemeClr>
                </a:solidFill>
                <a:latin typeface="Times New Roman" panose="02020603050405020304" pitchFamily="18" charset="0"/>
                <a:cs typeface="Times New Roman" panose="02020603050405020304" pitchFamily="18" charset="0"/>
              </a:rPr>
              <a:t>I.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Tìm</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hiểu</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chung</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4101" name="Picture 4" descr="Sang Thu     Metal spring">
            <a:extLst>
              <a:ext uri="{FF2B5EF4-FFF2-40B4-BE49-F238E27FC236}">
                <a16:creationId xmlns:a16="http://schemas.microsoft.com/office/drawing/2014/main" id="{D8E6831D-5543-45AA-819B-4D50C8918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029" y="-8868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4">
            <a:extLst>
              <a:ext uri="{FF2B5EF4-FFF2-40B4-BE49-F238E27FC236}">
                <a16:creationId xmlns:a16="http://schemas.microsoft.com/office/drawing/2014/main" id="{F4668879-1631-41C6-965D-DF6A8C9A8503}"/>
              </a:ext>
            </a:extLst>
          </p:cNvPr>
          <p:cNvSpPr/>
          <p:nvPr/>
        </p:nvSpPr>
        <p:spPr>
          <a:xfrm>
            <a:off x="1685926" y="1905000"/>
            <a:ext cx="2200275" cy="52878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defRPr/>
            </a:pP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CBFBF219-FABD-4421-AB63-58CEAEF772C3}"/>
              </a:ext>
            </a:extLst>
          </p:cNvPr>
          <p:cNvSpPr/>
          <p:nvPr/>
        </p:nvSpPr>
        <p:spPr>
          <a:xfrm>
            <a:off x="1752600" y="2584451"/>
            <a:ext cx="5334000" cy="423863"/>
          </a:xfrm>
          <a:prstGeom prst="rect">
            <a:avLst/>
          </a:prstGeom>
          <a:solidFill>
            <a:srgbClr val="FFDC6D"/>
          </a:solidFill>
          <a:ln>
            <a:solidFill>
              <a:schemeClr val="accent2">
                <a:lumMod val="60000"/>
                <a:lumOff val="40000"/>
              </a:schemeClr>
            </a:solidFill>
          </a:ln>
        </p:spPr>
        <p:txBody>
          <a:bodyPr lIns="68523" tIns="34289" rIns="68523" bIns="34289">
            <a:spAutoFit/>
          </a:bodyPr>
          <a:lstStyle/>
          <a:p>
            <a:pPr defTabSz="685154">
              <a:defRPr/>
            </a:pPr>
            <a:r>
              <a:rPr lang="en-US" altLang="en-US" sz="2300" dirty="0" err="1">
                <a:solidFill>
                  <a:schemeClr val="tx2">
                    <a:lumMod val="10000"/>
                  </a:schemeClr>
                </a:solidFill>
              </a:rPr>
              <a:t>Nguyễn</a:t>
            </a:r>
            <a:r>
              <a:rPr lang="en-US" altLang="en-US" sz="2300" dirty="0">
                <a:solidFill>
                  <a:schemeClr val="tx2">
                    <a:lumMod val="10000"/>
                  </a:schemeClr>
                </a:solidFill>
              </a:rPr>
              <a:t> </a:t>
            </a:r>
            <a:r>
              <a:rPr lang="en-US" altLang="en-US" sz="2300" dirty="0" err="1">
                <a:solidFill>
                  <a:schemeClr val="tx2">
                    <a:lumMod val="10000"/>
                  </a:schemeClr>
                </a:solidFill>
              </a:rPr>
              <a:t>Hữu</a:t>
            </a:r>
            <a:r>
              <a:rPr lang="en-US" altLang="en-US" sz="2300" dirty="0">
                <a:solidFill>
                  <a:schemeClr val="tx2">
                    <a:lumMod val="10000"/>
                  </a:schemeClr>
                </a:solidFill>
              </a:rPr>
              <a:t> </a:t>
            </a:r>
            <a:r>
              <a:rPr lang="en-US" altLang="en-US" sz="2300" dirty="0" err="1">
                <a:solidFill>
                  <a:schemeClr val="tx2">
                    <a:lumMod val="10000"/>
                  </a:schemeClr>
                </a:solidFill>
              </a:rPr>
              <a:t>Thỉnh</a:t>
            </a:r>
            <a:r>
              <a:rPr lang="en-US" altLang="en-US" sz="2300" dirty="0">
                <a:solidFill>
                  <a:schemeClr val="tx2">
                    <a:lumMod val="10000"/>
                  </a:schemeClr>
                </a:solidFill>
              </a:rPr>
              <a:t>, </a:t>
            </a:r>
            <a:r>
              <a:rPr lang="en-US" altLang="en-US" sz="2300" dirty="0" err="1">
                <a:solidFill>
                  <a:schemeClr val="tx2">
                    <a:lumMod val="10000"/>
                  </a:schemeClr>
                </a:solidFill>
              </a:rPr>
              <a:t>sinh</a:t>
            </a:r>
            <a:r>
              <a:rPr lang="en-US" altLang="en-US" sz="2300" dirty="0">
                <a:solidFill>
                  <a:schemeClr val="tx2">
                    <a:lumMod val="10000"/>
                  </a:schemeClr>
                </a:solidFill>
              </a:rPr>
              <a:t> </a:t>
            </a:r>
            <a:r>
              <a:rPr lang="en-US" altLang="en-US" sz="2300" dirty="0" err="1">
                <a:solidFill>
                  <a:schemeClr val="tx2">
                    <a:lumMod val="10000"/>
                  </a:schemeClr>
                </a:solidFill>
              </a:rPr>
              <a:t>năm</a:t>
            </a:r>
            <a:r>
              <a:rPr lang="en-US" altLang="en-US" sz="2300" dirty="0">
                <a:solidFill>
                  <a:schemeClr val="tx2">
                    <a:lumMod val="10000"/>
                  </a:schemeClr>
                </a:solidFill>
              </a:rPr>
              <a:t> 1942.</a:t>
            </a:r>
            <a:endParaRPr lang="en-SG" sz="2300" dirty="0">
              <a:solidFill>
                <a:schemeClr val="tx2">
                  <a:lumMod val="10000"/>
                </a:schemeClr>
              </a:solidFill>
            </a:endParaRPr>
          </a:p>
        </p:txBody>
      </p:sp>
      <p:sp>
        <p:nvSpPr>
          <p:cNvPr id="16" name="Rectangle 15">
            <a:extLst>
              <a:ext uri="{FF2B5EF4-FFF2-40B4-BE49-F238E27FC236}">
                <a16:creationId xmlns:a16="http://schemas.microsoft.com/office/drawing/2014/main" id="{09BBDD11-55D6-45A5-AF90-2C15E05A9B62}"/>
              </a:ext>
            </a:extLst>
          </p:cNvPr>
          <p:cNvSpPr/>
          <p:nvPr/>
        </p:nvSpPr>
        <p:spPr>
          <a:xfrm>
            <a:off x="1752600" y="3225801"/>
            <a:ext cx="5334000" cy="422275"/>
          </a:xfrm>
          <a:prstGeom prst="rect">
            <a:avLst/>
          </a:prstGeom>
          <a:solidFill>
            <a:schemeClr val="accent4">
              <a:lumMod val="20000"/>
              <a:lumOff val="80000"/>
            </a:schemeClr>
          </a:solidFill>
          <a:ln>
            <a:noFill/>
          </a:ln>
        </p:spPr>
        <p:txBody>
          <a:bodyPr lIns="68523" tIns="34289" rIns="68523" bIns="34289">
            <a:spAutoFit/>
          </a:bodyPr>
          <a:lstStyle/>
          <a:p>
            <a:pPr defTabSz="685154">
              <a:defRPr/>
            </a:pPr>
            <a:r>
              <a:rPr lang="en-US" altLang="en-US" sz="2300" dirty="0" err="1">
                <a:solidFill>
                  <a:schemeClr val="tx2">
                    <a:lumMod val="10000"/>
                  </a:schemeClr>
                </a:solidFill>
              </a:rPr>
              <a:t>Quê</a:t>
            </a:r>
            <a:r>
              <a:rPr lang="en-US" altLang="en-US" sz="2300" dirty="0">
                <a:solidFill>
                  <a:schemeClr val="tx2">
                    <a:lumMod val="10000"/>
                  </a:schemeClr>
                </a:solidFill>
              </a:rPr>
              <a:t> </a:t>
            </a:r>
            <a:r>
              <a:rPr lang="en-US" altLang="en-US" sz="2300" dirty="0" err="1">
                <a:solidFill>
                  <a:schemeClr val="tx2">
                    <a:lumMod val="10000"/>
                  </a:schemeClr>
                </a:solidFill>
              </a:rPr>
              <a:t>huyện</a:t>
            </a:r>
            <a:r>
              <a:rPr lang="en-US" altLang="en-US" sz="2300" dirty="0">
                <a:solidFill>
                  <a:schemeClr val="tx2">
                    <a:lumMod val="10000"/>
                  </a:schemeClr>
                </a:solidFill>
              </a:rPr>
              <a:t> Tam </a:t>
            </a:r>
            <a:r>
              <a:rPr lang="en-US" altLang="en-US" sz="2300" dirty="0" err="1">
                <a:solidFill>
                  <a:schemeClr val="tx2">
                    <a:lumMod val="10000"/>
                  </a:schemeClr>
                </a:solidFill>
              </a:rPr>
              <a:t>Dương</a:t>
            </a:r>
            <a:r>
              <a:rPr lang="en-US" altLang="en-US" sz="2300" dirty="0">
                <a:solidFill>
                  <a:schemeClr val="tx2">
                    <a:lumMod val="10000"/>
                  </a:schemeClr>
                </a:solidFill>
              </a:rPr>
              <a:t>, </a:t>
            </a:r>
            <a:r>
              <a:rPr lang="en-US" altLang="en-US" sz="2300" dirty="0" err="1">
                <a:solidFill>
                  <a:schemeClr val="tx2">
                    <a:lumMod val="10000"/>
                  </a:schemeClr>
                </a:solidFill>
              </a:rPr>
              <a:t>tỉnh</a:t>
            </a:r>
            <a:r>
              <a:rPr lang="en-US" altLang="en-US" sz="2300" dirty="0">
                <a:solidFill>
                  <a:schemeClr val="tx2">
                    <a:lumMod val="10000"/>
                  </a:schemeClr>
                </a:solidFill>
              </a:rPr>
              <a:t> </a:t>
            </a:r>
            <a:r>
              <a:rPr lang="en-US" altLang="en-US" sz="2300" dirty="0" err="1">
                <a:solidFill>
                  <a:schemeClr val="tx2">
                    <a:lumMod val="10000"/>
                  </a:schemeClr>
                </a:solidFill>
              </a:rPr>
              <a:t>Vĩnh</a:t>
            </a:r>
            <a:r>
              <a:rPr lang="en-US" altLang="en-US" sz="2300" dirty="0">
                <a:solidFill>
                  <a:schemeClr val="tx2">
                    <a:lumMod val="10000"/>
                  </a:schemeClr>
                </a:solidFill>
              </a:rPr>
              <a:t> </a:t>
            </a:r>
            <a:r>
              <a:rPr lang="en-US" altLang="en-US" sz="2300" dirty="0" err="1">
                <a:solidFill>
                  <a:schemeClr val="tx2">
                    <a:lumMod val="10000"/>
                  </a:schemeClr>
                </a:solidFill>
              </a:rPr>
              <a:t>Phúc</a:t>
            </a:r>
            <a:r>
              <a:rPr lang="en-US" altLang="en-US" sz="2300" dirty="0">
                <a:solidFill>
                  <a:schemeClr val="tx2">
                    <a:lumMod val="10000"/>
                  </a:schemeClr>
                </a:solidFill>
              </a:rPr>
              <a:t>.</a:t>
            </a:r>
            <a:endParaRPr lang="en-SG" sz="2300" dirty="0">
              <a:solidFill>
                <a:schemeClr val="tx2">
                  <a:lumMod val="10000"/>
                </a:schemeClr>
              </a:solidFill>
            </a:endParaRPr>
          </a:p>
        </p:txBody>
      </p:sp>
      <p:sp>
        <p:nvSpPr>
          <p:cNvPr id="17" name="Rectangle 16">
            <a:extLst>
              <a:ext uri="{FF2B5EF4-FFF2-40B4-BE49-F238E27FC236}">
                <a16:creationId xmlns:a16="http://schemas.microsoft.com/office/drawing/2014/main" id="{59A1B44F-6908-463C-AAEE-FF9A7C8A332C}"/>
              </a:ext>
            </a:extLst>
          </p:cNvPr>
          <p:cNvSpPr/>
          <p:nvPr/>
        </p:nvSpPr>
        <p:spPr>
          <a:xfrm>
            <a:off x="1752600" y="4502151"/>
            <a:ext cx="5562600" cy="784225"/>
          </a:xfrm>
          <a:prstGeom prst="rect">
            <a:avLst/>
          </a:prstGeom>
          <a:solidFill>
            <a:schemeClr val="accent4">
              <a:lumMod val="60000"/>
              <a:lumOff val="40000"/>
            </a:schemeClr>
          </a:solidFill>
        </p:spPr>
        <p:txBody>
          <a:bodyPr lIns="68523" tIns="34289" rIns="68523" bIns="34289">
            <a:spAutoFit/>
          </a:bodyPr>
          <a:lstStyle/>
          <a:p>
            <a:pPr algn="just" defTabSz="685154">
              <a:defRPr/>
            </a:pPr>
            <a:r>
              <a:rPr lang="en-US" altLang="en-US" sz="2300" b="1" dirty="0" err="1">
                <a:solidFill>
                  <a:schemeClr val="tx2">
                    <a:lumMod val="10000"/>
                  </a:schemeClr>
                </a:solidFill>
              </a:rPr>
              <a:t>Đề</a:t>
            </a:r>
            <a:r>
              <a:rPr lang="en-US" altLang="en-US" sz="2300" b="1" dirty="0">
                <a:solidFill>
                  <a:schemeClr val="tx2">
                    <a:lumMod val="10000"/>
                  </a:schemeClr>
                </a:solidFill>
              </a:rPr>
              <a:t> </a:t>
            </a:r>
            <a:r>
              <a:rPr lang="en-US" altLang="en-US" sz="2300" b="1" dirty="0" err="1">
                <a:solidFill>
                  <a:schemeClr val="tx2">
                    <a:lumMod val="10000"/>
                  </a:schemeClr>
                </a:solidFill>
              </a:rPr>
              <a:t>tài</a:t>
            </a:r>
            <a:r>
              <a:rPr lang="en-US" altLang="en-US" sz="2300" b="1" dirty="0">
                <a:solidFill>
                  <a:schemeClr val="tx2">
                    <a:lumMod val="10000"/>
                  </a:schemeClr>
                </a:solidFill>
              </a:rPr>
              <a:t>: </a:t>
            </a:r>
            <a:r>
              <a:rPr lang="en-US" altLang="en-US" sz="2300" dirty="0" err="1">
                <a:solidFill>
                  <a:schemeClr val="tx2">
                    <a:lumMod val="10000"/>
                  </a:schemeClr>
                </a:solidFill>
              </a:rPr>
              <a:t>Chiến</a:t>
            </a:r>
            <a:r>
              <a:rPr lang="en-US" altLang="en-US" sz="2300" dirty="0">
                <a:solidFill>
                  <a:schemeClr val="tx2">
                    <a:lumMod val="10000"/>
                  </a:schemeClr>
                </a:solidFill>
              </a:rPr>
              <a:t> </a:t>
            </a:r>
            <a:r>
              <a:rPr lang="en-US" altLang="en-US" sz="2300" dirty="0" err="1">
                <a:solidFill>
                  <a:schemeClr val="tx2">
                    <a:lumMod val="10000"/>
                  </a:schemeClr>
                </a:solidFill>
              </a:rPr>
              <a:t>tranh</a:t>
            </a:r>
            <a:r>
              <a:rPr lang="en-US" altLang="en-US" sz="2300" dirty="0">
                <a:solidFill>
                  <a:schemeClr val="tx2">
                    <a:lumMod val="10000"/>
                  </a:schemeClr>
                </a:solidFill>
              </a:rPr>
              <a:t>, </a:t>
            </a:r>
            <a:r>
              <a:rPr lang="en-US" altLang="en-US" sz="2300" dirty="0" err="1">
                <a:solidFill>
                  <a:schemeClr val="tx2">
                    <a:lumMod val="10000"/>
                  </a:schemeClr>
                </a:solidFill>
              </a:rPr>
              <a:t>người</a:t>
            </a:r>
            <a:r>
              <a:rPr lang="en-US" altLang="en-US" sz="2300" dirty="0">
                <a:solidFill>
                  <a:schemeClr val="tx2">
                    <a:lumMod val="10000"/>
                  </a:schemeClr>
                </a:solidFill>
              </a:rPr>
              <a:t> </a:t>
            </a:r>
            <a:r>
              <a:rPr lang="en-US" altLang="en-US" sz="2300" dirty="0" err="1">
                <a:solidFill>
                  <a:schemeClr val="tx2">
                    <a:lumMod val="10000"/>
                  </a:schemeClr>
                </a:solidFill>
              </a:rPr>
              <a:t>lính</a:t>
            </a:r>
            <a:r>
              <a:rPr lang="en-US" altLang="en-US" sz="2300" dirty="0">
                <a:solidFill>
                  <a:schemeClr val="tx2">
                    <a:lumMod val="10000"/>
                  </a:schemeClr>
                </a:solidFill>
              </a:rPr>
              <a:t> </a:t>
            </a:r>
            <a:r>
              <a:rPr lang="en-US" altLang="en-US" sz="2300" dirty="0" err="1">
                <a:solidFill>
                  <a:schemeClr val="tx2">
                    <a:lumMod val="10000"/>
                  </a:schemeClr>
                </a:solidFill>
              </a:rPr>
              <a:t>và</a:t>
            </a:r>
            <a:r>
              <a:rPr lang="en-US" altLang="en-US" sz="2300" dirty="0">
                <a:solidFill>
                  <a:schemeClr val="tx2">
                    <a:lumMod val="10000"/>
                  </a:schemeClr>
                </a:solidFill>
              </a:rPr>
              <a:t> </a:t>
            </a:r>
            <a:r>
              <a:rPr lang="en-US" altLang="en-US" sz="2300" dirty="0" err="1">
                <a:solidFill>
                  <a:schemeClr val="tx2">
                    <a:lumMod val="10000"/>
                  </a:schemeClr>
                </a:solidFill>
              </a:rPr>
              <a:t>cuộc</a:t>
            </a:r>
            <a:r>
              <a:rPr lang="en-US" altLang="en-US" sz="2300" dirty="0">
                <a:solidFill>
                  <a:schemeClr val="tx2">
                    <a:lumMod val="10000"/>
                  </a:schemeClr>
                </a:solidFill>
              </a:rPr>
              <a:t> </a:t>
            </a:r>
            <a:r>
              <a:rPr lang="en-US" altLang="en-US" sz="2300" dirty="0" err="1">
                <a:solidFill>
                  <a:schemeClr val="tx2">
                    <a:lumMod val="10000"/>
                  </a:schemeClr>
                </a:solidFill>
              </a:rPr>
              <a:t>sống</a:t>
            </a:r>
            <a:r>
              <a:rPr lang="en-US" altLang="en-US" sz="2300" dirty="0">
                <a:solidFill>
                  <a:schemeClr val="tx2">
                    <a:lumMod val="10000"/>
                  </a:schemeClr>
                </a:solidFill>
              </a:rPr>
              <a:t> </a:t>
            </a:r>
            <a:r>
              <a:rPr lang="en-US" altLang="en-US" sz="2300" dirty="0" err="1">
                <a:solidFill>
                  <a:schemeClr val="tx2">
                    <a:lumMod val="10000"/>
                  </a:schemeClr>
                </a:solidFill>
              </a:rPr>
              <a:t>nông</a:t>
            </a:r>
            <a:r>
              <a:rPr lang="en-US" altLang="en-US" sz="2300" dirty="0">
                <a:solidFill>
                  <a:schemeClr val="tx2">
                    <a:lumMod val="10000"/>
                  </a:schemeClr>
                </a:solidFill>
              </a:rPr>
              <a:t> </a:t>
            </a:r>
            <a:r>
              <a:rPr lang="en-US" altLang="en-US" sz="2300" dirty="0" err="1">
                <a:solidFill>
                  <a:schemeClr val="tx2">
                    <a:lumMod val="10000"/>
                  </a:schemeClr>
                </a:solidFill>
              </a:rPr>
              <a:t>thôn</a:t>
            </a:r>
            <a:r>
              <a:rPr lang="en-US" altLang="en-US" sz="2300" dirty="0">
                <a:solidFill>
                  <a:schemeClr val="tx2">
                    <a:lumMod val="10000"/>
                  </a:schemeClr>
                </a:solidFill>
              </a:rPr>
              <a:t>.</a:t>
            </a:r>
            <a:endParaRPr lang="en-SG" sz="2300" dirty="0">
              <a:solidFill>
                <a:schemeClr val="tx2">
                  <a:lumMod val="10000"/>
                </a:schemeClr>
              </a:solidFill>
            </a:endParaRPr>
          </a:p>
        </p:txBody>
      </p:sp>
      <p:sp>
        <p:nvSpPr>
          <p:cNvPr id="18" name="Rectangle 17">
            <a:extLst>
              <a:ext uri="{FF2B5EF4-FFF2-40B4-BE49-F238E27FC236}">
                <a16:creationId xmlns:a16="http://schemas.microsoft.com/office/drawing/2014/main" id="{7C277BCB-03E5-4CDC-811D-B44A8A374269}"/>
              </a:ext>
            </a:extLst>
          </p:cNvPr>
          <p:cNvSpPr/>
          <p:nvPr/>
        </p:nvSpPr>
        <p:spPr>
          <a:xfrm>
            <a:off x="1752600" y="3844926"/>
            <a:ext cx="5410200" cy="423863"/>
          </a:xfrm>
          <a:prstGeom prst="rect">
            <a:avLst/>
          </a:prstGeom>
          <a:solidFill>
            <a:schemeClr val="accent2">
              <a:lumMod val="60000"/>
              <a:lumOff val="40000"/>
            </a:schemeClr>
          </a:solidFill>
        </p:spPr>
        <p:txBody>
          <a:bodyPr lIns="68523" tIns="34289" rIns="68523" bIns="34289">
            <a:spAutoFit/>
          </a:bodyPr>
          <a:lstStyle/>
          <a:p>
            <a:pPr defTabSz="685154">
              <a:defRPr/>
            </a:pPr>
            <a:r>
              <a:rPr lang="en-US" altLang="en-US" sz="2300" dirty="0" err="1">
                <a:solidFill>
                  <a:schemeClr val="tx2">
                    <a:lumMod val="10000"/>
                  </a:schemeClr>
                </a:solidFill>
              </a:rPr>
              <a:t>Thuộc</a:t>
            </a:r>
            <a:r>
              <a:rPr lang="en-US" altLang="en-US" sz="2300" dirty="0">
                <a:solidFill>
                  <a:schemeClr val="tx2">
                    <a:lumMod val="10000"/>
                  </a:schemeClr>
                </a:solidFill>
              </a:rPr>
              <a:t> </a:t>
            </a:r>
            <a:r>
              <a:rPr lang="en-US" altLang="en-US" sz="2300" dirty="0" err="1">
                <a:solidFill>
                  <a:schemeClr val="tx2">
                    <a:lumMod val="10000"/>
                  </a:schemeClr>
                </a:solidFill>
              </a:rPr>
              <a:t>thế</a:t>
            </a:r>
            <a:r>
              <a:rPr lang="en-US" altLang="en-US" sz="2300" dirty="0">
                <a:solidFill>
                  <a:schemeClr val="tx2">
                    <a:lumMod val="10000"/>
                  </a:schemeClr>
                </a:solidFill>
              </a:rPr>
              <a:t> </a:t>
            </a:r>
            <a:r>
              <a:rPr lang="en-US" altLang="en-US" sz="2300" dirty="0" err="1">
                <a:solidFill>
                  <a:schemeClr val="tx2">
                    <a:lumMod val="10000"/>
                  </a:schemeClr>
                </a:solidFill>
              </a:rPr>
              <a:t>hệ</a:t>
            </a:r>
            <a:r>
              <a:rPr lang="en-US" altLang="en-US" sz="2300" dirty="0">
                <a:solidFill>
                  <a:schemeClr val="tx2">
                    <a:lumMod val="10000"/>
                  </a:schemeClr>
                </a:solidFill>
              </a:rPr>
              <a:t> </a:t>
            </a:r>
            <a:r>
              <a:rPr lang="en-US" altLang="en-US" sz="2300" dirty="0" err="1">
                <a:solidFill>
                  <a:schemeClr val="tx2">
                    <a:lumMod val="10000"/>
                  </a:schemeClr>
                </a:solidFill>
              </a:rPr>
              <a:t>các</a:t>
            </a:r>
            <a:r>
              <a:rPr lang="en-US" altLang="en-US" sz="2300" dirty="0">
                <a:solidFill>
                  <a:schemeClr val="tx2">
                    <a:lumMod val="10000"/>
                  </a:schemeClr>
                </a:solidFill>
              </a:rPr>
              <a:t> </a:t>
            </a:r>
            <a:r>
              <a:rPr lang="en-US" altLang="en-US" sz="2300" dirty="0" err="1">
                <a:solidFill>
                  <a:schemeClr val="tx2">
                    <a:lumMod val="10000"/>
                  </a:schemeClr>
                </a:solidFill>
              </a:rPr>
              <a:t>nhà</a:t>
            </a:r>
            <a:r>
              <a:rPr lang="en-US" altLang="en-US" sz="2300" dirty="0">
                <a:solidFill>
                  <a:schemeClr val="tx2">
                    <a:lumMod val="10000"/>
                  </a:schemeClr>
                </a:solidFill>
              </a:rPr>
              <a:t> </a:t>
            </a:r>
            <a:r>
              <a:rPr lang="en-US" altLang="en-US" sz="2300" dirty="0" err="1">
                <a:solidFill>
                  <a:schemeClr val="tx2">
                    <a:lumMod val="10000"/>
                  </a:schemeClr>
                </a:solidFill>
              </a:rPr>
              <a:t>thơ</a:t>
            </a:r>
            <a:r>
              <a:rPr lang="en-US" altLang="en-US" sz="2300" dirty="0">
                <a:solidFill>
                  <a:schemeClr val="tx2">
                    <a:lumMod val="10000"/>
                  </a:schemeClr>
                </a:solidFill>
              </a:rPr>
              <a:t> </a:t>
            </a:r>
            <a:r>
              <a:rPr lang="en-US" altLang="en-US" sz="2300" dirty="0" err="1">
                <a:solidFill>
                  <a:schemeClr val="tx2">
                    <a:lumMod val="10000"/>
                  </a:schemeClr>
                </a:solidFill>
              </a:rPr>
              <a:t>chống</a:t>
            </a:r>
            <a:r>
              <a:rPr lang="en-US" altLang="en-US" sz="2300" dirty="0">
                <a:solidFill>
                  <a:schemeClr val="tx2">
                    <a:lumMod val="10000"/>
                  </a:schemeClr>
                </a:solidFill>
              </a:rPr>
              <a:t> </a:t>
            </a:r>
            <a:r>
              <a:rPr lang="en-US" altLang="en-US" sz="2300" dirty="0" err="1">
                <a:solidFill>
                  <a:schemeClr val="tx2">
                    <a:lumMod val="10000"/>
                  </a:schemeClr>
                </a:solidFill>
              </a:rPr>
              <a:t>Mĩ</a:t>
            </a:r>
            <a:r>
              <a:rPr lang="en-US" altLang="en-US" sz="2300" i="1" dirty="0">
                <a:solidFill>
                  <a:schemeClr val="tx2">
                    <a:lumMod val="10000"/>
                  </a:schemeClr>
                </a:solidFill>
              </a:rPr>
              <a:t>.</a:t>
            </a:r>
            <a:endParaRPr lang="en-SG" sz="2300" i="1" dirty="0">
              <a:solidFill>
                <a:schemeClr val="tx2">
                  <a:lumMod val="10000"/>
                </a:schemeClr>
              </a:solidFill>
            </a:endParaRPr>
          </a:p>
        </p:txBody>
      </p:sp>
      <p:sp>
        <p:nvSpPr>
          <p:cNvPr id="19" name="Rectangle 18">
            <a:extLst>
              <a:ext uri="{FF2B5EF4-FFF2-40B4-BE49-F238E27FC236}">
                <a16:creationId xmlns:a16="http://schemas.microsoft.com/office/drawing/2014/main" id="{7594661E-852B-4CF8-872F-3C096F872B6E}"/>
              </a:ext>
            </a:extLst>
          </p:cNvPr>
          <p:cNvSpPr/>
          <p:nvPr/>
        </p:nvSpPr>
        <p:spPr>
          <a:xfrm>
            <a:off x="1752600" y="5464176"/>
            <a:ext cx="5715000" cy="422275"/>
          </a:xfrm>
          <a:prstGeom prst="rect">
            <a:avLst/>
          </a:prstGeom>
          <a:solidFill>
            <a:schemeClr val="accent2">
              <a:lumMod val="40000"/>
              <a:lumOff val="60000"/>
            </a:schemeClr>
          </a:solidFill>
        </p:spPr>
        <p:txBody>
          <a:bodyPr lIns="68523" tIns="34289" rIns="68523" bIns="34289">
            <a:spAutoFit/>
          </a:bodyPr>
          <a:lstStyle/>
          <a:p>
            <a:pPr algn="just" defTabSz="685154">
              <a:defRPr/>
            </a:pPr>
            <a:r>
              <a:rPr lang="en-US" sz="2300" b="1" dirty="0" err="1">
                <a:solidFill>
                  <a:schemeClr val="tx2">
                    <a:lumMod val="10000"/>
                  </a:schemeClr>
                </a:solidFill>
                <a:cs typeface="Times New Roman" panose="02020603050405020304" pitchFamily="18" charset="0"/>
              </a:rPr>
              <a:t>Phong</a:t>
            </a:r>
            <a:r>
              <a:rPr lang="en-US" sz="2300" b="1" dirty="0">
                <a:solidFill>
                  <a:schemeClr val="tx2">
                    <a:lumMod val="10000"/>
                  </a:schemeClr>
                </a:solidFill>
                <a:cs typeface="Times New Roman" panose="02020603050405020304" pitchFamily="18" charset="0"/>
              </a:rPr>
              <a:t> </a:t>
            </a:r>
            <a:r>
              <a:rPr lang="en-US" sz="2300" b="1" dirty="0" err="1">
                <a:solidFill>
                  <a:schemeClr val="tx2">
                    <a:lumMod val="10000"/>
                  </a:schemeClr>
                </a:solidFill>
                <a:cs typeface="Times New Roman" panose="02020603050405020304" pitchFamily="18" charset="0"/>
              </a:rPr>
              <a:t>cách</a:t>
            </a:r>
            <a:r>
              <a:rPr lang="en-US" sz="2300" b="1" dirty="0">
                <a:solidFill>
                  <a:schemeClr val="tx2">
                    <a:lumMod val="10000"/>
                  </a:schemeClr>
                </a:solidFill>
                <a:cs typeface="Times New Roman" panose="02020603050405020304" pitchFamily="18" charset="0"/>
              </a:rPr>
              <a:t> </a:t>
            </a:r>
            <a:r>
              <a:rPr lang="en-US" sz="2300" b="1" dirty="0" err="1">
                <a:solidFill>
                  <a:schemeClr val="tx2">
                    <a:lumMod val="10000"/>
                  </a:schemeClr>
                </a:solidFill>
                <a:cs typeface="Times New Roman" panose="02020603050405020304" pitchFamily="18" charset="0"/>
              </a:rPr>
              <a:t>thơ</a:t>
            </a:r>
            <a:r>
              <a:rPr lang="en-US" sz="2300" b="1"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Tha</a:t>
            </a:r>
            <a:r>
              <a:rPr lang="en-US" sz="2300"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thiết</a:t>
            </a:r>
            <a:r>
              <a:rPr lang="en-US" sz="2300"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nhỏ</a:t>
            </a:r>
            <a:r>
              <a:rPr lang="en-US" sz="2300"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nhẹ</a:t>
            </a:r>
            <a:r>
              <a:rPr lang="en-US" sz="2300"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sâu</a:t>
            </a:r>
            <a:r>
              <a:rPr lang="en-US" sz="2300" dirty="0">
                <a:solidFill>
                  <a:schemeClr val="tx2">
                    <a:lumMod val="10000"/>
                  </a:schemeClr>
                </a:solidFill>
                <a:cs typeface="Times New Roman" panose="02020603050405020304" pitchFamily="18" charset="0"/>
              </a:rPr>
              <a:t> </a:t>
            </a:r>
            <a:r>
              <a:rPr lang="en-US" sz="2300" dirty="0" err="1">
                <a:solidFill>
                  <a:schemeClr val="tx2">
                    <a:lumMod val="10000"/>
                  </a:schemeClr>
                </a:solidFill>
                <a:cs typeface="Times New Roman" panose="02020603050405020304" pitchFamily="18" charset="0"/>
              </a:rPr>
              <a:t>lắng</a:t>
            </a:r>
            <a:r>
              <a:rPr lang="en-US" sz="2300" dirty="0">
                <a:solidFill>
                  <a:schemeClr val="tx2">
                    <a:lumMod val="10000"/>
                  </a:schemeClr>
                </a:solidFill>
                <a:cs typeface="Times New Roman" panose="02020603050405020304" pitchFamily="18" charset="0"/>
              </a:rPr>
              <a:t>.</a:t>
            </a:r>
            <a:endParaRPr lang="en-SG" sz="2300" dirty="0">
              <a:solidFill>
                <a:schemeClr val="tx2">
                  <a:lumMod val="10000"/>
                </a:schemeClr>
              </a:solidFill>
              <a:cs typeface="Times New Roman" panose="02020603050405020304" pitchFamily="18" charset="0"/>
            </a:endParaRPr>
          </a:p>
        </p:txBody>
      </p:sp>
      <p:pic>
        <p:nvPicPr>
          <p:cNvPr id="20" name="Picture 2" descr="Káº¿t quáº£ hÃ¬nh áº£nh cho há»¯u thá»nh">
            <a:extLst>
              <a:ext uri="{FF2B5EF4-FFF2-40B4-BE49-F238E27FC236}">
                <a16:creationId xmlns:a16="http://schemas.microsoft.com/office/drawing/2014/main" id="{59504B4F-6F29-4407-B75D-676F1BE16608}"/>
              </a:ext>
            </a:extLst>
          </p:cNvPr>
          <p:cNvPicPr>
            <a:picLocks noChangeAspect="1" noChangeArrowheads="1"/>
          </p:cNvPicPr>
          <p:nvPr/>
        </p:nvPicPr>
        <p:blipFill>
          <a:blip r:embed="rId3">
            <a:extLst/>
          </a:blip>
          <a:srcRect/>
          <a:stretch>
            <a:fillRect/>
          </a:stretch>
        </p:blipFill>
        <p:spPr bwMode="auto">
          <a:xfrm rot="342487" flipH="1">
            <a:off x="7751298" y="1155881"/>
            <a:ext cx="4065564" cy="47305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a:extLst>
              <a:ext uri="{FF2B5EF4-FFF2-40B4-BE49-F238E27FC236}">
                <a16:creationId xmlns:a16="http://schemas.microsoft.com/office/drawing/2014/main" id="{E4D2BBAC-884B-4C15-BBD1-1ABE1872F838}"/>
              </a:ext>
            </a:extLst>
          </p:cNvPr>
          <p:cNvSpPr/>
          <p:nvPr/>
        </p:nvSpPr>
        <p:spPr>
          <a:xfrm>
            <a:off x="1609042" y="53738"/>
            <a:ext cx="3648075" cy="461665"/>
          </a:xfrm>
          <a:prstGeom prst="rect">
            <a:avLst/>
          </a:prstGeom>
        </p:spPr>
        <p:txBody>
          <a:bodyPr wrap="square">
            <a:spAutoFit/>
          </a:bodyPr>
          <a:lstStyle/>
          <a:p>
            <a:r>
              <a:rPr lang="es-ES" sz="2400" b="1" i="1" dirty="0" err="1">
                <a:solidFill>
                  <a:srgbClr val="FF0000"/>
                </a:solidFill>
                <a:latin typeface="Times New Roman" panose="02020603050405020304" pitchFamily="18" charset="0"/>
                <a:cs typeface="Times New Roman" panose="02020603050405020304" pitchFamily="18" charset="0"/>
              </a:rPr>
              <a:t>Tiết</a:t>
            </a:r>
            <a:r>
              <a:rPr lang="es-ES" sz="2400" b="1" i="1" dirty="0">
                <a:solidFill>
                  <a:srgbClr val="FF0000"/>
                </a:solidFill>
                <a:latin typeface="Times New Roman" panose="02020603050405020304" pitchFamily="18" charset="0"/>
                <a:cs typeface="Times New Roman" panose="02020603050405020304" pitchFamily="18" charset="0"/>
              </a:rPr>
              <a:t> 126,127-VĂN BẢN</a:t>
            </a:r>
            <a:r>
              <a:rPr lang="vi-VN" sz="2400" b="1" i="1" dirty="0">
                <a:solidFill>
                  <a:srgbClr val="FF0000"/>
                </a:solidFill>
                <a:latin typeface="Times New Roman" panose="02020603050405020304" pitchFamily="18" charset="0"/>
                <a:cs typeface="Times New Roman" panose="02020603050405020304" pitchFamily="18" charset="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par>
                          <p:cTn id="13" fill="hold" nodeType="afterGroup">
                            <p:stCondLst>
                              <p:cond delay="2000"/>
                            </p:stCondLst>
                            <p:childTnLst>
                              <p:par>
                                <p:cTn id="14" presetID="6"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Cover">
            <a:extLst>
              <a:ext uri="{FF2B5EF4-FFF2-40B4-BE49-F238E27FC236}">
                <a16:creationId xmlns:a16="http://schemas.microsoft.com/office/drawing/2014/main" id="{28069863-B5DD-400B-85FC-69770B91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6" y="3795713"/>
            <a:ext cx="253841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Cover">
            <a:extLst>
              <a:ext uri="{FF2B5EF4-FFF2-40B4-BE49-F238E27FC236}">
                <a16:creationId xmlns:a16="http://schemas.microsoft.com/office/drawing/2014/main" id="{9865CEA3-D44A-4900-BAA4-191861DB5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1" y="3856038"/>
            <a:ext cx="16224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Cover">
            <a:extLst>
              <a:ext uri="{FF2B5EF4-FFF2-40B4-BE49-F238E27FC236}">
                <a16:creationId xmlns:a16="http://schemas.microsoft.com/office/drawing/2014/main" id="{045DD81F-FFBF-44B4-8A6C-233922249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864" y="5422900"/>
            <a:ext cx="2536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Cover">
            <a:extLst>
              <a:ext uri="{FF2B5EF4-FFF2-40B4-BE49-F238E27FC236}">
                <a16:creationId xmlns:a16="http://schemas.microsoft.com/office/drawing/2014/main" id="{3EAE702C-AD27-4AFA-8D7A-883A9679AB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4044951"/>
            <a:ext cx="15113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Cover">
            <a:extLst>
              <a:ext uri="{FF2B5EF4-FFF2-40B4-BE49-F238E27FC236}">
                <a16:creationId xmlns:a16="http://schemas.microsoft.com/office/drawing/2014/main" id="{9FA83BD8-4231-4DBD-BC9B-730083BDE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1" y="2846388"/>
            <a:ext cx="2011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Cover">
            <a:extLst>
              <a:ext uri="{FF2B5EF4-FFF2-40B4-BE49-F238E27FC236}">
                <a16:creationId xmlns:a16="http://schemas.microsoft.com/office/drawing/2014/main" id="{E5EA951F-0D17-4D70-A6EE-3473BFBE8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714" y="2271714"/>
            <a:ext cx="2039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Cover">
            <a:extLst>
              <a:ext uri="{FF2B5EF4-FFF2-40B4-BE49-F238E27FC236}">
                <a16:creationId xmlns:a16="http://schemas.microsoft.com/office/drawing/2014/main" id="{86586F2E-2A55-42E8-A6DC-ACB1ED6587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7139" y="1712913"/>
            <a:ext cx="19907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Cover">
            <a:extLst>
              <a:ext uri="{FF2B5EF4-FFF2-40B4-BE49-F238E27FC236}">
                <a16:creationId xmlns:a16="http://schemas.microsoft.com/office/drawing/2014/main" id="{2DC26644-07D8-4E8B-AB55-22F86C0553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8738" y="2744789"/>
            <a:ext cx="1365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Cover">
            <a:extLst>
              <a:ext uri="{FF2B5EF4-FFF2-40B4-BE49-F238E27FC236}">
                <a16:creationId xmlns:a16="http://schemas.microsoft.com/office/drawing/2014/main" id="{2FA96730-6519-45C4-A172-D8A972F01A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3475" y="6154738"/>
            <a:ext cx="2298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over">
            <a:extLst>
              <a:ext uri="{FF2B5EF4-FFF2-40B4-BE49-F238E27FC236}">
                <a16:creationId xmlns:a16="http://schemas.microsoft.com/office/drawing/2014/main" id="{671F2799-8CCC-473F-B6E6-02492B0C17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23837"/>
          <a:stretch>
            <a:fillRect/>
          </a:stretch>
        </p:blipFill>
        <p:spPr bwMode="auto">
          <a:xfrm>
            <a:off x="5792788" y="3970339"/>
            <a:ext cx="5715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Cover">
            <a:extLst>
              <a:ext uri="{FF2B5EF4-FFF2-40B4-BE49-F238E27FC236}">
                <a16:creationId xmlns:a16="http://schemas.microsoft.com/office/drawing/2014/main" id="{161DE3D5-D0B9-4F59-A0AB-4C5720381F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5351" y="5068889"/>
            <a:ext cx="21574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Cover">
            <a:extLst>
              <a:ext uri="{FF2B5EF4-FFF2-40B4-BE49-F238E27FC236}">
                <a16:creationId xmlns:a16="http://schemas.microsoft.com/office/drawing/2014/main" id="{E40D93C7-6FDF-405F-91EA-F36E975812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8463" y="4079875"/>
            <a:ext cx="88741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Cover">
            <a:extLst>
              <a:ext uri="{FF2B5EF4-FFF2-40B4-BE49-F238E27FC236}">
                <a16:creationId xmlns:a16="http://schemas.microsoft.com/office/drawing/2014/main" id="{450949AB-8E87-455D-BE5E-0BF5DD6386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25638" y="3221039"/>
            <a:ext cx="16827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Cover">
            <a:extLst>
              <a:ext uri="{FF2B5EF4-FFF2-40B4-BE49-F238E27FC236}">
                <a16:creationId xmlns:a16="http://schemas.microsoft.com/office/drawing/2014/main" id="{39B48437-14CA-480C-BA37-4B9E1D7F0D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03400" y="3278189"/>
            <a:ext cx="179863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over">
            <a:extLst>
              <a:ext uri="{FF2B5EF4-FFF2-40B4-BE49-F238E27FC236}">
                <a16:creationId xmlns:a16="http://schemas.microsoft.com/office/drawing/2014/main" id="{C5C8BC55-4277-4E4F-836E-7D73279205D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24039" y="2593976"/>
            <a:ext cx="1787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Cover">
            <a:extLst>
              <a:ext uri="{FF2B5EF4-FFF2-40B4-BE49-F238E27FC236}">
                <a16:creationId xmlns:a16="http://schemas.microsoft.com/office/drawing/2014/main" id="{E4D4E02E-DEAA-4DFF-B9A4-4A33C0DAE0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56000" y="2984500"/>
            <a:ext cx="15621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Cover">
            <a:extLst>
              <a:ext uri="{FF2B5EF4-FFF2-40B4-BE49-F238E27FC236}">
                <a16:creationId xmlns:a16="http://schemas.microsoft.com/office/drawing/2014/main" id="{8234DC72-19C5-4D4E-92BF-A241B7534D9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8414" y="1995489"/>
            <a:ext cx="16652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Cover">
            <a:extLst>
              <a:ext uri="{FF2B5EF4-FFF2-40B4-BE49-F238E27FC236}">
                <a16:creationId xmlns:a16="http://schemas.microsoft.com/office/drawing/2014/main" id="{97CC3BC8-7A5A-4633-9022-8FE683D96C5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57438" y="1117601"/>
            <a:ext cx="18478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over">
            <a:extLst>
              <a:ext uri="{FF2B5EF4-FFF2-40B4-BE49-F238E27FC236}">
                <a16:creationId xmlns:a16="http://schemas.microsoft.com/office/drawing/2014/main" id="{DE648E96-58CA-44B1-BB21-1FA19DFCAA5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1150" y="1897063"/>
            <a:ext cx="10922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over">
            <a:extLst>
              <a:ext uri="{FF2B5EF4-FFF2-40B4-BE49-F238E27FC236}">
                <a16:creationId xmlns:a16="http://schemas.microsoft.com/office/drawing/2014/main" id="{4BB520BD-5309-4C02-A34F-08E67E01CE1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8401" y="3760788"/>
            <a:ext cx="15906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over">
            <a:extLst>
              <a:ext uri="{FF2B5EF4-FFF2-40B4-BE49-F238E27FC236}">
                <a16:creationId xmlns:a16="http://schemas.microsoft.com/office/drawing/2014/main" id="{DC5F1172-EAFB-4153-91F7-C4073DF07F1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10364" y="758826"/>
            <a:ext cx="21113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Cover">
            <a:extLst>
              <a:ext uri="{FF2B5EF4-FFF2-40B4-BE49-F238E27FC236}">
                <a16:creationId xmlns:a16="http://schemas.microsoft.com/office/drawing/2014/main" id="{855AFF5E-12E2-4E4A-9213-E2351F9456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7400" y="1128713"/>
            <a:ext cx="10048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Cover">
            <a:extLst>
              <a:ext uri="{FF2B5EF4-FFF2-40B4-BE49-F238E27FC236}">
                <a16:creationId xmlns:a16="http://schemas.microsoft.com/office/drawing/2014/main" id="{9923894A-8337-4F71-8046-8F78774756F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83276" y="3624263"/>
            <a:ext cx="1108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30" descr="Z">
            <a:extLst>
              <a:ext uri="{FF2B5EF4-FFF2-40B4-BE49-F238E27FC236}">
                <a16:creationId xmlns:a16="http://schemas.microsoft.com/office/drawing/2014/main" id="{29D6B6CF-EF29-45C6-AB76-697AAD9457B3}"/>
              </a:ext>
            </a:extLst>
          </p:cNvPr>
          <p:cNvSpPr>
            <a:spLocks noChangeAspect="1" noChangeArrowheads="1"/>
          </p:cNvSpPr>
          <p:nvPr/>
        </p:nvSpPr>
        <p:spPr bwMode="auto">
          <a:xfrm>
            <a:off x="5102226" y="3525839"/>
            <a:ext cx="2841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lstStyle>
            <a:lvl1pPr defTabSz="684213">
              <a:defRPr sz="2800">
                <a:solidFill>
                  <a:schemeClr val="tx1"/>
                </a:solidFill>
                <a:latin typeface="Times New Roman" panose="02020603050405020304" pitchFamily="18" charset="0"/>
              </a:defRPr>
            </a:lvl1pPr>
            <a:lvl2pPr marL="742950" indent="-285750" defTabSz="684213">
              <a:defRPr sz="2800">
                <a:solidFill>
                  <a:schemeClr val="tx1"/>
                </a:solidFill>
                <a:latin typeface="Times New Roman" panose="02020603050405020304" pitchFamily="18" charset="0"/>
              </a:defRPr>
            </a:lvl2pPr>
            <a:lvl3pPr marL="1143000" indent="-228600" defTabSz="684213">
              <a:defRPr sz="2800">
                <a:solidFill>
                  <a:schemeClr val="tx1"/>
                </a:solidFill>
                <a:latin typeface="Times New Roman" panose="02020603050405020304" pitchFamily="18" charset="0"/>
              </a:defRPr>
            </a:lvl3pPr>
            <a:lvl4pPr marL="1600200" indent="-228600" defTabSz="684213">
              <a:defRPr sz="2800">
                <a:solidFill>
                  <a:schemeClr val="tx1"/>
                </a:solidFill>
                <a:latin typeface="Times New Roman" panose="02020603050405020304" pitchFamily="18" charset="0"/>
              </a:defRPr>
            </a:lvl4pPr>
            <a:lvl5pPr marL="2057400" indent="-228600" defTabSz="684213">
              <a:defRPr sz="2800">
                <a:solidFill>
                  <a:schemeClr val="tx1"/>
                </a:solidFill>
                <a:latin typeface="Times New Roman" panose="02020603050405020304" pitchFamily="18" charset="0"/>
              </a:defRPr>
            </a:lvl5pPr>
            <a:lvl6pPr marL="2514600" indent="-228600" defTabSz="684213"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684213"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684213"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684213" eaLnBrk="0" fontAlgn="base" hangingPunct="0">
              <a:spcBef>
                <a:spcPct val="0"/>
              </a:spcBef>
              <a:spcAft>
                <a:spcPct val="0"/>
              </a:spcAft>
              <a:defRPr sz="2800">
                <a:solidFill>
                  <a:schemeClr val="tx1"/>
                </a:solidFill>
                <a:latin typeface="Times New Roman" panose="02020603050405020304" pitchFamily="18" charset="0"/>
              </a:defRPr>
            </a:lvl9pPr>
          </a:lstStyle>
          <a:p>
            <a:endParaRPr lang="en-SG" altLang="en-US" sz="1400">
              <a:solidFill>
                <a:srgbClr val="0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right)">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right)">
                                      <p:cBhvr>
                                        <p:cTn id="72" dur="5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right)">
                                      <p:cBhvr>
                                        <p:cTn id="82" dur="500"/>
                                        <p:tgtEl>
                                          <p:spTgt spid="2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right)">
                                      <p:cBhvr>
                                        <p:cTn id="92" dur="500"/>
                                        <p:tgtEl>
                                          <p:spTgt spid="2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right)">
                                      <p:cBhvr>
                                        <p:cTn id="97" dur="500"/>
                                        <p:tgtEl>
                                          <p:spTgt spid="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right)">
                                      <p:cBhvr>
                                        <p:cTn id="102" dur="500"/>
                                        <p:tgtEl>
                                          <p:spTgt spid="2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right)">
                                      <p:cBhvr>
                                        <p:cTn id="107" dur="500"/>
                                        <p:tgtEl>
                                          <p:spTgt spid="1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right)">
                                      <p:cBhvr>
                                        <p:cTn id="112" dur="500"/>
                                        <p:tgtEl>
                                          <p:spTgt spid="1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right)">
                                      <p:cBhvr>
                                        <p:cTn id="1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018294A-97E9-4FE6-8EC5-829E7D35B111}"/>
              </a:ext>
            </a:extLst>
          </p:cNvPr>
          <p:cNvSpPr>
            <a:spLocks noChangeArrowheads="1"/>
          </p:cNvSpPr>
          <p:nvPr/>
        </p:nvSpPr>
        <p:spPr bwMode="auto">
          <a:xfrm>
            <a:off x="3200400" y="762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20000"/>
              </a:spcBef>
              <a:buSzPct val="85000"/>
            </a:pPr>
            <a:r>
              <a:rPr lang="en-US" altLang="en-US" b="1">
                <a:solidFill>
                  <a:srgbClr val="0000FF"/>
                </a:solidFill>
                <a:cs typeface="Times New Roman" panose="02020603050405020304" pitchFamily="18" charset="0"/>
              </a:rPr>
              <a:t>Một số đoạn thơ viết về mùa thu</a:t>
            </a:r>
            <a:endParaRPr lang="en-US" altLang="en-US" sz="2400" b="1" i="1">
              <a:solidFill>
                <a:srgbClr val="0000FF"/>
              </a:solidFill>
              <a:cs typeface="Times New Roman" panose="02020603050405020304" pitchFamily="18" charset="0"/>
            </a:endParaRPr>
          </a:p>
        </p:txBody>
      </p:sp>
      <p:sp>
        <p:nvSpPr>
          <p:cNvPr id="5" name="Rectangle 7">
            <a:extLst>
              <a:ext uri="{FF2B5EF4-FFF2-40B4-BE49-F238E27FC236}">
                <a16:creationId xmlns:a16="http://schemas.microsoft.com/office/drawing/2014/main" id="{627C54C0-D23C-4B89-9A96-8965F1288EE3}"/>
              </a:ext>
            </a:extLst>
          </p:cNvPr>
          <p:cNvSpPr>
            <a:spLocks noChangeArrowheads="1"/>
          </p:cNvSpPr>
          <p:nvPr/>
        </p:nvSpPr>
        <p:spPr bwMode="auto">
          <a:xfrm>
            <a:off x="6248400" y="1447800"/>
            <a:ext cx="434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SzPct val="85000"/>
            </a:pPr>
            <a:r>
              <a:rPr lang="vi-VN" altLang="en-US" sz="2200" i="1">
                <a:solidFill>
                  <a:srgbClr val="0000FF"/>
                </a:solidFill>
                <a:cs typeface="Times New Roman" panose="02020603050405020304" pitchFamily="18" charset="0"/>
              </a:rPr>
              <a:t>Em không nghe rừng thu</a:t>
            </a:r>
          </a:p>
          <a:p>
            <a:pPr>
              <a:spcBef>
                <a:spcPct val="20000"/>
              </a:spcBef>
              <a:buSzPct val="85000"/>
            </a:pPr>
            <a:r>
              <a:rPr lang="vi-VN" altLang="en-US" sz="2200" i="1">
                <a:solidFill>
                  <a:srgbClr val="0000FF"/>
                </a:solidFill>
                <a:cs typeface="Times New Roman" panose="02020603050405020304" pitchFamily="18" charset="0"/>
              </a:rPr>
              <a:t>Lá thu rơi xào xạc</a:t>
            </a:r>
          </a:p>
          <a:p>
            <a:pPr>
              <a:spcBef>
                <a:spcPct val="20000"/>
              </a:spcBef>
              <a:buSzPct val="85000"/>
            </a:pPr>
            <a:r>
              <a:rPr lang="vi-VN" altLang="en-US" sz="2200" i="1">
                <a:solidFill>
                  <a:srgbClr val="0000FF"/>
                </a:solidFill>
                <a:cs typeface="Times New Roman" panose="02020603050405020304" pitchFamily="18" charset="0"/>
              </a:rPr>
              <a:t>Con nai vàng ngơ ngác</a:t>
            </a:r>
          </a:p>
          <a:p>
            <a:pPr>
              <a:spcBef>
                <a:spcPct val="20000"/>
              </a:spcBef>
              <a:buSzPct val="85000"/>
            </a:pPr>
            <a:r>
              <a:rPr lang="vi-VN" altLang="en-US" sz="2200" i="1">
                <a:solidFill>
                  <a:srgbClr val="0000FF"/>
                </a:solidFill>
                <a:cs typeface="Times New Roman" panose="02020603050405020304" pitchFamily="18" charset="0"/>
              </a:rPr>
              <a:t>Đạp trên lá vàng khô?</a:t>
            </a:r>
          </a:p>
          <a:p>
            <a:pPr>
              <a:spcBef>
                <a:spcPct val="20000"/>
              </a:spcBef>
              <a:buSzPct val="85000"/>
            </a:pPr>
            <a:r>
              <a:rPr lang="en-US" altLang="en-US" sz="2200" b="1" i="1">
                <a:solidFill>
                  <a:srgbClr val="0000FF"/>
                </a:solidFill>
                <a:latin typeface=".VnTime" panose="020B7200000000000000" pitchFamily="34" charset="0"/>
              </a:rPr>
              <a:t>       (Tiếng thu</a:t>
            </a:r>
            <a:r>
              <a:rPr lang="vi-VN" altLang="en-US" sz="2200" b="1" i="1">
                <a:solidFill>
                  <a:srgbClr val="0000FF"/>
                </a:solidFill>
                <a:latin typeface=".VnTime" panose="020B7200000000000000" pitchFamily="34" charset="0"/>
              </a:rPr>
              <a:t> - </a:t>
            </a:r>
            <a:r>
              <a:rPr lang="vi-VN" altLang="en-US" sz="2200" b="1">
                <a:solidFill>
                  <a:srgbClr val="0000FF"/>
                </a:solidFill>
              </a:rPr>
              <a:t>Lưu Trọng Lư</a:t>
            </a:r>
            <a:r>
              <a:rPr lang="en-US" altLang="en-US" sz="2200" b="1" i="1">
                <a:solidFill>
                  <a:srgbClr val="0000FF"/>
                </a:solidFill>
                <a:latin typeface=".VnTime" panose="020B7200000000000000" pitchFamily="34" charset="0"/>
              </a:rPr>
              <a:t>)</a:t>
            </a:r>
          </a:p>
        </p:txBody>
      </p:sp>
      <p:pic>
        <p:nvPicPr>
          <p:cNvPr id="7" name="Picture 3" descr="thu vang">
            <a:extLst>
              <a:ext uri="{FF2B5EF4-FFF2-40B4-BE49-F238E27FC236}">
                <a16:creationId xmlns:a16="http://schemas.microsoft.com/office/drawing/2014/main" id="{D7FAA3FC-B8F3-44B6-A4A8-EA8A80A4D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34B22CCA-49A2-440F-A4DF-D439D99596AB}"/>
              </a:ext>
            </a:extLst>
          </p:cNvPr>
          <p:cNvSpPr txBox="1">
            <a:spLocks noChangeArrowheads="1"/>
          </p:cNvSpPr>
          <p:nvPr/>
        </p:nvSpPr>
        <p:spPr bwMode="auto">
          <a:xfrm>
            <a:off x="1600200" y="3886200"/>
            <a:ext cx="4495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200" i="1">
                <a:solidFill>
                  <a:srgbClr val="0000FF"/>
                </a:solidFill>
              </a:rPr>
              <a:t>Rặng liễu đìu hiu đứng chịu tang, </a:t>
            </a:r>
            <a:br>
              <a:rPr lang="en-US" altLang="en-US" sz="2200" i="1">
                <a:solidFill>
                  <a:srgbClr val="0000FF"/>
                </a:solidFill>
              </a:rPr>
            </a:br>
            <a:r>
              <a:rPr lang="en-US" altLang="en-US" sz="2200" i="1">
                <a:solidFill>
                  <a:srgbClr val="0000FF"/>
                </a:solidFill>
              </a:rPr>
              <a:t>Tóc buồn buông xuống lệ ngàn hàng; </a:t>
            </a:r>
            <a:br>
              <a:rPr lang="en-US" altLang="en-US" sz="2200" i="1">
                <a:solidFill>
                  <a:srgbClr val="0000FF"/>
                </a:solidFill>
              </a:rPr>
            </a:br>
            <a:r>
              <a:rPr lang="en-US" altLang="en-US" sz="2200" i="1">
                <a:solidFill>
                  <a:srgbClr val="0000FF"/>
                </a:solidFill>
              </a:rPr>
              <a:t>Đây mùa thu tới – mùa thu tới </a:t>
            </a:r>
            <a:br>
              <a:rPr lang="en-US" altLang="en-US" sz="2200" i="1">
                <a:solidFill>
                  <a:srgbClr val="0000FF"/>
                </a:solidFill>
              </a:rPr>
            </a:br>
            <a:r>
              <a:rPr lang="en-US" altLang="en-US" sz="2200" i="1">
                <a:solidFill>
                  <a:srgbClr val="0000FF"/>
                </a:solidFill>
              </a:rPr>
              <a:t>Với áo mơ phai dệt lá vàng</a:t>
            </a:r>
            <a:r>
              <a:rPr lang="vi-VN" altLang="en-US" sz="2200" i="1">
                <a:solidFill>
                  <a:srgbClr val="0000FF"/>
                </a:solidFill>
              </a:rPr>
              <a:t>.</a:t>
            </a:r>
          </a:p>
          <a:p>
            <a:r>
              <a:rPr lang="vi-VN" altLang="en-US" sz="2000" b="1" i="1">
                <a:solidFill>
                  <a:srgbClr val="0000FF"/>
                </a:solidFill>
              </a:rPr>
              <a:t>             (</a:t>
            </a:r>
            <a:r>
              <a:rPr lang="en-US" altLang="en-US" sz="2000" b="1" i="1">
                <a:solidFill>
                  <a:srgbClr val="0000FF"/>
                </a:solidFill>
              </a:rPr>
              <a:t>Đây mùa thu tới – </a:t>
            </a:r>
            <a:r>
              <a:rPr lang="en-US" altLang="en-US" sz="2000" b="1">
                <a:solidFill>
                  <a:srgbClr val="0000FF"/>
                </a:solidFill>
              </a:rPr>
              <a:t>Xuân Diệu</a:t>
            </a:r>
            <a:r>
              <a:rPr lang="vi-VN" altLang="en-US" sz="2000" b="1">
                <a:solidFill>
                  <a:srgbClr val="0000FF"/>
                </a:solidFill>
              </a:rPr>
              <a:t>)</a:t>
            </a:r>
            <a:endParaRPr lang="en-US" altLang="en-US" sz="2000" b="1">
              <a:solidFill>
                <a:srgbClr val="0000FF"/>
              </a:solidFill>
            </a:endParaRPr>
          </a:p>
          <a:p>
            <a:endParaRPr lang="en-US" altLang="en-US" sz="2200" b="1">
              <a:solidFill>
                <a:srgbClr val="0000FF"/>
              </a:solidFill>
            </a:endParaRPr>
          </a:p>
        </p:txBody>
      </p:sp>
      <p:pic>
        <p:nvPicPr>
          <p:cNvPr id="23558" name="Picture 3" descr="C:\Users\LNV\Desktop\hinh-anh-la-thu-roi.jpg">
            <a:extLst>
              <a:ext uri="{FF2B5EF4-FFF2-40B4-BE49-F238E27FC236}">
                <a16:creationId xmlns:a16="http://schemas.microsoft.com/office/drawing/2014/main" id="{E92E5642-7B8F-411A-975D-F0E2B96E3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6" y="838201"/>
            <a:ext cx="44481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a:extLst>
              <a:ext uri="{FF2B5EF4-FFF2-40B4-BE49-F238E27FC236}">
                <a16:creationId xmlns:a16="http://schemas.microsoft.com/office/drawing/2014/main" id="{78C0652A-BC86-4F36-AE85-CDBB1360C411}"/>
              </a:ext>
            </a:extLst>
          </p:cNvPr>
          <p:cNvSpPr>
            <a:spLocks noChangeShapeType="1"/>
          </p:cNvSpPr>
          <p:nvPr/>
        </p:nvSpPr>
        <p:spPr bwMode="auto">
          <a:xfrm>
            <a:off x="152400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9" name="Line 3">
            <a:extLst>
              <a:ext uri="{FF2B5EF4-FFF2-40B4-BE49-F238E27FC236}">
                <a16:creationId xmlns:a16="http://schemas.microsoft.com/office/drawing/2014/main" id="{79683A11-0171-41B2-87C5-C89F7B136D5C}"/>
              </a:ext>
            </a:extLst>
          </p:cNvPr>
          <p:cNvSpPr>
            <a:spLocks noChangeShapeType="1"/>
          </p:cNvSpPr>
          <p:nvPr/>
        </p:nvSpPr>
        <p:spPr bwMode="auto">
          <a:xfrm>
            <a:off x="10668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0" name="Line 4">
            <a:extLst>
              <a:ext uri="{FF2B5EF4-FFF2-40B4-BE49-F238E27FC236}">
                <a16:creationId xmlns:a16="http://schemas.microsoft.com/office/drawing/2014/main" id="{6B4373DC-8524-4FDD-B956-3B38F99C9F53}"/>
              </a:ext>
            </a:extLst>
          </p:cNvPr>
          <p:cNvSpPr>
            <a:spLocks noChangeShapeType="1"/>
          </p:cNvSpPr>
          <p:nvPr/>
        </p:nvSpPr>
        <p:spPr bwMode="auto">
          <a:xfrm>
            <a:off x="152400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5">
            <a:extLst>
              <a:ext uri="{FF2B5EF4-FFF2-40B4-BE49-F238E27FC236}">
                <a16:creationId xmlns:a16="http://schemas.microsoft.com/office/drawing/2014/main" id="{8DAE8C01-C4EE-4EA6-8487-5754A827466D}"/>
              </a:ext>
            </a:extLst>
          </p:cNvPr>
          <p:cNvSpPr>
            <a:spLocks noChangeShapeType="1"/>
          </p:cNvSpPr>
          <p:nvPr/>
        </p:nvSpPr>
        <p:spPr bwMode="auto">
          <a:xfrm>
            <a:off x="10668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7">
            <a:extLst>
              <a:ext uri="{FF2B5EF4-FFF2-40B4-BE49-F238E27FC236}">
                <a16:creationId xmlns:a16="http://schemas.microsoft.com/office/drawing/2014/main" id="{B8CACD04-3DB6-4C24-8429-2F9A30190D7A}"/>
              </a:ext>
            </a:extLst>
          </p:cNvPr>
          <p:cNvSpPr>
            <a:spLocks noChangeShapeType="1"/>
          </p:cNvSpPr>
          <p:nvPr/>
        </p:nvSpPr>
        <p:spPr bwMode="auto">
          <a:xfrm>
            <a:off x="5861050" y="0"/>
            <a:ext cx="7938" cy="677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TextBox 12">
            <a:extLst>
              <a:ext uri="{FF2B5EF4-FFF2-40B4-BE49-F238E27FC236}">
                <a16:creationId xmlns:a16="http://schemas.microsoft.com/office/drawing/2014/main" id="{576A946C-3FAF-4C0E-8E71-0DEBA726C487}"/>
              </a:ext>
            </a:extLst>
          </p:cNvPr>
          <p:cNvSpPr txBox="1">
            <a:spLocks noChangeArrowheads="1"/>
          </p:cNvSpPr>
          <p:nvPr/>
        </p:nvSpPr>
        <p:spPr bwMode="auto">
          <a:xfrm>
            <a:off x="6102350" y="3535364"/>
            <a:ext cx="45656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solidFill>
                  <a:srgbClr val="00264D"/>
                </a:solidFill>
                <a:cs typeface="Times New Roman" panose="02020603050405020304" pitchFamily="18" charset="0"/>
              </a:rPr>
              <a:t>N</a:t>
            </a:r>
            <a:r>
              <a:rPr lang="vi-VN" altLang="en-US">
                <a:solidFill>
                  <a:srgbClr val="00264D"/>
                </a:solidFill>
                <a:cs typeface="Times New Roman" panose="02020603050405020304" pitchFamily="18" charset="0"/>
              </a:rPr>
              <a:t>ắng thu đang trải đầy</a:t>
            </a:r>
            <a:br>
              <a:rPr lang="vi-VN" altLang="en-US">
                <a:cs typeface="Times New Roman" panose="02020603050405020304" pitchFamily="18" charset="0"/>
              </a:rPr>
            </a:br>
            <a:r>
              <a:rPr lang="en-US" altLang="en-US">
                <a:solidFill>
                  <a:srgbClr val="00264D"/>
                </a:solidFill>
                <a:cs typeface="Times New Roman" panose="02020603050405020304" pitchFamily="18" charset="0"/>
              </a:rPr>
              <a:t>Đã</a:t>
            </a:r>
            <a:r>
              <a:rPr lang="vi-VN" altLang="en-US">
                <a:solidFill>
                  <a:srgbClr val="00264D"/>
                </a:solidFill>
                <a:cs typeface="Times New Roman" panose="02020603050405020304" pitchFamily="18" charset="0"/>
              </a:rPr>
              <a:t> trăng non múi bưởi</a:t>
            </a:r>
            <a:br>
              <a:rPr lang="vi-VN" altLang="en-US">
                <a:cs typeface="Times New Roman" panose="02020603050405020304" pitchFamily="18" charset="0"/>
              </a:rPr>
            </a:br>
            <a:r>
              <a:rPr lang="en-US" altLang="en-US">
                <a:solidFill>
                  <a:srgbClr val="00264D"/>
                </a:solidFill>
                <a:cs typeface="Times New Roman" panose="02020603050405020304" pitchFamily="18" charset="0"/>
              </a:rPr>
              <a:t>B</a:t>
            </a:r>
            <a:r>
              <a:rPr lang="vi-VN" altLang="en-US">
                <a:solidFill>
                  <a:srgbClr val="00264D"/>
                </a:solidFill>
                <a:cs typeface="Times New Roman" panose="02020603050405020304" pitchFamily="18" charset="0"/>
              </a:rPr>
              <a:t>ên cầu con nghé đợi</a:t>
            </a:r>
            <a:br>
              <a:rPr lang="vi-VN" altLang="en-US">
                <a:cs typeface="Times New Roman" panose="02020603050405020304" pitchFamily="18" charset="0"/>
              </a:rPr>
            </a:br>
            <a:r>
              <a:rPr lang="en-US" altLang="en-US">
                <a:solidFill>
                  <a:srgbClr val="00264D"/>
                </a:solidFill>
                <a:cs typeface="Times New Roman" panose="02020603050405020304" pitchFamily="18" charset="0"/>
              </a:rPr>
              <a:t>C</a:t>
            </a:r>
            <a:r>
              <a:rPr lang="vi-VN" altLang="en-US">
                <a:solidFill>
                  <a:srgbClr val="00264D"/>
                </a:solidFill>
                <a:cs typeface="Times New Roman" panose="02020603050405020304" pitchFamily="18" charset="0"/>
              </a:rPr>
              <a:t>ả chiều thu sang sông.</a:t>
            </a:r>
            <a:endParaRPr lang="en-US" altLang="en-US">
              <a:solidFill>
                <a:srgbClr val="00264D"/>
              </a:solidFill>
              <a:cs typeface="Times New Roman" panose="02020603050405020304" pitchFamily="18" charset="0"/>
            </a:endParaRPr>
          </a:p>
          <a:p>
            <a:r>
              <a:rPr lang="en-US" altLang="en-US" sz="2400" b="1">
                <a:solidFill>
                  <a:srgbClr val="00264D"/>
                </a:solidFill>
                <a:cs typeface="Times New Roman" panose="02020603050405020304" pitchFamily="18" charset="0"/>
              </a:rPr>
              <a:t>(Chiều sông thương-Hữu Thỉnh)</a:t>
            </a:r>
            <a:endParaRPr lang="en-US" altLang="en-US" sz="2400" b="1">
              <a:cs typeface="Times New Roman" panose="02020603050405020304" pitchFamily="18" charset="0"/>
            </a:endParaRPr>
          </a:p>
        </p:txBody>
      </p:sp>
      <p:sp>
        <p:nvSpPr>
          <p:cNvPr id="15" name="TextBox 14">
            <a:extLst>
              <a:ext uri="{FF2B5EF4-FFF2-40B4-BE49-F238E27FC236}">
                <a16:creationId xmlns:a16="http://schemas.microsoft.com/office/drawing/2014/main" id="{37591018-FEE1-4D96-AE97-AE6CC5DAED75}"/>
              </a:ext>
            </a:extLst>
          </p:cNvPr>
          <p:cNvSpPr txBox="1"/>
          <p:nvPr/>
        </p:nvSpPr>
        <p:spPr>
          <a:xfrm>
            <a:off x="1600200" y="3767138"/>
            <a:ext cx="4419600" cy="2862262"/>
          </a:xfrm>
          <a:prstGeom prst="rect">
            <a:avLst/>
          </a:prstGeom>
          <a:noFill/>
        </p:spPr>
        <p:txBody>
          <a:bodyPr>
            <a:spAutoFit/>
          </a:bodyPr>
          <a:lstStyle/>
          <a:p>
            <a:pPr>
              <a:defRPr/>
            </a:pPr>
            <a:r>
              <a:rPr lang="vi-VN" sz="2000" dirty="0">
                <a:solidFill>
                  <a:srgbClr val="333333"/>
                </a:solidFill>
                <a:cs typeface="Times New Roman" pitchFamily="18" charset="0"/>
              </a:rPr>
              <a:t>Ao thu lạnh lẽ nước trong veo,</a:t>
            </a:r>
            <a:br>
              <a:rPr lang="vi-VN" sz="2000" dirty="0">
                <a:cs typeface="Times New Roman" pitchFamily="18" charset="0"/>
              </a:rPr>
            </a:br>
            <a:r>
              <a:rPr lang="vi-VN" sz="2000" dirty="0">
                <a:solidFill>
                  <a:srgbClr val="333333"/>
                </a:solidFill>
                <a:cs typeface="Times New Roman" pitchFamily="18" charset="0"/>
              </a:rPr>
              <a:t>Một chiếc thuyền câu bé tẻo teo.</a:t>
            </a:r>
            <a:br>
              <a:rPr lang="vi-VN" sz="2000" dirty="0">
                <a:cs typeface="Times New Roman" pitchFamily="18" charset="0"/>
              </a:rPr>
            </a:br>
            <a:r>
              <a:rPr lang="vi-VN" sz="2000" dirty="0">
                <a:solidFill>
                  <a:srgbClr val="333333"/>
                </a:solidFill>
                <a:cs typeface="Times New Roman" pitchFamily="18" charset="0"/>
              </a:rPr>
              <a:t>Sóng biếc theo làn hơi gợn tí,</a:t>
            </a:r>
            <a:br>
              <a:rPr lang="vi-VN" sz="2000" dirty="0">
                <a:cs typeface="Times New Roman" pitchFamily="18" charset="0"/>
              </a:rPr>
            </a:br>
            <a:r>
              <a:rPr lang="vi-VN" sz="2000" dirty="0">
                <a:solidFill>
                  <a:srgbClr val="333333"/>
                </a:solidFill>
                <a:cs typeface="Times New Roman" pitchFamily="18" charset="0"/>
              </a:rPr>
              <a:t>Lá vàng trước gió sẽ đưa vèo.</a:t>
            </a:r>
            <a:br>
              <a:rPr lang="vi-VN" sz="2000" dirty="0">
                <a:cs typeface="Times New Roman" pitchFamily="18" charset="0"/>
              </a:rPr>
            </a:br>
            <a:r>
              <a:rPr lang="vi-VN" sz="2000" dirty="0">
                <a:solidFill>
                  <a:srgbClr val="333333"/>
                </a:solidFill>
                <a:cs typeface="Times New Roman" pitchFamily="18" charset="0"/>
              </a:rPr>
              <a:t>Tầng mây lơ lửng trời xanh ngắt,</a:t>
            </a:r>
            <a:br>
              <a:rPr lang="vi-VN" sz="2000" dirty="0">
                <a:cs typeface="Times New Roman" pitchFamily="18" charset="0"/>
              </a:rPr>
            </a:br>
            <a:r>
              <a:rPr lang="vi-VN" sz="2000" dirty="0">
                <a:solidFill>
                  <a:srgbClr val="333333"/>
                </a:solidFill>
                <a:cs typeface="Times New Roman" pitchFamily="18" charset="0"/>
              </a:rPr>
              <a:t>Ngõ trúc quanh co khách vắng teo.</a:t>
            </a:r>
            <a:br>
              <a:rPr lang="vi-VN" sz="2000" dirty="0">
                <a:cs typeface="Times New Roman" pitchFamily="18" charset="0"/>
              </a:rPr>
            </a:br>
            <a:r>
              <a:rPr lang="vi-VN" sz="2000" dirty="0">
                <a:solidFill>
                  <a:srgbClr val="333333"/>
                </a:solidFill>
                <a:cs typeface="Times New Roman" pitchFamily="18" charset="0"/>
              </a:rPr>
              <a:t>Tựa gối, buông cần lâu chẳng được,</a:t>
            </a:r>
            <a:br>
              <a:rPr lang="vi-VN" sz="2000" dirty="0">
                <a:cs typeface="Times New Roman" pitchFamily="18" charset="0"/>
              </a:rPr>
            </a:br>
            <a:r>
              <a:rPr lang="vi-VN" sz="2000" dirty="0">
                <a:solidFill>
                  <a:srgbClr val="333333"/>
                </a:solidFill>
                <a:cs typeface="Times New Roman" pitchFamily="18" charset="0"/>
              </a:rPr>
              <a:t>Cá đâu đớp động dưới chân bèo</a:t>
            </a:r>
            <a:r>
              <a:rPr lang="vi-VN" sz="2000" dirty="0">
                <a:solidFill>
                  <a:srgbClr val="333333"/>
                </a:solidFill>
                <a:latin typeface="+mj-lt"/>
              </a:rPr>
              <a:t>.</a:t>
            </a:r>
            <a:endParaRPr lang="en-US" sz="2000" dirty="0">
              <a:solidFill>
                <a:srgbClr val="333333"/>
              </a:solidFill>
              <a:latin typeface="+mj-lt"/>
            </a:endParaRPr>
          </a:p>
          <a:p>
            <a:pPr>
              <a:defRPr/>
            </a:pPr>
            <a:r>
              <a:rPr lang="en-US" sz="2000" dirty="0">
                <a:solidFill>
                  <a:srgbClr val="333333"/>
                </a:solidFill>
                <a:cs typeface="Times New Roman" panose="02020603050405020304" pitchFamily="18" charset="0"/>
              </a:rPr>
              <a:t>     </a:t>
            </a:r>
            <a:r>
              <a:rPr lang="en-US" sz="2000" b="1" dirty="0">
                <a:solidFill>
                  <a:srgbClr val="333333"/>
                </a:solidFill>
                <a:cs typeface="Times New Roman" panose="02020603050405020304" pitchFamily="18" charset="0"/>
              </a:rPr>
              <a:t>(Thu </a:t>
            </a:r>
            <a:r>
              <a:rPr lang="en-US" sz="2000" b="1" dirty="0" err="1">
                <a:solidFill>
                  <a:srgbClr val="333333"/>
                </a:solidFill>
                <a:cs typeface="Times New Roman" panose="02020603050405020304" pitchFamily="18" charset="0"/>
              </a:rPr>
              <a:t>Điếu</a:t>
            </a:r>
            <a:r>
              <a:rPr lang="en-US" sz="2000" b="1" dirty="0">
                <a:solidFill>
                  <a:srgbClr val="333333"/>
                </a:solidFill>
                <a:cs typeface="Times New Roman" panose="02020603050405020304" pitchFamily="18" charset="0"/>
              </a:rPr>
              <a:t> – </a:t>
            </a:r>
            <a:r>
              <a:rPr lang="en-US" sz="2000" b="1" dirty="0" err="1">
                <a:solidFill>
                  <a:srgbClr val="333333"/>
                </a:solidFill>
                <a:cs typeface="Times New Roman" panose="02020603050405020304" pitchFamily="18" charset="0"/>
              </a:rPr>
              <a:t>Nguyễn</a:t>
            </a:r>
            <a:r>
              <a:rPr lang="en-US" sz="2000" b="1" dirty="0">
                <a:solidFill>
                  <a:srgbClr val="333333"/>
                </a:solidFill>
                <a:cs typeface="Times New Roman" panose="02020603050405020304" pitchFamily="18" charset="0"/>
              </a:rPr>
              <a:t> </a:t>
            </a:r>
            <a:r>
              <a:rPr lang="en-US" sz="2000" b="1" dirty="0" err="1">
                <a:solidFill>
                  <a:srgbClr val="333333"/>
                </a:solidFill>
                <a:cs typeface="Times New Roman" panose="02020603050405020304" pitchFamily="18" charset="0"/>
              </a:rPr>
              <a:t>Khuyến</a:t>
            </a:r>
            <a:r>
              <a:rPr lang="en-US" sz="2000" b="1" dirty="0">
                <a:solidFill>
                  <a:srgbClr val="333333"/>
                </a:solidFill>
                <a:cs typeface="Times New Roman" panose="02020603050405020304" pitchFamily="18" charset="0"/>
              </a:rPr>
              <a:t>)</a:t>
            </a:r>
            <a:endParaRPr lang="en-US" sz="2000" b="1" dirty="0">
              <a:cs typeface="Times New Roman" panose="02020603050405020304" pitchFamily="18" charset="0"/>
            </a:endParaRPr>
          </a:p>
        </p:txBody>
      </p:sp>
      <p:pic>
        <p:nvPicPr>
          <p:cNvPr id="24585" name="Picture 13" descr="Ghim trên Parks">
            <a:extLst>
              <a:ext uri="{FF2B5EF4-FFF2-40B4-BE49-F238E27FC236}">
                <a16:creationId xmlns:a16="http://schemas.microsoft.com/office/drawing/2014/main" id="{DFB9B7F5-5627-4925-9179-0CC8BBEE6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6200"/>
            <a:ext cx="4489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7" descr="Đặc điểm bức tranh mùa thu trong bài Câu cá mùa thu - Đại Học Đông Đô Hà Nội">
            <a:extLst>
              <a:ext uri="{FF2B5EF4-FFF2-40B4-BE49-F238E27FC236}">
                <a16:creationId xmlns:a16="http://schemas.microsoft.com/office/drawing/2014/main" id="{8CEC3976-C097-4F81-A84D-A08E6CFD0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4" y="76200"/>
            <a:ext cx="4092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in)">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a:extLst>
              <a:ext uri="{FF2B5EF4-FFF2-40B4-BE49-F238E27FC236}">
                <a16:creationId xmlns:a16="http://schemas.microsoft.com/office/drawing/2014/main" id="{2E579E82-BE29-48AC-8228-F56D9EAEF538}"/>
              </a:ext>
            </a:extLst>
          </p:cNvPr>
          <p:cNvSpPr txBox="1">
            <a:spLocks noChangeArrowheads="1"/>
          </p:cNvSpPr>
          <p:nvPr/>
        </p:nvSpPr>
        <p:spPr bwMode="auto">
          <a:xfrm>
            <a:off x="2438400" y="11430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5" name="Rectangle 8">
            <a:extLst>
              <a:ext uri="{FF2B5EF4-FFF2-40B4-BE49-F238E27FC236}">
                <a16:creationId xmlns:a16="http://schemas.microsoft.com/office/drawing/2014/main" id="{50344E12-E5F7-4196-BC8C-FCA819D287B8}"/>
              </a:ext>
            </a:extLst>
          </p:cNvPr>
          <p:cNvSpPr>
            <a:spLocks noChangeArrowheads="1"/>
          </p:cNvSpPr>
          <p:nvPr/>
        </p:nvSpPr>
        <p:spPr bwMode="auto">
          <a:xfrm>
            <a:off x="1524000" y="2667000"/>
            <a:ext cx="4876800" cy="1295400"/>
          </a:xfrm>
          <a:prstGeom prst="rect">
            <a:avLst/>
          </a:prstGeom>
          <a:noFill/>
          <a:ln>
            <a:noFill/>
          </a:ln>
          <a:effectLst/>
        </p:spPr>
        <p:txBody>
          <a:bodyPr/>
          <a:lstStyle/>
          <a:p>
            <a:pPr marL="342900" indent="-342900" algn="ctr">
              <a:spcBef>
                <a:spcPct val="20000"/>
              </a:spcBef>
              <a:buSzPct val="85000"/>
              <a:defRPr/>
            </a:pPr>
            <a:r>
              <a:rPr lang="vi-VN" sz="2000" i="1" dirty="0">
                <a:solidFill>
                  <a:srgbClr val="0000FF"/>
                </a:solidFill>
                <a:cs typeface="Times New Roman" pitchFamily="18" charset="0"/>
              </a:rPr>
              <a:t>Long lanh đáy nước in trời</a:t>
            </a:r>
          </a:p>
          <a:p>
            <a:pPr marL="342900" indent="-342900" algn="ctr">
              <a:spcBef>
                <a:spcPct val="20000"/>
              </a:spcBef>
              <a:buSzPct val="85000"/>
              <a:defRPr/>
            </a:pPr>
            <a:r>
              <a:rPr lang="vi-VN" sz="2000" i="1" dirty="0">
                <a:solidFill>
                  <a:srgbClr val="0000FF"/>
                </a:solidFill>
                <a:cs typeface="Times New Roman" pitchFamily="18" charset="0"/>
              </a:rPr>
              <a:t>Thành xây khói biếc non phơi bóng vàng</a:t>
            </a:r>
            <a:r>
              <a:rPr lang="vi-VN" sz="2000" dirty="0">
                <a:solidFill>
                  <a:srgbClr val="0000FF"/>
                </a:solidFill>
                <a:cs typeface="Times New Roman" pitchFamily="18" charset="0"/>
              </a:rPr>
              <a:t>.</a:t>
            </a:r>
          </a:p>
          <a:p>
            <a:pPr marL="342900" indent="-342900" algn="ctr">
              <a:spcBef>
                <a:spcPct val="20000"/>
              </a:spcBef>
              <a:buSzPct val="85000"/>
              <a:defRPr/>
            </a:pPr>
            <a:r>
              <a:rPr lang="en-US" sz="2000" dirty="0">
                <a:solidFill>
                  <a:srgbClr val="0000FF"/>
                </a:solidFill>
                <a:latin typeface="+mj-lt"/>
              </a:rPr>
              <a:t>                             </a:t>
            </a:r>
            <a:r>
              <a:rPr lang="vi-VN" sz="2000" dirty="0">
                <a:solidFill>
                  <a:srgbClr val="0000FF"/>
                </a:solidFill>
                <a:latin typeface="+mj-lt"/>
              </a:rPr>
              <a:t> </a:t>
            </a:r>
            <a:r>
              <a:rPr lang="en-US" sz="2000" dirty="0">
                <a:solidFill>
                  <a:srgbClr val="0000FF"/>
                </a:solidFill>
                <a:latin typeface=".VnTime" pitchFamily="34" charset="0"/>
              </a:rPr>
              <a:t>(</a:t>
            </a:r>
            <a:r>
              <a:rPr lang="vi-VN" sz="2000" dirty="0">
                <a:solidFill>
                  <a:srgbClr val="0000FF"/>
                </a:solidFill>
                <a:latin typeface="+mj-lt"/>
              </a:rPr>
              <a:t>Nguyễn Du</a:t>
            </a:r>
            <a:r>
              <a:rPr lang="en-US" sz="2000" dirty="0">
                <a:solidFill>
                  <a:srgbClr val="0000FF"/>
                </a:solidFill>
                <a:latin typeface=".VnTime" pitchFamily="34" charset="0"/>
              </a:rPr>
              <a:t>)</a:t>
            </a:r>
          </a:p>
        </p:txBody>
      </p:sp>
      <p:pic>
        <p:nvPicPr>
          <p:cNvPr id="25604" name="Picture 2" descr="C:\Users\LNV\Desktop\thu1.jpg">
            <a:extLst>
              <a:ext uri="{FF2B5EF4-FFF2-40B4-BE49-F238E27FC236}">
                <a16:creationId xmlns:a16="http://schemas.microsoft.com/office/drawing/2014/main" id="{08C9FB2F-6C8F-4AB9-8BB6-2E6C3833A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724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8770E2E3-3F22-4935-8A8D-1F07B86B7C32}"/>
              </a:ext>
            </a:extLst>
          </p:cNvPr>
          <p:cNvSpPr txBox="1">
            <a:spLocks noChangeArrowheads="1"/>
          </p:cNvSpPr>
          <p:nvPr/>
        </p:nvSpPr>
        <p:spPr bwMode="auto">
          <a:xfrm>
            <a:off x="6096000" y="4732338"/>
            <a:ext cx="44958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pPr>
            <a:r>
              <a:rPr lang="vi-VN" altLang="en-US" sz="2200">
                <a:solidFill>
                  <a:srgbClr val="0000FF"/>
                </a:solidFill>
                <a:cs typeface="Times New Roman" panose="02020603050405020304" pitchFamily="18" charset="0"/>
              </a:rPr>
              <a:t>Sáng chớm lạnh trong lòng Hà Nội</a:t>
            </a:r>
          </a:p>
          <a:p>
            <a:pPr>
              <a:spcBef>
                <a:spcPct val="20000"/>
              </a:spcBef>
            </a:pPr>
            <a:r>
              <a:rPr lang="vi-VN" altLang="en-US" sz="2200">
                <a:solidFill>
                  <a:srgbClr val="0000FF"/>
                </a:solidFill>
                <a:cs typeface="Times New Roman" panose="02020603050405020304" pitchFamily="18" charset="0"/>
              </a:rPr>
              <a:t>Những phố dài xao xác hơi may.</a:t>
            </a:r>
          </a:p>
          <a:p>
            <a:pPr>
              <a:spcBef>
                <a:spcPct val="20000"/>
              </a:spcBef>
            </a:pPr>
            <a:r>
              <a:rPr lang="vi-VN" altLang="en-US" sz="2200">
                <a:solidFill>
                  <a:srgbClr val="0000FF"/>
                </a:solidFill>
                <a:cs typeface="Times New Roman" panose="02020603050405020304" pitchFamily="18" charset="0"/>
              </a:rPr>
              <a:t>     (Nguyễn Đình Thi – Đất nước)</a:t>
            </a:r>
            <a:endParaRPr lang="en-US" altLang="en-US" sz="2200">
              <a:solidFill>
                <a:srgbClr val="0000FF"/>
              </a:solidFill>
              <a:cs typeface="Times New Roman" panose="02020603050405020304" pitchFamily="18" charset="0"/>
            </a:endParaRPr>
          </a:p>
        </p:txBody>
      </p:sp>
      <p:pic>
        <p:nvPicPr>
          <p:cNvPr id="25606" name="Picture 7" descr="C:\Users\LNV\Desktop\tong-hop-nhung-bai-tho-ha-noi-mua-thu-hay-nhat.jpg">
            <a:extLst>
              <a:ext uri="{FF2B5EF4-FFF2-40B4-BE49-F238E27FC236}">
                <a16:creationId xmlns:a16="http://schemas.microsoft.com/office/drawing/2014/main" id="{E787F9C4-1065-4803-A8F9-25FAD06A4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76400"/>
            <a:ext cx="44084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a:extLst>
              <a:ext uri="{FF2B5EF4-FFF2-40B4-BE49-F238E27FC236}">
                <a16:creationId xmlns:a16="http://schemas.microsoft.com/office/drawing/2014/main" id="{C1AD5C01-7835-4DBF-AF84-27C879A1AEB2}"/>
              </a:ext>
            </a:extLst>
          </p:cNvPr>
          <p:cNvSpPr>
            <a:spLocks noChangeShapeType="1"/>
          </p:cNvSpPr>
          <p:nvPr/>
        </p:nvSpPr>
        <p:spPr bwMode="auto">
          <a:xfrm>
            <a:off x="152400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7" name="Line 3">
            <a:extLst>
              <a:ext uri="{FF2B5EF4-FFF2-40B4-BE49-F238E27FC236}">
                <a16:creationId xmlns:a16="http://schemas.microsoft.com/office/drawing/2014/main" id="{E00F3A27-C2CB-40BA-BF71-8EDFB3C4D7D3}"/>
              </a:ext>
            </a:extLst>
          </p:cNvPr>
          <p:cNvSpPr>
            <a:spLocks noChangeShapeType="1"/>
          </p:cNvSpPr>
          <p:nvPr/>
        </p:nvSpPr>
        <p:spPr bwMode="auto">
          <a:xfrm>
            <a:off x="10668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Line 4">
            <a:extLst>
              <a:ext uri="{FF2B5EF4-FFF2-40B4-BE49-F238E27FC236}">
                <a16:creationId xmlns:a16="http://schemas.microsoft.com/office/drawing/2014/main" id="{D9DC7C43-10E8-4224-83B4-CA3B380D8012}"/>
              </a:ext>
            </a:extLst>
          </p:cNvPr>
          <p:cNvSpPr>
            <a:spLocks noChangeShapeType="1"/>
          </p:cNvSpPr>
          <p:nvPr/>
        </p:nvSpPr>
        <p:spPr bwMode="auto">
          <a:xfrm>
            <a:off x="152400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Line 5">
            <a:extLst>
              <a:ext uri="{FF2B5EF4-FFF2-40B4-BE49-F238E27FC236}">
                <a16:creationId xmlns:a16="http://schemas.microsoft.com/office/drawing/2014/main" id="{5B6C1B00-0B35-4CE4-85B9-61714CEE2501}"/>
              </a:ext>
            </a:extLst>
          </p:cNvPr>
          <p:cNvSpPr>
            <a:spLocks noChangeShapeType="1"/>
          </p:cNvSpPr>
          <p:nvPr/>
        </p:nvSpPr>
        <p:spPr bwMode="auto">
          <a:xfrm>
            <a:off x="10668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7">
            <a:extLst>
              <a:ext uri="{FF2B5EF4-FFF2-40B4-BE49-F238E27FC236}">
                <a16:creationId xmlns:a16="http://schemas.microsoft.com/office/drawing/2014/main" id="{4CD50252-76FC-4A12-8153-3269C18235C2}"/>
              </a:ext>
            </a:extLst>
          </p:cNvPr>
          <p:cNvSpPr>
            <a:spLocks noChangeShapeType="1"/>
          </p:cNvSpPr>
          <p:nvPr/>
        </p:nvSpPr>
        <p:spPr bwMode="auto">
          <a:xfrm>
            <a:off x="5867401" y="106364"/>
            <a:ext cx="11113" cy="6719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Box 11">
            <a:extLst>
              <a:ext uri="{FF2B5EF4-FFF2-40B4-BE49-F238E27FC236}">
                <a16:creationId xmlns:a16="http://schemas.microsoft.com/office/drawing/2014/main" id="{617520AE-CA76-479E-A7C5-6792C10AF8D9}"/>
              </a:ext>
            </a:extLst>
          </p:cNvPr>
          <p:cNvSpPr txBox="1">
            <a:spLocks noChangeArrowheads="1"/>
          </p:cNvSpPr>
          <p:nvPr/>
        </p:nvSpPr>
        <p:spPr bwMode="auto">
          <a:xfrm>
            <a:off x="1524000" y="3101975"/>
            <a:ext cx="434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a:solidFill>
                  <a:srgbClr val="333333"/>
                </a:solidFill>
                <a:cs typeface="Times New Roman" panose="02020603050405020304" pitchFamily="18" charset="0"/>
              </a:rPr>
              <a:t>      </a:t>
            </a:r>
            <a:r>
              <a:rPr lang="vi-VN" altLang="en-US" sz="2400">
                <a:solidFill>
                  <a:srgbClr val="333333"/>
                </a:solidFill>
                <a:cs typeface="Times New Roman" panose="02020603050405020304" pitchFamily="18" charset="0"/>
              </a:rPr>
              <a:t> </a:t>
            </a:r>
            <a:r>
              <a:rPr lang="vi-VN" altLang="en-US" sz="2400" b="1">
                <a:solidFill>
                  <a:srgbClr val="333333"/>
                </a:solidFill>
                <a:cs typeface="Times New Roman" panose="02020603050405020304" pitchFamily="18" charset="0"/>
              </a:rPr>
              <a:t>Mùa thu tiễn em – Tế Hanh</a:t>
            </a:r>
          </a:p>
          <a:p>
            <a:r>
              <a:rPr lang="vi-VN" altLang="en-US" sz="2400">
                <a:solidFill>
                  <a:srgbClr val="333333"/>
                </a:solidFill>
                <a:cs typeface="Times New Roman" panose="02020603050405020304" pitchFamily="18" charset="0"/>
              </a:rPr>
              <a:t>Em đi, trăng sắp độ tròn</a:t>
            </a:r>
            <a:br>
              <a:rPr lang="vi-VN" altLang="en-US" sz="2400">
                <a:solidFill>
                  <a:srgbClr val="333333"/>
                </a:solidFill>
                <a:cs typeface="Times New Roman" panose="02020603050405020304" pitchFamily="18" charset="0"/>
              </a:rPr>
            </a:br>
            <a:r>
              <a:rPr lang="vi-VN" altLang="en-US" sz="2400">
                <a:solidFill>
                  <a:srgbClr val="333333"/>
                </a:solidFill>
                <a:cs typeface="Times New Roman" panose="02020603050405020304" pitchFamily="18" charset="0"/>
              </a:rPr>
              <a:t>Mùa thu quá nửa, lá giòn khô cây</a:t>
            </a:r>
            <a:br>
              <a:rPr lang="vi-VN" altLang="en-US" sz="2400">
                <a:solidFill>
                  <a:srgbClr val="333333"/>
                </a:solidFill>
                <a:cs typeface="Times New Roman" panose="02020603050405020304" pitchFamily="18" charset="0"/>
              </a:rPr>
            </a:br>
            <a:r>
              <a:rPr lang="vi-VN" altLang="en-US" sz="2400">
                <a:solidFill>
                  <a:srgbClr val="333333"/>
                </a:solidFill>
                <a:cs typeface="Times New Roman" panose="02020603050405020304" pitchFamily="18" charset="0"/>
              </a:rPr>
              <a:t>Tiễn em trong cảnh thu này</a:t>
            </a:r>
            <a:br>
              <a:rPr lang="vi-VN" altLang="en-US" sz="2400">
                <a:solidFill>
                  <a:srgbClr val="333333"/>
                </a:solidFill>
                <a:cs typeface="Times New Roman" panose="02020603050405020304" pitchFamily="18" charset="0"/>
              </a:rPr>
            </a:br>
            <a:r>
              <a:rPr lang="vi-VN" altLang="en-US" sz="2400">
                <a:solidFill>
                  <a:srgbClr val="333333"/>
                </a:solidFill>
                <a:cs typeface="Times New Roman" panose="02020603050405020304" pitchFamily="18" charset="0"/>
              </a:rPr>
              <a:t>Lòng em muôn tiếng, sao đầy lặng im?</a:t>
            </a:r>
            <a:br>
              <a:rPr lang="vi-VN" altLang="en-US" sz="2400">
                <a:solidFill>
                  <a:srgbClr val="333333"/>
                </a:solidFill>
                <a:cs typeface="Times New Roman" panose="02020603050405020304" pitchFamily="18" charset="0"/>
              </a:rPr>
            </a:br>
            <a:r>
              <a:rPr lang="vi-VN" altLang="en-US" sz="2400">
                <a:solidFill>
                  <a:srgbClr val="333333"/>
                </a:solidFill>
                <a:cs typeface="Times New Roman" panose="02020603050405020304" pitchFamily="18" charset="0"/>
              </a:rPr>
              <a:t>Ta về, giữa khoảng trời đêm</a:t>
            </a:r>
            <a:br>
              <a:rPr lang="vi-VN" altLang="en-US" sz="2400">
                <a:solidFill>
                  <a:srgbClr val="333333"/>
                </a:solidFill>
                <a:cs typeface="Times New Roman" panose="02020603050405020304" pitchFamily="18" charset="0"/>
              </a:rPr>
            </a:br>
            <a:r>
              <a:rPr lang="vi-VN" altLang="en-US" sz="2400">
                <a:solidFill>
                  <a:srgbClr val="333333"/>
                </a:solidFill>
                <a:cs typeface="Times New Roman" panose="02020603050405020304" pitchFamily="18" charset="0"/>
              </a:rPr>
              <a:t>Vành trăng như thể mắt em soi đường.</a:t>
            </a:r>
          </a:p>
        </p:txBody>
      </p:sp>
      <p:sp>
        <p:nvSpPr>
          <p:cNvPr id="14" name="TextBox 13">
            <a:extLst>
              <a:ext uri="{FF2B5EF4-FFF2-40B4-BE49-F238E27FC236}">
                <a16:creationId xmlns:a16="http://schemas.microsoft.com/office/drawing/2014/main" id="{0F577F51-4826-40DA-A0CB-83F1C1A90A4E}"/>
              </a:ext>
            </a:extLst>
          </p:cNvPr>
          <p:cNvSpPr txBox="1">
            <a:spLocks noChangeArrowheads="1"/>
          </p:cNvSpPr>
          <p:nvPr/>
        </p:nvSpPr>
        <p:spPr bwMode="auto">
          <a:xfrm>
            <a:off x="5943601" y="3375026"/>
            <a:ext cx="48164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a:solidFill>
                  <a:srgbClr val="333333"/>
                </a:solidFill>
                <a:cs typeface="Times New Roman" panose="02020603050405020304" pitchFamily="18" charset="0"/>
              </a:rPr>
              <a:t>     </a:t>
            </a:r>
            <a:r>
              <a:rPr lang="vi-VN" altLang="en-US" sz="2200" b="1">
                <a:solidFill>
                  <a:srgbClr val="333333"/>
                </a:solidFill>
                <a:cs typeface="Times New Roman" panose="02020603050405020304" pitchFamily="18" charset="0"/>
              </a:rPr>
              <a:t>Thu rơi từng cánh – Nguyễn Bính</a:t>
            </a:r>
          </a:p>
          <a:p>
            <a:r>
              <a:rPr lang="vi-VN" altLang="en-US" sz="2200">
                <a:solidFill>
                  <a:srgbClr val="333333"/>
                </a:solidFill>
                <a:cs typeface="Times New Roman" panose="02020603050405020304" pitchFamily="18" charset="0"/>
              </a:rPr>
              <a:t>Mùa thu hoa cúc lại tàn</a:t>
            </a:r>
            <a:br>
              <a:rPr lang="vi-VN" altLang="en-US" sz="2200">
                <a:solidFill>
                  <a:srgbClr val="333333"/>
                </a:solidFill>
                <a:cs typeface="Times New Roman" panose="02020603050405020304" pitchFamily="18" charset="0"/>
              </a:rPr>
            </a:br>
            <a:r>
              <a:rPr lang="vi-VN" altLang="en-US" sz="2200">
                <a:solidFill>
                  <a:srgbClr val="333333"/>
                </a:solidFill>
                <a:cs typeface="Times New Roman" panose="02020603050405020304" pitchFamily="18" charset="0"/>
              </a:rPr>
              <a:t>Thuyền ai buộc mãi bên làn cây cong!</a:t>
            </a:r>
            <a:br>
              <a:rPr lang="vi-VN" altLang="en-US" sz="2200">
                <a:solidFill>
                  <a:srgbClr val="333333"/>
                </a:solidFill>
                <a:cs typeface="Times New Roman" panose="02020603050405020304" pitchFamily="18" charset="0"/>
              </a:rPr>
            </a:br>
            <a:r>
              <a:rPr lang="vi-VN" altLang="en-US" sz="2200">
                <a:solidFill>
                  <a:srgbClr val="333333"/>
                </a:solidFill>
                <a:cs typeface="Times New Roman" panose="02020603050405020304" pitchFamily="18" charset="0"/>
              </a:rPr>
              <a:t>Người về để lại phòng không</a:t>
            </a:r>
            <a:br>
              <a:rPr lang="vi-VN" altLang="en-US" sz="2200">
                <a:solidFill>
                  <a:srgbClr val="333333"/>
                </a:solidFill>
                <a:cs typeface="Times New Roman" panose="02020603050405020304" pitchFamily="18" charset="0"/>
              </a:rPr>
            </a:br>
            <a:r>
              <a:rPr lang="vi-VN" altLang="en-US" sz="2200">
                <a:solidFill>
                  <a:srgbClr val="333333"/>
                </a:solidFill>
                <a:cs typeface="Times New Roman" panose="02020603050405020304" pitchFamily="18" charset="0"/>
              </a:rPr>
              <a:t>Thu rời từng cánh cho lòng nhớ thương.</a:t>
            </a:r>
            <a:br>
              <a:rPr lang="vi-VN" altLang="en-US" sz="2200">
                <a:solidFill>
                  <a:srgbClr val="333333"/>
                </a:solidFill>
                <a:cs typeface="Times New Roman" panose="02020603050405020304" pitchFamily="18" charset="0"/>
              </a:rPr>
            </a:br>
            <a:r>
              <a:rPr lang="vi-VN" altLang="en-US" sz="2200">
                <a:solidFill>
                  <a:srgbClr val="333333"/>
                </a:solidFill>
                <a:cs typeface="Times New Roman" panose="02020603050405020304" pitchFamily="18" charset="0"/>
              </a:rPr>
              <a:t>Có người cung nữ họ Vương</a:t>
            </a:r>
            <a:br>
              <a:rPr lang="vi-VN" altLang="en-US" sz="2200">
                <a:solidFill>
                  <a:srgbClr val="333333"/>
                </a:solidFill>
                <a:cs typeface="Times New Roman" panose="02020603050405020304" pitchFamily="18" charset="0"/>
              </a:rPr>
            </a:br>
            <a:r>
              <a:rPr lang="vi-VN" altLang="en-US" sz="2200">
                <a:solidFill>
                  <a:srgbClr val="333333"/>
                </a:solidFill>
                <a:cs typeface="Times New Roman" panose="02020603050405020304" pitchFamily="18" charset="0"/>
              </a:rPr>
              <a:t>Lên lầu nhìn dải sông Hương nhớ nhà.</a:t>
            </a:r>
          </a:p>
        </p:txBody>
      </p:sp>
      <p:pic>
        <p:nvPicPr>
          <p:cNvPr id="26633" name="Picture 2" descr="201++ Bức Tranh Phong Cảnh Mùa Thu Treo Tường Bán Chạy Nhất">
            <a:extLst>
              <a:ext uri="{FF2B5EF4-FFF2-40B4-BE49-F238E27FC236}">
                <a16:creationId xmlns:a16="http://schemas.microsoft.com/office/drawing/2014/main" id="{25EBC412-80E9-4CF0-80BA-F63865D2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89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4" descr="Tranh phong cảnh mùa thu - Tranh Sơn Dầu">
            <a:extLst>
              <a:ext uri="{FF2B5EF4-FFF2-40B4-BE49-F238E27FC236}">
                <a16:creationId xmlns:a16="http://schemas.microsoft.com/office/drawing/2014/main" id="{B36C20E4-A02F-40C6-BB46-594C88C8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4" y="88900"/>
            <a:ext cx="454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BBF779-603C-4496-82A5-D46BD72E62EB}"/>
              </a:ext>
            </a:extLst>
          </p:cNvPr>
          <p:cNvSpPr txBox="1"/>
          <p:nvPr/>
        </p:nvSpPr>
        <p:spPr>
          <a:xfrm>
            <a:off x="220394" y="98474"/>
            <a:ext cx="11774658" cy="4154984"/>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LUYỆN TẬP</a:t>
            </a:r>
          </a:p>
          <a:p>
            <a:r>
              <a:rPr lang="vi-VN" sz="2400" b="1" i="1" dirty="0">
                <a:latin typeface="Times New Roman" panose="02020603050405020304" pitchFamily="18" charset="0"/>
                <a:cs typeface="Times New Roman" panose="02020603050405020304" pitchFamily="18" charset="0"/>
              </a:rPr>
              <a:t>? Có ý kiến cho rằng: Bài thơ “Sang thu” là một khúc giao mùa  nhẹ nhàng,hình ảnh  giản dị mà tâm tư sâu sắc”. Em hiểu điều đó như thế nào qua nội dung, nghệ thuật của bài?</a:t>
            </a:r>
            <a:endParaRPr lang="en-US" sz="2400" b="1" dirty="0">
              <a:latin typeface="Times New Roman" panose="02020603050405020304" pitchFamily="18" charset="0"/>
              <a:cs typeface="Times New Roman" panose="02020603050405020304" pitchFamily="18" charset="0"/>
            </a:endParaRPr>
          </a:p>
          <a:p>
            <a:r>
              <a:rPr lang="nl-NL" sz="2400" b="1" i="1" dirty="0">
                <a:latin typeface="Times New Roman" panose="02020603050405020304" pitchFamily="18" charset="0"/>
                <a:cs typeface="Times New Roman" panose="02020603050405020304" pitchFamily="18" charset="0"/>
              </a:rPr>
              <a:t>? Thông điệp mà tác giả muốn gửi đến bạn đọc là gì?</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0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87AA05-8174-439D-92FF-BFE48CC740AE}"/>
              </a:ext>
            </a:extLst>
          </p:cNvPr>
          <p:cNvSpPr txBox="1"/>
          <p:nvPr/>
        </p:nvSpPr>
        <p:spPr>
          <a:xfrm>
            <a:off x="2208628" y="154745"/>
            <a:ext cx="718859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VẬN DỤNG</a:t>
            </a:r>
          </a:p>
        </p:txBody>
      </p:sp>
      <p:sp>
        <p:nvSpPr>
          <p:cNvPr id="5" name="TextBox 4">
            <a:extLst>
              <a:ext uri="{FF2B5EF4-FFF2-40B4-BE49-F238E27FC236}">
                <a16:creationId xmlns:a16="http://schemas.microsoft.com/office/drawing/2014/main" id="{B26C44BE-A89B-4EB3-BC8C-F53BF79217C6}"/>
              </a:ext>
            </a:extLst>
          </p:cNvPr>
          <p:cNvSpPr txBox="1"/>
          <p:nvPr/>
        </p:nvSpPr>
        <p:spPr>
          <a:xfrm>
            <a:off x="351692" y="677965"/>
            <a:ext cx="11605846" cy="1200329"/>
          </a:xfrm>
          <a:prstGeom prst="rect">
            <a:avLst/>
          </a:prstGeom>
          <a:noFill/>
        </p:spPr>
        <p:txBody>
          <a:bodyPr wrap="square" rtlCol="0">
            <a:spAutoFit/>
          </a:bodyPr>
          <a:lstStyle/>
          <a:p>
            <a:r>
              <a:rPr lang="nl-NL" sz="2400" b="1" i="1" dirty="0">
                <a:latin typeface="Times New Roman" panose="02020603050405020304" pitchFamily="18" charset="0"/>
                <a:cs typeface="Times New Roman" panose="02020603050405020304" pitchFamily="18" charset="0"/>
              </a:rPr>
              <a:t> Viết một đoạn văn 5-7 câu trình bày cảm nhận vềmột hình ảnh thơ mà em yêu thích nhất trong bài thơ” Sang thu”.</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3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1DE9F1-329B-4492-8FF5-73BF5E4EAC2D}"/>
              </a:ext>
            </a:extLst>
          </p:cNvPr>
          <p:cNvSpPr txBox="1"/>
          <p:nvPr/>
        </p:nvSpPr>
        <p:spPr>
          <a:xfrm>
            <a:off x="1364566" y="1913206"/>
            <a:ext cx="9580099"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hlinkClick r:id="rId2"/>
              </a:rPr>
              <a:t>https://www.youtube.com/watch?v=kjNjv7TFwto</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26C03D6-4BCD-4734-A569-32ACA7B587B3}"/>
              </a:ext>
            </a:extLst>
          </p:cNvPr>
          <p:cNvSpPr txBox="1"/>
          <p:nvPr/>
        </p:nvSpPr>
        <p:spPr>
          <a:xfrm>
            <a:off x="829994" y="478302"/>
            <a:ext cx="10114671"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HÁT:  </a:t>
            </a:r>
            <a:r>
              <a:rPr lang="en-US" sz="2400" b="1" i="1" dirty="0">
                <a:solidFill>
                  <a:srgbClr val="FF0000"/>
                </a:solidFill>
                <a:latin typeface="Times New Roman" panose="02020603050405020304" pitchFamily="18" charset="0"/>
                <a:cs typeface="Times New Roman" panose="02020603050405020304" pitchFamily="18" charset="0"/>
              </a:rPr>
              <a:t>SANG THU</a:t>
            </a:r>
          </a:p>
          <a:p>
            <a:pPr algn="ctr"/>
            <a:r>
              <a:rPr lang="en-US" sz="2400" b="1" dirty="0">
                <a:solidFill>
                  <a:srgbClr val="FF0000"/>
                </a:solidFill>
                <a:latin typeface="Times New Roman" panose="02020603050405020304" pitchFamily="18" charset="0"/>
                <a:cs typeface="Times New Roman" panose="02020603050405020304" pitchFamily="18" charset="0"/>
              </a:rPr>
              <a:t>THƠ HỮU THỈNH</a:t>
            </a:r>
          </a:p>
          <a:p>
            <a:pPr algn="ctr"/>
            <a:r>
              <a:rPr lang="en-US" sz="2400" b="1" dirty="0">
                <a:solidFill>
                  <a:srgbClr val="FF0000"/>
                </a:solidFill>
                <a:latin typeface="Times New Roman" panose="02020603050405020304" pitchFamily="18" charset="0"/>
                <a:cs typeface="Times New Roman" panose="02020603050405020304" pitchFamily="18" charset="0"/>
              </a:rPr>
              <a:t>CA SĨ THỂ HIỆN: LÊ ANH DŨNG</a:t>
            </a:r>
          </a:p>
        </p:txBody>
      </p:sp>
    </p:spTree>
    <p:extLst>
      <p:ext uri="{BB962C8B-B14F-4D97-AF65-F5344CB8AC3E}">
        <p14:creationId xmlns:p14="http://schemas.microsoft.com/office/powerpoint/2010/main" val="28903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benvang223089">
            <a:extLst>
              <a:ext uri="{FF2B5EF4-FFF2-40B4-BE49-F238E27FC236}">
                <a16:creationId xmlns:a16="http://schemas.microsoft.com/office/drawing/2014/main" id="{D821A6DC-5AF3-4F54-84DF-DBEF205C8A5D}"/>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010400" y="2590800"/>
            <a:ext cx="3657600" cy="4267200"/>
          </a:xfrm>
          <a:ln w="28575">
            <a:solidFill>
              <a:srgbClr val="CC0099"/>
            </a:solidFill>
            <a:miter lim="800000"/>
            <a:headEnd/>
            <a:tailEnd/>
          </a:ln>
        </p:spPr>
      </p:pic>
      <p:pic>
        <p:nvPicPr>
          <p:cNvPr id="5" name="Picture 4">
            <a:extLst>
              <a:ext uri="{FF2B5EF4-FFF2-40B4-BE49-F238E27FC236}">
                <a16:creationId xmlns:a16="http://schemas.microsoft.com/office/drawing/2014/main" id="{736716ED-E356-4E44-BBDE-2F964C575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732D1F-ECAD-498A-953C-A25C62162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15796">
            <a:off x="1985964" y="1393826"/>
            <a:ext cx="24987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DBC7175-F421-4E16-B814-D39CD6267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3362">
            <a:off x="7815264" y="1144589"/>
            <a:ext cx="247808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484699F-952B-4B2D-872B-34A7AB5C43B3}"/>
              </a:ext>
            </a:extLst>
          </p:cNvPr>
          <p:cNvSpPr txBox="1">
            <a:spLocks noChangeArrowheads="1"/>
          </p:cNvSpPr>
          <p:nvPr/>
        </p:nvSpPr>
        <p:spPr bwMode="auto">
          <a:xfrm>
            <a:off x="1857376" y="152401"/>
            <a:ext cx="8810625" cy="796925"/>
          </a:xfrm>
          <a:prstGeom prst="rect">
            <a:avLst/>
          </a:prstGeom>
          <a:noFill/>
          <a:ln>
            <a:noFill/>
          </a:ln>
          <a:extLst/>
        </p:spPr>
        <p:txBody>
          <a:bodyPr lIns="57091" tIns="28574" rIns="57091" bIns="28574">
            <a:spAutoFit/>
          </a:bodyPr>
          <a:lstStyle>
            <a:lvl1pPr>
              <a:defRPr sz="4300">
                <a:solidFill>
                  <a:schemeClr val="tx1"/>
                </a:solidFill>
                <a:latin typeface="Arial" pitchFamily="34" charset="0"/>
              </a:defRPr>
            </a:lvl1pPr>
            <a:lvl2pPr marL="742950" indent="-285750">
              <a:defRPr sz="38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eaLnBrk="0" hangingPunct="0">
              <a:defRPr sz="2700">
                <a:solidFill>
                  <a:schemeClr val="tx1"/>
                </a:solidFill>
                <a:latin typeface="Arial" pitchFamily="34" charset="0"/>
              </a:defRPr>
            </a:lvl6pPr>
            <a:lvl7pPr marL="2971800" indent="-228600" eaLnBrk="0" hangingPunct="0">
              <a:defRPr sz="2700">
                <a:solidFill>
                  <a:schemeClr val="tx1"/>
                </a:solidFill>
                <a:latin typeface="Arial" pitchFamily="34" charset="0"/>
              </a:defRPr>
            </a:lvl7pPr>
            <a:lvl8pPr marL="3429000" indent="-228600" eaLnBrk="0" hangingPunct="0">
              <a:defRPr sz="2700">
                <a:solidFill>
                  <a:schemeClr val="tx1"/>
                </a:solidFill>
                <a:latin typeface="Arial" pitchFamily="34" charset="0"/>
              </a:defRPr>
            </a:lvl8pPr>
            <a:lvl9pPr marL="3886200" indent="-228600" eaLnBrk="0" hangingPunct="0">
              <a:defRPr sz="2700">
                <a:solidFill>
                  <a:schemeClr val="tx1"/>
                </a:solidFill>
                <a:latin typeface="Arial" pitchFamily="34" charset="0"/>
              </a:defRPr>
            </a:lvl9pPr>
          </a:lstStyle>
          <a:p>
            <a:pPr algn="ctr">
              <a:defRPr/>
            </a:pPr>
            <a:r>
              <a:rPr lang="en-US" altLang="en-US" sz="4800" dirty="0" err="1">
                <a:solidFill>
                  <a:schemeClr val="tx2">
                    <a:lumMod val="10000"/>
                  </a:schemeClr>
                </a:solidFill>
                <a:latin typeface="Times New Roman" pitchFamily="18" charset="0"/>
                <a:cs typeface="Times New Roman" pitchFamily="18" charset="0"/>
              </a:rPr>
              <a:t>Một</a:t>
            </a:r>
            <a:r>
              <a:rPr lang="en-US" altLang="en-US" sz="4800" dirty="0">
                <a:solidFill>
                  <a:schemeClr val="tx2">
                    <a:lumMod val="10000"/>
                  </a:schemeClr>
                </a:solidFill>
                <a:latin typeface="Times New Roman" pitchFamily="18" charset="0"/>
                <a:cs typeface="Times New Roman" pitchFamily="18" charset="0"/>
              </a:rPr>
              <a:t> </a:t>
            </a:r>
            <a:r>
              <a:rPr lang="en-US" altLang="en-US" sz="4800" dirty="0" err="1">
                <a:solidFill>
                  <a:schemeClr val="tx2">
                    <a:lumMod val="10000"/>
                  </a:schemeClr>
                </a:solidFill>
                <a:latin typeface="Times New Roman" pitchFamily="18" charset="0"/>
                <a:cs typeface="Times New Roman" pitchFamily="18" charset="0"/>
              </a:rPr>
              <a:t>số</a:t>
            </a:r>
            <a:r>
              <a:rPr lang="en-US" altLang="en-US" sz="4800" dirty="0">
                <a:solidFill>
                  <a:schemeClr val="tx2">
                    <a:lumMod val="10000"/>
                  </a:schemeClr>
                </a:solidFill>
                <a:latin typeface="Times New Roman" pitchFamily="18" charset="0"/>
                <a:cs typeface="Times New Roman" pitchFamily="18" charset="0"/>
              </a:rPr>
              <a:t> </a:t>
            </a:r>
            <a:r>
              <a:rPr lang="en-US" altLang="en-US" sz="4800" dirty="0" err="1">
                <a:solidFill>
                  <a:schemeClr val="tx2">
                    <a:lumMod val="10000"/>
                  </a:schemeClr>
                </a:solidFill>
                <a:latin typeface="Times New Roman" pitchFamily="18" charset="0"/>
                <a:cs typeface="Times New Roman" pitchFamily="18" charset="0"/>
              </a:rPr>
              <a:t>sáng</a:t>
            </a:r>
            <a:r>
              <a:rPr lang="en-US" altLang="en-US" sz="4800" dirty="0">
                <a:solidFill>
                  <a:schemeClr val="tx2">
                    <a:lumMod val="10000"/>
                  </a:schemeClr>
                </a:solidFill>
                <a:latin typeface="Times New Roman" pitchFamily="18" charset="0"/>
                <a:cs typeface="Times New Roman" pitchFamily="18" charset="0"/>
              </a:rPr>
              <a:t> </a:t>
            </a:r>
            <a:r>
              <a:rPr lang="en-US" altLang="en-US" sz="4800" dirty="0" err="1">
                <a:solidFill>
                  <a:schemeClr val="tx2">
                    <a:lumMod val="10000"/>
                  </a:schemeClr>
                </a:solidFill>
                <a:latin typeface="Times New Roman" pitchFamily="18" charset="0"/>
                <a:cs typeface="Times New Roman" pitchFamily="18" charset="0"/>
              </a:rPr>
              <a:t>tác</a:t>
            </a:r>
            <a:r>
              <a:rPr lang="en-US" altLang="en-US" sz="4800" dirty="0">
                <a:solidFill>
                  <a:schemeClr val="tx2">
                    <a:lumMod val="10000"/>
                  </a:schemeClr>
                </a:solidFill>
                <a:latin typeface="Times New Roman" pitchFamily="18" charset="0"/>
                <a:cs typeface="Times New Roman" pitchFamily="18" charset="0"/>
              </a:rPr>
              <a:t> </a:t>
            </a:r>
            <a:r>
              <a:rPr lang="en-US" altLang="en-US" sz="4800" dirty="0" err="1">
                <a:solidFill>
                  <a:schemeClr val="tx2">
                    <a:lumMod val="10000"/>
                  </a:schemeClr>
                </a:solidFill>
                <a:latin typeface="Times New Roman" pitchFamily="18" charset="0"/>
                <a:cs typeface="Times New Roman" pitchFamily="18" charset="0"/>
              </a:rPr>
              <a:t>tiêu</a:t>
            </a:r>
            <a:r>
              <a:rPr lang="en-US" altLang="en-US" sz="4800" dirty="0">
                <a:solidFill>
                  <a:schemeClr val="tx2">
                    <a:lumMod val="10000"/>
                  </a:schemeClr>
                </a:solidFill>
                <a:latin typeface="Times New Roman" pitchFamily="18" charset="0"/>
                <a:cs typeface="Times New Roman" pitchFamily="18" charset="0"/>
              </a:rPr>
              <a:t> </a:t>
            </a:r>
            <a:r>
              <a:rPr lang="en-US" altLang="en-US" sz="4800" dirty="0" err="1">
                <a:solidFill>
                  <a:schemeClr val="tx2">
                    <a:lumMod val="10000"/>
                  </a:schemeClr>
                </a:solidFill>
                <a:latin typeface="Times New Roman" pitchFamily="18" charset="0"/>
                <a:cs typeface="Times New Roman" pitchFamily="18" charset="0"/>
              </a:rPr>
              <a:t>biểu</a:t>
            </a:r>
            <a:endParaRPr lang="en-US" altLang="en-US" sz="4800" dirty="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nodeType="afterGroup">
                            <p:stCondLst>
                              <p:cond delay="1000"/>
                            </p:stCondLst>
                            <p:childTnLst>
                              <p:par>
                                <p:cTn id="16" presetID="18" presetClass="entr" presetSubtype="1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nodeType="afterGroup">
                            <p:stCondLst>
                              <p:cond delay="1500"/>
                            </p:stCondLst>
                            <p:childTnLst>
                              <p:par>
                                <p:cTn id="20" presetID="18" presetClass="entr" presetSubtype="1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par>
                          <p:cTn id="23" fill="hold" nodeType="afterGroup">
                            <p:stCondLst>
                              <p:cond delay="2000"/>
                            </p:stCondLst>
                            <p:childTnLst>
                              <p:par>
                                <p:cTn id="24" presetID="18" presetClass="entr" presetSubtype="1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4AB9E0-3A7A-45C5-AC73-A5340037BCAA}"/>
              </a:ext>
            </a:extLst>
          </p:cNvPr>
          <p:cNvSpPr txBox="1"/>
          <p:nvPr/>
        </p:nvSpPr>
        <p:spPr>
          <a:xfrm>
            <a:off x="1969476" y="0"/>
            <a:ext cx="8525021" cy="954107"/>
          </a:xfrm>
          <a:prstGeom prst="rect">
            <a:avLst/>
          </a:prstGeom>
          <a:noFill/>
        </p:spPr>
        <p:txBody>
          <a:bodyPr wrap="square" rtlCol="0">
            <a:spAutoFit/>
          </a:bodyPr>
          <a:lstStyle/>
          <a:p>
            <a:r>
              <a:rPr lang="es-ES" sz="2800" b="1" i="1" dirty="0" err="1">
                <a:solidFill>
                  <a:srgbClr val="FF0000"/>
                </a:solidFill>
                <a:latin typeface="Times New Roman" panose="02020603050405020304" pitchFamily="18" charset="0"/>
                <a:cs typeface="Times New Roman" panose="02020603050405020304" pitchFamily="18" charset="0"/>
              </a:rPr>
              <a:t>Tiết</a:t>
            </a:r>
            <a:r>
              <a:rPr lang="es-ES" sz="2800" b="1" i="1" dirty="0">
                <a:solidFill>
                  <a:srgbClr val="FF0000"/>
                </a:solidFill>
                <a:latin typeface="Times New Roman" panose="02020603050405020304" pitchFamily="18" charset="0"/>
                <a:cs typeface="Times New Roman" panose="02020603050405020304" pitchFamily="18" charset="0"/>
              </a:rPr>
              <a:t> 126,127-VĂN BẢN</a:t>
            </a:r>
            <a:r>
              <a:rPr lang="vi-VN" sz="2800" b="1" i="1" dirty="0">
                <a:solidFill>
                  <a:srgbClr val="FF0000"/>
                </a:solidFill>
                <a:latin typeface="Times New Roman" panose="02020603050405020304" pitchFamily="18" charset="0"/>
                <a:cs typeface="Times New Roman" panose="02020603050405020304" pitchFamily="18" charset="0"/>
              </a:rPr>
              <a:t>:   </a:t>
            </a:r>
            <a:r>
              <a:rPr lang="es-ES" sz="2800" b="1" dirty="0">
                <a:solidFill>
                  <a:srgbClr val="FF0000"/>
                </a:solidFill>
                <a:latin typeface="Times New Roman" panose="02020603050405020304" pitchFamily="18" charset="0"/>
                <a:cs typeface="Times New Roman" panose="02020603050405020304" pitchFamily="18" charset="0"/>
              </a:rPr>
              <a:t>SANG THU</a:t>
            </a:r>
            <a:r>
              <a:rPr lang="es-ES" sz="2800" b="1" i="1" dirty="0">
                <a:solidFill>
                  <a:srgbClr val="FF0000"/>
                </a:solidFill>
                <a:latin typeface="Times New Roman" panose="02020603050405020304" pitchFamily="18" charset="0"/>
                <a:cs typeface="Times New Roman" panose="02020603050405020304" pitchFamily="18" charset="0"/>
              </a:rPr>
              <a:t>  -</a:t>
            </a:r>
            <a:r>
              <a:rPr lang="es-ES" sz="2800" b="1" i="1" dirty="0" err="1">
                <a:solidFill>
                  <a:srgbClr val="FF0000"/>
                </a:solidFill>
                <a:latin typeface="Times New Roman" panose="02020603050405020304" pitchFamily="18" charset="0"/>
                <a:cs typeface="Times New Roman" panose="02020603050405020304" pitchFamily="18" charset="0"/>
              </a:rPr>
              <a:t>Hữu</a:t>
            </a:r>
            <a:r>
              <a:rPr lang="es-ES" sz="2800" b="1" i="1" dirty="0">
                <a:solidFill>
                  <a:srgbClr val="FF0000"/>
                </a:solidFill>
                <a:latin typeface="Times New Roman" panose="02020603050405020304" pitchFamily="18" charset="0"/>
                <a:cs typeface="Times New Roman" panose="02020603050405020304" pitchFamily="18" charset="0"/>
              </a:rPr>
              <a:t> </a:t>
            </a:r>
            <a:r>
              <a:rPr lang="es-ES" sz="2800" b="1" i="1" dirty="0" err="1">
                <a:solidFill>
                  <a:srgbClr val="FF0000"/>
                </a:solidFill>
                <a:latin typeface="Times New Roman" panose="02020603050405020304" pitchFamily="18" charset="0"/>
                <a:cs typeface="Times New Roman" panose="02020603050405020304" pitchFamily="18" charset="0"/>
              </a:rPr>
              <a:t>Thỉnh</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ED1810A-3DFA-4732-8E49-4851AED20060}"/>
              </a:ext>
            </a:extLst>
          </p:cNvPr>
          <p:cNvSpPr txBox="1"/>
          <p:nvPr/>
        </p:nvSpPr>
        <p:spPr>
          <a:xfrm>
            <a:off x="196946" y="530828"/>
            <a:ext cx="8693835" cy="341632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u="sng" dirty="0" err="1">
                <a:latin typeface="Times New Roman" panose="02020603050405020304" pitchFamily="18" charset="0"/>
                <a:cs typeface="Times New Roman" panose="02020603050405020304" pitchFamily="18" charset="0"/>
              </a:rPr>
              <a:t>Giới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thiệu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u="sng" dirty="0" err="1">
                <a:latin typeface="Times New Roman" panose="02020603050405020304" pitchFamily="18" charset="0"/>
                <a:cs typeface="Times New Roman" panose="02020603050405020304" pitchFamily="18" charset="0"/>
              </a:rPr>
              <a:t>Tác</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giả</a:t>
            </a:r>
            <a:r>
              <a:rPr lang="en-US" sz="2400" b="1"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Thỉnh</a:t>
            </a:r>
            <a:r>
              <a:rPr lang="vi-VN" sz="2400" dirty="0">
                <a:latin typeface="Times New Roman" panose="02020603050405020304" pitchFamily="18" charset="0"/>
                <a:cs typeface="Times New Roman" panose="02020603050405020304" pitchFamily="18" charset="0"/>
              </a:rPr>
              <a:t>- Nguyễn Hữu Thỉnh ( 1942) quê ở Vĩnh Phúc.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Là nhà thơ trưởng thành trong kháng chiến chống Mỹ.</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2</a:t>
            </a:r>
            <a:r>
              <a:rPr lang="vi-VN" sz="2400" b="1" i="1"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Tác phẩm</a:t>
            </a:r>
            <a:endParaRPr lang="en-US" sz="2400" b="1" u="sng"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 Viết năm 1977, in trong tập “ Từ chiến hào đến thành phố” ( 1991)</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II. </a:t>
            </a:r>
            <a:r>
              <a:rPr lang="en-US" sz="2400" b="1" u="sng" dirty="0" err="1">
                <a:latin typeface="Times New Roman" panose="02020603050405020304" pitchFamily="18" charset="0"/>
                <a:cs typeface="Times New Roman" panose="02020603050405020304" pitchFamily="18" charset="0"/>
              </a:rPr>
              <a:t>Đọc</a:t>
            </a:r>
            <a:r>
              <a:rPr lang="en-US" sz="2400" b="1" u="sng" dirty="0">
                <a:latin typeface="Times New Roman" panose="02020603050405020304" pitchFamily="18" charset="0"/>
                <a:cs typeface="Times New Roman" panose="02020603050405020304" pitchFamily="18" charset="0"/>
              </a:rPr>
              <a:t> – </a:t>
            </a:r>
            <a:r>
              <a:rPr lang="en-US" sz="2400" b="1" u="sng" dirty="0" err="1">
                <a:latin typeface="Times New Roman" panose="02020603050405020304" pitchFamily="18" charset="0"/>
                <a:cs typeface="Times New Roman" panose="02020603050405020304" pitchFamily="18" charset="0"/>
              </a:rPr>
              <a:t>hiểu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bản</a:t>
            </a:r>
            <a:r>
              <a:rPr lang="en-US" sz="2400" b="1" u="sng"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vi-VN" sz="2400" b="1" i="1" dirty="0">
                <a:latin typeface="Times New Roman" panose="02020603050405020304" pitchFamily="18" charset="0"/>
                <a:cs typeface="Times New Roman" panose="02020603050405020304" pitchFamily="18" charset="0"/>
              </a:rPr>
              <a:t>1</a:t>
            </a:r>
            <a:r>
              <a:rPr lang="en-US" sz="2400" b="1" i="1"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Đọc, chú thích</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44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barn(inVertical)">
                                      <p:cBhvr>
                                        <p:cTn id="2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E4B28E-9922-4679-8F43-799E4786A6C9}"/>
              </a:ext>
            </a:extLst>
          </p:cNvPr>
          <p:cNvSpPr txBox="1"/>
          <p:nvPr/>
        </p:nvSpPr>
        <p:spPr>
          <a:xfrm>
            <a:off x="1631852" y="1961158"/>
            <a:ext cx="8806376" cy="461665"/>
          </a:xfrm>
          <a:prstGeom prst="rect">
            <a:avLst/>
          </a:prstGeom>
          <a:noFill/>
        </p:spPr>
        <p:txBody>
          <a:bodyPr wrap="square" rtlCol="0">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hlinkClick r:id="rId2"/>
              </a:rPr>
              <a:t>https://www.youtube.com/watch?v=NdlCOA1Orzg</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E41E85-5186-411D-BD99-8B086E82BBF8}"/>
              </a:ext>
            </a:extLst>
          </p:cNvPr>
          <p:cNvSpPr txBox="1"/>
          <p:nvPr/>
        </p:nvSpPr>
        <p:spPr>
          <a:xfrm>
            <a:off x="1631852" y="689317"/>
            <a:ext cx="8806376"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TH</a:t>
            </a:r>
            <a:r>
              <a:rPr lang="vi-VN" sz="2400" b="1" dirty="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SANG THU</a:t>
            </a:r>
          </a:p>
          <a:p>
            <a:pPr algn="ctr"/>
            <a:r>
              <a:rPr lang="en-US" sz="2400" b="1" dirty="0">
                <a:solidFill>
                  <a:srgbClr val="FF0000"/>
                </a:solidFill>
                <a:latin typeface="Times New Roman" panose="02020603050405020304" pitchFamily="18" charset="0"/>
                <a:cs typeface="Times New Roman" panose="02020603050405020304" pitchFamily="18" charset="0"/>
              </a:rPr>
              <a:t>TÁC GIẢ: HỮU THỈNH</a:t>
            </a:r>
          </a:p>
          <a:p>
            <a:pPr algn="ctr"/>
            <a:r>
              <a:rPr lang="en-US" sz="2400" b="1" dirty="0">
                <a:solidFill>
                  <a:srgbClr val="FF0000"/>
                </a:solidFill>
                <a:latin typeface="Times New Roman" panose="02020603050405020304" pitchFamily="18" charset="0"/>
                <a:cs typeface="Times New Roman" panose="02020603050405020304" pitchFamily="18" charset="0"/>
              </a:rPr>
              <a:t>DIỄN VIÊN: BĂNG TÂM</a:t>
            </a:r>
          </a:p>
        </p:txBody>
      </p:sp>
    </p:spTree>
    <p:extLst>
      <p:ext uri="{BB962C8B-B14F-4D97-AF65-F5344CB8AC3E}">
        <p14:creationId xmlns:p14="http://schemas.microsoft.com/office/powerpoint/2010/main" val="165103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4AB9E0-3A7A-45C5-AC73-A5340037BCAA}"/>
              </a:ext>
            </a:extLst>
          </p:cNvPr>
          <p:cNvSpPr txBox="1"/>
          <p:nvPr/>
        </p:nvSpPr>
        <p:spPr>
          <a:xfrm>
            <a:off x="1969476" y="0"/>
            <a:ext cx="8525021" cy="954107"/>
          </a:xfrm>
          <a:prstGeom prst="rect">
            <a:avLst/>
          </a:prstGeom>
          <a:noFill/>
        </p:spPr>
        <p:txBody>
          <a:bodyPr wrap="square" rtlCol="0">
            <a:spAutoFit/>
          </a:bodyPr>
          <a:lstStyle/>
          <a:p>
            <a:r>
              <a:rPr lang="es-ES" sz="2800" b="1" i="1" dirty="0" err="1">
                <a:solidFill>
                  <a:srgbClr val="FF0000"/>
                </a:solidFill>
                <a:latin typeface="Times New Roman" panose="02020603050405020304" pitchFamily="18" charset="0"/>
                <a:cs typeface="Times New Roman" panose="02020603050405020304" pitchFamily="18" charset="0"/>
              </a:rPr>
              <a:t>Tiết</a:t>
            </a:r>
            <a:r>
              <a:rPr lang="es-ES" sz="2800" b="1" i="1" dirty="0">
                <a:solidFill>
                  <a:srgbClr val="FF0000"/>
                </a:solidFill>
                <a:latin typeface="Times New Roman" panose="02020603050405020304" pitchFamily="18" charset="0"/>
                <a:cs typeface="Times New Roman" panose="02020603050405020304" pitchFamily="18" charset="0"/>
              </a:rPr>
              <a:t> 126,127-VĂN BẢN</a:t>
            </a:r>
            <a:r>
              <a:rPr lang="vi-VN" sz="2800" b="1" i="1" dirty="0">
                <a:solidFill>
                  <a:srgbClr val="FF0000"/>
                </a:solidFill>
                <a:latin typeface="Times New Roman" panose="02020603050405020304" pitchFamily="18" charset="0"/>
                <a:cs typeface="Times New Roman" panose="02020603050405020304" pitchFamily="18" charset="0"/>
              </a:rPr>
              <a:t>:   </a:t>
            </a:r>
            <a:r>
              <a:rPr lang="es-ES" sz="2800" b="1" dirty="0">
                <a:solidFill>
                  <a:srgbClr val="FF0000"/>
                </a:solidFill>
                <a:latin typeface="Times New Roman" panose="02020603050405020304" pitchFamily="18" charset="0"/>
                <a:cs typeface="Times New Roman" panose="02020603050405020304" pitchFamily="18" charset="0"/>
              </a:rPr>
              <a:t>SANG THU</a:t>
            </a:r>
            <a:r>
              <a:rPr lang="es-ES" sz="2800" b="1" i="1" dirty="0">
                <a:solidFill>
                  <a:srgbClr val="FF0000"/>
                </a:solidFill>
                <a:latin typeface="Times New Roman" panose="02020603050405020304" pitchFamily="18" charset="0"/>
                <a:cs typeface="Times New Roman" panose="02020603050405020304" pitchFamily="18" charset="0"/>
              </a:rPr>
              <a:t>  -</a:t>
            </a:r>
            <a:r>
              <a:rPr lang="es-ES" sz="2800" b="1" i="1" dirty="0" err="1">
                <a:solidFill>
                  <a:srgbClr val="FF0000"/>
                </a:solidFill>
                <a:latin typeface="Times New Roman" panose="02020603050405020304" pitchFamily="18" charset="0"/>
                <a:cs typeface="Times New Roman" panose="02020603050405020304" pitchFamily="18" charset="0"/>
              </a:rPr>
              <a:t>Hữu</a:t>
            </a:r>
            <a:r>
              <a:rPr lang="es-ES" sz="2800" b="1" i="1" dirty="0">
                <a:solidFill>
                  <a:srgbClr val="FF0000"/>
                </a:solidFill>
                <a:latin typeface="Times New Roman" panose="02020603050405020304" pitchFamily="18" charset="0"/>
                <a:cs typeface="Times New Roman" panose="02020603050405020304" pitchFamily="18" charset="0"/>
              </a:rPr>
              <a:t> </a:t>
            </a:r>
            <a:r>
              <a:rPr lang="es-ES" sz="2800" b="1" i="1" dirty="0" err="1">
                <a:solidFill>
                  <a:srgbClr val="FF0000"/>
                </a:solidFill>
                <a:latin typeface="Times New Roman" panose="02020603050405020304" pitchFamily="18" charset="0"/>
                <a:cs typeface="Times New Roman" panose="02020603050405020304" pitchFamily="18" charset="0"/>
              </a:rPr>
              <a:t>Thỉnh</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ED1810A-3DFA-4732-8E49-4851AED20060}"/>
              </a:ext>
            </a:extLst>
          </p:cNvPr>
          <p:cNvSpPr txBox="1"/>
          <p:nvPr/>
        </p:nvSpPr>
        <p:spPr>
          <a:xfrm>
            <a:off x="196946" y="530828"/>
            <a:ext cx="8693835" cy="489364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u="sng" dirty="0" err="1">
                <a:latin typeface="Times New Roman" panose="02020603050405020304" pitchFamily="18" charset="0"/>
                <a:cs typeface="Times New Roman" panose="02020603050405020304" pitchFamily="18" charset="0"/>
              </a:rPr>
              <a:t>Giới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thiệu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u="sng" dirty="0" err="1">
                <a:latin typeface="Times New Roman" panose="02020603050405020304" pitchFamily="18" charset="0"/>
                <a:cs typeface="Times New Roman" panose="02020603050405020304" pitchFamily="18" charset="0"/>
              </a:rPr>
              <a:t>Tác</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giả</a:t>
            </a:r>
            <a:r>
              <a:rPr lang="en-US" sz="2400" b="1"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Thỉnh</a:t>
            </a:r>
            <a:r>
              <a:rPr lang="vi-VN" sz="2400" dirty="0">
                <a:latin typeface="Times New Roman" panose="02020603050405020304" pitchFamily="18" charset="0"/>
                <a:cs typeface="Times New Roman" panose="02020603050405020304" pitchFamily="18" charset="0"/>
              </a:rPr>
              <a:t>- Nguyễn Hữu Thỉnh ( 1942) quê ở Vĩnh Phúc.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Là nhà thơ trưởng thành trong kháng chiến chống Mỹ.</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2</a:t>
            </a:r>
            <a:r>
              <a:rPr lang="vi-VN" sz="2400" b="1" i="1"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Tác phẩm</a:t>
            </a:r>
            <a:endParaRPr lang="en-US" sz="2400" b="1" u="sng"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 Viết năm 1977, in trong tập “ Từ chiến hào đến thành phố” ( 1991)</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II. </a:t>
            </a:r>
            <a:r>
              <a:rPr lang="en-US" sz="2400" b="1" u="sng" dirty="0" err="1">
                <a:latin typeface="Times New Roman" panose="02020603050405020304" pitchFamily="18" charset="0"/>
                <a:cs typeface="Times New Roman" panose="02020603050405020304" pitchFamily="18" charset="0"/>
              </a:rPr>
              <a:t>Đọc</a:t>
            </a:r>
            <a:r>
              <a:rPr lang="en-US" sz="2400" b="1" u="sng" dirty="0">
                <a:latin typeface="Times New Roman" panose="02020603050405020304" pitchFamily="18" charset="0"/>
                <a:cs typeface="Times New Roman" panose="02020603050405020304" pitchFamily="18" charset="0"/>
              </a:rPr>
              <a:t> – </a:t>
            </a:r>
            <a:r>
              <a:rPr lang="en-US" sz="2400" b="1" u="sng" dirty="0" err="1">
                <a:latin typeface="Times New Roman" panose="02020603050405020304" pitchFamily="18" charset="0"/>
                <a:cs typeface="Times New Roman" panose="02020603050405020304" pitchFamily="18" charset="0"/>
              </a:rPr>
              <a:t>hiểu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bản</a:t>
            </a:r>
            <a:r>
              <a:rPr lang="en-US" sz="2400" b="1" u="sng"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vi-VN" sz="2400" b="1" i="1" dirty="0">
                <a:latin typeface="Times New Roman" panose="02020603050405020304" pitchFamily="18" charset="0"/>
                <a:cs typeface="Times New Roman" panose="02020603050405020304" pitchFamily="18" charset="0"/>
              </a:rPr>
              <a:t>1</a:t>
            </a:r>
            <a:r>
              <a:rPr lang="en-US" sz="2400" b="1" i="1"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Đọc, chú thích</a:t>
            </a:r>
            <a:endParaRPr lang="en-US" sz="2400" dirty="0">
              <a:latin typeface="Times New Roman" panose="02020603050405020304" pitchFamily="18" charset="0"/>
              <a:cs typeface="Times New Roman" panose="02020603050405020304" pitchFamily="18" charset="0"/>
            </a:endParaRPr>
          </a:p>
          <a:p>
            <a:r>
              <a:rPr lang="vi-VN" sz="2400" b="1" i="1" dirty="0">
                <a:latin typeface="Times New Roman" panose="02020603050405020304" pitchFamily="18" charset="0"/>
                <a:cs typeface="Times New Roman" panose="02020603050405020304" pitchFamily="18" charset="0"/>
              </a:rPr>
              <a:t>2. </a:t>
            </a:r>
            <a:r>
              <a:rPr lang="vi-VN" sz="2400" b="1" i="1" u="sng" dirty="0">
                <a:latin typeface="Times New Roman" panose="02020603050405020304" pitchFamily="18" charset="0"/>
                <a:cs typeface="Times New Roman" panose="02020603050405020304" pitchFamily="18" charset="0"/>
              </a:rPr>
              <a:t>Kết cấu- Bố cục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Thể loại : thơ 5 chữ</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Phương thức :  biểu cảm, miêu tả</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Bố cục : 2 phần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8AC275A-28D4-4180-A850-60B305AAE29D}"/>
              </a:ext>
            </a:extLst>
          </p:cNvPr>
          <p:cNvSpPr txBox="1"/>
          <p:nvPr/>
        </p:nvSpPr>
        <p:spPr>
          <a:xfrm>
            <a:off x="154741" y="4937760"/>
            <a:ext cx="7695028" cy="1200329"/>
          </a:xfrm>
          <a:prstGeom prst="rect">
            <a:avLst/>
          </a:prstGeom>
          <a:noFill/>
        </p:spPr>
        <p:txBody>
          <a:bodyPr wrap="square" rtlCol="0">
            <a:spAutoFit/>
          </a:bodyPr>
          <a:lstStyle/>
          <a:p>
            <a:r>
              <a:rPr lang="vi-VN" sz="2400" b="1" i="1" dirty="0">
                <a:latin typeface="+mj-lt"/>
              </a:rPr>
              <a:t>3. </a:t>
            </a:r>
            <a:r>
              <a:rPr lang="vi-VN" sz="2400" b="1" i="1" u="sng" dirty="0">
                <a:latin typeface="+mj-lt"/>
              </a:rPr>
              <a:t>Phân tích</a:t>
            </a:r>
            <a:endParaRPr lang="en-US" sz="2400" dirty="0">
              <a:latin typeface="+mj-lt"/>
            </a:endParaRPr>
          </a:p>
          <a:p>
            <a:r>
              <a:rPr lang="vi-VN"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a. </a:t>
            </a:r>
            <a:r>
              <a:rPr lang="en-US" sz="2400" b="1" i="1" u="sng" dirty="0" err="1">
                <a:latin typeface="Times New Roman" panose="02020603050405020304" pitchFamily="18" charset="0"/>
                <a:cs typeface="Times New Roman" panose="02020603050405020304" pitchFamily="18" charset="0"/>
              </a:rPr>
              <a:t>Cảm</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nhận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không</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gian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làng</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quê</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lúc</a:t>
            </a:r>
            <a:r>
              <a:rPr lang="en-US" sz="2400" b="1" i="1" u="sng" dirty="0">
                <a:latin typeface="Times New Roman" panose="02020603050405020304" pitchFamily="18" charset="0"/>
                <a:cs typeface="Times New Roman" panose="02020603050405020304" pitchFamily="18" charset="0"/>
              </a:rPr>
              <a:t> sang </a:t>
            </a:r>
            <a:r>
              <a:rPr lang="en-US" sz="2400" b="1" i="1" u="sng" dirty="0" err="1">
                <a:latin typeface="Times New Roman" panose="02020603050405020304" pitchFamily="18" charset="0"/>
                <a:cs typeface="Times New Roman" panose="02020603050405020304" pitchFamily="18" charset="0"/>
              </a:rPr>
              <a:t>thu</a:t>
            </a:r>
            <a:endParaRPr lang="en-US" sz="2400" b="1" i="1" dirty="0">
              <a:latin typeface="Times New Roman" panose="02020603050405020304" pitchFamily="18" charset="0"/>
              <a:cs typeface="Times New Roman" panose="02020603050405020304" pitchFamily="18" charset="0"/>
            </a:endParaRPr>
          </a:p>
          <a:p>
            <a:endParaRPr lang="en-US" sz="2400" dirty="0">
              <a:latin typeface="+mj-lt"/>
            </a:endParaRPr>
          </a:p>
        </p:txBody>
      </p:sp>
    </p:spTree>
    <p:extLst>
      <p:ext uri="{BB962C8B-B14F-4D97-AF65-F5344CB8AC3E}">
        <p14:creationId xmlns:p14="http://schemas.microsoft.com/office/powerpoint/2010/main" val="16112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barn(inVertical)">
                                      <p:cBhvr>
                                        <p:cTn id="7" dur="500"/>
                                        <p:tgtEl>
                                          <p:spTgt spid="5">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9" end="9"/>
                                            </p:txEl>
                                          </p:spTgt>
                                        </p:tgtEl>
                                        <p:attrNameLst>
                                          <p:attrName>style.visibility</p:attrName>
                                        </p:attrNameLst>
                                      </p:cBhvr>
                                      <p:to>
                                        <p:strVal val="visible"/>
                                      </p:to>
                                    </p:set>
                                    <p:animEffect transition="in" filter="barn(inVertical)">
                                      <p:cBhvr>
                                        <p:cTn id="12" dur="500"/>
                                        <p:tgtEl>
                                          <p:spTgt spid="5">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barn(inVertical)">
                                      <p:cBhvr>
                                        <p:cTn id="17" dur="5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barn(inVertical)">
                                      <p:cBhvr>
                                        <p:cTn id="22" dur="500"/>
                                        <p:tgtEl>
                                          <p:spTgt spid="5">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15EE93-AFA9-40DD-A381-3D323BED33B9}"/>
              </a:ext>
            </a:extLst>
          </p:cNvPr>
          <p:cNvSpPr txBox="1"/>
          <p:nvPr/>
        </p:nvSpPr>
        <p:spPr>
          <a:xfrm>
            <a:off x="89094" y="0"/>
            <a:ext cx="7695028" cy="1154162"/>
          </a:xfrm>
          <a:prstGeom prst="rect">
            <a:avLst/>
          </a:prstGeom>
          <a:noFill/>
        </p:spPr>
        <p:txBody>
          <a:bodyPr wrap="square" rtlCol="0">
            <a:spAutoFit/>
          </a:bodyPr>
          <a:lstStyle/>
          <a:p>
            <a:r>
              <a:rPr lang="vi-VN" sz="2300" b="1" i="1" dirty="0">
                <a:latin typeface="+mj-lt"/>
              </a:rPr>
              <a:t>3. </a:t>
            </a:r>
            <a:r>
              <a:rPr lang="vi-VN" sz="2300" b="1" i="1" u="sng" dirty="0">
                <a:latin typeface="+mj-lt"/>
              </a:rPr>
              <a:t>Phân tích</a:t>
            </a:r>
            <a:endParaRPr lang="en-US" sz="2300" dirty="0">
              <a:latin typeface="+mj-lt"/>
            </a:endParaRPr>
          </a:p>
          <a:p>
            <a:r>
              <a:rPr lang="vi-VN" sz="2300" dirty="0">
                <a:latin typeface="Times New Roman" panose="02020603050405020304" pitchFamily="18" charset="0"/>
                <a:cs typeface="Times New Roman" panose="02020603050405020304" pitchFamily="18" charset="0"/>
              </a:rPr>
              <a:t> </a:t>
            </a:r>
            <a:r>
              <a:rPr lang="en-US" sz="2300" b="1" i="1" dirty="0">
                <a:latin typeface="Times New Roman" panose="02020603050405020304" pitchFamily="18" charset="0"/>
                <a:cs typeface="Times New Roman" panose="02020603050405020304" pitchFamily="18" charset="0"/>
              </a:rPr>
              <a:t>a. </a:t>
            </a:r>
            <a:r>
              <a:rPr lang="en-US" sz="2300" b="1" i="1" u="sng" dirty="0" err="1">
                <a:latin typeface="Times New Roman" panose="02020603050405020304" pitchFamily="18" charset="0"/>
                <a:cs typeface="Times New Roman" panose="02020603050405020304" pitchFamily="18" charset="0"/>
              </a:rPr>
              <a:t>Cảm</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nhận</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không</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gian</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làng</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quê</a:t>
            </a:r>
            <a:r>
              <a:rPr lang="en-US" sz="2300" b="1" i="1" u="sng" dirty="0">
                <a:latin typeface="Times New Roman" panose="02020603050405020304" pitchFamily="18" charset="0"/>
                <a:cs typeface="Times New Roman" panose="02020603050405020304" pitchFamily="18" charset="0"/>
              </a:rPr>
              <a:t> </a:t>
            </a:r>
            <a:r>
              <a:rPr lang="en-US" sz="2300" b="1" i="1" u="sng" dirty="0" err="1">
                <a:latin typeface="Times New Roman" panose="02020603050405020304" pitchFamily="18" charset="0"/>
                <a:cs typeface="Times New Roman" panose="02020603050405020304" pitchFamily="18" charset="0"/>
              </a:rPr>
              <a:t>lúc</a:t>
            </a:r>
            <a:r>
              <a:rPr lang="en-US" sz="2300" b="1" i="1" u="sng" dirty="0">
                <a:latin typeface="Times New Roman" panose="02020603050405020304" pitchFamily="18" charset="0"/>
                <a:cs typeface="Times New Roman" panose="02020603050405020304" pitchFamily="18" charset="0"/>
              </a:rPr>
              <a:t> sang </a:t>
            </a:r>
            <a:r>
              <a:rPr lang="en-US" sz="2300" b="1" i="1" u="sng" dirty="0" err="1">
                <a:latin typeface="Times New Roman" panose="02020603050405020304" pitchFamily="18" charset="0"/>
                <a:cs typeface="Times New Roman" panose="02020603050405020304" pitchFamily="18" charset="0"/>
              </a:rPr>
              <a:t>thu</a:t>
            </a:r>
            <a:endParaRPr lang="en-US" sz="2300" b="1" i="1" dirty="0">
              <a:latin typeface="Times New Roman" panose="02020603050405020304" pitchFamily="18" charset="0"/>
              <a:cs typeface="Times New Roman" panose="02020603050405020304" pitchFamily="18" charset="0"/>
            </a:endParaRPr>
          </a:p>
          <a:p>
            <a:endParaRPr lang="en-US" sz="2300" dirty="0">
              <a:latin typeface="+mj-lt"/>
            </a:endParaRPr>
          </a:p>
        </p:txBody>
      </p:sp>
      <p:sp>
        <p:nvSpPr>
          <p:cNvPr id="6" name="TextBox 5">
            <a:extLst>
              <a:ext uri="{FF2B5EF4-FFF2-40B4-BE49-F238E27FC236}">
                <a16:creationId xmlns:a16="http://schemas.microsoft.com/office/drawing/2014/main" id="{827011CF-E911-43DC-B26D-18EF0B9D6A0C}"/>
              </a:ext>
            </a:extLst>
          </p:cNvPr>
          <p:cNvSpPr txBox="1"/>
          <p:nvPr/>
        </p:nvSpPr>
        <p:spPr>
          <a:xfrm>
            <a:off x="8947052" y="0"/>
            <a:ext cx="3151164" cy="7109639"/>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chemeClr val="accent1"/>
                </a:solidFill>
                <a:latin typeface="Times New Roman" panose="02020603050405020304" pitchFamily="18" charset="0"/>
                <a:cs typeface="Times New Roman" panose="02020603050405020304" pitchFamily="18" charset="0"/>
              </a:rPr>
              <a:t>  </a:t>
            </a:r>
            <a:r>
              <a:rPr lang="es-ES" sz="2400" b="1" dirty="0">
                <a:solidFill>
                  <a:schemeClr val="accent1"/>
                </a:solidFill>
                <a:latin typeface="Times New Roman" panose="02020603050405020304" pitchFamily="18" charset="0"/>
                <a:cs typeface="Times New Roman" panose="02020603050405020304" pitchFamily="18" charset="0"/>
              </a:rPr>
              <a:t>? T</a:t>
            </a:r>
            <a:r>
              <a:rPr lang="vi-VN" sz="2400" b="1" dirty="0">
                <a:solidFill>
                  <a:schemeClr val="accent1"/>
                </a:solidFill>
                <a:latin typeface="Times New Roman" panose="02020603050405020304" pitchFamily="18" charset="0"/>
                <a:cs typeface="Times New Roman" panose="02020603050405020304" pitchFamily="18" charset="0"/>
              </a:rPr>
              <a:t>ác giả</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nhận</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ra</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những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tín</a:t>
            </a:r>
            <a:r>
              <a:rPr lang="es-ES" sz="2400" b="1" dirty="0">
                <a:solidFill>
                  <a:schemeClr val="accent1"/>
                </a:solidFill>
                <a:latin typeface="Times New Roman" panose="02020603050405020304" pitchFamily="18" charset="0"/>
                <a:cs typeface="Times New Roman" panose="02020603050405020304" pitchFamily="18" charset="0"/>
              </a:rPr>
              <a:t> </a:t>
            </a:r>
            <a:r>
              <a:rPr lang="es-ES" sz="2200" b="1" dirty="0" err="1">
                <a:solidFill>
                  <a:schemeClr val="accent1"/>
                </a:solidFill>
                <a:latin typeface="Times New Roman" panose="02020603050405020304" pitchFamily="18" charset="0"/>
                <a:cs typeface="Times New Roman" panose="02020603050405020304" pitchFamily="18" charset="0"/>
              </a:rPr>
              <a:t>hiệu</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nào</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chứng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tỏ</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mùa</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thu</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sang</a:t>
            </a:r>
            <a:r>
              <a:rPr lang="es-ES" sz="2400" b="1" dirty="0">
                <a:solidFill>
                  <a:schemeClr val="accent1"/>
                </a:solidFill>
                <a:latin typeface="Times New Roman" panose="02020603050405020304" pitchFamily="18" charset="0"/>
                <a:cs typeface="Times New Roman" panose="02020603050405020304" pitchFamily="18" charset="0"/>
              </a:rPr>
              <a:t>? </a:t>
            </a:r>
            <a:r>
              <a:rPr lang="vi-VN" sz="2400" b="1" dirty="0">
                <a:solidFill>
                  <a:schemeClr val="accent1"/>
                </a:solidFill>
                <a:latin typeface="Times New Roman" panose="02020603050405020304" pitchFamily="18" charset="0"/>
                <a:cs typeface="Times New Roman" panose="02020603050405020304" pitchFamily="18" charset="0"/>
              </a:rPr>
              <a:t>Em có nhận xét gì về những tín hiệu ấy? Cách diễn tả các tín hiệu báo mùa thu của tác giả có gì đặc sắc?</a:t>
            </a:r>
            <a:endParaRPr lang="en-US" sz="2400" b="1" dirty="0">
              <a:solidFill>
                <a:schemeClr val="accent1"/>
              </a:solidFill>
              <a:latin typeface="Times New Roman" panose="02020603050405020304" pitchFamily="18" charset="0"/>
              <a:cs typeface="Times New Roman" panose="02020603050405020304" pitchFamily="18" charset="0"/>
            </a:endParaRPr>
          </a:p>
          <a:p>
            <a:pPr algn="just"/>
            <a:r>
              <a:rPr lang="vi-VN" sz="2400" b="1" dirty="0">
                <a:solidFill>
                  <a:schemeClr val="accent1"/>
                </a:solidFill>
                <a:latin typeface="Times New Roman" panose="02020603050405020304" pitchFamily="18" charset="0"/>
                <a:cs typeface="Times New Roman" panose="02020603050405020304" pitchFamily="18" charset="0"/>
              </a:rPr>
              <a:t> </a:t>
            </a:r>
            <a:r>
              <a:rPr lang="es-ES" sz="2400" b="1" dirty="0">
                <a:solidFill>
                  <a:schemeClr val="accent1"/>
                </a:solidFill>
                <a:latin typeface="Times New Roman" panose="02020603050405020304" pitchFamily="18" charset="0"/>
                <a:cs typeface="Times New Roman" panose="02020603050405020304" pitchFamily="18" charset="0"/>
              </a:rPr>
              <a:t> ? </a:t>
            </a:r>
            <a:r>
              <a:rPr lang="es-ES" sz="2400" b="1" dirty="0" err="1">
                <a:solidFill>
                  <a:schemeClr val="accent1"/>
                </a:solidFill>
                <a:latin typeface="Times New Roman" panose="02020603050405020304" pitchFamily="18" charset="0"/>
                <a:cs typeface="Times New Roman" panose="02020603050405020304" pitchFamily="18" charset="0"/>
              </a:rPr>
              <a:t>Nhà</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thơ</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cảm</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nhận</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mùa</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thu</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sang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bằng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các</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giác</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quan</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nào</a:t>
            </a:r>
            <a:r>
              <a:rPr lang="es-ES" sz="2400" b="1" dirty="0">
                <a:solidFill>
                  <a:schemeClr val="accent1"/>
                </a:solidFill>
                <a:latin typeface="Times New Roman" panose="02020603050405020304" pitchFamily="18" charset="0"/>
                <a:cs typeface="Times New Roman" panose="02020603050405020304" pitchFamily="18" charset="0"/>
              </a:rPr>
              <a:t>?</a:t>
            </a:r>
            <a:endParaRPr lang="en-US" sz="2400" b="1" dirty="0">
              <a:solidFill>
                <a:schemeClr val="accent1"/>
              </a:solidFill>
              <a:latin typeface="Times New Roman" panose="02020603050405020304" pitchFamily="18" charset="0"/>
              <a:cs typeface="Times New Roman" panose="02020603050405020304" pitchFamily="18" charset="0"/>
            </a:endParaRPr>
          </a:p>
          <a:p>
            <a:pPr algn="just"/>
            <a:r>
              <a:rPr lang="es-ES" sz="2400" b="1" dirty="0">
                <a:solidFill>
                  <a:schemeClr val="accent1"/>
                </a:solidFill>
                <a:latin typeface="Times New Roman" panose="02020603050405020304" pitchFamily="18" charset="0"/>
                <a:cs typeface="Times New Roman" panose="02020603050405020304" pitchFamily="18" charset="0"/>
              </a:rPr>
              <a:t>? Em </a:t>
            </a:r>
            <a:r>
              <a:rPr lang="es-ES" sz="2400" b="1" dirty="0" err="1">
                <a:solidFill>
                  <a:schemeClr val="accent1"/>
                </a:solidFill>
                <a:latin typeface="Times New Roman" panose="02020603050405020304" pitchFamily="18" charset="0"/>
                <a:cs typeface="Times New Roman" panose="02020603050405020304" pitchFamily="18" charset="0"/>
              </a:rPr>
              <a:t>cảm</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nhận</a:t>
            </a:r>
            <a:r>
              <a:rPr lang="es-ES" sz="2400" b="1" dirty="0">
                <a:solidFill>
                  <a:schemeClr val="accent1"/>
                </a:solidFill>
                <a:latin typeface="Times New Roman" panose="02020603050405020304" pitchFamily="18" charset="0"/>
                <a:cs typeface="Times New Roman" panose="02020603050405020304" pitchFamily="18" charset="0"/>
              </a:rPr>
              <a:t> n</a:t>
            </a:r>
            <a:r>
              <a:rPr lang="vi-VN" sz="2400" b="1" dirty="0">
                <a:solidFill>
                  <a:schemeClr val="accent1"/>
                </a:solidFill>
                <a:latin typeface="Times New Roman" panose="02020603050405020304" pitchFamily="18" charset="0"/>
                <a:cs typeface="Times New Roman" panose="02020603050405020304" pitchFamily="18" charset="0"/>
              </a:rPr>
              <a:t>hư thế nào </a:t>
            </a:r>
            <a:r>
              <a:rPr lang="es-ES" sz="2400" b="1" dirty="0" err="1">
                <a:solidFill>
                  <a:schemeClr val="accent1"/>
                </a:solidFill>
                <a:latin typeface="Times New Roman" panose="02020603050405020304" pitchFamily="18" charset="0"/>
                <a:cs typeface="Times New Roman" panose="02020603050405020304" pitchFamily="18" charset="0"/>
              </a:rPr>
              <a:t>về</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cảm</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xúc</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của</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nhà</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thơ</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trước</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không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gian</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làng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quê</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lúc</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sang</a:t>
            </a:r>
            <a:r>
              <a:rPr lang="es-ES" sz="2400" b="1" dirty="0">
                <a:solidFill>
                  <a:schemeClr val="accent1"/>
                </a:solidFill>
                <a:latin typeface="Times New Roman" panose="02020603050405020304" pitchFamily="18" charset="0"/>
                <a:cs typeface="Times New Roman" panose="02020603050405020304" pitchFamily="18" charset="0"/>
              </a:rPr>
              <a:t> </a:t>
            </a:r>
            <a:r>
              <a:rPr lang="es-ES" sz="2400" b="1" dirty="0" err="1">
                <a:solidFill>
                  <a:schemeClr val="accent1"/>
                </a:solidFill>
                <a:latin typeface="Times New Roman" panose="02020603050405020304" pitchFamily="18" charset="0"/>
                <a:cs typeface="Times New Roman" panose="02020603050405020304" pitchFamily="18" charset="0"/>
              </a:rPr>
              <a:t>thu</a:t>
            </a:r>
            <a:r>
              <a:rPr lang="es-ES" sz="2400" b="1" dirty="0">
                <a:solidFill>
                  <a:schemeClr val="accent1"/>
                </a:solidFill>
                <a:latin typeface="Times New Roman" panose="02020603050405020304" pitchFamily="18" charset="0"/>
                <a:cs typeface="Times New Roman" panose="02020603050405020304" pitchFamily="18" charset="0"/>
              </a:rPr>
              <a:t>? </a:t>
            </a:r>
            <a:endParaRPr lang="en-US" sz="2400" b="1" dirty="0">
              <a:solidFill>
                <a:schemeClr val="accent1"/>
              </a:solidFill>
              <a:latin typeface="Times New Roman" panose="02020603050405020304" pitchFamily="18" charset="0"/>
              <a:cs typeface="Times New Roman" panose="02020603050405020304" pitchFamily="18" charset="0"/>
            </a:endParaRPr>
          </a:p>
          <a:p>
            <a:pPr algn="just"/>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80562C-0685-473E-8CF3-C375C99E32A5}"/>
              </a:ext>
            </a:extLst>
          </p:cNvPr>
          <p:cNvSpPr txBox="1"/>
          <p:nvPr/>
        </p:nvSpPr>
        <p:spPr>
          <a:xfrm>
            <a:off x="89094" y="717452"/>
            <a:ext cx="8703214" cy="6463308"/>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 Tín hiệu: hương ổi, gió se, sương</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Tín hiệu gợi thu sang vừa quen, vừa lạ.</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Nét đặc sắc:</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Hương ổi phả vào trong gió se: chữ phả gợi hương ổi nồng nàn, mạnh, sánh đặc lan ùa vào trong gió, lan tỏa trong không gian.</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Gió se: mang theo hơi thu lành lạnh.</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 </a:t>
            </a:r>
            <a:r>
              <a:rPr lang="es-ES" sz="2300" i="1" dirty="0" err="1">
                <a:latin typeface="Times New Roman" panose="02020603050405020304" pitchFamily="18" charset="0"/>
                <a:cs typeface="Times New Roman" panose="02020603050405020304" pitchFamily="18" charset="0"/>
              </a:rPr>
              <a:t>Bỗng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ngạc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nhiên</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ngỡ</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ngàng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trước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sự</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thay</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đổi</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đột</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ngột</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của</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thời</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tiết</a:t>
            </a:r>
            <a:r>
              <a:rPr lang="es-ES"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-&gt; Hương ổi và gió se hòa quyện, sánh đặc ngạt ngào báo thu sang.</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Từ</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láy</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nhân</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hoá</a:t>
            </a:r>
            <a:r>
              <a:rPr lang="es-ES" sz="2300" dirty="0">
                <a:latin typeface="Times New Roman" panose="02020603050405020304" pitchFamily="18" charset="0"/>
                <a:cs typeface="Times New Roman" panose="02020603050405020304" pitchFamily="18" charset="0"/>
              </a:rPr>
              <a:t> =&gt; </a:t>
            </a:r>
            <a:r>
              <a:rPr lang="es-ES" sz="2300" dirty="0" err="1">
                <a:latin typeface="Times New Roman" panose="02020603050405020304" pitchFamily="18" charset="0"/>
                <a:cs typeface="Times New Roman" panose="02020603050405020304" pitchFamily="18" charset="0"/>
              </a:rPr>
              <a:t>hơi</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sương</a:t>
            </a:r>
            <a:r>
              <a:rPr lang="es-ES" sz="2300" dirty="0">
                <a:latin typeface="Times New Roman" panose="02020603050405020304" pitchFamily="18" charset="0"/>
                <a:cs typeface="Times New Roman" panose="02020603050405020304" pitchFamily="18" charset="0"/>
              </a:rPr>
              <a:t> m</a:t>
            </a:r>
            <a:r>
              <a:rPr lang="vi-VN" sz="2300" dirty="0">
                <a:latin typeface="Times New Roman" panose="02020603050405020304" pitchFamily="18" charset="0"/>
                <a:cs typeface="Times New Roman" panose="02020603050405020304" pitchFamily="18" charset="0"/>
              </a:rPr>
              <a:t>ỏ</a:t>
            </a:r>
            <a:r>
              <a:rPr lang="es-ES" sz="2300" dirty="0">
                <a:latin typeface="Times New Roman" panose="02020603050405020304" pitchFamily="18" charset="0"/>
                <a:cs typeface="Times New Roman" panose="02020603050405020304" pitchFamily="18" charset="0"/>
              </a:rPr>
              <a:t>ng, </a:t>
            </a:r>
            <a:r>
              <a:rPr lang="es-ES" sz="2300" dirty="0" err="1">
                <a:latin typeface="Times New Roman" panose="02020603050405020304" pitchFamily="18" charset="0"/>
                <a:cs typeface="Times New Roman" panose="02020603050405020304" pitchFamily="18" charset="0"/>
              </a:rPr>
              <a:t>nhẹ</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chuyển</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động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nhẹ</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nhàng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nơi</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ngõ</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xóm</a:t>
            </a:r>
            <a:r>
              <a:rPr lang="es-ES"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Cảnh</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vật</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được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cảm</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nhận</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bằng</a:t>
            </a:r>
            <a:r>
              <a:rPr lang="es-ES"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Khứu</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giác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Hương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ổi</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a:t>
            </a:r>
            <a:r>
              <a:rPr lang="es-ES" sz="2300" dirty="0" err="1">
                <a:latin typeface="Times New Roman" panose="02020603050405020304" pitchFamily="18" charset="0"/>
                <a:cs typeface="Times New Roman" panose="02020603050405020304" pitchFamily="18" charset="0"/>
              </a:rPr>
              <a:t>Xúc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giác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Gió</a:t>
            </a:r>
            <a:r>
              <a:rPr lang="es-ES" sz="2300" dirty="0">
                <a:latin typeface="Times New Roman" panose="02020603050405020304" pitchFamily="18" charset="0"/>
                <a:cs typeface="Times New Roman" panose="02020603050405020304" pitchFamily="18" charset="0"/>
              </a:rPr>
              <a:t> se</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a:t>
            </a:r>
            <a:r>
              <a:rPr lang="es-ES" sz="2300" dirty="0" err="1">
                <a:latin typeface="Times New Roman" panose="02020603050405020304" pitchFamily="18" charset="0"/>
                <a:cs typeface="Times New Roman" panose="02020603050405020304" pitchFamily="18" charset="0"/>
              </a:rPr>
              <a:t>Thị</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giác</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Sương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chùng</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chình</a:t>
            </a:r>
            <a:r>
              <a:rPr lang="es-ES"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Cảm</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nhận</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của</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lí</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trí</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Hình</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như</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thu</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đã</a:t>
            </a:r>
            <a:r>
              <a:rPr lang="es-ES" sz="2300" dirty="0">
                <a:latin typeface="Times New Roman" panose="02020603050405020304" pitchFamily="18" charset="0"/>
                <a:cs typeface="Times New Roman" panose="02020603050405020304" pitchFamily="18" charset="0"/>
              </a:rPr>
              <a:t> </a:t>
            </a:r>
            <a:r>
              <a:rPr lang="es-ES" sz="2300" dirty="0" err="1">
                <a:latin typeface="Times New Roman" panose="02020603050405020304" pitchFamily="18" charset="0"/>
                <a:cs typeface="Times New Roman" panose="02020603050405020304" pitchFamily="18" charset="0"/>
              </a:rPr>
              <a:t>về</a:t>
            </a:r>
            <a:r>
              <a:rPr lang="es-ES"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Từ láy, nhân hóa</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a:t>
            </a:r>
            <a:r>
              <a:rPr lang="es-ES" sz="2300" dirty="0">
                <a:latin typeface="Times New Roman" panose="02020603050405020304" pitchFamily="18" charset="0"/>
                <a:cs typeface="Times New Roman" panose="02020603050405020304" pitchFamily="18" charset="0"/>
              </a:rPr>
              <a:t>&gt;</a:t>
            </a:r>
            <a:r>
              <a:rPr lang="vi-VN" sz="2300" dirty="0">
                <a:latin typeface="Times New Roman" panose="02020603050405020304" pitchFamily="18" charset="0"/>
                <a:cs typeface="Times New Roman" panose="02020603050405020304" pitchFamily="18" charset="0"/>
              </a:rPr>
              <a:t> Tâm trạng: ngạc nhiên, ngỡ ngàng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mùa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a:t>
            </a:r>
            <a:r>
              <a:rPr lang="vi-VN"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8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arn(inVertical)">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barn(inVertical)">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barn(inVertical)">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barn(inVertical)">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barn(inVertical)">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barn(inVertical)">
                                      <p:cBhvr>
                                        <p:cTn id="62" dur="500"/>
                                        <p:tgtEl>
                                          <p:spTgt spid="7">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9" end="9"/>
                                            </p:txEl>
                                          </p:spTgt>
                                        </p:tgtEl>
                                        <p:attrNameLst>
                                          <p:attrName>style.visibility</p:attrName>
                                        </p:attrNameLst>
                                      </p:cBhvr>
                                      <p:to>
                                        <p:strVal val="visible"/>
                                      </p:to>
                                    </p:set>
                                    <p:animEffect transition="in" filter="barn(inVertical)">
                                      <p:cBhvr>
                                        <p:cTn id="67" dur="500"/>
                                        <p:tgtEl>
                                          <p:spTgt spid="7">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0" end="10"/>
                                            </p:txEl>
                                          </p:spTgt>
                                        </p:tgtEl>
                                        <p:attrNameLst>
                                          <p:attrName>style.visibility</p:attrName>
                                        </p:attrNameLst>
                                      </p:cBhvr>
                                      <p:to>
                                        <p:strVal val="visible"/>
                                      </p:to>
                                    </p:set>
                                    <p:animEffect transition="in" filter="barn(inVertical)">
                                      <p:cBhvr>
                                        <p:cTn id="72" dur="500"/>
                                        <p:tgtEl>
                                          <p:spTgt spid="7">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1" end="11"/>
                                            </p:txEl>
                                          </p:spTgt>
                                        </p:tgtEl>
                                        <p:attrNameLst>
                                          <p:attrName>style.visibility</p:attrName>
                                        </p:attrNameLst>
                                      </p:cBhvr>
                                      <p:to>
                                        <p:strVal val="visible"/>
                                      </p:to>
                                    </p:set>
                                    <p:animEffect transition="in" filter="barn(inVertical)">
                                      <p:cBhvr>
                                        <p:cTn id="77" dur="500"/>
                                        <p:tgtEl>
                                          <p:spTgt spid="7">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2" end="12"/>
                                            </p:txEl>
                                          </p:spTgt>
                                        </p:tgtEl>
                                        <p:attrNameLst>
                                          <p:attrName>style.visibility</p:attrName>
                                        </p:attrNameLst>
                                      </p:cBhvr>
                                      <p:to>
                                        <p:strVal val="visible"/>
                                      </p:to>
                                    </p:set>
                                    <p:animEffect transition="in" filter="barn(inVertical)">
                                      <p:cBhvr>
                                        <p:cTn id="82" dur="500"/>
                                        <p:tgtEl>
                                          <p:spTgt spid="7">
                                            <p:txEl>
                                              <p:pRg st="12" end="1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3" end="13"/>
                                            </p:txEl>
                                          </p:spTgt>
                                        </p:tgtEl>
                                        <p:attrNameLst>
                                          <p:attrName>style.visibility</p:attrName>
                                        </p:attrNameLst>
                                      </p:cBhvr>
                                      <p:to>
                                        <p:strVal val="visible"/>
                                      </p:to>
                                    </p:set>
                                    <p:animEffect transition="in" filter="barn(inVertical)">
                                      <p:cBhvr>
                                        <p:cTn id="87" dur="500"/>
                                        <p:tgtEl>
                                          <p:spTgt spid="7">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14" end="14"/>
                                            </p:txEl>
                                          </p:spTgt>
                                        </p:tgtEl>
                                        <p:attrNameLst>
                                          <p:attrName>style.visibility</p:attrName>
                                        </p:attrNameLst>
                                      </p:cBhvr>
                                      <p:to>
                                        <p:strVal val="visible"/>
                                      </p:to>
                                    </p:set>
                                    <p:animEffect transition="in" filter="barn(inVertical)">
                                      <p:cBhvr>
                                        <p:cTn id="9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15EE93-AFA9-40DD-A381-3D323BED33B9}"/>
              </a:ext>
            </a:extLst>
          </p:cNvPr>
          <p:cNvSpPr txBox="1"/>
          <p:nvPr/>
        </p:nvSpPr>
        <p:spPr>
          <a:xfrm>
            <a:off x="89094" y="0"/>
            <a:ext cx="7695028" cy="1107996"/>
          </a:xfrm>
          <a:prstGeom prst="rect">
            <a:avLst/>
          </a:prstGeom>
          <a:noFill/>
        </p:spPr>
        <p:txBody>
          <a:bodyPr wrap="square" rtlCol="0">
            <a:spAutoFit/>
          </a:bodyPr>
          <a:lstStyle/>
          <a:p>
            <a:r>
              <a:rPr lang="vi-VN" sz="2200" b="1" i="1" dirty="0">
                <a:latin typeface="+mj-lt"/>
              </a:rPr>
              <a:t>3. </a:t>
            </a:r>
            <a:r>
              <a:rPr lang="vi-VN" sz="2200" b="1" i="1" u="sng" dirty="0">
                <a:latin typeface="+mj-lt"/>
              </a:rPr>
              <a:t>Phân tích</a:t>
            </a:r>
            <a:endParaRPr lang="en-US" sz="2200" dirty="0">
              <a:latin typeface="+mj-lt"/>
            </a:endParaRPr>
          </a:p>
          <a:p>
            <a:r>
              <a:rPr lang="vi-VN" sz="2200" dirty="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a. </a:t>
            </a:r>
            <a:r>
              <a:rPr lang="en-US" sz="2200" b="1" i="1" u="sng" dirty="0" err="1">
                <a:latin typeface="Times New Roman" panose="02020603050405020304" pitchFamily="18" charset="0"/>
                <a:cs typeface="Times New Roman" panose="02020603050405020304" pitchFamily="18" charset="0"/>
              </a:rPr>
              <a:t>Cảm</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nhận</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không</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gian</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làng</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quê</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lúc</a:t>
            </a:r>
            <a:r>
              <a:rPr lang="en-US" sz="2200" b="1" i="1" u="sng" dirty="0">
                <a:latin typeface="Times New Roman" panose="02020603050405020304" pitchFamily="18" charset="0"/>
                <a:cs typeface="Times New Roman" panose="02020603050405020304" pitchFamily="18" charset="0"/>
              </a:rPr>
              <a:t> sang </a:t>
            </a:r>
            <a:r>
              <a:rPr lang="en-US" sz="2200" b="1" i="1" u="sng" dirty="0" err="1">
                <a:latin typeface="Times New Roman" panose="02020603050405020304" pitchFamily="18" charset="0"/>
                <a:cs typeface="Times New Roman" panose="02020603050405020304" pitchFamily="18" charset="0"/>
              </a:rPr>
              <a:t>thu</a:t>
            </a:r>
            <a:endParaRPr lang="en-US" sz="2200" b="1" i="1" dirty="0">
              <a:latin typeface="Times New Roman" panose="02020603050405020304" pitchFamily="18" charset="0"/>
              <a:cs typeface="Times New Roman" panose="02020603050405020304" pitchFamily="18" charset="0"/>
            </a:endParaRPr>
          </a:p>
          <a:p>
            <a:endParaRPr lang="en-US" sz="2200" dirty="0">
              <a:latin typeface="+mj-lt"/>
            </a:endParaRPr>
          </a:p>
        </p:txBody>
      </p:sp>
      <p:sp>
        <p:nvSpPr>
          <p:cNvPr id="7" name="TextBox 6">
            <a:extLst>
              <a:ext uri="{FF2B5EF4-FFF2-40B4-BE49-F238E27FC236}">
                <a16:creationId xmlns:a16="http://schemas.microsoft.com/office/drawing/2014/main" id="{0F80562C-0685-473E-8CF3-C375C99E32A5}"/>
              </a:ext>
            </a:extLst>
          </p:cNvPr>
          <p:cNvSpPr txBox="1"/>
          <p:nvPr/>
        </p:nvSpPr>
        <p:spPr>
          <a:xfrm>
            <a:off x="89093" y="717452"/>
            <a:ext cx="11769971" cy="6186309"/>
          </a:xfrm>
          <a:prstGeom prst="rect">
            <a:avLst/>
          </a:prstGeom>
          <a:noFill/>
        </p:spPr>
        <p:txBody>
          <a:bodyPr wrap="square" rtlCol="0">
            <a:spAutoFit/>
          </a:bodyPr>
          <a:lstStyle/>
          <a:p>
            <a:r>
              <a:rPr lang="vi-VN" sz="2200" dirty="0">
                <a:latin typeface="Times New Roman" panose="02020603050405020304" pitchFamily="18" charset="0"/>
                <a:cs typeface="Times New Roman" panose="02020603050405020304" pitchFamily="18" charset="0"/>
              </a:rPr>
              <a:t>- Tín hiệu: hương ổi, gió se, sương</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Tín hiệu gợi thu sang vừa quen, vừa lạ.</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Nét đặc sắc:</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Hương ổi phả vào trong gió se: chữ phả gợi hương ổi nồng nàn, mạnh, sánh đặc lan ùa vào trong gió, lan tỏa trong không gian.</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Gió se: mang theo hơi thu lành lạnh.</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 </a:t>
            </a:r>
            <a:r>
              <a:rPr lang="es-ES" sz="2200" i="1" dirty="0" err="1">
                <a:latin typeface="Times New Roman" panose="02020603050405020304" pitchFamily="18" charset="0"/>
                <a:cs typeface="Times New Roman" panose="02020603050405020304" pitchFamily="18" charset="0"/>
              </a:rPr>
              <a:t>Bỗng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ngạc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nhiên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ngỡ</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ngàng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trước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sự</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thay</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đổi</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đột</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ngột</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của</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thời</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tiết</a:t>
            </a:r>
            <a:r>
              <a:rPr lang="es-E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-&gt; Hương ổi và gió se hòa quyện, sánh đặc ngạt ngào báo thu sang.</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Từ</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láy</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nhân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hoá</a:t>
            </a:r>
            <a:r>
              <a:rPr lang="es-ES" sz="2200" dirty="0">
                <a:latin typeface="Times New Roman" panose="02020603050405020304" pitchFamily="18" charset="0"/>
                <a:cs typeface="Times New Roman" panose="02020603050405020304" pitchFamily="18" charset="0"/>
              </a:rPr>
              <a:t> =&gt; </a:t>
            </a:r>
            <a:r>
              <a:rPr lang="es-ES" sz="2200" dirty="0" err="1">
                <a:latin typeface="Times New Roman" panose="02020603050405020304" pitchFamily="18" charset="0"/>
                <a:cs typeface="Times New Roman" panose="02020603050405020304" pitchFamily="18" charset="0"/>
              </a:rPr>
              <a:t>hơi</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sương</a:t>
            </a:r>
            <a:r>
              <a:rPr lang="es-ES" sz="2200" dirty="0">
                <a:latin typeface="Times New Roman" panose="02020603050405020304" pitchFamily="18" charset="0"/>
                <a:cs typeface="Times New Roman" panose="02020603050405020304" pitchFamily="18" charset="0"/>
              </a:rPr>
              <a:t> m</a:t>
            </a:r>
            <a:r>
              <a:rPr lang="vi-VN" sz="2200" dirty="0">
                <a:latin typeface="Times New Roman" panose="02020603050405020304" pitchFamily="18" charset="0"/>
                <a:cs typeface="Times New Roman" panose="02020603050405020304" pitchFamily="18" charset="0"/>
              </a:rPr>
              <a:t>ỏ</a:t>
            </a:r>
            <a:r>
              <a:rPr lang="es-ES" sz="2200" dirty="0">
                <a:latin typeface="Times New Roman" panose="02020603050405020304" pitchFamily="18" charset="0"/>
                <a:cs typeface="Times New Roman" panose="02020603050405020304" pitchFamily="18" charset="0"/>
              </a:rPr>
              <a:t>ng, </a:t>
            </a:r>
            <a:r>
              <a:rPr lang="es-ES" sz="2200" dirty="0" err="1">
                <a:latin typeface="Times New Roman" panose="02020603050405020304" pitchFamily="18" charset="0"/>
                <a:cs typeface="Times New Roman" panose="02020603050405020304" pitchFamily="18" charset="0"/>
              </a:rPr>
              <a:t>nhẹ</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chuyển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động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nhẹ</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nhàng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nơi</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ngõ</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xóm</a:t>
            </a:r>
            <a:r>
              <a:rPr lang="es-E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Cảnh</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vật</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được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cảm</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nhận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bằng</a:t>
            </a:r>
            <a:r>
              <a:rPr lang="es-E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Khứu</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giác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Hương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ổi</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a:t>
            </a:r>
            <a:r>
              <a:rPr lang="es-ES" sz="2200" dirty="0" err="1">
                <a:latin typeface="Times New Roman" panose="02020603050405020304" pitchFamily="18" charset="0"/>
                <a:cs typeface="Times New Roman" panose="02020603050405020304" pitchFamily="18" charset="0"/>
              </a:rPr>
              <a:t>Xúc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giác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Gió</a:t>
            </a:r>
            <a:r>
              <a:rPr lang="es-ES" sz="2200" dirty="0">
                <a:latin typeface="Times New Roman" panose="02020603050405020304" pitchFamily="18" charset="0"/>
                <a:cs typeface="Times New Roman" panose="02020603050405020304" pitchFamily="18" charset="0"/>
              </a:rPr>
              <a:t> se</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a:t>
            </a:r>
            <a:r>
              <a:rPr lang="es-ES" sz="2200" dirty="0" err="1">
                <a:latin typeface="Times New Roman" panose="02020603050405020304" pitchFamily="18" charset="0"/>
                <a:cs typeface="Times New Roman" panose="02020603050405020304" pitchFamily="18" charset="0"/>
              </a:rPr>
              <a:t>Thị</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giác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Sương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chùng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chình</a:t>
            </a:r>
            <a:r>
              <a:rPr lang="es-E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Cảm</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nhận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của</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lí</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trí</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Hình</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như</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thu</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đã</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về</a:t>
            </a:r>
            <a:r>
              <a:rPr lang="es-E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Từ láy, nhân hóa</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a:t>
            </a:r>
            <a:r>
              <a:rPr lang="es-ES" sz="2200" dirty="0">
                <a:latin typeface="Times New Roman" panose="02020603050405020304" pitchFamily="18" charset="0"/>
                <a:cs typeface="Times New Roman" panose="02020603050405020304" pitchFamily="18" charset="0"/>
              </a:rPr>
              <a:t>&gt;</a:t>
            </a:r>
            <a:r>
              <a:rPr lang="vi-VN" sz="2200" dirty="0">
                <a:latin typeface="Times New Roman" panose="02020603050405020304" pitchFamily="18" charset="0"/>
                <a:cs typeface="Times New Roman" panose="02020603050405020304" pitchFamily="18" charset="0"/>
              </a:rPr>
              <a:t> Tâm trạng: ngạc nhiên, ngỡ ngàng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s-ES" sz="2200" b="1" dirty="0" err="1">
                <a:latin typeface="Times New Roman" panose="02020603050405020304" pitchFamily="18" charset="0"/>
                <a:cs typeface="Times New Roman" panose="02020603050405020304" pitchFamily="18" charset="0"/>
              </a:rPr>
              <a:t>Sự</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biến</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đổi</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của</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không</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gian</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làng</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quê</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lúc</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sang</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thu</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thật</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nhẹ</a:t>
            </a:r>
            <a:r>
              <a:rPr lang="es-ES" sz="2200" b="1" dirty="0">
                <a:latin typeface="Times New Roman" panose="02020603050405020304" pitchFamily="18" charset="0"/>
                <a:cs typeface="Times New Roman" panose="02020603050405020304" pitchFamily="18" charset="0"/>
              </a:rPr>
              <a:t> </a:t>
            </a:r>
            <a:r>
              <a:rPr lang="es-ES" sz="2200" b="1" dirty="0" err="1">
                <a:latin typeface="Times New Roman" panose="02020603050405020304" pitchFamily="18" charset="0"/>
                <a:cs typeface="Times New Roman" panose="02020603050405020304" pitchFamily="18" charset="0"/>
              </a:rPr>
              <a:t>nhàng</a:t>
            </a:r>
            <a:r>
              <a:rPr lang="vi-VN" sz="2200" b="1" dirty="0">
                <a:latin typeface="Times New Roman" panose="02020603050405020304" pitchFamily="18" charset="0"/>
                <a:cs typeface="Times New Roman" panose="02020603050405020304" pitchFamily="18" charset="0"/>
              </a:rPr>
              <a:t> qua cảm nhận tinh tế, nhạy bén của tác giả.</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9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5" end="15"/>
                                            </p:txEl>
                                          </p:spTgt>
                                        </p:tgtEl>
                                        <p:attrNameLst>
                                          <p:attrName>style.visibility</p:attrName>
                                        </p:attrNameLst>
                                      </p:cBhvr>
                                      <p:to>
                                        <p:strVal val="visible"/>
                                      </p:to>
                                    </p:set>
                                    <p:animEffect transition="in" filter="barn(inVertical)">
                                      <p:cBhvr>
                                        <p:cTn id="7"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62FCA8-B814-4DBC-BABE-237F4F09F1D4}"/>
              </a:ext>
            </a:extLst>
          </p:cNvPr>
          <p:cNvSpPr txBox="1"/>
          <p:nvPr/>
        </p:nvSpPr>
        <p:spPr>
          <a:xfrm>
            <a:off x="28136" y="0"/>
            <a:ext cx="8595359" cy="2862322"/>
          </a:xfrm>
          <a:prstGeom prst="rect">
            <a:avLst/>
          </a:prstGeom>
          <a:noFill/>
        </p:spPr>
        <p:txBody>
          <a:bodyPr wrap="square" rtlCol="0">
            <a:spAutoFit/>
          </a:bodyPr>
          <a:lstStyle/>
          <a:p>
            <a:r>
              <a:rPr lang="es-ES" sz="2000" b="1" i="1" dirty="0">
                <a:latin typeface="Times New Roman" panose="02020603050405020304" pitchFamily="18" charset="0"/>
                <a:cs typeface="Times New Roman" panose="02020603050405020304" pitchFamily="18" charset="0"/>
              </a:rPr>
              <a:t>b. </a:t>
            </a:r>
            <a:r>
              <a:rPr lang="es-ES" sz="2000" b="1" i="1" u="sng" dirty="0" err="1">
                <a:latin typeface="Times New Roman" panose="02020603050405020304" pitchFamily="18" charset="0"/>
                <a:cs typeface="Times New Roman" panose="02020603050405020304" pitchFamily="18" charset="0"/>
              </a:rPr>
              <a:t>Đất</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trời</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sang</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thu</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và</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chiêm</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nghiệm</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của</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tác</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giả</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về</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cuộc</a:t>
            </a:r>
            <a:r>
              <a:rPr lang="es-ES" sz="2000" b="1" i="1" u="sng" dirty="0">
                <a:latin typeface="Times New Roman" panose="02020603050405020304" pitchFamily="18" charset="0"/>
                <a:cs typeface="Times New Roman" panose="02020603050405020304" pitchFamily="18" charset="0"/>
              </a:rPr>
              <a:t> </a:t>
            </a:r>
            <a:r>
              <a:rPr lang="es-ES" sz="2000" b="1" i="1" u="sng" dirty="0" err="1">
                <a:latin typeface="Times New Roman" panose="02020603050405020304" pitchFamily="18" charset="0"/>
                <a:cs typeface="Times New Roman" panose="02020603050405020304" pitchFamily="18" charset="0"/>
              </a:rPr>
              <a:t>sống</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Khổ</a:t>
            </a:r>
            <a:r>
              <a:rPr lang="en-US" sz="2000" b="1"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cs typeface="Times New Roman" panose="02020603050405020304" pitchFamily="18" charset="0"/>
            </a:endParaRPr>
          </a:p>
          <a:p>
            <a:pPr marL="285750" indent="-285750">
              <a:buFontTx/>
              <a:buChar char="-"/>
            </a:pPr>
            <a:r>
              <a:rPr lang="es-ES" sz="2000" dirty="0" err="1">
                <a:latin typeface="Times New Roman" panose="02020603050405020304" pitchFamily="18" charset="0"/>
                <a:cs typeface="Times New Roman" panose="02020603050405020304" pitchFamily="18" charset="0"/>
              </a:rPr>
              <a:t>Sông</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Dềnh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dàng</a:t>
            </a:r>
            <a:r>
              <a:rPr lang="es-ES" sz="2000" dirty="0">
                <a:latin typeface="Times New Roman" panose="02020603050405020304" pitchFamily="18" charset="0"/>
                <a:cs typeface="Times New Roman" panose="02020603050405020304" pitchFamily="18" charset="0"/>
              </a:rPr>
              <a:t> =&gt;</a:t>
            </a:r>
            <a:r>
              <a:rPr lang="es-ES" sz="2000" dirty="0" err="1">
                <a:latin typeface="Times New Roman" panose="02020603050405020304" pitchFamily="18" charset="0"/>
                <a:cs typeface="Times New Roman" panose="02020603050405020304" pitchFamily="18" charset="0"/>
              </a:rPr>
              <a:t>Từ</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láy</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nhân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hoá</a:t>
            </a:r>
            <a:r>
              <a:rPr lang="es-ES" sz="2000" dirty="0">
                <a:latin typeface="Times New Roman" panose="02020603050405020304" pitchFamily="18" charset="0"/>
                <a:cs typeface="Times New Roman" panose="02020603050405020304" pitchFamily="18" charset="0"/>
              </a:rPr>
              <a:t> </a:t>
            </a:r>
          </a:p>
          <a:p>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Chim</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Vội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vã</a:t>
            </a:r>
            <a:r>
              <a:rPr lang="es-E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=&gt; </a:t>
            </a:r>
            <a:r>
              <a:rPr lang="es-ES" sz="2000" dirty="0" err="1">
                <a:latin typeface="Times New Roman" panose="02020603050405020304" pitchFamily="18" charset="0"/>
                <a:cs typeface="Times New Roman" panose="02020603050405020304" pitchFamily="18" charset="0"/>
              </a:rPr>
              <a:t>Hình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ảnh</a:t>
            </a:r>
            <a:r>
              <a:rPr lang="vi-VN" sz="2000" dirty="0">
                <a:latin typeface="Times New Roman" panose="02020603050405020304" pitchFamily="18" charset="0"/>
                <a:cs typeface="Times New Roman" panose="02020603050405020304" pitchFamily="18" charset="0"/>
              </a:rPr>
              <a:t> nhân hóa,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đối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lập</a:t>
            </a:r>
            <a:r>
              <a:rPr lang="es-ES" sz="2000" dirty="0">
                <a:latin typeface="Times New Roman" panose="02020603050405020304" pitchFamily="18" charset="0"/>
                <a:cs typeface="Times New Roman" panose="02020603050405020304" pitchFamily="18" charset="0"/>
              </a:rPr>
              <a:t> =&gt;</a:t>
            </a:r>
            <a:r>
              <a:rPr lang="es-ES" sz="2000" dirty="0" err="1">
                <a:latin typeface="Times New Roman" panose="02020603050405020304" pitchFamily="18" charset="0"/>
                <a:cs typeface="Times New Roman" panose="02020603050405020304" pitchFamily="18" charset="0"/>
              </a:rPr>
              <a:t>gợi</a:t>
            </a:r>
            <a:r>
              <a:rPr lang="es-E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gian rộng mở, có tầng bậc, cảnh vật nhuốm sắc thu sang.</a:t>
            </a:r>
            <a:endParaRPr lang="en-US" sz="2000" dirty="0">
              <a:latin typeface="Times New Roman" panose="02020603050405020304" pitchFamily="18" charset="0"/>
              <a:cs typeface="Times New Roman" panose="02020603050405020304" pitchFamily="18" charset="0"/>
            </a:endParaRPr>
          </a:p>
          <a:p>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Đám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mây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mùa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hạ</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vắt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nửa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mình</a:t>
            </a:r>
            <a:r>
              <a:rPr lang="es-ES" sz="2000" i="1" dirty="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 =&gt; </a:t>
            </a:r>
            <a:r>
              <a:rPr lang="es-ES" sz="2000" dirty="0" err="1">
                <a:latin typeface="Times New Roman" panose="02020603050405020304" pitchFamily="18" charset="0"/>
                <a:cs typeface="Times New Roman" panose="02020603050405020304" pitchFamily="18" charset="0"/>
              </a:rPr>
              <a:t>Liên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tưởng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độc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đáo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thú</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vị</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2A7737F-E41E-47C1-BD4E-5E4F74403AB7}"/>
              </a:ext>
            </a:extLst>
          </p:cNvPr>
          <p:cNvSpPr txBox="1"/>
          <p:nvPr/>
        </p:nvSpPr>
        <p:spPr>
          <a:xfrm>
            <a:off x="9678572" y="0"/>
            <a:ext cx="2414954" cy="7201972"/>
          </a:xfrm>
          <a:prstGeom prst="rect">
            <a:avLst/>
          </a:prstGeom>
          <a:noFill/>
        </p:spPr>
        <p:txBody>
          <a:bodyPr wrap="square" rtlCol="0">
            <a:spAutoFit/>
          </a:bodyPr>
          <a:lstStyle/>
          <a:p>
            <a:pPr algn="ctr"/>
            <a:r>
              <a:rPr lang="es-ES" sz="2200" b="1" dirty="0">
                <a:solidFill>
                  <a:srgbClr val="7030A0"/>
                </a:solidFill>
                <a:latin typeface="Times New Roman" panose="02020603050405020304" pitchFamily="18" charset="0"/>
                <a:cs typeface="Times New Roman" panose="02020603050405020304" pitchFamily="18" charset="0"/>
              </a:rPr>
              <a:t>THẢO LUẬN</a:t>
            </a:r>
          </a:p>
          <a:p>
            <a:pPr algn="just"/>
            <a:r>
              <a:rPr lang="es-ES" sz="2200" dirty="0">
                <a:solidFill>
                  <a:srgbClr val="7030A0"/>
                </a:solidFill>
                <a:latin typeface="Times New Roman" panose="02020603050405020304" pitchFamily="18" charset="0"/>
                <a:cs typeface="Times New Roman" panose="02020603050405020304" pitchFamily="18" charset="0"/>
              </a:rPr>
              <a:t>? </a:t>
            </a:r>
            <a:r>
              <a:rPr lang="vi-VN" sz="2200" dirty="0">
                <a:solidFill>
                  <a:srgbClr val="7030A0"/>
                </a:solidFill>
                <a:latin typeface="Times New Roman" panose="02020603050405020304" pitchFamily="18" charset="0"/>
                <a:cs typeface="Times New Roman" panose="02020603050405020304" pitchFamily="18" charset="0"/>
              </a:rPr>
              <a:t>Ở khổ thơ thứ 2, không gian trong khổ thơ có gì đổi khác?</a:t>
            </a:r>
            <a:endParaRPr lang="en-US" sz="2200" dirty="0">
              <a:solidFill>
                <a:srgbClr val="7030A0"/>
              </a:solidFill>
              <a:latin typeface="Times New Roman" panose="02020603050405020304" pitchFamily="18" charset="0"/>
              <a:cs typeface="Times New Roman" panose="02020603050405020304" pitchFamily="18" charset="0"/>
            </a:endParaRPr>
          </a:p>
          <a:p>
            <a:pPr algn="just"/>
            <a:r>
              <a:rPr lang="en-US" sz="2200" dirty="0">
                <a:solidFill>
                  <a:srgbClr val="7030A0"/>
                </a:solidFill>
                <a:latin typeface="Times New Roman" panose="02020603050405020304" pitchFamily="18" charset="0"/>
                <a:cs typeface="Times New Roman" panose="02020603050405020304" pitchFamily="18" charset="0"/>
              </a:rPr>
              <a:t>? Ở </a:t>
            </a:r>
            <a:r>
              <a:rPr lang="en-US" sz="2200" dirty="0" err="1">
                <a:solidFill>
                  <a:srgbClr val="7030A0"/>
                </a:solidFill>
                <a:latin typeface="Times New Roman" panose="02020603050405020304" pitchFamily="18" charset="0"/>
                <a:cs typeface="Times New Roman" panose="02020603050405020304" pitchFamily="18" charset="0"/>
              </a:rPr>
              <a:t>khổ</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cuối</a:t>
            </a:r>
            <a:r>
              <a:rPr lang="en-US" sz="2200" dirty="0">
                <a:solidFill>
                  <a:srgbClr val="7030A0"/>
                </a:solidFill>
                <a:latin typeface="Times New Roman" panose="02020603050405020304" pitchFamily="18" charset="0"/>
                <a:cs typeface="Times New Roman" panose="02020603050405020304" pitchFamily="18" charset="0"/>
              </a:rPr>
              <a:t>,</a:t>
            </a:r>
            <a:r>
              <a:rPr lang="vi-VN" sz="2200" dirty="0">
                <a:solidFill>
                  <a:srgbClr val="7030A0"/>
                </a:solidFill>
                <a:latin typeface="Times New Roman" panose="02020603050405020304" pitchFamily="18" charset="0"/>
                <a:cs typeface="Times New Roman" panose="02020603050405020304" pitchFamily="18" charset="0"/>
              </a:rPr>
              <a:t> sang thu, nắng, mưa, sấm, hàng cây có gì thay đổi? Nhà thơ đã sử dụng bút pháp nghệ thuật nào để làm nổi bật sự thay đổi đó?</a:t>
            </a:r>
            <a:endParaRPr lang="en-US" sz="2200" dirty="0">
              <a:solidFill>
                <a:srgbClr val="7030A0"/>
              </a:solidFill>
              <a:latin typeface="Times New Roman" panose="02020603050405020304" pitchFamily="18" charset="0"/>
              <a:cs typeface="Times New Roman" panose="02020603050405020304" pitchFamily="18" charset="0"/>
            </a:endParaRPr>
          </a:p>
          <a:p>
            <a:pPr algn="just"/>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Phân</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tích</a:t>
            </a:r>
            <a:r>
              <a:rPr lang="es-ES" sz="2200" dirty="0">
                <a:solidFill>
                  <a:srgbClr val="7030A0"/>
                </a:solidFill>
                <a:latin typeface="Times New Roman" panose="02020603050405020304" pitchFamily="18" charset="0"/>
                <a:cs typeface="Times New Roman" panose="02020603050405020304" pitchFamily="18" charset="0"/>
              </a:rPr>
              <a:t> ý </a:t>
            </a:r>
            <a:r>
              <a:rPr lang="es-ES" sz="2200" dirty="0" err="1">
                <a:solidFill>
                  <a:srgbClr val="7030A0"/>
                </a:solidFill>
                <a:latin typeface="Times New Roman" panose="02020603050405020304" pitchFamily="18" charset="0"/>
                <a:cs typeface="Times New Roman" panose="02020603050405020304" pitchFamily="18" charset="0"/>
              </a:rPr>
              <a:t>nghĩa</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tả</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thực</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và</a:t>
            </a:r>
            <a:r>
              <a:rPr lang="es-ES" sz="2200" dirty="0">
                <a:solidFill>
                  <a:srgbClr val="7030A0"/>
                </a:solidFill>
                <a:latin typeface="Times New Roman" panose="02020603050405020304" pitchFamily="18" charset="0"/>
                <a:cs typeface="Times New Roman" panose="02020603050405020304" pitchFamily="18" charset="0"/>
              </a:rPr>
              <a:t> ý </a:t>
            </a:r>
            <a:r>
              <a:rPr lang="es-ES" sz="2200" dirty="0" err="1">
                <a:solidFill>
                  <a:srgbClr val="7030A0"/>
                </a:solidFill>
                <a:latin typeface="Times New Roman" panose="02020603050405020304" pitchFamily="18" charset="0"/>
                <a:cs typeface="Times New Roman" panose="02020603050405020304" pitchFamily="18" charset="0"/>
              </a:rPr>
              <a:t>nghĩa</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ẩn</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dụ</a:t>
            </a:r>
            <a:r>
              <a:rPr lang="es-ES" sz="2200" dirty="0">
                <a:solidFill>
                  <a:srgbClr val="7030A0"/>
                </a:solidFill>
                <a:latin typeface="Times New Roman" panose="02020603050405020304" pitchFamily="18" charset="0"/>
                <a:cs typeface="Times New Roman" panose="02020603050405020304" pitchFamily="18" charset="0"/>
              </a:rPr>
              <a:t> </a:t>
            </a:r>
            <a:r>
              <a:rPr lang="es-ES" sz="2200" dirty="0" err="1">
                <a:solidFill>
                  <a:srgbClr val="7030A0"/>
                </a:solidFill>
                <a:latin typeface="Times New Roman" panose="02020603050405020304" pitchFamily="18" charset="0"/>
                <a:cs typeface="Times New Roman" panose="02020603050405020304" pitchFamily="18" charset="0"/>
              </a:rPr>
              <a:t>của</a:t>
            </a:r>
            <a:r>
              <a:rPr lang="es-ES" sz="2200" dirty="0">
                <a:solidFill>
                  <a:srgbClr val="7030A0"/>
                </a:solidFill>
                <a:latin typeface="Times New Roman" panose="02020603050405020304" pitchFamily="18" charset="0"/>
                <a:cs typeface="Times New Roman" panose="02020603050405020304" pitchFamily="18" charset="0"/>
              </a:rPr>
              <a:t> </a:t>
            </a:r>
            <a:r>
              <a:rPr lang="vi-VN" sz="2200" dirty="0">
                <a:solidFill>
                  <a:srgbClr val="7030A0"/>
                </a:solidFill>
                <a:latin typeface="Times New Roman" panose="02020603050405020304" pitchFamily="18" charset="0"/>
                <a:cs typeface="Times New Roman" panose="02020603050405020304" pitchFamily="18" charset="0"/>
              </a:rPr>
              <a:t>hai câu thơ cuối bài?</a:t>
            </a:r>
            <a:r>
              <a:rPr lang="es-ES" sz="2200" b="1" dirty="0">
                <a:solidFill>
                  <a:srgbClr val="7030A0"/>
                </a:solidFill>
                <a:latin typeface="Times New Roman" panose="02020603050405020304" pitchFamily="18" charset="0"/>
                <a:cs typeface="Times New Roman" panose="02020603050405020304" pitchFamily="18" charset="0"/>
              </a:rPr>
              <a:t> </a:t>
            </a:r>
            <a:endParaRPr lang="en-US" sz="2200" dirty="0">
              <a:solidFill>
                <a:srgbClr val="7030A0"/>
              </a:solidFill>
              <a:latin typeface="Times New Roman" panose="02020603050405020304" pitchFamily="18" charset="0"/>
              <a:cs typeface="Times New Roman" panose="02020603050405020304" pitchFamily="18" charset="0"/>
            </a:endParaRPr>
          </a:p>
          <a:p>
            <a:pPr algn="just"/>
            <a:r>
              <a:rPr lang="vi-VN"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Nêu</a:t>
            </a:r>
            <a:r>
              <a:rPr lang="vi-VN" sz="2200" dirty="0">
                <a:solidFill>
                  <a:srgbClr val="7030A0"/>
                </a:solidFill>
                <a:latin typeface="Times New Roman" panose="02020603050405020304" pitchFamily="18" charset="0"/>
                <a:cs typeface="Times New Roman" panose="02020603050405020304" pitchFamily="18" charset="0"/>
              </a:rPr>
              <a:t> cảm nhận về hai khổ thơ cuối bài</a:t>
            </a:r>
            <a:r>
              <a:rPr lang="vi-VN" sz="2200" b="1" dirty="0">
                <a:solidFill>
                  <a:srgbClr val="7030A0"/>
                </a:solidFill>
                <a:latin typeface="Times New Roman" panose="02020603050405020304" pitchFamily="18" charset="0"/>
                <a:cs typeface="Times New Roman" panose="02020603050405020304" pitchFamily="18" charset="0"/>
              </a:rPr>
              <a:t>?</a:t>
            </a:r>
            <a:endParaRPr lang="en-US" sz="2200" dirty="0">
              <a:solidFill>
                <a:srgbClr val="7030A0"/>
              </a:solidFill>
              <a:latin typeface="Times New Roman" panose="02020603050405020304" pitchFamily="18" charset="0"/>
              <a:cs typeface="Times New Roman" panose="02020603050405020304" pitchFamily="18" charset="0"/>
            </a:endParaRPr>
          </a:p>
          <a:p>
            <a:pPr algn="just"/>
            <a:endParaRPr lang="en-US" sz="2200" dirty="0">
              <a:solidFill>
                <a:srgbClr val="7030A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D42C01-1E1E-4400-B06A-25568B193C79}"/>
              </a:ext>
            </a:extLst>
          </p:cNvPr>
          <p:cNvSpPr txBox="1"/>
          <p:nvPr/>
        </p:nvSpPr>
        <p:spPr>
          <a:xfrm>
            <a:off x="98474" y="2166424"/>
            <a:ext cx="9720776" cy="4093428"/>
          </a:xfrm>
          <a:prstGeom prst="rect">
            <a:avLst/>
          </a:prstGeom>
          <a:noFill/>
        </p:spPr>
        <p:txBody>
          <a:bodyPr wrap="square" rtlCol="0">
            <a:spAutoFit/>
          </a:bodyPr>
          <a:lstStyle/>
          <a:p>
            <a:r>
              <a:rPr lang="es-ES" sz="2000" b="1" dirty="0">
                <a:latin typeface="Times New Roman" panose="02020603050405020304" pitchFamily="18" charset="0"/>
                <a:cs typeface="Times New Roman" panose="02020603050405020304" pitchFamily="18" charset="0"/>
              </a:rPr>
              <a:t>+ </a:t>
            </a:r>
            <a:r>
              <a:rPr lang="es-ES" sz="2000" b="1" dirty="0" err="1">
                <a:latin typeface="Times New Roman" panose="02020603050405020304" pitchFamily="18" charset="0"/>
                <a:cs typeface="Times New Roman" panose="02020603050405020304" pitchFamily="18" charset="0"/>
              </a:rPr>
              <a:t>Khổ</a:t>
            </a:r>
            <a:r>
              <a:rPr lang="es-ES" sz="2000" b="1" dirty="0">
                <a:latin typeface="Times New Roman" panose="02020603050405020304" pitchFamily="18" charset="0"/>
                <a:cs typeface="Times New Roman" panose="02020603050405020304" pitchFamily="18" charset="0"/>
              </a:rPr>
              <a:t> 3</a:t>
            </a:r>
          </a:p>
          <a:p>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Nắng</a:t>
            </a:r>
            <a:r>
              <a:rPr lang="es-ES" sz="2000" dirty="0">
                <a:latin typeface="Times New Roman" panose="02020603050405020304" pitchFamily="18" charset="0"/>
                <a:cs typeface="Times New Roman" panose="02020603050405020304" pitchFamily="18" charset="0"/>
              </a:rPr>
              <a:t> – </a:t>
            </a:r>
            <a:r>
              <a:rPr lang="es-ES" sz="2000" i="1" dirty="0" err="1">
                <a:latin typeface="Times New Roman" panose="02020603050405020304" pitchFamily="18" charset="0"/>
                <a:cs typeface="Times New Roman" panose="02020603050405020304" pitchFamily="18" charset="0"/>
              </a:rPr>
              <a:t>vẫn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còn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Mưa</a:t>
            </a:r>
            <a:r>
              <a:rPr lang="es-ES" sz="2000" dirty="0">
                <a:latin typeface="Times New Roman" panose="02020603050405020304" pitchFamily="18" charset="0"/>
                <a:cs typeface="Times New Roman" panose="02020603050405020304" pitchFamily="18" charset="0"/>
              </a:rPr>
              <a:t> – </a:t>
            </a:r>
            <a:r>
              <a:rPr lang="es-ES" sz="2000" i="1" dirty="0" err="1">
                <a:latin typeface="Times New Roman" panose="02020603050405020304" pitchFamily="18" charset="0"/>
                <a:cs typeface="Times New Roman" panose="02020603050405020304" pitchFamily="18" charset="0"/>
              </a:rPr>
              <a:t>vơi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dần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Sấm</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bớt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bất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ngờ</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Hàng cây</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tăng sự từng trải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Giảm dần về cường độ, mức độ, đi vào ổn định, chừng mực hơn. Hạ nhạt dần và thu đậm nét hơn.</a:t>
            </a:r>
            <a:endParaRPr lang="en-US" sz="2000" dirty="0">
              <a:latin typeface="Times New Roman" panose="02020603050405020304" pitchFamily="18" charset="0"/>
              <a:cs typeface="Times New Roman" panose="02020603050405020304" pitchFamily="18" charset="0"/>
            </a:endParaRPr>
          </a:p>
          <a:p>
            <a:r>
              <a:rPr lang="es-ES" sz="2000" b="1" dirty="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Lớp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nghĩa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thực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mùa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đến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sấm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ít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hơn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cây</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không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còn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bị</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bất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ngờ</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vì</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sấm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sét</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Lớp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nghĩa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hàm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ẩn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Hàng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cây</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đứng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tuổi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Khi</a:t>
            </a:r>
            <a:r>
              <a:rPr lang="es-ES" sz="2000" dirty="0">
                <a:latin typeface="Times New Roman" panose="02020603050405020304" pitchFamily="18" charset="0"/>
                <a:cs typeface="Times New Roman" panose="02020603050405020304" pitchFamily="18" charset="0"/>
              </a:rPr>
              <a:t> con </a:t>
            </a:r>
            <a:r>
              <a:rPr lang="es-ES" sz="2000" dirty="0" err="1">
                <a:latin typeface="Times New Roman" panose="02020603050405020304" pitchFamily="18" charset="0"/>
                <a:cs typeface="Times New Roman" panose="02020603050405020304" pitchFamily="18" charset="0"/>
              </a:rPr>
              <a:t>người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từng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trải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từng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chịu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nhiều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dông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cuộc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đời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thì</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tác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động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của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ngoại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cảnh</a:t>
            </a:r>
            <a:r>
              <a:rPr lang="es-ES" sz="2000" dirty="0">
                <a:latin typeface="Times New Roman" panose="02020603050405020304" pitchFamily="18" charset="0"/>
                <a:cs typeface="Times New Roman" panose="02020603050405020304" pitchFamily="18" charset="0"/>
              </a:rPr>
              <a:t> ( </a:t>
            </a:r>
            <a:r>
              <a:rPr lang="es-ES" sz="2000" dirty="0" err="1">
                <a:latin typeface="Times New Roman" panose="02020603050405020304" pitchFamily="18" charset="0"/>
                <a:cs typeface="Times New Roman" panose="02020603050405020304" pitchFamily="18" charset="0"/>
              </a:rPr>
              <a:t>sấm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không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làm</a:t>
            </a:r>
            <a:r>
              <a:rPr lang="es-ES" sz="2000" dirty="0">
                <a:latin typeface="Times New Roman" panose="02020603050405020304" pitchFamily="18" charset="0"/>
                <a:cs typeface="Times New Roman" panose="02020603050405020304" pitchFamily="18" charset="0"/>
              </a:rPr>
              <a:t> cho con </a:t>
            </a:r>
            <a:r>
              <a:rPr lang="es-ES" sz="2000" dirty="0" err="1">
                <a:latin typeface="Times New Roman" panose="02020603050405020304" pitchFamily="18" charset="0"/>
                <a:cs typeface="Times New Roman" panose="02020603050405020304" pitchFamily="18" charset="0"/>
              </a:rPr>
              <a:t>người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bị</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bất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ngờ</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bị</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động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nữa</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thực</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sấm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kết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hợp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với</a:t>
            </a:r>
            <a:r>
              <a:rPr lang="es-ES" sz="2000" dirty="0">
                <a:latin typeface="Times New Roman" panose="02020603050405020304" pitchFamily="18" charset="0"/>
                <a:cs typeface="Times New Roman" panose="02020603050405020304" pitchFamily="18" charset="0"/>
              </a:rPr>
              <a:t> n</a:t>
            </a:r>
            <a:r>
              <a:rPr lang="vi-VN" sz="2000" dirty="0">
                <a:latin typeface="Times New Roman" panose="02020603050405020304" pitchFamily="18" charset="0"/>
                <a:cs typeface="Times New Roman" panose="02020603050405020304" pitchFamily="18" charset="0"/>
              </a:rPr>
              <a:t>ghệ thuật </a:t>
            </a:r>
            <a:r>
              <a:rPr lang="es-ES" sz="2000" dirty="0" err="1">
                <a:latin typeface="Times New Roman" panose="02020603050405020304" pitchFamily="18" charset="0"/>
                <a:cs typeface="Times New Roman" panose="02020603050405020304" pitchFamily="18" charset="0"/>
              </a:rPr>
              <a:t>ẩn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dụ</a:t>
            </a:r>
            <a:r>
              <a:rPr lang="es-ES" sz="2000"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Hàng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cây</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NT tả thực kết hợp nghĩa ẩn dụ, tượng trưng</a:t>
            </a:r>
            <a:r>
              <a:rPr lang="vi-VN" sz="2000" dirty="0">
                <a:latin typeface="Times New Roman" panose="02020603050405020304" pitchFamily="18"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cs typeface="Times New Roman" panose="02020603050405020304" pitchFamily="18" charset="0"/>
              </a:rPr>
              <a:t> triết lí về đời sống con người.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Đất trời sang thu với nhiều hình ảnh thiên nhiên đẹp, nên thơ. Không khí chớm thu thư thái, lắng đọng, lòng người sang thu say sưa, xao xuyến trươc vẻ đẹp của vạn vật.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arn(inVertical)">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barn(inVertical)">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barn(inVertical)">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barn(inVertical)">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barn(inVertical)">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barn(inVertical)">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barn(inVertical)">
                                      <p:cBhvr>
                                        <p:cTn id="77" dur="500"/>
                                        <p:tgtEl>
                                          <p:spTgt spid="7">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8" end="8"/>
                                            </p:txEl>
                                          </p:spTgt>
                                        </p:tgtEl>
                                        <p:attrNameLst>
                                          <p:attrName>style.visibility</p:attrName>
                                        </p:attrNameLst>
                                      </p:cBhvr>
                                      <p:to>
                                        <p:strVal val="visible"/>
                                      </p:to>
                                    </p:set>
                                    <p:animEffect transition="in" filter="barn(inVertical)">
                                      <p:cBhvr>
                                        <p:cTn id="82" dur="500"/>
                                        <p:tgtEl>
                                          <p:spTgt spid="7">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xit" presetSubtype="32" fill="hold" grpId="1" nodeType="clickEffect">
                                  <p:stCondLst>
                                    <p:cond delay="0"/>
                                  </p:stCondLst>
                                  <p:childTnLst>
                                    <p:animEffect transition="out" filter="box(out)">
                                      <p:cBhvr>
                                        <p:cTn id="86" dur="2000"/>
                                        <p:tgtEl>
                                          <p:spTgt spid="5"/>
                                        </p:tgtEl>
                                      </p:cBhvr>
                                    </p:animEffect>
                                    <p:set>
                                      <p:cBhvr>
                                        <p:cTn id="8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6F46C-2AD8-476A-8FE0-FDB6958DEC7D}"/>
              </a:ext>
            </a:extLst>
          </p:cNvPr>
          <p:cNvSpPr txBox="1"/>
          <p:nvPr/>
        </p:nvSpPr>
        <p:spPr>
          <a:xfrm>
            <a:off x="182880" y="140677"/>
            <a:ext cx="9115865" cy="3416320"/>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4. </a:t>
            </a:r>
            <a:r>
              <a:rPr lang="es-ES" sz="2400" b="1" u="sng" dirty="0" err="1">
                <a:latin typeface="Times New Roman" panose="02020603050405020304" pitchFamily="18" charset="0"/>
                <a:cs typeface="Times New Roman" panose="02020603050405020304" pitchFamily="18" charset="0"/>
              </a:rPr>
              <a:t>Tổng</a:t>
            </a:r>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s-ES" sz="2400" b="1" i="1" dirty="0">
                <a:latin typeface="Times New Roman" panose="02020603050405020304" pitchFamily="18" charset="0"/>
                <a:cs typeface="Times New Roman" panose="02020603050405020304" pitchFamily="18" charset="0"/>
              </a:rPr>
              <a:t>a. </a:t>
            </a:r>
            <a:r>
              <a:rPr lang="es-ES" sz="2400" b="1" i="1" u="sng" dirty="0" err="1">
                <a:latin typeface="Times New Roman" panose="02020603050405020304" pitchFamily="18" charset="0"/>
                <a:cs typeface="Times New Roman" panose="02020603050405020304" pitchFamily="18" charset="0"/>
              </a:rPr>
              <a:t>Nội</a:t>
            </a:r>
            <a:r>
              <a:rPr lang="es-ES" sz="2400" b="1" i="1" u="sng" dirty="0">
                <a:latin typeface="Times New Roman" panose="02020603050405020304" pitchFamily="18" charset="0"/>
                <a:cs typeface="Times New Roman" panose="02020603050405020304" pitchFamily="18" charset="0"/>
              </a:rPr>
              <a:t> </a:t>
            </a:r>
            <a:r>
              <a:rPr lang="es-ES" sz="2400" b="1" i="1" u="sng" dirty="0" err="1">
                <a:latin typeface="Times New Roman" panose="02020603050405020304" pitchFamily="18" charset="0"/>
                <a:cs typeface="Times New Roman" panose="02020603050405020304" pitchFamily="18" charset="0"/>
              </a:rPr>
              <a:t>dung</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Bài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thơ</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sự</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cảm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nhận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của</a:t>
            </a:r>
            <a:r>
              <a:rPr lang="es-ES" sz="2400" dirty="0">
                <a:latin typeface="Times New Roman" panose="02020603050405020304" pitchFamily="18" charset="0"/>
                <a:cs typeface="Times New Roman" panose="02020603050405020304" pitchFamily="18" charset="0"/>
              </a:rPr>
              <a:t> 1 </a:t>
            </a:r>
            <a:r>
              <a:rPr lang="es-ES" sz="2400" dirty="0" err="1">
                <a:latin typeface="Times New Roman" panose="02020603050405020304" pitchFamily="18" charset="0"/>
                <a:cs typeface="Times New Roman" panose="02020603050405020304" pitchFamily="18" charset="0"/>
              </a:rPr>
              <a:t>tâm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hồn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tinh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tế</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yêu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thiên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nhiên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quê</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hương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đất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nước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trước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những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chuyển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biến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nhẹ</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nhàng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rõ</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rệt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của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đất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trời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từ</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hạ</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sang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thu</a:t>
            </a:r>
            <a:endParaRPr lang="en-US" sz="2400" dirty="0">
              <a:latin typeface="Times New Roman" panose="02020603050405020304" pitchFamily="18" charset="0"/>
              <a:cs typeface="Times New Roman" panose="02020603050405020304" pitchFamily="18" charset="0"/>
            </a:endParaRPr>
          </a:p>
          <a:p>
            <a:r>
              <a:rPr lang="es-ES" sz="2400" b="1" i="1" dirty="0">
                <a:latin typeface="Times New Roman" panose="02020603050405020304" pitchFamily="18" charset="0"/>
                <a:cs typeface="Times New Roman" panose="02020603050405020304" pitchFamily="18" charset="0"/>
              </a:rPr>
              <a:t>b. </a:t>
            </a:r>
            <a:r>
              <a:rPr lang="es-ES" sz="2400" b="1" i="1" u="sng" dirty="0" err="1">
                <a:latin typeface="Times New Roman" panose="02020603050405020304" pitchFamily="18" charset="0"/>
                <a:cs typeface="Times New Roman" panose="02020603050405020304" pitchFamily="18" charset="0"/>
              </a:rPr>
              <a:t>Nghệ</a:t>
            </a:r>
            <a:r>
              <a:rPr lang="es-ES" sz="2400" b="1" i="1" u="sng" dirty="0">
                <a:latin typeface="Times New Roman" panose="02020603050405020304" pitchFamily="18" charset="0"/>
                <a:cs typeface="Times New Roman" panose="02020603050405020304" pitchFamily="18" charset="0"/>
              </a:rPr>
              <a:t> </a:t>
            </a:r>
            <a:r>
              <a:rPr lang="es-ES" sz="2400" b="1" i="1" u="sng"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Hình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ảnh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thơ</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giàu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sức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biểu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cảm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nghệ</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thuật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nhân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hoá</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ẩn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dụ</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thể</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thơ</a:t>
            </a:r>
            <a:r>
              <a:rPr lang="es-ES" sz="2400" dirty="0">
                <a:latin typeface="Times New Roman" panose="02020603050405020304" pitchFamily="18" charset="0"/>
                <a:cs typeface="Times New Roman" panose="02020603050405020304" pitchFamily="18" charset="0"/>
              </a:rPr>
              <a:t> 5 </a:t>
            </a:r>
            <a:r>
              <a:rPr lang="es-ES" sz="2400" dirty="0" err="1">
                <a:latin typeface="Times New Roman" panose="02020603050405020304" pitchFamily="18" charset="0"/>
                <a:cs typeface="Times New Roman" panose="02020603050405020304" pitchFamily="18" charset="0"/>
              </a:rPr>
              <a:t>chữ</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linh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hoạt</a:t>
            </a:r>
            <a:r>
              <a:rPr lang="es-E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fr-FR" sz="2400" b="1" i="1" dirty="0">
                <a:latin typeface="Times New Roman" panose="02020603050405020304" pitchFamily="18" charset="0"/>
                <a:cs typeface="Times New Roman" panose="02020603050405020304" pitchFamily="18" charset="0"/>
              </a:rPr>
              <a:t>c. </a:t>
            </a:r>
            <a:r>
              <a:rPr lang="fr-FR" sz="2400" b="1" i="1" u="sng" dirty="0" err="1">
                <a:latin typeface="Times New Roman" panose="02020603050405020304" pitchFamily="18" charset="0"/>
                <a:cs typeface="Times New Roman" panose="02020603050405020304" pitchFamily="18" charset="0"/>
              </a:rPr>
              <a:t>Ghi</a:t>
            </a:r>
            <a:r>
              <a:rPr lang="fr-FR" sz="2400" b="1" i="1" u="sng" dirty="0">
                <a:latin typeface="Times New Roman" panose="02020603050405020304" pitchFamily="18" charset="0"/>
                <a:cs typeface="Times New Roman" panose="02020603050405020304" pitchFamily="18" charset="0"/>
              </a:rPr>
              <a:t> </a:t>
            </a:r>
            <a:r>
              <a:rPr lang="fr-FR" sz="2400" b="1" i="1" u="sng" dirty="0" err="1">
                <a:latin typeface="Times New Roman" panose="02020603050405020304" pitchFamily="18" charset="0"/>
                <a:cs typeface="Times New Roman" panose="02020603050405020304" pitchFamily="18" charset="0"/>
              </a:rPr>
              <a:t>nhớ</a:t>
            </a:r>
            <a:r>
              <a:rPr lang="fr-FR" sz="2400" dirty="0">
                <a:latin typeface="Times New Roman" panose="02020603050405020304" pitchFamily="18" charset="0"/>
                <a:cs typeface="Times New Roman" panose="02020603050405020304" pitchFamily="18" charset="0"/>
              </a:rPr>
              <a:t> : SGK.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7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arn(inVertical)">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1891</Words>
  <Application>Microsoft Office PowerPoint</Application>
  <PresentationFormat>Widescreen</PresentationFormat>
  <Paragraphs>137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cp:revision>
  <dcterms:created xsi:type="dcterms:W3CDTF">2024-03-17T13:01:51Z</dcterms:created>
  <dcterms:modified xsi:type="dcterms:W3CDTF">2024-06-10T07:52:43Z</dcterms:modified>
</cp:coreProperties>
</file>