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5" r:id="rId2"/>
    <p:sldId id="322" r:id="rId3"/>
    <p:sldId id="324" r:id="rId4"/>
    <p:sldId id="326" r:id="rId5"/>
    <p:sldId id="327" r:id="rId6"/>
    <p:sldId id="328" r:id="rId7"/>
    <p:sldId id="330" r:id="rId8"/>
    <p:sldId id="331" r:id="rId9"/>
    <p:sldId id="332" r:id="rId10"/>
    <p:sldId id="333" r:id="rId11"/>
    <p:sldId id="33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01BA0-1C14-452A-B5F7-6903F1203A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AA0696-CA61-495D-9343-563AC7602A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DB5C87-66A0-4747-A2CC-4D058CD682A2}"/>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8E37279F-4642-4125-99CC-803465D16B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CC6CC-2ABE-45A6-8C11-5A7432A1FDB9}"/>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406240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1677-E048-482B-8C8C-D5BE184266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1D3D17-F22A-4B16-9828-9258D3846C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95937-0EC3-45ED-AE11-2A316E2AE8F3}"/>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5E785729-D381-4ECB-AF51-9664D020B2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AF01D-A495-4A41-903C-C7D2A43BAA1E}"/>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396536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4FBA6C-2751-4616-A6A4-2329BD5704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00F8E3-FD4A-4310-83BC-0989AF8512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AA55B-B59F-4738-B136-3A940110491D}"/>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632CAC7A-4D2F-43C4-A9AF-9AE003009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1E8B0-4C34-42C4-9EB8-DE52A1FC01AC}"/>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72373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F1F8-44BA-490C-9DA0-50C7F2B0C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C52DFA-C6BB-4954-9AB6-B66C83CEF0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38196A-D767-4713-AE1F-B154D034B66E}"/>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524565DE-AE57-4ABA-9E7C-85E12356B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D9276-8A94-4BB6-815B-AD70E94CC52B}"/>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306531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CC1E6-A69D-4FD1-8598-8AE09F4BD8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E4E4CC-608D-4079-B1CE-643EAC1E22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02CB5E2-34BB-4B12-AA36-11FA32A156CF}"/>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8990EF0F-D322-4512-9EBB-A3001B3D5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7D09C1-09EA-4B49-BCD6-47481BAF92D2}"/>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412046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34BF7-F9BC-4812-8410-293D0BE342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BAA93-7DB3-44D8-B24F-D9411DCAD6B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E07D3F-9916-402B-ACFF-716C83B99A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CE6800-C7AA-4E5B-AFBF-B9E3F00F7287}"/>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6" name="Footer Placeholder 5">
            <a:extLst>
              <a:ext uri="{FF2B5EF4-FFF2-40B4-BE49-F238E27FC236}">
                <a16:creationId xmlns:a16="http://schemas.microsoft.com/office/drawing/2014/main" id="{05C67ABF-00FC-456F-82C3-2668008036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D126F2-16B7-4987-92F4-752BD6CDE55A}"/>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339521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05FDA-3040-4498-9027-A691CD76EE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0D4D2A-93E3-4DDC-B5A3-0746E42152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A4090E-A9AC-47C8-8C65-6277767E00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AD00C3-2B61-4BF7-AF2F-38290C5E7B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EBE1022-3C93-47E4-8B11-191910B640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D3E138-712F-4D17-AC9D-389CE2DEA17E}"/>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8" name="Footer Placeholder 7">
            <a:extLst>
              <a:ext uri="{FF2B5EF4-FFF2-40B4-BE49-F238E27FC236}">
                <a16:creationId xmlns:a16="http://schemas.microsoft.com/office/drawing/2014/main" id="{F03F02AE-B2A9-4CD6-9C89-EAC2825210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BA24DF-67A0-440F-8927-ACB957F7BCA5}"/>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106065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9EA75-38CA-4A4A-8B6A-0A94C56A2E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54CFB7-21A4-4CD0-92FA-8FDA3AC90216}"/>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4" name="Footer Placeholder 3">
            <a:extLst>
              <a:ext uri="{FF2B5EF4-FFF2-40B4-BE49-F238E27FC236}">
                <a16:creationId xmlns:a16="http://schemas.microsoft.com/office/drawing/2014/main" id="{A244519F-13CB-411F-816F-208986FE22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E44E03-0BC8-4892-82FD-CDE8987D56AB}"/>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698047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EC7099-EE23-47D2-8189-F926AD0EEB4D}"/>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3" name="Footer Placeholder 2">
            <a:extLst>
              <a:ext uri="{FF2B5EF4-FFF2-40B4-BE49-F238E27FC236}">
                <a16:creationId xmlns:a16="http://schemas.microsoft.com/office/drawing/2014/main" id="{654A462C-2E69-4372-9D61-A7C16E5F73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F3B12D-1C07-48BA-9023-F46E936A901B}"/>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101834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1459-2883-4D36-BF2C-E21D465835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CE831A-06D5-4E6D-855E-FB8DCEEDF1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48FB1B-F071-48B4-AD4C-DEEBE04EA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796C02-3251-4C59-B915-87A8AA42F217}"/>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6" name="Footer Placeholder 5">
            <a:extLst>
              <a:ext uri="{FF2B5EF4-FFF2-40B4-BE49-F238E27FC236}">
                <a16:creationId xmlns:a16="http://schemas.microsoft.com/office/drawing/2014/main" id="{341B2177-526A-404D-A266-995505C0D3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81E47B-6C4D-4490-8D8D-5A8BFFC695E9}"/>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52389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FB96-8F21-4B2E-8356-2D16BAC1A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825CDC-E32B-4182-8AA6-B52B09FF5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062D82-FB1B-4ACC-8B15-714A93645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0B5BB1E-45AD-486E-9DE8-135C8222B163}"/>
              </a:ext>
            </a:extLst>
          </p:cNvPr>
          <p:cNvSpPr>
            <a:spLocks noGrp="1"/>
          </p:cNvSpPr>
          <p:nvPr>
            <p:ph type="dt" sz="half" idx="10"/>
          </p:nvPr>
        </p:nvSpPr>
        <p:spPr/>
        <p:txBody>
          <a:bodyPr/>
          <a:lstStyle/>
          <a:p>
            <a:fld id="{FBD3F2B5-775C-43AF-80D7-C9D7AA8F68DB}" type="datetimeFigureOut">
              <a:rPr lang="en-US" smtClean="0"/>
              <a:t>6/10/2024</a:t>
            </a:fld>
            <a:endParaRPr lang="en-US"/>
          </a:p>
        </p:txBody>
      </p:sp>
      <p:sp>
        <p:nvSpPr>
          <p:cNvPr id="6" name="Footer Placeholder 5">
            <a:extLst>
              <a:ext uri="{FF2B5EF4-FFF2-40B4-BE49-F238E27FC236}">
                <a16:creationId xmlns:a16="http://schemas.microsoft.com/office/drawing/2014/main" id="{FBCD20AB-54A6-4926-8884-1EC6DC2E11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239296-92EF-41E8-A2B1-F7053981760D}"/>
              </a:ext>
            </a:extLst>
          </p:cNvPr>
          <p:cNvSpPr>
            <a:spLocks noGrp="1"/>
          </p:cNvSpPr>
          <p:nvPr>
            <p:ph type="sldNum" sz="quarter" idx="12"/>
          </p:nvPr>
        </p:nvSpPr>
        <p:spPr/>
        <p:txBody>
          <a:bodyPr/>
          <a:lstStyle/>
          <a:p>
            <a:fld id="{6095FA21-9EF0-4CE9-81D8-CE808479662B}" type="slidenum">
              <a:rPr lang="en-US" smtClean="0"/>
              <a:t>‹#›</a:t>
            </a:fld>
            <a:endParaRPr lang="en-US"/>
          </a:p>
        </p:txBody>
      </p:sp>
    </p:spTree>
    <p:extLst>
      <p:ext uri="{BB962C8B-B14F-4D97-AF65-F5344CB8AC3E}">
        <p14:creationId xmlns:p14="http://schemas.microsoft.com/office/powerpoint/2010/main" val="307337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73F104-E0E3-4619-B25D-B00C07CE99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8E63D1-3A78-48C3-BB2E-6F9A37C76C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133E42-7A6D-4D18-9D3B-50B472B718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3F2B5-775C-43AF-80D7-C9D7AA8F68DB}" type="datetimeFigureOut">
              <a:rPr lang="en-US" smtClean="0"/>
              <a:t>6/10/2024</a:t>
            </a:fld>
            <a:endParaRPr lang="en-US"/>
          </a:p>
        </p:txBody>
      </p:sp>
      <p:sp>
        <p:nvSpPr>
          <p:cNvPr id="5" name="Footer Placeholder 4">
            <a:extLst>
              <a:ext uri="{FF2B5EF4-FFF2-40B4-BE49-F238E27FC236}">
                <a16:creationId xmlns:a16="http://schemas.microsoft.com/office/drawing/2014/main" id="{DC6A6066-0C4B-4FB0-940E-777D36F6A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C5FAFF-C4BD-4ACF-8FC0-80A0985FE4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95FA21-9EF0-4CE9-81D8-CE808479662B}" type="slidenum">
              <a:rPr lang="en-US" smtClean="0"/>
              <a:t>‹#›</a:t>
            </a:fld>
            <a:endParaRPr lang="en-US"/>
          </a:p>
        </p:txBody>
      </p:sp>
    </p:spTree>
    <p:extLst>
      <p:ext uri="{BB962C8B-B14F-4D97-AF65-F5344CB8AC3E}">
        <p14:creationId xmlns:p14="http://schemas.microsoft.com/office/powerpoint/2010/main" val="1512475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HPVqoFe8Ao"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BA7EAD-AEE9-CA37-7133-0A3E063823DF}"/>
              </a:ext>
            </a:extLst>
          </p:cNvPr>
          <p:cNvPicPr>
            <a:picLocks noChangeAspect="1"/>
          </p:cNvPicPr>
          <p:nvPr/>
        </p:nvPicPr>
        <p:blipFill>
          <a:blip r:embed="rId2"/>
          <a:stretch>
            <a:fillRect/>
          </a:stretch>
        </p:blipFill>
        <p:spPr>
          <a:xfrm>
            <a:off x="1725142" y="1432036"/>
            <a:ext cx="8741716" cy="5101926"/>
          </a:xfrm>
          <a:prstGeom prst="rect">
            <a:avLst/>
          </a:prstGeom>
        </p:spPr>
      </p:pic>
      <p:sp>
        <p:nvSpPr>
          <p:cNvPr id="8" name="TextBox 7">
            <a:extLst>
              <a:ext uri="{FF2B5EF4-FFF2-40B4-BE49-F238E27FC236}">
                <a16:creationId xmlns:a16="http://schemas.microsoft.com/office/drawing/2014/main" id="{BE24EF46-519D-4D6C-1532-CE31C3BCE1DF}"/>
              </a:ext>
            </a:extLst>
          </p:cNvPr>
          <p:cNvSpPr txBox="1"/>
          <p:nvPr/>
        </p:nvSpPr>
        <p:spPr>
          <a:xfrm>
            <a:off x="2846858" y="949010"/>
            <a:ext cx="6096000" cy="369332"/>
          </a:xfrm>
          <a:prstGeom prst="rect">
            <a:avLst/>
          </a:prstGeom>
          <a:noFill/>
        </p:spPr>
        <p:txBody>
          <a:bodyPr wrap="square">
            <a:spAutoFit/>
          </a:bodyPr>
          <a:lstStyle/>
          <a:p>
            <a:pPr algn="ctr"/>
            <a:r>
              <a:rPr lang="vi-VN" dirty="0">
                <a:latin typeface="+mj-lt"/>
                <a:hlinkClick r:id="rId3"/>
              </a:rPr>
              <a:t>(</a:t>
            </a:r>
            <a:r>
              <a:rPr lang="en-US" dirty="0">
                <a:latin typeface="Times New Roman" panose="02020603050405020304" pitchFamily="18" charset="0"/>
                <a:cs typeface="Times New Roman" panose="02020603050405020304" pitchFamily="18" charset="0"/>
                <a:hlinkClick r:id="rId3"/>
              </a:rPr>
              <a:t>https://www.youtube.com/watch?v=</a:t>
            </a:r>
            <a:r>
              <a:rPr lang="en-US" dirty="0">
                <a:latin typeface="+mj-lt"/>
                <a:hlinkClick r:id="rId3"/>
              </a:rPr>
              <a:t>-</a:t>
            </a:r>
            <a:r>
              <a:rPr lang="vi-VN" dirty="0">
                <a:latin typeface="+mj-lt"/>
                <a:hlinkClick r:id="rId3"/>
              </a:rPr>
              <a:t>HPVqoFe8Ao)</a:t>
            </a:r>
            <a:endParaRPr lang="en-US" dirty="0">
              <a:latin typeface="+mj-lt"/>
            </a:endParaRPr>
          </a:p>
        </p:txBody>
      </p:sp>
      <p:sp>
        <p:nvSpPr>
          <p:cNvPr id="9" name="Rectangle 2">
            <a:extLst>
              <a:ext uri="{FF2B5EF4-FFF2-40B4-BE49-F238E27FC236}">
                <a16:creationId xmlns:a16="http://schemas.microsoft.com/office/drawing/2014/main" id="{BC85C6D1-BE94-D35C-288F-CCCB9394AA48}"/>
              </a:ext>
            </a:extLst>
          </p:cNvPr>
          <p:cNvSpPr txBox="1">
            <a:spLocks noChangeArrowheads="1"/>
          </p:cNvSpPr>
          <p:nvPr/>
        </p:nvSpPr>
        <p:spPr>
          <a:xfrm>
            <a:off x="1322858" y="408039"/>
            <a:ext cx="9144000" cy="540971"/>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vi-VN" altLang="en-US" sz="4000" b="1" dirty="0">
                <a:solidFill>
                  <a:srgbClr val="CC0000"/>
                </a:solidFill>
                <a:latin typeface="Times New Roman" panose="02020603050405020304" pitchFamily="18" charset="0"/>
              </a:rPr>
              <a:t>CÔ GÁI MỞ ĐƯỜNG</a:t>
            </a:r>
            <a:endParaRPr lang="en-US" altLang="en-US" sz="4000" b="1" dirty="0">
              <a:solidFill>
                <a:srgbClr val="CC0000"/>
              </a:solidFill>
              <a:latin typeface="Times New Roman" panose="02020603050405020304" pitchFamily="18" charset="0"/>
            </a:endParaRPr>
          </a:p>
        </p:txBody>
      </p:sp>
    </p:spTree>
    <p:extLst>
      <p:ext uri="{BB962C8B-B14F-4D97-AF65-F5344CB8AC3E}">
        <p14:creationId xmlns:p14="http://schemas.microsoft.com/office/powerpoint/2010/main" val="400291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DA687F-707A-41F8-93F1-3265E7B534A1}"/>
              </a:ext>
            </a:extLst>
          </p:cNvPr>
          <p:cNvSpPr txBox="1">
            <a:spLocks noChangeArrowheads="1"/>
          </p:cNvSpPr>
          <p:nvPr/>
        </p:nvSpPr>
        <p:spPr bwMode="auto">
          <a:xfrm>
            <a:off x="1524001" y="1"/>
            <a:ext cx="932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1800">
                <a:latin typeface="Arial" panose="020B0604020202020204" pitchFamily="34" charset="0"/>
              </a:rPr>
              <a:t>-</a:t>
            </a:r>
            <a:r>
              <a:rPr lang="pt-BR" altLang="en-US" sz="2400">
                <a:latin typeface="Times New Roman" panose="02020603050405020304" pitchFamily="18" charset="0"/>
                <a:cs typeface="Times New Roman" panose="02020603050405020304" pitchFamily="18" charset="0"/>
              </a:rPr>
              <a:t>Vào chiến trường đã ba năm</a:t>
            </a:r>
            <a:r>
              <a:rPr lang="pt-BR" altLang="en-US" sz="1800">
                <a:latin typeface="Arial" panose="020B0604020202020204" pitchFamily="34" charset="0"/>
              </a:rPr>
              <a:t>,</a:t>
            </a:r>
            <a:r>
              <a:rPr lang="pt-BR" altLang="en-US" sz="2400">
                <a:latin typeface="Times New Roman" panose="02020603050405020304" pitchFamily="18" charset="0"/>
                <a:cs typeface="Times New Roman" panose="02020603050405020304" pitchFamily="18" charset="0"/>
              </a:rPr>
              <a:t>đã quen với bom đạn, giáp mặt với cái chết </a:t>
            </a:r>
            <a:endParaRPr lang="en-US" altLang="en-US" sz="240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3842B9C-77FD-4FA4-A7DA-BE85B315E908}"/>
              </a:ext>
            </a:extLst>
          </p:cNvPr>
          <p:cNvSpPr txBox="1">
            <a:spLocks noChangeArrowheads="1"/>
          </p:cNvSpPr>
          <p:nvPr/>
        </p:nvSpPr>
        <p:spPr bwMode="auto">
          <a:xfrm>
            <a:off x="1524001" y="509588"/>
            <a:ext cx="95408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1800">
                <a:latin typeface="Arial" panose="020B0604020202020204" pitchFamily="34" charset="0"/>
              </a:rPr>
              <a:t>-</a:t>
            </a:r>
            <a:r>
              <a:rPr lang="pt-BR" altLang="en-US" sz="2400">
                <a:latin typeface="Times New Roman" panose="02020603050405020304" pitchFamily="18" charset="0"/>
                <a:cs typeface="Times New Roman" panose="02020603050405020304" pitchFamily="18" charset="0"/>
              </a:rPr>
              <a:t>Tâm lí Phương Định khi phá bom được miêu tả rất tỉ mỉ, chính xác từng cảm giác, ý nghĩ.</a:t>
            </a:r>
            <a:endParaRPr lang="en-US" altLang="en-US" sz="24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586DD06-4D0D-4530-89A5-BA9606758AB6}"/>
              </a:ext>
            </a:extLst>
          </p:cNvPr>
          <p:cNvSpPr txBox="1">
            <a:spLocks noChangeArrowheads="1"/>
          </p:cNvSpPr>
          <p:nvPr/>
        </p:nvSpPr>
        <p:spPr bwMode="auto">
          <a:xfrm>
            <a:off x="1524000" y="1292225"/>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2400">
                <a:latin typeface="Times New Roman" panose="02020603050405020304" pitchFamily="18" charset="0"/>
                <a:cs typeface="Times New Roman" panose="02020603050405020304" pitchFamily="18" charset="0"/>
              </a:rPr>
              <a:t>+ Hồi hộp, lo lắng, căng thẳng, nghĩ đến cái chết nhưng chỉ là mờ nhạt.</a:t>
            </a:r>
          </a:p>
          <a:p>
            <a:pPr>
              <a:spcBef>
                <a:spcPct val="0"/>
              </a:spcBef>
              <a:buFontTx/>
              <a:buNone/>
            </a:pPr>
            <a:r>
              <a:rPr lang="pt-BR" altLang="en-US" sz="2400">
                <a:latin typeface="Times New Roman" panose="02020603050405020304" pitchFamily="18" charset="0"/>
                <a:cs typeface="Times New Roman" panose="02020603050405020304" pitchFamily="18" charset="0"/>
              </a:rPr>
              <a:t>Điều quan tâm nhất : Liệu mìn có nổ, bom có nổ không? </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12CE27B-C79D-4957-9C3C-8D3F4DBE9B36}"/>
              </a:ext>
            </a:extLst>
          </p:cNvPr>
          <p:cNvSpPr txBox="1">
            <a:spLocks noChangeArrowheads="1"/>
          </p:cNvSpPr>
          <p:nvPr/>
        </p:nvSpPr>
        <p:spPr bwMode="auto">
          <a:xfrm>
            <a:off x="1703388" y="2122489"/>
            <a:ext cx="885666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1800">
                <a:latin typeface="Arial" panose="020B0604020202020204" pitchFamily="34" charset="0"/>
              </a:rPr>
              <a:t> </a:t>
            </a:r>
            <a:r>
              <a:rPr lang="pt-BR" altLang="en-US" sz="2400">
                <a:latin typeface="Times New Roman" panose="02020603050405020304" pitchFamily="18" charset="0"/>
                <a:cs typeface="Times New Roman" panose="02020603050405020304" pitchFamily="18" charset="0"/>
              </a:rPr>
              <a:t>+Từng cử động nhỏ được miêu tả chân thực, sinh động: Từ chỗ đến gần quả bom, nghe cảm giác bom nóng, căng thẳng chờ bom nổ.</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7" name="TextBox 6">
            <a:extLst>
              <a:ext uri="{FF2B5EF4-FFF2-40B4-BE49-F238E27FC236}">
                <a16:creationId xmlns:a16="http://schemas.microsoft.com/office/drawing/2014/main" id="{686B4017-DF95-41A1-85D8-680BF07C5974}"/>
              </a:ext>
            </a:extLst>
          </p:cNvPr>
          <p:cNvSpPr txBox="1"/>
          <p:nvPr/>
        </p:nvSpPr>
        <p:spPr>
          <a:xfrm>
            <a:off x="1703388" y="2997201"/>
            <a:ext cx="8856662" cy="1476375"/>
          </a:xfrm>
          <a:prstGeom prst="rect">
            <a:avLst/>
          </a:prstGeom>
          <a:noFill/>
        </p:spPr>
        <p:txBody>
          <a:bodyPr>
            <a:spAutoFit/>
          </a:bodyPr>
          <a:lstStyle/>
          <a:p>
            <a:pPr marL="285750" indent="-285750">
              <a:buFont typeface="Symbol" panose="05050102010706020507" pitchFamily="18" charset="2"/>
              <a:buChar char="Þ"/>
              <a:defRPr/>
            </a:pPr>
            <a:r>
              <a:rPr lang="nl-NL" sz="2400" dirty="0">
                <a:latin typeface="Times New Roman" panose="02020603050405020304" pitchFamily="18" charset="0"/>
                <a:cs typeface="Times New Roman" panose="02020603050405020304" pitchFamily="18" charset="0"/>
              </a:rPr>
              <a:t>Miêu tả nhân vật với hành động, ngoại hình, diến biến tâm lí tinh tế</a:t>
            </a: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dirty="0"/>
          </a:p>
        </p:txBody>
      </p:sp>
      <p:sp>
        <p:nvSpPr>
          <p:cNvPr id="8" name="TextBox 7">
            <a:extLst>
              <a:ext uri="{FF2B5EF4-FFF2-40B4-BE49-F238E27FC236}">
                <a16:creationId xmlns:a16="http://schemas.microsoft.com/office/drawing/2014/main" id="{4A3BDF2A-FD22-4AC5-91F0-C295B1F1ABC8}"/>
              </a:ext>
            </a:extLst>
          </p:cNvPr>
          <p:cNvSpPr txBox="1">
            <a:spLocks noChangeArrowheads="1"/>
          </p:cNvSpPr>
          <p:nvPr/>
        </p:nvSpPr>
        <p:spPr bwMode="auto">
          <a:xfrm>
            <a:off x="1703388" y="3644900"/>
            <a:ext cx="89646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fr-FR" altLang="en-US" sz="2400" b="1">
                <a:latin typeface="Times New Roman" panose="02020603050405020304" pitchFamily="18" charset="0"/>
                <a:cs typeface="Times New Roman" panose="02020603050405020304" pitchFamily="18" charset="0"/>
              </a:rPr>
              <a:t>    Phương Định là cô gái  xinh xắn, nhạy cảm có cá tính, hồn nhiên, mơ mộng những rất can đảm, dũng cảm và có trách nhiệm trước công việc đầy hiểm nguy.</a:t>
            </a:r>
            <a:endParaRPr lang="en-US" altLang="en-US" sz="24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91A03E-44E8-4374-BC8C-089B9B0E3172}"/>
              </a:ext>
            </a:extLst>
          </p:cNvPr>
          <p:cNvSpPr txBox="1">
            <a:spLocks noChangeArrowheads="1"/>
          </p:cNvSpPr>
          <p:nvPr/>
        </p:nvSpPr>
        <p:spPr bwMode="auto">
          <a:xfrm>
            <a:off x="1774826" y="1"/>
            <a:ext cx="51847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u="sng">
                <a:latin typeface="Times New Roman" panose="02020603050405020304" pitchFamily="18" charset="0"/>
                <a:cs typeface="Times New Roman" panose="02020603050405020304" pitchFamily="18" charset="0"/>
              </a:rPr>
              <a:t>4. Tổng kết</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r>
              <a:rPr lang="nl-NL" altLang="en-US" sz="2400" b="1" i="1">
                <a:latin typeface="Times New Roman" panose="02020603050405020304" pitchFamily="18" charset="0"/>
                <a:cs typeface="Times New Roman" panose="02020603050405020304" pitchFamily="18" charset="0"/>
              </a:rPr>
              <a:t>a. </a:t>
            </a:r>
            <a:r>
              <a:rPr lang="nl-NL" altLang="en-US" sz="2400" b="1" i="1" u="sng">
                <a:latin typeface="Times New Roman" panose="02020603050405020304" pitchFamily="18" charset="0"/>
                <a:cs typeface="Times New Roman" panose="02020603050405020304" pitchFamily="18" charset="0"/>
              </a:rPr>
              <a:t>Nội dung:</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3" name="TextBox 2">
            <a:extLst>
              <a:ext uri="{FF2B5EF4-FFF2-40B4-BE49-F238E27FC236}">
                <a16:creationId xmlns:a16="http://schemas.microsoft.com/office/drawing/2014/main" id="{7C178119-C5D6-4562-8374-79672310D7E1}"/>
              </a:ext>
            </a:extLst>
          </p:cNvPr>
          <p:cNvSpPr txBox="1">
            <a:spLocks noChangeArrowheads="1"/>
          </p:cNvSpPr>
          <p:nvPr/>
        </p:nvSpPr>
        <p:spPr bwMode="auto">
          <a:xfrm>
            <a:off x="1631951" y="765175"/>
            <a:ext cx="8977313"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Truyện ca ngợi vẻ đẹp tâm hồn của ba cô gái thanh niên xung phong trong hoàn cảnh chiến tranh ác liệt. Họ là những cô gái có tâm hồn trong sáng, trẻ trung, có tinh thần dũng cảm, lạc quan trong cuộc sống, trong chiến đấu đầy gian khổ, hiểm nguy.</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E7B80F8-D2CE-4C79-AE3B-8B997249E946}"/>
              </a:ext>
            </a:extLst>
          </p:cNvPr>
          <p:cNvSpPr txBox="1">
            <a:spLocks noChangeArrowheads="1"/>
          </p:cNvSpPr>
          <p:nvPr/>
        </p:nvSpPr>
        <p:spPr bwMode="auto">
          <a:xfrm>
            <a:off x="1892300" y="2276475"/>
            <a:ext cx="86423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nl-NL" altLang="en-US" sz="2400" b="1" i="1" dirty="0">
                <a:latin typeface="Times New Roman" panose="02020603050405020304" pitchFamily="18" charset="0"/>
                <a:cs typeface="Times New Roman" panose="02020603050405020304" pitchFamily="18" charset="0"/>
              </a:rPr>
              <a:t>b. </a:t>
            </a:r>
            <a:r>
              <a:rPr lang="nl-NL" altLang="en-US" sz="2400" b="1" i="1" u="sng" dirty="0">
                <a:latin typeface="Times New Roman" panose="02020603050405020304" pitchFamily="18" charset="0"/>
                <a:cs typeface="Times New Roman" panose="02020603050405020304" pitchFamily="18" charset="0"/>
              </a:rPr>
              <a:t>Nghệ thuật</a:t>
            </a:r>
            <a:r>
              <a:rPr lang="nl-NL" altLang="en-US" sz="2400" dirty="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a:defRPr/>
            </a:pPr>
            <a:r>
              <a:rPr lang="nl-NL" altLang="en-US" sz="2400" dirty="0">
                <a:latin typeface="Times New Roman" panose="02020603050405020304" pitchFamily="18" charset="0"/>
                <a:cs typeface="Times New Roman" panose="02020603050405020304" pitchFamily="18" charset="0"/>
              </a:rPr>
              <a:t>- Sử dụng ngôi kể thứ 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a:t>
            </a:r>
          </a:p>
          <a:p>
            <a:pPr>
              <a:defRPr/>
            </a:pPr>
            <a:r>
              <a:rPr lang="nl-NL" altLang="en-US" sz="2400" dirty="0">
                <a:latin typeface="Times New Roman" panose="02020603050405020304" pitchFamily="18" charset="0"/>
                <a:cs typeface="Times New Roman" panose="02020603050405020304" pitchFamily="18" charset="0"/>
              </a:rPr>
              <a:t>- Miêu tả tâm lí và ngôn ngữ nhân vật tinh tế.</a:t>
            </a:r>
            <a:endParaRPr lang="en-US" altLang="en-US" sz="2400" dirty="0">
              <a:latin typeface="Times New Roman" panose="02020603050405020304" pitchFamily="18" charset="0"/>
              <a:cs typeface="Times New Roman" panose="02020603050405020304" pitchFamily="18" charset="0"/>
            </a:endParaRPr>
          </a:p>
          <a:p>
            <a:pPr marL="342900" indent="-342900">
              <a:buFontTx/>
              <a:buChar char="-"/>
              <a:defRPr/>
            </a:pPr>
            <a:r>
              <a:rPr lang="nl-NL" altLang="en-US" sz="2400" dirty="0">
                <a:latin typeface="Times New Roman" panose="02020603050405020304" pitchFamily="18" charset="0"/>
                <a:cs typeface="Times New Roman" panose="02020603050405020304" pitchFamily="18" charset="0"/>
              </a:rPr>
              <a:t>Có lời trần thuật, lời đối thoại tự nhiên.</a:t>
            </a:r>
          </a:p>
          <a:p>
            <a:pPr>
              <a:defRPr/>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a:t>
            </a:r>
          </a:p>
          <a:p>
            <a:pPr>
              <a:defRPr/>
            </a:pPr>
            <a:endParaRPr lang="en-US" altLang="en-US" sz="2400" dirty="0">
              <a:latin typeface="Times New Roman" panose="02020603050405020304" pitchFamily="18" charset="0"/>
              <a:cs typeface="Times New Roman" panose="02020603050405020304" pitchFamily="18" charset="0"/>
            </a:endParaRPr>
          </a:p>
          <a:p>
            <a:pPr>
              <a:defRPr/>
            </a:pPr>
            <a:r>
              <a:rPr lang="nl-NL" altLang="en-US" sz="2400" b="1" i="1" dirty="0">
                <a:latin typeface="Times New Roman" panose="02020603050405020304" pitchFamily="18" charset="0"/>
                <a:cs typeface="Times New Roman" panose="02020603050405020304" pitchFamily="18" charset="0"/>
              </a:rPr>
              <a:t>c. </a:t>
            </a:r>
            <a:r>
              <a:rPr lang="nl-NL" altLang="en-US" sz="2400" b="1" i="1" u="sng" dirty="0">
                <a:latin typeface="Times New Roman" panose="02020603050405020304" pitchFamily="18" charset="0"/>
                <a:cs typeface="Times New Roman" panose="02020603050405020304" pitchFamily="18" charset="0"/>
              </a:rPr>
              <a:t>Ghi nhớ</a:t>
            </a:r>
            <a:r>
              <a:rPr lang="nl-NL" altLang="en-US" sz="2400" b="1" i="1" dirty="0">
                <a:latin typeface="Times New Roman" panose="02020603050405020304" pitchFamily="18" charset="0"/>
                <a:cs typeface="Times New Roman" panose="02020603050405020304" pitchFamily="18" charset="0"/>
              </a:rPr>
              <a:t>: Sgk-122</a:t>
            </a: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descr="sao">
            <a:extLst>
              <a:ext uri="{FF2B5EF4-FFF2-40B4-BE49-F238E27FC236}">
                <a16:creationId xmlns:a16="http://schemas.microsoft.com/office/drawing/2014/main" id="{B429AE71-4C19-490B-B0DB-C12115480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4947"/>
          <a:stretch>
            <a:fillRect/>
          </a:stretch>
        </p:blipFill>
        <p:spPr bwMode="auto">
          <a:xfrm>
            <a:off x="1524000" y="0"/>
            <a:ext cx="9144000" cy="7086600"/>
          </a:xfrm>
          <a:prstGeom prst="rect">
            <a:avLst/>
          </a:prstGeom>
          <a:noFill/>
          <a:ln w="9525">
            <a:solidFill>
              <a:srgbClr val="EAF8A6"/>
            </a:solidFill>
            <a:miter lim="800000"/>
            <a:headEnd/>
            <a:tailEnd/>
          </a:ln>
          <a:extLst>
            <a:ext uri="{909E8E84-426E-40DD-AFC4-6F175D3DCCD1}">
              <a14:hiddenFill xmlns:a14="http://schemas.microsoft.com/office/drawing/2010/main">
                <a:solidFill>
                  <a:srgbClr val="FFFFFF"/>
                </a:solidFill>
              </a14:hiddenFill>
            </a:ext>
          </a:extLst>
        </p:spPr>
      </p:pic>
      <p:sp>
        <p:nvSpPr>
          <p:cNvPr id="94211" name="WordArt 3">
            <a:extLst>
              <a:ext uri="{FF2B5EF4-FFF2-40B4-BE49-F238E27FC236}">
                <a16:creationId xmlns:a16="http://schemas.microsoft.com/office/drawing/2014/main" id="{BF1C5518-AED8-468F-818A-1F9569B58EB6}"/>
              </a:ext>
            </a:extLst>
          </p:cNvPr>
          <p:cNvSpPr>
            <a:spLocks noChangeArrowheads="1" noChangeShapeType="1" noTextEdit="1"/>
          </p:cNvSpPr>
          <p:nvPr/>
        </p:nvSpPr>
        <p:spPr bwMode="auto">
          <a:xfrm>
            <a:off x="2616200" y="2590800"/>
            <a:ext cx="6578600" cy="1524000"/>
          </a:xfrm>
          <a:prstGeom prst="rect">
            <a:avLst/>
          </a:prstGeom>
        </p:spPr>
        <p:txBody>
          <a:bodyPr wrap="none" fromWordArt="1">
            <a:prstTxWarp prst="textPlain">
              <a:avLst>
                <a:gd name="adj" fmla="val 50000"/>
              </a:avLst>
            </a:prstTxWarp>
          </a:bodyPr>
          <a:lstStyle/>
          <a:p>
            <a:pPr algn="ctr"/>
            <a:r>
              <a:rPr lang="en-US" sz="3600" kern="10">
                <a:ln w="9525">
                  <a:solidFill>
                    <a:srgbClr val="FBA3EA"/>
                  </a:solidFill>
                  <a:round/>
                  <a:headEnd/>
                  <a:tailEnd/>
                </a:ln>
                <a:solidFill>
                  <a:srgbClr val="CC0000"/>
                </a:solidFill>
                <a:effectLst>
                  <a:outerShdw dist="563972" dir="14049741" sx="125000" sy="125000" algn="tl" rotWithShape="0">
                    <a:srgbClr val="C7DFD3">
                      <a:alpha val="79999"/>
                    </a:srgbClr>
                  </a:outerShdw>
                </a:effectLst>
                <a:latin typeface="Times New Roman" panose="02020603050405020304" pitchFamily="18" charset="0"/>
                <a:cs typeface="Times New Roman" panose="02020603050405020304" pitchFamily="18" charset="0"/>
              </a:rPr>
              <a:t>NHỮNG NGÔI SAO XA XÔI</a:t>
            </a:r>
          </a:p>
        </p:txBody>
      </p:sp>
      <p:sp>
        <p:nvSpPr>
          <p:cNvPr id="94212" name="Rectangle 4">
            <a:extLst>
              <a:ext uri="{FF2B5EF4-FFF2-40B4-BE49-F238E27FC236}">
                <a16:creationId xmlns:a16="http://schemas.microsoft.com/office/drawing/2014/main" id="{A8DE1139-CBEE-40D9-A9CB-8CCED77263E4}"/>
              </a:ext>
            </a:extLst>
          </p:cNvPr>
          <p:cNvSpPr>
            <a:spLocks noChangeArrowheads="1"/>
          </p:cNvSpPr>
          <p:nvPr/>
        </p:nvSpPr>
        <p:spPr bwMode="auto">
          <a:xfrm>
            <a:off x="4119563" y="1"/>
            <a:ext cx="38100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br>
              <a:rPr lang="en-US" altLang="en-US" b="1" dirty="0">
                <a:solidFill>
                  <a:srgbClr val="FFCC00"/>
                </a:solidFill>
                <a:latin typeface="Times New Roman" panose="02020603050405020304" pitchFamily="18" charset="0"/>
              </a:rPr>
            </a:br>
            <a:r>
              <a:rPr lang="en-US" altLang="en-US" b="1" dirty="0">
                <a:solidFill>
                  <a:srgbClr val="FFCC00"/>
                </a:solidFill>
                <a:latin typeface="Times New Roman" panose="02020603050405020304" pitchFamily="18" charset="0"/>
              </a:rPr>
              <a:t>TIẾT 147,148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dissolve">
                                      <p:cBhvr>
                                        <p:cTn id="7" dur="500"/>
                                        <p:tgtEl>
                                          <p:spTgt spid="94210"/>
                                        </p:tgtEl>
                                      </p:cBhvr>
                                    </p:animEffect>
                                  </p:childTnLst>
                                </p:cTn>
                              </p:par>
                              <p:par>
                                <p:cTn id="8" presetID="9" presetClass="entr" presetSubtype="0" fill="hold" nodeType="withEffect">
                                  <p:stCondLst>
                                    <p:cond delay="0"/>
                                  </p:stCondLst>
                                  <p:childTnLst>
                                    <p:set>
                                      <p:cBhvr>
                                        <p:cTn id="9" dur="1" fill="hold">
                                          <p:stCondLst>
                                            <p:cond delay="0"/>
                                          </p:stCondLst>
                                        </p:cTn>
                                        <p:tgtEl>
                                          <p:spTgt spid="94211"/>
                                        </p:tgtEl>
                                        <p:attrNameLst>
                                          <p:attrName>style.visibility</p:attrName>
                                        </p:attrNameLst>
                                      </p:cBhvr>
                                      <p:to>
                                        <p:strVal val="visible"/>
                                      </p:to>
                                    </p:set>
                                    <p:animEffect transition="in" filter="dissolve">
                                      <p:cBhvr>
                                        <p:cTn id="10" dur="500"/>
                                        <p:tgtEl>
                                          <p:spTgt spid="942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4212"/>
                                        </p:tgtEl>
                                        <p:attrNameLst>
                                          <p:attrName>style.visibility</p:attrName>
                                        </p:attrNameLst>
                                      </p:cBhvr>
                                      <p:to>
                                        <p:strVal val="visible"/>
                                      </p:to>
                                    </p:set>
                                    <p:animEffect transition="in" filter="dissolve">
                                      <p:cBhvr>
                                        <p:cTn id="13" dur="5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CF006E5-69FA-4ABF-B5D8-932ABC63162F}"/>
              </a:ext>
            </a:extLst>
          </p:cNvPr>
          <p:cNvSpPr>
            <a:spLocks noGrp="1" noChangeArrowheads="1"/>
          </p:cNvSpPr>
          <p:nvPr>
            <p:ph type="title"/>
          </p:nvPr>
        </p:nvSpPr>
        <p:spPr>
          <a:xfrm>
            <a:off x="1524000" y="152400"/>
            <a:ext cx="9144000" cy="762000"/>
          </a:xfrm>
          <a:solidFill>
            <a:schemeClr val="accent1"/>
          </a:solidFill>
        </p:spPr>
        <p:txBody>
          <a:bodyPr/>
          <a:lstStyle/>
          <a:p>
            <a:pPr algn="l"/>
            <a:r>
              <a:rPr lang="en-US" altLang="en-US" sz="3000" b="1" dirty="0">
                <a:solidFill>
                  <a:srgbClr val="CC0000"/>
                </a:solidFill>
                <a:latin typeface="Times New Roman" panose="02020603050405020304" pitchFamily="18" charset="0"/>
              </a:rPr>
              <a:t>I. </a:t>
            </a:r>
            <a:r>
              <a:rPr lang="en-US" altLang="en-US" sz="3000" b="1" u="sng" dirty="0">
                <a:solidFill>
                  <a:srgbClr val="CC0000"/>
                </a:solidFill>
                <a:latin typeface="Times New Roman" panose="02020603050405020304" pitchFamily="18" charset="0"/>
              </a:rPr>
              <a:t>GIỚI  THIỆU CHUNG</a:t>
            </a:r>
            <a:r>
              <a:rPr lang="en-US" altLang="en-US" sz="3000" b="1" dirty="0">
                <a:solidFill>
                  <a:srgbClr val="CC0000"/>
                </a:solidFill>
                <a:latin typeface="Times New Roman" panose="02020603050405020304" pitchFamily="18" charset="0"/>
              </a:rPr>
              <a:t>:</a:t>
            </a:r>
          </a:p>
        </p:txBody>
      </p:sp>
      <p:sp>
        <p:nvSpPr>
          <p:cNvPr id="5123" name="Rectangle 3">
            <a:extLst>
              <a:ext uri="{FF2B5EF4-FFF2-40B4-BE49-F238E27FC236}">
                <a16:creationId xmlns:a16="http://schemas.microsoft.com/office/drawing/2014/main" id="{1EEFE905-1114-442E-A47A-BAB1F1252856}"/>
              </a:ext>
            </a:extLst>
          </p:cNvPr>
          <p:cNvSpPr>
            <a:spLocks noGrp="1" noChangeArrowheads="1"/>
          </p:cNvSpPr>
          <p:nvPr>
            <p:ph type="body" idx="1"/>
          </p:nvPr>
        </p:nvSpPr>
        <p:spPr>
          <a:xfrm>
            <a:off x="5114925" y="1590368"/>
            <a:ext cx="5553075" cy="4686300"/>
          </a:xfrm>
        </p:spPr>
        <p:txBody>
          <a:bodyPr>
            <a:normAutofit lnSpcReduction="10000"/>
          </a:bodyPr>
          <a:lstStyle/>
          <a:p>
            <a:pPr marL="609600" indent="-609600">
              <a:lnSpc>
                <a:spcPct val="80000"/>
              </a:lnSpc>
              <a:buNone/>
            </a:pPr>
            <a:r>
              <a:rPr lang="en-US" altLang="en-US" b="1">
                <a:solidFill>
                  <a:srgbClr val="CC0000"/>
                </a:solidFill>
                <a:latin typeface="Times New Roman" panose="02020603050405020304" pitchFamily="18" charset="0"/>
              </a:rPr>
              <a:t>	</a:t>
            </a:r>
            <a:r>
              <a:rPr lang="en-US" altLang="en-US" b="1">
                <a:solidFill>
                  <a:schemeClr val="accent2"/>
                </a:solidFill>
                <a:latin typeface="Times New Roman" panose="02020603050405020304" pitchFamily="18" charset="0"/>
              </a:rPr>
              <a:t>-</a:t>
            </a:r>
            <a:r>
              <a:rPr lang="en-US" altLang="en-US" sz="2400">
                <a:latin typeface="Times New Roman" panose="02020603050405020304" pitchFamily="18" charset="0"/>
              </a:rPr>
              <a:t>Lê Minh Khuê (1949), quê ở huyện Tĩnh Gia, tỉnh Thanh Hoá.</a:t>
            </a:r>
          </a:p>
          <a:p>
            <a:pPr marL="609600" indent="-609600" algn="just">
              <a:lnSpc>
                <a:spcPct val="80000"/>
              </a:lnSpc>
              <a:buNone/>
            </a:pPr>
            <a:r>
              <a:rPr lang="en-US" altLang="en-US" sz="2400">
                <a:latin typeface="Times New Roman" panose="02020603050405020304" pitchFamily="18" charset="0"/>
              </a:rPr>
              <a:t>	- Gia nhập thanh niên xung phong trong kháng chiến chống Mĩ.</a:t>
            </a:r>
          </a:p>
          <a:p>
            <a:pPr marL="609600" indent="-609600" algn="just">
              <a:lnSpc>
                <a:spcPct val="80000"/>
              </a:lnSpc>
              <a:buNone/>
            </a:pPr>
            <a:r>
              <a:rPr lang="en-US" altLang="en-US" sz="2400">
                <a:latin typeface="Times New Roman" panose="02020603050405020304" pitchFamily="18" charset="0"/>
              </a:rPr>
              <a:t>	- Bà là cây bút chuyên viết truyện ngắn.</a:t>
            </a:r>
            <a:r>
              <a:rPr lang="nl-NL" altLang="en-US"/>
              <a:t> </a:t>
            </a:r>
            <a:r>
              <a:rPr lang="nl-NL" altLang="en-US" sz="2400">
                <a:latin typeface="Times New Roman" panose="02020603050405020304" pitchFamily="18" charset="0"/>
                <a:cs typeface="Times New Roman" panose="02020603050405020304" pitchFamily="18" charset="0"/>
              </a:rPr>
              <a:t>Ngòi bút miêu tả tâm lí tinh tế, sắc sảo, đặc biệt là tâm lí nhân vật phụ nữ.</a:t>
            </a:r>
            <a:endParaRPr lang="en-US" altLang="en-US" sz="2400">
              <a:latin typeface="Times New Roman" panose="02020603050405020304" pitchFamily="18" charset="0"/>
              <a:cs typeface="Times New Roman" panose="02020603050405020304" pitchFamily="18" charset="0"/>
            </a:endParaRPr>
          </a:p>
          <a:p>
            <a:pPr marL="609600" indent="-609600" algn="just">
              <a:lnSpc>
                <a:spcPct val="80000"/>
              </a:lnSpc>
              <a:buNone/>
            </a:pPr>
            <a:endParaRPr lang="en-US" altLang="en-US" sz="2400">
              <a:latin typeface="Times New Roman" panose="02020603050405020304" pitchFamily="18" charset="0"/>
            </a:endParaRPr>
          </a:p>
          <a:p>
            <a:pPr marL="609600" indent="-609600" algn="just">
              <a:lnSpc>
                <a:spcPct val="80000"/>
              </a:lnSpc>
              <a:buNone/>
            </a:pPr>
            <a:r>
              <a:rPr lang="en-US" altLang="en-US" sz="2400">
                <a:latin typeface="Times New Roman" panose="02020603050405020304" pitchFamily="18" charset="0"/>
              </a:rPr>
              <a:t>     -Trong những năm chiến tranh bà viết về đề tài</a:t>
            </a:r>
            <a:r>
              <a:rPr lang="en-US" altLang="en-US"/>
              <a:t> </a:t>
            </a:r>
            <a:r>
              <a:rPr lang="en-US" altLang="en-US" sz="2400">
                <a:latin typeface="Times New Roman" panose="02020603050405020304" pitchFamily="18" charset="0"/>
                <a:cs typeface="Times New Roman" panose="02020603050405020304" pitchFamily="18" charset="0"/>
              </a:rPr>
              <a:t>cuộc sống chiến đấu của tuổi trẻ ở tuyến đường Trường Sơn.</a:t>
            </a:r>
            <a:r>
              <a:rPr lang="en-US" altLang="en-US" sz="2400">
                <a:latin typeface="Times New Roman" panose="02020603050405020304" pitchFamily="18" charset="0"/>
              </a:rPr>
              <a:t> Sau 1975 bà viết nhiều về đời sống xã hội trên con đường đổi mới</a:t>
            </a:r>
            <a:r>
              <a:rPr lang="en-US" altLang="en-US" b="1">
                <a:solidFill>
                  <a:schemeClr val="accent2"/>
                </a:solidFill>
                <a:latin typeface="Times New Roman" panose="02020603050405020304" pitchFamily="18" charset="0"/>
              </a:rPr>
              <a:t>.</a:t>
            </a:r>
            <a:endParaRPr lang="en-US" altLang="en-US" b="1">
              <a:solidFill>
                <a:srgbClr val="CC0000"/>
              </a:solidFill>
              <a:latin typeface="Times New Roman" panose="02020603050405020304" pitchFamily="18" charset="0"/>
            </a:endParaRPr>
          </a:p>
        </p:txBody>
      </p:sp>
      <p:sp>
        <p:nvSpPr>
          <p:cNvPr id="5128" name="Rectangle 8">
            <a:extLst>
              <a:ext uri="{FF2B5EF4-FFF2-40B4-BE49-F238E27FC236}">
                <a16:creationId xmlns:a16="http://schemas.microsoft.com/office/drawing/2014/main" id="{4AD51013-1968-4598-B930-845F02ADDC81}"/>
              </a:ext>
            </a:extLst>
          </p:cNvPr>
          <p:cNvSpPr>
            <a:spLocks noChangeArrowheads="1"/>
          </p:cNvSpPr>
          <p:nvPr/>
        </p:nvSpPr>
        <p:spPr bwMode="auto">
          <a:xfrm>
            <a:off x="5867399" y="904568"/>
            <a:ext cx="4800600" cy="838200"/>
          </a:xfrm>
          <a:prstGeom prst="rect">
            <a:avLst/>
          </a:prstGeom>
          <a:noFill/>
          <a:ln>
            <a:noFill/>
          </a:ln>
          <a:effectLst>
            <a:outerShdw dist="35921" dir="2700000" sy="50000" kx="2115830" algn="bl" rotWithShape="0">
              <a:schemeClr val="bg2">
                <a:alpha val="79999"/>
              </a:schemeClr>
            </a:outerShdw>
          </a:effectLst>
          <a:extLst>
            <a:ext uri="{909E8E84-426E-40DD-AFC4-6F175D3DCCD1}">
              <a14:hiddenFill xmlns:a14="http://schemas.microsoft.com/office/drawing/2010/mai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14:hiddenFill>
            </a:ext>
            <a:ext uri="{91240B29-F687-4F45-9708-019B960494DF}">
              <a14:hiddenLine xmlns:a14="http://schemas.microsoft.com/office/drawing/2010/main" w="12700" algn="ctr">
                <a:solidFill>
                  <a:schemeClr val="tx1"/>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Tx/>
              <a:buNone/>
            </a:pPr>
            <a:r>
              <a:rPr lang="en-US" altLang="en-US" sz="2400" b="1">
                <a:solidFill>
                  <a:srgbClr val="CC0000"/>
                </a:solidFill>
                <a:latin typeface="Times New Roman" panose="02020603050405020304" pitchFamily="18" charset="0"/>
                <a:cs typeface="Times New Roman" panose="02020603050405020304" pitchFamily="18" charset="0"/>
              </a:rPr>
              <a:t>1. </a:t>
            </a:r>
            <a:r>
              <a:rPr lang="en-US" altLang="en-US" sz="2400" b="1" u="sng">
                <a:solidFill>
                  <a:srgbClr val="CC0000"/>
                </a:solidFill>
                <a:latin typeface="Times New Roman" panose="02020603050405020304" pitchFamily="18" charset="0"/>
                <a:cs typeface="Times New Roman" panose="02020603050405020304" pitchFamily="18" charset="0"/>
              </a:rPr>
              <a:t>Tác giả :</a:t>
            </a:r>
            <a:endParaRPr lang="en-US" altLang="en-US" sz="2400">
              <a:solidFill>
                <a:srgbClr val="000000"/>
              </a:solidFill>
              <a:latin typeface="Times New Roman" panose="02020603050405020304" pitchFamily="18" charset="0"/>
              <a:cs typeface="Times New Roman" panose="02020603050405020304" pitchFamily="18" charset="0"/>
            </a:endParaRPr>
          </a:p>
        </p:txBody>
      </p:sp>
      <p:pic>
        <p:nvPicPr>
          <p:cNvPr id="1026" name="Picture 2" descr="Lê Minh Khuê, người về từ Jeju">
            <a:extLst>
              <a:ext uri="{FF2B5EF4-FFF2-40B4-BE49-F238E27FC236}">
                <a16:creationId xmlns:a16="http://schemas.microsoft.com/office/drawing/2014/main" id="{A2AC3CA6-4B0D-629F-F4C5-0E34F3CC8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4924" y="1032679"/>
            <a:ext cx="3810000" cy="5076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5F33BA7-2511-0A6A-78CE-3C0720EDBE71}"/>
              </a:ext>
            </a:extLst>
          </p:cNvPr>
          <p:cNvSpPr txBox="1"/>
          <p:nvPr/>
        </p:nvSpPr>
        <p:spPr>
          <a:xfrm>
            <a:off x="1304924" y="6119336"/>
            <a:ext cx="3810000" cy="738664"/>
          </a:xfrm>
          <a:prstGeom prst="rect">
            <a:avLst/>
          </a:prstGeom>
          <a:noFill/>
        </p:spPr>
        <p:txBody>
          <a:bodyPr wrap="square">
            <a:spAutoFit/>
          </a:bodyPr>
          <a:lstStyle/>
          <a:p>
            <a:r>
              <a:rPr lang="vi-VN" sz="1400" dirty="0">
                <a:solidFill>
                  <a:srgbClr val="7030A0"/>
                </a:solidFill>
                <a:latin typeface="+mj-lt"/>
              </a:rPr>
              <a:t>Nguồn: </a:t>
            </a:r>
            <a:r>
              <a:rPr lang="en-US" sz="1400" dirty="0">
                <a:solidFill>
                  <a:srgbClr val="7030A0"/>
                </a:solidFill>
                <a:latin typeface="Times New Roman" panose="02020603050405020304" pitchFamily="18" charset="0"/>
                <a:cs typeface="Times New Roman" panose="02020603050405020304" pitchFamily="18" charset="0"/>
              </a:rPr>
              <a:t>https://thanhnien.mediacdn.vn/Uploaded/2014/Pictures20125/MinhNguyet/thang5/MinhKhue2.jpg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plus(in)">
                                      <p:cBhvr>
                                        <p:cTn id="7" dur="2000"/>
                                        <p:tgtEl>
                                          <p:spTgt spid="5122"/>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5128"/>
                                        </p:tgtEl>
                                        <p:attrNameLst>
                                          <p:attrName>style.visibility</p:attrName>
                                        </p:attrNameLst>
                                      </p:cBhvr>
                                      <p:to>
                                        <p:strVal val="visible"/>
                                      </p:to>
                                    </p:set>
                                    <p:animEffect transition="in" filter="plus(in)">
                                      <p:cBhvr>
                                        <p:cTn id="10" dur="2000"/>
                                        <p:tgtEl>
                                          <p:spTgt spid="512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5123">
                                            <p:txEl>
                                              <p:pRg st="0" end="0"/>
                                            </p:txEl>
                                          </p:spTgt>
                                        </p:tgtEl>
                                        <p:attrNameLst>
                                          <p:attrName>style.visibility</p:attrName>
                                        </p:attrNameLst>
                                      </p:cBhvr>
                                      <p:to>
                                        <p:strVal val="visible"/>
                                      </p:to>
                                    </p:set>
                                    <p:animEffect transition="in" filter="slide(fromBottom)">
                                      <p:cBhvr>
                                        <p:cTn id="15" dur="500"/>
                                        <p:tgtEl>
                                          <p:spTgt spid="5123">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5123">
                                            <p:txEl>
                                              <p:pRg st="1" end="1"/>
                                            </p:txEl>
                                          </p:spTgt>
                                        </p:tgtEl>
                                        <p:attrNameLst>
                                          <p:attrName>style.visibility</p:attrName>
                                        </p:attrNameLst>
                                      </p:cBhvr>
                                      <p:to>
                                        <p:strVal val="visible"/>
                                      </p:to>
                                    </p:set>
                                    <p:animEffect transition="in" filter="slide(fromBottom)">
                                      <p:cBhvr>
                                        <p:cTn id="18" dur="500"/>
                                        <p:tgtEl>
                                          <p:spTgt spid="5123">
                                            <p:txEl>
                                              <p:pRg st="1" end="1"/>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slide(fromBottom)">
                                      <p:cBhvr>
                                        <p:cTn id="21" dur="500"/>
                                        <p:tgtEl>
                                          <p:spTgt spid="5123">
                                            <p:txEl>
                                              <p:pRg st="2" end="2"/>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5123">
                                            <p:txEl>
                                              <p:pRg st="4" end="4"/>
                                            </p:txEl>
                                          </p:spTgt>
                                        </p:tgtEl>
                                        <p:attrNameLst>
                                          <p:attrName>style.visibility</p:attrName>
                                        </p:attrNameLst>
                                      </p:cBhvr>
                                      <p:to>
                                        <p:strVal val="visible"/>
                                      </p:to>
                                    </p:set>
                                    <p:animEffect transition="in" filter="slide(fromBottom)">
                                      <p:cBhvr>
                                        <p:cTn id="24" dur="5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a:extLst>
              <a:ext uri="{FF2B5EF4-FFF2-40B4-BE49-F238E27FC236}">
                <a16:creationId xmlns:a16="http://schemas.microsoft.com/office/drawing/2014/main" id="{DE6C65CF-1CD9-40B0-BDF5-B89BBB229767}"/>
              </a:ext>
            </a:extLst>
          </p:cNvPr>
          <p:cNvSpPr txBox="1">
            <a:spLocks noChangeArrowheads="1"/>
          </p:cNvSpPr>
          <p:nvPr/>
        </p:nvSpPr>
        <p:spPr bwMode="auto">
          <a:xfrm>
            <a:off x="295421" y="304800"/>
            <a:ext cx="11465169"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2. </a:t>
            </a:r>
            <a:r>
              <a:rPr lang="en-US" altLang="en-US" sz="2400" b="1" dirty="0" err="1">
                <a:latin typeface="Times New Roman" panose="02020603050405020304" pitchFamily="18" charset="0"/>
                <a:cs typeface="Times New Roman" panose="02020603050405020304" pitchFamily="18" charset="0"/>
              </a:rPr>
              <a:t>Tác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phẩm</a:t>
            </a:r>
            <a:r>
              <a:rPr lang="en-US" altLang="en-US" sz="2400" b="1" dirty="0">
                <a:latin typeface="Times New Roman" panose="02020603050405020304" pitchFamily="18" charset="0"/>
                <a:cs typeface="Times New Roman" panose="02020603050405020304" pitchFamily="18" charset="0"/>
              </a:rPr>
              <a:t>:</a:t>
            </a:r>
          </a:p>
          <a:p>
            <a:pPr eaLnBrk="1" hangingPunct="1">
              <a:spcBef>
                <a:spcPct val="0"/>
              </a:spcBef>
              <a:buFontTx/>
              <a:buNone/>
            </a:pP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Hoàn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cảnh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Truyện</a:t>
            </a:r>
            <a:r>
              <a:rPr lang="en-US" altLang="en-US" sz="2400" dirty="0">
                <a:latin typeface="Times New Roman" panose="02020603050405020304" pitchFamily="18" charset="0"/>
                <a:cs typeface="Times New Roman" panose="02020603050405020304" pitchFamily="18" charset="0"/>
              </a:rPr>
              <a:t> </a:t>
            </a:r>
            <a:r>
              <a:rPr lang="en-US" altLang="en-US" sz="2400" i="1" dirty="0">
                <a:latin typeface="Times New Roman" panose="02020603050405020304" pitchFamily="18" charset="0"/>
                <a:cs typeface="Times New Roman" panose="02020603050405020304" pitchFamily="18" charset="0"/>
              </a:rPr>
              <a:t>"</a:t>
            </a:r>
            <a:r>
              <a:rPr lang="en-US" altLang="en-US" sz="2400" i="1" dirty="0" err="1">
                <a:latin typeface="Times New Roman" panose="02020603050405020304" pitchFamily="18" charset="0"/>
                <a:cs typeface="Times New Roman" panose="02020603050405020304" pitchFamily="18" charset="0"/>
              </a:rPr>
              <a:t>Những</a:t>
            </a:r>
            <a:r>
              <a:rPr lang="en-US" altLang="en-US" sz="2400" i="1"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ngôi</a:t>
            </a:r>
            <a:r>
              <a:rPr lang="en-US" altLang="en-US" sz="2400" i="1"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sao</a:t>
            </a:r>
            <a:r>
              <a:rPr lang="en-US" altLang="en-US" sz="2400" i="1"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xa</a:t>
            </a:r>
            <a:r>
              <a:rPr lang="en-US" altLang="en-US" sz="2400" i="1" dirty="0">
                <a:latin typeface="Times New Roman" panose="02020603050405020304" pitchFamily="18" charset="0"/>
                <a:cs typeface="Times New Roman" panose="02020603050405020304" pitchFamily="18" charset="0"/>
              </a:rPr>
              <a:t> </a:t>
            </a:r>
            <a:r>
              <a:rPr lang="en-US" altLang="en-US" sz="2400" i="1" dirty="0" err="1">
                <a:latin typeface="Times New Roman" panose="02020603050405020304" pitchFamily="18" charset="0"/>
                <a:cs typeface="Times New Roman" panose="02020603050405020304" pitchFamily="18" charset="0"/>
              </a:rPr>
              <a:t>xôi</a:t>
            </a:r>
            <a:r>
              <a:rPr lang="en-US" altLang="en-US" sz="2400" i="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số</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phẩm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tay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Lê Minh </a:t>
            </a:r>
            <a:r>
              <a:rPr lang="en-US" altLang="en-US" sz="2400" dirty="0" err="1">
                <a:latin typeface="Times New Roman" panose="02020603050405020304" pitchFamily="18" charset="0"/>
                <a:cs typeface="Times New Roman" panose="02020603050405020304" pitchFamily="18" charset="0"/>
              </a:rPr>
              <a:t>Khuê</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năm</a:t>
            </a:r>
            <a:r>
              <a:rPr lang="en-US" altLang="en-US" sz="2400" dirty="0">
                <a:latin typeface="Times New Roman" panose="02020603050405020304" pitchFamily="18" charset="0"/>
                <a:cs typeface="Times New Roman" panose="02020603050405020304" pitchFamily="18" charset="0"/>
              </a:rPr>
              <a:t> 1971, </a:t>
            </a:r>
            <a:r>
              <a:rPr lang="en-US" altLang="en-US" sz="2400" dirty="0" err="1">
                <a:latin typeface="Times New Roman" panose="02020603050405020304" pitchFamily="18" charset="0"/>
                <a:cs typeface="Times New Roman" panose="02020603050405020304" pitchFamily="18" charset="0"/>
              </a:rPr>
              <a:t>lúc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cuộc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chống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tộc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đang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diễn</a:t>
            </a:r>
            <a:r>
              <a:rPr lang="en-US" altLang="en-US" sz="2400" dirty="0">
                <a:latin typeface="Times New Roman" panose="02020603050405020304" pitchFamily="18" charset="0"/>
                <a:cs typeface="Times New Roman" panose="02020603050405020304" pitchFamily="18" charset="0"/>
              </a:rPr>
              <a:t> ra </a:t>
            </a:r>
            <a:r>
              <a:rPr lang="en-US" altLang="en-US" sz="2400" dirty="0" err="1">
                <a:latin typeface="Times New Roman" panose="02020603050405020304" pitchFamily="18" charset="0"/>
                <a:cs typeface="Times New Roman" panose="02020603050405020304" pitchFamily="18" charset="0"/>
              </a:rPr>
              <a: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liệt</a:t>
            </a:r>
            <a:r>
              <a:rPr lang="en-US" altLang="en-US" sz="2400" dirty="0">
                <a:latin typeface="Times New Roman" panose="02020603050405020304" pitchFamily="18" charset="0"/>
                <a:cs typeface="Times New Roman" panose="02020603050405020304" pitchFamily="18" charset="0"/>
              </a:rPr>
              <a:t>.</a:t>
            </a:r>
          </a:p>
          <a:p>
            <a:pPr eaLnBrk="1" hangingPunct="1">
              <a:spcBef>
                <a:spcPct val="0"/>
              </a:spcBef>
              <a:buFontTx/>
              <a:buNone/>
            </a:pPr>
            <a:endParaRPr lang="en-US" altLang="en-US" sz="2400" dirty="0">
              <a:latin typeface="Times New Roman" panose="02020603050405020304" pitchFamily="18" charset="0"/>
              <a:cs typeface="Times New Roman" panose="02020603050405020304" pitchFamily="18" charset="0"/>
            </a:endParaRPr>
          </a:p>
        </p:txBody>
      </p:sp>
      <p:sp>
        <p:nvSpPr>
          <p:cNvPr id="16387" name="TextBox 1">
            <a:extLst>
              <a:ext uri="{FF2B5EF4-FFF2-40B4-BE49-F238E27FC236}">
                <a16:creationId xmlns:a16="http://schemas.microsoft.com/office/drawing/2014/main" id="{971F3613-4277-47D2-B327-E036CBCA62C2}"/>
              </a:ext>
            </a:extLst>
          </p:cNvPr>
          <p:cNvSpPr txBox="1">
            <a:spLocks noChangeArrowheads="1"/>
          </p:cNvSpPr>
          <p:nvPr/>
        </p:nvSpPr>
        <p:spPr bwMode="auto">
          <a:xfrm>
            <a:off x="295421" y="1989138"/>
            <a:ext cx="9401029"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u="sng" dirty="0">
                <a:latin typeface="Times New Roman" panose="02020603050405020304" pitchFamily="18" charset="0"/>
                <a:cs typeface="Times New Roman" panose="02020603050405020304" pitchFamily="18" charset="0"/>
              </a:rPr>
              <a:t>II. Đọc hiểu văn bản</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pPr>
            <a:r>
              <a:rPr lang="nl-NL" altLang="en-US" sz="2400" b="1" u="sng" dirty="0">
                <a:latin typeface="Times New Roman" panose="02020603050405020304" pitchFamily="18" charset="0"/>
                <a:cs typeface="Times New Roman" panose="02020603050405020304" pitchFamily="18" charset="0"/>
              </a:rPr>
              <a:t>1. Đọc, tìm hiểu chú thích</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pPr>
            <a:r>
              <a:rPr lang="nl-NL" altLang="en-US" sz="1800" b="1" dirty="0">
                <a:latin typeface="Arial" panose="020B0604020202020204" pitchFamily="34" charset="0"/>
              </a:rPr>
              <a:t> </a:t>
            </a:r>
            <a:endParaRPr lang="en-US" altLang="en-US" sz="1800" dirty="0">
              <a:latin typeface="Arial" panose="020B0604020202020204" pitchFamily="34" charset="0"/>
            </a:endParaRPr>
          </a:p>
          <a:p>
            <a:pPr>
              <a:spcBef>
                <a:spcPct val="0"/>
              </a:spcBef>
              <a:buFontTx/>
              <a:buNone/>
            </a:pPr>
            <a:endParaRPr lang="en-US" altLang="en-US" sz="1800"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3">
            <a:extLst>
              <a:ext uri="{FF2B5EF4-FFF2-40B4-BE49-F238E27FC236}">
                <a16:creationId xmlns:a16="http://schemas.microsoft.com/office/drawing/2014/main" id="{1840D988-5F3B-45ED-B8A2-AF390682844E}"/>
              </a:ext>
            </a:extLst>
          </p:cNvPr>
          <p:cNvSpPr txBox="1">
            <a:spLocks noChangeArrowheads="1"/>
          </p:cNvSpPr>
          <p:nvPr/>
        </p:nvSpPr>
        <p:spPr bwMode="auto">
          <a:xfrm>
            <a:off x="239151" y="188913"/>
            <a:ext cx="1156364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nl-NL" altLang="en-US" sz="2000" dirty="0">
                <a:latin typeface="Arial" panose="020B0604020202020204" pitchFamily="34" charset="0"/>
              </a:rPr>
              <a:t>     </a:t>
            </a:r>
            <a:r>
              <a:rPr lang="nl-NL" altLang="en-US" sz="2400" dirty="0">
                <a:latin typeface="Times New Roman" panose="02020603050405020304" pitchFamily="18" charset="0"/>
                <a:cs typeface="Times New Roman" panose="02020603050405020304" pitchFamily="18" charset="0"/>
              </a:rPr>
              <a:t>Ba nữ thanh niên làm thành một tổ trinh sát mặt đường tại một trọng điểm trên tuyến đường Trường Sơn. Họ gồm ba cô gái trẻ: Phương Định, Nho  và tổ trưởng là chị Thao. Nhiệm vụ của họ là quan sát địch ném bom, đo khối lượng đất đá phải lấp, đánh dấu vị trí những trái bom chưa nổ và khi cần thì phá bom. Công việc của họ hết sức nguy hiểm vì thường xuyên phải chạy trên cao điểm giữa ban ngày và máy bay địch có thể ập đến bất cứ lúc nào. Đặc biệt, họ phải bình tĩnh đối mặt với thần chết trong mỗi lần phá bom .Họ ở trong một cái hang, dưới chân cao điểm, tách xa đơn vị. Cuộc sống của ba cô gái  giữa chiến trường dù khắc nghiệt và nguy hiểm nhưng vẫn có những niềm vui hồn nhiên của tuổi trẻ. Những giây phút thảnh thơi, mơ mộng và đặc biệt là họ gắn bó, yêu thương nhau trong tình đồng đội, dù mỗi người một cá tính. Phương Định, nhân vật kể chuyện và cũng là nhân vật chính, luôn nhớ về những kỉ niệm với gia đình và thành phố thân yêu của mình.Ở phần cuối, truyện tập trung miêu tả hành động và tâm trạng của các nhân vật, mà chủ yếu là của Phương Định. Trong một lần phá bom Nho bị thương trong sự lo lắng, săn sóc của hai người đồng đội. Niềm vui sướng vỡ òa khi cơn mưa đá bất chợt đến trên cao điểm.</a:t>
            </a: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D9B0EB-C97A-480B-9EC9-87B51BD89D3D}"/>
              </a:ext>
            </a:extLst>
          </p:cNvPr>
          <p:cNvSpPr txBox="1">
            <a:spLocks noChangeArrowheads="1"/>
          </p:cNvSpPr>
          <p:nvPr/>
        </p:nvSpPr>
        <p:spPr bwMode="auto">
          <a:xfrm>
            <a:off x="1524000" y="115888"/>
            <a:ext cx="33480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u="sng" dirty="0">
                <a:latin typeface="Times New Roman" panose="02020603050405020304" pitchFamily="18" charset="0"/>
                <a:cs typeface="Times New Roman" panose="02020603050405020304" pitchFamily="18" charset="0"/>
              </a:rPr>
              <a:t>2. Kết cấu, bố cục</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pPr>
            <a:r>
              <a:rPr lang="nl-NL" altLang="en-US" sz="2400" dirty="0">
                <a:latin typeface="Times New Roman" panose="02020603050405020304" pitchFamily="18" charset="0"/>
                <a:cs typeface="Times New Roman" panose="02020603050405020304" pitchFamily="18" charset="0"/>
              </a:rPr>
              <a:t> - Thể loại:</a:t>
            </a:r>
            <a:endParaRPr lang="en-US" altLang="en-US" sz="2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CC14B71-1A90-486F-B8E5-C86C3F56F5E4}"/>
              </a:ext>
            </a:extLst>
          </p:cNvPr>
          <p:cNvSpPr txBox="1">
            <a:spLocks noChangeArrowheads="1"/>
          </p:cNvSpPr>
          <p:nvPr/>
        </p:nvSpPr>
        <p:spPr bwMode="auto">
          <a:xfrm>
            <a:off x="3000375" y="476251"/>
            <a:ext cx="1943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Truyện ngắn</a:t>
            </a:r>
            <a:endParaRPr lang="en-US" altLang="en-US" sz="24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D2A6BD3-CDE3-4C78-A3CA-AF2BDB4A9992}"/>
              </a:ext>
            </a:extLst>
          </p:cNvPr>
          <p:cNvSpPr txBox="1">
            <a:spLocks noChangeArrowheads="1"/>
          </p:cNvSpPr>
          <p:nvPr/>
        </p:nvSpPr>
        <p:spPr bwMode="auto">
          <a:xfrm>
            <a:off x="1703388" y="947738"/>
            <a:ext cx="18716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Ngôi kể: </a:t>
            </a:r>
            <a:endParaRPr lang="en-US" altLang="en-US" sz="24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6D678B8-8276-41FD-A0DE-6034A12EBC55}"/>
              </a:ext>
            </a:extLst>
          </p:cNvPr>
          <p:cNvSpPr txBox="1">
            <a:spLocks noChangeArrowheads="1"/>
          </p:cNvSpPr>
          <p:nvPr/>
        </p:nvSpPr>
        <p:spPr bwMode="auto">
          <a:xfrm>
            <a:off x="1774826" y="1409701"/>
            <a:ext cx="3889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1800">
                <a:latin typeface="Arial" panose="020B0604020202020204" pitchFamily="34" charset="0"/>
              </a:rPr>
              <a:t>-</a:t>
            </a:r>
            <a:r>
              <a:rPr lang="nl-NL" altLang="en-US" sz="2400">
                <a:latin typeface="Times New Roman" panose="02020603050405020304" pitchFamily="18" charset="0"/>
                <a:cs typeface="Times New Roman" panose="02020603050405020304" pitchFamily="18" charset="0"/>
              </a:rPr>
              <a:t>Phương thức biểu đạt: </a:t>
            </a:r>
            <a:endParaRPr lang="en-US" alt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68008AE-E224-4BF0-AB70-CCB3216A7E4A}"/>
              </a:ext>
            </a:extLst>
          </p:cNvPr>
          <p:cNvSpPr txBox="1">
            <a:spLocks noChangeArrowheads="1"/>
          </p:cNvSpPr>
          <p:nvPr/>
        </p:nvSpPr>
        <p:spPr bwMode="auto">
          <a:xfrm>
            <a:off x="3216276" y="957263"/>
            <a:ext cx="6767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ngôi thứ nhất, từ nhân vật Phương Định kể </a:t>
            </a:r>
            <a:endParaRPr lang="en-US" alt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D93F1EC-F6B0-4BB9-B83C-91EC9416333E}"/>
              </a:ext>
            </a:extLst>
          </p:cNvPr>
          <p:cNvSpPr txBox="1">
            <a:spLocks noChangeArrowheads="1"/>
          </p:cNvSpPr>
          <p:nvPr/>
        </p:nvSpPr>
        <p:spPr bwMode="auto">
          <a:xfrm>
            <a:off x="4657726" y="1409701"/>
            <a:ext cx="54006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tự sự kết hợp miêu tả và biểu cảm</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A056CB59-EB82-489E-86DE-D71E5A7A930A}"/>
              </a:ext>
            </a:extLst>
          </p:cNvPr>
          <p:cNvSpPr txBox="1">
            <a:spLocks noChangeArrowheads="1"/>
          </p:cNvSpPr>
          <p:nvPr/>
        </p:nvSpPr>
        <p:spPr bwMode="auto">
          <a:xfrm>
            <a:off x="1774825" y="1879601"/>
            <a:ext cx="2592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latin typeface="Times New Roman" panose="02020603050405020304" pitchFamily="18" charset="0"/>
                <a:cs typeface="Times New Roman" panose="02020603050405020304" pitchFamily="18" charset="0"/>
              </a:rPr>
              <a:t>- Bố cục:  3 phần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a:extLst>
              <a:ext uri="{FF2B5EF4-FFF2-40B4-BE49-F238E27FC236}">
                <a16:creationId xmlns:a16="http://schemas.microsoft.com/office/drawing/2014/main" id="{BDF032B0-FE69-4F52-8F98-10C1EF2F1DEB}"/>
              </a:ext>
            </a:extLst>
          </p:cNvPr>
          <p:cNvSpPr>
            <a:spLocks noChangeArrowheads="1"/>
          </p:cNvSpPr>
          <p:nvPr/>
        </p:nvSpPr>
        <p:spPr bwMode="auto">
          <a:xfrm>
            <a:off x="2057400" y="1600200"/>
            <a:ext cx="2971800" cy="16002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2400" b="1" dirty="0" err="1">
                <a:solidFill>
                  <a:srgbClr val="0033CC"/>
                </a:solidFill>
                <a:latin typeface="Times New Roman" panose="02020603050405020304" pitchFamily="18" charset="0"/>
              </a:rPr>
              <a:t>Từ</a:t>
            </a:r>
            <a:r>
              <a:rPr lang="en-US" altLang="en-US" sz="2400" b="1" dirty="0">
                <a:solidFill>
                  <a:srgbClr val="0033CC"/>
                </a:solidFill>
                <a:latin typeface="Times New Roman" panose="02020603050405020304" pitchFamily="18" charset="0"/>
              </a:rPr>
              <a:t> </a:t>
            </a:r>
            <a:r>
              <a:rPr lang="en-US" altLang="en-US" sz="2400" b="1" dirty="0" err="1">
                <a:solidFill>
                  <a:srgbClr val="0033CC"/>
                </a:solidFill>
                <a:latin typeface="Times New Roman" panose="02020603050405020304" pitchFamily="18" charset="0"/>
              </a:rPr>
              <a:t>đầu</a:t>
            </a:r>
            <a:r>
              <a:rPr lang="en-US" altLang="en-US" sz="2400" b="1" i="1" dirty="0">
                <a:solidFill>
                  <a:srgbClr val="0033CC"/>
                </a:solidFill>
                <a:latin typeface="Times New Roman" panose="02020603050405020304" pitchFamily="18" charset="0"/>
                <a:sym typeface="Wingdings" panose="05000000000000000000" pitchFamily="2" charset="2"/>
              </a:rPr>
              <a:t></a:t>
            </a:r>
          </a:p>
          <a:p>
            <a:pPr algn="ctr" eaLnBrk="1" hangingPunct="1">
              <a:spcBef>
                <a:spcPct val="0"/>
              </a:spcBef>
              <a:buFontTx/>
              <a:buNone/>
              <a:defRPr/>
            </a:pPr>
            <a:r>
              <a:rPr lang="en-US" altLang="en-US" sz="2400" b="1" i="1" dirty="0">
                <a:solidFill>
                  <a:srgbClr val="0033CC"/>
                </a:solidFill>
                <a:latin typeface="Times New Roman" panose="02020603050405020304" pitchFamily="18" charset="0"/>
                <a:sym typeface="Wingdings" panose="05000000000000000000" pitchFamily="2" charset="2"/>
              </a:rPr>
              <a:t>“</a:t>
            </a:r>
            <a:r>
              <a:rPr lang="en-US" altLang="en-US" sz="2400" b="1" i="1" dirty="0" err="1">
                <a:solidFill>
                  <a:srgbClr val="0033CC"/>
                </a:solidFill>
                <a:latin typeface="Times New Roman" panose="02020603050405020304" pitchFamily="18" charset="0"/>
                <a:sym typeface="Wingdings" panose="05000000000000000000" pitchFamily="2" charset="2"/>
              </a:rPr>
              <a:t>ngôi</a:t>
            </a:r>
            <a:r>
              <a:rPr lang="en-US" altLang="en-US" sz="2400" b="1" i="1" dirty="0">
                <a:solidFill>
                  <a:srgbClr val="0033CC"/>
                </a:solidFill>
                <a:latin typeface="Times New Roman" panose="02020603050405020304" pitchFamily="18" charset="0"/>
                <a:sym typeface="Wingdings" panose="05000000000000000000" pitchFamily="2" charset="2"/>
              </a:rPr>
              <a:t> </a:t>
            </a:r>
            <a:r>
              <a:rPr lang="en-US" altLang="en-US" sz="2400" b="1" i="1" dirty="0" err="1">
                <a:solidFill>
                  <a:srgbClr val="0033CC"/>
                </a:solidFill>
                <a:latin typeface="Times New Roman" panose="02020603050405020304" pitchFamily="18" charset="0"/>
                <a:sym typeface="Wingdings" panose="05000000000000000000" pitchFamily="2" charset="2"/>
              </a:rPr>
              <a:t>sao</a:t>
            </a:r>
            <a:r>
              <a:rPr lang="en-US" altLang="en-US" sz="2400" b="1" i="1" dirty="0">
                <a:solidFill>
                  <a:srgbClr val="0033CC"/>
                </a:solidFill>
                <a:latin typeface="Times New Roman" panose="02020603050405020304" pitchFamily="18" charset="0"/>
                <a:sym typeface="Wingdings" panose="05000000000000000000" pitchFamily="2" charset="2"/>
              </a:rPr>
              <a:t> </a:t>
            </a:r>
            <a:r>
              <a:rPr lang="en-US" altLang="en-US" sz="2400" b="1" i="1" dirty="0" err="1">
                <a:solidFill>
                  <a:srgbClr val="0033CC"/>
                </a:solidFill>
                <a:latin typeface="Times New Roman" panose="02020603050405020304" pitchFamily="18" charset="0"/>
                <a:sym typeface="Wingdings" panose="05000000000000000000" pitchFamily="2" charset="2"/>
              </a:rPr>
              <a:t>trên</a:t>
            </a:r>
            <a:r>
              <a:rPr lang="en-US" altLang="en-US" sz="2400" b="1" i="1" dirty="0">
                <a:solidFill>
                  <a:srgbClr val="0033CC"/>
                </a:solidFill>
                <a:latin typeface="Times New Roman" panose="02020603050405020304" pitchFamily="18" charset="0"/>
                <a:sym typeface="Wingdings" panose="05000000000000000000" pitchFamily="2" charset="2"/>
              </a:rPr>
              <a:t> </a:t>
            </a:r>
            <a:r>
              <a:rPr lang="en-US" altLang="en-US" sz="2400" b="1" i="1" dirty="0" err="1">
                <a:solidFill>
                  <a:srgbClr val="0033CC"/>
                </a:solidFill>
                <a:latin typeface="Times New Roman" panose="02020603050405020304" pitchFamily="18" charset="0"/>
                <a:sym typeface="Wingdings" panose="05000000000000000000" pitchFamily="2" charset="2"/>
              </a:rPr>
              <a:t>mũ</a:t>
            </a:r>
            <a:r>
              <a:rPr lang="en-US" altLang="en-US" sz="2400" b="1" i="1" dirty="0">
                <a:solidFill>
                  <a:srgbClr val="0033CC"/>
                </a:solidFill>
                <a:latin typeface="Times New Roman" panose="02020603050405020304" pitchFamily="18" charset="0"/>
                <a:sym typeface="Wingdings" panose="05000000000000000000" pitchFamily="2" charset="2"/>
              </a:rPr>
              <a:t>”</a:t>
            </a:r>
            <a:endParaRPr lang="en-US" altLang="en-US" sz="2400" b="1" i="1" dirty="0">
              <a:solidFill>
                <a:srgbClr val="0033CC"/>
              </a:solidFill>
              <a:latin typeface="Times New Roman" panose="02020603050405020304" pitchFamily="18" charset="0"/>
            </a:endParaRPr>
          </a:p>
          <a:p>
            <a:pPr algn="ctr" eaLnBrk="1" hangingPunct="1">
              <a:spcBef>
                <a:spcPct val="0"/>
              </a:spcBef>
              <a:buFontTx/>
              <a:buNone/>
              <a:defRPr/>
            </a:pPr>
            <a:endParaRPr lang="en-US" altLang="en-US" sz="2400" b="1" dirty="0">
              <a:solidFill>
                <a:srgbClr val="0033CC"/>
              </a:solidFill>
              <a:latin typeface="Times New Roman" panose="02020603050405020304" pitchFamily="18" charset="0"/>
            </a:endParaRPr>
          </a:p>
        </p:txBody>
      </p:sp>
      <p:sp>
        <p:nvSpPr>
          <p:cNvPr id="65539" name="AutoShape 3">
            <a:extLst>
              <a:ext uri="{FF2B5EF4-FFF2-40B4-BE49-F238E27FC236}">
                <a16:creationId xmlns:a16="http://schemas.microsoft.com/office/drawing/2014/main" id="{A0D93A5E-C372-43AA-9715-BF141D66835D}"/>
              </a:ext>
            </a:extLst>
          </p:cNvPr>
          <p:cNvSpPr>
            <a:spLocks noChangeArrowheads="1"/>
          </p:cNvSpPr>
          <p:nvPr/>
        </p:nvSpPr>
        <p:spPr bwMode="auto">
          <a:xfrm>
            <a:off x="2057400" y="3200400"/>
            <a:ext cx="2971800" cy="16764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2400" b="1" dirty="0" err="1">
                <a:solidFill>
                  <a:srgbClr val="0033CC"/>
                </a:solidFill>
                <a:latin typeface="Times New Roman" panose="02020603050405020304" pitchFamily="18" charset="0"/>
              </a:rPr>
              <a:t>Tiếp</a:t>
            </a:r>
            <a:r>
              <a:rPr lang="en-US" altLang="en-US" sz="2400" b="1" dirty="0">
                <a:solidFill>
                  <a:srgbClr val="0033CC"/>
                </a:solidFill>
                <a:latin typeface="Times New Roman" panose="02020603050405020304" pitchFamily="18" charset="0"/>
              </a:rPr>
              <a:t> </a:t>
            </a:r>
            <a:r>
              <a:rPr lang="en-US" altLang="en-US" sz="2400" b="1" dirty="0" err="1">
                <a:solidFill>
                  <a:srgbClr val="0033CC"/>
                </a:solidFill>
                <a:latin typeface="Times New Roman" panose="02020603050405020304" pitchFamily="18" charset="0"/>
              </a:rPr>
              <a:t>theo</a:t>
            </a:r>
            <a:r>
              <a:rPr lang="en-US" altLang="en-US" sz="2400" b="1" dirty="0">
                <a:solidFill>
                  <a:srgbClr val="0033CC"/>
                </a:solidFill>
                <a:latin typeface="Times New Roman" panose="02020603050405020304" pitchFamily="18" charset="0"/>
              </a:rPr>
              <a:t> </a:t>
            </a:r>
            <a:r>
              <a:rPr lang="en-US" altLang="en-US" sz="2400" b="1" i="1" dirty="0">
                <a:solidFill>
                  <a:srgbClr val="0033CC"/>
                </a:solidFill>
                <a:latin typeface="Times New Roman" panose="02020603050405020304" pitchFamily="18" charset="0"/>
                <a:sym typeface="Wingdings" panose="05000000000000000000" pitchFamily="2" charset="2"/>
              </a:rPr>
              <a:t> </a:t>
            </a:r>
          </a:p>
          <a:p>
            <a:pPr algn="ctr" eaLnBrk="1" hangingPunct="1">
              <a:spcBef>
                <a:spcPct val="0"/>
              </a:spcBef>
              <a:buFontTx/>
              <a:buNone/>
              <a:defRPr/>
            </a:pPr>
            <a:r>
              <a:rPr lang="en-US" altLang="en-US" sz="2400" b="1" i="1" dirty="0">
                <a:solidFill>
                  <a:srgbClr val="0033CC"/>
                </a:solidFill>
                <a:latin typeface="Times New Roman" panose="02020603050405020304" pitchFamily="18" charset="0"/>
                <a:sym typeface="Wingdings" panose="05000000000000000000" pitchFamily="2" charset="2"/>
              </a:rPr>
              <a:t>“</a:t>
            </a:r>
            <a:r>
              <a:rPr lang="en-US" altLang="en-US" sz="2400" b="1" i="1" dirty="0" err="1">
                <a:solidFill>
                  <a:srgbClr val="0033CC"/>
                </a:solidFill>
                <a:latin typeface="Times New Roman" panose="02020603050405020304" pitchFamily="18" charset="0"/>
                <a:sym typeface="Wingdings" panose="05000000000000000000" pitchFamily="2" charset="2"/>
              </a:rPr>
              <a:t>là</a:t>
            </a:r>
            <a:r>
              <a:rPr lang="en-US" altLang="en-US" sz="2400" b="1" i="1" dirty="0">
                <a:solidFill>
                  <a:srgbClr val="0033CC"/>
                </a:solidFill>
                <a:latin typeface="Times New Roman" panose="02020603050405020304" pitchFamily="18" charset="0"/>
                <a:sym typeface="Wingdings" panose="05000000000000000000" pitchFamily="2" charset="2"/>
              </a:rPr>
              <a:t> </a:t>
            </a:r>
            <a:r>
              <a:rPr lang="en-US" altLang="en-US" sz="2400" b="1" i="1" dirty="0" err="1">
                <a:solidFill>
                  <a:srgbClr val="0033CC"/>
                </a:solidFill>
                <a:latin typeface="Times New Roman" panose="02020603050405020304" pitchFamily="18" charset="0"/>
                <a:sym typeface="Wingdings" panose="05000000000000000000" pitchFamily="2" charset="2"/>
              </a:rPr>
              <a:t>buổi</a:t>
            </a:r>
            <a:r>
              <a:rPr lang="en-US" altLang="en-US" sz="2400" b="1" i="1" dirty="0">
                <a:solidFill>
                  <a:srgbClr val="0033CC"/>
                </a:solidFill>
                <a:latin typeface="Times New Roman" panose="02020603050405020304" pitchFamily="18" charset="0"/>
                <a:sym typeface="Wingdings" panose="05000000000000000000" pitchFamily="2" charset="2"/>
              </a:rPr>
              <a:t> </a:t>
            </a:r>
            <a:r>
              <a:rPr lang="en-US" altLang="en-US" sz="2400" b="1" i="1" dirty="0" err="1">
                <a:solidFill>
                  <a:srgbClr val="0033CC"/>
                </a:solidFill>
                <a:latin typeface="Times New Roman" panose="02020603050405020304" pitchFamily="18" charset="0"/>
                <a:sym typeface="Wingdings" panose="05000000000000000000" pitchFamily="2" charset="2"/>
              </a:rPr>
              <a:t>trưa</a:t>
            </a:r>
            <a:r>
              <a:rPr lang="en-US" altLang="en-US" sz="2400" b="1" i="1" dirty="0">
                <a:solidFill>
                  <a:srgbClr val="0033CC"/>
                </a:solidFill>
                <a:latin typeface="Times New Roman" panose="02020603050405020304" pitchFamily="18" charset="0"/>
                <a:sym typeface="Wingdings" panose="05000000000000000000" pitchFamily="2" charset="2"/>
              </a:rPr>
              <a:t>”</a:t>
            </a:r>
            <a:endParaRPr lang="en-US" altLang="en-US" sz="2400" b="1" i="1" dirty="0">
              <a:solidFill>
                <a:srgbClr val="0033CC"/>
              </a:solidFill>
              <a:latin typeface="Times New Roman" panose="02020603050405020304" pitchFamily="18" charset="0"/>
            </a:endParaRPr>
          </a:p>
          <a:p>
            <a:pPr algn="ctr" eaLnBrk="1" hangingPunct="1">
              <a:spcBef>
                <a:spcPct val="0"/>
              </a:spcBef>
              <a:buFontTx/>
              <a:buNone/>
              <a:defRPr/>
            </a:pPr>
            <a:endParaRPr lang="en-US" altLang="en-US" sz="2400" b="1" dirty="0">
              <a:solidFill>
                <a:srgbClr val="0033CC"/>
              </a:solidFill>
              <a:latin typeface="Times New Roman" panose="02020603050405020304" pitchFamily="18" charset="0"/>
            </a:endParaRPr>
          </a:p>
        </p:txBody>
      </p:sp>
      <p:sp>
        <p:nvSpPr>
          <p:cNvPr id="65540" name="AutoShape 4">
            <a:extLst>
              <a:ext uri="{FF2B5EF4-FFF2-40B4-BE49-F238E27FC236}">
                <a16:creationId xmlns:a16="http://schemas.microsoft.com/office/drawing/2014/main" id="{7F97DEDB-4486-427E-A86B-7858707C5D9C}"/>
              </a:ext>
            </a:extLst>
          </p:cNvPr>
          <p:cNvSpPr>
            <a:spLocks noChangeArrowheads="1"/>
          </p:cNvSpPr>
          <p:nvPr/>
        </p:nvSpPr>
        <p:spPr bwMode="auto">
          <a:xfrm>
            <a:off x="2057400" y="4906963"/>
            <a:ext cx="2971800" cy="160020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2400" b="1" dirty="0" err="1">
                <a:solidFill>
                  <a:srgbClr val="0033CC"/>
                </a:solidFill>
                <a:latin typeface="Times New Roman" panose="02020603050405020304" pitchFamily="18" charset="0"/>
              </a:rPr>
              <a:t>Đoạn</a:t>
            </a:r>
            <a:r>
              <a:rPr lang="en-US" altLang="en-US" sz="2400" b="1" dirty="0">
                <a:solidFill>
                  <a:srgbClr val="0033CC"/>
                </a:solidFill>
                <a:latin typeface="Times New Roman" panose="02020603050405020304" pitchFamily="18" charset="0"/>
              </a:rPr>
              <a:t> </a:t>
            </a:r>
            <a:r>
              <a:rPr lang="en-US" altLang="en-US" sz="2400" b="1" dirty="0" err="1">
                <a:solidFill>
                  <a:srgbClr val="0033CC"/>
                </a:solidFill>
                <a:latin typeface="Times New Roman" panose="02020603050405020304" pitchFamily="18" charset="0"/>
              </a:rPr>
              <a:t>còn</a:t>
            </a:r>
            <a:r>
              <a:rPr lang="en-US" altLang="en-US" sz="2400" b="1" dirty="0">
                <a:solidFill>
                  <a:srgbClr val="0033CC"/>
                </a:solidFill>
                <a:latin typeface="Times New Roman" panose="02020603050405020304" pitchFamily="18" charset="0"/>
              </a:rPr>
              <a:t> </a:t>
            </a:r>
            <a:r>
              <a:rPr lang="en-US" altLang="en-US" sz="2400" b="1" dirty="0" err="1">
                <a:solidFill>
                  <a:srgbClr val="0033CC"/>
                </a:solidFill>
                <a:latin typeface="Times New Roman" panose="02020603050405020304" pitchFamily="18" charset="0"/>
              </a:rPr>
              <a:t>lại</a:t>
            </a:r>
            <a:endParaRPr lang="en-US" altLang="en-US" sz="2400" b="1" dirty="0">
              <a:solidFill>
                <a:srgbClr val="0033CC"/>
              </a:solidFill>
              <a:latin typeface="Times New Roman" panose="02020603050405020304" pitchFamily="18" charset="0"/>
            </a:endParaRPr>
          </a:p>
          <a:p>
            <a:pPr algn="ctr" eaLnBrk="1" hangingPunct="1">
              <a:spcBef>
                <a:spcPct val="0"/>
              </a:spcBef>
              <a:buFontTx/>
              <a:buNone/>
              <a:defRPr/>
            </a:pPr>
            <a:endParaRPr lang="en-US" altLang="en-US" sz="2400" b="1" dirty="0">
              <a:solidFill>
                <a:srgbClr val="0033CC"/>
              </a:solidFill>
              <a:latin typeface="Times New Roman" panose="02020603050405020304" pitchFamily="18" charset="0"/>
            </a:endParaRPr>
          </a:p>
        </p:txBody>
      </p:sp>
      <p:sp>
        <p:nvSpPr>
          <p:cNvPr id="65541" name="Line 5">
            <a:extLst>
              <a:ext uri="{FF2B5EF4-FFF2-40B4-BE49-F238E27FC236}">
                <a16:creationId xmlns:a16="http://schemas.microsoft.com/office/drawing/2014/main" id="{EB689235-9CB5-45B9-9E5A-318FE69C359E}"/>
              </a:ext>
            </a:extLst>
          </p:cNvPr>
          <p:cNvSpPr>
            <a:spLocks noChangeShapeType="1"/>
          </p:cNvSpPr>
          <p:nvPr/>
        </p:nvSpPr>
        <p:spPr bwMode="auto">
          <a:xfrm flipV="1">
            <a:off x="5029200" y="2209800"/>
            <a:ext cx="838200" cy="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2" name="Rectangle 6">
            <a:extLst>
              <a:ext uri="{FF2B5EF4-FFF2-40B4-BE49-F238E27FC236}">
                <a16:creationId xmlns:a16="http://schemas.microsoft.com/office/drawing/2014/main" id="{861254B2-BA52-46D2-9956-792B4525F587}"/>
              </a:ext>
            </a:extLst>
          </p:cNvPr>
          <p:cNvSpPr>
            <a:spLocks noChangeArrowheads="1"/>
          </p:cNvSpPr>
          <p:nvPr/>
        </p:nvSpPr>
        <p:spPr bwMode="auto">
          <a:xfrm>
            <a:off x="6019800" y="1844676"/>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i="1">
                <a:solidFill>
                  <a:srgbClr val="0066FF"/>
                </a:solidFill>
                <a:latin typeface="Times New Roman" panose="02020603050405020304" pitchFamily="18" charset="0"/>
              </a:rPr>
              <a:t>Hoàn cảnh sống và công việc của tổ trinh sát mặt đường.</a:t>
            </a:r>
          </a:p>
        </p:txBody>
      </p:sp>
      <p:sp>
        <p:nvSpPr>
          <p:cNvPr id="65543" name="Line 7">
            <a:extLst>
              <a:ext uri="{FF2B5EF4-FFF2-40B4-BE49-F238E27FC236}">
                <a16:creationId xmlns:a16="http://schemas.microsoft.com/office/drawing/2014/main" id="{15FF3F2D-9439-4D27-BB23-304DD8288507}"/>
              </a:ext>
            </a:extLst>
          </p:cNvPr>
          <p:cNvSpPr>
            <a:spLocks noChangeShapeType="1"/>
          </p:cNvSpPr>
          <p:nvPr/>
        </p:nvSpPr>
        <p:spPr bwMode="auto">
          <a:xfrm flipV="1">
            <a:off x="5029200" y="3733800"/>
            <a:ext cx="914400" cy="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4" name="Rectangle 8">
            <a:extLst>
              <a:ext uri="{FF2B5EF4-FFF2-40B4-BE49-F238E27FC236}">
                <a16:creationId xmlns:a16="http://schemas.microsoft.com/office/drawing/2014/main" id="{96BC8E80-4052-4C40-B003-0B2239C15F27}"/>
              </a:ext>
            </a:extLst>
          </p:cNvPr>
          <p:cNvSpPr>
            <a:spLocks noChangeArrowheads="1"/>
          </p:cNvSpPr>
          <p:nvPr/>
        </p:nvSpPr>
        <p:spPr bwMode="auto">
          <a:xfrm>
            <a:off x="6096000" y="3186113"/>
            <a:ext cx="43132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i="1">
                <a:solidFill>
                  <a:srgbClr val="0033CC"/>
                </a:solidFill>
                <a:latin typeface="Times New Roman" panose="02020603050405020304" pitchFamily="18" charset="0"/>
              </a:rPr>
              <a:t>Một lần phá bom Nho bị thương</a:t>
            </a:r>
          </a:p>
          <a:p>
            <a:pPr eaLnBrk="1" hangingPunct="1">
              <a:spcBef>
                <a:spcPct val="50000"/>
              </a:spcBef>
              <a:buFontTx/>
              <a:buNone/>
            </a:pPr>
            <a:r>
              <a:rPr lang="en-US" altLang="en-US" sz="2400" b="1" i="1">
                <a:solidFill>
                  <a:srgbClr val="0033CC"/>
                </a:solidFill>
                <a:latin typeface="Times New Roman" panose="02020603050405020304" pitchFamily="18" charset="0"/>
              </a:rPr>
              <a:t> cả tổ lo lắng chăm sóc.</a:t>
            </a:r>
          </a:p>
        </p:txBody>
      </p:sp>
      <p:sp>
        <p:nvSpPr>
          <p:cNvPr id="65545" name="Line 9">
            <a:extLst>
              <a:ext uri="{FF2B5EF4-FFF2-40B4-BE49-F238E27FC236}">
                <a16:creationId xmlns:a16="http://schemas.microsoft.com/office/drawing/2014/main" id="{772C8749-5029-4864-8363-A43DAD45CBF9}"/>
              </a:ext>
            </a:extLst>
          </p:cNvPr>
          <p:cNvSpPr>
            <a:spLocks noChangeShapeType="1"/>
          </p:cNvSpPr>
          <p:nvPr/>
        </p:nvSpPr>
        <p:spPr bwMode="auto">
          <a:xfrm>
            <a:off x="5029200" y="5638800"/>
            <a:ext cx="914400" cy="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6" name="Rectangle 10">
            <a:extLst>
              <a:ext uri="{FF2B5EF4-FFF2-40B4-BE49-F238E27FC236}">
                <a16:creationId xmlns:a16="http://schemas.microsoft.com/office/drawing/2014/main" id="{E0BD77A6-6B76-434A-A4D3-EA4B9ED700D4}"/>
              </a:ext>
            </a:extLst>
          </p:cNvPr>
          <p:cNvSpPr>
            <a:spLocks noChangeArrowheads="1"/>
          </p:cNvSpPr>
          <p:nvPr/>
        </p:nvSpPr>
        <p:spPr bwMode="auto">
          <a:xfrm>
            <a:off x="6019800" y="5197476"/>
            <a:ext cx="4495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400" b="1" i="1">
                <a:solidFill>
                  <a:srgbClr val="0000FF"/>
                </a:solidFill>
                <a:latin typeface="Times New Roman" panose="02020603050405020304" pitchFamily="18" charset="0"/>
              </a:rPr>
              <a:t>Sau phút hiểm nguy, niềm vui của cả tổ với cơn mưa bất chợt.</a:t>
            </a:r>
          </a:p>
        </p:txBody>
      </p:sp>
      <p:sp>
        <p:nvSpPr>
          <p:cNvPr id="19467" name="Text Box 11">
            <a:extLst>
              <a:ext uri="{FF2B5EF4-FFF2-40B4-BE49-F238E27FC236}">
                <a16:creationId xmlns:a16="http://schemas.microsoft.com/office/drawing/2014/main" id="{A95B93FB-48BC-4D58-9D45-5C985F2523A4}"/>
              </a:ext>
            </a:extLst>
          </p:cNvPr>
          <p:cNvSpPr txBox="1">
            <a:spLocks noChangeArrowheads="1"/>
          </p:cNvSpPr>
          <p:nvPr/>
        </p:nvSpPr>
        <p:spPr bwMode="auto">
          <a:xfrm>
            <a:off x="1828800" y="457200"/>
            <a:ext cx="2667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US" altLang="en-US" sz="2200">
              <a:solidFill>
                <a:srgbClr val="000000"/>
              </a:solidFill>
              <a:latin typeface="Arial" panose="020B0604020202020204" pitchFamily="34" charset="0"/>
            </a:endParaRPr>
          </a:p>
        </p:txBody>
      </p:sp>
      <p:sp>
        <p:nvSpPr>
          <p:cNvPr id="19468" name="Text Box 12">
            <a:extLst>
              <a:ext uri="{FF2B5EF4-FFF2-40B4-BE49-F238E27FC236}">
                <a16:creationId xmlns:a16="http://schemas.microsoft.com/office/drawing/2014/main" id="{57332C6E-B474-4D92-82EC-02D0D3AECD5C}"/>
              </a:ext>
            </a:extLst>
          </p:cNvPr>
          <p:cNvSpPr txBox="1">
            <a:spLocks noChangeArrowheads="1"/>
          </p:cNvSpPr>
          <p:nvPr/>
        </p:nvSpPr>
        <p:spPr bwMode="auto">
          <a:xfrm>
            <a:off x="2590800" y="457200"/>
            <a:ext cx="350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b="1">
                <a:solidFill>
                  <a:srgbClr val="003300"/>
                </a:solidFill>
                <a:latin typeface="Times New Roman" panose="02020603050405020304" pitchFamily="18" charset="0"/>
                <a:cs typeface="Times New Roman" panose="02020603050405020304" pitchFamily="18" charset="0"/>
              </a:rPr>
              <a:t>Bố cục: 3 phần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checkerboard(across)">
                                      <p:cBhvr>
                                        <p:cTn id="7" dur="500"/>
                                        <p:tgtEl>
                                          <p:spTgt spid="6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5541"/>
                                        </p:tgtEl>
                                        <p:attrNameLst>
                                          <p:attrName>style.visibility</p:attrName>
                                        </p:attrNameLst>
                                      </p:cBhvr>
                                      <p:to>
                                        <p:strVal val="visible"/>
                                      </p:to>
                                    </p:set>
                                    <p:animEffect transition="in" filter="blinds(horizontal)">
                                      <p:cBhvr>
                                        <p:cTn id="12" dur="500"/>
                                        <p:tgtEl>
                                          <p:spTgt spid="655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5542"/>
                                        </p:tgtEl>
                                        <p:attrNameLst>
                                          <p:attrName>style.visibility</p:attrName>
                                        </p:attrNameLst>
                                      </p:cBhvr>
                                      <p:to>
                                        <p:strVal val="visible"/>
                                      </p:to>
                                    </p:set>
                                    <p:animEffect transition="in" filter="blinds(horizontal)">
                                      <p:cBhvr>
                                        <p:cTn id="17" dur="500"/>
                                        <p:tgtEl>
                                          <p:spTgt spid="655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5539"/>
                                        </p:tgtEl>
                                        <p:attrNameLst>
                                          <p:attrName>style.visibility</p:attrName>
                                        </p:attrNameLst>
                                      </p:cBhvr>
                                      <p:to>
                                        <p:strVal val="visible"/>
                                      </p:to>
                                    </p:set>
                                    <p:anim calcmode="lin" valueType="num">
                                      <p:cBhvr additive="base">
                                        <p:cTn id="22" dur="500" fill="hold"/>
                                        <p:tgtEl>
                                          <p:spTgt spid="65539"/>
                                        </p:tgtEl>
                                        <p:attrNameLst>
                                          <p:attrName>ppt_x</p:attrName>
                                        </p:attrNameLst>
                                      </p:cBhvr>
                                      <p:tavLst>
                                        <p:tav tm="0">
                                          <p:val>
                                            <p:strVal val="#ppt_x"/>
                                          </p:val>
                                        </p:tav>
                                        <p:tav tm="100000">
                                          <p:val>
                                            <p:strVal val="#ppt_x"/>
                                          </p:val>
                                        </p:tav>
                                      </p:tavLst>
                                    </p:anim>
                                    <p:anim calcmode="lin" valueType="num">
                                      <p:cBhvr additive="base">
                                        <p:cTn id="23" dur="500" fill="hold"/>
                                        <p:tgtEl>
                                          <p:spTgt spid="65539"/>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65543"/>
                                        </p:tgtEl>
                                        <p:attrNameLst>
                                          <p:attrName>style.visibility</p:attrName>
                                        </p:attrNameLst>
                                      </p:cBhvr>
                                      <p:to>
                                        <p:strVal val="visible"/>
                                      </p:to>
                                    </p:set>
                                    <p:animEffect transition="in" filter="blinds(horizontal)">
                                      <p:cBhvr>
                                        <p:cTn id="28" dur="500"/>
                                        <p:tgtEl>
                                          <p:spTgt spid="6554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65544"/>
                                        </p:tgtEl>
                                        <p:attrNameLst>
                                          <p:attrName>style.visibility</p:attrName>
                                        </p:attrNameLst>
                                      </p:cBhvr>
                                      <p:to>
                                        <p:strVal val="visible"/>
                                      </p:to>
                                    </p:set>
                                    <p:animEffect transition="in" filter="diamond(in)">
                                      <p:cBhvr>
                                        <p:cTn id="33" dur="2000"/>
                                        <p:tgtEl>
                                          <p:spTgt spid="6554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65540"/>
                                        </p:tgtEl>
                                        <p:attrNameLst>
                                          <p:attrName>style.visibility</p:attrName>
                                        </p:attrNameLst>
                                      </p:cBhvr>
                                      <p:to>
                                        <p:strVal val="visible"/>
                                      </p:to>
                                    </p:set>
                                    <p:animEffect transition="in" filter="wheel(4)">
                                      <p:cBhvr>
                                        <p:cTn id="38" dur="2000"/>
                                        <p:tgtEl>
                                          <p:spTgt spid="6554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nodeType="clickEffect">
                                  <p:stCondLst>
                                    <p:cond delay="0"/>
                                  </p:stCondLst>
                                  <p:childTnLst>
                                    <p:set>
                                      <p:cBhvr>
                                        <p:cTn id="42" dur="1" fill="hold">
                                          <p:stCondLst>
                                            <p:cond delay="0"/>
                                          </p:stCondLst>
                                        </p:cTn>
                                        <p:tgtEl>
                                          <p:spTgt spid="65545"/>
                                        </p:tgtEl>
                                        <p:attrNameLst>
                                          <p:attrName>style.visibility</p:attrName>
                                        </p:attrNameLst>
                                      </p:cBhvr>
                                      <p:to>
                                        <p:strVal val="visible"/>
                                      </p:to>
                                    </p:set>
                                    <p:animEffect transition="in" filter="blinds(horizontal)">
                                      <p:cBhvr>
                                        <p:cTn id="43" dur="500"/>
                                        <p:tgtEl>
                                          <p:spTgt spid="6554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5546"/>
                                        </p:tgtEl>
                                        <p:attrNameLst>
                                          <p:attrName>style.visibility</p:attrName>
                                        </p:attrNameLst>
                                      </p:cBhvr>
                                      <p:to>
                                        <p:strVal val="visible"/>
                                      </p:to>
                                    </p:set>
                                    <p:anim calcmode="lin" valueType="num">
                                      <p:cBhvr additive="base">
                                        <p:cTn id="48" dur="500" fill="hold"/>
                                        <p:tgtEl>
                                          <p:spTgt spid="65546"/>
                                        </p:tgtEl>
                                        <p:attrNameLst>
                                          <p:attrName>ppt_x</p:attrName>
                                        </p:attrNameLst>
                                      </p:cBhvr>
                                      <p:tavLst>
                                        <p:tav tm="0">
                                          <p:val>
                                            <p:strVal val="#ppt_x"/>
                                          </p:val>
                                        </p:tav>
                                        <p:tav tm="100000">
                                          <p:val>
                                            <p:strVal val="#ppt_x"/>
                                          </p:val>
                                        </p:tav>
                                      </p:tavLst>
                                    </p:anim>
                                    <p:anim calcmode="lin" valueType="num">
                                      <p:cBhvr additive="base">
                                        <p:cTn id="49" dur="500" fill="hold"/>
                                        <p:tgtEl>
                                          <p:spTgt spid="655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p:bldP spid="65539" grpId="0" animBg="1"/>
      <p:bldP spid="65540" grpId="0" animBg="1"/>
      <p:bldP spid="65542" grpId="0"/>
      <p:bldP spid="65544" grpId="0"/>
      <p:bldP spid="6554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DB10A1-D57D-401E-AFF6-4407C5922689}"/>
              </a:ext>
            </a:extLst>
          </p:cNvPr>
          <p:cNvSpPr txBox="1">
            <a:spLocks noChangeArrowheads="1"/>
          </p:cNvSpPr>
          <p:nvPr/>
        </p:nvSpPr>
        <p:spPr bwMode="auto">
          <a:xfrm>
            <a:off x="1847850" y="115889"/>
            <a:ext cx="705643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u="sng">
                <a:latin typeface="Times New Roman" panose="02020603050405020304" pitchFamily="18" charset="0"/>
                <a:cs typeface="Times New Roman" panose="02020603050405020304" pitchFamily="18" charset="0"/>
              </a:rPr>
              <a:t>3. Phân tích</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r>
              <a:rPr lang="nl-NL" altLang="en-US" sz="2400" b="1" i="1">
                <a:latin typeface="Times New Roman" panose="02020603050405020304" pitchFamily="18" charset="0"/>
                <a:cs typeface="Times New Roman" panose="02020603050405020304" pitchFamily="18" charset="0"/>
              </a:rPr>
              <a:t>a. </a:t>
            </a:r>
            <a:r>
              <a:rPr lang="nl-NL" altLang="en-US" sz="2400" b="1" i="1" u="sng">
                <a:latin typeface="Times New Roman" panose="02020603050405020304" pitchFamily="18" charset="0"/>
                <a:cs typeface="Times New Roman" panose="02020603050405020304" pitchFamily="18" charset="0"/>
              </a:rPr>
              <a:t>Vẻ đẹp chung của ba cô gái thanh niên xung phong</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E38978FB-50E3-4D98-AD14-F545322F454A}"/>
              </a:ext>
            </a:extLst>
          </p:cNvPr>
          <p:cNvSpPr txBox="1">
            <a:spLocks noChangeArrowheads="1"/>
          </p:cNvSpPr>
          <p:nvPr/>
        </p:nvSpPr>
        <p:spPr bwMode="auto">
          <a:xfrm>
            <a:off x="1919289" y="908051"/>
            <a:ext cx="49688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dirty="0">
                <a:latin typeface="Times New Roman" panose="02020603050405020304" pitchFamily="18" charset="0"/>
                <a:cs typeface="Times New Roman" panose="02020603050405020304" pitchFamily="18" charset="0"/>
              </a:rPr>
              <a:t>* Hoàn cảnh sống và làm việc</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pPr>
            <a:endParaRPr lang="en-US" altLang="en-US" sz="1800" dirty="0">
              <a:latin typeface="Arial" panose="020B0604020202020204" pitchFamily="34" charset="0"/>
            </a:endParaRPr>
          </a:p>
        </p:txBody>
      </p:sp>
      <p:sp>
        <p:nvSpPr>
          <p:cNvPr id="4" name="TextBox 3">
            <a:extLst>
              <a:ext uri="{FF2B5EF4-FFF2-40B4-BE49-F238E27FC236}">
                <a16:creationId xmlns:a16="http://schemas.microsoft.com/office/drawing/2014/main" id="{41817B70-EBAF-4B6B-AC85-64919662E032}"/>
              </a:ext>
            </a:extLst>
          </p:cNvPr>
          <p:cNvSpPr txBox="1">
            <a:spLocks noChangeArrowheads="1"/>
          </p:cNvSpPr>
          <p:nvPr/>
        </p:nvSpPr>
        <p:spPr bwMode="auto">
          <a:xfrm>
            <a:off x="2063751" y="1317625"/>
            <a:ext cx="8353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2400">
                <a:latin typeface="Times New Roman" panose="02020603050405020304" pitchFamily="18" charset="0"/>
                <a:cs typeface="Times New Roman" panose="02020603050405020304" pitchFamily="18" charset="0"/>
              </a:rPr>
              <a:t>+ Ở trong cái hang dưới chân cao điểm, trong vùng trọng điểm trên tuyến đường Trường Sơn.</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24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75E1526-00F3-4297-BAB6-74CF3D1C7AFF}"/>
              </a:ext>
            </a:extLst>
          </p:cNvPr>
          <p:cNvSpPr txBox="1">
            <a:spLocks noChangeArrowheads="1"/>
          </p:cNvSpPr>
          <p:nvPr/>
        </p:nvSpPr>
        <p:spPr bwMode="auto">
          <a:xfrm>
            <a:off x="1631950" y="1960563"/>
            <a:ext cx="9036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2400" dirty="0">
                <a:latin typeface="Times New Roman" panose="02020603050405020304" pitchFamily="18" charset="0"/>
                <a:cs typeface="Times New Roman" panose="02020603050405020304" pitchFamily="18" charset="0"/>
              </a:rPr>
              <a:t>+ Công việc: Chạy trên cao điểm giữa ban ngày: đo và ước tính khối lượng đất phải vùi lấp, đếm bom chưa nổ, khi cần thì phá bom</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pPr>
            <a:endParaRPr lang="en-US" alt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D09166C-2C51-4ACC-9A6F-BADD315D3C79}"/>
              </a:ext>
            </a:extLst>
          </p:cNvPr>
          <p:cNvSpPr txBox="1">
            <a:spLocks noChangeArrowheads="1"/>
          </p:cNvSpPr>
          <p:nvPr/>
        </p:nvSpPr>
        <p:spPr bwMode="auto">
          <a:xfrm>
            <a:off x="2063751" y="2681289"/>
            <a:ext cx="63357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-&gt; Sử dụng những câu văn ngắn</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9" name="TextBox 8">
            <a:extLst>
              <a:ext uri="{FF2B5EF4-FFF2-40B4-BE49-F238E27FC236}">
                <a16:creationId xmlns:a16="http://schemas.microsoft.com/office/drawing/2014/main" id="{41C778DC-D639-4600-A0B1-0B3E29694B5F}"/>
              </a:ext>
            </a:extLst>
          </p:cNvPr>
          <p:cNvSpPr txBox="1">
            <a:spLocks noChangeArrowheads="1"/>
          </p:cNvSpPr>
          <p:nvPr/>
        </p:nvSpPr>
        <p:spPr bwMode="auto">
          <a:xfrm flipH="1">
            <a:off x="2208213" y="2960688"/>
            <a:ext cx="7632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Từ ngữ miêu tả vừa sinh động, giàu hình ảnh </a:t>
            </a:r>
            <a:endParaRPr lang="en-US" altLang="en-US" sz="24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B7D73A95-408F-4D38-A59E-99E815F09AEA}"/>
              </a:ext>
            </a:extLst>
          </p:cNvPr>
          <p:cNvSpPr txBox="1">
            <a:spLocks noChangeArrowheads="1"/>
          </p:cNvSpPr>
          <p:nvPr/>
        </p:nvSpPr>
        <p:spPr bwMode="auto">
          <a:xfrm>
            <a:off x="1631951" y="3309939"/>
            <a:ext cx="8785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t-BR" altLang="en-US" sz="2400" b="1" i="1">
                <a:latin typeface="Times New Roman" panose="02020603050405020304" pitchFamily="18" charset="0"/>
                <a:cs typeface="Times New Roman" panose="02020603050405020304" pitchFamily="18" charset="0"/>
              </a:rPr>
              <a:t>=&gt; Cuộc sống và công việc đầy  gian khổ nguy hiểm. </a:t>
            </a:r>
            <a:r>
              <a:rPr lang="en-US" altLang="en-US" sz="2400" b="1" i="1">
                <a:latin typeface="Times New Roman" panose="02020603050405020304" pitchFamily="18" charset="0"/>
                <a:cs typeface="Times New Roman" panose="02020603050405020304" pitchFamily="18" charset="0"/>
              </a:rPr>
              <a:t>Đó là hiện thực  của chiến tranh chống Mĩ trên tuyến đường Trường Sơn, không có màu xanh của sự sống, chỉ thấy thần chết luôn rình rập.</a:t>
            </a:r>
          </a:p>
          <a:p>
            <a:pPr>
              <a:spcBef>
                <a:spcPct val="0"/>
              </a:spcBef>
              <a:buFontTx/>
              <a:buNone/>
            </a:pPr>
            <a:endParaRPr lang="en-US" altLang="en-US" sz="1800">
              <a:latin typeface="Arial" panose="020B0604020202020204" pitchFamily="34" charset="0"/>
            </a:endParaRPr>
          </a:p>
        </p:txBody>
      </p:sp>
      <p:sp>
        <p:nvSpPr>
          <p:cNvPr id="11" name="TextBox 10">
            <a:extLst>
              <a:ext uri="{FF2B5EF4-FFF2-40B4-BE49-F238E27FC236}">
                <a16:creationId xmlns:a16="http://schemas.microsoft.com/office/drawing/2014/main" id="{2DFCA326-89CC-44DE-95D0-F1F3C561E238}"/>
              </a:ext>
            </a:extLst>
          </p:cNvPr>
          <p:cNvSpPr txBox="1">
            <a:spLocks noChangeArrowheads="1"/>
          </p:cNvSpPr>
          <p:nvPr/>
        </p:nvSpPr>
        <p:spPr bwMode="auto">
          <a:xfrm>
            <a:off x="1919288" y="4491039"/>
            <a:ext cx="36004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Những phẩm chất chung</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2" name="TextBox 11">
            <a:extLst>
              <a:ext uri="{FF2B5EF4-FFF2-40B4-BE49-F238E27FC236}">
                <a16:creationId xmlns:a16="http://schemas.microsoft.com/office/drawing/2014/main" id="{8C19E2CC-1BEB-412B-A9F7-FC87FDA5EB71}"/>
              </a:ext>
            </a:extLst>
          </p:cNvPr>
          <p:cNvSpPr txBox="1">
            <a:spLocks noChangeArrowheads="1"/>
          </p:cNvSpPr>
          <p:nvPr/>
        </p:nvSpPr>
        <p:spPr bwMode="auto">
          <a:xfrm>
            <a:off x="1416051" y="4786314"/>
            <a:ext cx="94329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Tinh thần trách nhiệm cao với công việc, quyết tâm hoàn thành nhiệm vụ.</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3" name="TextBox 12">
            <a:extLst>
              <a:ext uri="{FF2B5EF4-FFF2-40B4-BE49-F238E27FC236}">
                <a16:creationId xmlns:a16="http://schemas.microsoft.com/office/drawing/2014/main" id="{6C227CEB-3F17-4611-BADF-8FCDDC30FDC5}"/>
              </a:ext>
            </a:extLst>
          </p:cNvPr>
          <p:cNvSpPr txBox="1">
            <a:spLocks noChangeArrowheads="1"/>
          </p:cNvSpPr>
          <p:nvPr/>
        </p:nvSpPr>
        <p:spPr bwMode="auto">
          <a:xfrm>
            <a:off x="1524001" y="5156201"/>
            <a:ext cx="8893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Lòng dũng cảm, can đảm  không sợ hy sinh, khó khăn, nguy hiểm</a:t>
            </a:r>
            <a:endParaRPr lang="en-US" altLang="en-US" sz="240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5502FC36-52DA-490B-AF5E-FBDD78C1AF0B}"/>
              </a:ext>
            </a:extLst>
          </p:cNvPr>
          <p:cNvSpPr txBox="1">
            <a:spLocks noChangeArrowheads="1"/>
          </p:cNvSpPr>
          <p:nvPr/>
        </p:nvSpPr>
        <p:spPr bwMode="auto">
          <a:xfrm>
            <a:off x="1524001" y="5578476"/>
            <a:ext cx="687546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Tình đồng chí, đồng đội keo sơn, gắn bó </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6" name="TextBox 15">
            <a:extLst>
              <a:ext uri="{FF2B5EF4-FFF2-40B4-BE49-F238E27FC236}">
                <a16:creationId xmlns:a16="http://schemas.microsoft.com/office/drawing/2014/main" id="{10E7EC82-ABF3-481F-BBAE-B07D18237562}"/>
              </a:ext>
            </a:extLst>
          </p:cNvPr>
          <p:cNvSpPr txBox="1">
            <a:spLocks noChangeArrowheads="1"/>
          </p:cNvSpPr>
          <p:nvPr/>
        </p:nvSpPr>
        <p:spPr bwMode="auto">
          <a:xfrm>
            <a:off x="1631951" y="5986464"/>
            <a:ext cx="87852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a:latin typeface="Arial" panose="020B0604020202020204" pitchFamily="34" charset="0"/>
              </a:rPr>
              <a:t>-</a:t>
            </a:r>
            <a:r>
              <a:rPr lang="nl-NL" altLang="en-US" sz="2400">
                <a:latin typeface="Times New Roman" panose="02020603050405020304" pitchFamily="18" charset="0"/>
                <a:cs typeface="Times New Roman" panose="02020603050405020304" pitchFamily="18" charset="0"/>
              </a:rPr>
              <a:t>- Hay xúc động, nhiều mộng mơ, thích làm đẹp dù trong hoàn cảnh ác liệt </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1000"/>
                                        <p:tgtEl>
                                          <p:spTgt spid="9"/>
                                        </p:tgtEl>
                                      </p:cBhvr>
                                    </p:animEffect>
                                    <p:anim calcmode="lin" valueType="num">
                                      <p:cBhvr>
                                        <p:cTn id="39" dur="1000" fill="hold"/>
                                        <p:tgtEl>
                                          <p:spTgt spid="9"/>
                                        </p:tgtEl>
                                        <p:attrNameLst>
                                          <p:attrName>ppt_x</p:attrName>
                                        </p:attrNameLst>
                                      </p:cBhvr>
                                      <p:tavLst>
                                        <p:tav tm="0">
                                          <p:val>
                                            <p:strVal val="#ppt_x"/>
                                          </p:val>
                                        </p:tav>
                                        <p:tav tm="100000">
                                          <p:val>
                                            <p:strVal val="#ppt_x"/>
                                          </p:val>
                                        </p:tav>
                                      </p:tavLst>
                                    </p:anim>
                                    <p:anim calcmode="lin" valueType="num">
                                      <p:cBhvr>
                                        <p:cTn id="4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arn(inVertical)">
                                      <p:cBhvr>
                                        <p:cTn id="45" dur="500"/>
                                        <p:tgtEl>
                                          <p:spTgt spid="1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ppt_x"/>
                                          </p:val>
                                        </p:tav>
                                        <p:tav tm="100000">
                                          <p:val>
                                            <p:strVal val="#ppt_x"/>
                                          </p:val>
                                        </p:tav>
                                      </p:tavLst>
                                    </p:anim>
                                    <p:anim calcmode="lin" valueType="num">
                                      <p:cBhvr additive="base">
                                        <p:cTn id="5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arn(inVertical)">
                                      <p:cBhvr>
                                        <p:cTn id="67" dur="500"/>
                                        <p:tgtEl>
                                          <p:spTgt spid="1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additive="base">
                                        <p:cTn id="72" dur="500" fill="hold"/>
                                        <p:tgtEl>
                                          <p:spTgt spid="16"/>
                                        </p:tgtEl>
                                        <p:attrNameLst>
                                          <p:attrName>ppt_x</p:attrName>
                                        </p:attrNameLst>
                                      </p:cBhvr>
                                      <p:tavLst>
                                        <p:tav tm="0">
                                          <p:val>
                                            <p:strVal val="#ppt_x"/>
                                          </p:val>
                                        </p:tav>
                                        <p:tav tm="100000">
                                          <p:val>
                                            <p:strVal val="#ppt_x"/>
                                          </p:val>
                                        </p:tav>
                                      </p:tavLst>
                                    </p:anim>
                                    <p:anim calcmode="lin" valueType="num">
                                      <p:cBhvr additive="base">
                                        <p:cTn id="7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9" grpId="0"/>
      <p:bldP spid="10" grpId="0"/>
      <p:bldP spid="11" grpId="0"/>
      <p:bldP spid="12" grpId="0"/>
      <p:bldP spid="13"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FE002C-1620-4855-9E58-888A9A60909C}"/>
              </a:ext>
            </a:extLst>
          </p:cNvPr>
          <p:cNvSpPr txBox="1">
            <a:spLocks noChangeArrowheads="1"/>
          </p:cNvSpPr>
          <p:nvPr/>
        </p:nvSpPr>
        <p:spPr bwMode="auto">
          <a:xfrm>
            <a:off x="1524000" y="115889"/>
            <a:ext cx="3132138"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a:latin typeface="Times New Roman" panose="02020603050405020304" pitchFamily="18" charset="0"/>
                <a:cs typeface="Times New Roman" panose="02020603050405020304" pitchFamily="18" charset="0"/>
              </a:rPr>
              <a:t>+ Nét riêng</a:t>
            </a:r>
            <a:r>
              <a:rPr lang="nl-NL" altLang="en-US" sz="2400">
                <a:latin typeface="Times New Roman" panose="02020603050405020304" pitchFamily="18" charset="0"/>
                <a:cs typeface="Times New Roman" panose="02020603050405020304" pitchFamily="18" charset="0"/>
              </a:rPr>
              <a:t>: </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3" name="TextBox 2">
            <a:extLst>
              <a:ext uri="{FF2B5EF4-FFF2-40B4-BE49-F238E27FC236}">
                <a16:creationId xmlns:a16="http://schemas.microsoft.com/office/drawing/2014/main" id="{CCA96E5A-9009-4DFD-A402-D9F69E7E3883}"/>
              </a:ext>
            </a:extLst>
          </p:cNvPr>
          <p:cNvSpPr txBox="1">
            <a:spLocks noChangeArrowheads="1"/>
          </p:cNvSpPr>
          <p:nvPr/>
        </p:nvSpPr>
        <p:spPr bwMode="auto">
          <a:xfrm>
            <a:off x="1631951" y="549276"/>
            <a:ext cx="18002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Chi Thao: </a:t>
            </a:r>
            <a:endParaRPr lang="en-US" altLang="en-US" sz="24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40D22CF-632B-4768-826D-1109D7849E6A}"/>
              </a:ext>
            </a:extLst>
          </p:cNvPr>
          <p:cNvSpPr txBox="1">
            <a:spLocks noChangeArrowheads="1"/>
          </p:cNvSpPr>
          <p:nvPr/>
        </p:nvSpPr>
        <p:spPr bwMode="auto">
          <a:xfrm>
            <a:off x="3287714" y="179388"/>
            <a:ext cx="73802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Dự tính tương lai thiết thực hơn; trong công việc, bình tĩnh, tỏ ra bình tĩnh đến phát bực , cương quyết, táo bạo nhưng rất sợ máu. Thích làm đẹp, hát và chép lời bài hát</a:t>
            </a:r>
            <a:endParaRPr lang="en-US" altLang="en-US" sz="24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DD75537-D286-4695-8B2A-B09C7BF42E93}"/>
              </a:ext>
            </a:extLst>
          </p:cNvPr>
          <p:cNvSpPr txBox="1">
            <a:spLocks noChangeArrowheads="1"/>
          </p:cNvSpPr>
          <p:nvPr/>
        </p:nvSpPr>
        <p:spPr bwMode="auto">
          <a:xfrm>
            <a:off x="1631950" y="1379538"/>
            <a:ext cx="90360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400">
                <a:latin typeface="Times New Roman" panose="02020603050405020304" pitchFamily="18" charset="0"/>
                <a:cs typeface="Times New Roman" panose="02020603050405020304" pitchFamily="18" charset="0"/>
              </a:rPr>
              <a:t>- Nho là cô em út, xinh xắn, “trông nó nhẹ, mát mẻ như một que kem trắng”, rất dễ thương, hay thích ăn kẹo. </a:t>
            </a:r>
          </a:p>
        </p:txBody>
      </p:sp>
      <p:sp>
        <p:nvSpPr>
          <p:cNvPr id="6" name="TextBox 5">
            <a:extLst>
              <a:ext uri="{FF2B5EF4-FFF2-40B4-BE49-F238E27FC236}">
                <a16:creationId xmlns:a16="http://schemas.microsoft.com/office/drawing/2014/main" id="{1D79CD87-1163-4D2D-BA38-B65FC608D9D1}"/>
              </a:ext>
            </a:extLst>
          </p:cNvPr>
          <p:cNvSpPr txBox="1">
            <a:spLocks noChangeArrowheads="1"/>
          </p:cNvSpPr>
          <p:nvPr/>
        </p:nvSpPr>
        <p:spPr bwMode="auto">
          <a:xfrm>
            <a:off x="1631950" y="2211388"/>
            <a:ext cx="89281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Phương Định: Nhạy cảm, hồn nhiên, mơ mộng, thích ngắm mình trong gương, thích hát</a:t>
            </a:r>
            <a:r>
              <a:rPr lang="nl-NL" altLang="en-US" sz="1800">
                <a:latin typeface="Arial" panose="020B0604020202020204" pitchFamily="34" charset="0"/>
              </a:rPr>
              <a:t>,</a:t>
            </a:r>
            <a:r>
              <a:rPr lang="en-US" altLang="en-US" sz="2400">
                <a:latin typeface="Times New Roman" panose="02020603050405020304" pitchFamily="18" charset="0"/>
                <a:cs typeface="Times New Roman" panose="02020603050405020304" pitchFamily="18" charset="0"/>
              </a:rPr>
              <a:t> hay bịa lời bài hát</a:t>
            </a:r>
            <a:r>
              <a:rPr lang="en-US" altLang="en-US" sz="1800">
                <a:latin typeface="Arial" panose="020B0604020202020204" pitchFamily="34" charset="0"/>
              </a:rPr>
              <a:t>..</a:t>
            </a:r>
          </a:p>
        </p:txBody>
      </p:sp>
      <p:sp>
        <p:nvSpPr>
          <p:cNvPr id="9" name="TextBox 8">
            <a:extLst>
              <a:ext uri="{FF2B5EF4-FFF2-40B4-BE49-F238E27FC236}">
                <a16:creationId xmlns:a16="http://schemas.microsoft.com/office/drawing/2014/main" id="{16B56D7D-D4D3-4BB2-A7F4-EE1803E636B2}"/>
              </a:ext>
            </a:extLst>
          </p:cNvPr>
          <p:cNvSpPr txBox="1">
            <a:spLocks noChangeArrowheads="1"/>
          </p:cNvSpPr>
          <p:nvPr/>
        </p:nvSpPr>
        <p:spPr bwMode="auto">
          <a:xfrm>
            <a:off x="1631951" y="3041651"/>
            <a:ext cx="9217025"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fr-FR" altLang="en-US" sz="2400" i="1">
                <a:latin typeface="Times New Roman" panose="02020603050405020304" pitchFamily="18" charset="0"/>
                <a:cs typeface="Times New Roman" panose="02020603050405020304" pitchFamily="18" charset="0"/>
              </a:rPr>
              <a:t>   Hoàn cảnh khốc liệt của chiến trường  đã làm nổi bật phẩm chất vừa cao đẹp, vừa bình dị, hồn nhiên, lạc quan của những cô gái thanh niên xung phong tiêu biểu cho  thế hệ trẻ Việt Nam trong chiến tranh chống Mỹ.</a:t>
            </a:r>
            <a:endParaRPr lang="en-US" altLang="en-US" sz="2400" i="1">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0" name="TextBox 9">
            <a:extLst>
              <a:ext uri="{FF2B5EF4-FFF2-40B4-BE49-F238E27FC236}">
                <a16:creationId xmlns:a16="http://schemas.microsoft.com/office/drawing/2014/main" id="{0BE2890D-1C70-4939-B175-AAB804238FB3}"/>
              </a:ext>
            </a:extLst>
          </p:cNvPr>
          <p:cNvSpPr txBox="1">
            <a:spLocks noChangeArrowheads="1"/>
          </p:cNvSpPr>
          <p:nvPr/>
        </p:nvSpPr>
        <p:spPr bwMode="auto">
          <a:xfrm>
            <a:off x="1774825" y="4508501"/>
            <a:ext cx="5113338"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b="1" i="1" u="sng">
                <a:latin typeface="Times New Roman" panose="02020603050405020304" pitchFamily="18" charset="0"/>
                <a:cs typeface="Times New Roman" panose="02020603050405020304" pitchFamily="18" charset="0"/>
              </a:rPr>
              <a:t>b. Nhân vật Phương Định</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1" name="TextBox 10">
            <a:extLst>
              <a:ext uri="{FF2B5EF4-FFF2-40B4-BE49-F238E27FC236}">
                <a16:creationId xmlns:a16="http://schemas.microsoft.com/office/drawing/2014/main" id="{DC86EB3A-1CE9-4B74-BDBB-E22D09BD10A8}"/>
              </a:ext>
            </a:extLst>
          </p:cNvPr>
          <p:cNvSpPr txBox="1">
            <a:spLocks noChangeArrowheads="1"/>
          </p:cNvSpPr>
          <p:nvPr/>
        </p:nvSpPr>
        <p:spPr bwMode="auto">
          <a:xfrm>
            <a:off x="1631950" y="4887914"/>
            <a:ext cx="38163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nl-NL" altLang="en-US" sz="2400">
                <a:latin typeface="Times New Roman" panose="02020603050405020304" pitchFamily="18" charset="0"/>
                <a:cs typeface="Times New Roman" panose="02020603050405020304" pitchFamily="18" charset="0"/>
              </a:rPr>
              <a:t>- Là  cô gái Hà Nội</a:t>
            </a:r>
            <a:endParaRPr lang="en-US" altLang="en-US" sz="2400">
              <a:latin typeface="Times New Roman" panose="02020603050405020304" pitchFamily="18" charset="0"/>
              <a:cs typeface="Times New Roman" panose="02020603050405020304" pitchFamily="18" charset="0"/>
            </a:endParaRPr>
          </a:p>
          <a:p>
            <a:pPr>
              <a:spcBef>
                <a:spcPct val="0"/>
              </a:spcBef>
              <a:buFontTx/>
              <a:buNone/>
            </a:pPr>
            <a:endParaRPr lang="en-US" altLang="en-US" sz="1800">
              <a:latin typeface="Arial" panose="020B0604020202020204" pitchFamily="34" charset="0"/>
            </a:endParaRPr>
          </a:p>
        </p:txBody>
      </p:sp>
      <p:sp>
        <p:nvSpPr>
          <p:cNvPr id="12" name="TextBox 11">
            <a:extLst>
              <a:ext uri="{FF2B5EF4-FFF2-40B4-BE49-F238E27FC236}">
                <a16:creationId xmlns:a16="http://schemas.microsoft.com/office/drawing/2014/main" id="{1D4DD8F5-3A46-4A20-9D94-E54A6C8F0AF5}"/>
              </a:ext>
            </a:extLst>
          </p:cNvPr>
          <p:cNvSpPr txBox="1">
            <a:spLocks noChangeArrowheads="1"/>
          </p:cNvSpPr>
          <p:nvPr/>
        </p:nvSpPr>
        <p:spPr bwMode="auto">
          <a:xfrm>
            <a:off x="1524000" y="5267326"/>
            <a:ext cx="91440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nl-NL" altLang="en-US" sz="1800" dirty="0">
                <a:latin typeface="Arial" panose="020B0604020202020204" pitchFamily="34" charset="0"/>
              </a:rPr>
              <a:t>- </a:t>
            </a:r>
            <a:r>
              <a:rPr lang="nl-NL" altLang="en-US" sz="2400" dirty="0">
                <a:latin typeface="Times New Roman" panose="02020603050405020304" pitchFamily="18" charset="0"/>
                <a:cs typeface="Times New Roman" panose="02020603050405020304" pitchFamily="18" charset="0"/>
              </a:rPr>
              <a:t>Có một thời học sinh hồn nhiên bên mẹ </a:t>
            </a:r>
          </a:p>
          <a:p>
            <a:pPr marL="342900" indent="-342900">
              <a:spcBef>
                <a:spcPct val="0"/>
              </a:spcBef>
              <a:buFontTx/>
              <a:buChar char="-"/>
              <a:defRPr/>
            </a:pPr>
            <a:r>
              <a:rPr lang="nl-NL" altLang="en-US" sz="2400" dirty="0">
                <a:latin typeface="Times New Roman" panose="02020603050405020304" pitchFamily="18" charset="0"/>
                <a:cs typeface="Times New Roman" panose="02020603050405020304" pitchFamily="18" charset="0"/>
              </a:rPr>
              <a:t>Kỷ niệm đẹp ấy thường sống lại trong trí nhớ của Phương Định </a:t>
            </a:r>
          </a:p>
          <a:p>
            <a:pPr>
              <a:spcBef>
                <a:spcPct val="0"/>
              </a:spcBef>
              <a:buFont typeface="Arial" panose="020B0604020202020204" pitchFamily="34" charset="0"/>
              <a:buNone/>
              <a:defRPr/>
            </a:pPr>
            <a:r>
              <a:rPr lang="nl-NL" altLang="en-US" sz="2400" dirty="0">
                <a:latin typeface="Times New Roman" panose="02020603050405020304" pitchFamily="18" charset="0"/>
                <a:cs typeface="Times New Roman" panose="02020603050405020304" pitchFamily="18" charset="0"/>
              </a:rPr>
              <a:t>-&gt; Làm dịu mát tâm hồn trong hoàn cảnh căng thẳng, khốc liệt của chiến tranh</a:t>
            </a:r>
            <a:endParaRPr lang="en-US" altLang="en-US" sz="2400" dirty="0">
              <a:latin typeface="Times New Roman" panose="02020603050405020304" pitchFamily="18" charset="0"/>
              <a:cs typeface="Times New Roman" panose="02020603050405020304" pitchFamily="18" charset="0"/>
            </a:endParaRPr>
          </a:p>
          <a:p>
            <a:pPr>
              <a:spcBef>
                <a:spcPct val="0"/>
              </a:spcBef>
              <a:buFontTx/>
              <a:buNone/>
              <a:defRPr/>
            </a:pP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9" grpId="0"/>
      <p:bldP spid="10" grpId="0"/>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1380</Words>
  <Application>Microsoft Office PowerPoint</Application>
  <PresentationFormat>Widescreen</PresentationFormat>
  <Paragraphs>78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Symbol</vt:lpstr>
      <vt:lpstr>Times New Roman</vt:lpstr>
      <vt:lpstr>Wingdings</vt:lpstr>
      <vt:lpstr>Office Theme</vt:lpstr>
      <vt:lpstr>PowerPoint Presentation</vt:lpstr>
      <vt:lpstr>PowerPoint Presentation</vt:lpstr>
      <vt:lpstr>I. GIỚI  THIỆU CHUNG: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cp:revision>
  <dcterms:created xsi:type="dcterms:W3CDTF">2024-04-14T15:25:08Z</dcterms:created>
  <dcterms:modified xsi:type="dcterms:W3CDTF">2024-06-10T08:02:46Z</dcterms:modified>
</cp:coreProperties>
</file>