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7" r:id="rId2"/>
    <p:sldId id="291" r:id="rId3"/>
    <p:sldId id="292" r:id="rId4"/>
    <p:sldId id="295" r:id="rId5"/>
    <p:sldId id="293" r:id="rId6"/>
    <p:sldId id="296" r:id="rId7"/>
    <p:sldId id="297" r:id="rId8"/>
    <p:sldId id="298" r:id="rId9"/>
    <p:sldId id="264" r:id="rId10"/>
    <p:sldId id="266" r:id="rId11"/>
    <p:sldId id="285" r:id="rId12"/>
    <p:sldId id="302" r:id="rId13"/>
    <p:sldId id="303" r:id="rId14"/>
    <p:sldId id="304" r:id="rId15"/>
    <p:sldId id="305" r:id="rId16"/>
    <p:sldId id="306" r:id="rId17"/>
    <p:sldId id="307" r:id="rId18"/>
    <p:sldId id="299" r:id="rId19"/>
    <p:sldId id="286" r:id="rId20"/>
    <p:sldId id="313" r:id="rId21"/>
    <p:sldId id="308" r:id="rId22"/>
    <p:sldId id="267" r:id="rId23"/>
    <p:sldId id="300" r:id="rId24"/>
    <p:sldId id="301" r:id="rId25"/>
    <p:sldId id="268" r:id="rId26"/>
    <p:sldId id="288" r:id="rId27"/>
    <p:sldId id="289" r:id="rId28"/>
    <p:sldId id="273" r:id="rId29"/>
    <p:sldId id="272" r:id="rId30"/>
    <p:sldId id="290" r:id="rId31"/>
    <p:sldId id="276" r:id="rId32"/>
    <p:sldId id="275" r:id="rId33"/>
    <p:sldId id="277" r:id="rId34"/>
    <p:sldId id="309" r:id="rId35"/>
    <p:sldId id="310" r:id="rId36"/>
    <p:sldId id="278" r:id="rId37"/>
    <p:sldId id="311" r:id="rId38"/>
    <p:sldId id="280" r:id="rId39"/>
    <p:sldId id="279" r:id="rId40"/>
    <p:sldId id="282" r:id="rId41"/>
    <p:sldId id="281" r:id="rId42"/>
    <p:sldId id="283" r:id="rId43"/>
    <p:sldId id="2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2" d="100"/>
          <a:sy n="72" d="100"/>
        </p:scale>
        <p:origin x="67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300" b="1" i="0" dirty="0" err="1">
              <a:latin typeface="Times New Roman" panose="02020603050405020304" pitchFamily="18" charset="0"/>
              <a:cs typeface="Times New Roman" panose="02020603050405020304" pitchFamily="18" charset="0"/>
            </a:rPr>
            <a:t>Là</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loại</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vũ</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khí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hủy</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diệt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hàng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loạt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mà</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năng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lượng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của</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nó</a:t>
          </a:r>
          <a:r>
            <a:rPr lang="en-US" sz="2300" b="1" i="0" dirty="0">
              <a:latin typeface="Times New Roman" panose="02020603050405020304" pitchFamily="18" charset="0"/>
              <a:cs typeface="Times New Roman" panose="02020603050405020304" pitchFamily="18" charset="0"/>
            </a:rPr>
            <a:t> do </a:t>
          </a:r>
          <a:r>
            <a:rPr lang="en-US" sz="2300" b="1" i="0" dirty="0" err="1">
              <a:latin typeface="Times New Roman" panose="02020603050405020304" pitchFamily="18" charset="0"/>
              <a:cs typeface="Times New Roman" panose="02020603050405020304" pitchFamily="18" charset="0"/>
            </a:rPr>
            <a:t>các</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phản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ứng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phân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hạch</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hạt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nhân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gây</a:t>
          </a:r>
          <a:r>
            <a:rPr lang="en-US" sz="2300" b="1" i="0" dirty="0">
              <a:latin typeface="Times New Roman" panose="02020603050405020304" pitchFamily="18" charset="0"/>
              <a:cs typeface="Times New Roman" panose="02020603050405020304" pitchFamily="18" charset="0"/>
            </a:rPr>
            <a:t> ra.   </a:t>
          </a:r>
          <a:endParaRPr lang="en-BZ" sz="2300" i="0"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300" b="1" i="0" dirty="0" err="1">
              <a:latin typeface="Times New Roman" panose="02020603050405020304" pitchFamily="18" charset="0"/>
              <a:cs typeface="Times New Roman" panose="02020603050405020304" pitchFamily="18" charset="0"/>
            </a:rPr>
            <a:t>Một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vũ</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khí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hạt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nhân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nhỏ</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nhất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cũng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có</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sức</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công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phá</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lớn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hơn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bất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kỳ</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vũ</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khí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quy</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ước</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nào</a:t>
          </a:r>
          <a:r>
            <a:rPr lang="en-US" sz="2300" b="1" i="0" dirty="0">
              <a:latin typeface="Times New Roman" panose="02020603050405020304" pitchFamily="18" charset="0"/>
              <a:cs typeface="Times New Roman" panose="02020603050405020304" pitchFamily="18" charset="0"/>
            </a:rPr>
            <a:t>.</a:t>
          </a:r>
          <a:endParaRPr lang="en-BZ" sz="2300" i="0"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300" b="1" i="0" dirty="0" err="1">
              <a:latin typeface="Times New Roman" panose="02020603050405020304" pitchFamily="18" charset="0"/>
              <a:cs typeface="Times New Roman" panose="02020603050405020304" pitchFamily="18" charset="0"/>
            </a:rPr>
            <a:t>Chiến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tranh</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hạt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nhân</a:t>
          </a:r>
          <a:r>
            <a:rPr lang="en-US" sz="2300" b="1" i="0" dirty="0">
              <a:latin typeface="Times New Roman" panose="02020603050405020304" pitchFamily="18" charset="0"/>
              <a:cs typeface="Times New Roman" panose="02020603050405020304" pitchFamily="18" charset="0"/>
            </a:rPr>
            <a:t>, hay </a:t>
          </a:r>
          <a:r>
            <a:rPr lang="en-US" sz="2300" b="1" i="0" dirty="0" err="1">
              <a:latin typeface="Times New Roman" panose="02020603050405020304" pitchFamily="18" charset="0"/>
              <a:cs typeface="Times New Roman" panose="02020603050405020304" pitchFamily="18" charset="0"/>
            </a:rPr>
            <a:t>chiến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tranh</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nguyên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tử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là</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chiến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tranh</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mà</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trong</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đó</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vũ</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khí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hạt</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nhân</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được</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sử</a:t>
          </a:r>
          <a:r>
            <a:rPr lang="en-US" sz="2300" b="1" i="0" dirty="0">
              <a:latin typeface="Times New Roman" panose="02020603050405020304" pitchFamily="18" charset="0"/>
              <a:cs typeface="Times New Roman" panose="02020603050405020304" pitchFamily="18" charset="0"/>
            </a:rPr>
            <a:t> </a:t>
          </a:r>
          <a:r>
            <a:rPr lang="en-US" sz="2300" b="1" i="0" dirty="0" err="1">
              <a:latin typeface="Times New Roman" panose="02020603050405020304" pitchFamily="18" charset="0"/>
              <a:cs typeface="Times New Roman" panose="02020603050405020304" pitchFamily="18" charset="0"/>
            </a:rPr>
            <a:t>dụng</a:t>
          </a:r>
          <a:r>
            <a:rPr lang="en-US" sz="2300" b="1" i="0" dirty="0">
              <a:latin typeface="Times New Roman" panose="02020603050405020304" pitchFamily="18" charset="0"/>
              <a:cs typeface="Times New Roman" panose="02020603050405020304" pitchFamily="18" charset="0"/>
            </a:rPr>
            <a:t>.</a:t>
          </a:r>
          <a:endParaRPr lang="en-BZ" sz="2300" i="0"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pt>
    <dgm:pt modelId="{B895F30E-4E86-4BDB-8170-8155F7CAD1D7}" type="pres">
      <dgm:prSet presAssocID="{2B3BE996-1ECA-4B6E-831D-16FC9915DB53}" presName="parentText" presStyleLbl="node1" presStyleIdx="0" presStyleCnt="3">
        <dgm:presLayoutVars>
          <dgm:chMax val="0"/>
          <dgm:bulletEnabled val="1"/>
        </dgm:presLayoutVars>
      </dgm:prSet>
      <dgm:spPr/>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pt>
  </dgm:ptLst>
  <dgm:cxnLst>
    <dgm:cxn modelId="{AD9C6A19-8FD5-4D17-A9D1-8B8D22C99CE7}" srcId="{3154CFF3-8AD1-4C84-A944-C9888FF467BD}" destId="{A6E33B5C-3349-44FD-AE8B-090E4058AB25}" srcOrd="2" destOrd="0" parTransId="{BAA820A2-D828-4B28-992F-12F6FE0F3372}" sibTransId="{C5926207-E27D-4440-BA02-3F9D7E71D144}"/>
    <dgm:cxn modelId="{F8114723-9C76-407B-8CD0-12609734284A}" srcId="{3154CFF3-8AD1-4C84-A944-C9888FF467BD}" destId="{F65D7CF4-2C75-4D83-A104-F871BAD15DD1}" srcOrd="1" destOrd="0" parTransId="{12E7212F-F322-492C-B1AA-10A0E82146D3}" sibTransId="{DCF8496B-2E4E-46EA-962D-57BCDCE91AFC}"/>
    <dgm:cxn modelId="{19D4E54D-0580-4F5E-9BEE-999F13A7E863}" type="presOf" srcId="{F65D7CF4-2C75-4D83-A104-F871BAD15DD1}" destId="{7CCC0384-8142-4CE2-A603-CE1DED888CCC}" srcOrd="0" destOrd="0" presId="urn:microsoft.com/office/officeart/2005/8/layout/vList2"/>
    <dgm:cxn modelId="{D50E057D-A200-4C46-AE45-0425081459B5}" type="presOf" srcId="{3154CFF3-8AD1-4C84-A944-C9888FF467BD}" destId="{9098933C-75A5-4AE0-B13F-35BDBF877FC3}"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99C513B8-F7E2-4D39-9496-04AEC25382FE}" type="presOf" srcId="{2B3BE996-1ECA-4B6E-831D-16FC9915DB53}" destId="{B895F30E-4E86-4BDB-8170-8155F7CAD1D7}" srcOrd="0" destOrd="0" presId="urn:microsoft.com/office/officeart/2005/8/layout/vList2"/>
    <dgm:cxn modelId="{5DD0FFDC-F573-4484-88D4-714173F91743}" type="presOf" srcId="{A6E33B5C-3349-44FD-AE8B-090E4058AB25}" destId="{A8651301-F393-4568-97B1-3AEBCAD130BE}" srcOrd="0" destOrd="0" presId="urn:microsoft.com/office/officeart/2005/8/layout/vList2"/>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721842"/>
          <a:ext cx="5945407"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Times New Roman" panose="02020603050405020304" pitchFamily="18" charset="0"/>
              <a:cs typeface="Times New Roman" panose="02020603050405020304" pitchFamily="18" charset="0"/>
            </a:rPr>
            <a:t>Là</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loại</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vũ</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khí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hủy</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diệt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hàng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loạt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mà</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năng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lượng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của</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nó</a:t>
          </a:r>
          <a:r>
            <a:rPr lang="en-US" sz="2300" b="1" i="0" kern="1200" dirty="0">
              <a:latin typeface="Times New Roman" panose="02020603050405020304" pitchFamily="18" charset="0"/>
              <a:cs typeface="Times New Roman" panose="02020603050405020304" pitchFamily="18" charset="0"/>
            </a:rPr>
            <a:t> do </a:t>
          </a:r>
          <a:r>
            <a:rPr lang="en-US" sz="2300" b="1" i="0" kern="1200" dirty="0" err="1">
              <a:latin typeface="Times New Roman" panose="02020603050405020304" pitchFamily="18" charset="0"/>
              <a:cs typeface="Times New Roman" panose="02020603050405020304" pitchFamily="18" charset="0"/>
            </a:rPr>
            <a:t>các</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phản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ứng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phân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hạch</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hạt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nhân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gây</a:t>
          </a:r>
          <a:r>
            <a:rPr lang="en-US" sz="2300" b="1" i="0" kern="1200" dirty="0">
              <a:latin typeface="Times New Roman" panose="02020603050405020304" pitchFamily="18" charset="0"/>
              <a:cs typeface="Times New Roman" panose="02020603050405020304" pitchFamily="18" charset="0"/>
            </a:rPr>
            <a:t> ra.   </a:t>
          </a:r>
          <a:endParaRPr lang="en-BZ" sz="2300" i="0" kern="1200" dirty="0">
            <a:latin typeface="Times New Roman" panose="02020603050405020304" pitchFamily="18" charset="0"/>
            <a:cs typeface="Times New Roman" panose="02020603050405020304" pitchFamily="18" charset="0"/>
          </a:endParaRPr>
        </a:p>
      </dsp:txBody>
      <dsp:txXfrm>
        <a:off x="59399" y="781241"/>
        <a:ext cx="5826609" cy="1098002"/>
      </dsp:txXfrm>
    </dsp:sp>
    <dsp:sp modelId="{7CCC0384-8142-4CE2-A603-CE1DED888CCC}">
      <dsp:nvSpPr>
        <dsp:cNvPr id="0" name=""/>
        <dsp:cNvSpPr/>
      </dsp:nvSpPr>
      <dsp:spPr>
        <a:xfrm>
          <a:off x="0" y="2125842"/>
          <a:ext cx="5945407" cy="121680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Times New Roman" panose="02020603050405020304" pitchFamily="18" charset="0"/>
              <a:cs typeface="Times New Roman" panose="02020603050405020304" pitchFamily="18" charset="0"/>
            </a:rPr>
            <a:t>Một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vũ</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khí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hạt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nhân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nhỏ</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nhất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cũng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có</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sức</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công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phá</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lớn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hơn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bất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kỳ</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vũ</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khí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quy</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ước</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nào</a:t>
          </a:r>
          <a:r>
            <a:rPr lang="en-US" sz="2300" b="1" i="0" kern="1200" dirty="0">
              <a:latin typeface="Times New Roman" panose="02020603050405020304" pitchFamily="18" charset="0"/>
              <a:cs typeface="Times New Roman" panose="02020603050405020304" pitchFamily="18" charset="0"/>
            </a:rPr>
            <a:t>.</a:t>
          </a:r>
          <a:endParaRPr lang="en-BZ" sz="2300" i="0" kern="1200" dirty="0">
            <a:latin typeface="Times New Roman" panose="02020603050405020304" pitchFamily="18" charset="0"/>
            <a:cs typeface="Times New Roman" panose="02020603050405020304" pitchFamily="18" charset="0"/>
          </a:endParaRPr>
        </a:p>
      </dsp:txBody>
      <dsp:txXfrm>
        <a:off x="59399" y="2185241"/>
        <a:ext cx="5826609" cy="1098002"/>
      </dsp:txXfrm>
    </dsp:sp>
    <dsp:sp modelId="{A8651301-F393-4568-97B1-3AEBCAD130BE}">
      <dsp:nvSpPr>
        <dsp:cNvPr id="0" name=""/>
        <dsp:cNvSpPr/>
      </dsp:nvSpPr>
      <dsp:spPr>
        <a:xfrm>
          <a:off x="0" y="3529842"/>
          <a:ext cx="5945407" cy="12168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Times New Roman" panose="02020603050405020304" pitchFamily="18" charset="0"/>
              <a:cs typeface="Times New Roman" panose="02020603050405020304" pitchFamily="18" charset="0"/>
            </a:rPr>
            <a:t>Chiến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tranh</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hạt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nhân</a:t>
          </a:r>
          <a:r>
            <a:rPr lang="en-US" sz="2300" b="1" i="0" kern="1200" dirty="0">
              <a:latin typeface="Times New Roman" panose="02020603050405020304" pitchFamily="18" charset="0"/>
              <a:cs typeface="Times New Roman" panose="02020603050405020304" pitchFamily="18" charset="0"/>
            </a:rPr>
            <a:t>, hay </a:t>
          </a:r>
          <a:r>
            <a:rPr lang="en-US" sz="2300" b="1" i="0" kern="1200" dirty="0" err="1">
              <a:latin typeface="Times New Roman" panose="02020603050405020304" pitchFamily="18" charset="0"/>
              <a:cs typeface="Times New Roman" panose="02020603050405020304" pitchFamily="18" charset="0"/>
            </a:rPr>
            <a:t>chiến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tranh</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nguyên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tử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là</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chiến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tranh</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mà</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trong</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đó</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vũ</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khí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hạt</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nhân</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được</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sử</a:t>
          </a:r>
          <a:r>
            <a:rPr lang="en-US" sz="2300" b="1" i="0" kern="1200" dirty="0">
              <a:latin typeface="Times New Roman" panose="02020603050405020304" pitchFamily="18" charset="0"/>
              <a:cs typeface="Times New Roman" panose="02020603050405020304" pitchFamily="18" charset="0"/>
            </a:rPr>
            <a:t> </a:t>
          </a:r>
          <a:r>
            <a:rPr lang="en-US" sz="2300" b="1" i="0" kern="1200" dirty="0" err="1">
              <a:latin typeface="Times New Roman" panose="02020603050405020304" pitchFamily="18" charset="0"/>
              <a:cs typeface="Times New Roman" panose="02020603050405020304" pitchFamily="18" charset="0"/>
            </a:rPr>
            <a:t>dụng</a:t>
          </a:r>
          <a:r>
            <a:rPr lang="en-US" sz="2300" b="1" i="0" kern="1200" dirty="0">
              <a:latin typeface="Times New Roman" panose="02020603050405020304" pitchFamily="18" charset="0"/>
              <a:cs typeface="Times New Roman" panose="02020603050405020304" pitchFamily="18" charset="0"/>
            </a:rPr>
            <a:t>.</a:t>
          </a:r>
          <a:endParaRPr lang="en-BZ" sz="2300" i="0" kern="1200" dirty="0">
            <a:latin typeface="Times New Roman" panose="02020603050405020304" pitchFamily="18" charset="0"/>
            <a:cs typeface="Times New Roman" panose="02020603050405020304" pitchFamily="18" charset="0"/>
          </a:endParaRPr>
        </a:p>
      </dsp:txBody>
      <dsp:txXfrm>
        <a:off x="59399" y="3589241"/>
        <a:ext cx="582660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B9F33-D8C4-4D92-B8E6-FB0E111D7323}"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2DC32-5661-494D-95D4-460BB55F4C50}" type="slidenum">
              <a:rPr lang="en-US" smtClean="0"/>
              <a:t>‹#›</a:t>
            </a:fld>
            <a:endParaRPr lang="en-US"/>
          </a:p>
        </p:txBody>
      </p:sp>
    </p:spTree>
    <p:extLst>
      <p:ext uri="{BB962C8B-B14F-4D97-AF65-F5344CB8AC3E}">
        <p14:creationId xmlns:p14="http://schemas.microsoft.com/office/powerpoint/2010/main" val="177148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12</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13</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14</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15</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16</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17</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21</a:t>
            </a:fld>
            <a:endParaRPr lang="en-US"/>
          </a:p>
        </p:txBody>
      </p:sp>
    </p:spTree>
    <p:extLst>
      <p:ext uri="{BB962C8B-B14F-4D97-AF65-F5344CB8AC3E}">
        <p14:creationId xmlns:p14="http://schemas.microsoft.com/office/powerpoint/2010/main" val="386791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396007-A70D-421E-A443-5CF7E7536A61}"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75064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50797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34075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28631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101487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396007-A70D-421E-A443-5CF7E7536A61}"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394170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396007-A70D-421E-A443-5CF7E7536A61}"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6067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396007-A70D-421E-A443-5CF7E7536A61}"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87776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08438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3351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90136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t>‹#›</a:t>
            </a:fld>
            <a:endParaRPr lang="en-US"/>
          </a:p>
        </p:txBody>
      </p:sp>
    </p:spTree>
    <p:extLst>
      <p:ext uri="{BB962C8B-B14F-4D97-AF65-F5344CB8AC3E}">
        <p14:creationId xmlns:p14="http://schemas.microsoft.com/office/powerpoint/2010/main" val="419719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304800" y="1752600"/>
            <a:ext cx="11203517" cy="1524000"/>
          </a:xfrm>
          <a:solidFill>
            <a:schemeClr val="bg1"/>
          </a:solidFill>
        </p:spPr>
        <p:txBody>
          <a:bodyPr rtlCol="0">
            <a:normAutofit/>
          </a:bodyPr>
          <a:lstStyle/>
          <a:p>
            <a:pPr marL="0" indent="0" algn="ctr" eaLnBrk="1" fontAlgn="auto" hangingPunct="1">
              <a:spcAft>
                <a:spcPts val="0"/>
              </a:spcAft>
              <a:buClr>
                <a:schemeClr val="accent1">
                  <a:lumMod val="75000"/>
                </a:schemeClr>
              </a:buClr>
              <a:buFont typeface="Wingdings 3" charset="2"/>
              <a:buNone/>
              <a:defRPr/>
            </a:pPr>
            <a:r>
              <a:rPr lang="en-US" sz="4400" b="1" dirty="0">
                <a:solidFill>
                  <a:srgbClr val="FF0000"/>
                </a:solidFill>
                <a:latin typeface="Times New Roman" panose="02020603050405020304" pitchFamily="18" charset="0"/>
                <a:cs typeface="Times New Roman" panose="02020603050405020304" pitchFamily="18" charset="0"/>
              </a:rPr>
              <a:t>CHÀO MỪNG CÁC EM </a:t>
            </a:r>
          </a:p>
          <a:p>
            <a:pPr marL="0" indent="0" algn="ctr" eaLnBrk="1" fontAlgn="auto" hangingPunct="1">
              <a:spcAft>
                <a:spcPts val="0"/>
              </a:spcAft>
              <a:buClr>
                <a:schemeClr val="accent1">
                  <a:lumMod val="75000"/>
                </a:schemeClr>
              </a:buClr>
              <a:buFont typeface="Wingdings 3" charset="2"/>
              <a:buNone/>
              <a:defRPr/>
            </a:pPr>
            <a:r>
              <a:rPr lang="en-US" sz="4400" b="1" dirty="0">
                <a:solidFill>
                  <a:srgbClr val="FF0000"/>
                </a:solidFill>
                <a:latin typeface="Times New Roman" panose="02020603050405020304" pitchFamily="18" charset="0"/>
                <a:cs typeface="Times New Roman" panose="02020603050405020304" pitchFamily="18" charset="0"/>
              </a:rPr>
              <a:t>ĐẾN VỚI TIẾT HỌC NGỮ VĂN 9</a:t>
            </a:r>
          </a:p>
        </p:txBody>
      </p:sp>
      <p:grpSp>
        <p:nvGrpSpPr>
          <p:cNvPr id="2051" name="Group 2"/>
          <p:cNvGrpSpPr>
            <a:grpSpLocks noChangeAspect="1"/>
          </p:cNvGrpSpPr>
          <p:nvPr/>
        </p:nvGrpSpPr>
        <p:grpSpPr bwMode="auto">
          <a:xfrm>
            <a:off x="2844801" y="3200401"/>
            <a:ext cx="6297084" cy="2536825"/>
            <a:chOff x="0" y="0"/>
            <a:chExt cx="5460" cy="3810"/>
          </a:xfrm>
        </p:grpSpPr>
        <p:sp>
          <p:nvSpPr>
            <p:cNvPr id="6" name="AutoShape 3"/>
            <p:cNvSpPr>
              <a:spLocks noChangeAspect="1" noChangeArrowheads="1"/>
            </p:cNvSpPr>
            <p:nvPr/>
          </p:nvSpPr>
          <p:spPr bwMode="auto">
            <a:xfrm>
              <a:off x="0" y="0"/>
              <a:ext cx="5460" cy="3810"/>
            </a:xfrm>
            <a:prstGeom prst="rect">
              <a:avLst/>
            </a:prstGeom>
            <a:noFill/>
            <a:ln>
              <a:noFill/>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defRPr/>
              </a:pPr>
              <a:endParaRPr lang="en-US" altLang="en-US" sz="1798">
                <a:solidFill>
                  <a:prstClr val="black"/>
                </a:solidFill>
                <a:latin typeface="Arial" panose="020B0604020202020204" pitchFamily="34" charset="0"/>
                <a:ea typeface="宋体" panose="02010600030101010101" pitchFamily="2" charset="-122"/>
              </a:endParaRPr>
            </a:p>
          </p:txBody>
        </p:sp>
        <p:sp>
          <p:nvSpPr>
            <p:cNvPr id="7" name="Freeform 4"/>
            <p:cNvSpPr>
              <a:spLocks/>
            </p:cNvSpPr>
            <p:nvPr/>
          </p:nvSpPr>
          <p:spPr bwMode="auto">
            <a:xfrm>
              <a:off x="1120" y="906"/>
              <a:ext cx="3221"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8" name="Freeform 5"/>
            <p:cNvSpPr>
              <a:spLocks/>
            </p:cNvSpPr>
            <p:nvPr/>
          </p:nvSpPr>
          <p:spPr bwMode="auto">
            <a:xfrm>
              <a:off x="1189" y="1123"/>
              <a:ext cx="402" cy="1509"/>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9" name="Freeform 6"/>
            <p:cNvSpPr>
              <a:spLocks/>
            </p:cNvSpPr>
            <p:nvPr/>
          </p:nvSpPr>
          <p:spPr bwMode="auto">
            <a:xfrm>
              <a:off x="1176" y="2525"/>
              <a:ext cx="1479" cy="200"/>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0" name="Freeform 7"/>
            <p:cNvSpPr>
              <a:spLocks/>
            </p:cNvSpPr>
            <p:nvPr/>
          </p:nvSpPr>
          <p:spPr bwMode="auto">
            <a:xfrm>
              <a:off x="2740" y="2415"/>
              <a:ext cx="1474" cy="310"/>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1" name="Freeform 8"/>
            <p:cNvSpPr>
              <a:spLocks/>
            </p:cNvSpPr>
            <p:nvPr/>
          </p:nvSpPr>
          <p:spPr bwMode="auto">
            <a:xfrm>
              <a:off x="2731" y="2306"/>
              <a:ext cx="1321"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2" name="Freeform 9"/>
            <p:cNvSpPr>
              <a:spLocks/>
            </p:cNvSpPr>
            <p:nvPr/>
          </p:nvSpPr>
          <p:spPr bwMode="auto">
            <a:xfrm>
              <a:off x="2922" y="2625"/>
              <a:ext cx="466" cy="69"/>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3" name="Freeform 10"/>
            <p:cNvSpPr>
              <a:spLocks/>
            </p:cNvSpPr>
            <p:nvPr/>
          </p:nvSpPr>
          <p:spPr bwMode="auto">
            <a:xfrm>
              <a:off x="2224" y="2656"/>
              <a:ext cx="253" cy="29"/>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4" name="Freeform 11"/>
            <p:cNvSpPr>
              <a:spLocks/>
            </p:cNvSpPr>
            <p:nvPr/>
          </p:nvSpPr>
          <p:spPr bwMode="auto">
            <a:xfrm>
              <a:off x="3828" y="1085"/>
              <a:ext cx="470" cy="1667"/>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5" name="Freeform 12"/>
            <p:cNvSpPr>
              <a:spLocks/>
            </p:cNvSpPr>
            <p:nvPr/>
          </p:nvSpPr>
          <p:spPr bwMode="auto">
            <a:xfrm>
              <a:off x="1400" y="987"/>
              <a:ext cx="975" cy="1471"/>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6" name="Freeform 13"/>
            <p:cNvSpPr>
              <a:spLocks/>
            </p:cNvSpPr>
            <p:nvPr/>
          </p:nvSpPr>
          <p:spPr bwMode="auto">
            <a:xfrm>
              <a:off x="1498" y="1414"/>
              <a:ext cx="683" cy="927"/>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7" name="Freeform 14"/>
            <p:cNvSpPr>
              <a:spLocks/>
            </p:cNvSpPr>
            <p:nvPr/>
          </p:nvSpPr>
          <p:spPr bwMode="auto">
            <a:xfrm>
              <a:off x="1652" y="956"/>
              <a:ext cx="1059" cy="1533"/>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8" name="Freeform 15"/>
            <p:cNvSpPr>
              <a:spLocks/>
            </p:cNvSpPr>
            <p:nvPr/>
          </p:nvSpPr>
          <p:spPr bwMode="auto">
            <a:xfrm>
              <a:off x="1666" y="1709"/>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19" name="Freeform 16"/>
            <p:cNvSpPr>
              <a:spLocks/>
            </p:cNvSpPr>
            <p:nvPr/>
          </p:nvSpPr>
          <p:spPr bwMode="auto">
            <a:xfrm>
              <a:off x="1681" y="956"/>
              <a:ext cx="306" cy="925"/>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0" name="Freeform 17"/>
            <p:cNvSpPr>
              <a:spLocks/>
            </p:cNvSpPr>
            <p:nvPr/>
          </p:nvSpPr>
          <p:spPr bwMode="auto">
            <a:xfrm>
              <a:off x="3081" y="944"/>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1" name="Freeform 18"/>
            <p:cNvSpPr>
              <a:spLocks/>
            </p:cNvSpPr>
            <p:nvPr/>
          </p:nvSpPr>
          <p:spPr bwMode="auto">
            <a:xfrm>
              <a:off x="2740" y="949"/>
              <a:ext cx="340" cy="1547"/>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2" name="Freeform 19"/>
            <p:cNvSpPr>
              <a:spLocks/>
            </p:cNvSpPr>
            <p:nvPr/>
          </p:nvSpPr>
          <p:spPr bwMode="auto">
            <a:xfrm>
              <a:off x="828" y="0"/>
              <a:ext cx="1692" cy="2084"/>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3" name="Freeform 20"/>
            <p:cNvSpPr>
              <a:spLocks/>
            </p:cNvSpPr>
            <p:nvPr/>
          </p:nvSpPr>
          <p:spPr bwMode="auto">
            <a:xfrm>
              <a:off x="841" y="0"/>
              <a:ext cx="1681" cy="2077"/>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4" name="Freeform 21"/>
            <p:cNvSpPr>
              <a:spLocks/>
            </p:cNvSpPr>
            <p:nvPr/>
          </p:nvSpPr>
          <p:spPr bwMode="auto">
            <a:xfrm>
              <a:off x="615" y="1845"/>
              <a:ext cx="477" cy="570"/>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sp>
          <p:nvSpPr>
            <p:cNvPr id="25" name="Freeform 22"/>
            <p:cNvSpPr>
              <a:spLocks/>
            </p:cNvSpPr>
            <p:nvPr/>
          </p:nvSpPr>
          <p:spPr bwMode="auto">
            <a:xfrm>
              <a:off x="1303" y="2334"/>
              <a:ext cx="1402" cy="319"/>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p:spPr>
          <p:txBody>
            <a:bodyPr/>
            <a:lstStyle/>
            <a:p>
              <a:pPr>
                <a:defRPr/>
              </a:pPr>
              <a:endParaRPr lang="en-US" sz="1798">
                <a:solidFill>
                  <a:prstClr val="black"/>
                </a:solidFill>
                <a:latin typeface="Trebuchet MS" panose="020B0603020202020204"/>
                <a:ea typeface="宋体" panose="02010600030101010101" pitchFamily="2" charset="-122"/>
              </a:endParaRPr>
            </a:p>
          </p:txBody>
        </p:sp>
      </p:grpSp>
      <p:pic>
        <p:nvPicPr>
          <p:cNvPr id="2052"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0400" y="71439"/>
            <a:ext cx="2474384"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0434" y="4687889"/>
            <a:ext cx="3054351"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4544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68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210050" y="858877"/>
            <a:ext cx="4019550" cy="531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 LUẬN ĐIỂM</a:t>
            </a:r>
          </a:p>
        </p:txBody>
      </p:sp>
      <p:sp>
        <p:nvSpPr>
          <p:cNvPr id="8" name="TextBox 7"/>
          <p:cNvSpPr txBox="1">
            <a:spLocks noChangeArrowheads="1"/>
          </p:cNvSpPr>
          <p:nvPr/>
        </p:nvSpPr>
        <p:spPr bwMode="auto">
          <a:xfrm>
            <a:off x="228599" y="1970881"/>
            <a:ext cx="3371849" cy="1815882"/>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nl-NL" sz="2800" dirty="0">
                <a:latin typeface="Times New Roman" pitchFamily="18" charset="0"/>
                <a:cs typeface="Times New Roman" pitchFamily="18" charset="0"/>
              </a:rPr>
              <a:t>Nguy cơ khủng khiếp của chiến tranh hạt nhân đe dọa toàn nhân loại</a:t>
            </a:r>
            <a:endParaRPr lang="en-US" sz="2800" dirty="0">
              <a:latin typeface="Times New Roman" pitchFamily="18" charset="0"/>
              <a:cs typeface="Times New Roman" pitchFamily="18" charset="0"/>
            </a:endParaRPr>
          </a:p>
        </p:txBody>
      </p:sp>
      <p:sp>
        <p:nvSpPr>
          <p:cNvPr id="12" name="TextBox 11"/>
          <p:cNvSpPr txBox="1"/>
          <p:nvPr/>
        </p:nvSpPr>
        <p:spPr>
          <a:xfrm>
            <a:off x="8134067" y="1970880"/>
            <a:ext cx="3847134" cy="2246769"/>
          </a:xfrm>
          <a:prstGeom prst="rect">
            <a:avLst/>
          </a:prstGeom>
          <a:solidFill>
            <a:schemeClr val="accent2">
              <a:lumMod val="40000"/>
              <a:lumOff val="60000"/>
            </a:schemeClr>
          </a:solidFill>
        </p:spPr>
        <p:txBody>
          <a:bodyPr wrap="square">
            <a:spAutoFit/>
          </a:bodyPr>
          <a:lstStyle/>
          <a:p>
            <a:pPr algn="just"/>
            <a:r>
              <a:rPr lang="nl-NL" sz="2800" dirty="0">
                <a:latin typeface="Times New Roman" pitchFamily="18" charset="0"/>
                <a:cs typeface="Times New Roman" pitchFamily="18" charset="0"/>
              </a:rPr>
              <a:t>Lời kêu gọi đấu tranh vì một thế giới hòa bình, không có chiến tranh là nhiệm vụ cấp bách của tất cả chúng ta.</a:t>
            </a:r>
            <a:endParaRPr lang="en-US" sz="2800" dirty="0">
              <a:latin typeface="Times New Roman" pitchFamily="18" charset="0"/>
              <a:cs typeface="Times New Roman" pitchFamily="18" charset="0"/>
            </a:endParaRPr>
          </a:p>
        </p:txBody>
      </p:sp>
      <p:cxnSp>
        <p:nvCxnSpPr>
          <p:cNvPr id="14" name="Straight Arrow Connector 13"/>
          <p:cNvCxnSpPr>
            <a:stCxn id="6" idx="2"/>
            <a:endCxn id="8" idx="0"/>
          </p:cNvCxnSpPr>
          <p:nvPr/>
        </p:nvCxnSpPr>
        <p:spPr>
          <a:xfrm flipH="1">
            <a:off x="1914524" y="1390650"/>
            <a:ext cx="4305301"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p:cNvCxnSpPr>
          <p:nvPr/>
        </p:nvCxnSpPr>
        <p:spPr>
          <a:xfrm>
            <a:off x="6219825" y="1390650"/>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031" y="0"/>
            <a:ext cx="7246961" cy="461665"/>
          </a:xfrm>
          <a:prstGeom prst="rect">
            <a:avLst/>
          </a:prstGeom>
          <a:noFill/>
        </p:spPr>
        <p:txBody>
          <a:bodyPr wrap="square" rtlCol="0">
            <a:spAutoFit/>
          </a:bodyPr>
          <a:lstStyle/>
          <a:p>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Văn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bản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Đấu</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tranh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cho</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một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thế</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giới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hòa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bình</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endParaRPr>
          </a:p>
        </p:txBody>
      </p:sp>
      <p:pic>
        <p:nvPicPr>
          <p:cNvPr id="21" name="Picture 2" descr="International Peace Day: List of educational institutions to study peace  and conflict studies in India | Education News,The Indian Express">
            <a:extLst>
              <a:ext uri="{FF2B5EF4-FFF2-40B4-BE49-F238E27FC236}">
                <a16:creationId xmlns:a16="http://schemas.microsoft.com/office/drawing/2014/main" id="{71971698-E217-40DC-A238-4107375AA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7" b="21758"/>
          <a:stretch/>
        </p:blipFill>
        <p:spPr bwMode="auto">
          <a:xfrm>
            <a:off x="6632812" y="4387980"/>
            <a:ext cx="5516950" cy="24700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a:off x="0" y="4387980"/>
            <a:ext cx="4817660" cy="2470019"/>
          </a:xfrm>
          <a:prstGeom prst="rect">
            <a:avLst/>
          </a:prstGeom>
        </p:spPr>
      </p:pic>
      <p:sp>
        <p:nvSpPr>
          <p:cNvPr id="23" name="Text Box 5"/>
          <p:cNvSpPr txBox="1">
            <a:spLocks noChangeArrowheads="1"/>
          </p:cNvSpPr>
          <p:nvPr/>
        </p:nvSpPr>
        <p:spPr bwMode="auto">
          <a:xfrm>
            <a:off x="9033583" y="510177"/>
            <a:ext cx="11303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en-US" sz="6600" b="1" dirty="0">
                <a:solidFill>
                  <a:srgbClr val="CC3300"/>
                </a:solidFill>
                <a:sym typeface="Wingdings" pitchFamily="2" charset="2"/>
              </a:rPr>
              <a:t></a:t>
            </a:r>
          </a:p>
        </p:txBody>
      </p:sp>
    </p:spTree>
    <p:extLst>
      <p:ext uri="{BB962C8B-B14F-4D97-AF65-F5344CB8AC3E}">
        <p14:creationId xmlns:p14="http://schemas.microsoft.com/office/powerpoint/2010/main" val="165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210050" y="858877"/>
            <a:ext cx="4019550" cy="531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 LUẬN CỨ</a:t>
            </a:r>
          </a:p>
        </p:txBody>
      </p:sp>
      <p:sp>
        <p:nvSpPr>
          <p:cNvPr id="11" name="TextBox 10"/>
          <p:cNvSpPr txBox="1">
            <a:spLocks noChangeArrowheads="1"/>
          </p:cNvSpPr>
          <p:nvPr/>
        </p:nvSpPr>
        <p:spPr bwMode="auto">
          <a:xfrm>
            <a:off x="3084395" y="1970879"/>
            <a:ext cx="2729552" cy="2677656"/>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sz="2800" dirty="0">
                <a:latin typeface="Times New Roman" pitchFamily="18" charset="0"/>
                <a:cs typeface="Times New Roman" pitchFamily="18" charset="0"/>
              </a:rPr>
              <a:t>Cuộc chạy đua vũ trang ,nhất là vũ trang hạt nhân là vô cùng tốn kém và hết sức phi lí.</a:t>
            </a:r>
            <a:endParaRPr lang="en-US" altLang="en-US" sz="2800" dirty="0">
              <a:latin typeface="Times New Roman" panose="02020603050405020304" pitchFamily="18" charset="0"/>
              <a:cs typeface="Times New Roman" pitchFamily="18" charset="0"/>
            </a:endParaRPr>
          </a:p>
        </p:txBody>
      </p:sp>
      <p:sp>
        <p:nvSpPr>
          <p:cNvPr id="8" name="TextBox 7"/>
          <p:cNvSpPr txBox="1">
            <a:spLocks noChangeArrowheads="1"/>
          </p:cNvSpPr>
          <p:nvPr/>
        </p:nvSpPr>
        <p:spPr bwMode="auto">
          <a:xfrm>
            <a:off x="228600" y="1970881"/>
            <a:ext cx="2743200" cy="310854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nl-NL" sz="2800" dirty="0">
                <a:latin typeface="Times New Roman" pitchFamily="18" charset="0"/>
                <a:cs typeface="Times New Roman" pitchFamily="18" charset="0"/>
              </a:rPr>
              <a:t>Kho vũ khí hạt nhân đang được tàng trữ có khả năng huỷ diệt cả trái đất và hành tinh khác trong hệ mặt trời.</a:t>
            </a:r>
            <a:endParaRPr lang="en-US" altLang="en-US" sz="2800" dirty="0">
              <a:solidFill>
                <a:prstClr val="black"/>
              </a:solidFill>
              <a:latin typeface="Times New Roman" panose="02020603050405020304" pitchFamily="18" charset="0"/>
              <a:cs typeface="Times New Roman" pitchFamily="18" charset="0"/>
            </a:endParaRPr>
          </a:p>
        </p:txBody>
      </p:sp>
      <p:cxnSp>
        <p:nvCxnSpPr>
          <p:cNvPr id="14" name="Straight Arrow Connector 13"/>
          <p:cNvCxnSpPr>
            <a:stCxn id="6" idx="2"/>
            <a:endCxn id="8" idx="0"/>
          </p:cNvCxnSpPr>
          <p:nvPr/>
        </p:nvCxnSpPr>
        <p:spPr>
          <a:xfrm flipH="1">
            <a:off x="1600200" y="1390650"/>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1" idx="0"/>
          </p:cNvCxnSpPr>
          <p:nvPr/>
        </p:nvCxnSpPr>
        <p:spPr>
          <a:xfrm flipH="1">
            <a:off x="4449171" y="1442629"/>
            <a:ext cx="1808044" cy="528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p:cNvCxnSpPr>
          <p:nvPr/>
        </p:nvCxnSpPr>
        <p:spPr>
          <a:xfrm>
            <a:off x="6219825" y="1390650"/>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031" y="0"/>
            <a:ext cx="7246961" cy="461665"/>
          </a:xfrm>
          <a:prstGeom prst="rect">
            <a:avLst/>
          </a:prstGeom>
          <a:noFill/>
        </p:spPr>
        <p:txBody>
          <a:bodyPr wrap="square" rtlCol="0">
            <a:spAutoFit/>
          </a:bodyPr>
          <a:lstStyle/>
          <a:p>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Văn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bản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Đấu</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tranh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cho</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một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thế</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giới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hòa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bình</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endParaRPr>
          </a:p>
        </p:txBody>
      </p:sp>
      <p:cxnSp>
        <p:nvCxnSpPr>
          <p:cNvPr id="15" name="Straight Arrow Connector 14"/>
          <p:cNvCxnSpPr>
            <a:stCxn id="6" idx="2"/>
            <a:endCxn id="27" idx="0"/>
          </p:cNvCxnSpPr>
          <p:nvPr/>
        </p:nvCxnSpPr>
        <p:spPr>
          <a:xfrm>
            <a:off x="6219825" y="1390650"/>
            <a:ext cx="1245501" cy="626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44651" y="2003609"/>
            <a:ext cx="2847349" cy="3108543"/>
          </a:xfrm>
          <a:prstGeom prst="rect">
            <a:avLst/>
          </a:prstGeom>
          <a:solidFill>
            <a:schemeClr val="accent2">
              <a:lumMod val="40000"/>
              <a:lumOff val="60000"/>
            </a:schemeClr>
          </a:solidFill>
        </p:spPr>
        <p:txBody>
          <a:bodyPr wrap="square">
            <a:spAutoFit/>
          </a:bodyPr>
          <a:lstStyle/>
          <a:p>
            <a:pPr algn="just" fontAlgn="base">
              <a:spcBef>
                <a:spcPct val="0"/>
              </a:spcBef>
              <a:spcAft>
                <a:spcPct val="0"/>
              </a:spcAft>
              <a:defRPr/>
            </a:pPr>
            <a:r>
              <a:rPr lang="en-US" sz="2800" dirty="0" err="1">
                <a:latin typeface="Times New Roman" pitchFamily="18" charset="0"/>
              </a:rPr>
              <a:t>Nhân</a:t>
            </a:r>
            <a:r>
              <a:rPr lang="en-US" sz="2800" dirty="0">
                <a:latin typeface="Times New Roman" pitchFamily="18" charset="0"/>
              </a:rPr>
              <a:t> </a:t>
            </a:r>
            <a:r>
              <a:rPr lang="en-US" sz="2800" dirty="0" err="1">
                <a:latin typeface="Times New Roman" pitchFamily="18" charset="0"/>
              </a:rPr>
              <a:t>loại</a:t>
            </a:r>
            <a:r>
              <a:rPr lang="en-US" sz="2800" dirty="0">
                <a:latin typeface="Times New Roman" pitchFamily="18" charset="0"/>
              </a:rPr>
              <a:t> </a:t>
            </a:r>
            <a:r>
              <a:rPr lang="en-US" sz="2800" dirty="0" err="1">
                <a:latin typeface="Times New Roman" pitchFamily="18" charset="0"/>
              </a:rPr>
              <a:t>có</a:t>
            </a:r>
            <a:r>
              <a:rPr lang="en-US" sz="2800" dirty="0">
                <a:latin typeface="Times New Roman" pitchFamily="18" charset="0"/>
              </a:rPr>
              <a:t> </a:t>
            </a:r>
            <a:r>
              <a:rPr lang="en-US" sz="2800" dirty="0" err="1">
                <a:latin typeface="Times New Roman" pitchFamily="18" charset="0"/>
              </a:rPr>
              <a:t>nhiệm</a:t>
            </a:r>
            <a:r>
              <a:rPr lang="en-US" sz="2800" dirty="0">
                <a:latin typeface="Times New Roman" pitchFamily="18" charset="0"/>
              </a:rPr>
              <a:t> </a:t>
            </a:r>
            <a:r>
              <a:rPr lang="en-US" sz="2800" dirty="0" err="1">
                <a:latin typeface="Times New Roman" pitchFamily="18" charset="0"/>
              </a:rPr>
              <a:t>vụ</a:t>
            </a:r>
            <a:r>
              <a:rPr lang="en-US" sz="2800" dirty="0">
                <a:latin typeface="Times New Roman" pitchFamily="18" charset="0"/>
              </a:rPr>
              <a:t> </a:t>
            </a:r>
            <a:r>
              <a:rPr lang="en-US" sz="2800" dirty="0" err="1">
                <a:latin typeface="Times New Roman" pitchFamily="18" charset="0"/>
              </a:rPr>
              <a:t>ngăn</a:t>
            </a:r>
            <a:r>
              <a:rPr lang="en-US" sz="2800" dirty="0">
                <a:latin typeface="Times New Roman" pitchFamily="18" charset="0"/>
              </a:rPr>
              <a:t> </a:t>
            </a:r>
            <a:r>
              <a:rPr lang="en-US" sz="2800" dirty="0" err="1">
                <a:latin typeface="Times New Roman" pitchFamily="18" charset="0"/>
              </a:rPr>
              <a:t>chặn</a:t>
            </a:r>
            <a:r>
              <a:rPr lang="en-US" sz="2800" dirty="0">
                <a:latin typeface="Times New Roman" pitchFamily="18" charset="0"/>
              </a:rPr>
              <a:t> </a:t>
            </a:r>
            <a:r>
              <a:rPr lang="en-US" sz="2800" dirty="0" err="1">
                <a:latin typeface="Times New Roman" pitchFamily="18" charset="0"/>
              </a:rPr>
              <a:t>chặn</a:t>
            </a:r>
            <a:r>
              <a:rPr lang="en-US" sz="2800" dirty="0">
                <a:latin typeface="Times New Roman" pitchFamily="18" charset="0"/>
              </a:rPr>
              <a:t> </a:t>
            </a:r>
            <a:r>
              <a:rPr lang="en-US" sz="2800" dirty="0" err="1">
                <a:latin typeface="Times New Roman" pitchFamily="18" charset="0"/>
              </a:rPr>
              <a:t>chiến</a:t>
            </a:r>
            <a:r>
              <a:rPr lang="en-US" sz="2800" dirty="0">
                <a:latin typeface="Times New Roman" pitchFamily="18" charset="0"/>
              </a:rPr>
              <a:t> </a:t>
            </a:r>
            <a:r>
              <a:rPr lang="en-US" sz="2800" dirty="0" err="1">
                <a:latin typeface="Times New Roman" pitchFamily="18" charset="0"/>
              </a:rPr>
              <a:t>tranh</a:t>
            </a:r>
            <a:r>
              <a:rPr lang="en-US" sz="2800" dirty="0">
                <a:latin typeface="Times New Roman" pitchFamily="18" charset="0"/>
              </a:rPr>
              <a:t> </a:t>
            </a:r>
            <a:r>
              <a:rPr lang="en-US" sz="2800" dirty="0" err="1">
                <a:latin typeface="Times New Roman" pitchFamily="18" charset="0"/>
              </a:rPr>
              <a:t>hạt</a:t>
            </a:r>
            <a:r>
              <a:rPr lang="en-US" sz="2800" dirty="0">
                <a:latin typeface="Times New Roman" pitchFamily="18" charset="0"/>
              </a:rPr>
              <a:t> </a:t>
            </a:r>
            <a:r>
              <a:rPr lang="en-US" sz="2800" dirty="0" err="1">
                <a:latin typeface="Times New Roman" pitchFamily="18" charset="0"/>
              </a:rPr>
              <a:t>nhân,đấu</a:t>
            </a:r>
            <a:r>
              <a:rPr lang="en-US" sz="2800" dirty="0">
                <a:latin typeface="Times New Roman" pitchFamily="18" charset="0"/>
              </a:rPr>
              <a:t> </a:t>
            </a:r>
            <a:r>
              <a:rPr lang="en-US" sz="2800" dirty="0" err="1">
                <a:latin typeface="Times New Roman" pitchFamily="18" charset="0"/>
              </a:rPr>
              <a:t>tranh</a:t>
            </a:r>
            <a:r>
              <a:rPr lang="en-US" sz="2800" dirty="0">
                <a:latin typeface="Times New Roman" pitchFamily="18" charset="0"/>
              </a:rPr>
              <a:t> </a:t>
            </a:r>
            <a:r>
              <a:rPr lang="en-US" sz="2800" dirty="0" err="1">
                <a:latin typeface="Times New Roman" pitchFamily="18" charset="0"/>
              </a:rPr>
              <a:t>vì</a:t>
            </a:r>
            <a:r>
              <a:rPr lang="en-US" sz="2800" dirty="0">
                <a:latin typeface="Times New Roman" pitchFamily="18" charset="0"/>
              </a:rPr>
              <a:t> </a:t>
            </a:r>
            <a:r>
              <a:rPr lang="en-US" sz="2800" dirty="0" err="1">
                <a:latin typeface="Times New Roman" pitchFamily="18" charset="0"/>
              </a:rPr>
              <a:t>một</a:t>
            </a:r>
            <a:r>
              <a:rPr lang="en-US" sz="2800" dirty="0">
                <a:latin typeface="Times New Roman" pitchFamily="18" charset="0"/>
              </a:rPr>
              <a:t> </a:t>
            </a:r>
            <a:r>
              <a:rPr lang="en-US" sz="2800" dirty="0" err="1">
                <a:latin typeface="Times New Roman" pitchFamily="18" charset="0"/>
              </a:rPr>
              <a:t>thế</a:t>
            </a:r>
            <a:r>
              <a:rPr lang="en-US" sz="2800" dirty="0">
                <a:latin typeface="Times New Roman" pitchFamily="18" charset="0"/>
              </a:rPr>
              <a:t> </a:t>
            </a:r>
            <a:r>
              <a:rPr lang="en-US" sz="2800" dirty="0" err="1">
                <a:latin typeface="Times New Roman" pitchFamily="18" charset="0"/>
              </a:rPr>
              <a:t>giới</a:t>
            </a:r>
            <a:r>
              <a:rPr lang="en-US" sz="2800" dirty="0">
                <a:latin typeface="Times New Roman" pitchFamily="18" charset="0"/>
              </a:rPr>
              <a:t> </a:t>
            </a:r>
            <a:r>
              <a:rPr lang="en-US" sz="2800" dirty="0" err="1">
                <a:latin typeface="Times New Roman" pitchFamily="18" charset="0"/>
              </a:rPr>
              <a:t>hòa</a:t>
            </a:r>
            <a:r>
              <a:rPr lang="en-US" sz="2800" dirty="0">
                <a:latin typeface="Times New Roman" pitchFamily="18" charset="0"/>
              </a:rPr>
              <a:t> </a:t>
            </a:r>
            <a:r>
              <a:rPr lang="en-US" sz="2800" dirty="0" err="1">
                <a:latin typeface="Times New Roman" pitchFamily="18" charset="0"/>
              </a:rPr>
              <a:t>bình</a:t>
            </a:r>
            <a:r>
              <a:rPr lang="en-US" sz="2800" dirty="0">
                <a:latin typeface="Times New Roman" pitchFamily="18" charset="0"/>
              </a:rPr>
              <a:t>.</a:t>
            </a:r>
            <a:endParaRPr lang="vi-VN" sz="2800" dirty="0">
              <a:latin typeface="Times New Roman" pitchFamily="18" charset="0"/>
            </a:endParaRPr>
          </a:p>
          <a:p>
            <a:pPr algn="just" fontAlgn="base">
              <a:spcBef>
                <a:spcPct val="0"/>
              </a:spcBef>
              <a:spcAft>
                <a:spcPct val="0"/>
              </a:spcAft>
              <a:defRPr/>
            </a:pPr>
            <a:endParaRPr lang="en-US" sz="2800" strike="dblStrike" dirty="0">
              <a:latin typeface="Times New Roman" pitchFamily="18" charset="0"/>
            </a:endParaRPr>
          </a:p>
        </p:txBody>
      </p:sp>
      <p:sp>
        <p:nvSpPr>
          <p:cNvPr id="27" name="TextBox 26"/>
          <p:cNvSpPr txBox="1">
            <a:spLocks noChangeArrowheads="1"/>
          </p:cNvSpPr>
          <p:nvPr/>
        </p:nvSpPr>
        <p:spPr bwMode="auto">
          <a:xfrm>
            <a:off x="6059606" y="2017257"/>
            <a:ext cx="2811439" cy="2893100"/>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nl-NL" sz="2600" dirty="0">
                <a:latin typeface="Times New Roman" pitchFamily="18" charset="0"/>
                <a:cs typeface="Times New Roman" pitchFamily="18" charset="0"/>
              </a:rPr>
              <a:t>Chiến tranh hạt nhân không chỉ đi ngược lại lý trí của loài người mà còn ngược lại lý trí của tự nhiên, phản lại sự tiến hoá</a:t>
            </a:r>
            <a:r>
              <a:rPr lang="en-US" sz="2600" dirty="0">
                <a:latin typeface="Times New Roman" panose="02020603050405020304" pitchFamily="18" charset="0"/>
                <a:cs typeface="Times New Roman" pitchFamily="18" charset="0"/>
              </a:rPr>
              <a:t>.</a:t>
            </a:r>
          </a:p>
        </p:txBody>
      </p:sp>
      <p:sp>
        <p:nvSpPr>
          <p:cNvPr id="38" name="Flowchart: Punched Tape 37"/>
          <p:cNvSpPr/>
          <p:nvPr/>
        </p:nvSpPr>
        <p:spPr>
          <a:xfrm>
            <a:off x="968992" y="5311026"/>
            <a:ext cx="10536072" cy="1301313"/>
          </a:xfrm>
          <a:prstGeom prst="flowChartPunchedTap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Nhận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xét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Luận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mạch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chặt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chẽ</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sắc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chắc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tính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thuyết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phục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lập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luận</a:t>
            </a:r>
            <a:r>
              <a:rPr lang="en-US" sz="3200" dirty="0">
                <a:solidFill>
                  <a:schemeClr val="tx1"/>
                </a:solidFill>
                <a:latin typeface="Times New Roman" pitchFamily="18" charset="0"/>
                <a:cs typeface="Times New Roman" pitchFamily="18" charset="0"/>
              </a:rPr>
              <a:t>.</a:t>
            </a:r>
          </a:p>
        </p:txBody>
      </p:sp>
      <p:pic>
        <p:nvPicPr>
          <p:cNvPr id="40" name="Picture 39"/>
          <p:cNvPicPr>
            <a:picLocks noChangeAspect="1"/>
          </p:cNvPicPr>
          <p:nvPr/>
        </p:nvPicPr>
        <p:blipFill>
          <a:blip r:embed="rId2"/>
          <a:stretch>
            <a:fillRect/>
          </a:stretch>
        </p:blipFill>
        <p:spPr>
          <a:xfrm>
            <a:off x="10214628" y="1281884"/>
            <a:ext cx="685791" cy="1020471"/>
          </a:xfrm>
          <a:prstGeom prst="rect">
            <a:avLst/>
          </a:prstGeom>
        </p:spPr>
      </p:pic>
      <p:pic>
        <p:nvPicPr>
          <p:cNvPr id="41" name="Picture 40"/>
          <p:cNvPicPr>
            <a:picLocks noChangeAspect="1"/>
          </p:cNvPicPr>
          <p:nvPr/>
        </p:nvPicPr>
        <p:blipFill>
          <a:blip r:embed="rId2"/>
          <a:stretch>
            <a:fillRect/>
          </a:stretch>
        </p:blipFill>
        <p:spPr>
          <a:xfrm>
            <a:off x="7157381" y="1390650"/>
            <a:ext cx="685791" cy="1020471"/>
          </a:xfrm>
          <a:prstGeom prst="rect">
            <a:avLst/>
          </a:prstGeom>
        </p:spPr>
      </p:pic>
      <p:pic>
        <p:nvPicPr>
          <p:cNvPr id="42" name="Picture 41"/>
          <p:cNvPicPr>
            <a:picLocks noChangeAspect="1"/>
          </p:cNvPicPr>
          <p:nvPr/>
        </p:nvPicPr>
        <p:blipFill>
          <a:blip r:embed="rId2"/>
          <a:stretch>
            <a:fillRect/>
          </a:stretch>
        </p:blipFill>
        <p:spPr>
          <a:xfrm>
            <a:off x="4056211" y="1243300"/>
            <a:ext cx="685791" cy="1020471"/>
          </a:xfrm>
          <a:prstGeom prst="rect">
            <a:avLst/>
          </a:prstGeom>
        </p:spPr>
      </p:pic>
      <p:pic>
        <p:nvPicPr>
          <p:cNvPr id="43" name="Picture 42"/>
          <p:cNvPicPr>
            <a:picLocks noChangeAspect="1"/>
          </p:cNvPicPr>
          <p:nvPr/>
        </p:nvPicPr>
        <p:blipFill>
          <a:blip r:embed="rId2"/>
          <a:stretch>
            <a:fillRect/>
          </a:stretch>
        </p:blipFill>
        <p:spPr>
          <a:xfrm>
            <a:off x="1257304" y="1210001"/>
            <a:ext cx="685791" cy="1020471"/>
          </a:xfrm>
          <a:prstGeom prst="rect">
            <a:avLst/>
          </a:prstGeom>
        </p:spPr>
      </p:pic>
      <p:sp>
        <p:nvSpPr>
          <p:cNvPr id="44" name="Text Box 5"/>
          <p:cNvSpPr txBox="1">
            <a:spLocks noChangeArrowheads="1"/>
          </p:cNvSpPr>
          <p:nvPr/>
        </p:nvSpPr>
        <p:spPr bwMode="auto">
          <a:xfrm>
            <a:off x="8779501" y="80356"/>
            <a:ext cx="11303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en-US" sz="6600" b="1" dirty="0">
                <a:solidFill>
                  <a:srgbClr val="CC3300"/>
                </a:solidFill>
                <a:sym typeface="Wingdings" pitchFamily="2" charset="2"/>
              </a:rPr>
              <a:t></a:t>
            </a:r>
          </a:p>
        </p:txBody>
      </p:sp>
    </p:spTree>
    <p:extLst>
      <p:ext uri="{BB962C8B-B14F-4D97-AF65-F5344CB8AC3E}">
        <p14:creationId xmlns:p14="http://schemas.microsoft.com/office/powerpoint/2010/main" val="18135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ircle(in)">
                                      <p:cBhvr>
                                        <p:cTn id="47" dur="2000"/>
                                        <p:tgtEl>
                                          <p:spTgt spid="41"/>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ircle(in)">
                                      <p:cBhvr>
                                        <p:cTn id="50" dur="2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circle(in)">
                                      <p:cBhvr>
                                        <p:cTn id="60" dur="2000"/>
                                        <p:tgtEl>
                                          <p:spTgt spid="40"/>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circle(in)">
                                      <p:cBhvr>
                                        <p:cTn id="63" dur="2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down)">
                                      <p:cBhvr>
                                        <p:cTn id="6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8" grpId="0" animBg="1"/>
      <p:bldP spid="17" grpId="0" animBg="1"/>
      <p:bldP spid="2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id="{0478A2CB-7D63-48E9-B975-CFBE4EDCD869}"/>
              </a:ext>
            </a:extLst>
          </p:cNvPr>
          <p:cNvGraphicFramePr/>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id="{3789F88F-1016-4B56-B215-7B43409AC387}"/>
              </a:ext>
            </a:extLst>
          </p:cNvPr>
          <p:cNvSpPr txBox="1"/>
          <p:nvPr/>
        </p:nvSpPr>
        <p:spPr>
          <a:xfrm>
            <a:off x="389289" y="582172"/>
            <a:ext cx="6697311" cy="646331"/>
          </a:xfrm>
          <a:prstGeom prst="rect">
            <a:avLst/>
          </a:prstGeom>
          <a:noFill/>
        </p:spPr>
        <p:txBody>
          <a:bodyPr wrap="square">
            <a:spAutoFit/>
          </a:bodyPr>
          <a:lstStyle/>
          <a:p>
            <a:r>
              <a:rPr lang="en-US" altLang="en-US" sz="3600" b="1" dirty="0">
                <a:solidFill>
                  <a:srgbClr val="FF0000"/>
                </a:solidFill>
                <a:latin typeface="Times New Roman" pitchFamily="18" charset="0"/>
                <a:cs typeface="Times New Roman" pitchFamily="18" charset="0"/>
              </a:rPr>
              <a:t>VŨ KHÍ HẠT NHÂN :</a:t>
            </a:r>
            <a:endParaRPr lang="en-BZ"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Times New Roman" panose="02020603050405020304" pitchFamily="18" charset="0"/>
                <a:cs typeface="Times New Roman" panose="02020603050405020304" pitchFamily="18" charset="0"/>
              </a:rPr>
              <a:t>Bom A </a:t>
            </a:r>
          </a:p>
          <a:p>
            <a:pPr algn="ctr" eaLnBrk="1" hangingPunct="1"/>
            <a:r>
              <a:rPr lang="en-US" altLang="en-US" dirty="0">
                <a:latin typeface="Times New Roman" panose="02020603050405020304" pitchFamily="18" charset="0"/>
                <a:cs typeface="Times New Roman" panose="02020603050405020304" pitchFamily="18" charset="0"/>
              </a:rPr>
              <a:t>hay </a:t>
            </a:r>
            <a:r>
              <a:rPr lang="en-US" altLang="en-US" dirty="0" err="1">
                <a:latin typeface="Times New Roman" panose="02020603050405020304" pitchFamily="18" charset="0"/>
                <a:cs typeface="Times New Roman" panose="02020603050405020304" pitchFamily="18" charset="0"/>
              </a:rPr>
              <a:t>còn</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gọi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bom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hạt</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nhân</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Fat-Man, </a:t>
              </a:r>
              <a:r>
                <a:rPr lang="en-US" altLang="en-US" sz="4000" b="1" dirty="0" err="1">
                  <a:solidFill>
                    <a:srgbClr val="FF0000"/>
                  </a:solidFill>
                  <a:latin typeface="Times New Roman" panose="02020603050405020304" pitchFamily="18" charset="0"/>
                  <a:cs typeface="Times New Roman" panose="02020603050405020304" pitchFamily="18" charset="0"/>
                </a:rPr>
                <a:t>vũ</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khí</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hạt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sức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10 </a:t>
              </a:r>
              <a:r>
                <a:rPr lang="en-US" altLang="en-US" sz="4000" b="1" dirty="0" err="1">
                  <a:solidFill>
                    <a:srgbClr val="FF0000"/>
                  </a:solidFill>
                  <a:latin typeface="Times New Roman" panose="02020603050405020304" pitchFamily="18" charset="0"/>
                  <a:cs typeface="Times New Roman" panose="02020603050405020304" pitchFamily="18" charset="0"/>
                </a:rPr>
                <a:t>triệu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tấn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thuốc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nổ</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85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42889EF7-7D0F-4C8B-A411-74B91109B680}"/>
              </a:ext>
            </a:extLst>
          </p:cNvPr>
          <p:cNvSpPr>
            <a:spLocks noChangeArrowheads="1"/>
          </p:cNvSpPr>
          <p:nvPr/>
        </p:nvSpPr>
        <p:spPr bwMode="auto">
          <a:xfrm rot="10800000" flipV="1">
            <a:off x="8399480" y="4227203"/>
            <a:ext cx="36379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err="1">
                <a:solidFill>
                  <a:srgbClr val="C00000"/>
                </a:solidFill>
                <a:latin typeface="Times New Roman" panose="02020603050405020304" pitchFamily="18" charset="0"/>
                <a:cs typeface="Times New Roman" panose="02020603050405020304" pitchFamily="18" charset="0"/>
              </a:rPr>
              <a:t>Năm</a:t>
            </a:r>
            <a:r>
              <a:rPr lang="en-US" altLang="en-US" sz="2400" b="1" dirty="0">
                <a:solidFill>
                  <a:srgbClr val="C00000"/>
                </a:solidFill>
                <a:latin typeface="Times New Roman" panose="02020603050405020304" pitchFamily="18" charset="0"/>
                <a:cs typeface="Times New Roman" panose="02020603050405020304" pitchFamily="18" charset="0"/>
              </a:rPr>
              <a:t> 2001, </a:t>
            </a:r>
            <a:r>
              <a:rPr lang="en-US" altLang="en-US" sz="2400" b="1" dirty="0" err="1">
                <a:solidFill>
                  <a:srgbClr val="C00000"/>
                </a:solidFill>
                <a:latin typeface="Times New Roman" panose="02020603050405020304" pitchFamily="18" charset="0"/>
                <a:cs typeface="Times New Roman" panose="02020603050405020304" pitchFamily="18" charset="0"/>
              </a:rPr>
              <a:t>Ấn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Độ</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đã</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mua</a:t>
            </a:r>
            <a:r>
              <a:rPr lang="en-US" altLang="en-US" sz="2400" b="1" dirty="0">
                <a:solidFill>
                  <a:srgbClr val="C00000"/>
                </a:solidFill>
                <a:latin typeface="Times New Roman" panose="02020603050405020304" pitchFamily="18" charset="0"/>
                <a:cs typeface="Times New Roman" panose="02020603050405020304" pitchFamily="18" charset="0"/>
              </a:rPr>
              <a:t> 60 </a:t>
            </a:r>
            <a:r>
              <a:rPr lang="en-US" altLang="en-US" sz="2400" b="1" dirty="0" err="1">
                <a:solidFill>
                  <a:srgbClr val="C00000"/>
                </a:solidFill>
                <a:latin typeface="Times New Roman" panose="02020603050405020304" pitchFamily="18" charset="0"/>
                <a:cs typeface="Times New Roman" panose="02020603050405020304" pitchFamily="18" charset="0"/>
              </a:rPr>
              <a:t>chiến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đấu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cơ</a:t>
            </a:r>
            <a:r>
              <a:rPr lang="en-US" altLang="en-US" sz="2400" b="1" dirty="0">
                <a:solidFill>
                  <a:srgbClr val="C00000"/>
                </a:solidFill>
                <a:latin typeface="Times New Roman" panose="02020603050405020304" pitchFamily="18" charset="0"/>
                <a:cs typeface="Times New Roman" panose="02020603050405020304" pitchFamily="18" charset="0"/>
              </a:rPr>
              <a:t> Sukhoi-30. </a:t>
            </a:r>
            <a:r>
              <a:rPr lang="en-US" altLang="en-US" sz="2400" b="1" dirty="0" err="1">
                <a:solidFill>
                  <a:srgbClr val="C00000"/>
                </a:solidFill>
                <a:latin typeface="Times New Roman" panose="02020603050405020304" pitchFamily="18" charset="0"/>
                <a:cs typeface="Times New Roman" panose="02020603050405020304" pitchFamily="18" charset="0"/>
              </a:rPr>
              <a:t>Chiếc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phản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lực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cơ</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hai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chỗ</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thể</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tải</a:t>
            </a:r>
            <a:r>
              <a:rPr lang="en-US" altLang="en-US" sz="2400" b="1" dirty="0">
                <a:solidFill>
                  <a:srgbClr val="C00000"/>
                </a:solidFill>
                <a:latin typeface="Times New Roman" panose="02020603050405020304" pitchFamily="18" charset="0"/>
                <a:cs typeface="Times New Roman" panose="02020603050405020304" pitchFamily="18" charset="0"/>
              </a:rPr>
              <a:t> 8 </a:t>
            </a:r>
            <a:r>
              <a:rPr lang="en-US" altLang="en-US" sz="2400" b="1" dirty="0" err="1">
                <a:solidFill>
                  <a:srgbClr val="C00000"/>
                </a:solidFill>
                <a:latin typeface="Times New Roman" panose="02020603050405020304" pitchFamily="18" charset="0"/>
                <a:cs typeface="Times New Roman" panose="02020603050405020304" pitchFamily="18" charset="0"/>
              </a:rPr>
              <a:t>tấn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vũ</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khí</a:t>
            </a:r>
            <a:r>
              <a:rPr lang="en-US" altLang="en-US" sz="2400" b="1" dirty="0">
                <a:solidFill>
                  <a:srgbClr val="C00000"/>
                </a:solidFill>
                <a:latin typeface="Times New Roman" panose="02020603050405020304" pitchFamily="18" charset="0"/>
                <a:cs typeface="Times New Roman" panose="02020603050405020304" pitchFamily="18" charset="0"/>
              </a:rPr>
              <a:t>, bao </a:t>
            </a:r>
            <a:r>
              <a:rPr lang="en-US" altLang="en-US" sz="2400" b="1" dirty="0" err="1">
                <a:solidFill>
                  <a:srgbClr val="C00000"/>
                </a:solidFill>
                <a:latin typeface="Times New Roman" panose="02020603050405020304" pitchFamily="18" charset="0"/>
                <a:cs typeface="Times New Roman" panose="02020603050405020304" pitchFamily="18" charset="0"/>
              </a:rPr>
              <a:t>gồm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bom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nhân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vận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tốc</a:t>
            </a:r>
            <a:r>
              <a:rPr lang="en-US" altLang="en-US" sz="2400" b="1" dirty="0">
                <a:solidFill>
                  <a:srgbClr val="C00000"/>
                </a:solidFill>
                <a:latin typeface="Times New Roman" panose="02020603050405020304" pitchFamily="18" charset="0"/>
                <a:cs typeface="Times New Roman" panose="02020603050405020304" pitchFamily="18" charset="0"/>
              </a:rPr>
              <a:t> 3.200 km/</a:t>
            </a:r>
            <a:r>
              <a:rPr lang="en-US" altLang="en-US" sz="2400" b="1" dirty="0" err="1">
                <a:solidFill>
                  <a:srgbClr val="C00000"/>
                </a:solidFill>
                <a:latin typeface="Times New Roman" panose="02020603050405020304" pitchFamily="18" charset="0"/>
                <a:cs typeface="Times New Roman" panose="02020603050405020304" pitchFamily="18" charset="0"/>
              </a:rPr>
              <a:t>giờ</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p:sp>
        <p:nvSpPr>
          <p:cNvPr id="20484" name="Rectangle 7">
            <a:extLst>
              <a:ext uri="{FF2B5EF4-FFF2-40B4-BE49-F238E27FC236}">
                <a16:creationId xmlns:a16="http://schemas.microsoft.com/office/drawing/2014/main"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Times New Roman" panose="02020603050405020304" pitchFamily="18" charset="0"/>
                <a:cs typeface="Times New Roman" panose="02020603050405020304" pitchFamily="18" charset="0"/>
              </a:rPr>
              <a:t>Phản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lực</a:t>
            </a:r>
            <a:r>
              <a:rPr lang="en-US" altLang="en-US" b="1" dirty="0">
                <a:latin typeface="Times New Roman" panose="02020603050405020304" pitchFamily="18" charset="0"/>
                <a:cs typeface="Times New Roman" panose="02020603050405020304" pitchFamily="18" charset="0"/>
              </a:rPr>
              <a:t> Sukhoi – 30MKI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endParaRPr lang="en-US" alt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B2A - </a:t>
              </a: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a:t>
              </a:r>
              <a:r>
                <a:rPr lang="en-US" altLang="en-US" sz="3000" dirty="0" err="1">
                  <a:solidFill>
                    <a:srgbClr val="FF0000"/>
                  </a:solidFill>
                  <a:latin typeface="Times New Roman" panose="02020603050405020304" pitchFamily="18" charset="0"/>
                  <a:cs typeface="Times New Roman" panose="02020603050405020304" pitchFamily="18" charset="0"/>
                </a:rPr>
                <a:t>ném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bom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chiến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lược</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tàng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hiện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đại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nhất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thế</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giới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thể</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tấn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bằng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hạt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nhân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và</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thường</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grpSp>
      <p:grpSp>
        <p:nvGrpSpPr>
          <p:cNvPr id="3" name="Group 1">
            <a:extLst>
              <a:ext uri="{FF2B5EF4-FFF2-40B4-BE49-F238E27FC236}">
                <a16:creationId xmlns:a16="http://schemas.microsoft.com/office/drawing/2014/main"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Tàu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387"/>
              <a:ext cx="1296"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BOM NGUYÊN TỬ MỸ NÉM XUỐNG NHẬT  NĂM 1945</a:t>
              </a:r>
            </a:p>
          </p:txBody>
        </p:sp>
      </p:grpSp>
      <p:grpSp>
        <p:nvGrpSpPr>
          <p:cNvPr id="3"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183288" y="332656"/>
              <a:ext cx="5616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MỘT VỤ TH</a:t>
              </a:r>
              <a:r>
                <a:rPr lang="en-SG" altLang="en-US" sz="2400" b="1" dirty="0">
                  <a:solidFill>
                    <a:schemeClr val="bg1"/>
                  </a:solidFill>
                  <a:latin typeface="Times New Roman" panose="02020603050405020304" pitchFamily="18" charset="0"/>
                  <a:cs typeface="Times New Roman" panose="02020603050405020304" pitchFamily="18" charset="0"/>
                </a:rPr>
                <a:t>Ử NGHIỆM </a:t>
              </a:r>
              <a:r>
                <a:rPr lang="en-US" altLang="en-US" sz="2400" b="1" dirty="0">
                  <a:solidFill>
                    <a:schemeClr val="bg1"/>
                  </a:solidFill>
                  <a:latin typeface="Times New Roman" panose="02020603050405020304" pitchFamily="18" charset="0"/>
                  <a:cs typeface="Times New Roman" panose="02020603050405020304" pitchFamily="18"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9" y="2674484"/>
            <a:ext cx="4983409"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u="sng" dirty="0" err="1">
                <a:latin typeface="Times New Roman" panose="02020603050405020304" pitchFamily="18" charset="0"/>
                <a:cs typeface="Times New Roman" panose="02020603050405020304" pitchFamily="18" charset="0"/>
              </a:rPr>
              <a:t>Phân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tích</a:t>
            </a:r>
            <a:endParaRPr lang="en-US" sz="2400" b="1" u="sng" dirty="0">
              <a:latin typeface="Times New Roman" panose="02020603050405020304" pitchFamily="18" charset="0"/>
              <a:cs typeface="Times New Roman" panose="02020603050405020304" pitchFamily="18" charset="0"/>
            </a:endParaRPr>
          </a:p>
          <a:p>
            <a:r>
              <a:rPr lang="nl-NL" sz="2400" b="1" dirty="0">
                <a:latin typeface="Times New Roman" pitchFamily="18" charset="0"/>
                <a:cs typeface="Times New Roman" pitchFamily="18" charset="0"/>
              </a:rPr>
              <a:t>a. </a:t>
            </a:r>
            <a:r>
              <a:rPr lang="nl-NL" sz="2400" b="1" u="sng" dirty="0">
                <a:latin typeface="Times New Roman" pitchFamily="18" charset="0"/>
                <a:cs typeface="Times New Roman" pitchFamily="18" charset="0"/>
              </a:rPr>
              <a:t>Nguy cơ chiến tranh hạt nhân</a:t>
            </a:r>
            <a:endParaRPr lang="en-US" sz="2400" u="sng" dirty="0">
              <a:latin typeface="Times New Roman" pitchFamily="18" charset="0"/>
              <a:cs typeface="Times New Roman" pitchFamily="18" charset="0"/>
            </a:endParaRPr>
          </a:p>
          <a:p>
            <a:endParaRPr lang="en-US" sz="2400" b="1"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DB3AAB6-7B2A-46F3-9103-1332DE21FAD5}"/>
              </a:ext>
            </a:extLst>
          </p:cNvPr>
          <p:cNvSpPr txBox="1"/>
          <p:nvPr/>
        </p:nvSpPr>
        <p:spPr>
          <a:xfrm>
            <a:off x="5618922" y="1855304"/>
            <a:ext cx="6341165" cy="4154984"/>
          </a:xfrm>
          <a:prstGeom prst="rect">
            <a:avLst/>
          </a:prstGeom>
          <a:noFill/>
        </p:spPr>
        <p:txBody>
          <a:bodyPr wrap="square" rtlCol="0">
            <a:spAutoFit/>
          </a:bodyPr>
          <a:lstStyle/>
          <a:p>
            <a:pPr algn="ctr"/>
            <a:r>
              <a:rPr lang="en-US" sz="2400" b="1" dirty="0">
                <a:solidFill>
                  <a:srgbClr val="7030A0"/>
                </a:solidFill>
                <a:latin typeface="Times New Roman" panose="02020603050405020304" pitchFamily="18" charset="0"/>
                <a:cs typeface="Times New Roman" panose="02020603050405020304" pitchFamily="18" charset="0"/>
              </a:rPr>
              <a:t>THẢO LUẬN</a:t>
            </a:r>
          </a:p>
          <a:p>
            <a:pPr algn="just"/>
            <a:r>
              <a:rPr lang="en-US" sz="2400" b="1" dirty="0" err="1">
                <a:solidFill>
                  <a:srgbClr val="0070C0"/>
                </a:solidFill>
                <a:latin typeface="Times New Roman" panose="02020603050405020304" pitchFamily="18" charset="0"/>
                <a:cs typeface="Times New Roman" panose="02020603050405020304" pitchFamily="18" charset="0"/>
              </a:rPr>
              <a:t>Nhóm</a:t>
            </a:r>
            <a:r>
              <a:rPr lang="en-US" sz="2400" b="1" dirty="0">
                <a:solidFill>
                  <a:srgbClr val="0070C0"/>
                </a:solidFill>
                <a:latin typeface="Times New Roman" panose="02020603050405020304" pitchFamily="18" charset="0"/>
                <a:cs typeface="Times New Roman" panose="02020603050405020304" pitchFamily="18" charset="0"/>
              </a:rPr>
              <a:t> 1</a:t>
            </a:r>
            <a:r>
              <a:rPr lang="en-US" sz="2400" b="1" dirty="0">
                <a:latin typeface="Times New Roman" panose="02020603050405020304" pitchFamily="18" charset="0"/>
                <a:cs typeface="Times New Roman" panose="02020603050405020304" pitchFamily="18" charset="0"/>
              </a:rPr>
              <a:t>:</a:t>
            </a:r>
            <a:r>
              <a:rPr lang="fr-FR" sz="2400" b="1" i="1" dirty="0">
                <a:latin typeface="Times New Roman" panose="02020603050405020304" pitchFamily="18" charset="0"/>
                <a:cs typeface="Times New Roman" panose="02020603050405020304" pitchFamily="18" charset="0"/>
              </a:rPr>
              <a:t> ? </a:t>
            </a:r>
            <a:r>
              <a:rPr lang="fr-FR" sz="2400" b="1" i="1" dirty="0" err="1">
                <a:latin typeface="Times New Roman" panose="02020603050405020304" pitchFamily="18" charset="0"/>
                <a:cs typeface="Times New Roman" panose="02020603050405020304" pitchFamily="18" charset="0"/>
              </a:rPr>
              <a:t>Nguy</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cơ</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chiến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tranh</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hạt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nhân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đe</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doạ</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loài</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người</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và</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sự</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sống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trên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toàn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trái</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đất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đã</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được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tác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giả</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chỉ</a:t>
            </a:r>
            <a:r>
              <a:rPr lang="fr-FR" sz="2400" b="1" i="1" dirty="0">
                <a:latin typeface="Times New Roman" panose="02020603050405020304" pitchFamily="18" charset="0"/>
                <a:cs typeface="Times New Roman" panose="02020603050405020304" pitchFamily="18" charset="0"/>
              </a:rPr>
              <a:t> ra </a:t>
            </a:r>
            <a:r>
              <a:rPr lang="fr-FR" sz="2400" b="1" i="1" dirty="0" err="1">
                <a:latin typeface="Times New Roman" panose="02020603050405020304" pitchFamily="18" charset="0"/>
                <a:cs typeface="Times New Roman" panose="02020603050405020304" pitchFamily="18" charset="0"/>
              </a:rPr>
              <a:t>bằng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những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lí</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lẽ</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và</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dẫn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chứng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nào</a:t>
            </a:r>
            <a:r>
              <a:rPr lang="fr-FR" sz="2400" b="1" i="1" dirty="0">
                <a:latin typeface="Times New Roman" panose="02020603050405020304" pitchFamily="18" charset="0"/>
                <a:cs typeface="Times New Roman" panose="02020603050405020304" pitchFamily="18" charset="0"/>
              </a:rPr>
              <a:t>?</a:t>
            </a:r>
          </a:p>
          <a:p>
            <a:pPr algn="just"/>
            <a:r>
              <a:rPr lang="fr-FR" sz="2400" b="1" i="1" dirty="0">
                <a:latin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cs typeface="Times New Roman" panose="02020603050405020304" pitchFamily="18" charset="0"/>
              </a:rPr>
              <a:t>Nhóm</a:t>
            </a:r>
            <a:r>
              <a:rPr lang="fr-FR" sz="2400" b="1" dirty="0">
                <a:solidFill>
                  <a:srgbClr val="0070C0"/>
                </a:solidFill>
                <a:latin typeface="Times New Roman" panose="02020603050405020304" pitchFamily="18" charset="0"/>
                <a:cs typeface="Times New Roman" panose="02020603050405020304" pitchFamily="18" charset="0"/>
              </a:rPr>
              <a:t> 2</a:t>
            </a:r>
            <a:r>
              <a:rPr lang="fr-FR" sz="2400" b="1" dirty="0">
                <a:latin typeface="Times New Roman" panose="02020603050405020304" pitchFamily="18" charset="0"/>
                <a:cs typeface="Times New Roman" panose="02020603050405020304" pitchFamily="18" charset="0"/>
              </a:rPr>
              <a:t>:</a:t>
            </a:r>
            <a:r>
              <a:rPr lang="fr-FR" sz="2400" b="1" i="1" dirty="0">
                <a:latin typeface="Times New Roman" panose="02020603050405020304" pitchFamily="18" charset="0"/>
                <a:cs typeface="Times New Roman" panose="02020603050405020304" pitchFamily="18" charset="0"/>
              </a:rPr>
              <a:t> ? </a:t>
            </a:r>
            <a:r>
              <a:rPr lang="fr-FR" sz="2400" b="1" i="1" dirty="0" err="1">
                <a:latin typeface="Times New Roman" panose="02020603050405020304" pitchFamily="18" charset="0"/>
                <a:cs typeface="Times New Roman" panose="02020603050405020304" pitchFamily="18" charset="0"/>
              </a:rPr>
              <a:t>Em</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hình</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dung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ntn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về</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sức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công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phá</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của</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vũ</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khí</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hạt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nhân</a:t>
            </a:r>
            <a:r>
              <a:rPr lang="fr-FR"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fr-FR" sz="2400" b="1" dirty="0" err="1">
                <a:solidFill>
                  <a:srgbClr val="0070C0"/>
                </a:solidFill>
                <a:latin typeface="Times New Roman" panose="02020603050405020304" pitchFamily="18" charset="0"/>
                <a:cs typeface="Times New Roman" panose="02020603050405020304" pitchFamily="18" charset="0"/>
              </a:rPr>
              <a:t>Nhóm</a:t>
            </a:r>
            <a:r>
              <a:rPr lang="fr-FR" sz="2400" b="1" dirty="0">
                <a:solidFill>
                  <a:srgbClr val="0070C0"/>
                </a:solidFill>
                <a:latin typeface="Times New Roman" panose="02020603050405020304" pitchFamily="18" charset="0"/>
                <a:cs typeface="Times New Roman" panose="02020603050405020304" pitchFamily="18" charset="0"/>
              </a:rPr>
              <a:t> 3</a:t>
            </a:r>
            <a:r>
              <a:rPr lang="fr-FR" sz="2400" b="1" dirty="0">
                <a:latin typeface="Times New Roman" panose="02020603050405020304" pitchFamily="18" charset="0"/>
                <a:cs typeface="Times New Roman" panose="02020603050405020304" pitchFamily="18" charset="0"/>
              </a:rPr>
              <a: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Nhận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xét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về</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các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biện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pháp</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nghệ</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thuật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và</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cách</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đặt</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vấn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đề</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của</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tác</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giả</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trong</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đoạn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văn</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trên</a:t>
            </a:r>
            <a:r>
              <a:rPr lang="fr-FR" sz="2400" b="1" i="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1C29C27-1F26-43BD-AAB4-EFF11572F689}"/>
              </a:ext>
            </a:extLst>
          </p:cNvPr>
          <p:cNvCxnSpPr/>
          <p:nvPr/>
        </p:nvCxnSpPr>
        <p:spPr>
          <a:xfrm>
            <a:off x="5187634" y="1643270"/>
            <a:ext cx="0" cy="52147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7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ave 19"/>
          <p:cNvSpPr/>
          <p:nvPr/>
        </p:nvSpPr>
        <p:spPr>
          <a:xfrm>
            <a:off x="179724" y="5212772"/>
            <a:ext cx="11963400" cy="1619250"/>
          </a:xfrm>
          <a:prstGeom prst="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noChangeArrowheads="1"/>
          </p:cNvSpPr>
          <p:nvPr/>
        </p:nvSpPr>
        <p:spPr bwMode="auto">
          <a:xfrm>
            <a:off x="228600" y="1970881"/>
            <a:ext cx="2743200" cy="310854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fontAlgn="base" hangingPunct="1">
              <a:spcBef>
                <a:spcPct val="0"/>
              </a:spcBef>
              <a:spcAft>
                <a:spcPct val="0"/>
              </a:spcAft>
              <a:buFontTx/>
              <a:buChar char="-"/>
            </a:pPr>
            <a:r>
              <a:rPr lang="en-US" altLang="en-US" sz="2800" b="1" dirty="0" err="1">
                <a:latin typeface="Times New Roman" panose="02020603050405020304" pitchFamily="18" charset="0"/>
              </a:rPr>
              <a:t>Nêu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 </a:t>
            </a:r>
            <a:endParaRPr lang="vi-VN" altLang="en-US" sz="2800" b="1" dirty="0">
              <a:latin typeface="Times New Roman" panose="02020603050405020304" pitchFamily="18" charset="0"/>
            </a:endParaRPr>
          </a:p>
          <a:p>
            <a:pPr eaLnBrk="1" fontAlgn="base" hangingPunct="1">
              <a:spcBef>
                <a:spcPct val="0"/>
              </a:spcBef>
              <a:spcAft>
                <a:spcPct val="0"/>
              </a:spcAft>
            </a:pPr>
            <a:r>
              <a:rPr lang="vi-VN" altLang="en-US" sz="2800" b="1" i="1" dirty="0">
                <a:latin typeface="Times New Roman" panose="02020603050405020304" pitchFamily="18" charset="0"/>
              </a:rPr>
              <a:t>+ </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Chúng</a:t>
            </a:r>
            <a:r>
              <a:rPr lang="en-US" altLang="en-US" sz="2800" i="1" dirty="0">
                <a:latin typeface="Times New Roman" panose="02020603050405020304" pitchFamily="18" charset="0"/>
              </a:rPr>
              <a:t> ta </a:t>
            </a:r>
            <a:r>
              <a:rPr lang="en-US" altLang="en-US" sz="2800" i="1" dirty="0" err="1">
                <a:latin typeface="Times New Roman" panose="02020603050405020304" pitchFamily="18" charset="0"/>
              </a:rPr>
              <a:t>đang</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đâu</a:t>
            </a:r>
            <a:r>
              <a:rPr lang="en-US" altLang="en-US" sz="2800" i="1" dirty="0">
                <a:latin typeface="Times New Roman" panose="02020603050405020304" pitchFamily="18" charset="0"/>
              </a:rPr>
              <a:t>?”</a:t>
            </a:r>
            <a:endParaRPr lang="vi-VN" altLang="en-US" sz="2800" i="1" dirty="0">
              <a:latin typeface="Times New Roman" panose="02020603050405020304" pitchFamily="18" charset="0"/>
            </a:endParaRPr>
          </a:p>
          <a:p>
            <a:pPr lvl="0" algn="just" eaLnBrk="1" fontAlgn="base" hangingPunct="1">
              <a:spcBef>
                <a:spcPct val="0"/>
              </a:spcBef>
              <a:spcAft>
                <a:spcPct val="0"/>
              </a:spcAft>
            </a:pPr>
            <a:r>
              <a:rPr lang="en-US" altLang="en-US" sz="2800" dirty="0">
                <a:solidFill>
                  <a:prstClr val="black"/>
                </a:solidFill>
                <a:latin typeface="Times New Roman" panose="02020603050405020304" pitchFamily="18" charset="0"/>
              </a:rPr>
              <a:t>→  </a:t>
            </a:r>
            <a:r>
              <a:rPr lang="vi-VN" altLang="en-US" sz="2800" dirty="0">
                <a:solidFill>
                  <a:prstClr val="black"/>
                </a:solidFill>
                <a:latin typeface="Times New Roman" panose="02020603050405020304" pitchFamily="18" charset="0"/>
              </a:rPr>
              <a:t>G</a:t>
            </a:r>
            <a:r>
              <a:rPr lang="en-US" altLang="en-US" sz="2800" dirty="0" err="1">
                <a:solidFill>
                  <a:prstClr val="black"/>
                </a:solidFill>
                <a:latin typeface="Times New Roman" panose="02020603050405020304" pitchFamily="18" charset="0"/>
              </a:rPr>
              <a:t>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sự</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ý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kéo</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tất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mọi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người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nhập</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cuộc</a:t>
            </a:r>
            <a:r>
              <a:rPr lang="en-US" altLang="en-US" sz="2800" dirty="0">
                <a:solidFill>
                  <a:prstClr val="black"/>
                </a:solidFill>
                <a:latin typeface="Times New Roman" panose="02020603050405020304" pitchFamily="18" charset="0"/>
              </a:rPr>
              <a:t>.</a:t>
            </a:r>
          </a:p>
        </p:txBody>
      </p:sp>
      <p:sp>
        <p:nvSpPr>
          <p:cNvPr id="11" name="TextBox 10"/>
          <p:cNvSpPr txBox="1">
            <a:spLocks noChangeArrowheads="1"/>
          </p:cNvSpPr>
          <p:nvPr/>
        </p:nvSpPr>
        <p:spPr bwMode="auto">
          <a:xfrm>
            <a:off x="3267075" y="1970879"/>
            <a:ext cx="5524500" cy="310854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eaLnBrk="1" fontAlgn="base" hangingPunct="1">
              <a:spcBef>
                <a:spcPct val="0"/>
              </a:spcBef>
              <a:spcAft>
                <a:spcPct val="0"/>
              </a:spcAft>
              <a:buFontTx/>
              <a:buChar char="-"/>
            </a:pPr>
            <a:r>
              <a:rPr lang="vi-VN" alt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số cụ thể: </a:t>
            </a:r>
          </a:p>
          <a:p>
            <a:pPr lvl="0" algn="just" eaLnBrk="1" fontAlgn="base" hangingPunct="1">
              <a:spcBef>
                <a:spcPct val="0"/>
              </a:spcBef>
              <a:spcAft>
                <a:spcPct val="0"/>
              </a:spcAft>
            </a:pPr>
            <a:r>
              <a:rPr lang="vi-V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nay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8.8.1989</a:t>
            </a:r>
            <a:endParaRPr lang="vi-VN"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Hơn</a:t>
            </a:r>
            <a:r>
              <a:rPr lang="en-US" altLang="en-US" sz="2800" dirty="0">
                <a:latin typeface="Times New Roman" panose="02020603050405020304" pitchFamily="18" charset="0"/>
              </a:rPr>
              <a:t> 50.000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vi-VN" altLang="en-US" sz="2800" dirty="0">
                <a:latin typeface="Times New Roman" panose="02020603050405020304" pitchFamily="18" charset="0"/>
              </a:rPr>
              <a:t> ...</a:t>
            </a:r>
            <a:endParaRPr lang="en-US"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a:latin typeface="Times New Roman" panose="02020603050405020304" pitchFamily="18" charset="0"/>
              </a:rPr>
              <a:t>+</a:t>
            </a:r>
            <a:r>
              <a:rPr lang="vi-VN" altLang="en-US" sz="2800" dirty="0">
                <a:latin typeface="Times New Roman" panose="02020603050405020304" pitchFamily="18" charset="0"/>
              </a:rPr>
              <a:t> ...</a:t>
            </a:r>
            <a:r>
              <a:rPr lang="en-US" altLang="en-US" sz="2800" dirty="0" err="1">
                <a:latin typeface="Times New Roman" panose="02020603050405020304" pitchFamily="18" charset="0"/>
              </a:rPr>
              <a:t>đang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4 </a:t>
            </a:r>
            <a:r>
              <a:rPr lang="en-US" altLang="en-US" sz="2800" dirty="0" err="1">
                <a:latin typeface="Times New Roman" panose="02020603050405020304" pitchFamily="18" charset="0"/>
              </a:rPr>
              <a:t>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tung</a:t>
            </a:r>
            <a:r>
              <a:rPr lang="vi-VN" altLang="en-US" sz="2800" dirty="0">
                <a:latin typeface="Times New Roman" panose="02020603050405020304" pitchFamily="18" charset="0"/>
              </a:rPr>
              <a:t>...</a:t>
            </a:r>
            <a:r>
              <a:rPr lang="en-US" altLang="en-US" sz="2800" dirty="0">
                <a:latin typeface="Times New Roman" panose="02020603050405020304" pitchFamily="18" charset="0"/>
              </a:rPr>
              <a:t>12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endParaRPr lang="vi-VN" altLang="en-US" sz="2800" dirty="0">
              <a:latin typeface="Times New Roman" panose="02020603050405020304" pitchFamily="18" charset="0"/>
            </a:endParaRPr>
          </a:p>
          <a:p>
            <a:pPr algn="just" eaLnBrk="1" fontAlgn="base" hangingPunct="1">
              <a:spcBef>
                <a:spcPct val="0"/>
              </a:spcBef>
              <a:spcAft>
                <a:spcPct val="0"/>
              </a:spcAft>
            </a:pPr>
            <a:r>
              <a:rPr lang="vi-VN" altLang="en-US" sz="2800" dirty="0">
                <a:latin typeface="Times New Roman" panose="02020603050405020304" pitchFamily="18" charset="0"/>
              </a:rPr>
              <a:t>=&gt; Thống kê chính xác, khiến người đọc, người nghe rùng mình</a:t>
            </a:r>
            <a:r>
              <a:rPr lang="en-US" altLang="en-US" sz="2800" dirty="0">
                <a:latin typeface="Times New Roman" panose="02020603050405020304" pitchFamily="18" charset="0"/>
              </a:rPr>
              <a:t>.</a:t>
            </a:r>
          </a:p>
        </p:txBody>
      </p:sp>
      <p:sp>
        <p:nvSpPr>
          <p:cNvPr id="12" name="TextBox 11"/>
          <p:cNvSpPr txBox="1"/>
          <p:nvPr/>
        </p:nvSpPr>
        <p:spPr>
          <a:xfrm>
            <a:off x="9133850" y="1970880"/>
            <a:ext cx="2847349" cy="3108543"/>
          </a:xfrm>
          <a:prstGeom prst="rect">
            <a:avLst/>
          </a:prstGeom>
          <a:solidFill>
            <a:schemeClr val="accent2">
              <a:lumMod val="40000"/>
              <a:lumOff val="60000"/>
            </a:schemeClr>
          </a:solidFill>
        </p:spPr>
        <p:txBody>
          <a:bodyPr wrap="square">
            <a:spAutoFit/>
          </a:bodyPr>
          <a:lstStyle/>
          <a:p>
            <a:pPr algn="just" fontAlgn="base">
              <a:spcBef>
                <a:spcPct val="0"/>
              </a:spcBef>
              <a:spcAft>
                <a:spcPct val="0"/>
              </a:spcAft>
              <a:defRPr/>
            </a:pPr>
            <a:r>
              <a:rPr lang="vi-VN" sz="2800" b="1" dirty="0">
                <a:latin typeface="Times New Roman" pitchFamily="18" charset="0"/>
              </a:rPr>
              <a:t>- So sánh: </a:t>
            </a:r>
          </a:p>
          <a:p>
            <a:pPr algn="just" fontAlgn="base">
              <a:spcBef>
                <a:spcPct val="0"/>
              </a:spcBef>
              <a:spcAft>
                <a:spcPct val="0"/>
              </a:spcAft>
              <a:defRPr/>
            </a:pPr>
            <a:r>
              <a:rPr lang="vi-VN" sz="2800" dirty="0">
                <a:latin typeface="Times New Roman" pitchFamily="18" charset="0"/>
              </a:rPr>
              <a:t>+</a:t>
            </a:r>
            <a:r>
              <a:rPr lang="en-US" sz="2800" dirty="0">
                <a:latin typeface="Times New Roman" pitchFamily="18" charset="0"/>
              </a:rPr>
              <a:t> </a:t>
            </a:r>
            <a:r>
              <a:rPr lang="vi-VN" sz="2800" dirty="0">
                <a:latin typeface="Times New Roman" pitchFamily="18" charset="0"/>
              </a:rPr>
              <a:t>V</a:t>
            </a:r>
            <a:r>
              <a:rPr lang="en-US" sz="2800" dirty="0">
                <a:latin typeface="Times New Roman" pitchFamily="18" charset="0"/>
              </a:rPr>
              <a:t>ũ </a:t>
            </a:r>
            <a:r>
              <a:rPr lang="en-US" sz="2800" dirty="0" err="1">
                <a:latin typeface="Times New Roman" pitchFamily="18" charset="0"/>
              </a:rPr>
              <a:t>khí</a:t>
            </a:r>
            <a:r>
              <a:rPr lang="en-US" sz="2800" dirty="0">
                <a:latin typeface="Times New Roman" pitchFamily="18" charset="0"/>
              </a:rPr>
              <a:t> </a:t>
            </a:r>
            <a:r>
              <a:rPr lang="en-US" sz="2800" dirty="0" err="1">
                <a:latin typeface="Times New Roman" pitchFamily="18" charset="0"/>
              </a:rPr>
              <a:t>hạt</a:t>
            </a:r>
            <a:r>
              <a:rPr lang="en-US" sz="2800" dirty="0">
                <a:latin typeface="Times New Roman" pitchFamily="18" charset="0"/>
              </a:rPr>
              <a:t> </a:t>
            </a:r>
            <a:r>
              <a:rPr lang="en-US" sz="2800" dirty="0" err="1">
                <a:latin typeface="Times New Roman" pitchFamily="18" charset="0"/>
              </a:rPr>
              <a:t>nhân</a:t>
            </a:r>
            <a:r>
              <a:rPr lang="en-US" sz="2800" dirty="0">
                <a:latin typeface="Times New Roman" pitchFamily="18" charset="0"/>
              </a:rPr>
              <a:t>  </a:t>
            </a:r>
            <a:r>
              <a:rPr lang="en-US" sz="2800" dirty="0" err="1">
                <a:latin typeface="Times New Roman" pitchFamily="18" charset="0"/>
              </a:rPr>
              <a:t>với</a:t>
            </a:r>
            <a:r>
              <a:rPr lang="en-US" sz="2800" dirty="0">
                <a:latin typeface="Times New Roman" pitchFamily="18" charset="0"/>
              </a:rPr>
              <a:t> </a:t>
            </a:r>
            <a:r>
              <a:rPr lang="en-US" sz="2800" dirty="0" err="1">
                <a:latin typeface="Times New Roman" pitchFamily="18" charset="0"/>
              </a:rPr>
              <a:t>thanh</a:t>
            </a:r>
            <a:r>
              <a:rPr lang="en-US" sz="2800" dirty="0">
                <a:latin typeface="Times New Roman" pitchFamily="18" charset="0"/>
              </a:rPr>
              <a:t> </a:t>
            </a:r>
            <a:r>
              <a:rPr lang="en-US" sz="2800" dirty="0" err="1">
                <a:latin typeface="Times New Roman" pitchFamily="18" charset="0"/>
              </a:rPr>
              <a:t>gươm</a:t>
            </a:r>
            <a:r>
              <a:rPr lang="en-US" sz="2800" dirty="0">
                <a:latin typeface="Times New Roman" pitchFamily="18" charset="0"/>
              </a:rPr>
              <a:t> </a:t>
            </a:r>
            <a:r>
              <a:rPr lang="en-US" sz="2800" dirty="0" err="1">
                <a:latin typeface="Times New Roman" pitchFamily="18" charset="0"/>
              </a:rPr>
              <a:t>Đa-mô-clet</a:t>
            </a:r>
            <a:r>
              <a:rPr lang="en-US" sz="2800" dirty="0">
                <a:latin typeface="Times New Roman" pitchFamily="18" charset="0"/>
              </a:rPr>
              <a:t>.</a:t>
            </a: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en-US" sz="2800" strike="dblStrike" dirty="0">
              <a:latin typeface="Times New Roman" pitchFamily="18" charset="0"/>
            </a:endParaRPr>
          </a:p>
        </p:txBody>
      </p:sp>
      <p:sp>
        <p:nvSpPr>
          <p:cNvPr id="19" name="TextBox 18"/>
          <p:cNvSpPr txBox="1">
            <a:spLocks noChangeArrowheads="1"/>
          </p:cNvSpPr>
          <p:nvPr/>
        </p:nvSpPr>
        <p:spPr bwMode="auto">
          <a:xfrm>
            <a:off x="247650" y="5552772"/>
            <a:ext cx="11563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400" b="1" i="1" dirty="0" err="1">
                <a:latin typeface="Times New Roman" panose="02020603050405020304" pitchFamily="18" charset="0"/>
              </a:rPr>
              <a:t>Những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dẫn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chứng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xác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thực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cách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vào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đề</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trực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tiếp</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gây</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ấn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tượng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mạnh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mẽ</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về</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tính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hệ</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trọng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của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vấn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đề</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Sự</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tàn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phá</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khủng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khiếp</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của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kho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vũ</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khí</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hạt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nhân</a:t>
            </a:r>
            <a:r>
              <a:rPr lang="en-US" altLang="en-US" sz="2400" b="1" i="1" dirty="0">
                <a:latin typeface="Times New Roman" panose="02020603050405020304" pitchFamily="18" charset="0"/>
              </a:rPr>
              <a:t>.</a:t>
            </a:r>
            <a:endParaRPr lang="en-US" altLang="en-US" sz="2400" b="1" dirty="0">
              <a:latin typeface="Times New Roman" panose="02020603050405020304" pitchFamily="18" charset="0"/>
            </a:endParaRPr>
          </a:p>
        </p:txBody>
      </p:sp>
      <p:sp>
        <p:nvSpPr>
          <p:cNvPr id="3" name="Rectangle 2"/>
          <p:cNvSpPr/>
          <p:nvPr/>
        </p:nvSpPr>
        <p:spPr>
          <a:xfrm>
            <a:off x="3703419" y="849273"/>
            <a:ext cx="5430431" cy="461665"/>
          </a:xfrm>
          <a:prstGeom prst="rect">
            <a:avLst/>
          </a:prstGeom>
          <a:solidFill>
            <a:srgbClr val="FFC000"/>
          </a:solidFill>
        </p:spPr>
        <p:txBody>
          <a:bodyPr wrap="square">
            <a:spAutoFit/>
          </a:bodyPr>
          <a:lstStyle/>
          <a:p>
            <a:r>
              <a:rPr lang="nl-NL" sz="2400" b="1" dirty="0">
                <a:latin typeface="Times New Roman" pitchFamily="18" charset="0"/>
                <a:cs typeface="Times New Roman" pitchFamily="18" charset="0"/>
              </a:rPr>
              <a:t>a. Nguy cơ chiến tranh hạt nhân</a:t>
            </a:r>
            <a:endParaRPr lang="en-US" sz="2400" dirty="0">
              <a:latin typeface="Times New Roman" pitchFamily="18" charset="0"/>
              <a:cs typeface="Times New Roman" pitchFamily="18" charset="0"/>
            </a:endParaRPr>
          </a:p>
        </p:txBody>
      </p:sp>
      <p:sp>
        <p:nvSpPr>
          <p:cNvPr id="15" name="TextBox 14"/>
          <p:cNvSpPr txBox="1"/>
          <p:nvPr/>
        </p:nvSpPr>
        <p:spPr>
          <a:xfrm>
            <a:off x="0" y="-1"/>
            <a:ext cx="7246961" cy="461665"/>
          </a:xfrm>
          <a:prstGeom prst="rect">
            <a:avLst/>
          </a:prstGeom>
          <a:noFill/>
        </p:spPr>
        <p:txBody>
          <a:bodyPr wrap="square" rtlCol="0">
            <a:spAutoFit/>
          </a:bodyPr>
          <a:lstStyle/>
          <a:p>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Văn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bản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Đấu</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tranh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cho</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một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thế</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giới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hòa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bình</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endParaRPr>
          </a:p>
        </p:txBody>
      </p:sp>
      <p:cxnSp>
        <p:nvCxnSpPr>
          <p:cNvPr id="10" name="Straight Arrow Connector 9"/>
          <p:cNvCxnSpPr>
            <a:stCxn id="3" idx="2"/>
            <a:endCxn id="8" idx="0"/>
          </p:cNvCxnSpPr>
          <p:nvPr/>
        </p:nvCxnSpPr>
        <p:spPr>
          <a:xfrm flipH="1">
            <a:off x="1600200" y="1310938"/>
            <a:ext cx="4818435" cy="659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a:endCxn id="11" idx="0"/>
          </p:cNvCxnSpPr>
          <p:nvPr/>
        </p:nvCxnSpPr>
        <p:spPr>
          <a:xfrm flipH="1">
            <a:off x="6029325" y="1310938"/>
            <a:ext cx="389310" cy="659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 idx="2"/>
            <a:endCxn id="12" idx="0"/>
          </p:cNvCxnSpPr>
          <p:nvPr/>
        </p:nvCxnSpPr>
        <p:spPr>
          <a:xfrm>
            <a:off x="6418635" y="1310938"/>
            <a:ext cx="4138890" cy="659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8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9"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875F88-B25C-40C5-822C-26BCD4D37217}"/>
              </a:ext>
            </a:extLst>
          </p:cNvPr>
          <p:cNvSpPr txBox="1"/>
          <p:nvPr/>
        </p:nvSpPr>
        <p:spPr>
          <a:xfrm>
            <a:off x="238539" y="1459419"/>
            <a:ext cx="426720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u="sng" dirty="0" err="1">
                <a:latin typeface="Times New Roman" panose="02020603050405020304" pitchFamily="18" charset="0"/>
                <a:cs typeface="Times New Roman" panose="02020603050405020304" pitchFamily="18" charset="0"/>
              </a:rPr>
              <a:t>Giới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thiệu</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chung</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u="sng" dirty="0" err="1">
                <a:latin typeface="Times New Roman" panose="02020603050405020304" pitchFamily="18" charset="0"/>
                <a:cs typeface="Times New Roman" panose="02020603050405020304" pitchFamily="18" charset="0"/>
              </a:rPr>
              <a:t>Tác</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giả</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8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5920510" cy="1815882"/>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II. </a:t>
            </a:r>
            <a:r>
              <a:rPr lang="fr-FR" sz="2800" b="1" u="sng" dirty="0" err="1">
                <a:latin typeface="Times New Roman" panose="02020603050405020304" pitchFamily="18" charset="0"/>
                <a:cs typeface="Times New Roman" panose="02020603050405020304" pitchFamily="18" charset="0"/>
              </a:rPr>
              <a:t>Đọc</a:t>
            </a:r>
            <a:r>
              <a:rPr lang="fr-FR" sz="2800" b="1" u="sng" dirty="0">
                <a:latin typeface="Times New Roman" panose="02020603050405020304" pitchFamily="18" charset="0"/>
                <a:cs typeface="Times New Roman" panose="02020603050405020304" pitchFamily="18" charset="0"/>
              </a:rPr>
              <a:t>- </a:t>
            </a:r>
            <a:r>
              <a:rPr lang="fr-FR" sz="2800" b="1" u="sng" dirty="0" err="1">
                <a:latin typeface="Times New Roman" panose="02020603050405020304" pitchFamily="18" charset="0"/>
                <a:cs typeface="Times New Roman" panose="02020603050405020304" pitchFamily="18" charset="0"/>
              </a:rPr>
              <a:t>Hiểu</a:t>
            </a:r>
            <a:r>
              <a:rPr lang="fr-FR" sz="2800" b="1" u="sng" dirty="0">
                <a:latin typeface="Times New Roman" panose="02020603050405020304" pitchFamily="18" charset="0"/>
                <a:cs typeface="Times New Roman" panose="02020603050405020304" pitchFamily="18" charset="0"/>
              </a:rPr>
              <a:t> </a:t>
            </a:r>
            <a:r>
              <a:rPr lang="fr-FR" sz="2800" b="1" u="sng" dirty="0" err="1">
                <a:latin typeface="Times New Roman" panose="02020603050405020304" pitchFamily="18" charset="0"/>
                <a:cs typeface="Times New Roman" panose="02020603050405020304" pitchFamily="18" charset="0"/>
              </a:rPr>
              <a:t>văn</a:t>
            </a:r>
            <a:r>
              <a:rPr lang="fr-FR" sz="2800" b="1" u="sng" dirty="0">
                <a:latin typeface="Times New Roman" panose="02020603050405020304" pitchFamily="18" charset="0"/>
                <a:cs typeface="Times New Roman" panose="02020603050405020304" pitchFamily="18" charset="0"/>
              </a:rPr>
              <a:t> </a:t>
            </a:r>
            <a:r>
              <a:rPr lang="fr-FR" sz="2800" b="1" u="sng"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a:p>
            <a:r>
              <a:rPr lang="fr-FR" sz="2800" b="1" i="1"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1. </a:t>
            </a:r>
            <a:r>
              <a:rPr lang="fr-FR" sz="2800" b="1" u="sng" dirty="0" err="1">
                <a:latin typeface="Times New Roman" panose="02020603050405020304" pitchFamily="18" charset="0"/>
                <a:cs typeface="Times New Roman" panose="02020603050405020304" pitchFamily="18" charset="0"/>
              </a:rPr>
              <a:t>Đọc</a:t>
            </a:r>
            <a:r>
              <a:rPr lang="fr-FR" sz="2800" b="1" u="sng" dirty="0">
                <a:latin typeface="Times New Roman" panose="02020603050405020304" pitchFamily="18" charset="0"/>
                <a:cs typeface="Times New Roman" panose="02020603050405020304" pitchFamily="18" charset="0"/>
              </a:rPr>
              <a:t>- </a:t>
            </a:r>
            <a:r>
              <a:rPr lang="fr-FR" sz="2800" b="1" u="sng" dirty="0" err="1">
                <a:latin typeface="Times New Roman" panose="02020603050405020304" pitchFamily="18" charset="0"/>
                <a:cs typeface="Times New Roman" panose="02020603050405020304" pitchFamily="18" charset="0"/>
              </a:rPr>
              <a:t>Chú</a:t>
            </a:r>
            <a:r>
              <a:rPr lang="fr-FR" sz="2800" b="1" u="sng" dirty="0">
                <a:latin typeface="Times New Roman" panose="02020603050405020304" pitchFamily="18" charset="0"/>
                <a:cs typeface="Times New Roman" panose="02020603050405020304" pitchFamily="18" charset="0"/>
              </a:rPr>
              <a:t> </a:t>
            </a:r>
            <a:r>
              <a:rPr lang="fr-FR" sz="2800" b="1" u="sng" dirty="0" err="1">
                <a:latin typeface="Times New Roman" panose="02020603050405020304" pitchFamily="18" charset="0"/>
                <a:cs typeface="Times New Roman" panose="02020603050405020304" pitchFamily="18" charset="0"/>
              </a:rPr>
              <a:t>thích</a:t>
            </a:r>
            <a:endParaRPr lang="en-US" sz="20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9" y="2674484"/>
            <a:ext cx="6210253"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 </a:t>
            </a:r>
            <a:r>
              <a:rPr lang="en-US" sz="2800" b="1" u="sng" dirty="0" err="1">
                <a:latin typeface="Times New Roman" panose="02020603050405020304" pitchFamily="18" charset="0"/>
                <a:cs typeface="Times New Roman" panose="02020603050405020304" pitchFamily="18" charset="0"/>
              </a:rPr>
              <a:t>Phân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tích</a:t>
            </a:r>
            <a:endParaRPr lang="en-US" sz="2800" b="1" u="sng" dirty="0">
              <a:latin typeface="Times New Roman" panose="02020603050405020304" pitchFamily="18" charset="0"/>
              <a:cs typeface="Times New Roman" panose="02020603050405020304" pitchFamily="18" charset="0"/>
            </a:endParaRPr>
          </a:p>
          <a:p>
            <a:r>
              <a:rPr lang="nl-NL" sz="2800" b="1" dirty="0">
                <a:latin typeface="Times New Roman" pitchFamily="18" charset="0"/>
                <a:cs typeface="Times New Roman" pitchFamily="18" charset="0"/>
              </a:rPr>
              <a:t>a. </a:t>
            </a:r>
            <a:r>
              <a:rPr lang="nl-NL" sz="2800" b="1" u="sng" dirty="0">
                <a:latin typeface="Times New Roman" pitchFamily="18" charset="0"/>
                <a:cs typeface="Times New Roman" pitchFamily="18" charset="0"/>
              </a:rPr>
              <a:t>Nguy cơ chiến tranh hạt nhân</a:t>
            </a:r>
            <a:endParaRPr lang="en-US" sz="2800" u="sng" dirty="0">
              <a:latin typeface="Times New Roman" pitchFamily="18" charset="0"/>
              <a:cs typeface="Times New Roman" pitchFamily="18" charset="0"/>
            </a:endParaRPr>
          </a:p>
          <a:p>
            <a:endParaRPr lang="en-US" sz="2800" b="1" u="sng"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1C29C27-1F26-43BD-AAB4-EFF11572F689}"/>
              </a:ext>
            </a:extLst>
          </p:cNvPr>
          <p:cNvCxnSpPr/>
          <p:nvPr/>
        </p:nvCxnSpPr>
        <p:spPr>
          <a:xfrm>
            <a:off x="10234419" y="1643270"/>
            <a:ext cx="0" cy="521473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95EE51-3D8A-47C5-85EA-435922FC7CBA}"/>
              </a:ext>
            </a:extLst>
          </p:cNvPr>
          <p:cNvSpPr txBox="1"/>
          <p:nvPr/>
        </p:nvSpPr>
        <p:spPr>
          <a:xfrm>
            <a:off x="436729" y="3505481"/>
            <a:ext cx="9252394" cy="2246769"/>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Bằng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đề</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tiếp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những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chứng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cớ</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viết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gây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ấn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tượng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mạnh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về</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tính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hệ</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trọng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tranh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hạt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doạ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tiếp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mọi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đất</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512633" y="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D263070A-C31E-46E3-9C66-83A648D62A1A}"/>
              </a:ext>
            </a:extLst>
          </p:cNvPr>
          <p:cNvSpPr>
            <a:spLocks noGrp="1"/>
          </p:cNvSpPr>
          <p:nvPr>
            <p:ph type="title"/>
          </p:nvPr>
        </p:nvSpPr>
        <p:spPr>
          <a:xfrm>
            <a:off x="0" y="4329469"/>
            <a:ext cx="2869683" cy="1608383"/>
          </a:xfrm>
        </p:spPr>
        <p:txBody>
          <a:bodyPr>
            <a:normAutofit/>
          </a:bodyPr>
          <a:lstStyle/>
          <a:p>
            <a:pPr algn="ctr"/>
            <a:r>
              <a:rPr lang="en-BZ" sz="2400" dirty="0" err="1">
                <a:latin typeface="Times New Roman" panose="02020603050405020304" pitchFamily="18" charset="0"/>
                <a:cs typeface="Times New Roman" panose="02020603050405020304" pitchFamily="18" charset="0"/>
              </a:rPr>
              <a:t>Như</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thanh</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gươm</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Đa-mô-clet</a:t>
            </a:r>
            <a:endParaRPr lang="en-BZ" sz="24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4078CF8F-58FE-4E6D-8EDF-1163D9FE2E2A}"/>
              </a:ext>
            </a:extLst>
          </p:cNvPr>
          <p:cNvSpPr>
            <a:spLocks noGrp="1"/>
          </p:cNvSpPr>
          <p:nvPr>
            <p:ph idx="1"/>
          </p:nvPr>
        </p:nvSpPr>
        <p:spPr>
          <a:xfrm>
            <a:off x="2968306" y="4293422"/>
            <a:ext cx="3977744" cy="1608383"/>
          </a:xfrm>
        </p:spPr>
        <p:txBody>
          <a:bodyPr anchor="ctr">
            <a:noAutofit/>
          </a:bodyPr>
          <a:lstStyle/>
          <a:p>
            <a:pPr marL="0" indent="0">
              <a:buNone/>
            </a:pPr>
            <a:r>
              <a:rPr lang="en-BZ" sz="2400" dirty="0">
                <a:latin typeface="Times New Roman" panose="02020603050405020304" pitchFamily="18" charset="0"/>
                <a:cs typeface="Times New Roman" panose="02020603050405020304" pitchFamily="18" charset="0"/>
              </a:rPr>
              <a:t>Thanh </a:t>
            </a:r>
            <a:r>
              <a:rPr lang="en-BZ" sz="2400" dirty="0" err="1">
                <a:latin typeface="Times New Roman" panose="02020603050405020304" pitchFamily="18" charset="0"/>
                <a:cs typeface="Times New Roman" panose="02020603050405020304" pitchFamily="18" charset="0"/>
              </a:rPr>
              <a:t>gươm</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rất</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sắc</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được</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treo</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lơ</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lửng</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chỉ</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bằng</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một</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sợi</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lông</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đuôi</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ngựa</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trên</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ngai</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vàng</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trên</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đầu</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nhà</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vua</a:t>
            </a:r>
            <a:endParaRPr lang="en-BZ" sz="2400" dirty="0">
              <a:latin typeface="Times New Roman" panose="02020603050405020304" pitchFamily="18" charset="0"/>
              <a:cs typeface="Times New Roman" panose="02020603050405020304" pitchFamily="18" charset="0"/>
            </a:endParaRPr>
          </a:p>
        </p:txBody>
      </p:sp>
      <p:pic>
        <p:nvPicPr>
          <p:cNvPr id="5122" name="Picture 2" descr="Thanh gươm của Damocles - Hànộimới">
            <a:extLst>
              <a:ext uri="{FF2B5EF4-FFF2-40B4-BE49-F238E27FC236}">
                <a16:creationId xmlns:a16="http://schemas.microsoft.com/office/drawing/2014/main"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9048750" y="-6"/>
            <a:ext cx="3143250" cy="38290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410450" y="4344085"/>
            <a:ext cx="4286250" cy="2062103"/>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sym typeface="Wingdings" panose="05000000000000000000" pitchFamily="2" charset="2"/>
              </a:rPr>
              <a:t> </a:t>
            </a:r>
            <a:r>
              <a:rPr lang="en-US" sz="3200" dirty="0" err="1">
                <a:solidFill>
                  <a:srgbClr val="FF0000"/>
                </a:solidFill>
                <a:latin typeface="Times New Roman" pitchFamily="18" charset="0"/>
                <a:cs typeface="Times New Roman" pitchFamily="18" charset="0"/>
              </a:rPr>
              <a:t>Nguy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khủng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khiếp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nghiêm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trọng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toàn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loại</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74422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9577" y="98670"/>
            <a:ext cx="3953473" cy="1596780"/>
          </a:xfrm>
          <a:prstGeom prst="rect">
            <a:avLst/>
          </a:prstGeom>
        </p:spPr>
      </p:pic>
      <p:pic>
        <p:nvPicPr>
          <p:cNvPr id="9" name="Picture 8"/>
          <p:cNvPicPr>
            <a:picLocks noChangeAspect="1"/>
          </p:cNvPicPr>
          <p:nvPr/>
        </p:nvPicPr>
        <p:blipFill>
          <a:blip r:embed="rId3"/>
          <a:stretch>
            <a:fillRect/>
          </a:stretch>
        </p:blipFill>
        <p:spPr>
          <a:xfrm>
            <a:off x="4700751" y="-231053"/>
            <a:ext cx="6498899" cy="1926503"/>
          </a:xfrm>
          <a:prstGeom prst="rect">
            <a:avLst/>
          </a:prstGeom>
        </p:spPr>
      </p:pic>
      <p:sp>
        <p:nvSpPr>
          <p:cNvPr id="10" name="Rectangle 9"/>
          <p:cNvSpPr/>
          <p:nvPr/>
        </p:nvSpPr>
        <p:spPr>
          <a:xfrm>
            <a:off x="6031458" y="1866900"/>
            <a:ext cx="6096000" cy="4524315"/>
          </a:xfrm>
          <a:prstGeom prst="rect">
            <a:avLst/>
          </a:prstGeom>
        </p:spPr>
        <p:txBody>
          <a:bodyPr>
            <a:spAutoFit/>
          </a:bodyPr>
          <a:lstStyle/>
          <a:p>
            <a:pPr algn="just"/>
            <a:r>
              <a:rPr lang="vi-VN" sz="2400" b="0" i="0" dirty="0">
                <a:solidFill>
                  <a:srgbClr val="222222"/>
                </a:solidFill>
                <a:effectLst/>
                <a:latin typeface="Times New Roman" panose="02020603050405020304" pitchFamily="18" charset="0"/>
                <a:cs typeface="Times New Roman" panose="02020603050405020304" pitchFamily="18" charset="0"/>
              </a:rPr>
              <a:t>Ngày 6/8/1945, quả bom hạt nhân có sức công phá 15 kiloton, tương đương 15.000 tấn thuốc nổ TNT, thả từ oanh tạc cơ B-29 "Enola Gay" xuống thành phố Hiroshima đã cướp đi ngay lập tức sinh mạng của 140.000 người trong tổng số 360.000 dân sống ở đây.</a:t>
            </a:r>
          </a:p>
          <a:p>
            <a:pPr algn="just"/>
            <a:r>
              <a:rPr lang="vi-VN" sz="2400" b="0" i="0" dirty="0">
                <a:solidFill>
                  <a:srgbClr val="222222"/>
                </a:solidFill>
                <a:effectLst/>
                <a:latin typeface="Times New Roman" panose="02020603050405020304" pitchFamily="18" charset="0"/>
                <a:cs typeface="Times New Roman" panose="02020603050405020304" pitchFamily="18" charset="0"/>
              </a:rPr>
              <a:t>Đến ngày 9/8/1945, một chiếc B-29 khác hướng tới thành phố Kokura, mang theo quả bom "Fat Man" có sức công phá tới 21 kiloton. Thời tiết xấu buộc tổ lái từ bỏ mục tiêu ban đầu, chuyển sang ném bom thành phố Nagasaki và khiến 70.000 người chết ngay sau vụ nổ.</a:t>
            </a:r>
          </a:p>
        </p:txBody>
      </p:sp>
      <p:pic>
        <p:nvPicPr>
          <p:cNvPr id="11" name="Picture 10"/>
          <p:cNvPicPr>
            <a:picLocks noChangeAspect="1"/>
          </p:cNvPicPr>
          <p:nvPr/>
        </p:nvPicPr>
        <p:blipFill>
          <a:blip r:embed="rId4"/>
          <a:stretch>
            <a:fillRect/>
          </a:stretch>
        </p:blipFill>
        <p:spPr>
          <a:xfrm>
            <a:off x="131378" y="1416180"/>
            <a:ext cx="2818253" cy="2470020"/>
          </a:xfrm>
          <a:prstGeom prst="rect">
            <a:avLst/>
          </a:prstGeom>
        </p:spPr>
      </p:pic>
      <p:pic>
        <p:nvPicPr>
          <p:cNvPr id="12" name="Picture 11"/>
          <p:cNvPicPr>
            <a:picLocks noChangeAspect="1"/>
          </p:cNvPicPr>
          <p:nvPr/>
        </p:nvPicPr>
        <p:blipFill>
          <a:blip r:embed="rId5"/>
          <a:stretch>
            <a:fillRect/>
          </a:stretch>
        </p:blipFill>
        <p:spPr>
          <a:xfrm>
            <a:off x="131378" y="3957607"/>
            <a:ext cx="5812222" cy="2794768"/>
          </a:xfrm>
          <a:prstGeom prst="rect">
            <a:avLst/>
          </a:prstGeom>
        </p:spPr>
      </p:pic>
      <p:pic>
        <p:nvPicPr>
          <p:cNvPr id="2050" name="Picture 2" descr="16/07/1945: Hoa Kỳ thử thành công bom nguyê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489" y="1416180"/>
            <a:ext cx="2906111" cy="247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05640115-1505383797-what-if-we-detonated-100-nuclear-warheads-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1641" y="1219201"/>
            <a:ext cx="8458200" cy="5129213"/>
          </a:xfrm>
          <a:prstGeom prst="rect">
            <a:avLst/>
          </a:prstGeom>
        </p:spPr>
      </p:pic>
      <p:sp>
        <p:nvSpPr>
          <p:cNvPr id="3" name="Rectangle 2"/>
          <p:cNvSpPr/>
          <p:nvPr/>
        </p:nvSpPr>
        <p:spPr>
          <a:xfrm>
            <a:off x="1411664" y="152401"/>
            <a:ext cx="9327362" cy="584775"/>
          </a:xfrm>
          <a:prstGeom prst="rect">
            <a:avLst/>
          </a:prstGeom>
          <a:noFill/>
        </p:spPr>
        <p:txBody>
          <a:bodyPr wrap="none" lIns="91440" tIns="45720" rIns="91440" bIns="45720">
            <a:spAutoFit/>
          </a:bodyPr>
          <a:lstStyle/>
          <a:p>
            <a:pPr algn="ctr"/>
            <a:r>
              <a:rPr lang="en-US" sz="32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Video: Nguy cơ chiến tranh hạt nhân đe dọa sự sống</a:t>
            </a:r>
          </a:p>
        </p:txBody>
      </p:sp>
    </p:spTree>
    <p:extLst>
      <p:ext uri="{BB962C8B-B14F-4D97-AF65-F5344CB8AC3E}">
        <p14:creationId xmlns:p14="http://schemas.microsoft.com/office/powerpoint/2010/main" val="291051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8" y="2674484"/>
            <a:ext cx="5152095"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u="sng" dirty="0" err="1">
                <a:latin typeface="Times New Roman" panose="02020603050405020304" pitchFamily="18" charset="0"/>
                <a:cs typeface="Times New Roman" panose="02020603050405020304" pitchFamily="18" charset="0"/>
              </a:rPr>
              <a:t>Phân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tích</a:t>
            </a:r>
            <a:endParaRPr lang="en-US" sz="2400" b="1" u="sng" dirty="0">
              <a:latin typeface="Times New Roman" panose="02020603050405020304" pitchFamily="18" charset="0"/>
              <a:cs typeface="Times New Roman" panose="02020603050405020304" pitchFamily="18" charset="0"/>
            </a:endParaRPr>
          </a:p>
          <a:p>
            <a:r>
              <a:rPr lang="nl-NL" sz="2400" b="1" dirty="0">
                <a:latin typeface="Times New Roman" pitchFamily="18" charset="0"/>
                <a:cs typeface="Times New Roman" pitchFamily="18" charset="0"/>
              </a:rPr>
              <a:t>a. </a:t>
            </a:r>
            <a:r>
              <a:rPr lang="nl-NL" sz="2400" b="1" u="sng" dirty="0">
                <a:latin typeface="Times New Roman" pitchFamily="18" charset="0"/>
                <a:cs typeface="Times New Roman" pitchFamily="18" charset="0"/>
              </a:rPr>
              <a:t>Nguy cơ chiến tranh hạt nhân</a:t>
            </a:r>
            <a:endParaRPr lang="en-US" sz="2400" u="sng" dirty="0">
              <a:latin typeface="Times New Roman" pitchFamily="18" charset="0"/>
              <a:cs typeface="Times New Roman" pitchFamily="18" charset="0"/>
            </a:endParaRPr>
          </a:p>
          <a:p>
            <a:r>
              <a:rPr lang="nl-NL" sz="2400" b="1" dirty="0">
                <a:latin typeface="Times New Roman" panose="02020603050405020304" pitchFamily="18" charset="0"/>
                <a:cs typeface="Times New Roman" panose="02020603050405020304" pitchFamily="18" charset="0"/>
              </a:rPr>
              <a:t>b. </a:t>
            </a:r>
            <a:r>
              <a:rPr lang="nl-NL" sz="2400" b="1" u="sng" dirty="0">
                <a:latin typeface="Times New Roman" panose="02020603050405020304" pitchFamily="18" charset="0"/>
                <a:cs typeface="Times New Roman" panose="02020603050405020304" pitchFamily="18" charset="0"/>
              </a:rPr>
              <a:t>Chạy đua vũ trang, chuẩn bị chiến tranh hạt nhân và hậu quả của nó</a:t>
            </a:r>
            <a:endParaRPr lang="en-US" sz="2400" dirty="0">
              <a:latin typeface="Times New Roman" panose="02020603050405020304" pitchFamily="18" charset="0"/>
              <a:cs typeface="Times New Roman" panose="02020603050405020304" pitchFamily="18" charset="0"/>
            </a:endParaRPr>
          </a:p>
          <a:p>
            <a:endParaRPr lang="en-US" sz="2400" b="1" u="sng"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1C29C27-1F26-43BD-AAB4-EFF11572F689}"/>
              </a:ext>
            </a:extLst>
          </p:cNvPr>
          <p:cNvCxnSpPr/>
          <p:nvPr/>
        </p:nvCxnSpPr>
        <p:spPr>
          <a:xfrm>
            <a:off x="5588823" y="1643270"/>
            <a:ext cx="0" cy="521473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C5F766-6B36-49CF-87F2-2926A1C3FCEC}"/>
              </a:ext>
            </a:extLst>
          </p:cNvPr>
          <p:cNvSpPr txBox="1"/>
          <p:nvPr/>
        </p:nvSpPr>
        <p:spPr>
          <a:xfrm>
            <a:off x="5687904" y="1643270"/>
            <a:ext cx="6067368" cy="4216539"/>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THẢO LUẬN</a:t>
            </a:r>
          </a:p>
          <a:p>
            <a:pPr algn="just"/>
            <a:r>
              <a:rPr lang="en-US" sz="2400" b="1" dirty="0" err="1">
                <a:solidFill>
                  <a:srgbClr val="0070C0"/>
                </a:solidFill>
                <a:latin typeface="Times New Roman" panose="02020603050405020304" pitchFamily="18" charset="0"/>
                <a:cs typeface="Times New Roman" panose="02020603050405020304" pitchFamily="18" charset="0"/>
              </a:rPr>
              <a:t>Nhóm</a:t>
            </a:r>
            <a:r>
              <a:rPr lang="en-US" sz="2400" b="1" dirty="0">
                <a:solidFill>
                  <a:srgbClr val="0070C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đ</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a:p>
            <a:pPr algn="just"/>
            <a:r>
              <a:rPr lang="en-US" sz="2400" b="1" dirty="0" err="1">
                <a:solidFill>
                  <a:srgbClr val="0070C0"/>
                </a:solidFill>
                <a:latin typeface="Times New Roman" panose="02020603050405020304" pitchFamily="18" charset="0"/>
                <a:cs typeface="Times New Roman" panose="02020603050405020304" pitchFamily="18" charset="0"/>
              </a:rPr>
              <a:t>Nhóm</a:t>
            </a:r>
            <a:r>
              <a:rPr lang="en-US" sz="2400" b="1" dirty="0">
                <a:solidFill>
                  <a:srgbClr val="0070C0"/>
                </a:solidFill>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con ng</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n</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nữa</a:t>
            </a:r>
            <a:r>
              <a:rPr lang="en-US" sz="2400" b="1" dirty="0">
                <a:latin typeface="Times New Roman" panose="02020603050405020304" pitchFamily="18" charset="0"/>
                <a:cs typeface="Times New Roman" panose="02020603050405020304" pitchFamily="18" charset="0"/>
              </a:rPr>
              <a:t>?</a:t>
            </a:r>
          </a:p>
          <a:p>
            <a:pPr algn="just"/>
            <a:r>
              <a:rPr lang="en-US" sz="2400" b="1" dirty="0" err="1">
                <a:solidFill>
                  <a:srgbClr val="0070C0"/>
                </a:solidFill>
                <a:latin typeface="Times New Roman" panose="02020603050405020304" pitchFamily="18" charset="0"/>
                <a:cs typeface="Times New Roman" panose="02020603050405020304" pitchFamily="18" charset="0"/>
              </a:rPr>
              <a:t>Nhóm</a:t>
            </a:r>
            <a:r>
              <a:rPr lang="en-US" sz="2400" b="1" dirty="0">
                <a:solidFill>
                  <a:srgbClr val="0070C0"/>
                </a:solidFill>
                <a:latin typeface="Times New Roman" panose="02020603050405020304" pitchFamily="18" charset="0"/>
                <a:cs typeface="Times New Roman" panose="02020603050405020304" pitchFamily="18" charset="0"/>
              </a:rPr>
              <a:t> 3</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Mác-két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a:t>
            </a:r>
            <a:r>
              <a:rPr lang="en-US" sz="2400" b="1" dirty="0">
                <a:latin typeface="Times New Roman" panose="02020603050405020304" pitchFamily="18" charset="0"/>
                <a:cs typeface="Times New Roman" panose="02020603050405020304" pitchFamily="18" charset="0"/>
              </a:rPr>
              <a:t> c</a:t>
            </a:r>
            <a:r>
              <a:rPr lang="vi-VN" sz="2400" b="1" dirty="0">
                <a:latin typeface="Times New Roman" panose="02020603050405020304" pitchFamily="18" charset="0"/>
                <a:cs typeface="Times New Roman" panose="02020603050405020304" pitchFamily="18" charset="0"/>
              </a:rPr>
              <a:t>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huỷ</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 ra? </a:t>
            </a:r>
          </a:p>
        </p:txBody>
      </p:sp>
    </p:spTree>
    <p:extLst>
      <p:ext uri="{BB962C8B-B14F-4D97-AF65-F5344CB8AC3E}">
        <p14:creationId xmlns:p14="http://schemas.microsoft.com/office/powerpoint/2010/main" val="395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6903534" y="1741651"/>
            <a:ext cx="4938552" cy="830997"/>
          </a:xfrm>
          <a:prstGeom prst="rect">
            <a:avLst/>
          </a:prstGeom>
          <a:solidFill>
            <a:schemeClr val="accent4">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giải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quyết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500 </a:t>
            </a:r>
            <a:r>
              <a:rPr lang="en-US" altLang="en-US" sz="2400" dirty="0" err="1">
                <a:solidFill>
                  <a:srgbClr val="002060"/>
                </a:solidFill>
                <a:latin typeface="Times New Roman" panose="02020603050405020304" pitchFamily="18" charset="0"/>
                <a:cs typeface="Times New Roman" panose="02020603050405020304" pitchFamily="18" charset="0"/>
              </a:rPr>
              <a:t>triệu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trẻ</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nghèo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khổ</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11" name="Rectangle 6"/>
          <p:cNvSpPr>
            <a:spLocks noChangeArrowheads="1"/>
          </p:cNvSpPr>
          <p:nvPr/>
        </p:nvSpPr>
        <p:spPr bwMode="auto">
          <a:xfrm>
            <a:off x="1978341" y="3215669"/>
            <a:ext cx="3276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latin typeface="Times New Roman" panose="02020603050405020304" pitchFamily="18" charset="0"/>
                <a:cs typeface="Times New Roman" panose="02020603050405020304" pitchFamily="18" charset="0"/>
              </a:rPr>
              <a:t>10 </a:t>
            </a:r>
            <a:r>
              <a:rPr lang="en-US" altLang="en-US" sz="2400" b="1" dirty="0" err="1">
                <a:latin typeface="Times New Roman" panose="02020603050405020304" pitchFamily="18" charset="0"/>
                <a:cs typeface="Times New Roman" panose="02020603050405020304" pitchFamily="18" charset="0"/>
              </a:rPr>
              <a:t>chiếc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sân</a:t>
            </a:r>
            <a:r>
              <a:rPr lang="en-US" altLang="en-US" sz="2400" b="1" dirty="0">
                <a:latin typeface="Times New Roman" panose="02020603050405020304" pitchFamily="18" charset="0"/>
                <a:cs typeface="Times New Roman" panose="02020603050405020304" pitchFamily="18" charset="0"/>
              </a:rPr>
              <a:t> bay</a:t>
            </a:r>
          </a:p>
        </p:txBody>
      </p:sp>
      <p:sp>
        <p:nvSpPr>
          <p:cNvPr id="12" name="Rectangle 7"/>
          <p:cNvSpPr>
            <a:spLocks noChangeArrowheads="1"/>
          </p:cNvSpPr>
          <p:nvPr/>
        </p:nvSpPr>
        <p:spPr bwMode="auto">
          <a:xfrm>
            <a:off x="4009615" y="4358900"/>
            <a:ext cx="6450478" cy="461665"/>
          </a:xfrm>
          <a:prstGeom prst="rect">
            <a:avLst/>
          </a:prstGeom>
          <a:solidFill>
            <a:schemeClr val="accent2">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lo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575 </a:t>
            </a:r>
            <a:r>
              <a:rPr lang="en-US" altLang="en-US" sz="2400" dirty="0" err="1">
                <a:solidFill>
                  <a:srgbClr val="002060"/>
                </a:solidFill>
                <a:latin typeface="Times New Roman" panose="02020603050405020304" pitchFamily="18" charset="0"/>
                <a:cs typeface="Times New Roman" panose="02020603050405020304" pitchFamily="18" charset="0"/>
              </a:rPr>
              <a:t>triệu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thiếu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dinh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dưỡng</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13" name="Rectangle 8"/>
          <p:cNvSpPr>
            <a:spLocks noChangeArrowheads="1"/>
          </p:cNvSpPr>
          <p:nvPr/>
        </p:nvSpPr>
        <p:spPr bwMode="auto">
          <a:xfrm>
            <a:off x="4064311" y="5056804"/>
            <a:ext cx="5321182" cy="461665"/>
          </a:xfrm>
          <a:prstGeom prst="rect">
            <a:avLst/>
          </a:prstGeom>
          <a:solidFill>
            <a:schemeClr val="accent2">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tiền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cụ</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các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nghèo</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10"/>
          <p:cNvSpPr>
            <a:spLocks noChangeArrowheads="1"/>
          </p:cNvSpPr>
          <p:nvPr/>
        </p:nvSpPr>
        <p:spPr bwMode="auto">
          <a:xfrm>
            <a:off x="1694264" y="6070274"/>
            <a:ext cx="54413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tàu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ngầm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endParaRPr lang="en-US" altLang="en-US"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10000" b="90000" l="1167" r="99250"/>
                    </a14:imgEffect>
                  </a14:imgLayer>
                </a14:imgProps>
              </a:ext>
            </a:extLst>
          </a:blip>
          <a:stretch>
            <a:fillRect/>
          </a:stretch>
        </p:blipFill>
        <p:spPr>
          <a:xfrm>
            <a:off x="105597" y="1312156"/>
            <a:ext cx="1364743" cy="1364743"/>
          </a:xfrm>
          <a:prstGeom prst="rect">
            <a:avLst/>
          </a:prstGeom>
        </p:spPr>
      </p:pic>
      <p:sp>
        <p:nvSpPr>
          <p:cNvPr id="17" name="TextBox 16"/>
          <p:cNvSpPr txBox="1"/>
          <p:nvPr/>
        </p:nvSpPr>
        <p:spPr>
          <a:xfrm>
            <a:off x="1333078" y="1661560"/>
            <a:ext cx="2484976" cy="461665"/>
          </a:xfrm>
          <a:prstGeom prst="rect">
            <a:avLst/>
          </a:prstGeom>
          <a:noFill/>
        </p:spPr>
        <p:txBody>
          <a:bodyPr wrap="none" rtlCol="0">
            <a:spAutoFit/>
          </a:bodyPr>
          <a:lstStyle/>
          <a:p>
            <a:r>
              <a:rPr lang="vi-VN" sz="2400" b="1" dirty="0">
                <a:latin typeface="+mj-lt"/>
              </a:rPr>
              <a:t>100 máy bay B1B</a:t>
            </a:r>
            <a:endParaRPr lang="en-US" sz="2400" b="1" dirty="0">
              <a:latin typeface="+mj-lt"/>
            </a:endParaRPr>
          </a:p>
        </p:txBody>
      </p:sp>
      <p:sp>
        <p:nvSpPr>
          <p:cNvPr id="18" name="TextBox 17"/>
          <p:cNvSpPr txBox="1"/>
          <p:nvPr/>
        </p:nvSpPr>
        <p:spPr>
          <a:xfrm>
            <a:off x="4009615" y="1670878"/>
            <a:ext cx="289983"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4370044" y="1231416"/>
            <a:ext cx="685791" cy="1020471"/>
          </a:xfrm>
          <a:prstGeom prst="rect">
            <a:avLst/>
          </a:prstGeom>
        </p:spPr>
      </p:pic>
      <p:sp>
        <p:nvSpPr>
          <p:cNvPr id="20" name="TextBox 19"/>
          <p:cNvSpPr txBox="1"/>
          <p:nvPr/>
        </p:nvSpPr>
        <p:spPr>
          <a:xfrm>
            <a:off x="4937233" y="1661559"/>
            <a:ext cx="1787669" cy="461665"/>
          </a:xfrm>
          <a:prstGeom prst="rect">
            <a:avLst/>
          </a:prstGeom>
          <a:noFill/>
        </p:spPr>
        <p:txBody>
          <a:bodyPr wrap="none" rtlCol="0">
            <a:spAutoFit/>
          </a:bodyPr>
          <a:lstStyle/>
          <a:p>
            <a:r>
              <a:rPr lang="vi-VN" sz="2400" b="1" dirty="0">
                <a:latin typeface="+mj-lt"/>
              </a:rPr>
              <a:t>7000 tên lửa</a:t>
            </a:r>
            <a:endParaRPr lang="en-US" sz="2400" b="1" dirty="0">
              <a:latin typeface="+mj-lt"/>
            </a:endParaRPr>
          </a:p>
        </p:txBody>
      </p:sp>
      <p:pic>
        <p:nvPicPr>
          <p:cNvPr id="7170" name="Picture 2" descr="Tàu Sân Bay Hình ảnh | Định dạng hình ảnh PSD 401341888|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395" r="96163"/>
                    </a14:imgEffect>
                  </a14:imgLayer>
                </a14:imgProps>
              </a:ext>
              <a:ext uri="{28A0092B-C50C-407E-A947-70E740481C1C}">
                <a14:useLocalDpi xmlns:a14="http://schemas.microsoft.com/office/drawing/2010/main" val="0"/>
              </a:ext>
            </a:extLst>
          </a:blip>
          <a:srcRect/>
          <a:stretch>
            <a:fillRect/>
          </a:stretch>
        </p:blipFill>
        <p:spPr bwMode="auto">
          <a:xfrm>
            <a:off x="148263" y="1670878"/>
            <a:ext cx="2627918" cy="26279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6"/>
          <p:cNvSpPr>
            <a:spLocks noChangeArrowheads="1"/>
          </p:cNvSpPr>
          <p:nvPr/>
        </p:nvSpPr>
        <p:spPr bwMode="auto">
          <a:xfrm>
            <a:off x="5020910" y="3058498"/>
            <a:ext cx="6820212" cy="830997"/>
          </a:xfrm>
          <a:prstGeom prst="rect">
            <a:avLst/>
          </a:prstGeom>
          <a:solidFill>
            <a:schemeClr val="accent5">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chương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trình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phòng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bệnh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rét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1 </a:t>
            </a:r>
            <a:r>
              <a:rPr lang="en-US" altLang="en-US" sz="2400" dirty="0" err="1">
                <a:solidFill>
                  <a:srgbClr val="002060"/>
                </a:solidFill>
                <a:latin typeface="Times New Roman" panose="02020603050405020304" pitchFamily="18" charset="0"/>
                <a:cs typeface="Times New Roman" panose="02020603050405020304" pitchFamily="18" charset="0"/>
              </a:rPr>
              <a:t>tỉ</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14 </a:t>
            </a:r>
            <a:r>
              <a:rPr lang="en-US" altLang="en-US" sz="2400" dirty="0" err="1">
                <a:solidFill>
                  <a:srgbClr val="002060"/>
                </a:solidFill>
                <a:latin typeface="Times New Roman" panose="02020603050405020304" pitchFamily="18" charset="0"/>
                <a:cs typeface="Times New Roman" panose="02020603050405020304" pitchFamily="18" charset="0"/>
              </a:rPr>
              <a:t>năm</a:t>
            </a:r>
            <a:r>
              <a:rPr lang="en-US" altLang="en-US" sz="2400" dirty="0">
                <a:solidFill>
                  <a:srgbClr val="002060"/>
                </a:solidFill>
                <a:latin typeface="Times New Roman" panose="02020603050405020304" pitchFamily="18" charset="0"/>
                <a:cs typeface="Times New Roman" panose="02020603050405020304" pitchFamily="18" charset="0"/>
              </a:rPr>
              <a:t> + </a:t>
            </a:r>
            <a:r>
              <a:rPr lang="en-US" altLang="en-US" sz="2400" dirty="0" err="1">
                <a:solidFill>
                  <a:srgbClr val="002060"/>
                </a:solidFill>
                <a:latin typeface="Times New Roman" panose="02020603050405020304" pitchFamily="18" charset="0"/>
                <a:cs typeface="Times New Roman" panose="02020603050405020304" pitchFamily="18" charset="0"/>
              </a:rPr>
              <a:t>cứu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14 </a:t>
            </a:r>
            <a:r>
              <a:rPr lang="en-US" altLang="en-US" sz="2400" dirty="0" err="1">
                <a:solidFill>
                  <a:srgbClr val="002060"/>
                </a:solidFill>
                <a:latin typeface="Times New Roman" panose="02020603050405020304" pitchFamily="18" charset="0"/>
                <a:cs typeface="Times New Roman" panose="02020603050405020304" pitchFamily="18" charset="0"/>
              </a:rPr>
              <a:t>triệu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trẻ</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châu</a:t>
            </a:r>
            <a:r>
              <a:rPr lang="en-US" altLang="en-US" sz="2400" dirty="0">
                <a:solidFill>
                  <a:srgbClr val="002060"/>
                </a:solidFill>
                <a:latin typeface="Times New Roman" panose="02020603050405020304" pitchFamily="18" charset="0"/>
                <a:cs typeface="Times New Roman" panose="02020603050405020304" pitchFamily="18" charset="0"/>
              </a:rPr>
              <a:t> Phi.</a:t>
            </a:r>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0" b="89964" l="10000" r="90000">
                        <a14:foregroundMark x1="52093" y1="8172" x2="49651" y2="56129"/>
                        <a14:foregroundMark x1="56279" y1="16918" x2="56279" y2="51470"/>
                        <a14:foregroundMark x1="40349" y1="35484" x2="43721" y2="58710"/>
                        <a14:foregroundMark x1="59651" y1="32903" x2="51279" y2="62366"/>
                        <a14:foregroundMark x1="45465" y1="30824" x2="44535" y2="42724"/>
                        <a14:foregroundMark x1="40349" y1="30824" x2="42907" y2="35484"/>
                        <a14:foregroundMark x1="42093" y1="28244" x2="42093" y2="33405"/>
                        <a14:foregroundMark x1="61279" y1="31900" x2="57093" y2="60789"/>
                        <a14:foregroundMark x1="59651" y1="30323" x2="58837" y2="38065"/>
                        <a14:foregroundMark x1="60465" y1="27742" x2="63837" y2="33405"/>
                      </a14:backgroundRemoval>
                    </a14:imgEffect>
                  </a14:imgLayer>
                </a14:imgProps>
              </a:ext>
            </a:extLst>
          </a:blip>
          <a:stretch>
            <a:fillRect/>
          </a:stretch>
        </p:blipFill>
        <p:spPr>
          <a:xfrm>
            <a:off x="274420" y="3678447"/>
            <a:ext cx="1419844" cy="2303119"/>
          </a:xfrm>
          <a:prstGeom prst="rect">
            <a:avLst/>
          </a:prstGeom>
        </p:spPr>
      </p:pic>
      <p:sp>
        <p:nvSpPr>
          <p:cNvPr id="24" name="Rectangle 7"/>
          <p:cNvSpPr>
            <a:spLocks noChangeArrowheads="1"/>
          </p:cNvSpPr>
          <p:nvPr/>
        </p:nvSpPr>
        <p:spPr bwMode="auto">
          <a:xfrm>
            <a:off x="1236417" y="4358901"/>
            <a:ext cx="27731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latin typeface="Times New Roman" panose="02020603050405020304" pitchFamily="18" charset="0"/>
                <a:cs typeface="Times New Roman" panose="02020603050405020304" pitchFamily="18" charset="0"/>
              </a:rPr>
              <a:t>149 </a:t>
            </a:r>
            <a:r>
              <a:rPr lang="en-US" altLang="en-US" sz="2400" b="1" dirty="0" err="1">
                <a:latin typeface="Times New Roman" panose="02020603050405020304" pitchFamily="18" charset="0"/>
                <a:cs typeface="Times New Roman" panose="02020603050405020304" pitchFamily="18" charset="0"/>
              </a:rPr>
              <a:t>tên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lửa</a:t>
            </a:r>
            <a:r>
              <a:rPr lang="en-US" altLang="en-US" sz="2400" b="1" dirty="0">
                <a:latin typeface="Times New Roman" panose="02020603050405020304" pitchFamily="18" charset="0"/>
                <a:cs typeface="Times New Roman" panose="02020603050405020304" pitchFamily="18" charset="0"/>
              </a:rPr>
              <a:t> MX</a:t>
            </a:r>
          </a:p>
        </p:txBody>
      </p:sp>
      <p:sp>
        <p:nvSpPr>
          <p:cNvPr id="25" name="Rectangle 8"/>
          <p:cNvSpPr>
            <a:spLocks noChangeArrowheads="1"/>
          </p:cNvSpPr>
          <p:nvPr/>
        </p:nvSpPr>
        <p:spPr bwMode="auto">
          <a:xfrm>
            <a:off x="1285628" y="5056804"/>
            <a:ext cx="25798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latin typeface="Times New Roman" panose="02020603050405020304" pitchFamily="18" charset="0"/>
                <a:cs typeface="Times New Roman" panose="02020603050405020304" pitchFamily="18" charset="0"/>
              </a:rPr>
              <a:t>27 </a:t>
            </a:r>
            <a:r>
              <a:rPr lang="en-US" altLang="en-US" sz="2400" b="1" dirty="0" err="1">
                <a:latin typeface="Times New Roman" panose="02020603050405020304" pitchFamily="18" charset="0"/>
                <a:cs typeface="Times New Roman" panose="02020603050405020304" pitchFamily="18" charset="0"/>
              </a:rPr>
              <a:t>tên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lửa</a:t>
            </a:r>
            <a:r>
              <a:rPr lang="en-US" altLang="en-US" sz="2400" b="1" dirty="0">
                <a:latin typeface="Times New Roman" panose="02020603050405020304" pitchFamily="18" charset="0"/>
                <a:cs typeface="Times New Roman" panose="02020603050405020304" pitchFamily="18" charset="0"/>
              </a:rPr>
              <a:t> MX</a:t>
            </a:r>
          </a:p>
        </p:txBody>
      </p:sp>
      <p:pic>
        <p:nvPicPr>
          <p:cNvPr id="7172" name="Picture 4" descr="Alfa-lớp tàu ngầm Tấn công tàu ngầm SSN X-tàu ngầm lớp - png tải về - Miễn  phí trong suốt điện Màu Xa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874" y="5609948"/>
            <a:ext cx="2591848" cy="13823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0"/>
          <p:cNvSpPr>
            <a:spLocks noChangeArrowheads="1"/>
          </p:cNvSpPr>
          <p:nvPr/>
        </p:nvSpPr>
        <p:spPr bwMode="auto">
          <a:xfrm>
            <a:off x="6853398" y="6046777"/>
            <a:ext cx="5491158" cy="461665"/>
          </a:xfrm>
          <a:prstGeom prst="rect">
            <a:avLst/>
          </a:prstGeom>
          <a:solidFill>
            <a:schemeClr val="accent6">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tiền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xóa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mù</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chữ</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toàn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thế</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giới</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2623016" y="54880"/>
            <a:ext cx="5474576" cy="461665"/>
          </a:xfrm>
          <a:prstGeom prst="rect">
            <a:avLst/>
          </a:prstGeom>
          <a:solidFill>
            <a:schemeClr val="accent2">
              <a:lumMod val="60000"/>
              <a:lumOff val="40000"/>
            </a:schemeClr>
          </a:solidFill>
        </p:spPr>
        <p:txBody>
          <a:bodyPr wrap="none">
            <a:spAutoFit/>
          </a:bodyPr>
          <a:lstStyle/>
          <a:p>
            <a:r>
              <a:rPr lang="nl-NL" sz="2400" b="1" dirty="0">
                <a:latin typeface="Times New Roman" pitchFamily="18" charset="0"/>
                <a:cs typeface="Times New Roman" pitchFamily="18" charset="0"/>
              </a:rPr>
              <a:t>b1: Sự phi lí của cuộc chạy đua vũ trang</a:t>
            </a:r>
            <a:endParaRPr lang="en-US" sz="2400" dirty="0">
              <a:latin typeface="Times New Roman" pitchFamily="18" charset="0"/>
              <a:cs typeface="Times New Roman" pitchFamily="18" charset="0"/>
            </a:endParaRPr>
          </a:p>
        </p:txBody>
      </p:sp>
      <p:sp>
        <p:nvSpPr>
          <p:cNvPr id="3" name="12-Point Star 2"/>
          <p:cNvSpPr/>
          <p:nvPr/>
        </p:nvSpPr>
        <p:spPr>
          <a:xfrm>
            <a:off x="1236417" y="516545"/>
            <a:ext cx="2380240" cy="1062483"/>
          </a:xfrm>
          <a:prstGeom prst="star1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Chi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phí</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cho</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CTHN</a:t>
            </a:r>
          </a:p>
        </p:txBody>
      </p:sp>
      <p:sp>
        <p:nvSpPr>
          <p:cNvPr id="4" name="Heart 3"/>
          <p:cNvSpPr/>
          <p:nvPr/>
        </p:nvSpPr>
        <p:spPr>
          <a:xfrm>
            <a:off x="9045166" y="418077"/>
            <a:ext cx="2173294" cy="1160951"/>
          </a:xfrm>
          <a:prstGeom prst="hear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Các</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lĩnh</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vực</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đời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sống</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xh</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0805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Effect transition="in" filter="barn(inVertical)">
                                      <p:cBhvr>
                                        <p:cTn id="67" dur="500"/>
                                        <p:tgtEl>
                                          <p:spTgt spid="717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p:bldP spid="17" grpId="0"/>
      <p:bldP spid="18" grpId="0"/>
      <p:bldP spid="20" grpId="0"/>
      <p:bldP spid="22" grpId="0" animBg="1"/>
      <p:bldP spid="24" grpId="0"/>
      <p:bldP spid="25" grpId="0"/>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nfo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4" y="20890"/>
            <a:ext cx="12032312" cy="683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82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e-lo-tru-luong-vu-khi-hat-nhan-cua-cac-nuoc-tren-the-gio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4" y="0"/>
            <a:ext cx="12032312" cy="677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120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678" y="145369"/>
            <a:ext cx="5089979" cy="3395743"/>
          </a:xfrm>
          <a:prstGeom prst="rect">
            <a:avLst/>
          </a:prstGeom>
        </p:spPr>
      </p:pic>
      <p:pic>
        <p:nvPicPr>
          <p:cNvPr id="5" name="Picture 4"/>
          <p:cNvPicPr>
            <a:picLocks noChangeAspect="1"/>
          </p:cNvPicPr>
          <p:nvPr/>
        </p:nvPicPr>
        <p:blipFill>
          <a:blip r:embed="rId3"/>
          <a:stretch>
            <a:fillRect/>
          </a:stretch>
        </p:blipFill>
        <p:spPr>
          <a:xfrm>
            <a:off x="5294766" y="145369"/>
            <a:ext cx="6897234" cy="6589260"/>
          </a:xfrm>
          <a:prstGeom prst="rect">
            <a:avLst/>
          </a:prstGeom>
        </p:spPr>
      </p:pic>
      <p:pic>
        <p:nvPicPr>
          <p:cNvPr id="6" name="Picture 5"/>
          <p:cNvPicPr>
            <a:picLocks noChangeAspect="1"/>
          </p:cNvPicPr>
          <p:nvPr/>
        </p:nvPicPr>
        <p:blipFill>
          <a:blip r:embed="rId4"/>
          <a:stretch>
            <a:fillRect/>
          </a:stretch>
        </p:blipFill>
        <p:spPr>
          <a:xfrm>
            <a:off x="149678" y="3642711"/>
            <a:ext cx="5061496" cy="3091917"/>
          </a:xfrm>
          <a:prstGeom prst="rect">
            <a:avLst/>
          </a:prstGeom>
        </p:spPr>
      </p:pic>
    </p:spTree>
    <p:extLst>
      <p:ext uri="{BB962C8B-B14F-4D97-AF65-F5344CB8AC3E}">
        <p14:creationId xmlns:p14="http://schemas.microsoft.com/office/powerpoint/2010/main" val="1359030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982" y="130953"/>
            <a:ext cx="2933700" cy="1569660"/>
          </a:xfrm>
          <a:prstGeom prst="rect">
            <a:avLst/>
          </a:prstGeom>
          <a:solidFill>
            <a:schemeClr val="accent2">
              <a:lumMod val="60000"/>
              <a:lumOff val="40000"/>
            </a:schemeClr>
          </a:solid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Chi phí cho nhu cầu vũ khí hạt nhân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1000" y1="63667" x2="75167" y2="69333"/>
                      </a14:backgroundRemoval>
                    </a14:imgEffect>
                  </a14:imgLayer>
                </a14:imgProps>
              </a:ext>
            </a:extLst>
          </a:blip>
          <a:stretch>
            <a:fillRect/>
          </a:stretch>
        </p:blipFill>
        <p:spPr>
          <a:xfrm>
            <a:off x="3065682" y="-55238"/>
            <a:ext cx="1942041" cy="1942041"/>
          </a:xfrm>
          <a:prstGeom prst="rect">
            <a:avLst/>
          </a:prstGeom>
        </p:spPr>
      </p:pic>
      <p:sp>
        <p:nvSpPr>
          <p:cNvPr id="8" name="Rectangle 2"/>
          <p:cNvSpPr>
            <a:spLocks noChangeArrowheads="1"/>
          </p:cNvSpPr>
          <p:nvPr/>
        </p:nvSpPr>
        <p:spPr bwMode="auto">
          <a:xfrm>
            <a:off x="4916467" y="7841"/>
            <a:ext cx="68789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err="1">
                <a:solidFill>
                  <a:srgbClr val="002060"/>
                </a:solidFill>
                <a:latin typeface="Times New Roman" panose="02020603050405020304" pitchFamily="18" charset="0"/>
              </a:rPr>
              <a:t>Tác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giả</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những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lĩnh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vực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thiết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yếu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cuộc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sống</a:t>
            </a:r>
            <a:r>
              <a:rPr lang="vi-VN" altLang="en-US" sz="2800" dirty="0">
                <a:solidFill>
                  <a:srgbClr val="002060"/>
                </a:solidFill>
                <a:latin typeface="Times New Roman" panose="02020603050405020304" pitchFamily="18" charset="0"/>
              </a:rPr>
              <a:t> =&gt; </a:t>
            </a:r>
            <a:r>
              <a:rPr lang="en-US" altLang="en-US" sz="2800" dirty="0" err="1">
                <a:solidFill>
                  <a:srgbClr val="002060"/>
                </a:solidFill>
                <a:latin typeface="Times New Roman" panose="02020603050405020304" pitchFamily="18" charset="0"/>
              </a:rPr>
              <a:t>Những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này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khiến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chúng</a:t>
            </a:r>
            <a:r>
              <a:rPr lang="en-US" altLang="en-US" sz="2800" dirty="0">
                <a:solidFill>
                  <a:srgbClr val="002060"/>
                </a:solidFill>
                <a:latin typeface="Times New Roman" panose="02020603050405020304" pitchFamily="18" charset="0"/>
              </a:rPr>
              <a:t> ta </a:t>
            </a:r>
            <a:r>
              <a:rPr lang="en-US" altLang="en-US" sz="2800" dirty="0" err="1">
                <a:solidFill>
                  <a:srgbClr val="002060"/>
                </a:solidFill>
                <a:latin typeface="Times New Roman" panose="02020603050405020304" pitchFamily="18" charset="0"/>
              </a:rPr>
              <a:t>không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khỏi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bất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thấm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sự</a:t>
            </a:r>
            <a:r>
              <a:rPr lang="en-US" altLang="en-US" sz="2800" dirty="0">
                <a:solidFill>
                  <a:srgbClr val="002060"/>
                </a:solidFill>
                <a:latin typeface="Times New Roman" panose="02020603050405020304" pitchFamily="18" charset="0"/>
              </a:rPr>
              <a:t> phi </a:t>
            </a:r>
            <a:r>
              <a:rPr lang="en-US" altLang="en-US" sz="2800" dirty="0" err="1">
                <a:solidFill>
                  <a:srgbClr val="002060"/>
                </a:solidFill>
                <a:latin typeface="Times New Roman" panose="02020603050405020304" pitchFamily="18" charset="0"/>
              </a:rPr>
              <a:t>lí</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việc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chạy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đua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vũ</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a:t>
            </a:r>
          </a:p>
        </p:txBody>
      </p:sp>
      <p:sp>
        <p:nvSpPr>
          <p:cNvPr id="10" name="Rectangle 1"/>
          <p:cNvSpPr>
            <a:spLocks noChangeArrowheads="1"/>
          </p:cNvSpPr>
          <p:nvPr/>
        </p:nvSpPr>
        <p:spPr bwMode="auto">
          <a:xfrm>
            <a:off x="2878423" y="2070445"/>
            <a:ext cx="6803801" cy="584775"/>
          </a:xfrm>
          <a:prstGeom prst="rect">
            <a:avLst/>
          </a:prstGeom>
          <a:solidFill>
            <a:schemeClr val="accent4">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SỰ VÔ LÍ</a:t>
            </a:r>
            <a:endParaRPr lang="en-US"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
          <p:cNvSpPr>
            <a:spLocks noChangeArrowheads="1"/>
          </p:cNvSpPr>
          <p:nvPr/>
        </p:nvSpPr>
        <p:spPr bwMode="auto">
          <a:xfrm>
            <a:off x="963214" y="3154429"/>
            <a:ext cx="3830417" cy="2554545"/>
          </a:xfrm>
          <a:prstGeom prst="rect">
            <a:avLst/>
          </a:prstGeom>
          <a:solidFill>
            <a:schemeClr val="accent5">
              <a:lumMod val="20000"/>
              <a:lumOff val="8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hủy</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gấp</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nghìn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lần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200" dirty="0">
              <a:solidFill>
                <a:srgbClr val="002060"/>
              </a:solidFill>
              <a:latin typeface="Times New Roman" panose="02020603050405020304" pitchFamily="18" charset="0"/>
            </a:endParaRPr>
          </a:p>
        </p:txBody>
      </p:sp>
      <p:sp>
        <p:nvSpPr>
          <p:cNvPr id="12" name="Rectangle 1"/>
          <p:cNvSpPr>
            <a:spLocks noChangeArrowheads="1"/>
          </p:cNvSpPr>
          <p:nvPr/>
        </p:nvSpPr>
        <p:spPr bwMode="auto">
          <a:xfrm>
            <a:off x="7994204" y="3169123"/>
            <a:ext cx="3376040" cy="2554545"/>
          </a:xfrm>
          <a:prstGeom prst="rect">
            <a:avLst/>
          </a:prstGeom>
          <a:solidFill>
            <a:schemeClr val="accent6">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giết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có</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cứu</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không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endParaRPr lang="vi-VN"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vi-VN" altLang="en-US" sz="3200" dirty="0">
              <a:solidFill>
                <a:srgbClr val="002060"/>
              </a:solidFill>
              <a:latin typeface="Times New Roman" panose="02020603050405020304" pitchFamily="18"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cxnSp>
        <p:nvCxnSpPr>
          <p:cNvPr id="14" name="Straight Arrow Connector 13"/>
          <p:cNvCxnSpPr>
            <a:stCxn id="10" idx="2"/>
            <a:endCxn id="11" idx="0"/>
          </p:cNvCxnSpPr>
          <p:nvPr/>
        </p:nvCxnSpPr>
        <p:spPr>
          <a:xfrm flipH="1">
            <a:off x="2878423" y="2655220"/>
            <a:ext cx="3401901" cy="499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2"/>
            <a:endCxn id="12" idx="0"/>
          </p:cNvCxnSpPr>
          <p:nvPr/>
        </p:nvCxnSpPr>
        <p:spPr>
          <a:xfrm>
            <a:off x="6280324" y="2655220"/>
            <a:ext cx="3401900" cy="51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1"/>
          <p:cNvSpPr>
            <a:spLocks noChangeArrowheads="1"/>
          </p:cNvSpPr>
          <p:nvPr/>
        </p:nvSpPr>
        <p:spPr bwMode="auto">
          <a:xfrm>
            <a:off x="1146630" y="5841958"/>
            <a:ext cx="10779412" cy="954088"/>
          </a:xfrm>
          <a:prstGeom prst="rect">
            <a:avLst/>
          </a:prstGeom>
          <a:solidFill>
            <a:schemeClr val="accent3">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tốn</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kém</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lí</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eaLnBrk="1" fontAlgn="base" hangingPunct="1">
              <a:spcBef>
                <a:spcPct val="0"/>
              </a:spcBef>
              <a:spcAft>
                <a:spcPct val="0"/>
              </a:spcAft>
            </a:pPr>
            <a:r>
              <a:rPr lang="en-US" altLang="en-US" sz="2800" b="1" i="1" dirty="0" err="1">
                <a:solidFill>
                  <a:srgbClr val="C00000"/>
                </a:solidFill>
                <a:latin typeface="Times New Roman" panose="02020603050405020304" pitchFamily="18" charset="0"/>
                <a:cs typeface="Times New Roman" panose="02020603050405020304" pitchFamily="18" charset="0"/>
              </a:rPr>
              <a:t>Làm</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mất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khả</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năng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được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sống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tốt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đẹp</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hơn</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của</a:t>
            </a:r>
            <a:r>
              <a:rPr lang="en-US" altLang="en-US" sz="2800" b="1" i="1" dirty="0">
                <a:solidFill>
                  <a:srgbClr val="C00000"/>
                </a:solidFill>
                <a:latin typeface="Times New Roman" panose="02020603050405020304" pitchFamily="18" charset="0"/>
                <a:cs typeface="Times New Roman" panose="02020603050405020304" pitchFamily="18" charset="0"/>
              </a:rPr>
              <a:t> con </a:t>
            </a:r>
            <a:r>
              <a:rPr lang="en-US" altLang="en-US" sz="2800" b="1" i="1" dirty="0" err="1">
                <a:solidFill>
                  <a:srgbClr val="C00000"/>
                </a:solidFill>
                <a:latin typeface="Times New Roman" panose="02020603050405020304" pitchFamily="18" charset="0"/>
                <a:cs typeface="Times New Roman" panose="02020603050405020304" pitchFamily="18" charset="0"/>
              </a:rPr>
              <a:t>người</a:t>
            </a:r>
            <a:r>
              <a:rPr lang="en-US" altLang="en-US" sz="2800" b="1" i="1" dirty="0">
                <a:solidFill>
                  <a:srgbClr val="C00000"/>
                </a:solidFill>
                <a:latin typeface="Times New Roman" panose="02020603050405020304" pitchFamily="18" charset="0"/>
                <a:cs typeface="Times New Roman" panose="02020603050405020304" pitchFamily="18" charset="0"/>
              </a:rPr>
              <a:t> </a:t>
            </a:r>
          </a:p>
        </p:txBody>
      </p:sp>
      <p:sp>
        <p:nvSpPr>
          <p:cNvPr id="26" name="Right Arrow 25"/>
          <p:cNvSpPr/>
          <p:nvPr/>
        </p:nvSpPr>
        <p:spPr>
          <a:xfrm>
            <a:off x="262612" y="5841958"/>
            <a:ext cx="769258" cy="8082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8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11" grpId="0" animBg="1"/>
      <p:bldP spid="12" grpId="0" animBg="1"/>
      <p:bldP spid="20"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875F88-B25C-40C5-822C-26BCD4D37217}"/>
              </a:ext>
            </a:extLst>
          </p:cNvPr>
          <p:cNvSpPr txBox="1"/>
          <p:nvPr/>
        </p:nvSpPr>
        <p:spPr>
          <a:xfrm>
            <a:off x="238538" y="1459419"/>
            <a:ext cx="7248940"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u="sng" dirty="0" err="1">
                <a:latin typeface="Times New Roman" panose="02020603050405020304" pitchFamily="18" charset="0"/>
                <a:cs typeface="Times New Roman" panose="02020603050405020304" pitchFamily="18" charset="0"/>
              </a:rPr>
              <a:t>Giới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thiệu</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chung</a:t>
            </a: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b="1" u="sng" dirty="0" err="1">
                <a:latin typeface="Times New Roman" panose="02020603050405020304" pitchFamily="18" charset="0"/>
                <a:cs typeface="Times New Roman" panose="02020603050405020304" pitchFamily="18" charset="0"/>
              </a:rPr>
              <a:t>Tác</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giả</a:t>
            </a:r>
            <a:endParaRPr lang="en-US" sz="2400" b="1" u="sng"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G. </a:t>
            </a:r>
            <a:r>
              <a:rPr lang="fr-FR" sz="2400" dirty="0" err="1">
                <a:latin typeface="Times New Roman" panose="02020603050405020304" pitchFamily="18" charset="0"/>
                <a:cs typeface="Times New Roman" panose="02020603050405020304" pitchFamily="18" charset="0"/>
              </a:rPr>
              <a:t>Mác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két</a:t>
            </a:r>
            <a:r>
              <a:rPr lang="fr-FR" sz="2400" dirty="0">
                <a:latin typeface="Times New Roman" panose="02020603050405020304" pitchFamily="18" charset="0"/>
                <a:cs typeface="Times New Roman" panose="02020603050405020304" pitchFamily="18" charset="0"/>
              </a:rPr>
              <a:t> ( 1928-2014)là </a:t>
            </a:r>
            <a:r>
              <a:rPr lang="fr-FR" sz="2400" dirty="0" err="1">
                <a:latin typeface="Times New Roman" panose="02020603050405020304" pitchFamily="18" charset="0"/>
                <a:cs typeface="Times New Roman" panose="02020603050405020304" pitchFamily="18" charset="0"/>
              </a:rPr>
              <a:t>nhà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Cô</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lôm</a:t>
            </a:r>
            <a:r>
              <a:rPr lang="fr-FR" sz="2400" dirty="0">
                <a:latin typeface="Times New Roman" panose="02020603050405020304" pitchFamily="18" charset="0"/>
                <a:cs typeface="Times New Roman" panose="02020603050405020304" pitchFamily="18" charset="0"/>
              </a:rPr>
              <a:t>- bi- a.</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nhận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giải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thưởng</a:t>
            </a:r>
            <a:r>
              <a:rPr lang="fr-FR" sz="2400" dirty="0">
                <a:latin typeface="Times New Roman" panose="02020603050405020304" pitchFamily="18" charset="0"/>
                <a:cs typeface="Times New Roman" panose="02020603050405020304" pitchFamily="18" charset="0"/>
              </a:rPr>
              <a:t> Nô- ben </a:t>
            </a:r>
            <a:r>
              <a:rPr lang="fr-FR" sz="2400" dirty="0" err="1">
                <a:latin typeface="Times New Roman" panose="02020603050405020304" pitchFamily="18" charset="0"/>
                <a:cs typeface="Times New Roman" panose="02020603050405020304" pitchFamily="18" charset="0"/>
              </a:rPr>
              <a:t>về</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học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năm</a:t>
            </a:r>
            <a:r>
              <a:rPr lang="fr-FR" sz="2400" dirty="0">
                <a:latin typeface="Times New Roman" panose="02020603050405020304" pitchFamily="18" charset="0"/>
                <a:cs typeface="Times New Roman" panose="02020603050405020304" pitchFamily="18" charset="0"/>
              </a:rPr>
              <a:t> 1982.</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0022A00-9BDC-4B75-B2AA-BDA5A3F822FF}"/>
              </a:ext>
            </a:extLst>
          </p:cNvPr>
          <p:cNvSpPr txBox="1"/>
          <p:nvPr/>
        </p:nvSpPr>
        <p:spPr>
          <a:xfrm>
            <a:off x="245165" y="2982912"/>
            <a:ext cx="3478695"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Tác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Picture 2" descr="Giỏi Văn - Tác giả: Gabriel García Márquez">
            <a:extLst>
              <a:ext uri="{FF2B5EF4-FFF2-40B4-BE49-F238E27FC236}">
                <a16:creationId xmlns:a16="http://schemas.microsoft.com/office/drawing/2014/main" id="{42DE710E-6FF9-414A-A374-D88AC9ABE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065" y="1592529"/>
            <a:ext cx="3765832" cy="44526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F9499E-32FF-43AA-8ED7-8FACAE70C7EB}"/>
              </a:ext>
            </a:extLst>
          </p:cNvPr>
          <p:cNvSpPr txBox="1"/>
          <p:nvPr/>
        </p:nvSpPr>
        <p:spPr>
          <a:xfrm>
            <a:off x="5658678" y="6313240"/>
            <a:ext cx="7368878" cy="276999"/>
          </a:xfrm>
          <a:prstGeom prst="rect">
            <a:avLst/>
          </a:prstGeom>
          <a:noFill/>
        </p:spPr>
        <p:txBody>
          <a:bodyPr wrap="square">
            <a:spAutoFit/>
          </a:bodyPr>
          <a:lstStyle/>
          <a:p>
            <a:pPr algn="ctr"/>
            <a:r>
              <a:rPr lang="vi-VN" sz="1200" dirty="0"/>
              <a:t>Ảnh: </a:t>
            </a:r>
            <a:r>
              <a:rPr lang="en-US" sz="1200" dirty="0"/>
              <a:t>https://www.gioivan.net/photo/2/X6Pqo1zqj88I5WGIUcV_KA.1504694888.jpg</a:t>
            </a:r>
          </a:p>
        </p:txBody>
      </p:sp>
    </p:spTree>
    <p:extLst>
      <p:ext uri="{BB962C8B-B14F-4D97-AF65-F5344CB8AC3E}">
        <p14:creationId xmlns:p14="http://schemas.microsoft.com/office/powerpoint/2010/main" val="115216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3"/>
          <p:cNvSpPr>
            <a:spLocks noGrp="1" noChangeArrowheads="1"/>
          </p:cNvSpPr>
          <p:nvPr>
            <p:ph sz="half" idx="4294967295"/>
          </p:nvPr>
        </p:nvSpPr>
        <p:spPr>
          <a:xfrm>
            <a:off x="0" y="1776372"/>
            <a:ext cx="6517502" cy="3108347"/>
          </a:xfrm>
          <a:prstGeom prst="downArrowCallout">
            <a:avLst>
              <a:gd name="adj1" fmla="val 52419"/>
              <a:gd name="adj2" fmla="val 52419"/>
              <a:gd name="adj3" fmla="val 16667"/>
              <a:gd name="adj4" fmla="val 66667"/>
            </a:avLst>
          </a:prstGeom>
          <a:solidFill>
            <a:schemeClr val="tx2"/>
          </a:solidFill>
        </p:spPr>
        <p:txBody>
          <a:bodyPr/>
          <a:lstStyle/>
          <a:p>
            <a:pPr marL="701901" indent="-701901">
              <a:lnSpc>
                <a:spcPct val="80000"/>
              </a:lnSpc>
            </a:pPr>
            <a:r>
              <a:rPr lang="en-US" altLang="en-US" sz="2632" dirty="0">
                <a:solidFill>
                  <a:schemeClr val="bg1"/>
                </a:solidFill>
                <a:latin typeface="Times New Roman" panose="02020603050405020304" pitchFamily="18" charset="0"/>
                <a:cs typeface="Times New Roman" panose="02020603050405020304" pitchFamily="18" charset="0"/>
              </a:rPr>
              <a:t>380 </a:t>
            </a:r>
            <a:r>
              <a:rPr lang="en-US" altLang="en-US" sz="2632" dirty="0" err="1">
                <a:solidFill>
                  <a:schemeClr val="bg1"/>
                </a:solidFill>
                <a:latin typeface="Times New Roman" panose="02020603050405020304" pitchFamily="18" charset="0"/>
                <a:cs typeface="Times New Roman" panose="02020603050405020304" pitchFamily="18" charset="0"/>
              </a:rPr>
              <a:t>triệu</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năm</a:t>
            </a:r>
            <a:r>
              <a:rPr lang="en-US" altLang="en-US" sz="2632" dirty="0">
                <a:solidFill>
                  <a:schemeClr val="bg1"/>
                </a:solidFill>
                <a:latin typeface="Times New Roman" panose="02020603050405020304" pitchFamily="18" charset="0"/>
                <a:cs typeface="Times New Roman" panose="02020603050405020304" pitchFamily="18" charset="0"/>
              </a:rPr>
              <a:t> con </a:t>
            </a:r>
            <a:r>
              <a:rPr lang="en-US" altLang="en-US" sz="2632" dirty="0" err="1">
                <a:solidFill>
                  <a:schemeClr val="bg1"/>
                </a:solidFill>
                <a:latin typeface="Times New Roman" panose="02020603050405020304" pitchFamily="18" charset="0"/>
                <a:cs typeface="Times New Roman" panose="02020603050405020304" pitchFamily="18" charset="0"/>
              </a:rPr>
              <a:t>bướm</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mới</a:t>
            </a:r>
            <a:r>
              <a:rPr lang="en-US" altLang="en-US" sz="2632" dirty="0">
                <a:solidFill>
                  <a:schemeClr val="bg1"/>
                </a:solidFill>
                <a:latin typeface="Times New Roman" panose="02020603050405020304" pitchFamily="18" charset="0"/>
                <a:cs typeface="Times New Roman" panose="02020603050405020304" pitchFamily="18" charset="0"/>
              </a:rPr>
              <a:t> bay </a:t>
            </a:r>
            <a:r>
              <a:rPr lang="en-US" altLang="en-US" sz="2632" dirty="0" err="1">
                <a:solidFill>
                  <a:schemeClr val="bg1"/>
                </a:solidFill>
                <a:latin typeface="Times New Roman" panose="02020603050405020304" pitchFamily="18" charset="0"/>
                <a:cs typeface="Times New Roman" panose="02020603050405020304" pitchFamily="18" charset="0"/>
              </a:rPr>
              <a:t>được</a:t>
            </a:r>
            <a:endParaRPr lang="en-US" altLang="en-US" sz="2632" dirty="0">
              <a:solidFill>
                <a:schemeClr val="bg1"/>
              </a:solidFill>
              <a:latin typeface="Times New Roman" panose="02020603050405020304" pitchFamily="18" charset="0"/>
              <a:cs typeface="Times New Roman" panose="02020603050405020304" pitchFamily="18" charset="0"/>
            </a:endParaRPr>
          </a:p>
          <a:p>
            <a:pPr marL="701901" indent="-701901">
              <a:lnSpc>
                <a:spcPct val="80000"/>
              </a:lnSpc>
            </a:pPr>
            <a:r>
              <a:rPr lang="en-US" altLang="en-US" sz="2632" dirty="0">
                <a:solidFill>
                  <a:schemeClr val="bg1"/>
                </a:solidFill>
                <a:latin typeface="Times New Roman" panose="02020603050405020304" pitchFamily="18" charset="0"/>
                <a:cs typeface="Times New Roman" panose="02020603050405020304" pitchFamily="18" charset="0"/>
              </a:rPr>
              <a:t>180 </a:t>
            </a:r>
            <a:r>
              <a:rPr lang="en-US" altLang="en-US" sz="2632" dirty="0" err="1">
                <a:solidFill>
                  <a:schemeClr val="bg1"/>
                </a:solidFill>
                <a:latin typeface="Times New Roman" panose="02020603050405020304" pitchFamily="18" charset="0"/>
                <a:cs typeface="Times New Roman" panose="02020603050405020304" pitchFamily="18" charset="0"/>
              </a:rPr>
              <a:t>triệu</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năm</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bông</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hồng</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mới</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nở</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chỉ</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để</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làm</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đẹp</a:t>
            </a:r>
            <a:endParaRPr lang="en-US" altLang="en-US" sz="2632" dirty="0">
              <a:solidFill>
                <a:schemeClr val="bg1"/>
              </a:solidFill>
              <a:latin typeface="Times New Roman" panose="02020603050405020304" pitchFamily="18" charset="0"/>
              <a:cs typeface="Times New Roman" panose="02020603050405020304" pitchFamily="18" charset="0"/>
            </a:endParaRPr>
          </a:p>
          <a:p>
            <a:pPr marL="701901" indent="-701901">
              <a:lnSpc>
                <a:spcPct val="80000"/>
              </a:lnSpc>
            </a:pPr>
            <a:r>
              <a:rPr lang="en-US" altLang="en-US" sz="2632" dirty="0" err="1">
                <a:solidFill>
                  <a:schemeClr val="bg1"/>
                </a:solidFill>
                <a:latin typeface="Times New Roman" panose="02020603050405020304" pitchFamily="18" charset="0"/>
                <a:cs typeface="Times New Roman" panose="02020603050405020304" pitchFamily="18" charset="0"/>
              </a:rPr>
              <a:t>Trải</a:t>
            </a:r>
            <a:r>
              <a:rPr lang="en-US" altLang="en-US" sz="2632" dirty="0">
                <a:solidFill>
                  <a:schemeClr val="bg1"/>
                </a:solidFill>
                <a:latin typeface="Times New Roman" panose="02020603050405020304" pitchFamily="18" charset="0"/>
                <a:cs typeface="Times New Roman" panose="02020603050405020304" pitchFamily="18" charset="0"/>
              </a:rPr>
              <a:t> qua 4 </a:t>
            </a:r>
            <a:r>
              <a:rPr lang="en-US" altLang="en-US" sz="2632" dirty="0" err="1">
                <a:solidFill>
                  <a:schemeClr val="bg1"/>
                </a:solidFill>
                <a:latin typeface="Times New Roman" panose="02020603050405020304" pitchFamily="18" charset="0"/>
                <a:cs typeface="Times New Roman" panose="02020603050405020304" pitchFamily="18" charset="0"/>
              </a:rPr>
              <a:t>kỉ</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điạ</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chất</a:t>
            </a:r>
            <a:r>
              <a:rPr lang="en-US" altLang="en-US" sz="2632" dirty="0">
                <a:solidFill>
                  <a:schemeClr val="bg1"/>
                </a:solidFill>
                <a:latin typeface="Times New Roman" panose="02020603050405020304" pitchFamily="18" charset="0"/>
                <a:cs typeface="Times New Roman" panose="02020603050405020304" pitchFamily="18" charset="0"/>
              </a:rPr>
              <a:t> con </a:t>
            </a:r>
            <a:r>
              <a:rPr lang="en-US" altLang="en-US" sz="2632" dirty="0" err="1">
                <a:solidFill>
                  <a:schemeClr val="bg1"/>
                </a:solidFill>
                <a:latin typeface="Times New Roman" panose="02020603050405020304" pitchFamily="18" charset="0"/>
                <a:cs typeface="Times New Roman" panose="02020603050405020304" pitchFamily="18" charset="0"/>
              </a:rPr>
              <a:t>người</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mới</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hát</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được</a:t>
            </a:r>
            <a:r>
              <a:rPr lang="en-US" altLang="en-US" sz="2632" dirty="0">
                <a:solidFill>
                  <a:schemeClr val="bg1"/>
                </a:solidFill>
                <a:latin typeface="Times New Roman" panose="02020603050405020304" pitchFamily="18" charset="0"/>
                <a:cs typeface="Times New Roman" panose="02020603050405020304" pitchFamily="18" charset="0"/>
              </a:rPr>
              <a:t> hay </a:t>
            </a:r>
            <a:r>
              <a:rPr lang="en-US" altLang="en-US" sz="2632" dirty="0" err="1">
                <a:solidFill>
                  <a:schemeClr val="bg1"/>
                </a:solidFill>
                <a:latin typeface="Times New Roman" panose="02020603050405020304" pitchFamily="18" charset="0"/>
                <a:cs typeface="Times New Roman" panose="02020603050405020304" pitchFamily="18" charset="0"/>
              </a:rPr>
              <a:t>hơn</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chim</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và</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mới</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chết</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vì</a:t>
            </a:r>
            <a:r>
              <a:rPr lang="en-US" altLang="en-US" sz="2632" dirty="0">
                <a:solidFill>
                  <a:schemeClr val="bg1"/>
                </a:solidFill>
                <a:latin typeface="Times New Roman" panose="02020603050405020304" pitchFamily="18" charset="0"/>
                <a:cs typeface="Times New Roman" panose="02020603050405020304" pitchFamily="18" charset="0"/>
              </a:rPr>
              <a:t> </a:t>
            </a:r>
            <a:r>
              <a:rPr lang="en-US" altLang="en-US" sz="2632" dirty="0" err="1">
                <a:solidFill>
                  <a:schemeClr val="bg1"/>
                </a:solidFill>
                <a:latin typeface="Times New Roman" panose="02020603050405020304" pitchFamily="18" charset="0"/>
                <a:cs typeface="Times New Roman" panose="02020603050405020304" pitchFamily="18" charset="0"/>
              </a:rPr>
              <a:t>yêu</a:t>
            </a:r>
            <a:endParaRPr lang="en-US" altLang="en-US" sz="2632" dirty="0">
              <a:solidFill>
                <a:schemeClr val="bg1"/>
              </a:solidFill>
              <a:latin typeface="Times New Roman" panose="02020603050405020304" pitchFamily="18" charset="0"/>
              <a:cs typeface="Times New Roman" panose="02020603050405020304" pitchFamily="18" charset="0"/>
            </a:endParaRPr>
          </a:p>
        </p:txBody>
      </p:sp>
      <p:sp>
        <p:nvSpPr>
          <p:cNvPr id="55300" name="AutoShape 4"/>
          <p:cNvSpPr>
            <a:spLocks noChangeArrowheads="1"/>
          </p:cNvSpPr>
          <p:nvPr/>
        </p:nvSpPr>
        <p:spPr bwMode="auto">
          <a:xfrm>
            <a:off x="1082537" y="462947"/>
            <a:ext cx="4111040" cy="1226699"/>
          </a:xfrm>
          <a:prstGeom prst="downArrowCallout">
            <a:avLst>
              <a:gd name="adj1" fmla="val 89848"/>
              <a:gd name="adj2" fmla="val 89848"/>
              <a:gd name="adj3" fmla="val 16667"/>
              <a:gd name="adj4" fmla="val 66667"/>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369" b="1" dirty="0" err="1">
                <a:solidFill>
                  <a:srgbClr val="FFFF00"/>
                </a:solidFill>
                <a:latin typeface="Times New Roman" panose="02020603050405020304" pitchFamily="18" charset="0"/>
                <a:cs typeface="Times New Roman" panose="02020603050405020304" pitchFamily="18" charset="0"/>
              </a:rPr>
              <a:t>Sự</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tiến</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hóa</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của</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tự</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nhiên</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và</a:t>
            </a:r>
            <a:r>
              <a:rPr lang="en-US" altLang="en-US" sz="2369" b="1" dirty="0">
                <a:solidFill>
                  <a:srgbClr val="FFFF00"/>
                </a:solidFill>
                <a:latin typeface="Times New Roman" panose="02020603050405020304" pitchFamily="18" charset="0"/>
                <a:cs typeface="Times New Roman" panose="02020603050405020304" pitchFamily="18" charset="0"/>
              </a:rPr>
              <a:t> con </a:t>
            </a:r>
            <a:r>
              <a:rPr lang="en-US" altLang="en-US" sz="2369" b="1" dirty="0" err="1">
                <a:solidFill>
                  <a:srgbClr val="FFFF00"/>
                </a:solidFill>
                <a:latin typeface="Times New Roman" panose="02020603050405020304" pitchFamily="18" charset="0"/>
                <a:cs typeface="Times New Roman" panose="02020603050405020304" pitchFamily="18" charset="0"/>
              </a:rPr>
              <a:t>người</a:t>
            </a:r>
            <a:endParaRPr lang="en-US" altLang="en-US" sz="2369" b="1" dirty="0">
              <a:solidFill>
                <a:srgbClr val="FFFF00"/>
              </a:solidFill>
              <a:latin typeface="Times New Roman" panose="02020603050405020304" pitchFamily="18" charset="0"/>
              <a:cs typeface="Times New Roman" panose="02020603050405020304" pitchFamily="18" charset="0"/>
            </a:endParaRPr>
          </a:p>
        </p:txBody>
      </p:sp>
      <p:sp>
        <p:nvSpPr>
          <p:cNvPr id="55301" name="Text Box 5"/>
          <p:cNvSpPr txBox="1">
            <a:spLocks noChangeArrowheads="1"/>
          </p:cNvSpPr>
          <p:nvPr/>
        </p:nvSpPr>
        <p:spPr bwMode="auto">
          <a:xfrm>
            <a:off x="480921" y="4854320"/>
            <a:ext cx="4010771" cy="5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158" b="1" dirty="0" err="1">
                <a:solidFill>
                  <a:schemeClr val="hlink"/>
                </a:solidFill>
                <a:latin typeface="Times New Roman" panose="02020603050405020304" pitchFamily="18" charset="0"/>
                <a:cs typeface="Times New Roman" panose="02020603050405020304" pitchFamily="18" charset="0"/>
              </a:rPr>
              <a:t>Quá</a:t>
            </a:r>
            <a:r>
              <a:rPr lang="en-US" altLang="en-US" sz="3158" b="1" dirty="0">
                <a:solidFill>
                  <a:schemeClr val="hlink"/>
                </a:solidFill>
                <a:latin typeface="Times New Roman" panose="02020603050405020304" pitchFamily="18" charset="0"/>
                <a:cs typeface="Times New Roman" panose="02020603050405020304" pitchFamily="18" charset="0"/>
              </a:rPr>
              <a:t> </a:t>
            </a:r>
            <a:r>
              <a:rPr lang="en-US" altLang="en-US" sz="3158" b="1" dirty="0" err="1">
                <a:solidFill>
                  <a:schemeClr val="hlink"/>
                </a:solidFill>
                <a:latin typeface="Times New Roman" panose="02020603050405020304" pitchFamily="18" charset="0"/>
                <a:cs typeface="Times New Roman" panose="02020603050405020304" pitchFamily="18" charset="0"/>
              </a:rPr>
              <a:t>trình</a:t>
            </a:r>
            <a:r>
              <a:rPr lang="en-US" altLang="en-US" sz="3158" b="1" dirty="0">
                <a:solidFill>
                  <a:schemeClr val="hlink"/>
                </a:solidFill>
                <a:latin typeface="Times New Roman" panose="02020603050405020304" pitchFamily="18" charset="0"/>
                <a:cs typeface="Times New Roman" panose="02020603050405020304" pitchFamily="18" charset="0"/>
              </a:rPr>
              <a:t> </a:t>
            </a:r>
            <a:r>
              <a:rPr lang="en-US" altLang="en-US" sz="3158" b="1" dirty="0" err="1">
                <a:solidFill>
                  <a:schemeClr val="hlink"/>
                </a:solidFill>
                <a:latin typeface="Times New Roman" panose="02020603050405020304" pitchFamily="18" charset="0"/>
                <a:cs typeface="Times New Roman" panose="02020603050405020304" pitchFamily="18" charset="0"/>
              </a:rPr>
              <a:t>lâu</a:t>
            </a:r>
            <a:r>
              <a:rPr lang="en-US" altLang="en-US" sz="3158" b="1" dirty="0">
                <a:solidFill>
                  <a:schemeClr val="hlink"/>
                </a:solidFill>
                <a:latin typeface="Times New Roman" panose="02020603050405020304" pitchFamily="18" charset="0"/>
                <a:cs typeface="Times New Roman" panose="02020603050405020304" pitchFamily="18" charset="0"/>
              </a:rPr>
              <a:t> </a:t>
            </a:r>
            <a:r>
              <a:rPr lang="en-US" altLang="en-US" sz="3158" b="1" dirty="0" err="1">
                <a:solidFill>
                  <a:schemeClr val="hlink"/>
                </a:solidFill>
                <a:latin typeface="Times New Roman" panose="02020603050405020304" pitchFamily="18" charset="0"/>
                <a:cs typeface="Times New Roman" panose="02020603050405020304" pitchFamily="18" charset="0"/>
              </a:rPr>
              <a:t>dài</a:t>
            </a:r>
            <a:endParaRPr lang="en-US" altLang="en-US" sz="3158" b="1" dirty="0">
              <a:solidFill>
                <a:schemeClr val="hlink"/>
              </a:solidFill>
              <a:latin typeface="Times New Roman" panose="02020603050405020304" pitchFamily="18" charset="0"/>
              <a:cs typeface="Times New Roman" panose="02020603050405020304" pitchFamily="18" charset="0"/>
            </a:endParaRPr>
          </a:p>
        </p:txBody>
      </p:sp>
      <p:sp>
        <p:nvSpPr>
          <p:cNvPr id="55302" name="Text Box 6"/>
          <p:cNvSpPr txBox="1">
            <a:spLocks noChangeArrowheads="1"/>
          </p:cNvSpPr>
          <p:nvPr/>
        </p:nvSpPr>
        <p:spPr bwMode="auto">
          <a:xfrm>
            <a:off x="7701032" y="4925355"/>
            <a:ext cx="3609694" cy="5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158" b="1" dirty="0" err="1">
                <a:solidFill>
                  <a:schemeClr val="hlink"/>
                </a:solidFill>
                <a:latin typeface="Times New Roman" panose="02020603050405020304" pitchFamily="18" charset="0"/>
                <a:cs typeface="Times New Roman" panose="02020603050405020304" pitchFamily="18" charset="0"/>
              </a:rPr>
              <a:t>Thời</a:t>
            </a:r>
            <a:r>
              <a:rPr lang="en-US" altLang="en-US" sz="3158" b="1" dirty="0">
                <a:solidFill>
                  <a:schemeClr val="hlink"/>
                </a:solidFill>
                <a:latin typeface="Times New Roman" panose="02020603050405020304" pitchFamily="18" charset="0"/>
                <a:cs typeface="Times New Roman" panose="02020603050405020304" pitchFamily="18" charset="0"/>
              </a:rPr>
              <a:t> </a:t>
            </a:r>
            <a:r>
              <a:rPr lang="en-US" altLang="en-US" sz="3158" b="1" dirty="0" err="1">
                <a:solidFill>
                  <a:schemeClr val="hlink"/>
                </a:solidFill>
                <a:latin typeface="Times New Roman" panose="02020603050405020304" pitchFamily="18" charset="0"/>
                <a:cs typeface="Times New Roman" panose="02020603050405020304" pitchFamily="18" charset="0"/>
              </a:rPr>
              <a:t>gian</a:t>
            </a:r>
            <a:r>
              <a:rPr lang="en-US" altLang="en-US" sz="3158" b="1" dirty="0">
                <a:solidFill>
                  <a:schemeClr val="hlink"/>
                </a:solidFill>
                <a:latin typeface="Times New Roman" panose="02020603050405020304" pitchFamily="18" charset="0"/>
                <a:cs typeface="Times New Roman" panose="02020603050405020304" pitchFamily="18" charset="0"/>
              </a:rPr>
              <a:t> </a:t>
            </a:r>
            <a:r>
              <a:rPr lang="en-US" altLang="en-US" sz="3158" b="1" dirty="0" err="1">
                <a:solidFill>
                  <a:schemeClr val="hlink"/>
                </a:solidFill>
                <a:latin typeface="Times New Roman" panose="02020603050405020304" pitchFamily="18" charset="0"/>
                <a:cs typeface="Times New Roman" panose="02020603050405020304" pitchFamily="18" charset="0"/>
              </a:rPr>
              <a:t>ngắn</a:t>
            </a:r>
            <a:endParaRPr lang="en-US" altLang="en-US" sz="3158" b="1" dirty="0">
              <a:solidFill>
                <a:schemeClr val="hlink"/>
              </a:solidFill>
              <a:latin typeface="Times New Roman" panose="02020603050405020304" pitchFamily="18" charset="0"/>
              <a:cs typeface="Times New Roman" panose="02020603050405020304" pitchFamily="18" charset="0"/>
            </a:endParaRPr>
          </a:p>
        </p:txBody>
      </p:sp>
      <p:grpSp>
        <p:nvGrpSpPr>
          <p:cNvPr id="2" name="Group 7"/>
          <p:cNvGrpSpPr>
            <a:grpSpLocks/>
          </p:cNvGrpSpPr>
          <p:nvPr/>
        </p:nvGrpSpPr>
        <p:grpSpPr bwMode="auto">
          <a:xfrm>
            <a:off x="3929989" y="5232751"/>
            <a:ext cx="3609694" cy="670322"/>
            <a:chOff x="2256" y="3264"/>
            <a:chExt cx="1584" cy="371"/>
          </a:xfrm>
        </p:grpSpPr>
        <p:sp>
          <p:nvSpPr>
            <p:cNvPr id="65548" name="Line 8"/>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sz="2369"/>
            </a:p>
          </p:txBody>
        </p:sp>
        <p:sp>
          <p:nvSpPr>
            <p:cNvPr id="65549" name="Text Box 9"/>
            <p:cNvSpPr txBox="1">
              <a:spLocks noChangeArrowheads="1"/>
            </p:cNvSpPr>
            <p:nvPr/>
          </p:nvSpPr>
          <p:spPr bwMode="auto">
            <a:xfrm>
              <a:off x="2448" y="3360"/>
              <a:ext cx="124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32" b="1">
                  <a:solidFill>
                    <a:srgbClr val="800000"/>
                  </a:solidFill>
                  <a:latin typeface="Times New Roman" panose="02020603050405020304" pitchFamily="18" charset="0"/>
                  <a:cs typeface="Times New Roman" panose="02020603050405020304" pitchFamily="18" charset="0"/>
                </a:rPr>
                <a:t>Bấm nút 1 cái</a:t>
              </a:r>
            </a:p>
          </p:txBody>
        </p:sp>
      </p:grpSp>
      <p:sp>
        <p:nvSpPr>
          <p:cNvPr id="55306" name="AutoShape 10"/>
          <p:cNvSpPr>
            <a:spLocks noChangeArrowheads="1"/>
          </p:cNvSpPr>
          <p:nvPr/>
        </p:nvSpPr>
        <p:spPr bwMode="auto">
          <a:xfrm>
            <a:off x="7299230" y="475235"/>
            <a:ext cx="4111040" cy="1226699"/>
          </a:xfrm>
          <a:prstGeom prst="downArrowCallout">
            <a:avLst>
              <a:gd name="adj1" fmla="val 89848"/>
              <a:gd name="adj2" fmla="val 89848"/>
              <a:gd name="adj3" fmla="val 16667"/>
              <a:gd name="adj4" fmla="val 66667"/>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369" b="1" dirty="0" err="1">
                <a:solidFill>
                  <a:srgbClr val="FFFF00"/>
                </a:solidFill>
                <a:latin typeface="Times New Roman" panose="02020603050405020304" pitchFamily="18" charset="0"/>
                <a:cs typeface="Times New Roman" panose="02020603050405020304" pitchFamily="18" charset="0"/>
              </a:rPr>
              <a:t>Sự</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phát</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triển</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của</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khoa</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học</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và</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trí</a:t>
            </a:r>
            <a:r>
              <a:rPr lang="en-US" altLang="en-US" sz="2369" b="1" dirty="0">
                <a:solidFill>
                  <a:srgbClr val="FFFF00"/>
                </a:solidFill>
                <a:latin typeface="Times New Roman" panose="02020603050405020304" pitchFamily="18" charset="0"/>
                <a:cs typeface="Times New Roman" panose="02020603050405020304" pitchFamily="18" charset="0"/>
              </a:rPr>
              <a:t> </a:t>
            </a:r>
            <a:r>
              <a:rPr lang="en-US" altLang="en-US" sz="2369" b="1" dirty="0" err="1">
                <a:solidFill>
                  <a:srgbClr val="FFFF00"/>
                </a:solidFill>
                <a:latin typeface="Times New Roman" panose="02020603050405020304" pitchFamily="18" charset="0"/>
                <a:cs typeface="Times New Roman" panose="02020603050405020304" pitchFamily="18" charset="0"/>
              </a:rPr>
              <a:t>tuệ</a:t>
            </a:r>
            <a:endParaRPr lang="en-US" altLang="en-US" sz="2369" b="1" dirty="0">
              <a:solidFill>
                <a:srgbClr val="FFFF00"/>
              </a:solidFill>
              <a:latin typeface="Times New Roman" panose="02020603050405020304" pitchFamily="18" charset="0"/>
              <a:cs typeface="Times New Roman" panose="02020603050405020304" pitchFamily="18" charset="0"/>
            </a:endParaRPr>
          </a:p>
        </p:txBody>
      </p:sp>
      <p:sp>
        <p:nvSpPr>
          <p:cNvPr id="55307" name="AutoShape 11"/>
          <p:cNvSpPr>
            <a:spLocks noChangeArrowheads="1"/>
          </p:cNvSpPr>
          <p:nvPr/>
        </p:nvSpPr>
        <p:spPr bwMode="auto">
          <a:xfrm>
            <a:off x="6797884" y="1791262"/>
            <a:ext cx="5113733" cy="3108347"/>
          </a:xfrm>
          <a:prstGeom prst="downArrowCallout">
            <a:avLst>
              <a:gd name="adj1" fmla="val 27326"/>
              <a:gd name="adj2" fmla="val 27326"/>
              <a:gd name="adj3" fmla="val 16667"/>
              <a:gd name="adj4" fmla="val 66667"/>
            </a:avLst>
          </a:prstGeom>
          <a:solidFill>
            <a:schemeClr val="tx2"/>
          </a:solidFill>
          <a:ln w="9525">
            <a:noFill/>
            <a:miter lim="800000"/>
            <a:headEnd/>
            <a:tailEnd/>
          </a:ln>
          <a:effectLst/>
        </p:spPr>
        <p:txBody>
          <a:bodyPr/>
          <a:lstStyle/>
          <a:p>
            <a:pPr marL="451222" indent="-451222">
              <a:spcBef>
                <a:spcPct val="20000"/>
              </a:spcBef>
              <a:buClr>
                <a:schemeClr val="tx2"/>
              </a:buClr>
              <a:buSzPct val="115000"/>
              <a:buFont typeface="Wingdings" pitchFamily="2" charset="2"/>
              <a:buChar char="§"/>
              <a:defRPr/>
            </a:pP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Thế</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nhưng</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ngày</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nay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khoa</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học</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và</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trí</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tuệ</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chỉ</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cần</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bấm</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nút</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một</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cái</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là</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cả</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qúa</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trình</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tiến</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hóa</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lại</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trở</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về</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với</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điểm</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xuất</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phát</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của</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sz="2632" dirty="0" err="1">
                <a:solidFill>
                  <a:schemeClr val="bg1"/>
                </a:solidFill>
                <a:effectLst>
                  <a:outerShdw blurRad="38100" dist="38100" dir="2700000" algn="tl">
                    <a:srgbClr val="000000"/>
                  </a:outerShdw>
                </a:effectLst>
                <a:latin typeface="Times New Roman" pitchFamily="18" charset="0"/>
                <a:cs typeface="Times New Roman" pitchFamily="18" charset="0"/>
              </a:rPr>
              <a:t>nó</a:t>
            </a:r>
            <a:r>
              <a:rPr lang="en-US" sz="2632" dirty="0">
                <a:solidFill>
                  <a:schemeClr val="bg1"/>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12"/>
          <p:cNvGrpSpPr>
            <a:grpSpLocks/>
          </p:cNvGrpSpPr>
          <p:nvPr/>
        </p:nvGrpSpPr>
        <p:grpSpPr bwMode="auto">
          <a:xfrm>
            <a:off x="1982871" y="5374282"/>
            <a:ext cx="8472753" cy="1704578"/>
            <a:chOff x="1151" y="3397"/>
            <a:chExt cx="4056" cy="1074"/>
          </a:xfrm>
        </p:grpSpPr>
        <p:sp>
          <p:nvSpPr>
            <p:cNvPr id="65546" name="AutoShape 13"/>
            <p:cNvSpPr>
              <a:spLocks noChangeArrowheads="1"/>
            </p:cNvSpPr>
            <p:nvPr/>
          </p:nvSpPr>
          <p:spPr bwMode="auto">
            <a:xfrm>
              <a:off x="1650" y="3790"/>
              <a:ext cx="3557" cy="403"/>
            </a:xfrm>
            <a:prstGeom prst="roundRect">
              <a:avLst>
                <a:gd name="adj" fmla="val 16667"/>
              </a:avLst>
            </a:prstGeom>
            <a:solidFill>
              <a:schemeClr val="tx1"/>
            </a:solidFill>
            <a:ln w="38100">
              <a:solidFill>
                <a:schemeClr val="tx1"/>
              </a:solidFill>
              <a:round/>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folHlink"/>
                </a:buClr>
                <a:buSzPct val="60000"/>
                <a:buFont typeface="Wingdings" panose="05000000000000000000" pitchFamily="2" charset="2"/>
                <a:buNone/>
              </a:pPr>
              <a:r>
                <a:rPr lang="en-US" altLang="en-US" sz="3158" b="1" dirty="0" err="1">
                  <a:solidFill>
                    <a:schemeClr val="bg1"/>
                  </a:solidFill>
                  <a:latin typeface="Times New Roman" panose="02020603050405020304" pitchFamily="18" charset="0"/>
                  <a:cs typeface="Times New Roman" panose="02020603050405020304" pitchFamily="18" charset="0"/>
                </a:rPr>
                <a:t>Trở</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về</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với</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điểm</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xuất</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phát</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của</a:t>
              </a:r>
              <a:r>
                <a:rPr lang="en-US" altLang="en-US" sz="3158" b="1" dirty="0">
                  <a:solidFill>
                    <a:schemeClr val="bg1"/>
                  </a:solidFill>
                  <a:latin typeface="Times New Roman" panose="02020603050405020304" pitchFamily="18" charset="0"/>
                  <a:cs typeface="Times New Roman" panose="02020603050405020304" pitchFamily="18" charset="0"/>
                </a:rPr>
                <a:t> </a:t>
              </a:r>
              <a:r>
                <a:rPr lang="en-US" altLang="en-US" sz="3158" b="1" dirty="0" err="1">
                  <a:solidFill>
                    <a:schemeClr val="bg1"/>
                  </a:solidFill>
                  <a:latin typeface="Times New Roman" panose="02020603050405020304" pitchFamily="18" charset="0"/>
                  <a:cs typeface="Times New Roman" panose="02020603050405020304" pitchFamily="18" charset="0"/>
                </a:rPr>
                <a:t>nó</a:t>
              </a:r>
              <a:r>
                <a:rPr lang="en-US" altLang="en-US" sz="3158" b="1" dirty="0">
                  <a:solidFill>
                    <a:schemeClr val="bg1"/>
                  </a:solidFill>
                  <a:latin typeface="Times New Roman" panose="02020603050405020304" pitchFamily="18" charset="0"/>
                  <a:cs typeface="Times New Roman" panose="02020603050405020304" pitchFamily="18" charset="0"/>
                </a:rPr>
                <a:t>.</a:t>
              </a:r>
            </a:p>
          </p:txBody>
        </p:sp>
        <p:sp>
          <p:nvSpPr>
            <p:cNvPr id="65547" name="AutoShape 14"/>
            <p:cNvSpPr>
              <a:spLocks noChangeArrowheads="1"/>
            </p:cNvSpPr>
            <p:nvPr/>
          </p:nvSpPr>
          <p:spPr bwMode="auto">
            <a:xfrm rot="19438293">
              <a:off x="1151" y="3397"/>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369">
                <a:cs typeface="Arial" panose="020B0604020202020204" pitchFamily="34" charset="0"/>
              </a:endParaRPr>
            </a:p>
          </p:txBody>
        </p:sp>
      </p:grpSp>
      <p:sp>
        <p:nvSpPr>
          <p:cNvPr id="14" name="TextBox 13"/>
          <p:cNvSpPr txBox="1">
            <a:spLocks noChangeArrowheads="1"/>
          </p:cNvSpPr>
          <p:nvPr/>
        </p:nvSpPr>
        <p:spPr bwMode="auto">
          <a:xfrm>
            <a:off x="187169" y="-102457"/>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dirty="0">
                <a:solidFill>
                  <a:srgbClr val="FF0000"/>
                </a:solidFill>
                <a:latin typeface="Times New Roman" panose="02020603050405020304" pitchFamily="18" charset="0"/>
              </a:rPr>
              <a:t>b2:  </a:t>
            </a:r>
            <a:r>
              <a:rPr lang="en-US" altLang="en-US" sz="3200" b="1" dirty="0" err="1">
                <a:solidFill>
                  <a:srgbClr val="FF0000"/>
                </a:solidFill>
                <a:latin typeface="Times New Roman" panose="02020603050405020304" pitchFamily="18" charset="0"/>
              </a:rPr>
              <a:t>Đi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ngược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của</a:t>
            </a:r>
            <a:r>
              <a:rPr lang="en-US" altLang="en-US" sz="3200" b="1" dirty="0">
                <a:solidFill>
                  <a:srgbClr val="FF0000"/>
                </a:solidFill>
                <a:latin typeface="Times New Roman" panose="02020603050405020304" pitchFamily="18" charset="0"/>
              </a:rPr>
              <a:t> con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tự</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nhiên</a:t>
            </a:r>
            <a:endParaRPr lang="en-US" altLang="en-US"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590893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ox(in)">
                                      <p:cBhvr>
                                        <p:cTn id="7" dur="500"/>
                                        <p:tgtEl>
                                          <p:spTgt spid="5530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5306"/>
                                        </p:tgtEl>
                                        <p:attrNameLst>
                                          <p:attrName>style.visibility</p:attrName>
                                        </p:attrNameLst>
                                      </p:cBhvr>
                                      <p:to>
                                        <p:strVal val="visible"/>
                                      </p:to>
                                    </p:set>
                                    <p:animEffect transition="in" filter="box(in)">
                                      <p:cBhvr>
                                        <p:cTn id="10" dur="500"/>
                                        <p:tgtEl>
                                          <p:spTgt spid="553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5299">
                                            <p:bg/>
                                          </p:spTgt>
                                        </p:tgtEl>
                                        <p:attrNameLst>
                                          <p:attrName>style.visibility</p:attrName>
                                        </p:attrNameLst>
                                      </p:cBhvr>
                                      <p:to>
                                        <p:strVal val="visible"/>
                                      </p:to>
                                    </p:set>
                                    <p:animEffect transition="in" filter="blinds(horizontal)">
                                      <p:cBhvr>
                                        <p:cTn id="15" dur="500"/>
                                        <p:tgtEl>
                                          <p:spTgt spid="55299">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5299">
                                            <p:txEl>
                                              <p:pRg st="0" end="0"/>
                                            </p:txEl>
                                          </p:spTgt>
                                        </p:tgtEl>
                                        <p:attrNameLst>
                                          <p:attrName>style.visibility</p:attrName>
                                        </p:attrNameLst>
                                      </p:cBhvr>
                                      <p:to>
                                        <p:strVal val="visible"/>
                                      </p:to>
                                    </p:set>
                                    <p:animEffect transition="in" filter="blinds(horizontal)">
                                      <p:cBhvr>
                                        <p:cTn id="20" dur="500"/>
                                        <p:tgtEl>
                                          <p:spTgt spid="5529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5299">
                                            <p:txEl>
                                              <p:pRg st="1" end="1"/>
                                            </p:txEl>
                                          </p:spTgt>
                                        </p:tgtEl>
                                        <p:attrNameLst>
                                          <p:attrName>style.visibility</p:attrName>
                                        </p:attrNameLst>
                                      </p:cBhvr>
                                      <p:to>
                                        <p:strVal val="visible"/>
                                      </p:to>
                                    </p:set>
                                    <p:animEffect transition="in" filter="blinds(horizontal)">
                                      <p:cBhvr>
                                        <p:cTn id="25" dur="500"/>
                                        <p:tgtEl>
                                          <p:spTgt spid="5529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5299">
                                            <p:txEl>
                                              <p:pRg st="2" end="2"/>
                                            </p:txEl>
                                          </p:spTgt>
                                        </p:tgtEl>
                                        <p:attrNameLst>
                                          <p:attrName>style.visibility</p:attrName>
                                        </p:attrNameLst>
                                      </p:cBhvr>
                                      <p:to>
                                        <p:strVal val="visible"/>
                                      </p:to>
                                    </p:set>
                                    <p:animEffect transition="in" filter="blinds(horizontal)">
                                      <p:cBhvr>
                                        <p:cTn id="30" dur="500"/>
                                        <p:tgtEl>
                                          <p:spTgt spid="5529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5307"/>
                                        </p:tgtEl>
                                        <p:attrNameLst>
                                          <p:attrName>style.visibility</p:attrName>
                                        </p:attrNameLst>
                                      </p:cBhvr>
                                      <p:to>
                                        <p:strVal val="visible"/>
                                      </p:to>
                                    </p:set>
                                    <p:animEffect transition="in" filter="blinds(horizontal)">
                                      <p:cBhvr>
                                        <p:cTn id="35" dur="500"/>
                                        <p:tgtEl>
                                          <p:spTgt spid="5530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5301"/>
                                        </p:tgtEl>
                                        <p:attrNameLst>
                                          <p:attrName>style.visibility</p:attrName>
                                        </p:attrNameLst>
                                      </p:cBhvr>
                                      <p:to>
                                        <p:strVal val="visible"/>
                                      </p:to>
                                    </p:set>
                                    <p:animEffect transition="in" filter="blinds(horizontal)">
                                      <p:cBhvr>
                                        <p:cTn id="40" dur="500"/>
                                        <p:tgtEl>
                                          <p:spTgt spid="5530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55302"/>
                                        </p:tgtEl>
                                        <p:attrNameLst>
                                          <p:attrName>style.visibility</p:attrName>
                                        </p:attrNameLst>
                                      </p:cBhvr>
                                      <p:to>
                                        <p:strVal val="visible"/>
                                      </p:to>
                                    </p:set>
                                    <p:animEffect transition="in" filter="blinds(horizontal)">
                                      <p:cBhvr>
                                        <p:cTn id="45" dur="500"/>
                                        <p:tgtEl>
                                          <p:spTgt spid="5530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ox(in)">
                                      <p:cBhvr>
                                        <p:cTn id="50" dur="500"/>
                                        <p:tgtEl>
                                          <p:spTgt spid="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ox(in)">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nimBg="1"/>
      <p:bldP spid="55300" grpId="0" animBg="1"/>
      <p:bldP spid="55301" grpId="0"/>
      <p:bldP spid="55302" grpId="0"/>
      <p:bldP spid="55306" grpId="0" animBg="1"/>
      <p:bldP spid="55307"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744203" y="214246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Oval 4"/>
          <p:cNvSpPr/>
          <p:nvPr/>
        </p:nvSpPr>
        <p:spPr>
          <a:xfrm>
            <a:off x="1786968" y="2053951"/>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4-Point Star 5"/>
          <p:cNvSpPr/>
          <p:nvPr/>
        </p:nvSpPr>
        <p:spPr>
          <a:xfrm>
            <a:off x="6514925" y="189572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1179948" y="2668798"/>
            <a:ext cx="1734770" cy="523220"/>
          </a:xfrm>
          <a:prstGeom prst="rect">
            <a:avLst/>
          </a:prstGeom>
          <a:noFill/>
        </p:spPr>
        <p:txBody>
          <a:bodyPr wrap="non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Xuất phát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061563" y="2754071"/>
            <a:ext cx="2845651" cy="523220"/>
          </a:xfrm>
          <a:prstGeom prst="rect">
            <a:avLst/>
          </a:prstGeom>
          <a:noFill/>
        </p:spPr>
        <p:txBody>
          <a:bodyPr wrap="none" rtlCol="0">
            <a:spAutoFit/>
          </a:bodyPr>
          <a:lstStyle/>
          <a:p>
            <a:r>
              <a:rPr lang="vi-VN" sz="2800" i="1" dirty="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671922" y="2754071"/>
            <a:ext cx="2975429" cy="954107"/>
          </a:xfrm>
          <a:prstGeom prst="rect">
            <a:avLst/>
          </a:prstGeom>
          <a:noFill/>
        </p:spPr>
        <p:txBody>
          <a:bodyPr wrap="square" rtlCol="0">
            <a:spAutoFit/>
          </a:bodyPr>
          <a:lstStyle/>
          <a:p>
            <a:r>
              <a:rPr lang="vi-VN" sz="2800" b="1" dirty="0">
                <a:solidFill>
                  <a:srgbClr val="C00000"/>
                </a:solidFill>
                <a:latin typeface="+mj-lt"/>
              </a:rPr>
              <a:t>Sự phát triển của tự nhiên và xã hội</a:t>
            </a:r>
            <a:endParaRPr lang="en-US" sz="2800" b="1" dirty="0">
              <a:solidFill>
                <a:srgbClr val="C00000"/>
              </a:solidFill>
              <a:latin typeface="+mj-lt"/>
            </a:endParaRPr>
          </a:p>
        </p:txBody>
      </p:sp>
      <p:sp>
        <p:nvSpPr>
          <p:cNvPr id="15" name="Curved Down Arrow 14"/>
          <p:cNvSpPr/>
          <p:nvPr/>
        </p:nvSpPr>
        <p:spPr>
          <a:xfrm rot="11120806">
            <a:off x="1913606" y="3523270"/>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8" name="TextBox 17"/>
          <p:cNvSpPr txBox="1"/>
          <p:nvPr/>
        </p:nvSpPr>
        <p:spPr>
          <a:xfrm>
            <a:off x="4086232" y="4298617"/>
            <a:ext cx="1585690" cy="523220"/>
          </a:xfrm>
          <a:prstGeom prst="rect">
            <a:avLst/>
          </a:prstGeom>
          <a:noFill/>
        </p:spPr>
        <p:txBody>
          <a:bodyPr wrap="none" rtlCol="0">
            <a:spAutoFit/>
          </a:bodyPr>
          <a:lstStyle/>
          <a:p>
            <a:r>
              <a:rPr lang="vi-VN" sz="2800" b="1" dirty="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30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path" presetSubtype="0" accel="50000" decel="50000" fill="hold" grpId="0" nodeType="clickEffect">
                                  <p:stCondLst>
                                    <p:cond delay="0"/>
                                  </p:stCondLst>
                                  <p:childTnLst>
                                    <p:animMotion origin="layout" path="M -1.25E-6 1.48148E-6 L -0.43984 0.00185 " pathEditMode="relative" rAng="0" ptsTypes="AA">
                                      <p:cBhvr>
                                        <p:cTn id="26" dur="2000" fill="hold"/>
                                        <p:tgtEl>
                                          <p:spTgt spid="6"/>
                                        </p:tgtEl>
                                        <p:attrNameLst>
                                          <p:attrName>ppt_x</p:attrName>
                                          <p:attrName>ppt_y</p:attrName>
                                        </p:attrNameLst>
                                      </p:cBhvr>
                                      <p:rCtr x="-21992" y="9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12" grpId="0"/>
      <p:bldP spid="13" grpId="0"/>
      <p:bldP spid="14" grpId="0"/>
      <p:bldP spid="15"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Lời</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Nakabushi</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chứng</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may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mắn</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sót</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Hiroshima)</a:t>
            </a:r>
            <a:endParaRPr kumimoji="0" lang="en-US" altLang="en-US" sz="28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buổi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mùa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hè</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ấm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áp</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5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tại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mẫu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giáo.Yukiko</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chơi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đùa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lặng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lẽ</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lúc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chờ</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đợi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các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lớp</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bao</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giờ</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đến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Đúng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8h15,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tất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chỉ</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ánh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chói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lóa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cực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giây</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phút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bom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nguyên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tử</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ném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xuống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1925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mất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hàng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trăm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bỏng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lê</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phủ</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chân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tóc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dựng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mảng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da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thịt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cháy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xém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bong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tróc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bộ</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miếng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giẻ</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đội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quân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ma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quỷ</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chẳng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Chính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hai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tượng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Nhiều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xác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còn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tìm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trú</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ẩn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hẹp</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Thứ</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mùi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thương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báo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vì</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sẽ</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ngụm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sự</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kêu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than,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rỉ</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rồi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từng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lượt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cạnh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hề</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ngày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8/8.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anh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trai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31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bác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hưởng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cuộc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131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8" y="2674484"/>
            <a:ext cx="8707067"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u="sng" dirty="0" err="1">
                <a:latin typeface="Times New Roman" panose="02020603050405020304" pitchFamily="18" charset="0"/>
                <a:cs typeface="Times New Roman" panose="02020603050405020304" pitchFamily="18" charset="0"/>
              </a:rPr>
              <a:t>Phân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tích</a:t>
            </a:r>
            <a:endParaRPr lang="en-US" sz="2400" b="1" u="sng" dirty="0">
              <a:latin typeface="Times New Roman" panose="02020603050405020304" pitchFamily="18" charset="0"/>
              <a:cs typeface="Times New Roman" panose="02020603050405020304" pitchFamily="18" charset="0"/>
            </a:endParaRPr>
          </a:p>
          <a:p>
            <a:r>
              <a:rPr lang="nl-NL" sz="2400" b="1" dirty="0">
                <a:latin typeface="Times New Roman" pitchFamily="18" charset="0"/>
                <a:cs typeface="Times New Roman" pitchFamily="18" charset="0"/>
              </a:rPr>
              <a:t>a. </a:t>
            </a:r>
            <a:r>
              <a:rPr lang="nl-NL" sz="2400" b="1" u="sng" dirty="0">
                <a:latin typeface="Times New Roman" pitchFamily="18" charset="0"/>
                <a:cs typeface="Times New Roman" pitchFamily="18" charset="0"/>
              </a:rPr>
              <a:t>Nguy cơ chiến tranh hạt nhân</a:t>
            </a:r>
            <a:endParaRPr lang="en-US" sz="2400" u="sng" dirty="0">
              <a:latin typeface="Times New Roman" pitchFamily="18" charset="0"/>
              <a:cs typeface="Times New Roman" pitchFamily="18" charset="0"/>
            </a:endParaRPr>
          </a:p>
          <a:p>
            <a:r>
              <a:rPr lang="nl-NL" sz="2400" b="1" dirty="0">
                <a:latin typeface="Times New Roman" panose="02020603050405020304" pitchFamily="18" charset="0"/>
                <a:cs typeface="Times New Roman" panose="02020603050405020304" pitchFamily="18" charset="0"/>
              </a:rPr>
              <a:t>b. </a:t>
            </a:r>
            <a:r>
              <a:rPr lang="nl-NL" sz="2400" b="1" u="sng" dirty="0">
                <a:latin typeface="Times New Roman" panose="02020603050405020304" pitchFamily="18" charset="0"/>
                <a:cs typeface="Times New Roman" panose="02020603050405020304" pitchFamily="18" charset="0"/>
              </a:rPr>
              <a:t>Chạy đua vũ trang, chuẩn bị chiến tranh hạt nhân và hậu quả của nó</a:t>
            </a:r>
            <a:endParaRPr lang="en-US" sz="2400" dirty="0">
              <a:latin typeface="Times New Roman" panose="02020603050405020304" pitchFamily="18" charset="0"/>
              <a:cs typeface="Times New Roman" panose="02020603050405020304" pitchFamily="18" charset="0"/>
            </a:endParaRPr>
          </a:p>
          <a:p>
            <a:endParaRPr lang="en-US" sz="2400" b="1" u="sng"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1C29C27-1F26-43BD-AAB4-EFF11572F689}"/>
              </a:ext>
            </a:extLst>
          </p:cNvPr>
          <p:cNvCxnSpPr/>
          <p:nvPr/>
        </p:nvCxnSpPr>
        <p:spPr>
          <a:xfrm>
            <a:off x="9369516" y="1788789"/>
            <a:ext cx="0" cy="521473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3F2355-AC17-41CA-8EA0-B784639BD985}"/>
              </a:ext>
            </a:extLst>
          </p:cNvPr>
          <p:cNvSpPr txBox="1"/>
          <p:nvPr/>
        </p:nvSpPr>
        <p:spPr>
          <a:xfrm>
            <a:off x="211015" y="4185409"/>
            <a:ext cx="9158501" cy="2677656"/>
          </a:xfrm>
          <a:prstGeom prst="rect">
            <a:avLst/>
          </a:prstGeom>
          <a:noFill/>
        </p:spPr>
        <p:txBody>
          <a:bodyPr wrap="square" rtlCol="0">
            <a:spAutoFit/>
          </a:bodyPr>
          <a:lstStyle/>
          <a:p>
            <a:r>
              <a:rPr lang="nl-NL" sz="2400" dirty="0">
                <a:latin typeface="Times New Roman" panose="02020603050405020304" pitchFamily="18" charset="0"/>
                <a:cs typeface="Times New Roman" panose="02020603050405020304" pitchFamily="18" charset="0"/>
              </a:rPr>
              <a:t>- Các dẫn chứng cụ thể, sắc bén, xác thực.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4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8" y="2674484"/>
            <a:ext cx="10078872"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u="sng" dirty="0" err="1">
                <a:latin typeface="Times New Roman" panose="02020603050405020304" pitchFamily="18" charset="0"/>
                <a:cs typeface="Times New Roman" panose="02020603050405020304" pitchFamily="18" charset="0"/>
              </a:rPr>
              <a:t>Phân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tích</a:t>
            </a:r>
            <a:endParaRPr lang="en-US" sz="2400" b="1" u="sng" dirty="0">
              <a:latin typeface="Times New Roman" panose="02020603050405020304" pitchFamily="18" charset="0"/>
              <a:cs typeface="Times New Roman" panose="02020603050405020304" pitchFamily="18" charset="0"/>
            </a:endParaRPr>
          </a:p>
          <a:p>
            <a:r>
              <a:rPr lang="nl-NL" sz="2400" b="1" dirty="0">
                <a:latin typeface="Times New Roman" pitchFamily="18" charset="0"/>
                <a:cs typeface="Times New Roman" pitchFamily="18" charset="0"/>
              </a:rPr>
              <a:t>a. </a:t>
            </a:r>
            <a:r>
              <a:rPr lang="nl-NL" sz="2400" b="1" u="sng" dirty="0">
                <a:latin typeface="Times New Roman" pitchFamily="18" charset="0"/>
                <a:cs typeface="Times New Roman" pitchFamily="18" charset="0"/>
              </a:rPr>
              <a:t>Nguy cơ chiến tranh hạt nhân</a:t>
            </a:r>
            <a:endParaRPr lang="en-US" sz="2400" u="sng" dirty="0">
              <a:latin typeface="Times New Roman" pitchFamily="18" charset="0"/>
              <a:cs typeface="Times New Roman" pitchFamily="18" charset="0"/>
            </a:endParaRPr>
          </a:p>
          <a:p>
            <a:r>
              <a:rPr lang="nl-NL" sz="2400" b="1" dirty="0">
                <a:latin typeface="Times New Roman" panose="02020603050405020304" pitchFamily="18" charset="0"/>
                <a:cs typeface="Times New Roman" panose="02020603050405020304" pitchFamily="18" charset="0"/>
              </a:rPr>
              <a:t>b. </a:t>
            </a:r>
            <a:r>
              <a:rPr lang="nl-NL" sz="2400" b="1" u="sng" dirty="0">
                <a:latin typeface="Times New Roman" panose="02020603050405020304" pitchFamily="18" charset="0"/>
                <a:cs typeface="Times New Roman" panose="02020603050405020304" pitchFamily="18" charset="0"/>
              </a:rPr>
              <a:t>Chạy đua vũ trang, chuẩn bị chiến tranh hạt nhân và hậu quả của nó</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 </a:t>
            </a:r>
            <a:r>
              <a:rPr lang="en-US" sz="2400" b="1" u="sng" dirty="0" err="1">
                <a:latin typeface="Times New Roman" panose="02020603050405020304" pitchFamily="18" charset="0"/>
                <a:cs typeface="Times New Roman" panose="02020603050405020304" pitchFamily="18" charset="0"/>
              </a:rPr>
              <a:t>Nhiệm</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vụ</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đấu</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tranh</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ngăn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chặn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chiến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tranh</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hạt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cho</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một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thế</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giới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hoà</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a:p>
            <a:endParaRPr lang="en-US"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7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088434" y="1854039"/>
            <a:ext cx="65506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ngăn</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chặn</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nguy</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cơ</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23"/>
          <p:cNvSpPr txBox="1">
            <a:spLocks noChangeArrowheads="1"/>
          </p:cNvSpPr>
          <p:nvPr/>
        </p:nvSpPr>
        <p:spPr bwMode="auto">
          <a:xfrm>
            <a:off x="443320" y="2931217"/>
            <a:ext cx="75386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vi-VN"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Đề</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nghị</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Lập</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nhà</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băng</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lưu</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trữ</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trí</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nhớ</a:t>
            </a:r>
            <a:r>
              <a:rPr kumimoji="0" lang="en-US" altLang="en-US" b="0" i="0"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a:t>
            </a:r>
          </a:p>
        </p:txBody>
      </p:sp>
      <p:sp>
        <p:nvSpPr>
          <p:cNvPr id="11" name="Text Box 24"/>
          <p:cNvSpPr txBox="1">
            <a:spLocks noChangeArrowheads="1"/>
          </p:cNvSpPr>
          <p:nvPr/>
        </p:nvSpPr>
        <p:spPr bwMode="auto">
          <a:xfrm>
            <a:off x="647222" y="3751303"/>
            <a:ext cx="69918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vi-VN"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cần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giữ</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gìn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ký</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ức</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của</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mình</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Lên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án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những</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thế</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lực</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hiếu</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chiến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đẩy</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vào</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thảm</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họa</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hạt</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7842952" y="1616156"/>
            <a:ext cx="4270294" cy="4270294"/>
          </a:xfrm>
          <a:prstGeom prst="rect">
            <a:avLst/>
          </a:prstGeom>
        </p:spPr>
      </p:pic>
      <p:sp>
        <p:nvSpPr>
          <p:cNvPr id="15" name="TextBox 14"/>
          <p:cNvSpPr txBox="1"/>
          <p:nvPr/>
        </p:nvSpPr>
        <p:spPr>
          <a:xfrm>
            <a:off x="2404017" y="1323768"/>
            <a:ext cx="8918788" cy="584775"/>
          </a:xfrm>
          <a:prstGeom prst="rect">
            <a:avLst/>
          </a:prstGeom>
          <a:noFill/>
        </p:spPr>
        <p:txBody>
          <a:bodyPr wrap="none" rtlCol="0">
            <a:spAutoFit/>
          </a:bodyPr>
          <a:lstStyle/>
          <a:p>
            <a:r>
              <a:rPr lang="vi-VN" sz="3200" b="1" dirty="0">
                <a:solidFill>
                  <a:srgbClr val="002060"/>
                </a:solidFill>
                <a:latin typeface="+mj-lt"/>
              </a:rPr>
              <a:t>“ĐẤU TRANH VÌ MỘT THẾ GIỚI HÒA BÌNH”</a:t>
            </a:r>
            <a:endParaRPr lang="en-US" sz="3200" b="1" dirty="0">
              <a:solidFill>
                <a:srgbClr val="002060"/>
              </a:solidFill>
              <a:latin typeface="+mj-lt"/>
            </a:endParaRPr>
          </a:p>
        </p:txBody>
      </p:sp>
      <p:sp>
        <p:nvSpPr>
          <p:cNvPr id="9" name="Text Box 5"/>
          <p:cNvSpPr txBox="1">
            <a:spLocks noChangeArrowheads="1"/>
          </p:cNvSpPr>
          <p:nvPr/>
        </p:nvSpPr>
        <p:spPr bwMode="auto">
          <a:xfrm>
            <a:off x="6760472" y="533311"/>
            <a:ext cx="11303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en-US" sz="6600" b="1" dirty="0">
                <a:solidFill>
                  <a:srgbClr val="CC3300"/>
                </a:solidFill>
                <a:sym typeface="Wingdings" pitchFamily="2" charset="2"/>
              </a:rPr>
              <a:t></a:t>
            </a:r>
          </a:p>
        </p:txBody>
      </p:sp>
      <p:sp>
        <p:nvSpPr>
          <p:cNvPr id="13" name="TextBox 12"/>
          <p:cNvSpPr txBox="1"/>
          <p:nvPr/>
        </p:nvSpPr>
        <p:spPr>
          <a:xfrm>
            <a:off x="5836342" y="41557"/>
            <a:ext cx="7246961" cy="461665"/>
          </a:xfrm>
          <a:prstGeom prst="rect">
            <a:avLst/>
          </a:prstGeom>
          <a:noFill/>
        </p:spPr>
        <p:txBody>
          <a:bodyPr wrap="square" rtlCol="0">
            <a:spAutoFit/>
          </a:bodyPr>
          <a:lstStyle/>
          <a:p>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Văn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bản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Đấu</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tranh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cho</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một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thế</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giới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hòa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bình</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C4ED9A5D-99DE-4CE8-AA50-11B986C21711}"/>
              </a:ext>
            </a:extLst>
          </p:cNvPr>
          <p:cNvSpPr txBox="1"/>
          <p:nvPr/>
        </p:nvSpPr>
        <p:spPr>
          <a:xfrm>
            <a:off x="316523" y="503222"/>
            <a:ext cx="577947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6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1000"/>
                                        <p:tgtEl>
                                          <p:spTgt spid="10">
                                            <p:txEl>
                                              <p:pRg st="0" end="0"/>
                                            </p:txEl>
                                          </p:spTgt>
                                        </p:tgtEl>
                                      </p:cBhvr>
                                    </p:animEffect>
                                    <p:anim calcmode="lin" valueType="num">
                                      <p:cBhvr>
                                        <p:cTn id="2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1000"/>
                                        <p:tgtEl>
                                          <p:spTgt spid="11">
                                            <p:txEl>
                                              <p:pRg st="0" end="0"/>
                                            </p:txEl>
                                          </p:spTgt>
                                        </p:tgtEl>
                                      </p:cBhvr>
                                    </p:animEffect>
                                    <p:anim calcmode="lin" valueType="num">
                                      <p:cBhvr>
                                        <p:cTn id="3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barn(inVertical)">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79E16-D535-4253-BCF9-ACA895CBE2EB}"/>
              </a:ext>
            </a:extLst>
          </p:cNvPr>
          <p:cNvSpPr txBox="1"/>
          <p:nvPr/>
        </p:nvSpPr>
        <p:spPr>
          <a:xfrm>
            <a:off x="436728" y="2674484"/>
            <a:ext cx="10078872"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u="sng" dirty="0" err="1">
                <a:latin typeface="Times New Roman" panose="02020603050405020304" pitchFamily="18" charset="0"/>
                <a:cs typeface="Times New Roman" panose="02020603050405020304" pitchFamily="18" charset="0"/>
              </a:rPr>
              <a:t>Phân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tích</a:t>
            </a:r>
            <a:endParaRPr lang="en-US" sz="2400" b="1" u="sng" dirty="0">
              <a:latin typeface="Times New Roman" panose="02020603050405020304" pitchFamily="18" charset="0"/>
              <a:cs typeface="Times New Roman" panose="02020603050405020304" pitchFamily="18" charset="0"/>
            </a:endParaRPr>
          </a:p>
          <a:p>
            <a:r>
              <a:rPr lang="nl-NL" sz="2400" b="1" dirty="0">
                <a:latin typeface="Times New Roman" pitchFamily="18" charset="0"/>
                <a:cs typeface="Times New Roman" pitchFamily="18" charset="0"/>
              </a:rPr>
              <a:t>a. </a:t>
            </a:r>
            <a:r>
              <a:rPr lang="nl-NL" sz="2400" b="1" u="sng" dirty="0">
                <a:latin typeface="Times New Roman" pitchFamily="18" charset="0"/>
                <a:cs typeface="Times New Roman" pitchFamily="18" charset="0"/>
              </a:rPr>
              <a:t>Nguy cơ chiến tranh hạt nhân</a:t>
            </a:r>
            <a:endParaRPr lang="en-US" sz="2400" u="sng" dirty="0">
              <a:latin typeface="Times New Roman" pitchFamily="18" charset="0"/>
              <a:cs typeface="Times New Roman" pitchFamily="18" charset="0"/>
            </a:endParaRPr>
          </a:p>
          <a:p>
            <a:r>
              <a:rPr lang="nl-NL" sz="2400" b="1" dirty="0">
                <a:latin typeface="Times New Roman" panose="02020603050405020304" pitchFamily="18" charset="0"/>
                <a:cs typeface="Times New Roman" panose="02020603050405020304" pitchFamily="18" charset="0"/>
              </a:rPr>
              <a:t>b. </a:t>
            </a:r>
            <a:r>
              <a:rPr lang="nl-NL" sz="2400" b="1" u="sng" dirty="0">
                <a:latin typeface="Times New Roman" panose="02020603050405020304" pitchFamily="18" charset="0"/>
                <a:cs typeface="Times New Roman" panose="02020603050405020304" pitchFamily="18" charset="0"/>
              </a:rPr>
              <a:t>Chạy đua vũ trang, chuẩn bị chiến tranh hạt nhân và hậu quả của nó</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 </a:t>
            </a:r>
            <a:r>
              <a:rPr lang="en-US" sz="2400" b="1" u="sng" dirty="0" err="1">
                <a:latin typeface="Times New Roman" panose="02020603050405020304" pitchFamily="18" charset="0"/>
                <a:cs typeface="Times New Roman" panose="02020603050405020304" pitchFamily="18" charset="0"/>
              </a:rPr>
              <a:t>Nhiệm</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vụ</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đấu</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tranh</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ngăn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chặn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chiến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tranh</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hạt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cho</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một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thế</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giới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hoà</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a:p>
            <a:endParaRPr lang="en-US" sz="2400" b="1"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73C0925-AF74-4EB3-BE03-6992FE97778C}"/>
              </a:ext>
            </a:extLst>
          </p:cNvPr>
          <p:cNvSpPr txBox="1"/>
          <p:nvPr/>
        </p:nvSpPr>
        <p:spPr>
          <a:xfrm>
            <a:off x="352346" y="4490365"/>
            <a:ext cx="10905349"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Tiếng nói công luận thế giới, đoàn kết chống chiến tranh, phản đối ngăn chặn cuộc chạy đua  vũ khí hạt nhân để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6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TỔNG KẾT</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3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84056" y="2025671"/>
            <a:ext cx="5666054" cy="4351705"/>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944001" y="1865756"/>
            <a:ext cx="5010150" cy="4511620"/>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4590668" y="1986419"/>
            <a:ext cx="4270294" cy="4270294"/>
          </a:xfrm>
          <a:prstGeom prst="rect">
            <a:avLst/>
          </a:prstGeom>
        </p:spPr>
      </p:pic>
      <p:sp>
        <p:nvSpPr>
          <p:cNvPr id="9" name="Text Box 19"/>
          <p:cNvSpPr txBox="1">
            <a:spLocks noChangeArrowheads="1"/>
          </p:cNvSpPr>
          <p:nvPr/>
        </p:nvSpPr>
        <p:spPr bwMode="auto">
          <a:xfrm>
            <a:off x="184056" y="2264092"/>
            <a:ext cx="51903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đe</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doạ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ngăn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chặn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xoá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thân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bách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2" name="TextBox 11"/>
          <p:cNvSpPr txBox="1"/>
          <p:nvPr/>
        </p:nvSpPr>
        <p:spPr>
          <a:xfrm>
            <a:off x="754469" y="1051119"/>
            <a:ext cx="3501212" cy="584775"/>
          </a:xfrm>
          <a:prstGeom prst="rect">
            <a:avLst/>
          </a:prstGeom>
          <a:solidFill>
            <a:schemeClr val="accent4">
              <a:lumMod val="60000"/>
              <a:lumOff val="40000"/>
            </a:schemeClr>
          </a:solidFill>
        </p:spPr>
        <p:txBody>
          <a:bodyPr wrap="square" rtlCol="0">
            <a:spAutoFit/>
          </a:bodyPr>
          <a:lstStyle/>
          <a:p>
            <a:r>
              <a:rPr lang="en-US" sz="3200" b="1" dirty="0">
                <a:latin typeface="Times New Roman" panose="02020603050405020304" pitchFamily="18" charset="0"/>
                <a:cs typeface="Times New Roman" panose="02020603050405020304" pitchFamily="18" charset="0"/>
              </a:rPr>
              <a:t>a</a:t>
            </a:r>
            <a:r>
              <a:rPr lang="vi-VN" sz="3200" b="1" dirty="0">
                <a:latin typeface="Times New Roman" panose="02020603050405020304" pitchFamily="18" charset="0"/>
                <a:cs typeface="Times New Roman" panose="02020603050405020304" pitchFamily="18" charset="0"/>
              </a:rPr>
              <a:t>. </a:t>
            </a:r>
            <a:r>
              <a:rPr lang="vi-VN" sz="3200" b="1" dirty="0">
                <a:latin typeface="+mj-lt"/>
              </a:rPr>
              <a:t>Nội dung</a:t>
            </a:r>
            <a:endParaRPr lang="en-US" sz="3200" b="1" dirty="0">
              <a:latin typeface="+mj-lt"/>
            </a:endParaRPr>
          </a:p>
        </p:txBody>
      </p:sp>
      <p:sp>
        <p:nvSpPr>
          <p:cNvPr id="13" name="Rectangle 5">
            <a:extLst>
              <a:ext uri="{FF2B5EF4-FFF2-40B4-BE49-F238E27FC236}">
                <a16:creationId xmlns:a16="http://schemas.microsoft.com/office/drawing/2014/main" id="{A1DF7EC8-D8F1-4E42-BE2A-BAAA89E6A690}"/>
              </a:ext>
            </a:extLst>
          </p:cNvPr>
          <p:cNvSpPr>
            <a:spLocks noChangeArrowheads="1"/>
          </p:cNvSpPr>
          <p:nvPr/>
        </p:nvSpPr>
        <p:spPr bwMode="auto">
          <a:xfrm flipH="1">
            <a:off x="7852674" y="2264092"/>
            <a:ext cx="404116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defRPr/>
            </a:pPr>
            <a:r>
              <a:rPr lang="en-US" sz="3200" b="1" dirty="0">
                <a:latin typeface="Arial" charset="0"/>
                <a:cs typeface="Arial" charset="0"/>
                <a:sym typeface="Wingdings" pitchFamily="2" charset="2"/>
              </a:rPr>
              <a:t>  </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Lập</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luận</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chặt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chẽ</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Chứng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cứ</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phong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phú</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xác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thực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cụ</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thể</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Sử</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dụng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nghệ</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thuật</a:t>
            </a:r>
            <a:r>
              <a:rPr lang="en-US" sz="3200" b="1" i="1" dirty="0">
                <a:latin typeface="Times New Roman" pitchFamily="18" charset="0"/>
                <a:cs typeface="Times New Roman" pitchFamily="18" charset="0"/>
                <a:sym typeface="Wingdings" pitchFamily="2" charset="2"/>
              </a:rPr>
              <a:t> so </a:t>
            </a:r>
            <a:r>
              <a:rPr lang="en-US" sz="3200" b="1" i="1" dirty="0" err="1">
                <a:latin typeface="Times New Roman" pitchFamily="18" charset="0"/>
                <a:cs typeface="Times New Roman" pitchFamily="18" charset="0"/>
                <a:sym typeface="Wingdings" pitchFamily="2" charset="2"/>
              </a:rPr>
              <a:t>sánh</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sắc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sảo</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giàu</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sức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thuyết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phục</a:t>
            </a:r>
            <a:r>
              <a:rPr lang="en-US" sz="3200" b="1" i="1" dirty="0">
                <a:latin typeface="Times New Roman" pitchFamily="18" charset="0"/>
                <a:cs typeface="Times New Roman" pitchFamily="18" charset="0"/>
                <a:sym typeface="Wingdings" pitchFamily="2" charset="2"/>
              </a:rPr>
              <a:t>.</a:t>
            </a:r>
          </a:p>
          <a:p>
            <a:pPr marL="342900" indent="-342900" algn="just" fontAlgn="base">
              <a:spcBef>
                <a:spcPct val="0"/>
              </a:spcBef>
              <a:spcAft>
                <a:spcPct val="0"/>
              </a:spcAft>
              <a:defRPr/>
            </a:pPr>
            <a:endParaRPr lang="en-US" sz="3200" b="1" dirty="0">
              <a:latin typeface="Arial" charset="0"/>
              <a:cs typeface="Arial" charset="0"/>
              <a:sym typeface="Wingdings" pitchFamily="2" charset="2"/>
            </a:endParaRPr>
          </a:p>
        </p:txBody>
      </p:sp>
      <p:sp>
        <p:nvSpPr>
          <p:cNvPr id="14" name="TextBox 13">
            <a:extLst>
              <a:ext uri="{FF2B5EF4-FFF2-40B4-BE49-F238E27FC236}">
                <a16:creationId xmlns:a16="http://schemas.microsoft.com/office/drawing/2014/main" id="{F700497A-D670-4A8E-8F72-C5C51720A603}"/>
              </a:ext>
            </a:extLst>
          </p:cNvPr>
          <p:cNvSpPr txBox="1"/>
          <p:nvPr/>
        </p:nvSpPr>
        <p:spPr>
          <a:xfrm flipH="1">
            <a:off x="7852674" y="1051119"/>
            <a:ext cx="3012598" cy="584775"/>
          </a:xfrm>
          <a:prstGeom prst="rect">
            <a:avLst/>
          </a:prstGeom>
          <a:solidFill>
            <a:schemeClr val="accent4">
              <a:lumMod val="60000"/>
              <a:lumOff val="40000"/>
            </a:schemeClr>
          </a:solidFill>
        </p:spPr>
        <p:txBody>
          <a:bodyPr wrap="square" rtlCol="0">
            <a:spAutoFit/>
          </a:bodyPr>
          <a:lstStyle/>
          <a:p>
            <a:r>
              <a:rPr lang="en-US" sz="3200" b="1" dirty="0">
                <a:latin typeface="Times New Roman" panose="02020603050405020304" pitchFamily="18" charset="0"/>
                <a:cs typeface="Times New Roman" panose="02020603050405020304" pitchFamily="18" charset="0"/>
              </a:rPr>
              <a:t>b</a:t>
            </a:r>
            <a:r>
              <a:rPr lang="vi-VN" sz="3200" b="1" dirty="0">
                <a:latin typeface="Times New Roman" panose="02020603050405020304" pitchFamily="18" charset="0"/>
                <a:cs typeface="Times New Roman" panose="02020603050405020304" pitchFamily="18" charset="0"/>
              </a:rPr>
              <a:t>. </a:t>
            </a:r>
            <a:r>
              <a:rPr lang="vi-VN" sz="3200" b="1" dirty="0">
                <a:latin typeface="+mj-lt"/>
              </a:rPr>
              <a:t>Nghệ thuật</a:t>
            </a:r>
            <a:endParaRPr lang="en-US" sz="3200" b="1" dirty="0">
              <a:latin typeface="+mj-lt"/>
            </a:endParaRPr>
          </a:p>
        </p:txBody>
      </p:sp>
    </p:spTree>
    <p:extLst>
      <p:ext uri="{BB962C8B-B14F-4D97-AF65-F5344CB8AC3E}">
        <p14:creationId xmlns:p14="http://schemas.microsoft.com/office/powerpoint/2010/main" val="27752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2"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ram-nam-co-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56243"/>
            <a:ext cx="4191000" cy="56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inh-yeu-thoi-th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92265"/>
            <a:ext cx="4191000" cy="56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161058" y="123360"/>
            <a:ext cx="8125942" cy="707886"/>
          </a:xfrm>
          <a:prstGeom prst="rect">
            <a:avLst/>
          </a:prstGeom>
          <a:noFill/>
        </p:spPr>
        <p:txBody>
          <a:bodyPr wrap="none" lIns="91440" tIns="45720" rIns="91440" bIns="45720">
            <a:spAutoFit/>
          </a:bodyPr>
          <a:lstStyle/>
          <a:p>
            <a:pPr algn="ctr"/>
            <a:r>
              <a:rPr lang="en-US" sz="40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Hai tác phẩm nổi tiếng nhất của ông</a:t>
            </a:r>
          </a:p>
        </p:txBody>
      </p:sp>
    </p:spTree>
    <p:extLst>
      <p:ext uri="{BB962C8B-B14F-4D97-AF65-F5344CB8AC3E}">
        <p14:creationId xmlns:p14="http://schemas.microsoft.com/office/powerpoint/2010/main" val="3421429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LUYỆN TẬP</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8110" y="3420818"/>
            <a:ext cx="11826240" cy="3017069"/>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9550" y="3390900"/>
            <a:ext cx="11734800" cy="3046988"/>
          </a:xfrm>
          <a:prstGeom prst="rect">
            <a:avLst/>
          </a:prstGeom>
        </p:spPr>
        <p:txBody>
          <a:bodyPr wrap="square">
            <a:spAutoFit/>
          </a:bodyPr>
          <a:lstStyle/>
          <a:p>
            <a:pPr algn="just"/>
            <a:r>
              <a:rPr lang="pt-PT" sz="3200" b="1" dirty="0">
                <a:solidFill>
                  <a:prstClr val="black"/>
                </a:solidFill>
                <a:latin typeface="Times New Roman" panose="02020603050405020304" pitchFamily="18" charset="0"/>
                <a:cs typeface="Times New Roman" panose="02020603050405020304" pitchFamily="18" charset="0"/>
              </a:rPr>
              <a:t>- Biện pháp nghệ thuật</a:t>
            </a:r>
            <a:r>
              <a:rPr lang="pt-PT" sz="3200" dirty="0">
                <a:solidFill>
                  <a:prstClr val="black"/>
                </a:solidFill>
                <a:latin typeface="Times New Roman" panose="02020603050405020304" pitchFamily="18" charset="0"/>
                <a:cs typeface="Times New Roman" panose="02020603050405020304" pitchFamily="18" charset="0"/>
              </a:rPr>
              <a:t>: </a:t>
            </a:r>
            <a:endParaRPr lang="vi-VN" sz="3200" dirty="0">
              <a:solidFill>
                <a:prstClr val="black"/>
              </a:solidFill>
              <a:latin typeface="Times New Roman" panose="02020603050405020304" pitchFamily="18" charset="0"/>
              <a:cs typeface="Times New Roman" panose="02020603050405020304" pitchFamily="18" charset="0"/>
            </a:endParaRPr>
          </a:p>
          <a:p>
            <a:pPr algn="just"/>
            <a:r>
              <a:rPr lang="pt-PT" sz="3200" dirty="0">
                <a:solidFill>
                  <a:prstClr val="black"/>
                </a:solidFill>
                <a:latin typeface="Times New Roman" panose="02020603050405020304" pitchFamily="18" charset="0"/>
                <a:cs typeface="Times New Roman" panose="02020603050405020304" pitchFamily="18" charset="0"/>
              </a:rPr>
              <a:t>+ </a:t>
            </a:r>
            <a:r>
              <a:rPr lang="pt-PT" sz="3200" b="1" dirty="0">
                <a:solidFill>
                  <a:prstClr val="black"/>
                </a:solidFill>
                <a:latin typeface="Times New Roman" panose="02020603050405020304" pitchFamily="18" charset="0"/>
                <a:cs typeface="Times New Roman" panose="02020603050405020304" pitchFamily="18" charset="0"/>
              </a:rPr>
              <a:t>So sánh</a:t>
            </a:r>
            <a:r>
              <a:rPr lang="pt-PT" sz="3200" dirty="0">
                <a:solidFill>
                  <a:prstClr val="black"/>
                </a:solidFill>
                <a:latin typeface="Times New Roman" panose="02020603050405020304" pitchFamily="18" charset="0"/>
                <a:cs typeface="Times New Roman" panose="02020603050405020304" pitchFamily="18" charset="0"/>
              </a:rPr>
              <a:t> (so sánh nguy cơ chiến tranh hạt nhân với thành gươm</a:t>
            </a:r>
            <a:r>
              <a:rPr lang="vi-VN" sz="3200" b="1" i="1" dirty="0">
                <a:solidFill>
                  <a:prstClr val="black"/>
                </a:solidFill>
                <a:latin typeface="Times New Roman" panose="02020603050405020304" pitchFamily="18" charset="0"/>
                <a:cs typeface="Times New Roman" panose="02020603050405020304" pitchFamily="18" charset="0"/>
              </a:rPr>
              <a:t> Đa-mô-clét</a:t>
            </a:r>
            <a:r>
              <a:rPr lang="pt-PT"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a:p>
            <a:pPr algn="just"/>
            <a:r>
              <a:rPr lang="pt-PT" sz="3200" dirty="0">
                <a:solidFill>
                  <a:prstClr val="black"/>
                </a:solidFill>
                <a:latin typeface="Times New Roman" panose="02020603050405020304" pitchFamily="18" charset="0"/>
                <a:cs typeface="Times New Roman" panose="02020603050405020304" pitchFamily="18" charset="0"/>
              </a:rPr>
              <a:t>+ </a:t>
            </a:r>
            <a:r>
              <a:rPr lang="pt-PT" sz="3200" b="1" dirty="0">
                <a:solidFill>
                  <a:prstClr val="black"/>
                </a:solidFill>
                <a:latin typeface="Times New Roman" panose="02020603050405020304" pitchFamily="18" charset="0"/>
                <a:cs typeface="Times New Roman" panose="02020603050405020304" pitchFamily="18" charset="0"/>
              </a:rPr>
              <a:t>Liệt kê:</a:t>
            </a:r>
            <a:r>
              <a:rPr lang="pt-PT" sz="3200" dirty="0">
                <a:solidFill>
                  <a:prstClr val="black"/>
                </a:solidFill>
                <a:latin typeface="Times New Roman" panose="02020603050405020304" pitchFamily="18" charset="0"/>
                <a:cs typeface="Times New Roman" panose="02020603050405020304" pitchFamily="18" charset="0"/>
              </a:rPr>
              <a:t> (</a:t>
            </a:r>
            <a:r>
              <a:rPr lang="pt-PT" sz="3200" i="1" dirty="0">
                <a:solidFill>
                  <a:prstClr val="black"/>
                </a:solidFill>
                <a:latin typeface="Times New Roman" panose="02020603050405020304" pitchFamily="18" charset="0"/>
                <a:cs typeface="Times New Roman" panose="02020603050405020304" pitchFamily="18" charset="0"/>
              </a:rPr>
              <a:t>tiêu diệt tất cả các hành tinh đang xoay quanh mặt trời, cộng thêm bốn hành tinh nữa, và phá hủy thế thăng bằng của hệ mặt trời</a:t>
            </a:r>
            <a:r>
              <a:rPr lang="pt-PT"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9550" y="209550"/>
            <a:ext cx="11734800" cy="2554545"/>
          </a:xfrm>
          <a:prstGeom prst="rect">
            <a:avLst/>
          </a:prstGeom>
          <a:solidFill>
            <a:schemeClr val="accent6">
              <a:lumMod val="20000"/>
              <a:lumOff val="80000"/>
            </a:schemeClr>
          </a:solidFill>
        </p:spPr>
        <p:txBody>
          <a:bodyPr wrap="square">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1. </a:t>
            </a:r>
            <a:r>
              <a:rPr lang="pt-PT" sz="3200" dirty="0">
                <a:solidFill>
                  <a:srgbClr val="002060"/>
                </a:solidFill>
                <a:latin typeface="Times New Roman" panose="02020603050405020304" pitchFamily="18" charset="0"/>
                <a:cs typeface="Times New Roman" panose="02020603050405020304" pitchFamily="18" charset="0"/>
              </a:rPr>
              <a:t>Trong câu văn </a:t>
            </a:r>
            <a:r>
              <a:rPr lang="pt-PT" sz="3200" b="1" dirty="0">
                <a:solidFill>
                  <a:srgbClr val="002060"/>
                </a:solidFill>
                <a:latin typeface="Times New Roman" panose="02020603050405020304" pitchFamily="18" charset="0"/>
                <a:cs typeface="Times New Roman" panose="02020603050405020304" pitchFamily="18" charset="0"/>
              </a:rPr>
              <a:t>“</a:t>
            </a:r>
            <a:r>
              <a:rPr lang="vi-VN" sz="3200" b="1" i="1" dirty="0">
                <a:solidFill>
                  <a:srgbClr val="002060"/>
                </a:solidFill>
                <a:latin typeface="Times New Roman" panose="02020603050405020304" pitchFamily="18" charset="0"/>
                <a:cs typeface="Times New Roman" panose="02020603050405020304" pitchFamily="18" charset="0"/>
              </a:rPr>
              <a:t>Nguy cơ </a:t>
            </a:r>
            <a:r>
              <a:rPr lang="vi-VN" sz="3200" b="1" i="1">
                <a:solidFill>
                  <a:srgbClr val="002060"/>
                </a:solidFill>
                <a:latin typeface="Times New Roman" panose="02020603050405020304" pitchFamily="18" charset="0"/>
                <a:cs typeface="Times New Roman" panose="02020603050405020304" pitchFamily="18" charset="0"/>
              </a:rPr>
              <a:t>ghê gớm </a:t>
            </a:r>
            <a:r>
              <a:rPr lang="vi-VN" sz="3200" b="1" i="1" dirty="0">
                <a:solidFill>
                  <a:srgbClr val="002060"/>
                </a:solidFill>
                <a:latin typeface="Times New Roman" panose="02020603050405020304" pitchFamily="18" charset="0"/>
                <a:cs typeface="Times New Roman" panose="02020603050405020304" pitchFamily="18" charset="0"/>
              </a:rPr>
              <a:t>đó đang đè nặng lên chúng ta như thanh gươm Đa-mô-clét, về lí thuyết có thể tiêu diệt tất cả các hành tinh đang xoay quanh </a:t>
            </a:r>
            <a:r>
              <a:rPr lang="vi-VN" sz="3200" b="1" i="1">
                <a:solidFill>
                  <a:srgbClr val="002060"/>
                </a:solidFill>
                <a:latin typeface="Times New Roman" panose="02020603050405020304" pitchFamily="18" charset="0"/>
                <a:cs typeface="Times New Roman" panose="02020603050405020304" pitchFamily="18" charset="0"/>
              </a:rPr>
              <a:t>mặt trời</a:t>
            </a:r>
            <a:r>
              <a:rPr lang="en-US" sz="3200" b="1" i="1">
                <a:solidFill>
                  <a:srgbClr val="002060"/>
                </a:solidFill>
                <a:latin typeface="Times New Roman" panose="02020603050405020304" pitchFamily="18" charset="0"/>
                <a:cs typeface="Times New Roman" panose="02020603050405020304" pitchFamily="18" charset="0"/>
              </a:rPr>
              <a:t> </a:t>
            </a:r>
            <a:r>
              <a:rPr lang="vi-VN" sz="3200" b="1" i="1">
                <a:solidFill>
                  <a:srgbClr val="002060"/>
                </a:solidFill>
                <a:latin typeface="Times New Roman" panose="02020603050405020304" pitchFamily="18" charset="0"/>
                <a:cs typeface="Times New Roman" panose="02020603050405020304" pitchFamily="18" charset="0"/>
              </a:rPr>
              <a:t>cộng </a:t>
            </a:r>
            <a:r>
              <a:rPr lang="vi-VN" sz="3200" b="1" i="1" dirty="0">
                <a:solidFill>
                  <a:srgbClr val="002060"/>
                </a:solidFill>
                <a:latin typeface="Times New Roman" panose="02020603050405020304" pitchFamily="18" charset="0"/>
                <a:cs typeface="Times New Roman" panose="02020603050405020304" pitchFamily="18" charset="0"/>
              </a:rPr>
              <a:t>thêm bốn hành tinh nữa, và phá hủy thế thăng bằng của hệ mặt trời</a:t>
            </a:r>
            <a:r>
              <a:rPr lang="pt-PT" sz="3200" i="1" dirty="0">
                <a:solidFill>
                  <a:srgbClr val="002060"/>
                </a:solidFill>
                <a:latin typeface="Times New Roman" panose="02020603050405020304" pitchFamily="18" charset="0"/>
                <a:cs typeface="Times New Roman" panose="02020603050405020304" pitchFamily="18" charset="0"/>
              </a:rPr>
              <a:t>” </a:t>
            </a:r>
            <a:r>
              <a:rPr lang="pt-PT" sz="3200" dirty="0">
                <a:solidFill>
                  <a:srgbClr val="002060"/>
                </a:solidFill>
                <a:latin typeface="Times New Roman" panose="02020603050405020304" pitchFamily="18" charset="0"/>
                <a:cs typeface="Times New Roman" panose="02020603050405020304" pitchFamily="18" charset="0"/>
              </a:rPr>
              <a:t>Tác giả đã sử dụng biện pháp tu từ nào? Chỉ ra hiệu quả của biện pháp tu từ đó?</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707099"/>
            <a:ext cx="16764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34873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700088"/>
            <a:ext cx="4381500" cy="5262979"/>
          </a:xfrm>
          <a:prstGeom prst="rect">
            <a:avLst/>
          </a:prstGeom>
          <a:solidFill>
            <a:schemeClr val="accent6">
              <a:lumMod val="20000"/>
              <a:lumOff val="80000"/>
            </a:schemeClr>
          </a:solidFill>
        </p:spPr>
        <p:txBody>
          <a:bodyPr wrap="square">
            <a:spAutoFit/>
          </a:bodyPr>
          <a:lstStyle/>
          <a:p>
            <a:pPr algn="just"/>
            <a:r>
              <a:rPr lang="pt-PT" sz="2800" dirty="0">
                <a:solidFill>
                  <a:srgbClr val="002060"/>
                </a:solidFill>
                <a:latin typeface="Times New Roman" panose="02020603050405020304" pitchFamily="18" charset="0"/>
                <a:cs typeface="Times New Roman" panose="02020603050405020304" pitchFamily="18" charset="0"/>
              </a:rPr>
              <a:t>Trong câu văn </a:t>
            </a:r>
            <a:r>
              <a:rPr lang="pt-PT" sz="2800" b="1" dirty="0">
                <a:solidFill>
                  <a:srgbClr val="002060"/>
                </a:solidFill>
                <a:latin typeface="Times New Roman" panose="02020603050405020304" pitchFamily="18" charset="0"/>
                <a:cs typeface="Times New Roman" panose="02020603050405020304" pitchFamily="18" charset="0"/>
              </a:rPr>
              <a:t>“</a:t>
            </a:r>
            <a:r>
              <a:rPr lang="vi-VN" sz="2800" b="1" i="1" dirty="0">
                <a:solidFill>
                  <a:srgbClr val="002060"/>
                </a:solidFill>
                <a:latin typeface="Times New Roman" panose="02020603050405020304" pitchFamily="18" charset="0"/>
                <a:cs typeface="Times New Roman" panose="02020603050405020304" pitchFamily="18" charset="0"/>
              </a:rPr>
              <a:t>Nguy cơ ghê ghớm đó đang đè nặng lên chúng ta như thanh gươm Đa-mô-clét, về lí thuyết có thể tiêu diệt tất cả các hành tinh đang xoay quanh mặt trờicộng thêm bốn hành tinh nữa, và phá hủy thế thăng bằng của hệ mặt trời</a:t>
            </a:r>
            <a:r>
              <a:rPr lang="pt-PT" sz="2800" i="1" dirty="0">
                <a:solidFill>
                  <a:srgbClr val="002060"/>
                </a:solidFill>
                <a:latin typeface="Times New Roman" panose="02020603050405020304" pitchFamily="18" charset="0"/>
                <a:cs typeface="Times New Roman" panose="02020603050405020304" pitchFamily="18" charset="0"/>
              </a:rPr>
              <a:t>” </a:t>
            </a:r>
            <a:r>
              <a:rPr lang="pt-PT" sz="2800" dirty="0">
                <a:solidFill>
                  <a:srgbClr val="002060"/>
                </a:solidFill>
                <a:latin typeface="Times New Roman" panose="02020603050405020304" pitchFamily="18" charset="0"/>
                <a:cs typeface="Times New Roman" panose="02020603050405020304" pitchFamily="18" charset="0"/>
              </a:rPr>
              <a:t>Tác giả đã sử dụng biện pháp tu từ nào? Chỉ ra hiệu quả của biện pháp tu từ đó?</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91100" y="700087"/>
            <a:ext cx="6939036" cy="5262979"/>
          </a:xfrm>
          <a:prstGeom prst="rect">
            <a:avLst/>
          </a:prstGeom>
          <a:solidFill>
            <a:schemeClr val="accent4">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Tác dụng: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Thanh gươm Đa-mô-clét được treo bằng một sợi lông đuôi ngựa để chỉ tình thế nguy hiểm "ngàn cân treo sợi tóc" </a:t>
            </a: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ừ đó</a:t>
            </a: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tạo lên cách nói cụ thể, sinh động, giàu hình ảnh, hấp dẫn, gây sự chú ý với người đọc.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Nhấn mạnh</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nguy cơ</a:t>
            </a: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của</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chiến tranh hạt nhân</a:t>
            </a: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luôn</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đe doạ</a:t>
            </a:r>
            <a:r>
              <a:rPr kumimoji="0" lang="pt-PT"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toàn thể loài người và</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sự sống trên trái đất</a:t>
            </a:r>
            <a:r>
              <a:rPr kumimoji="0" lang="nl-NL"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sự huỷ diệt của vũ khí hạt nhân là vô cùng ghê gớm.</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đó, ta thấy được thái độ lo lắng của tác giả trước nguy cơ của chiến tranh hạt nhân.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50" y="154573"/>
            <a:ext cx="11734800" cy="2246769"/>
          </a:xfrm>
          <a:prstGeom prst="rect">
            <a:avLst/>
          </a:prstGeom>
        </p:spPr>
        <p:txBody>
          <a:bodyPr wrap="square">
            <a:spAutoFit/>
          </a:bodyPr>
          <a:lstStyle/>
          <a:p>
            <a:pPr algn="just"/>
            <a:r>
              <a:rPr lang="vi-VN" sz="2800" b="1"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ngành</a:t>
            </a:r>
            <a:r>
              <a:rPr lang="en-US" sz="2800" b="1" i="1" dirty="0">
                <a:solidFill>
                  <a:prstClr val="black"/>
                </a:solidFill>
                <a:latin typeface="Times New Roman" panose="02020603050405020304" pitchFamily="18" charset="0"/>
                <a:cs typeface="Times New Roman" panose="02020603050405020304" pitchFamily="18" charset="0"/>
              </a:rPr>
              <a:t> khoa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nghệ</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được</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tiến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bộ</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nhanh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ghê</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gớm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ngành</a:t>
            </a:r>
            <a:r>
              <a:rPr lang="en-US" sz="2800" b="1" i="1" dirty="0">
                <a:solidFill>
                  <a:prstClr val="black"/>
                </a:solidFill>
                <a:latin typeface="Times New Roman" panose="02020603050405020304" pitchFamily="18" charset="0"/>
                <a:cs typeface="Times New Roman" panose="02020603050405020304" pitchFamily="18" charset="0"/>
              </a:rPr>
              <a:t> khoa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kể</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từ</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nó</a:t>
            </a:r>
            <a:r>
              <a:rPr lang="en-US" sz="2800" b="1" i="1" dirty="0">
                <a:solidFill>
                  <a:prstClr val="black"/>
                </a:solidFill>
                <a:latin typeface="Times New Roman" panose="02020603050405020304" pitchFamily="18" charset="0"/>
                <a:cs typeface="Times New Roman" panose="02020603050405020304" pitchFamily="18" charset="0"/>
              </a:rPr>
              <a:t> ra </a:t>
            </a:r>
            <a:r>
              <a:rPr lang="en-US" sz="2800" b="1" i="1" dirty="0" err="1">
                <a:solidFill>
                  <a:prstClr val="black"/>
                </a:solidFill>
                <a:latin typeface="Times New Roman" panose="02020603050405020304" pitchFamily="18" charset="0"/>
                <a:cs typeface="Times New Roman" panose="02020603050405020304" pitchFamily="18" charset="0"/>
              </a:rPr>
              <a:t>đời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đây</a:t>
            </a:r>
            <a:r>
              <a:rPr lang="en-US" sz="2800" b="1" i="1" dirty="0">
                <a:solidFill>
                  <a:prstClr val="black"/>
                </a:solidFill>
                <a:latin typeface="Times New Roman" panose="02020603050405020304" pitchFamily="18" charset="0"/>
                <a:cs typeface="Times New Roman" panose="02020603050405020304" pitchFamily="18" charset="0"/>
              </a:rPr>
              <a:t> 41 </a:t>
            </a:r>
            <a:r>
              <a:rPr lang="en-US" sz="2800" b="1" i="1" dirty="0" err="1">
                <a:solidFill>
                  <a:prstClr val="black"/>
                </a:solidFill>
                <a:latin typeface="Times New Roman" panose="02020603050405020304" pitchFamily="18" charset="0"/>
                <a:cs typeface="Times New Roman" panose="02020603050405020304" pitchFamily="18" charset="0"/>
              </a:rPr>
              <a:t>năm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đứa</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tài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năng</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lại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tầm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quan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trọng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quyết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định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với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mệnh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thế</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09550" y="3093839"/>
            <a:ext cx="11734800" cy="3539430"/>
          </a:xfrm>
          <a:prstGeom prst="rect">
            <a:avLst/>
          </a:prstGeom>
          <a:ln>
            <a:solidFill>
              <a:schemeClr val="tx1"/>
            </a:solidFill>
            <a:prstDash val="dash"/>
          </a:ln>
        </p:spPr>
        <p:txBody>
          <a:bodyPr wrap="square">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a:t>
            </a:r>
            <a:r>
              <a:rPr lang="en-US" sz="2800" b="1" dirty="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gớm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vượt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bậc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mệnh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rõ</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này</a:t>
            </a:r>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509793"/>
            <a:ext cx="16764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19395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arn(inVertical)">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barn(inVertical)">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875F88-B25C-40C5-822C-26BCD4D37217}"/>
              </a:ext>
            </a:extLst>
          </p:cNvPr>
          <p:cNvSpPr txBox="1"/>
          <p:nvPr/>
        </p:nvSpPr>
        <p:spPr>
          <a:xfrm>
            <a:off x="238538" y="1459419"/>
            <a:ext cx="7248940"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u="sng" dirty="0" err="1">
                <a:latin typeface="Times New Roman" panose="02020603050405020304" pitchFamily="18" charset="0"/>
                <a:cs typeface="Times New Roman" panose="02020603050405020304" pitchFamily="18" charset="0"/>
              </a:rPr>
              <a:t>Giới</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thiệu</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chung</a:t>
            </a: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b="1" u="sng" dirty="0" err="1">
                <a:latin typeface="Times New Roman" panose="02020603050405020304" pitchFamily="18" charset="0"/>
                <a:cs typeface="Times New Roman" panose="02020603050405020304" pitchFamily="18" charset="0"/>
              </a:rPr>
              <a:t>Tác</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giả</a:t>
            </a:r>
            <a:endParaRPr lang="en-US" sz="2400" b="1" u="sng"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G. </a:t>
            </a:r>
            <a:r>
              <a:rPr lang="fr-FR" sz="2400" dirty="0" err="1">
                <a:latin typeface="Times New Roman" panose="02020603050405020304" pitchFamily="18" charset="0"/>
                <a:cs typeface="Times New Roman" panose="02020603050405020304" pitchFamily="18" charset="0"/>
              </a:rPr>
              <a:t>Mác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két</a:t>
            </a:r>
            <a:r>
              <a:rPr lang="fr-FR" sz="2400" dirty="0">
                <a:latin typeface="Times New Roman" panose="02020603050405020304" pitchFamily="18" charset="0"/>
                <a:cs typeface="Times New Roman" panose="02020603050405020304" pitchFamily="18" charset="0"/>
              </a:rPr>
              <a:t> ( 1928-2014)là </a:t>
            </a:r>
            <a:r>
              <a:rPr lang="fr-FR" sz="2400" dirty="0" err="1">
                <a:latin typeface="Times New Roman" panose="02020603050405020304" pitchFamily="18" charset="0"/>
                <a:cs typeface="Times New Roman" panose="02020603050405020304" pitchFamily="18" charset="0"/>
              </a:rPr>
              <a:t>nhà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Cô</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lôm</a:t>
            </a:r>
            <a:r>
              <a:rPr lang="fr-FR" sz="2400" dirty="0">
                <a:latin typeface="Times New Roman" panose="02020603050405020304" pitchFamily="18" charset="0"/>
                <a:cs typeface="Times New Roman" panose="02020603050405020304" pitchFamily="18" charset="0"/>
              </a:rPr>
              <a:t>- bi- a.</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nhận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giải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thưởng</a:t>
            </a:r>
            <a:r>
              <a:rPr lang="fr-FR" sz="2400" dirty="0">
                <a:latin typeface="Times New Roman" panose="02020603050405020304" pitchFamily="18" charset="0"/>
                <a:cs typeface="Times New Roman" panose="02020603050405020304" pitchFamily="18" charset="0"/>
              </a:rPr>
              <a:t> Nô- ben </a:t>
            </a:r>
            <a:r>
              <a:rPr lang="fr-FR" sz="2400" dirty="0" err="1">
                <a:latin typeface="Times New Roman" panose="02020603050405020304" pitchFamily="18" charset="0"/>
                <a:cs typeface="Times New Roman" panose="02020603050405020304" pitchFamily="18" charset="0"/>
              </a:rPr>
              <a:t>về</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học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năm</a:t>
            </a:r>
            <a:r>
              <a:rPr lang="fr-FR" sz="2400" dirty="0">
                <a:latin typeface="Times New Roman" panose="02020603050405020304" pitchFamily="18" charset="0"/>
                <a:cs typeface="Times New Roman" panose="02020603050405020304" pitchFamily="18" charset="0"/>
              </a:rPr>
              <a:t> 1982.</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0022A00-9BDC-4B75-B2AA-BDA5A3F822FF}"/>
              </a:ext>
            </a:extLst>
          </p:cNvPr>
          <p:cNvSpPr txBox="1"/>
          <p:nvPr/>
        </p:nvSpPr>
        <p:spPr>
          <a:xfrm>
            <a:off x="245165" y="2982912"/>
            <a:ext cx="3478695"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Tác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AB8734-71AC-4D08-87D1-C065B736E839}"/>
              </a:ext>
            </a:extLst>
          </p:cNvPr>
          <p:cNvSpPr txBox="1"/>
          <p:nvPr/>
        </p:nvSpPr>
        <p:spPr>
          <a:xfrm>
            <a:off x="318053" y="3429000"/>
            <a:ext cx="6857787" cy="2308324"/>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bản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trích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trong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bản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tham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luận</a:t>
            </a:r>
            <a:r>
              <a:rPr lang="fr-FR" sz="2400" dirty="0">
                <a:latin typeface="Times New Roman" panose="02020603050405020304" pitchFamily="18" charset="0"/>
                <a:cs typeface="Times New Roman" panose="02020603050405020304" pitchFamily="18" charset="0"/>
              </a:rPr>
              <a:t> “Thanh </a:t>
            </a:r>
            <a:r>
              <a:rPr lang="fr-FR" sz="2400" dirty="0" err="1">
                <a:latin typeface="Times New Roman" panose="02020603050405020304" pitchFamily="18" charset="0"/>
                <a:cs typeface="Times New Roman" panose="02020603050405020304" pitchFamily="18" charset="0"/>
              </a:rPr>
              <a:t>gươm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Đa-mô-clét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của</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đọc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cuộc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họp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sáu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nứơc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vào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tháng</a:t>
            </a:r>
            <a:r>
              <a:rPr lang="fr-FR" sz="2400" dirty="0">
                <a:latin typeface="Times New Roman" panose="02020603050405020304" pitchFamily="18" charset="0"/>
                <a:cs typeface="Times New Roman" panose="02020603050405020304" pitchFamily="18" charset="0"/>
              </a:rPr>
              <a:t> 8/1986 ( </a:t>
            </a:r>
            <a:r>
              <a:rPr lang="fr-FR" sz="2400" dirty="0" err="1">
                <a:latin typeface="Times New Roman" panose="02020603050405020304" pitchFamily="18" charset="0"/>
                <a:cs typeface="Times New Roman" panose="02020603050405020304" pitchFamily="18" charset="0"/>
              </a:rPr>
              <a:t>ấn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Độ</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Mê</a:t>
            </a:r>
            <a:r>
              <a:rPr lang="fr-FR" sz="2400" dirty="0">
                <a:latin typeface="Times New Roman" panose="02020603050405020304" pitchFamily="18" charset="0"/>
                <a:cs typeface="Times New Roman" panose="02020603050405020304" pitchFamily="18" charset="0"/>
              </a:rPr>
              <a:t>-hi-</a:t>
            </a:r>
            <a:r>
              <a:rPr lang="fr-FR" sz="2400" dirty="0" err="1">
                <a:latin typeface="Times New Roman" panose="02020603050405020304" pitchFamily="18" charset="0"/>
                <a:cs typeface="Times New Roman" panose="02020603050405020304" pitchFamily="18" charset="0"/>
              </a:rPr>
              <a:t>cô</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Thuỵ</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Điển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ác</a:t>
            </a:r>
            <a:r>
              <a:rPr lang="fr-FR" sz="24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hen</a:t>
            </a:r>
            <a:r>
              <a:rPr lang="fr-FR" sz="24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ti-na</a:t>
            </a:r>
            <a:r>
              <a:rPr lang="fr-FR" sz="2400" dirty="0">
                <a:latin typeface="Times New Roman" panose="02020603050405020304" pitchFamily="18" charset="0"/>
                <a:cs typeface="Times New Roman" panose="02020603050405020304" pitchFamily="18" charset="0"/>
              </a:rPr>
              <a:t>, Hi </a:t>
            </a:r>
            <a:r>
              <a:rPr lang="fr-FR" sz="2400" dirty="0" err="1">
                <a:latin typeface="Times New Roman" panose="02020603050405020304" pitchFamily="18" charset="0"/>
                <a:cs typeface="Times New Roman" panose="02020603050405020304" pitchFamily="18" charset="0"/>
              </a:rPr>
              <a:t>Lạp</a:t>
            </a:r>
            <a:r>
              <a:rPr lang="fr-FR" sz="2400" dirty="0">
                <a:latin typeface="Times New Roman" panose="02020603050405020304" pitchFamily="18" charset="0"/>
                <a:cs typeface="Times New Roman" panose="02020603050405020304" pitchFamily="18" charset="0"/>
              </a:rPr>
              <a:t>, Tan-da-ni-a)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218662" y="5022574"/>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2" descr="Giỏi Văn - Tác giả: Gabriel García Márquez">
            <a:extLst>
              <a:ext uri="{FF2B5EF4-FFF2-40B4-BE49-F238E27FC236}">
                <a16:creationId xmlns:a16="http://schemas.microsoft.com/office/drawing/2014/main" id="{72166D66-1782-4E62-903E-B8D2A878C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145" y="1677449"/>
            <a:ext cx="3178722" cy="4452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524E98C-5E8C-4DBF-B239-8E050D7489CC}"/>
              </a:ext>
            </a:extLst>
          </p:cNvPr>
          <p:cNvSpPr txBox="1"/>
          <p:nvPr/>
        </p:nvSpPr>
        <p:spPr>
          <a:xfrm>
            <a:off x="6619972" y="6398160"/>
            <a:ext cx="6097554" cy="276999"/>
          </a:xfrm>
          <a:prstGeom prst="rect">
            <a:avLst/>
          </a:prstGeom>
          <a:noFill/>
        </p:spPr>
        <p:txBody>
          <a:bodyPr wrap="square">
            <a:spAutoFit/>
          </a:bodyPr>
          <a:lstStyle/>
          <a:p>
            <a:r>
              <a:rPr lang="vi-VN" sz="1200" dirty="0"/>
              <a:t>Ảnh: </a:t>
            </a:r>
            <a:r>
              <a:rPr lang="en-US" sz="1200" dirty="0"/>
              <a:t>https://www.gioivan.net/photo/2/X6Pqo1zqj88I5WGIUcV_KA.1504694888.jpg</a:t>
            </a:r>
          </a:p>
        </p:txBody>
      </p:sp>
    </p:spTree>
    <p:extLst>
      <p:ext uri="{BB962C8B-B14F-4D97-AF65-F5344CB8AC3E}">
        <p14:creationId xmlns:p14="http://schemas.microsoft.com/office/powerpoint/2010/main" val="41641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7425DD1-42FD-4AB5-8A0D-B8967D7C7C48}"/>
              </a:ext>
            </a:extLst>
          </p:cNvPr>
          <p:cNvSpPr txBox="1"/>
          <p:nvPr/>
        </p:nvSpPr>
        <p:spPr>
          <a:xfrm>
            <a:off x="4244454" y="2674484"/>
            <a:ext cx="6196083" cy="346700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701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2374B7-657A-48A0-B83A-DFBADAD88CC0}"/>
              </a:ext>
            </a:extLst>
          </p:cNvPr>
          <p:cNvSpPr txBox="1"/>
          <p:nvPr/>
        </p:nvSpPr>
        <p:spPr>
          <a:xfrm>
            <a:off x="463827" y="1007165"/>
            <a:ext cx="11357112" cy="3416320"/>
          </a:xfrm>
          <a:prstGeom prst="rect">
            <a:avLst/>
          </a:prstGeom>
          <a:noFill/>
        </p:spPr>
        <p:txBody>
          <a:bodyPr wrap="square" rtlCol="0">
            <a:spAutoFit/>
          </a:bodyPr>
          <a:lstStyle/>
          <a:p>
            <a:pPr algn="ctr"/>
            <a:r>
              <a:rPr lang="nl-NL" sz="2400" b="1" dirty="0">
                <a:solidFill>
                  <a:srgbClr val="FF0000"/>
                </a:solidFill>
                <a:latin typeface="Times New Roman" panose="02020603050405020304" pitchFamily="18" charset="0"/>
                <a:cs typeface="Times New Roman" panose="02020603050405020304" pitchFamily="18" charset="0"/>
              </a:rPr>
              <a:t>THẢO LUẬN NHÓM (3 PHÚT)</a:t>
            </a:r>
          </a:p>
          <a:p>
            <a:r>
              <a:rPr lang="nl-NL" sz="2800" b="1" dirty="0">
                <a:solidFill>
                  <a:srgbClr val="0070C0"/>
                </a:solidFill>
                <a:latin typeface="Times New Roman" panose="02020603050405020304" pitchFamily="18" charset="0"/>
                <a:cs typeface="Times New Roman" panose="02020603050405020304" pitchFamily="18" charset="0"/>
              </a:rPr>
              <a:t>Nhóm 1</a:t>
            </a:r>
            <a:r>
              <a:rPr lang="nl-NL" sz="2800" b="1" dirty="0">
                <a:latin typeface="Times New Roman" panose="02020603050405020304" pitchFamily="18" charset="0"/>
                <a:cs typeface="Times New Roman" panose="02020603050405020304" pitchFamily="18" charset="0"/>
              </a:rPr>
              <a:t>:? Văn bản thuộc kiểu văn bản nào ? Xác định phư­ơng thức biểu đạt của VB?</a:t>
            </a:r>
            <a:endParaRPr lang="en-US" sz="2800" b="1" dirty="0">
              <a:latin typeface="Times New Roman" panose="02020603050405020304" pitchFamily="18" charset="0"/>
              <a:cs typeface="Times New Roman" panose="02020603050405020304" pitchFamily="18" charset="0"/>
            </a:endParaRPr>
          </a:p>
          <a:p>
            <a:r>
              <a:rPr lang="nl-NL" sz="2800" b="1" dirty="0">
                <a:solidFill>
                  <a:srgbClr val="0070C0"/>
                </a:solidFill>
                <a:latin typeface="Times New Roman" panose="02020603050405020304" pitchFamily="18" charset="0"/>
                <a:cs typeface="Times New Roman" panose="02020603050405020304" pitchFamily="18" charset="0"/>
              </a:rPr>
              <a:t>Nhóm 2</a:t>
            </a:r>
            <a:r>
              <a:rPr lang="nl-NL" sz="2800" b="1" dirty="0">
                <a:latin typeface="Times New Roman" panose="02020603050405020304" pitchFamily="18" charset="0"/>
                <a:cs typeface="Times New Roman" panose="02020603050405020304" pitchFamily="18" charset="0"/>
              </a:rPr>
              <a:t>:? Văn bản đ­ược chia thành mấy phần, nội dung của từng phần là gì ?</a:t>
            </a:r>
            <a:endParaRPr lang="en-US" sz="2800" b="1" dirty="0">
              <a:latin typeface="Times New Roman" panose="02020603050405020304" pitchFamily="18" charset="0"/>
              <a:cs typeface="Times New Roman" panose="02020603050405020304" pitchFamily="18" charset="0"/>
            </a:endParaRPr>
          </a:p>
          <a:p>
            <a:r>
              <a:rPr lang="nl-NL" sz="2800" b="1" dirty="0">
                <a:solidFill>
                  <a:srgbClr val="0070C0"/>
                </a:solidFill>
                <a:latin typeface="Times New Roman" panose="02020603050405020304" pitchFamily="18" charset="0"/>
                <a:cs typeface="Times New Roman" panose="02020603050405020304" pitchFamily="18" charset="0"/>
              </a:rPr>
              <a:t>Nhóm 3</a:t>
            </a:r>
            <a:r>
              <a:rPr lang="nl-NL" sz="2800" b="1" dirty="0">
                <a:latin typeface="Times New Roman" panose="02020603050405020304" pitchFamily="18" charset="0"/>
                <a:cs typeface="Times New Roman" panose="02020603050405020304" pitchFamily="18" charset="0"/>
              </a:rPr>
              <a:t>:? Luận điểm chính của VB là gì?</a:t>
            </a:r>
            <a:endParaRPr lang="en-US" sz="2800" b="1" dirty="0">
              <a:latin typeface="Times New Roman" panose="02020603050405020304" pitchFamily="18" charset="0"/>
              <a:cs typeface="Times New Roman" panose="02020603050405020304" pitchFamily="18" charset="0"/>
            </a:endParaRPr>
          </a:p>
          <a:p>
            <a:r>
              <a:rPr lang="fr-FR" sz="2800" b="1" dirty="0" err="1">
                <a:solidFill>
                  <a:srgbClr val="0070C0"/>
                </a:solidFill>
                <a:latin typeface="Times New Roman" panose="02020603050405020304" pitchFamily="18" charset="0"/>
                <a:cs typeface="Times New Roman" panose="02020603050405020304" pitchFamily="18" charset="0"/>
              </a:rPr>
              <a:t>Nhóm</a:t>
            </a:r>
            <a:r>
              <a:rPr lang="fr-FR" sz="2800" b="1" dirty="0">
                <a:solidFill>
                  <a:srgbClr val="0070C0"/>
                </a:solidFill>
                <a:latin typeface="Times New Roman" panose="02020603050405020304" pitchFamily="18" charset="0"/>
                <a:cs typeface="Times New Roman" panose="02020603050405020304" pitchFamily="18" charset="0"/>
              </a:rPr>
              <a:t> 4 </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Luận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điểm</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trên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đư­ợc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triển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khai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bằng</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hệ</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thống</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luận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cứ</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nào</a:t>
            </a:r>
            <a:r>
              <a:rPr lang="fr-FR"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13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C137-A85F-4255-8F80-DD3AAF2F0303}"/>
              </a:ext>
            </a:extLst>
          </p:cNvPr>
          <p:cNvSpPr txBox="1"/>
          <p:nvPr/>
        </p:nvSpPr>
        <p:spPr>
          <a:xfrm>
            <a:off x="337931" y="185531"/>
            <a:ext cx="11516138" cy="1815882"/>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6,7-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a:t>
            </a:r>
          </a:p>
          <a:p>
            <a:pPr algn="ctr"/>
            <a:r>
              <a:rPr lang="en-US" sz="2800" b="1" dirty="0">
                <a:solidFill>
                  <a:srgbClr val="FF0000"/>
                </a:solidFill>
                <a:latin typeface="Times New Roman" panose="02020603050405020304" pitchFamily="18" charset="0"/>
                <a:cs typeface="Times New Roman" panose="02020603050405020304" pitchFamily="18" charset="0"/>
              </a:rPr>
              <a:t>ĐẤU TRANH CHO MỘT THẾ GIỚI HOÀ BÌNH</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bri</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Gác</a:t>
            </a:r>
            <a:r>
              <a:rPr lang="en-US" sz="2800" dirty="0">
                <a:solidFill>
                  <a:srgbClr val="FF0000"/>
                </a:solidFill>
                <a:latin typeface="Times New Roman" panose="02020603050405020304" pitchFamily="18" charset="0"/>
                <a:cs typeface="Times New Roman" panose="02020603050405020304" pitchFamily="18" charset="0"/>
              </a:rPr>
              <a:t>-xi-a </a:t>
            </a:r>
            <a:r>
              <a:rPr lang="en-US" sz="2800" dirty="0" err="1">
                <a:solidFill>
                  <a:srgbClr val="FF0000"/>
                </a:solidFill>
                <a:latin typeface="Times New Roman" panose="02020603050405020304" pitchFamily="18" charset="0"/>
                <a:cs typeface="Times New Roman" panose="02020603050405020304" pitchFamily="18" charset="0"/>
              </a:rPr>
              <a:t>Mác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ket</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DF3E77-2F32-4202-85CD-CF9B195D0C87}"/>
              </a:ext>
            </a:extLst>
          </p:cNvPr>
          <p:cNvSpPr txBox="1"/>
          <p:nvPr/>
        </p:nvSpPr>
        <p:spPr>
          <a:xfrm>
            <a:off x="337649" y="1474156"/>
            <a:ext cx="4750905" cy="156966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II.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Hiểu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văn</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1. </a:t>
            </a:r>
            <a:r>
              <a:rPr lang="fr-FR" sz="2400" b="1" u="sng" dirty="0" err="1">
                <a:latin typeface="Times New Roman" panose="02020603050405020304" pitchFamily="18" charset="0"/>
                <a:cs typeface="Times New Roman" panose="02020603050405020304" pitchFamily="18" charset="0"/>
              </a:rPr>
              <a:t>Đọc</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Chú</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6EED03B-4901-4740-B4EC-B02B24A70437}"/>
              </a:ext>
            </a:extLst>
          </p:cNvPr>
          <p:cNvSpPr txBox="1"/>
          <p:nvPr/>
        </p:nvSpPr>
        <p:spPr>
          <a:xfrm>
            <a:off x="436729" y="2258986"/>
            <a:ext cx="2688609" cy="83099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2. </a:t>
            </a:r>
            <a:r>
              <a:rPr lang="fr-FR" sz="2400" b="1" u="sng" dirty="0" err="1">
                <a:latin typeface="Times New Roman" panose="02020603050405020304" pitchFamily="18" charset="0"/>
                <a:cs typeface="Times New Roman" panose="02020603050405020304" pitchFamily="18" charset="0"/>
              </a:rPr>
              <a:t>Kết</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cấu</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bố</a:t>
            </a:r>
            <a:r>
              <a:rPr lang="fr-FR" sz="2400" b="1" u="sng" dirty="0">
                <a:latin typeface="Times New Roman" panose="02020603050405020304" pitchFamily="18" charset="0"/>
                <a:cs typeface="Times New Roman" panose="02020603050405020304" pitchFamily="18" charset="0"/>
              </a:rPr>
              <a:t> </a:t>
            </a:r>
            <a:r>
              <a:rPr lang="fr-FR" sz="2400" b="1" u="sng" dirty="0" err="1">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7425DD1-42FD-4AB5-8A0D-B8967D7C7C48}"/>
              </a:ext>
            </a:extLst>
          </p:cNvPr>
          <p:cNvSpPr txBox="1"/>
          <p:nvPr/>
        </p:nvSpPr>
        <p:spPr>
          <a:xfrm>
            <a:off x="4244454" y="2674484"/>
            <a:ext cx="6196083" cy="3467009"/>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03FC4F88-2787-4216-A7E6-F7469D5E8950}"/>
              </a:ext>
            </a:extLst>
          </p:cNvPr>
          <p:cNvSpPr txBox="1"/>
          <p:nvPr/>
        </p:nvSpPr>
        <p:spPr>
          <a:xfrm>
            <a:off x="436728" y="2690336"/>
            <a:ext cx="4651825" cy="1938992"/>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loại</a:t>
            </a:r>
            <a:r>
              <a:rPr lang="fr-FR" sz="2400" dirty="0">
                <a:latin typeface="Times New Roman" panose="02020603050405020304" pitchFamily="18" charset="0"/>
                <a:cs typeface="Times New Roman" panose="02020603050405020304" pitchFamily="18" charset="0"/>
              </a:rPr>
              <a:t> : </a:t>
            </a:r>
            <a:r>
              <a:rPr lang="fr-FR" sz="2400" dirty="0" err="1">
                <a:latin typeface="Times New Roman" panose="02020603050405020304" pitchFamily="18" charset="0"/>
                <a:cs typeface="Times New Roman" panose="02020603050405020304" pitchFamily="18" charset="0"/>
              </a:rPr>
              <a:t>văn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bản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nhật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Kiểu</a:t>
            </a:r>
            <a:r>
              <a:rPr lang="fr-FR" sz="2400" dirty="0">
                <a:latin typeface="Times New Roman" panose="02020603050405020304" pitchFamily="18" charset="0"/>
                <a:cs typeface="Times New Roman" panose="02020603050405020304" pitchFamily="18" charset="0"/>
              </a:rPr>
              <a:t> VB : </a:t>
            </a:r>
            <a:r>
              <a:rPr lang="fr-FR" sz="2400" dirty="0" err="1">
                <a:latin typeface="Times New Roman" panose="02020603050405020304" pitchFamily="18" charset="0"/>
                <a:cs typeface="Times New Roman" panose="02020603050405020304" pitchFamily="18" charset="0"/>
              </a:rPr>
              <a:t>Nghị</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luận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trị</a:t>
            </a:r>
            <a:r>
              <a:rPr lang="fr-FR" sz="2400" dirty="0">
                <a:latin typeface="Times New Roman" panose="02020603050405020304" pitchFamily="18" charset="0"/>
                <a:cs typeface="Times New Roman" panose="02020603050405020304" pitchFamily="18" charset="0"/>
              </a:rPr>
              <a:t> XH.</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PTBĐ: </a:t>
            </a:r>
            <a:r>
              <a:rPr lang="fr-FR" sz="2400" dirty="0" err="1">
                <a:latin typeface="Times New Roman" panose="02020603050405020304" pitchFamily="18" charset="0"/>
                <a:cs typeface="Times New Roman" panose="02020603050405020304" pitchFamily="18" charset="0"/>
              </a:rPr>
              <a:t>Nghị</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luận</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cục</a:t>
            </a:r>
            <a:r>
              <a:rPr lang="fr-FR" sz="2400" dirty="0">
                <a:latin typeface="Times New Roman" panose="02020603050405020304" pitchFamily="18" charset="0"/>
                <a:cs typeface="Times New Roman" panose="02020603050405020304" pitchFamily="18" charset="0"/>
              </a:rPr>
              <a:t> :  3 </a:t>
            </a:r>
            <a:r>
              <a:rPr lang="fr-FR" sz="2400" dirty="0" err="1">
                <a:latin typeface="Times New Roman" panose="02020603050405020304" pitchFamily="18" charset="0"/>
                <a:cs typeface="Times New Roman" panose="02020603050405020304" pitchFamily="18" charset="0"/>
              </a:rPr>
              <a:t>phần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21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3028950" y="1052863"/>
            <a:ext cx="2362200" cy="5847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0" y="196714"/>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196714"/>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196714"/>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91150" y="1637638"/>
            <a:ext cx="6591300" cy="1477328"/>
          </a:xfrm>
          <a:prstGeom prst="rect">
            <a:avLst/>
          </a:prstGeom>
          <a:solidFill>
            <a:schemeClr val="accent6">
              <a:lumMod val="20000"/>
              <a:lumOff val="8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1</a:t>
            </a:r>
            <a:r>
              <a:rPr kumimoji="0" lang="vi-VN" sz="3000" b="1" i="0" u="none" strike="noStrike" kern="0" cap="none" spc="0" normalizeH="0" baseline="0" noProof="0" dirty="0">
                <a:ln>
                  <a:noFill/>
                </a:ln>
                <a:solidFill>
                  <a:prstClr val="black"/>
                </a:solidFill>
                <a:effectLst/>
                <a:uLnTx/>
                <a:uFillTx/>
                <a:latin typeface="+mj-lt"/>
              </a:rPr>
              <a:t>: Từ đầu … </a:t>
            </a:r>
            <a:r>
              <a:rPr kumimoji="0" lang="vi-VN" sz="3000" b="1" i="1" u="none" strike="noStrike" kern="0" cap="none" spc="0" normalizeH="0" baseline="0" noProof="0" dirty="0">
                <a:ln>
                  <a:noFill/>
                </a:ln>
                <a:solidFill>
                  <a:prstClr val="black"/>
                </a:solidFill>
                <a:effectLst/>
                <a:uLnTx/>
                <a:uFillTx/>
                <a:latin typeface="+mj-lt"/>
              </a:rPr>
              <a:t>sống tốt đẹp hơn</a:t>
            </a:r>
            <a:r>
              <a:rPr kumimoji="0" lang="vi-VN" sz="3000" b="1" i="0" u="none" strike="noStrike" kern="0" cap="none" spc="0" normalizeH="0" baseline="0" noProof="0" dirty="0">
                <a:ln>
                  <a:noFill/>
                </a:ln>
                <a:solidFill>
                  <a:prstClr val="black"/>
                </a:solidFill>
                <a:effectLst/>
                <a:uLnTx/>
                <a:uFillTx/>
                <a:latin typeface="+mj-lt"/>
              </a:rPr>
              <a:t> → </a:t>
            </a:r>
            <a:r>
              <a:rPr kumimoji="0" lang="vi-VN" sz="3000" b="0" i="0" u="none" strike="noStrike" kern="0" cap="none" spc="0" normalizeH="0" baseline="0" noProof="0" dirty="0">
                <a:ln>
                  <a:noFill/>
                </a:ln>
                <a:solidFill>
                  <a:prstClr val="black"/>
                </a:solidFill>
                <a:effectLst/>
                <a:uLnTx/>
                <a:uFillTx/>
                <a:latin typeface="+mj-lt"/>
              </a:rPr>
              <a:t>Nguy cơ chiến tranh hạt nhân đang đè nặng lên toàn trái đất.</a:t>
            </a:r>
          </a:p>
        </p:txBody>
      </p:sp>
      <p:pic>
        <p:nvPicPr>
          <p:cNvPr id="9" name="Picture 8"/>
          <p:cNvPicPr>
            <a:picLocks noChangeAspect="1"/>
          </p:cNvPicPr>
          <p:nvPr/>
        </p:nvPicPr>
        <p:blipFill>
          <a:blip r:embed="rId2"/>
          <a:stretch>
            <a:fillRect/>
          </a:stretch>
        </p:blipFill>
        <p:spPr>
          <a:xfrm>
            <a:off x="-197771" y="1637638"/>
            <a:ext cx="5798471" cy="5093226"/>
          </a:xfrm>
          <a:prstGeom prst="rect">
            <a:avLst/>
          </a:prstGeom>
          <a:ln>
            <a:noFill/>
          </a:ln>
          <a:effectLst>
            <a:softEdge rad="635000"/>
          </a:effectLst>
        </p:spPr>
      </p:pic>
      <p:sp>
        <p:nvSpPr>
          <p:cNvPr id="10" name="Rectangle 9"/>
          <p:cNvSpPr/>
          <p:nvPr/>
        </p:nvSpPr>
        <p:spPr>
          <a:xfrm>
            <a:off x="5391150" y="3430950"/>
            <a:ext cx="6591300" cy="1477328"/>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2</a:t>
            </a:r>
            <a:r>
              <a:rPr kumimoji="0" lang="vi-VN" sz="3000" b="1" i="0" u="none" strike="noStrike" kern="0" cap="none" spc="0" normalizeH="0" baseline="0" noProof="0" dirty="0">
                <a:ln>
                  <a:noFill/>
                </a:ln>
                <a:solidFill>
                  <a:prstClr val="black"/>
                </a:solidFill>
                <a:effectLst/>
                <a:uLnTx/>
                <a:uFillTx/>
                <a:latin typeface="+mj-lt"/>
              </a:rPr>
              <a:t>: Tiếp theo … </a:t>
            </a:r>
            <a:r>
              <a:rPr kumimoji="0" lang="vi-VN" sz="3000" b="1" i="1" u="none" strike="noStrike" kern="0" cap="none" spc="0" normalizeH="0" baseline="0" noProof="0" dirty="0">
                <a:ln>
                  <a:noFill/>
                </a:ln>
                <a:solidFill>
                  <a:prstClr val="black"/>
                </a:solidFill>
                <a:effectLst/>
                <a:uLnTx/>
                <a:uFillTx/>
                <a:latin typeface="+mj-lt"/>
              </a:rPr>
              <a:t>xuất phát của nó</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 Chứng</a:t>
            </a:r>
            <a:r>
              <a:rPr kumimoji="0" lang="vi-VN" sz="3000" b="0" i="0" u="none" strike="noStrike" kern="0" cap="none" spc="0" normalizeH="0" noProof="0" dirty="0">
                <a:ln>
                  <a:noFill/>
                </a:ln>
                <a:solidFill>
                  <a:prstClr val="black"/>
                </a:solidFill>
                <a:effectLst/>
                <a:uLnTx/>
                <a:uFillTx/>
                <a:latin typeface="+mj-lt"/>
              </a:rPr>
              <a:t> minh</a:t>
            </a:r>
            <a:r>
              <a:rPr kumimoji="0" lang="vi-VN" sz="3000" b="0" i="0" u="none" strike="noStrike" kern="0" cap="none" spc="0" normalizeH="0" baseline="0" noProof="0" dirty="0">
                <a:ln>
                  <a:noFill/>
                </a:ln>
                <a:solidFill>
                  <a:prstClr val="black"/>
                </a:solidFill>
                <a:effectLst/>
                <a:uLnTx/>
                <a:uFillTx/>
                <a:latin typeface="+mj-lt"/>
              </a:rPr>
              <a:t> cho sự nguy hiểm và phi lý của chiến tranh hạt nhân.</a:t>
            </a:r>
          </a:p>
        </p:txBody>
      </p:sp>
      <p:sp>
        <p:nvSpPr>
          <p:cNvPr id="11" name="Rectangle 10"/>
          <p:cNvSpPr/>
          <p:nvPr/>
        </p:nvSpPr>
        <p:spPr>
          <a:xfrm>
            <a:off x="5391150" y="5143396"/>
            <a:ext cx="6591300" cy="1015663"/>
          </a:xfrm>
          <a:prstGeom prst="rect">
            <a:avLst/>
          </a:prstGeom>
          <a:solidFill>
            <a:schemeClr val="accent6">
              <a:lumMod val="60000"/>
              <a:lumOff val="4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3</a:t>
            </a:r>
            <a:r>
              <a:rPr kumimoji="0" lang="vi-VN" sz="3000" b="1" i="0" u="none" strike="noStrike" kern="0" cap="none" spc="0" normalizeH="0" baseline="0" noProof="0" dirty="0">
                <a:ln>
                  <a:noFill/>
                </a:ln>
                <a:solidFill>
                  <a:prstClr val="black"/>
                </a:solidFill>
                <a:effectLst/>
                <a:uLnTx/>
                <a:uFillTx/>
                <a:latin typeface="+mj-lt"/>
              </a:rPr>
              <a:t>: … </a:t>
            </a:r>
            <a:r>
              <a:rPr kumimoji="0" lang="vi-VN" sz="3000" b="1" i="1" u="none" strike="noStrike" kern="0" cap="none" spc="0" normalizeH="0" baseline="0" noProof="0" dirty="0">
                <a:ln>
                  <a:noFill/>
                </a:ln>
                <a:solidFill>
                  <a:prstClr val="black"/>
                </a:solidFill>
                <a:effectLst/>
                <a:uLnTx/>
                <a:uFillTx/>
                <a:latin typeface="+mj-lt"/>
              </a:rPr>
              <a:t>còn lại</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Nhiệm vụ của chúng ta và đề nghị của nhà văn.</a:t>
            </a:r>
          </a:p>
        </p:txBody>
      </p:sp>
      <p:sp>
        <p:nvSpPr>
          <p:cNvPr id="12" name="TextBox 11"/>
          <p:cNvSpPr txBox="1"/>
          <p:nvPr/>
        </p:nvSpPr>
        <p:spPr>
          <a:xfrm>
            <a:off x="3384343" y="991308"/>
            <a:ext cx="1651414" cy="707886"/>
          </a:xfrm>
          <a:prstGeom prst="rect">
            <a:avLst/>
          </a:prstGeom>
          <a:noFill/>
        </p:spPr>
        <p:txBody>
          <a:bodyPr wrap="none" rtlCol="0">
            <a:spAutoFit/>
          </a:bodyPr>
          <a:lstStyle/>
          <a:p>
            <a:r>
              <a:rPr lang="vi-VN" sz="4000" b="1" dirty="0">
                <a:latin typeface="+mj-lt"/>
              </a:rPr>
              <a:t>Bố cục</a:t>
            </a:r>
            <a:endParaRPr lang="en-US" sz="4000" b="1" dirty="0">
              <a:latin typeface="+mj-lt"/>
            </a:endParaRPr>
          </a:p>
        </p:txBody>
      </p:sp>
      <p:sp>
        <p:nvSpPr>
          <p:cNvPr id="13" name="TextBox 12"/>
          <p:cNvSpPr txBox="1"/>
          <p:nvPr/>
        </p:nvSpPr>
        <p:spPr>
          <a:xfrm>
            <a:off x="-23031" y="0"/>
            <a:ext cx="7246961" cy="461665"/>
          </a:xfrm>
          <a:prstGeom prst="rect">
            <a:avLst/>
          </a:prstGeom>
          <a:noFill/>
        </p:spPr>
        <p:txBody>
          <a:bodyPr wrap="square" rtlCol="0">
            <a:spAutoFit/>
          </a:bodyPr>
          <a:lstStyle/>
          <a:p>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Văn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bản</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Đấu</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tranh</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cho</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một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thế</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giới</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hòa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 </a:t>
            </a:r>
            <a:r>
              <a:rPr lang="en-US"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rPr>
              <a:t>bình</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0000" endA="300" endPos="50000" dist="29997"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42813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0" grpId="0" animBg="1"/>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2104</TotalTime>
  <Words>3690</Words>
  <Application>Microsoft Office PowerPoint</Application>
  <PresentationFormat>Widescreen</PresentationFormat>
  <Paragraphs>267</Paragraphs>
  <Slides>43</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宋体</vt:lpstr>
      <vt:lpstr>Arial</vt:lpstr>
      <vt:lpstr>Calibri</vt:lpstr>
      <vt:lpstr>Calibri Light</vt:lpstr>
      <vt:lpstr>Times New Roman</vt:lpstr>
      <vt:lpstr>Trebuchet MS</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111</cp:revision>
  <dcterms:created xsi:type="dcterms:W3CDTF">2021-08-17T09:33:20Z</dcterms:created>
  <dcterms:modified xsi:type="dcterms:W3CDTF">2024-06-09T17:30:32Z</dcterms:modified>
</cp:coreProperties>
</file>