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1" r:id="rId6"/>
    <p:sldId id="262" r:id="rId7"/>
    <p:sldId id="276" r:id="rId8"/>
    <p:sldId id="277" r:id="rId9"/>
    <p:sldId id="278" r:id="rId10"/>
    <p:sldId id="263" r:id="rId11"/>
    <p:sldId id="265" r:id="rId12"/>
    <p:sldId id="266" r:id="rId13"/>
    <p:sldId id="267" r:id="rId14"/>
    <p:sldId id="270" r:id="rId15"/>
    <p:sldId id="272"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6B25A9-A6B5-4A16-8A12-C0C0EB05D7D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133251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B25A9-A6B5-4A16-8A12-C0C0EB05D7D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56819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B25A9-A6B5-4A16-8A12-C0C0EB05D7D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66381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B25A9-A6B5-4A16-8A12-C0C0EB05D7D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366319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6B25A9-A6B5-4A16-8A12-C0C0EB05D7D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356448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B25A9-A6B5-4A16-8A12-C0C0EB05D7D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159537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B25A9-A6B5-4A16-8A12-C0C0EB05D7DD}"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55710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B25A9-A6B5-4A16-8A12-C0C0EB05D7DD}"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31892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B25A9-A6B5-4A16-8A12-C0C0EB05D7DD}"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311241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6B25A9-A6B5-4A16-8A12-C0C0EB05D7D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253573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6B25A9-A6B5-4A16-8A12-C0C0EB05D7D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2F5A3-F60B-40A5-BE93-AE4791886709}" type="slidenum">
              <a:rPr lang="en-US" smtClean="0"/>
              <a:t>‹#›</a:t>
            </a:fld>
            <a:endParaRPr lang="en-US"/>
          </a:p>
        </p:txBody>
      </p:sp>
    </p:spTree>
    <p:extLst>
      <p:ext uri="{BB962C8B-B14F-4D97-AF65-F5344CB8AC3E}">
        <p14:creationId xmlns:p14="http://schemas.microsoft.com/office/powerpoint/2010/main" val="367291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B25A9-A6B5-4A16-8A12-C0C0EB05D7DD}" type="datetimeFigureOut">
              <a:rPr lang="en-US" smtClean="0"/>
              <a:t>6/10/2024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2F5A3-F60B-40A5-BE93-AE4791886709}" type="slidenum">
              <a:rPr lang="en-US" smtClean="0"/>
              <a:t>‹#›</a:t>
            </a:fld>
            <a:endParaRPr lang="en-US"/>
          </a:p>
        </p:txBody>
      </p:sp>
    </p:spTree>
    <p:extLst>
      <p:ext uri="{BB962C8B-B14F-4D97-AF65-F5344CB8AC3E}">
        <p14:creationId xmlns:p14="http://schemas.microsoft.com/office/powerpoint/2010/main" val="255011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pload.wikimedia.org/wikipedia/vi/8/89/Nguy%E1%BB%85n_Quang_S%C3%A1ng.jpe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WordArt 2"/>
          <p:cNvSpPr>
            <a:spLocks noChangeArrowheads="1" noChangeShapeType="1" noTextEdit="1"/>
          </p:cNvSpPr>
          <p:nvPr/>
        </p:nvSpPr>
        <p:spPr bwMode="auto">
          <a:xfrm>
            <a:off x="1828800" y="1076326"/>
            <a:ext cx="8610600" cy="3114675"/>
          </a:xfrm>
          <a:prstGeom prst="rect">
            <a:avLst/>
          </a:prstGeom>
        </p:spPr>
        <p:txBody>
          <a:bodyPr wrap="none" fromWordArt="1">
            <a:prstTxWarp prst="textDeflate">
              <a:avLst>
                <a:gd name="adj" fmla="val 18750"/>
              </a:avLst>
            </a:prstTxWarp>
          </a:bodyPr>
          <a:lstStyle/>
          <a:p>
            <a:pPr algn="ctr"/>
            <a:r>
              <a:rPr lang="en-US" sz="3600" b="1" kern="10" dirty="0" err="1">
                <a:ln w="9525">
                  <a:solidFill>
                    <a:srgbClr val="0033CC"/>
                  </a:solidFill>
                  <a:round/>
                  <a:headEnd/>
                  <a:tailEnd/>
                </a:ln>
                <a:solidFill>
                  <a:srgbClr val="990099"/>
                </a:solidFill>
                <a:effectLst>
                  <a:outerShdw dist="35921" dir="2700000" algn="ctr" rotWithShape="0">
                    <a:srgbClr val="808080">
                      <a:alpha val="79999"/>
                    </a:srgbClr>
                  </a:outerShdw>
                </a:effectLst>
              </a:rPr>
              <a:t>NGữ</a:t>
            </a:r>
            <a:r>
              <a:rPr lang="en-US" sz="3600" b="1" kern="10" dirty="0">
                <a:ln w="9525">
                  <a:solidFill>
                    <a:srgbClr val="0033CC"/>
                  </a:solidFill>
                  <a:round/>
                  <a:headEnd/>
                  <a:tailEnd/>
                </a:ln>
                <a:solidFill>
                  <a:srgbClr val="990099"/>
                </a:solidFill>
                <a:effectLst>
                  <a:outerShdw dist="35921" dir="2700000" algn="ctr" rotWithShape="0">
                    <a:srgbClr val="808080">
                      <a:alpha val="79999"/>
                    </a:srgbClr>
                  </a:outerShdw>
                </a:effectLst>
              </a:rPr>
              <a:t> </a:t>
            </a:r>
            <a:r>
              <a:rPr lang="en-US" sz="3600" b="1" kern="10" dirty="0" err="1">
                <a:ln w="9525">
                  <a:solidFill>
                    <a:srgbClr val="0033CC"/>
                  </a:solidFill>
                  <a:round/>
                  <a:headEnd/>
                  <a:tailEnd/>
                </a:ln>
                <a:solidFill>
                  <a:srgbClr val="990099"/>
                </a:solidFill>
                <a:effectLst>
                  <a:outerShdw dist="35921" dir="2700000" algn="ctr" rotWithShape="0">
                    <a:srgbClr val="808080">
                      <a:alpha val="79999"/>
                    </a:srgbClr>
                  </a:outerShdw>
                </a:effectLst>
              </a:rPr>
              <a:t>văn</a:t>
            </a:r>
            <a:r>
              <a:rPr lang="en-US" sz="3600" b="1" kern="10" dirty="0">
                <a:ln w="9525">
                  <a:solidFill>
                    <a:srgbClr val="0033CC"/>
                  </a:solidFill>
                  <a:round/>
                  <a:headEnd/>
                  <a:tailEnd/>
                </a:ln>
                <a:solidFill>
                  <a:srgbClr val="990099"/>
                </a:solidFill>
                <a:effectLst>
                  <a:outerShdw dist="35921" dir="2700000" algn="ctr" rotWithShape="0">
                    <a:srgbClr val="808080">
                      <a:alpha val="79999"/>
                    </a:srgbClr>
                  </a:outerShdw>
                </a:effectLst>
              </a:rPr>
              <a:t> 9</a:t>
            </a:r>
          </a:p>
        </p:txBody>
      </p:sp>
      <p:pic>
        <p:nvPicPr>
          <p:cNvPr id="3075"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239000" y="3429000"/>
            <a:ext cx="662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2400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24000" y="67437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09750" y="3387725"/>
            <a:ext cx="662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8"/>
          <p:cNvSpPr txBox="1">
            <a:spLocks noChangeArrowheads="1"/>
          </p:cNvSpPr>
          <p:nvPr/>
        </p:nvSpPr>
        <p:spPr bwMode="auto">
          <a:xfrm>
            <a:off x="1738314" y="4191001"/>
            <a:ext cx="8886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rgbClr val="0000CC"/>
                </a:solidFill>
                <a:latin typeface="Times New Roman" panose="02020603050405020304" pitchFamily="18" charset="0"/>
                <a:cs typeface="Times New Roman" panose="02020603050405020304" pitchFamily="18" charset="0"/>
              </a:rPr>
              <a:t>   </a:t>
            </a:r>
          </a:p>
        </p:txBody>
      </p:sp>
      <p:pic>
        <p:nvPicPr>
          <p:cNvPr id="3080" name="Picture 1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276556" y="143669"/>
            <a:ext cx="1277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descr="POINSE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2576" y="5454650"/>
            <a:ext cx="1439863"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1" descr="POINSE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1476" y="5427664"/>
            <a:ext cx="1363663"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676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6603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checkerboard(across)">
                                      <p:cBhvr>
                                        <p:cTn id="7" dur="500"/>
                                        <p:tgtEl>
                                          <p:spTgt spid="6656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6568"/>
                                        </p:tgtEl>
                                        <p:attrNameLst>
                                          <p:attrName>style.visibility</p:attrName>
                                        </p:attrNameLst>
                                      </p:cBhvr>
                                      <p:to>
                                        <p:strVal val="visible"/>
                                      </p:to>
                                    </p:set>
                                    <p:animEffect transition="in" filter="checkerboard(across)">
                                      <p:cBhvr>
                                        <p:cTn id="10"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4319"/>
            <a:ext cx="3213465"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endParaRPr lang="en-US" sz="2400" dirty="0">
              <a:latin typeface="Times New Roman" panose="02020603050405020304" pitchFamily="18" charset="0"/>
              <a:cs typeface="Times New Roman" panose="02020603050405020304" pitchFamily="18" charset="0"/>
            </a:endParaRPr>
          </a:p>
          <a:p>
            <a:endParaRPr lang="en-US" dirty="0"/>
          </a:p>
        </p:txBody>
      </p:sp>
      <p:cxnSp>
        <p:nvCxnSpPr>
          <p:cNvPr id="7" name="Straight Arrow Connector 6"/>
          <p:cNvCxnSpPr/>
          <p:nvPr/>
        </p:nvCxnSpPr>
        <p:spPr>
          <a:xfrm flipV="1">
            <a:off x="2808514" y="424543"/>
            <a:ext cx="1600201" cy="2769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08514" y="740730"/>
            <a:ext cx="1358537" cy="1571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08715" y="130628"/>
            <a:ext cx="7556862" cy="1723549"/>
          </a:xfrm>
          <a:prstGeom prst="rect">
            <a:avLst/>
          </a:prstGeom>
          <a:noFill/>
        </p:spPr>
        <p:txBody>
          <a:bodyPr wrap="square" rtlCol="0">
            <a:spAutoFit/>
          </a:bodyPr>
          <a:lstStyle/>
          <a:p>
            <a:r>
              <a:rPr lang="en-US" dirty="0"/>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8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phép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3 ngày, 2 cha con </a:t>
            </a:r>
            <a:r>
              <a:rPr lang="en-US" sz="2200" dirty="0" err="1">
                <a:latin typeface="Times New Roman" panose="02020603050405020304" pitchFamily="18" charset="0"/>
                <a:cs typeface="Times New Roman" panose="02020603050405020304" pitchFamily="18" charset="0"/>
              </a:rPr>
              <a:t>gặp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bé</a:t>
            </a:r>
            <a:r>
              <a:rPr lang="en-US" sz="2200" dirty="0">
                <a:latin typeface="Times New Roman" panose="02020603050405020304" pitchFamily="18" charset="0"/>
                <a:cs typeface="Times New Roman" panose="02020603050405020304" pitchFamily="18" charset="0"/>
              </a:rPr>
              <a:t> Thu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lúc</a:t>
            </a:r>
            <a:r>
              <a:rPr lang="en-US" sz="2200" dirty="0">
                <a:latin typeface="Times New Roman" panose="02020603050405020304" pitchFamily="18" charset="0"/>
                <a:cs typeface="Times New Roman" panose="02020603050405020304" pitchFamily="18" charset="0"/>
              </a:rPr>
              <a:t> 2 cha con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chia </a:t>
            </a:r>
            <a:r>
              <a:rPr lang="en-US" sz="2200" dirty="0" err="1">
                <a:latin typeface="Times New Roman" panose="02020603050405020304" pitchFamily="18" charset="0"/>
                <a:cs typeface="Times New Roman" panose="02020603050405020304" pitchFamily="18" charset="0"/>
              </a:rPr>
              <a:t>tay</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=&gt; </a:t>
            </a:r>
            <a:r>
              <a:rPr lang="en-US" sz="2200" dirty="0" err="1">
                <a:latin typeface="Times New Roman" panose="02020603050405020304" pitchFamily="18" charset="0"/>
                <a:cs typeface="Times New Roman" panose="02020603050405020304" pitchFamily="18" charset="0"/>
              </a:rPr>
              <a:t>bộc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bé</a:t>
            </a:r>
            <a:r>
              <a:rPr lang="en-US" sz="2200" dirty="0">
                <a:latin typeface="Times New Roman" panose="02020603050405020304" pitchFamily="18" charset="0"/>
                <a:cs typeface="Times New Roman" panose="02020603050405020304" pitchFamily="18" charset="0"/>
              </a:rPr>
              <a:t> Thu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cha </a:t>
            </a:r>
          </a:p>
          <a:p>
            <a:endParaRPr lang="en-US" dirty="0"/>
          </a:p>
        </p:txBody>
      </p:sp>
      <p:sp>
        <p:nvSpPr>
          <p:cNvPr id="17" name="TextBox 16"/>
          <p:cNvSpPr txBox="1"/>
          <p:nvPr/>
        </p:nvSpPr>
        <p:spPr>
          <a:xfrm>
            <a:off x="4408715" y="1893366"/>
            <a:ext cx="7465421" cy="1785104"/>
          </a:xfrm>
          <a:prstGeom prst="rect">
            <a:avLst/>
          </a:prstGeom>
          <a:noFill/>
        </p:spPr>
        <p:txBody>
          <a:bodyPr wrap="square" rtlCol="0">
            <a:spAutoFit/>
          </a:bodyPr>
          <a:lstStyle/>
          <a:p>
            <a:r>
              <a:rPr lang="en-US" dirty="0"/>
              <a:t> </a:t>
            </a:r>
            <a:r>
              <a:rPr lang="en-US" sz="2200" dirty="0">
                <a:latin typeface="Times New Roman" panose="02020603050405020304" pitchFamily="18" charset="0"/>
                <a:cs typeface="Times New Roman" panose="02020603050405020304" pitchFamily="18" charset="0"/>
              </a:rPr>
              <a:t>Ở </a:t>
            </a:r>
            <a:r>
              <a:rPr lang="en-US" sz="2200" dirty="0" err="1">
                <a:latin typeface="Times New Roman" panose="02020603050405020304" pitchFamily="18" charset="0"/>
                <a:cs typeface="Times New Roman" panose="02020603050405020304" pitchFamily="18" charset="0"/>
              </a:rPr>
              <a:t>khu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tặng</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hi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kịp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món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gái</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=&gt; </a:t>
            </a:r>
            <a:r>
              <a:rPr lang="en-US" sz="2200" dirty="0" err="1">
                <a:latin typeface="Times New Roman" panose="02020603050405020304" pitchFamily="18" charset="0"/>
                <a:cs typeface="Times New Roman" panose="02020603050405020304" pitchFamily="18" charset="0"/>
              </a:rPr>
              <a:t>Bộc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ngươi</a:t>
            </a:r>
            <a:r>
              <a:rPr lang="en-US" sz="2200" dirty="0">
                <a:latin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con.</a:t>
            </a:r>
          </a:p>
          <a:p>
            <a:endParaRPr lang="en-US" sz="2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39634" y="3678470"/>
            <a:ext cx="287383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p>
        </p:txBody>
      </p:sp>
      <p:sp>
        <p:nvSpPr>
          <p:cNvPr id="23" name="TextBox 22"/>
          <p:cNvSpPr txBox="1"/>
          <p:nvPr/>
        </p:nvSpPr>
        <p:spPr>
          <a:xfrm>
            <a:off x="2965269" y="3526971"/>
            <a:ext cx="9000308" cy="1107996"/>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Chiếc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liêng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cs typeface="Times New Roman" panose="02020603050405020304" pitchFamily="18" charset="0"/>
              </a:rPr>
              <a:t>dành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gái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chi </a:t>
            </a:r>
            <a:r>
              <a:rPr lang="en-US" sz="2200" dirty="0" err="1">
                <a:latin typeface="Times New Roman" panose="02020603050405020304" pitchFamily="18" charset="0"/>
                <a:cs typeface="Times New Roman" panose="02020603050405020304" pitchFamily="18" charset="0"/>
              </a:rPr>
              <a:t>tiết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2 cha con </a:t>
            </a:r>
            <a:r>
              <a:rPr lang="en-US" sz="2200" dirty="0" err="1">
                <a:latin typeface="Times New Roman" panose="02020603050405020304" pitchFamily="18" charset="0"/>
                <a:cs typeface="Times New Roman" panose="02020603050405020304" pitchFamily="18" charset="0"/>
              </a:rPr>
              <a:t>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Sáu</a:t>
            </a:r>
            <a:r>
              <a:rPr lang="en-US"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4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7"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5381896" cy="1477328"/>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3. </a:t>
            </a:r>
            <a:r>
              <a:rPr lang="en-US" sz="2400" b="1" i="1" u="sng" dirty="0" err="1">
                <a:latin typeface="Times New Roman" panose="02020603050405020304" pitchFamily="18" charset="0"/>
                <a:cs typeface="Times New Roman" panose="02020603050405020304" pitchFamily="18" charset="0"/>
              </a:rPr>
              <a:t>Phân</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a. </a:t>
            </a:r>
            <a:r>
              <a:rPr lang="en-US" sz="2400" b="1" i="1" u="sng" dirty="0" err="1">
                <a:latin typeface="Times New Roman" panose="02020603050405020304" pitchFamily="18" charset="0"/>
                <a:cs typeface="Times New Roman" panose="02020603050405020304" pitchFamily="18" charset="0"/>
              </a:rPr>
              <a:t>Nhân</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vật</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bé</a:t>
            </a:r>
            <a:r>
              <a:rPr lang="en-US" sz="2400" b="1" i="1" u="sng" dirty="0">
                <a:latin typeface="Times New Roman" panose="02020603050405020304" pitchFamily="18" charset="0"/>
                <a:cs typeface="Times New Roman" panose="02020603050405020304" pitchFamily="18" charset="0"/>
              </a:rPr>
              <a:t> Thu</a:t>
            </a:r>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95943" y="836023"/>
            <a:ext cx="5643153" cy="830997"/>
          </a:xfrm>
          <a:prstGeom prst="rect">
            <a:avLst/>
          </a:prstGeom>
          <a:noFill/>
        </p:spPr>
        <p:txBody>
          <a:bodyPr wrap="square" rtlCol="0">
            <a:spAutoFit/>
          </a:bodyPr>
          <a:lstStyle/>
          <a:p>
            <a:r>
              <a:rPr lang="fr-FR" sz="2400" b="1" i="1" dirty="0">
                <a:latin typeface="Times New Roman" panose="02020603050405020304" pitchFamily="18" charset="0"/>
                <a:cs typeface="Times New Roman" panose="02020603050405020304" pitchFamily="18" charset="0"/>
              </a:rPr>
              <a:t>* </a:t>
            </a:r>
            <a:r>
              <a:rPr lang="fr-FR" sz="2400" b="1" i="1" u="sng" dirty="0" err="1">
                <a:latin typeface="Times New Roman" panose="02020603050405020304" pitchFamily="18" charset="0"/>
                <a:cs typeface="Times New Roman" panose="02020603050405020304" pitchFamily="18" charset="0"/>
              </a:rPr>
              <a:t>Trước</a:t>
            </a:r>
            <a:r>
              <a:rPr lang="fr-FR" sz="2400" b="1" i="1" u="sng" dirty="0">
                <a:latin typeface="Times New Roman" panose="02020603050405020304" pitchFamily="18" charset="0"/>
                <a:cs typeface="Times New Roman" panose="02020603050405020304" pitchFamily="18" charset="0"/>
              </a:rPr>
              <a:t> khi </a:t>
            </a:r>
            <a:r>
              <a:rPr lang="fr-FR" sz="2400" b="1" i="1" u="sng" dirty="0" err="1">
                <a:latin typeface="Times New Roman" panose="02020603050405020304" pitchFamily="18" charset="0"/>
                <a:cs typeface="Times New Roman" panose="02020603050405020304" pitchFamily="18" charset="0"/>
              </a:rPr>
              <a:t>nhận</a:t>
            </a:r>
            <a:r>
              <a:rPr lang="fr-FR" sz="2400" b="1" i="1" u="sng" dirty="0">
                <a:latin typeface="Times New Roman" panose="02020603050405020304" pitchFamily="18" charset="0"/>
                <a:cs typeface="Times New Roman" panose="02020603050405020304" pitchFamily="18" charset="0"/>
              </a:rPr>
              <a:t> ra </a:t>
            </a:r>
            <a:r>
              <a:rPr lang="fr-FR" sz="2400" b="1" i="1" u="sng" dirty="0" err="1">
                <a:latin typeface="Times New Roman" panose="02020603050405020304" pitchFamily="18" charset="0"/>
                <a:cs typeface="Times New Roman" panose="02020603050405020304" pitchFamily="18" charset="0"/>
              </a:rPr>
              <a:t>cha</a:t>
            </a:r>
            <a:r>
              <a:rPr lang="fr-FR"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5943" y="1280160"/>
            <a:ext cx="6296297" cy="1785104"/>
          </a:xfrm>
          <a:prstGeom prst="rect">
            <a:avLst/>
          </a:prstGeom>
          <a:noFill/>
        </p:spPr>
        <p:txBody>
          <a:bodyPr wrap="square" rtlCol="0">
            <a:spAutoFit/>
          </a:bodyPr>
          <a:lstStyle/>
          <a:p>
            <a:r>
              <a:rPr lang="nl-NL" sz="2200" dirty="0">
                <a:latin typeface="Times New Roman" panose="02020603050405020304" pitchFamily="18" charset="0"/>
                <a:cs typeface="Times New Roman" panose="02020603050405020304" pitchFamily="18" charset="0"/>
              </a:rPr>
              <a:t>- </a:t>
            </a:r>
            <a:r>
              <a:rPr lang="nl-NL" sz="2200" b="1" i="1" dirty="0">
                <a:latin typeface="Times New Roman" panose="02020603050405020304" pitchFamily="18" charset="0"/>
                <a:cs typeface="Times New Roman" panose="02020603050405020304" pitchFamily="18" charset="0"/>
              </a:rPr>
              <a:t>Nghe gọi:</a:t>
            </a:r>
            <a:r>
              <a:rPr lang="nl-NL" sz="2200" dirty="0">
                <a:latin typeface="Times New Roman" panose="02020603050405020304" pitchFamily="18" charset="0"/>
                <a:cs typeface="Times New Roman" panose="02020603050405020304" pitchFamily="18" charset="0"/>
              </a:rPr>
              <a:t> </a:t>
            </a:r>
            <a:r>
              <a:rPr lang="nl-NL" sz="2200" i="1" dirty="0">
                <a:latin typeface="Times New Roman" panose="02020603050405020304" pitchFamily="18" charset="0"/>
                <a:cs typeface="Times New Roman" panose="02020603050405020304" pitchFamily="18" charset="0"/>
              </a:rPr>
              <a:t>+giật mình, tròn mắt nhìn, ngơ ngác, lạ lùng.</a:t>
            </a:r>
            <a:endParaRPr lang="en-US" sz="2200" i="1" dirty="0">
              <a:latin typeface="Times New Roman" panose="02020603050405020304" pitchFamily="18" charset="0"/>
              <a:cs typeface="Times New Roman" panose="02020603050405020304" pitchFamily="18" charset="0"/>
            </a:endParaRPr>
          </a:p>
          <a:p>
            <a:r>
              <a:rPr lang="nl-NL" sz="2200" i="1" dirty="0">
                <a:latin typeface="Times New Roman" panose="02020603050405020304" pitchFamily="18" charset="0"/>
                <a:cs typeface="Times New Roman" panose="02020603050405020304" pitchFamily="18" charset="0"/>
              </a:rPr>
              <a:t>+ Thấy lạ qua, chớp mắt nhìn,  mặt tái đi, vụt chạy, kêu thét lên.</a:t>
            </a:r>
            <a:endParaRPr lang="en-US" sz="2200" i="1"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8" name="Right Arrow 7"/>
          <p:cNvSpPr/>
          <p:nvPr/>
        </p:nvSpPr>
        <p:spPr>
          <a:xfrm>
            <a:off x="6701246" y="1815737"/>
            <a:ext cx="261257"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1509" y="1667020"/>
            <a:ext cx="5020491" cy="769441"/>
          </a:xfrm>
          <a:prstGeom prst="rect">
            <a:avLst/>
          </a:prstGeom>
          <a:noFill/>
        </p:spPr>
        <p:txBody>
          <a:bodyPr wrap="square" rtlCol="0">
            <a:spAutoFit/>
          </a:bodyPr>
          <a:lstStyle/>
          <a:p>
            <a:r>
              <a:rPr lang="nl-NL" sz="2200" dirty="0">
                <a:latin typeface="Times New Roman" panose="02020603050405020304" pitchFamily="18" charset="0"/>
                <a:cs typeface="Times New Roman" panose="02020603050405020304" pitchFamily="18" charset="0"/>
              </a:rPr>
              <a:t>Cảm xúc: Ngạc nhiên, bất ngờ, lo lắng sợ hãi.</a:t>
            </a:r>
            <a:endParaRPr lang="en-US" sz="2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95943" y="2635228"/>
            <a:ext cx="389273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t>
            </a:r>
            <a:r>
              <a:rPr lang="fr-FR" sz="2200" b="1" i="1" dirty="0" err="1">
                <a:latin typeface="Times New Roman" panose="02020603050405020304" pitchFamily="18" charset="0"/>
                <a:cs typeface="Times New Roman" panose="02020603050405020304" pitchFamily="18" charset="0"/>
              </a:rPr>
              <a:t>Nh</a:t>
            </a:r>
            <a:r>
              <a:rPr lang="vi-VN" sz="2200" b="1" i="1" dirty="0">
                <a:latin typeface="Times New Roman" panose="02020603050405020304" pitchFamily="18" charset="0"/>
                <a:cs typeface="Times New Roman" panose="02020603050405020304" pitchFamily="18" charset="0"/>
              </a:rPr>
              <a:t>ững ngày tiếp theo</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6571" y="2939143"/>
            <a:ext cx="11090366" cy="1785104"/>
          </a:xfrm>
          <a:prstGeom prst="rect">
            <a:avLst/>
          </a:prstGeom>
          <a:noFill/>
        </p:spPr>
        <p:txBody>
          <a:bodyPr wrap="square" rtlCol="0">
            <a:spAutoFit/>
          </a:bodyPr>
          <a:lstStyle/>
          <a:p>
            <a:r>
              <a:rPr lang="nl-NL" sz="2200" i="1" dirty="0">
                <a:latin typeface="Times New Roman" panose="02020603050405020304" pitchFamily="18" charset="0"/>
                <a:cs typeface="Times New Roman" panose="02020603050405020304" pitchFamily="18" charset="0"/>
              </a:rPr>
              <a:t>+Chẳng chịu gọi ba, gọi trống không</a:t>
            </a:r>
          </a:p>
          <a:p>
            <a:r>
              <a:rPr lang="nl-NL" sz="2200" dirty="0">
                <a:latin typeface="Times New Roman" panose="02020603050405020304" pitchFamily="18" charset="0"/>
                <a:cs typeface="Times New Roman" panose="02020603050405020304" pitchFamily="18" charset="0"/>
              </a:rPr>
              <a:t> +</a:t>
            </a:r>
            <a:r>
              <a:rPr lang="nl-NL" sz="2200" i="1" dirty="0">
                <a:latin typeface="Times New Roman" panose="02020603050405020304" pitchFamily="18" charset="0"/>
                <a:cs typeface="Times New Roman" panose="02020603050405020304" pitchFamily="18" charset="0"/>
              </a:rPr>
              <a:t>Hất thức ăn khi ba gắp cho</a:t>
            </a:r>
            <a:endParaRPr lang="en-US" sz="2200" dirty="0">
              <a:latin typeface="Times New Roman" panose="02020603050405020304" pitchFamily="18" charset="0"/>
              <a:cs typeface="Times New Roman" panose="02020603050405020304" pitchFamily="18" charset="0"/>
            </a:endParaRPr>
          </a:p>
          <a:p>
            <a:r>
              <a:rPr lang="nl-NL" sz="2200" i="1" dirty="0">
                <a:latin typeface="Times New Roman" panose="02020603050405020304" pitchFamily="18" charset="0"/>
                <a:cs typeface="Times New Roman" panose="02020603050405020304" pitchFamily="18" charset="0"/>
              </a:rPr>
              <a:t>- Bị đánh nhưng không khóc,gắp lại cái trứng, lặng lẽ đứng dậy, xuống bến, nhảy xuống xuồng, đi sang nhà bà ngoại</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12" name="Right Arrow 11"/>
          <p:cNvSpPr/>
          <p:nvPr/>
        </p:nvSpPr>
        <p:spPr>
          <a:xfrm>
            <a:off x="326571" y="4437383"/>
            <a:ext cx="470263" cy="286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71155" y="4337387"/>
            <a:ext cx="7707086" cy="1107996"/>
          </a:xfrm>
          <a:prstGeom prst="rect">
            <a:avLst/>
          </a:prstGeom>
          <a:noFill/>
        </p:spPr>
        <p:txBody>
          <a:bodyPr wrap="square" rtlCol="0">
            <a:spAutoFit/>
          </a:bodyPr>
          <a:lstStyle/>
          <a:p>
            <a:pPr lvl="0"/>
            <a:r>
              <a:rPr lang="fr-FR" sz="2200" dirty="0" err="1">
                <a:latin typeface="Times New Roman" panose="02020603050405020304" pitchFamily="18" charset="0"/>
                <a:cs typeface="Times New Roman" panose="02020603050405020304" pitchFamily="18" charset="0"/>
              </a:rPr>
              <a:t>Thái</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độ</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thờ</a:t>
            </a:r>
            <a:r>
              <a:rPr lang="fr-FR" sz="2200" dirty="0">
                <a:latin typeface="Times New Roman" panose="02020603050405020304" pitchFamily="18" charset="0"/>
                <a:cs typeface="Times New Roman" panose="02020603050405020304" pitchFamily="18" charset="0"/>
              </a:rPr>
              <a:t> ơ, </a:t>
            </a:r>
            <a:r>
              <a:rPr lang="fr-FR" sz="2200" dirty="0" err="1">
                <a:latin typeface="Times New Roman" panose="02020603050405020304" pitchFamily="18" charset="0"/>
                <a:cs typeface="Times New Roman" panose="02020603050405020304" pitchFamily="18" charset="0"/>
              </a:rPr>
              <a:t>lạnh</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lùng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bướng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bỉnh</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ngang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ngạnh</a:t>
            </a:r>
            <a:r>
              <a:rPr lang="fr-FR"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fr-FR" sz="2200" dirty="0">
                <a:latin typeface="Times New Roman" panose="02020603050405020304" pitchFamily="18" charset="0"/>
                <a:cs typeface="Times New Roman" panose="02020603050405020304" pitchFamily="18" charset="0"/>
              </a:rPr>
              <a:t>=&gt;</a:t>
            </a:r>
            <a:r>
              <a:rPr lang="fr-FR" sz="2200" dirty="0" err="1">
                <a:latin typeface="Times New Roman" panose="02020603050405020304" pitchFamily="18" charset="0"/>
                <a:cs typeface="Times New Roman" panose="02020603050405020304" pitchFamily="18" charset="0"/>
              </a:rPr>
              <a:t>Cự</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tuyệt</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một</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cách</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quyết</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liệt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80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P spid="11"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7017" y="0"/>
            <a:ext cx="10724605" cy="1332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anose="02020603050405020304" pitchFamily="18" charset="0"/>
                <a:cs typeface="Times New Roman" panose="02020603050405020304" pitchFamily="18" charset="0"/>
              </a:rPr>
              <a:t>Câu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hỏi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thảo</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luận</a:t>
            </a:r>
            <a:r>
              <a:rPr lang="en-US" sz="2200" b="1" dirty="0">
                <a:solidFill>
                  <a:srgbClr val="FF0000"/>
                </a:solidFill>
                <a:latin typeface="Times New Roman" panose="02020603050405020304" pitchFamily="18" charset="0"/>
                <a:cs typeface="Times New Roman" panose="02020603050405020304" pitchFamily="18" charset="0"/>
              </a:rPr>
              <a:t>:</a:t>
            </a:r>
          </a:p>
          <a:p>
            <a:r>
              <a:rPr lang="nl-NL" sz="2200" dirty="0">
                <a:solidFill>
                  <a:schemeClr val="tx1"/>
                </a:solidFill>
                <a:latin typeface="Times New Roman" panose="02020603050405020304" pitchFamily="18" charset="0"/>
                <a:cs typeface="Times New Roman" panose="02020603050405020304" pitchFamily="18" charset="0"/>
              </a:rPr>
              <a:t>? Phản ứng cự tuyệt của bé Thu có phải dấu hiệu của một đứa trẻ hư không? Vì sao?</a:t>
            </a:r>
            <a:endParaRPr lang="en-US" sz="2200" dirty="0">
              <a:solidFill>
                <a:schemeClr val="tx1"/>
              </a:solidFill>
              <a:latin typeface="Times New Roman" panose="02020603050405020304" pitchFamily="18" charset="0"/>
              <a:cs typeface="Times New Roman" panose="02020603050405020304" pitchFamily="18" charset="0"/>
            </a:endParaRPr>
          </a:p>
          <a:p>
            <a:r>
              <a:rPr lang="nl-NL" sz="2200" dirty="0">
                <a:solidFill>
                  <a:schemeClr val="tx1"/>
                </a:solidFill>
                <a:latin typeface="Times New Roman" panose="02020603050405020304" pitchFamily="18" charset="0"/>
                <a:cs typeface="Times New Roman" panose="02020603050405020304" pitchFamily="18" charset="0"/>
              </a:rPr>
              <a:t>? Nguyên nhân nào khiến bé Thu lại có phản ứng quyết liệt như vây?</a:t>
            </a:r>
            <a:endParaRPr lang="en-US" sz="2200" dirty="0">
              <a:solidFill>
                <a:schemeClr val="tx1"/>
              </a:solidFill>
              <a:latin typeface="Times New Roman" panose="02020603050405020304" pitchFamily="18" charset="0"/>
              <a:cs typeface="Times New Roman" panose="02020603050405020304" pitchFamily="18" charset="0"/>
            </a:endParaRPr>
          </a:p>
          <a:p>
            <a:pPr algn="ct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1463040"/>
            <a:ext cx="6152606" cy="1046440"/>
          </a:xfrm>
          <a:prstGeom prst="rect">
            <a:avLst/>
          </a:prstGeom>
          <a:noFill/>
        </p:spPr>
        <p:txBody>
          <a:bodyPr wrap="square" rtlCol="0">
            <a:spAutoFit/>
          </a:bodyPr>
          <a:lstStyle/>
          <a:p>
            <a:r>
              <a:rPr lang="fr-FR" sz="2200" i="1" dirty="0">
                <a:latin typeface="Times New Roman" panose="02020603050405020304" pitchFamily="18" charset="0"/>
                <a:cs typeface="Times New Roman" panose="02020603050405020304" pitchFamily="18" charset="0"/>
              </a:rPr>
              <a:t>-</a:t>
            </a:r>
            <a:r>
              <a:rPr lang="fr-FR" sz="2200" dirty="0" err="1">
                <a:latin typeface="Times New Roman" panose="02020603050405020304" pitchFamily="18" charset="0"/>
                <a:cs typeface="Times New Roman" panose="02020603050405020304" pitchFamily="18" charset="0"/>
              </a:rPr>
              <a:t>Nguyên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nhân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Vì</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vết</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sẹo</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trên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mặt</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ông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Sáu</a:t>
            </a:r>
            <a:r>
              <a:rPr lang="fr-FR"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fr-FR"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457200" y="1854926"/>
            <a:ext cx="11534502" cy="2400657"/>
          </a:xfrm>
          <a:prstGeom prst="rect">
            <a:avLst/>
          </a:prstGeom>
          <a:noFill/>
        </p:spPr>
        <p:txBody>
          <a:bodyPr wrap="square" rtlCol="0">
            <a:spAutoFit/>
          </a:bodyPr>
          <a:lstStyle/>
          <a:p>
            <a:r>
              <a:rPr lang="fr-FR" sz="2200" dirty="0">
                <a:latin typeface="Times New Roman" panose="02020603050405020304" pitchFamily="18" charset="0"/>
                <a:cs typeface="Times New Roman" panose="02020603050405020304" pitchFamily="18" charset="0"/>
              </a:rPr>
              <a:t>-&gt;</a:t>
            </a:r>
            <a:r>
              <a:rPr lang="fr-FR" sz="2200" dirty="0" err="1">
                <a:latin typeface="Times New Roman" panose="02020603050405020304" pitchFamily="18" charset="0"/>
                <a:cs typeface="Times New Roman" panose="02020603050405020304" pitchFamily="18" charset="0"/>
              </a:rPr>
              <a:t>Hành</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động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và</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thái</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độ</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của</a:t>
            </a:r>
            <a:r>
              <a:rPr lang="fr-FR" sz="2200" dirty="0">
                <a:latin typeface="Times New Roman" panose="02020603050405020304" pitchFamily="18" charset="0"/>
                <a:cs typeface="Times New Roman" panose="02020603050405020304" pitchFamily="18" charset="0"/>
              </a:rPr>
              <a:t> bé Thu </a:t>
            </a:r>
            <a:r>
              <a:rPr lang="fr-FR" sz="2200" dirty="0" err="1">
                <a:latin typeface="Times New Roman" panose="02020603050405020304" pitchFamily="18" charset="0"/>
                <a:cs typeface="Times New Roman" panose="02020603050405020304" pitchFamily="18" charset="0"/>
              </a:rPr>
              <a:t>không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đáng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trách</a:t>
            </a:r>
            <a:r>
              <a:rPr lang="fr-FR"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Bé</a:t>
            </a:r>
            <a:r>
              <a:rPr lang="en-US" sz="2200" dirty="0">
                <a:latin typeface="Times New Roman" panose="02020603050405020304" pitchFamily="18" charset="0"/>
                <a:cs typeface="Times New Roman" panose="02020603050405020304" pitchFamily="18" charset="0"/>
              </a:rPr>
              <a:t> Thu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vệ</a:t>
            </a:r>
            <a:r>
              <a:rPr lang="en-US" sz="2200" dirty="0">
                <a:latin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cs typeface="Times New Roman" panose="02020603050405020304" pitchFamily="18" charset="0"/>
              </a:rPr>
              <a:t>nó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a:t>
            </a:r>
            <a:r>
              <a:rPr lang="en-US" sz="2200" dirty="0">
                <a:latin typeface="Times New Roman" panose="02020603050405020304" pitchFamily="18" charset="0"/>
                <a:cs typeface="Times New Roman" panose="02020603050405020304" pitchFamily="18" charset="0"/>
              </a:rPr>
              <a:t>. Thu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éo</a:t>
            </a:r>
            <a:r>
              <a:rPr lang="en-US" sz="2200" dirty="0">
                <a:latin typeface="Times New Roman" panose="02020603050405020304" pitchFamily="18" charset="0"/>
                <a:cs typeface="Times New Roman" panose="02020603050405020304" pitchFamily="18" charset="0"/>
              </a:rPr>
              <a:t> le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Thu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Thu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cha</a:t>
            </a:r>
          </a:p>
          <a:p>
            <a:r>
              <a:rPr lang="fr-FR"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457200" y="3605350"/>
            <a:ext cx="11430000" cy="1138773"/>
          </a:xfrm>
          <a:prstGeom prst="rect">
            <a:avLst/>
          </a:prstGeom>
          <a:noFill/>
        </p:spPr>
        <p:txBody>
          <a:bodyPr wrap="square" rtlCol="0">
            <a:spAutoFit/>
          </a:bodyPr>
          <a:lstStyle/>
          <a:p>
            <a:r>
              <a:rPr lang="fr-FR" sz="2200" dirty="0">
                <a:solidFill>
                  <a:srgbClr val="0070C0"/>
                </a:solidFill>
                <a:latin typeface="Times New Roman" panose="02020603050405020304" pitchFamily="18" charset="0"/>
                <a:cs typeface="Times New Roman" panose="02020603050405020304" pitchFamily="18" charset="0"/>
              </a:rPr>
              <a:t>        </a:t>
            </a:r>
            <a:r>
              <a:rPr lang="fr-FR" sz="2200" b="1" dirty="0">
                <a:solidFill>
                  <a:srgbClr val="0070C0"/>
                </a:solidFill>
                <a:latin typeface="Times New Roman" panose="02020603050405020304" pitchFamily="18" charset="0"/>
                <a:cs typeface="Times New Roman" panose="02020603050405020304" pitchFamily="18" charset="0"/>
              </a:rPr>
              <a:t>Bé Thu là </a:t>
            </a:r>
            <a:r>
              <a:rPr lang="fr-FR" sz="2200" b="1" dirty="0" err="1">
                <a:solidFill>
                  <a:srgbClr val="0070C0"/>
                </a:solidFill>
                <a:latin typeface="Times New Roman" panose="02020603050405020304" pitchFamily="18" charset="0"/>
                <a:cs typeface="Times New Roman" panose="02020603050405020304" pitchFamily="18" charset="0"/>
              </a:rPr>
              <a:t>một</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em</a:t>
            </a:r>
            <a:r>
              <a:rPr lang="fr-FR" sz="2200" b="1" dirty="0">
                <a:solidFill>
                  <a:srgbClr val="0070C0"/>
                </a:solidFill>
                <a:latin typeface="Times New Roman" panose="02020603050405020304" pitchFamily="18" charset="0"/>
                <a:cs typeface="Times New Roman" panose="02020603050405020304" pitchFamily="18" charset="0"/>
              </a:rPr>
              <a:t> bé </a:t>
            </a:r>
            <a:r>
              <a:rPr lang="fr-FR" sz="2200" b="1" dirty="0" err="1">
                <a:solidFill>
                  <a:srgbClr val="0070C0"/>
                </a:solidFill>
                <a:latin typeface="Times New Roman" panose="02020603050405020304" pitchFamily="18" charset="0"/>
                <a:cs typeface="Times New Roman" panose="02020603050405020304" pitchFamily="18" charset="0"/>
              </a:rPr>
              <a:t>có</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cá</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tính</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mạnh</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mẽ</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có</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tình</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cảm</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sâu</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sắc</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chân</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thành</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Trong</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tình</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cảm</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của</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em</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ẩn</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chứa</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cả</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niềm</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tự</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hào</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kiêu</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hãnh</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mà</a:t>
            </a:r>
            <a:r>
              <a:rPr lang="fr-FR" sz="2200" b="1" dirty="0">
                <a:solidFill>
                  <a:srgbClr val="0070C0"/>
                </a:solidFill>
                <a:latin typeface="Times New Roman" panose="02020603050405020304" pitchFamily="18" charset="0"/>
                <a:cs typeface="Times New Roman" panose="02020603050405020304" pitchFamily="18" charset="0"/>
              </a:rPr>
              <a:t> Thu </a:t>
            </a:r>
            <a:r>
              <a:rPr lang="fr-FR" sz="2200" b="1" dirty="0" err="1">
                <a:solidFill>
                  <a:srgbClr val="0070C0"/>
                </a:solidFill>
                <a:latin typeface="Times New Roman" panose="02020603050405020304" pitchFamily="18" charset="0"/>
                <a:cs typeface="Times New Roman" panose="02020603050405020304" pitchFamily="18" charset="0"/>
              </a:rPr>
              <a:t>dành</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cho</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cha</a:t>
            </a:r>
            <a:r>
              <a:rPr lang="fr-FR" sz="2200" b="1" dirty="0">
                <a:solidFill>
                  <a:srgbClr val="0070C0"/>
                </a:solidFill>
                <a:latin typeface="Times New Roman" panose="02020603050405020304" pitchFamily="18" charset="0"/>
                <a:cs typeface="Times New Roman" panose="02020603050405020304" pitchFamily="18" charset="0"/>
              </a:rPr>
              <a:t>.</a:t>
            </a:r>
            <a:endParaRPr lang="en-US" sz="2200" b="1" dirty="0">
              <a:solidFill>
                <a:srgbClr val="0070C0"/>
              </a:solidFill>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52698" y="4415247"/>
            <a:ext cx="5760719" cy="984885"/>
          </a:xfrm>
          <a:prstGeom prst="rect">
            <a:avLst/>
          </a:prstGeom>
          <a:noFill/>
        </p:spPr>
        <p:txBody>
          <a:bodyPr wrap="square" rtlCol="0">
            <a:spAutoFit/>
          </a:bodyPr>
          <a:lstStyle/>
          <a:p>
            <a:r>
              <a:rPr lang="fr-FR" sz="2200" b="1" i="1" dirty="0">
                <a:latin typeface="Times New Roman" panose="02020603050405020304" pitchFamily="18" charset="0"/>
                <a:cs typeface="Times New Roman" panose="02020603050405020304" pitchFamily="18" charset="0"/>
              </a:rPr>
              <a:t>* </a:t>
            </a:r>
            <a:r>
              <a:rPr lang="fr-FR" sz="2200" b="1" i="1" u="sng" dirty="0">
                <a:latin typeface="Times New Roman" panose="02020603050405020304" pitchFamily="18" charset="0"/>
                <a:cs typeface="Times New Roman" panose="02020603050405020304" pitchFamily="18" charset="0"/>
              </a:rPr>
              <a:t>Khi </a:t>
            </a:r>
            <a:r>
              <a:rPr lang="fr-FR" sz="2200" b="1" i="1" u="sng" dirty="0" err="1">
                <a:latin typeface="Times New Roman" panose="02020603050405020304" pitchFamily="18" charset="0"/>
                <a:cs typeface="Times New Roman" panose="02020603050405020304" pitchFamily="18" charset="0"/>
              </a:rPr>
              <a:t>nhận</a:t>
            </a:r>
            <a:r>
              <a:rPr lang="fr-FR" sz="2200" b="1" i="1" u="sng" dirty="0">
                <a:latin typeface="Times New Roman" panose="02020603050405020304" pitchFamily="18" charset="0"/>
                <a:cs typeface="Times New Roman" panose="02020603050405020304" pitchFamily="18" charset="0"/>
              </a:rPr>
              <a:t> ra </a:t>
            </a:r>
            <a:r>
              <a:rPr lang="fr-FR" sz="2200" b="1" i="1" u="sng" dirty="0" err="1">
                <a:latin typeface="Times New Roman" panose="02020603050405020304" pitchFamily="18" charset="0"/>
                <a:cs typeface="Times New Roman" panose="02020603050405020304" pitchFamily="18" charset="0"/>
              </a:rPr>
              <a:t>cha</a:t>
            </a:r>
            <a:r>
              <a:rPr lang="fr-FR" sz="2200" b="1"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fr-FR" dirty="0"/>
              <a:t> </a:t>
            </a:r>
            <a:endParaRPr lang="en-US" dirty="0"/>
          </a:p>
          <a:p>
            <a:endParaRPr lang="en-US" dirty="0"/>
          </a:p>
        </p:txBody>
      </p:sp>
      <p:sp>
        <p:nvSpPr>
          <p:cNvPr id="3" name="TextBox 2"/>
          <p:cNvSpPr txBox="1"/>
          <p:nvPr/>
        </p:nvSpPr>
        <p:spPr>
          <a:xfrm>
            <a:off x="352698" y="4778098"/>
            <a:ext cx="4193176" cy="430887"/>
          </a:xfrm>
          <a:prstGeom prst="rect">
            <a:avLst/>
          </a:prstGeom>
          <a:noFill/>
        </p:spPr>
        <p:txBody>
          <a:bodyPr wrap="square" rtlCol="0">
            <a:spAutoFit/>
          </a:bodyPr>
          <a:lstStyle/>
          <a:p>
            <a:r>
              <a:rPr lang="fr-FR" dirty="0"/>
              <a:t>-</a:t>
            </a:r>
            <a:r>
              <a:rPr lang="fr-FR" sz="2200" dirty="0" err="1">
                <a:latin typeface="Times New Roman" panose="02020603050405020304" pitchFamily="18" charset="0"/>
                <a:cs typeface="Times New Roman" panose="02020603050405020304" pitchFamily="18" charset="0"/>
              </a:rPr>
              <a:t>Buổi</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sáng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ông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Sáu</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lên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đường</a:t>
            </a:r>
            <a:r>
              <a:rPr lang="fr-FR"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2699" y="5208985"/>
            <a:ext cx="6048102" cy="1384995"/>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sầm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buồn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rầu</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nhìn</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lùng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với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vẻ</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nghĩ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sâu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xa</a:t>
            </a:r>
            <a:r>
              <a:rPr lang="en-US" i="1" dirty="0"/>
              <a:t>.</a:t>
            </a:r>
            <a:endParaRPr lang="en-US" dirty="0"/>
          </a:p>
          <a:p>
            <a:endParaRPr lang="en-US" dirty="0"/>
          </a:p>
        </p:txBody>
      </p:sp>
      <p:sp>
        <p:nvSpPr>
          <p:cNvPr id="9" name="Right Arrow 8"/>
          <p:cNvSpPr/>
          <p:nvPr/>
        </p:nvSpPr>
        <p:spPr>
          <a:xfrm>
            <a:off x="6662057" y="5351453"/>
            <a:ext cx="483325" cy="352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45382" y="5208985"/>
            <a:ext cx="3840481" cy="707886"/>
          </a:xfrm>
          <a:prstGeom prst="rect">
            <a:avLst/>
          </a:prstGeom>
          <a:noFill/>
        </p:spPr>
        <p:txBody>
          <a:bodyPr wrap="square" rtlCol="0">
            <a:spAutoFit/>
          </a:bodyPr>
          <a:lstStyle/>
          <a:p>
            <a:r>
              <a:rPr lang="en-US" dirty="0"/>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a:t>
            </a:r>
            <a:endParaRPr lang="en-US" sz="2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806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32" fill="hold" grpId="1" nodeType="clickEffect">
                                  <p:stCondLst>
                                    <p:cond delay="0"/>
                                  </p:stCondLst>
                                  <p:childTnLst>
                                    <p:animEffect transition="out" filter="box(out)">
                                      <p:cBhvr>
                                        <p:cTn id="51" dur="2000"/>
                                        <p:tgtEl>
                                          <p:spTgt spid="5"/>
                                        </p:tgtEl>
                                      </p:cBhvr>
                                    </p:animEffect>
                                    <p:set>
                                      <p:cBhvr>
                                        <p:cTn id="5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p:bldP spid="8" grpId="0"/>
      <p:bldP spid="2" grpId="0"/>
      <p:bldP spid="3" grpId="0"/>
      <p:bldP spid="4"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 y="169817"/>
            <a:ext cx="4767943" cy="70788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bỗng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kêu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thét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gọi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ba</a:t>
            </a:r>
            <a:r>
              <a:rPr lang="en-US" sz="2200" i="1" dirty="0">
                <a:latin typeface="Times New Roman" panose="02020603050405020304" pitchFamily="18" charset="0"/>
                <a:cs typeface="Times New Roman" panose="02020603050405020304" pitchFamily="18" charset="0"/>
              </a:rPr>
              <a:t>…a..</a:t>
            </a:r>
            <a:r>
              <a:rPr lang="en-US" sz="2200" i="1" dirty="0" err="1">
                <a:latin typeface="Times New Roman" panose="02020603050405020304" pitchFamily="18" charset="0"/>
                <a:cs typeface="Times New Roman" panose="02020603050405020304" pitchFamily="18" charset="0"/>
              </a:rPr>
              <a:t>ba</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43692" y="523760"/>
            <a:ext cx="6100353" cy="1723549"/>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nhanh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con </a:t>
            </a:r>
            <a:r>
              <a:rPr lang="en-US" sz="2200" i="1" dirty="0" err="1">
                <a:latin typeface="Times New Roman" panose="02020603050405020304" pitchFamily="18" charset="0"/>
                <a:cs typeface="Times New Roman" panose="02020603050405020304" pitchFamily="18" charset="0"/>
              </a:rPr>
              <a:t>sóc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chạy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thót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ôm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chặt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khóc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cùng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khắp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tóc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cổ</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vai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vết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thẹo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đi,dặn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mua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cây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lược</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US" dirty="0"/>
          </a:p>
        </p:txBody>
      </p:sp>
      <p:sp>
        <p:nvSpPr>
          <p:cNvPr id="7" name="Right Brace 6"/>
          <p:cNvSpPr/>
          <p:nvPr/>
        </p:nvSpPr>
        <p:spPr>
          <a:xfrm>
            <a:off x="6701245" y="421727"/>
            <a:ext cx="444137" cy="1280160"/>
          </a:xfrm>
          <a:prstGeom prst="rightBrace">
            <a:avLst>
              <a:gd name="adj1" fmla="val 0"/>
              <a:gd name="adj2" fmla="val 4180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419703" y="523760"/>
            <a:ext cx="2286000" cy="430887"/>
          </a:xfrm>
          <a:prstGeom prst="rect">
            <a:avLst/>
          </a:prstGeom>
          <a:noFill/>
        </p:spPr>
        <p:txBody>
          <a:bodyPr wrap="square" rtlCol="0">
            <a:spAutoFit/>
          </a:bodyPr>
          <a:lstStyle/>
          <a:p>
            <a:r>
              <a:rPr lang="fr-FR" dirty="0"/>
              <a:t> </a:t>
            </a:r>
            <a:r>
              <a:rPr lang="fr-FR" sz="2200" dirty="0" err="1">
                <a:latin typeface="Times New Roman" panose="02020603050405020304" pitchFamily="18" charset="0"/>
                <a:cs typeface="Times New Roman" panose="02020603050405020304" pitchFamily="18" charset="0"/>
              </a:rPr>
              <a:t>Phản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ứng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bất</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ngơ</a:t>
            </a:r>
            <a:r>
              <a:rPr lang="fr-FR"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145382" y="877703"/>
            <a:ext cx="5046617"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=&gt;</a:t>
            </a:r>
            <a:r>
              <a:rPr lang="fr-FR" sz="2200" dirty="0" err="1">
                <a:latin typeface="Times New Roman" panose="02020603050405020304" pitchFamily="18" charset="0"/>
                <a:cs typeface="Times New Roman" panose="02020603050405020304" pitchFamily="18" charset="0"/>
              </a:rPr>
              <a:t>Tình</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cảm</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yêu</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thương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ba</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sâu</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sắc</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nồng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thắm</a:t>
            </a:r>
            <a:endParaRPr lang="en-US" sz="2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74320" y="1898371"/>
            <a:ext cx="6165669" cy="1046440"/>
          </a:xfrm>
          <a:prstGeom prst="rect">
            <a:avLst/>
          </a:prstGeom>
          <a:noFill/>
        </p:spPr>
        <p:txBody>
          <a:bodyPr wrap="square" rtlCol="0">
            <a:spAutoFit/>
          </a:bodyPr>
          <a:lstStyle/>
          <a:p>
            <a:r>
              <a:rPr lang="fr-FR" sz="2200" dirty="0">
                <a:latin typeface="Times New Roman" panose="02020603050405020304" pitchFamily="18" charset="0"/>
                <a:cs typeface="Times New Roman" panose="02020603050405020304" pitchFamily="18" charset="0"/>
              </a:rPr>
              <a:t>- NT :</a:t>
            </a:r>
            <a:r>
              <a:rPr lang="fr-FR" sz="2200" dirty="0" err="1">
                <a:latin typeface="Times New Roman" panose="02020603050405020304" pitchFamily="18" charset="0"/>
                <a:cs typeface="Times New Roman" panose="02020603050405020304" pitchFamily="18" charset="0"/>
              </a:rPr>
              <a:t>Xây</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dựng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diễn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biến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tâm</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lí</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trẻ</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thơ</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rất</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phù</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hợp</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tinh</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tế</a:t>
            </a:r>
            <a:endParaRPr lang="en-US" sz="2200" dirty="0">
              <a:latin typeface="Times New Roman" panose="02020603050405020304" pitchFamily="18" charset="0"/>
              <a:cs typeface="Times New Roman" panose="02020603050405020304" pitchFamily="18" charset="0"/>
            </a:endParaRPr>
          </a:p>
          <a:p>
            <a:endParaRPr lang="en-US" dirty="0"/>
          </a:p>
        </p:txBody>
      </p:sp>
      <p:sp>
        <p:nvSpPr>
          <p:cNvPr id="11" name="TextBox 10"/>
          <p:cNvSpPr txBox="1"/>
          <p:nvPr/>
        </p:nvSpPr>
        <p:spPr>
          <a:xfrm>
            <a:off x="143692" y="2055830"/>
            <a:ext cx="11377750" cy="1600438"/>
          </a:xfrm>
          <a:prstGeom prst="rect">
            <a:avLst/>
          </a:prstGeom>
          <a:noFill/>
        </p:spPr>
        <p:txBody>
          <a:bodyPr wrap="square" rtlCol="0">
            <a:spAutoFit/>
          </a:bodyPr>
          <a:lstStyle/>
          <a:p>
            <a:r>
              <a:rPr lang="fr-FR" dirty="0"/>
              <a:t> </a:t>
            </a:r>
            <a:endParaRPr lang="en-US" dirty="0"/>
          </a:p>
          <a:p>
            <a:r>
              <a:rPr lang="fr-FR" dirty="0"/>
              <a:t>  </a:t>
            </a:r>
          </a:p>
          <a:p>
            <a:r>
              <a:rPr lang="fr-FR" sz="2200" dirty="0">
                <a:solidFill>
                  <a:srgbClr val="0070C0"/>
                </a:solidFill>
                <a:latin typeface="Times New Roman" panose="02020603050405020304" pitchFamily="18" charset="0"/>
                <a:cs typeface="Times New Roman" panose="02020603050405020304" pitchFamily="18" charset="0"/>
              </a:rPr>
              <a:t>    </a:t>
            </a:r>
            <a:r>
              <a:rPr lang="fr-FR" sz="2200" b="1" dirty="0">
                <a:solidFill>
                  <a:srgbClr val="0070C0"/>
                </a:solidFill>
                <a:latin typeface="Times New Roman" panose="02020603050405020304" pitchFamily="18" charset="0"/>
                <a:cs typeface="Times New Roman" panose="02020603050405020304" pitchFamily="18" charset="0"/>
              </a:rPr>
              <a:t>Khi </a:t>
            </a:r>
            <a:r>
              <a:rPr lang="fr-FR" sz="2200" b="1" dirty="0" err="1">
                <a:solidFill>
                  <a:srgbClr val="0070C0"/>
                </a:solidFill>
                <a:latin typeface="Times New Roman" panose="02020603050405020304" pitchFamily="18" charset="0"/>
                <a:cs typeface="Times New Roman" panose="02020603050405020304" pitchFamily="18" charset="0"/>
              </a:rPr>
              <a:t>biết</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rõ</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sự</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thật</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về</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vết</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sẹo</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của</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ba</a:t>
            </a:r>
            <a:r>
              <a:rPr lang="fr-FR" sz="2200" b="1" dirty="0">
                <a:solidFill>
                  <a:srgbClr val="0070C0"/>
                </a:solidFill>
                <a:latin typeface="Times New Roman" panose="02020603050405020304" pitchFamily="18" charset="0"/>
                <a:cs typeface="Times New Roman" panose="02020603050405020304" pitchFamily="18" charset="0"/>
              </a:rPr>
              <a:t>, Thu </a:t>
            </a:r>
            <a:r>
              <a:rPr lang="fr-FR" sz="2200" b="1" dirty="0" err="1">
                <a:solidFill>
                  <a:srgbClr val="0070C0"/>
                </a:solidFill>
                <a:latin typeface="Times New Roman" panose="02020603050405020304" pitchFamily="18" charset="0"/>
                <a:cs typeface="Times New Roman" panose="02020603050405020304" pitchFamily="18" charset="0"/>
              </a:rPr>
              <a:t>nhận</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ba</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thì</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cũng</a:t>
            </a:r>
            <a:r>
              <a:rPr lang="fr-FR" sz="2200" b="1" dirty="0">
                <a:solidFill>
                  <a:srgbClr val="0070C0"/>
                </a:solidFill>
                <a:latin typeface="Times New Roman" panose="02020603050405020304" pitchFamily="18" charset="0"/>
                <a:cs typeface="Times New Roman" panose="02020603050405020304" pitchFamily="18" charset="0"/>
              </a:rPr>
              <a:t>  là </a:t>
            </a:r>
            <a:r>
              <a:rPr lang="fr-FR" sz="2200" b="1" dirty="0" err="1">
                <a:solidFill>
                  <a:srgbClr val="0070C0"/>
                </a:solidFill>
                <a:latin typeface="Times New Roman" panose="02020603050405020304" pitchFamily="18" charset="0"/>
                <a:cs typeface="Times New Roman" panose="02020603050405020304" pitchFamily="18" charset="0"/>
              </a:rPr>
              <a:t>lúc</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phải</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xa</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ba</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Tình</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cảm</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yêu</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thương</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dồn</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nén</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bấy</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lâu</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bùng</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lên</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mãnh</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liệt</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cảm</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động</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và</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sâu</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sắc</a:t>
            </a:r>
            <a:r>
              <a:rPr lang="fr-FR" sz="2200" b="1" dirty="0">
                <a:solidFill>
                  <a:srgbClr val="0070C0"/>
                </a:solidFill>
                <a:latin typeface="Times New Roman" panose="02020603050405020304" pitchFamily="18" charset="0"/>
                <a:cs typeface="Times New Roman" panose="02020603050405020304" pitchFamily="18" charset="0"/>
              </a:rPr>
              <a:t>.</a:t>
            </a:r>
            <a:endParaRPr lang="en-US" sz="2200" b="1" dirty="0">
              <a:solidFill>
                <a:srgbClr val="0070C0"/>
              </a:solidFill>
              <a:latin typeface="Times New Roman" panose="02020603050405020304" pitchFamily="18" charset="0"/>
              <a:cs typeface="Times New Roman" panose="02020603050405020304" pitchFamily="18" charset="0"/>
            </a:endParaRPr>
          </a:p>
          <a:p>
            <a:endParaRPr lang="en-US" dirty="0"/>
          </a:p>
        </p:txBody>
      </p:sp>
      <p:sp>
        <p:nvSpPr>
          <p:cNvPr id="12" name="TextBox 11"/>
          <p:cNvSpPr txBox="1"/>
          <p:nvPr/>
        </p:nvSpPr>
        <p:spPr>
          <a:xfrm>
            <a:off x="391886" y="3621920"/>
            <a:ext cx="5695405" cy="1046440"/>
          </a:xfrm>
          <a:prstGeom prst="rect">
            <a:avLst/>
          </a:prstGeom>
          <a:noFill/>
        </p:spPr>
        <p:txBody>
          <a:bodyPr wrap="square" rtlCol="0">
            <a:spAutoFit/>
          </a:bodyPr>
          <a:lstStyle/>
          <a:p>
            <a:r>
              <a:rPr lang="en-US" sz="2200" b="1" i="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Nhân</a:t>
            </a:r>
            <a:r>
              <a:rPr lang="en-US" sz="2200" b="1" i="1" u="sng"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vật</a:t>
            </a:r>
            <a:r>
              <a:rPr lang="en-US" sz="2200" b="1" i="1" u="sng"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ông</a:t>
            </a:r>
            <a:r>
              <a:rPr lang="en-US" sz="2200" b="1" i="1" u="sng" dirty="0">
                <a:latin typeface="Times New Roman" panose="02020603050405020304" pitchFamily="18" charset="0"/>
                <a:cs typeface="Times New Roman" panose="02020603050405020304" pitchFamily="18" charset="0"/>
              </a:rPr>
              <a:t> </a:t>
            </a:r>
            <a:r>
              <a:rPr lang="en-US" sz="2200" b="1" i="1" u="sng" dirty="0" err="1">
                <a:latin typeface="Times New Roman" panose="02020603050405020304" pitchFamily="18" charset="0"/>
                <a:cs typeface="Times New Roman" panose="02020603050405020304" pitchFamily="18" charset="0"/>
              </a:rPr>
              <a:t>Sáu</a:t>
            </a:r>
            <a:r>
              <a:rPr lang="en-US" sz="2200" b="1" i="1" u="sng"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6704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EA493DF-387D-422A-9803-093FD3786E80}"/>
              </a:ext>
            </a:extLst>
          </p:cNvPr>
          <p:cNvGraphicFramePr>
            <a:graphicFrameLocks noGrp="1"/>
          </p:cNvGraphicFramePr>
          <p:nvPr>
            <p:extLst>
              <p:ext uri="{D42A27DB-BD31-4B8C-83A1-F6EECF244321}">
                <p14:modId xmlns:p14="http://schemas.microsoft.com/office/powerpoint/2010/main" val="4183561675"/>
              </p:ext>
            </p:extLst>
          </p:nvPr>
        </p:nvGraphicFramePr>
        <p:xfrm>
          <a:off x="146929" y="147159"/>
          <a:ext cx="11895016" cy="6563678"/>
        </p:xfrm>
        <a:graphic>
          <a:graphicData uri="http://schemas.openxmlformats.org/drawingml/2006/table">
            <a:tbl>
              <a:tblPr firstRow="1" bandRow="1">
                <a:tableStyleId>{5C22544A-7EE6-4342-B048-85BDC9FD1C3A}</a:tableStyleId>
              </a:tblPr>
              <a:tblGrid>
                <a:gridCol w="5947508">
                  <a:extLst>
                    <a:ext uri="{9D8B030D-6E8A-4147-A177-3AD203B41FA5}">
                      <a16:colId xmlns:a16="http://schemas.microsoft.com/office/drawing/2014/main" val="674589044"/>
                    </a:ext>
                  </a:extLst>
                </a:gridCol>
                <a:gridCol w="5947508">
                  <a:extLst>
                    <a:ext uri="{9D8B030D-6E8A-4147-A177-3AD203B41FA5}">
                      <a16:colId xmlns:a16="http://schemas.microsoft.com/office/drawing/2014/main" val="3884607910"/>
                    </a:ext>
                  </a:extLst>
                </a:gridCol>
              </a:tblGrid>
              <a:tr h="660895">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nl-NL" sz="2400" b="1" dirty="0">
                          <a:solidFill>
                            <a:srgbClr val="0000CC"/>
                          </a:solidFill>
                          <a:effectLst/>
                          <a:latin typeface="Times New Roman" panose="02020603050405020304" pitchFamily="18" charset="0"/>
                          <a:ea typeface="SimSunfalt"/>
                        </a:rPr>
                        <a:t>Khi gặp con</a:t>
                      </a:r>
                      <a:endParaRPr lang="en-US" sz="2400" dirty="0">
                        <a:solidFill>
                          <a:srgbClr val="0000CC"/>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nl-NL" sz="2400" b="1" dirty="0">
                          <a:solidFill>
                            <a:srgbClr val="0000CC"/>
                          </a:solidFill>
                          <a:effectLst/>
                          <a:latin typeface="Times New Roman" panose="02020603050405020304" pitchFamily="18" charset="0"/>
                          <a:ea typeface="SimSunfalt"/>
                        </a:rPr>
                        <a:t>Trong những ngày ở nhà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102004031"/>
                  </a:ext>
                </a:extLst>
              </a:tr>
              <a:tr h="5435794">
                <a:tc>
                  <a:txBody>
                    <a:bodyPr/>
                    <a:lstStyle/>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9992364"/>
                  </a:ext>
                </a:extLst>
              </a:tr>
            </a:tbl>
          </a:graphicData>
        </a:graphic>
      </p:graphicFrame>
      <p:sp>
        <p:nvSpPr>
          <p:cNvPr id="6" name="TextBox 5">
            <a:extLst>
              <a:ext uri="{FF2B5EF4-FFF2-40B4-BE49-F238E27FC236}">
                <a16:creationId xmlns:a16="http://schemas.microsoft.com/office/drawing/2014/main" id="{9D49D9E6-9E10-4CD0-A353-56E37C9805C5}"/>
              </a:ext>
            </a:extLst>
          </p:cNvPr>
          <p:cNvSpPr txBox="1"/>
          <p:nvPr/>
        </p:nvSpPr>
        <p:spPr>
          <a:xfrm>
            <a:off x="146929" y="1017120"/>
            <a:ext cx="5789637" cy="4893647"/>
          </a:xfrm>
          <a:prstGeom prst="rect">
            <a:avLst/>
          </a:prstGeom>
          <a:noFill/>
        </p:spPr>
        <p:txBody>
          <a:bodyPr wrap="square">
            <a:spAutoFit/>
          </a:bodyPr>
          <a:lstStyle/>
          <a:p>
            <a:pPr algn="just"/>
            <a:r>
              <a:rPr lang="vi-VN" sz="2400" dirty="0">
                <a:effectLst/>
                <a:latin typeface="+mj-lt"/>
                <a:ea typeface="Times New Roman" panose="02020603050405020304" pitchFamily="18" charset="0"/>
              </a:rPr>
              <a:t>- Không để xuồng cặp lại bến, anh nhún chân nhảy thót lên, xô chiếc xuồng tạt ra</a:t>
            </a:r>
            <a:endParaRPr lang="en-US" sz="2400" dirty="0">
              <a:effectLst/>
              <a:latin typeface="+mj-lt"/>
              <a:ea typeface="Times New Roman" panose="02020603050405020304" pitchFamily="18" charset="0"/>
            </a:endParaRPr>
          </a:p>
          <a:p>
            <a:pPr algn="just"/>
            <a:r>
              <a:rPr lang="en-US" sz="2400" dirty="0">
                <a:effectLst/>
                <a:latin typeface="+mj-lt"/>
                <a:ea typeface="Times New Roman" panose="02020603050405020304" pitchFamily="18" charset="0"/>
              </a:rPr>
              <a:t>+ </a:t>
            </a:r>
            <a:r>
              <a:rPr lang="vi-VN" sz="2400" dirty="0">
                <a:effectLst/>
                <a:latin typeface="+mj-lt"/>
                <a:ea typeface="Times New Roman" panose="02020603050405020304" pitchFamily="18" charset="0"/>
              </a:rPr>
              <a:t>Anh bước vội vàng những bước dài</a:t>
            </a:r>
            <a:endParaRPr lang="en-US" sz="2400" dirty="0">
              <a:effectLst/>
              <a:latin typeface="+mj-lt"/>
              <a:ea typeface="Times New Roman" panose="02020603050405020304" pitchFamily="18" charset="0"/>
            </a:endParaRPr>
          </a:p>
          <a:p>
            <a:pPr algn="just"/>
            <a:r>
              <a:rPr lang="en-US" sz="2400" dirty="0">
                <a:effectLst/>
                <a:latin typeface="+mj-lt"/>
                <a:ea typeface="Times New Roman" panose="02020603050405020304" pitchFamily="18" charset="0"/>
              </a:rPr>
              <a:t>+ </a:t>
            </a:r>
            <a:r>
              <a:rPr lang="vi-VN" sz="2400" dirty="0">
                <a:effectLst/>
                <a:latin typeface="+mj-lt"/>
                <a:ea typeface="Times New Roman" panose="02020603050405020304" pitchFamily="18" charset="0"/>
              </a:rPr>
              <a:t>Vừa bước, vừa khom người đưa tay đón con.</a:t>
            </a:r>
            <a:endParaRPr lang="en-US" sz="2400" dirty="0">
              <a:effectLst/>
              <a:latin typeface="+mj-lt"/>
              <a:ea typeface="Times New Roman" panose="02020603050405020304" pitchFamily="18" charset="0"/>
            </a:endParaRPr>
          </a:p>
          <a:p>
            <a:pPr algn="just"/>
            <a:r>
              <a:rPr lang="en-US" sz="2400" dirty="0">
                <a:effectLst/>
                <a:latin typeface="+mj-lt"/>
                <a:ea typeface="Times New Roman" panose="02020603050405020304" pitchFamily="18" charset="0"/>
              </a:rPr>
              <a:t>+</a:t>
            </a:r>
            <a:r>
              <a:rPr lang="vi-VN" sz="2400" dirty="0">
                <a:effectLst/>
                <a:latin typeface="+mj-lt"/>
                <a:ea typeface="Times New Roman" panose="02020603050405020304" pitchFamily="18" charset="0"/>
              </a:rPr>
              <a:t> Xúc động,</a:t>
            </a:r>
            <a:r>
              <a:rPr lang="en-US" sz="2400" dirty="0">
                <a:effectLst/>
                <a:latin typeface="+mj-lt"/>
                <a:ea typeface="Times New Roman" panose="02020603050405020304" pitchFamily="18" charset="0"/>
              </a:rPr>
              <a:t> </a:t>
            </a:r>
            <a:r>
              <a:rPr lang="vi-VN" sz="2400" dirty="0">
                <a:effectLst/>
                <a:latin typeface="+mj-lt"/>
                <a:ea typeface="Times New Roman" panose="02020603050405020304" pitchFamily="18" charset="0"/>
              </a:rPr>
              <a:t>2 tay vẫn đưa về phía trước, giọng lặp bặp run run.</a:t>
            </a:r>
            <a:endParaRPr lang="en-US" sz="2400" dirty="0">
              <a:effectLst/>
              <a:latin typeface="+mj-lt"/>
              <a:ea typeface="Times New Roman" panose="02020603050405020304" pitchFamily="18" charset="0"/>
            </a:endParaRPr>
          </a:p>
          <a:p>
            <a:pPr algn="just"/>
            <a:r>
              <a:rPr lang="en-US" altLang="en-US" sz="2400" b="1" i="1" dirty="0">
                <a:latin typeface="Times New Roman" panose="02020603050405020304" pitchFamily="18" charset="0"/>
                <a:cs typeface="Times New Roman" panose="02020603050405020304" pitchFamily="18" charset="0"/>
              </a:rPr>
              <a:t>-&gt; </a:t>
            </a:r>
            <a:r>
              <a:rPr lang="en-US" altLang="en-US" sz="2400" b="1" i="1" dirty="0" err="1">
                <a:latin typeface="Times New Roman" panose="02020603050405020304" pitchFamily="18" charset="0"/>
                <a:cs typeface="Times New Roman" panose="02020603050405020304" pitchFamily="18" charset="0"/>
              </a:rPr>
              <a:t>Vui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sướng</a:t>
            </a:r>
            <a:r>
              <a:rPr lang="en-US" altLang="en-US" sz="2400" b="1" i="1" dirty="0">
                <a:latin typeface="Times New Roman" panose="02020603050405020304" pitchFamily="18" charset="0"/>
                <a:cs typeface="Times New Roman" panose="02020603050405020304" pitchFamily="18" charset="0"/>
              </a:rPr>
              <a:t>, khao </a:t>
            </a:r>
            <a:r>
              <a:rPr lang="en-US" altLang="en-US" sz="2400" b="1" i="1" dirty="0" err="1">
                <a:latin typeface="Times New Roman" panose="02020603050405020304" pitchFamily="18" charset="0"/>
                <a:cs typeface="Times New Roman" panose="02020603050405020304" pitchFamily="18" charset="0"/>
              </a:rPr>
              <a:t>khát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vồ</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vập</a:t>
            </a:r>
            <a:r>
              <a:rPr lang="en-US" altLang="en-US" sz="2400" b="1" i="1" dirty="0">
                <a:latin typeface="Times New Roman" panose="02020603050405020304" pitchFamily="18" charset="0"/>
                <a:cs typeface="Times New Roman" panose="02020603050405020304" pitchFamily="18" charset="0"/>
              </a:rPr>
              <a:t>.</a:t>
            </a:r>
            <a:endParaRPr lang="en-US" sz="2400" dirty="0">
              <a:effectLst/>
              <a:latin typeface="+mj-lt"/>
              <a:ea typeface="Times New Roman" panose="02020603050405020304" pitchFamily="18" charset="0"/>
            </a:endParaRPr>
          </a:p>
          <a:p>
            <a:pPr algn="just"/>
            <a:r>
              <a:rPr lang="en-US" sz="2400" dirty="0">
                <a:effectLst/>
                <a:latin typeface="+mj-lt"/>
                <a:ea typeface="Times New Roman" panose="02020603050405020304" pitchFamily="18" charset="0"/>
              </a:rPr>
              <a:t>+</a:t>
            </a:r>
            <a:r>
              <a:rPr lang="vi-VN" sz="2400" dirty="0">
                <a:effectLst/>
                <a:latin typeface="+mj-lt"/>
                <a:ea typeface="Times New Roman" panose="02020603050405020304" pitchFamily="18" charset="0"/>
              </a:rPr>
              <a:t> Đứng sững lại, nhìn theo con.</a:t>
            </a:r>
            <a:endParaRPr lang="en-US" sz="2400" dirty="0">
              <a:effectLst/>
              <a:latin typeface="+mj-lt"/>
              <a:ea typeface="Times New Roman" panose="02020603050405020304" pitchFamily="18" charset="0"/>
            </a:endParaRPr>
          </a:p>
          <a:p>
            <a:pPr algn="just"/>
            <a:r>
              <a:rPr lang="en-US" sz="2400" dirty="0">
                <a:effectLst/>
                <a:latin typeface="+mj-lt"/>
                <a:ea typeface="Times New Roman" panose="02020603050405020304" pitchFamily="18" charset="0"/>
              </a:rPr>
              <a:t>+</a:t>
            </a:r>
            <a:r>
              <a:rPr lang="vi-VN" sz="2400" dirty="0">
                <a:effectLst/>
                <a:latin typeface="+mj-lt"/>
                <a:ea typeface="Times New Roman" panose="02020603050405020304" pitchFamily="18" charset="0"/>
              </a:rPr>
              <a:t> Mặt sầm lại trông thật đáng thương</a:t>
            </a:r>
            <a:endParaRPr lang="en-US" sz="2400" dirty="0">
              <a:effectLst/>
              <a:latin typeface="+mj-lt"/>
              <a:ea typeface="Times New Roman" panose="02020603050405020304" pitchFamily="18" charset="0"/>
            </a:endParaRPr>
          </a:p>
          <a:p>
            <a:pPr algn="just"/>
            <a:r>
              <a:rPr lang="en-US" sz="2400" dirty="0">
                <a:effectLst/>
                <a:latin typeface="+mj-lt"/>
                <a:ea typeface="Times New Roman" panose="02020603050405020304" pitchFamily="18" charset="0"/>
              </a:rPr>
              <a:t>+</a:t>
            </a:r>
            <a:r>
              <a:rPr lang="vi-VN" sz="2400" dirty="0">
                <a:effectLst/>
                <a:latin typeface="+mj-lt"/>
                <a:ea typeface="Times New Roman" panose="02020603050405020304" pitchFamily="18" charset="0"/>
              </a:rPr>
              <a:t> hai tay buông xuống như bị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ãy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latin typeface="+mj-lt"/>
                <a:ea typeface="Times New Roman" panose="02020603050405020304" pitchFamily="18" charset="0"/>
              </a:rPr>
              <a:t>-&gt;</a:t>
            </a:r>
            <a:r>
              <a:rPr lang="vi-VN" sz="2400" dirty="0">
                <a:effectLst/>
                <a:latin typeface="+mj-lt"/>
                <a:ea typeface="Times New Roman" panose="02020603050405020304" pitchFamily="18" charset="0"/>
              </a:rPr>
              <a:t>Ngạc nhiên, hụt hẫng, buồn bã, thất vọng.</a:t>
            </a:r>
            <a:endParaRPr lang="en-US" sz="2400" dirty="0">
              <a:effectLst/>
              <a:latin typeface="+mj-lt"/>
              <a:ea typeface="Times New Roman" panose="02020603050405020304" pitchFamily="18" charset="0"/>
            </a:endParaRPr>
          </a:p>
          <a:p>
            <a:pPr algn="just"/>
            <a:r>
              <a:rPr lang="en-US" altLang="en-US" sz="2400" b="1" i="1" dirty="0">
                <a:latin typeface="Times New Roman" panose="02020603050405020304" pitchFamily="18" charset="0"/>
                <a:cs typeface="Times New Roman" panose="02020603050405020304" pitchFamily="18" charset="0"/>
              </a:rPr>
              <a:t>-&gt; </a:t>
            </a:r>
            <a:r>
              <a:rPr lang="en-US" altLang="en-US" sz="2400" b="1" i="1" dirty="0" err="1">
                <a:latin typeface="Times New Roman" panose="02020603050405020304" pitchFamily="18" charset="0"/>
                <a:cs typeface="Times New Roman" panose="02020603050405020304" pitchFamily="18" charset="0"/>
              </a:rPr>
              <a:t>Buồn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bã</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thất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vọng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hụt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hẫng</a:t>
            </a:r>
            <a:r>
              <a:rPr lang="en-US" altLang="en-US" sz="2400" b="1" i="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7446BD65-C2B7-400A-8243-40A5F00E53DB}"/>
              </a:ext>
            </a:extLst>
          </p:cNvPr>
          <p:cNvSpPr txBox="1"/>
          <p:nvPr/>
        </p:nvSpPr>
        <p:spPr>
          <a:xfrm>
            <a:off x="6094437" y="970953"/>
            <a:ext cx="5947508" cy="4154984"/>
          </a:xfrm>
          <a:prstGeom prst="rect">
            <a:avLst/>
          </a:prstGeom>
          <a:no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Trước bữa cơm: </a:t>
            </a:r>
            <a:r>
              <a:rPr lang="vi-VN" sz="2400" dirty="0">
                <a:effectLst/>
                <a:latin typeface="Times New Roman" panose="02020603050405020304" pitchFamily="18" charset="0"/>
                <a:ea typeface="Times New Roman" panose="02020603050405020304" pitchFamily="18" charset="0"/>
              </a:rPr>
              <a:t>+ Vẫn ngồi im chờ gọi “ Ba vô ăn cơm”.</a:t>
            </a:r>
            <a:endParaRPr lang="en-US" sz="2400" dirty="0">
              <a:effectLst/>
              <a:latin typeface="Times New Roman" panose="02020603050405020304" pitchFamily="18" charset="0"/>
              <a:ea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rPr>
              <a:t>+ Quay lại nhìn con khe khẽ lắc đầu vừa cười</a:t>
            </a:r>
            <a:endParaRPr lang="en-US"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Trong bữa cơm: </a:t>
            </a:r>
            <a:endParaRPr lang="en-US" sz="2400" b="1" dirty="0">
              <a:effectLst/>
              <a:latin typeface="Times New Roman" panose="02020603050405020304" pitchFamily="18" charset="0"/>
              <a:ea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rPr>
              <a:t>+ Anh gắp trứng cho con -&gt; Bé Thu hất ra</a:t>
            </a:r>
            <a:endParaRPr lang="en-US" sz="2400" dirty="0">
              <a:effectLst/>
              <a:latin typeface="Times New Roman" panose="02020603050405020304" pitchFamily="18" charset="0"/>
              <a:ea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rPr>
              <a:t>+ Giận quá, không kịp suy nghĩ, vung tay đánh vào mông và hét lên: Sao mày cứng đầu quá vậy? </a:t>
            </a:r>
            <a:endParaRPr lang="en-US"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-&gt;</a:t>
            </a:r>
            <a:r>
              <a:rPr lang="vi-VN"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buồn</a:t>
            </a:r>
            <a:r>
              <a:rPr lang="en-US"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bất lực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rPr>
              <a:t> con</a:t>
            </a:r>
            <a:r>
              <a:rPr lang="vi-VN"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vi-VN" sz="2400" b="1" i="1" dirty="0">
                <a:effectLst/>
                <a:latin typeface="Times New Roman" panose="02020603050405020304" pitchFamily="18" charset="0"/>
                <a:ea typeface="Times New Roman" panose="02020603050405020304" pitchFamily="18" charset="0"/>
              </a:rPr>
              <a:t>-&gt; Tình yêu thương, nỗi khát khao mong nhớ con </a:t>
            </a:r>
            <a:r>
              <a:rPr lang="en-US" sz="2400" b="1" i="1" dirty="0" err="1">
                <a:effectLst/>
                <a:latin typeface="Times New Roman" panose="02020603050405020304" pitchFamily="18" charset="0"/>
                <a:ea typeface="Times New Roman" panose="02020603050405020304" pitchFamily="18" charset="0"/>
              </a:rPr>
              <a:t>nhưng</a:t>
            </a:r>
            <a:r>
              <a:rPr lang="en-US" sz="2400" b="1" i="1" dirty="0">
                <a:effectLst/>
                <a:latin typeface="Times New Roman" panose="02020603050405020304" pitchFamily="18" charset="0"/>
                <a:ea typeface="Times New Roman" panose="02020603050405020304" pitchFamily="18" charset="0"/>
              </a:rPr>
              <a:t> </a:t>
            </a:r>
            <a:r>
              <a:rPr lang="vi-VN" sz="2400" b="1" i="1" dirty="0">
                <a:effectLst/>
                <a:latin typeface="Times New Roman" panose="02020603050405020304" pitchFamily="18" charset="0"/>
                <a:ea typeface="Times New Roman" panose="02020603050405020304" pitchFamily="18" charset="0"/>
              </a:rPr>
              <a:t>không được</a:t>
            </a:r>
            <a:r>
              <a:rPr lang="en-US" sz="2400" b="1" i="1" dirty="0">
                <a:effectLst/>
                <a:latin typeface="Times New Roman" panose="02020603050405020304" pitchFamily="18" charset="0"/>
                <a:ea typeface="Times New Roman" panose="02020603050405020304" pitchFamily="18" charset="0"/>
              </a:rPr>
              <a:t> con</a:t>
            </a:r>
            <a:r>
              <a:rPr lang="vi-VN" sz="2400" b="1" i="1" dirty="0">
                <a:effectLst/>
                <a:latin typeface="Times New Roman" panose="02020603050405020304" pitchFamily="18" charset="0"/>
                <a:ea typeface="Times New Roman" panose="02020603050405020304" pitchFamily="18" charset="0"/>
              </a:rPr>
              <a:t> đáp.</a:t>
            </a:r>
            <a:endParaRPr lang="en-US" sz="24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3357546"/>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ircle(in)">
                                      <p:cBhvr>
                                        <p:cTn id="13" dur="2000"/>
                                        <p:tgtEl>
                                          <p:spTgt spid="6">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ircle(in)">
                                      <p:cBhvr>
                                        <p:cTn id="16" dur="2000"/>
                                        <p:tgtEl>
                                          <p:spTgt spid="6">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circle(in)">
                                      <p:cBhvr>
                                        <p:cTn id="19" dur="2000"/>
                                        <p:tgtEl>
                                          <p:spTgt spid="6">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6" presetClass="entr" presetSubtype="16"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circle(in)">
                                      <p:cBhvr>
                                        <p:cTn id="31" dur="2000"/>
                                        <p:tgtEl>
                                          <p:spTgt spid="6">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circle(in)">
                                      <p:cBhvr>
                                        <p:cTn id="34" dur="2000"/>
                                        <p:tgtEl>
                                          <p:spTgt spid="6">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circle(in)">
                                      <p:cBhvr>
                                        <p:cTn id="37" dur="2000"/>
                                        <p:tgtEl>
                                          <p:spTgt spid="6">
                                            <p:txEl>
                                              <p:pRg st="7" end="7"/>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circle(in)">
                                      <p:cBhvr>
                                        <p:cTn id="40" dur="2000"/>
                                        <p:tgtEl>
                                          <p:spTgt spid="6">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additive="base">
                                        <p:cTn id="4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53" presetID="6" presetClass="entr" presetSubtype="16" fill="hold" nodeType="with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circle(in)">
                                      <p:cBhvr>
                                        <p:cTn id="55" dur="2000"/>
                                        <p:tgtEl>
                                          <p:spTgt spid="8">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fade">
                                      <p:cBhvr>
                                        <p:cTn id="60" dur="1000"/>
                                        <p:tgtEl>
                                          <p:spTgt spid="8">
                                            <p:txEl>
                                              <p:pRg st="2" end="2"/>
                                            </p:txEl>
                                          </p:spTgt>
                                        </p:tgtEl>
                                      </p:cBhvr>
                                    </p:animEffect>
                                    <p:anim calcmode="lin" valueType="num">
                                      <p:cBhvr>
                                        <p:cTn id="6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Effect transition="in" filter="circle(in)">
                                      <p:cBhvr>
                                        <p:cTn id="67" dur="2000"/>
                                        <p:tgtEl>
                                          <p:spTgt spid="8">
                                            <p:txEl>
                                              <p:pRg st="3" end="3"/>
                                            </p:txEl>
                                          </p:spTgt>
                                        </p:tgtEl>
                                      </p:cBhvr>
                                    </p:animEffect>
                                  </p:childTnLst>
                                </p:cTn>
                              </p:par>
                              <p:par>
                                <p:cTn id="68" presetID="6" presetClass="entr" presetSubtype="16" fill="hold" nodeType="with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Effect transition="in" filter="circle(in)">
                                      <p:cBhvr>
                                        <p:cTn id="70" dur="2000"/>
                                        <p:tgtEl>
                                          <p:spTgt spid="8">
                                            <p:txEl>
                                              <p:pRg st="4" end="4"/>
                                            </p:txEl>
                                          </p:spTgt>
                                        </p:tgtEl>
                                      </p:cBhvr>
                                    </p:animEffect>
                                  </p:childTnLst>
                                </p:cTn>
                              </p:par>
                              <p:par>
                                <p:cTn id="71" presetID="6" presetClass="entr" presetSubtype="16" fill="hold" nodeType="withEffect">
                                  <p:stCondLst>
                                    <p:cond delay="0"/>
                                  </p:stCondLst>
                                  <p:childTnLst>
                                    <p:set>
                                      <p:cBhvr>
                                        <p:cTn id="72" dur="1" fill="hold">
                                          <p:stCondLst>
                                            <p:cond delay="0"/>
                                          </p:stCondLst>
                                        </p:cTn>
                                        <p:tgtEl>
                                          <p:spTgt spid="8">
                                            <p:txEl>
                                              <p:pRg st="5" end="5"/>
                                            </p:txEl>
                                          </p:spTgt>
                                        </p:tgtEl>
                                        <p:attrNameLst>
                                          <p:attrName>style.visibility</p:attrName>
                                        </p:attrNameLst>
                                      </p:cBhvr>
                                      <p:to>
                                        <p:strVal val="visible"/>
                                      </p:to>
                                    </p:set>
                                    <p:animEffect transition="in" filter="circle(in)">
                                      <p:cBhvr>
                                        <p:cTn id="73" dur="2000"/>
                                        <p:tgtEl>
                                          <p:spTgt spid="8">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8">
                                            <p:txEl>
                                              <p:pRg st="6" end="6"/>
                                            </p:txEl>
                                          </p:spTgt>
                                        </p:tgtEl>
                                        <p:attrNameLst>
                                          <p:attrName>style.visibility</p:attrName>
                                        </p:attrNameLst>
                                      </p:cBhvr>
                                      <p:to>
                                        <p:strVal val="visible"/>
                                      </p:to>
                                    </p:set>
                                    <p:anim calcmode="lin" valueType="num">
                                      <p:cBhvr additive="base">
                                        <p:cTn id="78"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EA493DF-387D-422A-9803-093FD3786E80}"/>
              </a:ext>
            </a:extLst>
          </p:cNvPr>
          <p:cNvGraphicFramePr>
            <a:graphicFrameLocks noGrp="1"/>
          </p:cNvGraphicFramePr>
          <p:nvPr>
            <p:extLst/>
          </p:nvPr>
        </p:nvGraphicFramePr>
        <p:xfrm>
          <a:off x="146929" y="147160"/>
          <a:ext cx="11895016" cy="6558149"/>
        </p:xfrm>
        <a:graphic>
          <a:graphicData uri="http://schemas.openxmlformats.org/drawingml/2006/table">
            <a:tbl>
              <a:tblPr firstRow="1" bandRow="1">
                <a:tableStyleId>{5C22544A-7EE6-4342-B048-85BDC9FD1C3A}</a:tableStyleId>
              </a:tblPr>
              <a:tblGrid>
                <a:gridCol w="4382868">
                  <a:extLst>
                    <a:ext uri="{9D8B030D-6E8A-4147-A177-3AD203B41FA5}">
                      <a16:colId xmlns:a16="http://schemas.microsoft.com/office/drawing/2014/main" val="674589044"/>
                    </a:ext>
                  </a:extLst>
                </a:gridCol>
                <a:gridCol w="7512148">
                  <a:extLst>
                    <a:ext uri="{9D8B030D-6E8A-4147-A177-3AD203B41FA5}">
                      <a16:colId xmlns:a16="http://schemas.microsoft.com/office/drawing/2014/main" val="3884607910"/>
                    </a:ext>
                  </a:extLst>
                </a:gridCol>
              </a:tblGrid>
              <a:tr h="586122">
                <a:tc>
                  <a:txBody>
                    <a:bodyPr/>
                    <a:lstStyle/>
                    <a:p>
                      <a:pPr marL="0" indent="0" algn="ctr">
                        <a:spcBef>
                          <a:spcPts val="0"/>
                        </a:spcBef>
                        <a:buNone/>
                      </a:pPr>
                      <a:r>
                        <a:rPr lang="nl-NL" sz="2400" b="1" dirty="0">
                          <a:solidFill>
                            <a:srgbClr val="0000CC"/>
                          </a:solidFill>
                          <a:effectLst/>
                          <a:latin typeface="Times New Roman" panose="02020603050405020304" pitchFamily="18" charset="0"/>
                          <a:ea typeface="SimSunfalt"/>
                        </a:rPr>
                        <a:t>Lúc chia tay</a:t>
                      </a:r>
                      <a:endParaRPr lang="en-US" sz="2400" dirty="0">
                        <a:solidFill>
                          <a:srgbClr val="0000CC"/>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indent="0" algn="ctr">
                        <a:lnSpc>
                          <a:spcPct val="150000"/>
                        </a:lnSpc>
                        <a:spcBef>
                          <a:spcPts val="0"/>
                        </a:spcBef>
                        <a:buNone/>
                      </a:pPr>
                      <a:r>
                        <a:rPr lang="nl-NL" sz="2400" b="1" dirty="0">
                          <a:solidFill>
                            <a:srgbClr val="0000CC"/>
                          </a:solidFill>
                          <a:effectLst/>
                          <a:latin typeface="Times New Roman" panose="02020603050405020304" pitchFamily="18" charset="0"/>
                          <a:ea typeface="SimSunfalt"/>
                        </a:rPr>
                        <a:t>Ở chiến khu</a:t>
                      </a:r>
                      <a:endParaRPr lang="en-US" sz="2400" dirty="0">
                        <a:solidFill>
                          <a:srgbClr val="0000CC"/>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102004031"/>
                  </a:ext>
                </a:extLst>
              </a:tr>
              <a:tr h="5972027">
                <a:tc>
                  <a:txBody>
                    <a:bodyPr/>
                    <a:lstStyle/>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9992364"/>
                  </a:ext>
                </a:extLst>
              </a:tr>
            </a:tbl>
          </a:graphicData>
        </a:graphic>
      </p:graphicFrame>
      <p:sp>
        <p:nvSpPr>
          <p:cNvPr id="6" name="TextBox 5">
            <a:extLst>
              <a:ext uri="{FF2B5EF4-FFF2-40B4-BE49-F238E27FC236}">
                <a16:creationId xmlns:a16="http://schemas.microsoft.com/office/drawing/2014/main" id="{9D49D9E6-9E10-4CD0-A353-56E37C9805C5}"/>
              </a:ext>
            </a:extLst>
          </p:cNvPr>
          <p:cNvSpPr txBox="1"/>
          <p:nvPr/>
        </p:nvSpPr>
        <p:spPr>
          <a:xfrm>
            <a:off x="146930" y="862376"/>
            <a:ext cx="4270326" cy="4154984"/>
          </a:xfrm>
          <a:prstGeom prst="rect">
            <a:avLst/>
          </a:prstGeom>
          <a:noFill/>
        </p:spPr>
        <p:txBody>
          <a:bodyPr wrap="square">
            <a:spAutoFit/>
          </a:bodyPr>
          <a:lstStyle/>
          <a:p>
            <a:pPr algn="just"/>
            <a:r>
              <a:rPr lang="en-US" sz="2400" dirty="0">
                <a:latin typeface="Times New Roman" panose="02020603050405020304" pitchFamily="18" charset="0"/>
                <a:ea typeface="Times New Roman" panose="02020603050405020304" pitchFamily="18" charset="0"/>
              </a:rPr>
              <a:t>-</a:t>
            </a:r>
            <a:r>
              <a:rPr lang="vi-VN" sz="2400" dirty="0">
                <a:latin typeface="Times New Roman" panose="02020603050405020304" pitchFamily="18" charset="0"/>
                <a:ea typeface="Times New Roman" panose="02020603050405020304" pitchFamily="18" charset="0"/>
              </a:rPr>
              <a:t> Ông nhìn với đôi mắt trìu mến lẫn buồn rầu.</a:t>
            </a:r>
            <a:endParaRPr lang="en-US" sz="2400" dirty="0">
              <a:latin typeface="Times New Roman" panose="02020603050405020304" pitchFamily="18" charset="0"/>
              <a:ea typeface="Times New Roman" panose="02020603050405020304" pitchFamily="18" charset="0"/>
            </a:endParaRPr>
          </a:p>
          <a:p>
            <a:pPr algn="just"/>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B</a:t>
            </a:r>
            <a:r>
              <a:rPr lang="vi-VN" sz="2400" dirty="0">
                <a:latin typeface="Times New Roman" panose="02020603050405020304" pitchFamily="18" charset="0"/>
                <a:ea typeface="Times New Roman" panose="02020603050405020304" pitchFamily="18" charset="0"/>
              </a:rPr>
              <a:t>ế con lên</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a:t>
            </a:r>
            <a:r>
              <a:rPr lang="vi-VN" sz="2400" dirty="0">
                <a:latin typeface="Times New Roman" panose="02020603050405020304" pitchFamily="18" charset="0"/>
                <a:ea typeface="Times New Roman" panose="02020603050405020304" pitchFamily="18" charset="0"/>
              </a:rPr>
              <a:t> Không ghìm được xúc động -&gt; khóc -&gt; lau nước mắt -&gt; hôn lên mái tóc con =&gt; Hẹn: Ba đi rồi ba về với con.</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-&gt;</a:t>
            </a:r>
            <a:r>
              <a:rPr lang="vi-VN" sz="2400" dirty="0">
                <a:latin typeface="Times New Roman" panose="02020603050405020304" pitchFamily="18" charset="0"/>
                <a:ea typeface="Times New Roman" panose="02020603050405020304" pitchFamily="18" charset="0"/>
              </a:rPr>
              <a:t> Đó là nước mắt sung sướng, hạnh phúc của người cha cảm nhận được 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endParaRPr lang="en-US" sz="2400" dirty="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7446BD65-C2B7-400A-8243-40A5F00E53DB}"/>
              </a:ext>
            </a:extLst>
          </p:cNvPr>
          <p:cNvSpPr txBox="1"/>
          <p:nvPr/>
        </p:nvSpPr>
        <p:spPr>
          <a:xfrm>
            <a:off x="4586068" y="703667"/>
            <a:ext cx="7455877" cy="4524315"/>
          </a:xfrm>
          <a:prstGeom prst="rect">
            <a:avLst/>
          </a:prstGeom>
          <a:noFill/>
        </p:spPr>
        <p:txBody>
          <a:bodyPr wrap="square">
            <a:spAutoFit/>
          </a:bodyPr>
          <a:lstStyle/>
          <a:p>
            <a:pPr algn="just"/>
            <a:r>
              <a:rPr lang="vi-VN" sz="2400" dirty="0">
                <a:latin typeface="Times New Roman" panose="02020603050405020304" pitchFamily="18" charset="0"/>
                <a:ea typeface="Times New Roman" panose="02020603050405020304" pitchFamily="18" charset="0"/>
              </a:rPr>
              <a:t>- Nhớ con, ân hận vì đã đánh con khi giận -&gt; nỗi khổ tâm dày vò.</a:t>
            </a:r>
            <a:endParaRPr lang="en-US" sz="2400" dirty="0">
              <a:latin typeface="Times New Roman" panose="02020603050405020304" pitchFamily="18" charset="0"/>
              <a:ea typeface="Times New Roman" panose="02020603050405020304" pitchFamily="18" charset="0"/>
            </a:endParaRPr>
          </a:p>
          <a:p>
            <a:pPr algn="just"/>
            <a:r>
              <a:rPr lang="vi-VN" sz="2400" dirty="0">
                <a:latin typeface="Times New Roman" panose="02020603050405020304" pitchFamily="18" charset="0"/>
                <a:ea typeface="Times New Roman" panose="02020603050405020304" pitchFamily="18" charset="0"/>
              </a:rPr>
              <a:t>- Làm chiếc lược ngà:</a:t>
            </a:r>
            <a:endParaRPr lang="en-US" sz="2400" dirty="0">
              <a:latin typeface="Times New Roman" panose="02020603050405020304" pitchFamily="18" charset="0"/>
              <a:ea typeface="Times New Roman" panose="02020603050405020304" pitchFamily="18" charset="0"/>
            </a:endParaRPr>
          </a:p>
          <a:p>
            <a:pPr algn="just"/>
            <a:r>
              <a:rPr lang="vi-VN" sz="2400" dirty="0">
                <a:latin typeface="Times New Roman" panose="02020603050405020304" pitchFamily="18" charset="0"/>
                <a:ea typeface="Times New Roman" panose="02020603050405020304" pitchFamily="18" charset="0"/>
              </a:rPr>
              <a:t>+ Tay cầm khúc ngà hớn hở</a:t>
            </a:r>
            <a:endParaRPr lang="en-US" sz="2400" dirty="0">
              <a:latin typeface="Times New Roman" panose="02020603050405020304" pitchFamily="18" charset="0"/>
              <a:ea typeface="Times New Roman" panose="02020603050405020304" pitchFamily="18" charset="0"/>
            </a:endParaRPr>
          </a:p>
          <a:p>
            <a:pPr algn="just"/>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N</a:t>
            </a:r>
            <a:r>
              <a:rPr lang="vi-VN" sz="2400" dirty="0">
                <a:latin typeface="Times New Roman" panose="02020603050405020304" pitchFamily="18" charset="0"/>
                <a:ea typeface="Times New Roman" panose="02020603050405020304" pitchFamily="18" charset="0"/>
              </a:rPr>
              <a:t>hững lúc rỗi, cưa từng chiếc rằng lược, thận trọng, tỉ mỉ và cố công như người thợ bạc.</a:t>
            </a:r>
            <a:endParaRPr lang="en-US" sz="2400" dirty="0">
              <a:latin typeface="Times New Roman" panose="02020603050405020304" pitchFamily="18" charset="0"/>
              <a:ea typeface="Times New Roman" panose="02020603050405020304" pitchFamily="18" charset="0"/>
            </a:endParaRPr>
          </a:p>
          <a:p>
            <a:pPr algn="just"/>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a:t>
            </a:r>
            <a:r>
              <a:rPr lang="vi-VN" sz="2400" dirty="0">
                <a:latin typeface="Times New Roman" panose="02020603050405020304" pitchFamily="18" charset="0"/>
                <a:ea typeface="Times New Roman" panose="02020603050405020304" pitchFamily="18" charset="0"/>
              </a:rPr>
              <a:t>ẩn mẩn khắc từng nét: Yêu nhớ tặng Thu con của ba.</a:t>
            </a:r>
            <a:endParaRPr lang="en-US" sz="2400" dirty="0">
              <a:latin typeface="Times New Roman" panose="02020603050405020304" pitchFamily="18" charset="0"/>
              <a:ea typeface="Times New Roman" panose="02020603050405020304" pitchFamily="18" charset="0"/>
            </a:endParaRPr>
          </a:p>
          <a:p>
            <a:pPr algn="just"/>
            <a:r>
              <a:rPr lang="vi-VN" sz="2400" dirty="0">
                <a:latin typeface="Times New Roman" panose="02020603050405020304" pitchFamily="18" charset="0"/>
                <a:ea typeface="Times New Roman" panose="02020603050405020304" pitchFamily="18" charset="0"/>
              </a:rPr>
              <a:t>+ Nhớ con đem lược ra ngắm rồi mài lên tóc cho cây lược thêm bóng, thêm mượt.</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gửi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con. </a:t>
            </a:r>
          </a:p>
          <a:p>
            <a:pPr algn="just"/>
            <a:r>
              <a:rPr lang="it-IT" sz="2400" dirty="0">
                <a:latin typeface="Times New Roman" panose="02020603050405020304" pitchFamily="18" charset="0"/>
                <a:ea typeface="Times New Roman" panose="02020603050405020304" pitchFamily="18" charset="0"/>
              </a:rPr>
              <a:t>-&gt; Chiếc lược trở thành kỉ vật quý giá, thiêng liêng</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181772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500"/>
                                        <p:tgtEl>
                                          <p:spTgt spid="6">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barn(inVertical)">
                                      <p:cBhvr>
                                        <p:cTn id="14" dur="500"/>
                                        <p:tgtEl>
                                          <p:spTgt spid="6">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arn(inVertical)">
                                      <p:cBhvr>
                                        <p:cTn id="20" dur="500"/>
                                        <p:tgtEl>
                                          <p:spTgt spid="6">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barn(inVertical)">
                                      <p:cBhvr>
                                        <p:cTn id="26" dur="500"/>
                                        <p:tgtEl>
                                          <p:spTgt spid="8">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barn(inVertical)">
                                      <p:cBhvr>
                                        <p:cTn id="29" dur="500"/>
                                        <p:tgtEl>
                                          <p:spTgt spid="8">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arn(inVertical)">
                                      <p:cBhvr>
                                        <p:cTn id="32" dur="500"/>
                                        <p:tgtEl>
                                          <p:spTgt spid="8">
                                            <p:txEl>
                                              <p:pRg st="3" end="3"/>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barn(inVertical)">
                                      <p:cBhvr>
                                        <p:cTn id="35" dur="500"/>
                                        <p:tgtEl>
                                          <p:spTgt spid="8">
                                            <p:txEl>
                                              <p:pRg st="4" end="4"/>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barn(inVertical)">
                                      <p:cBhvr>
                                        <p:cTn id="38" dur="500"/>
                                        <p:tgtEl>
                                          <p:spTgt spid="8">
                                            <p:txEl>
                                              <p:pRg st="5" end="5"/>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barn(inVertical)">
                                      <p:cBhvr>
                                        <p:cTn id="41" dur="500"/>
                                        <p:tgtEl>
                                          <p:spTgt spid="8">
                                            <p:txEl>
                                              <p:pRg st="6" end="6"/>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barn(inVertical)">
                                      <p:cBhvr>
                                        <p:cTn id="4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5252" y="1439333"/>
            <a:ext cx="9371106" cy="5418667"/>
          </a:xfrm>
          <a:prstGeom prst="rect">
            <a:avLst/>
          </a:prstGeom>
          <a:noFill/>
        </p:spPr>
      </p:sp>
      <p:sp>
        <p:nvSpPr>
          <p:cNvPr id="8" name="Freeform 7"/>
          <p:cNvSpPr/>
          <p:nvPr/>
        </p:nvSpPr>
        <p:spPr>
          <a:xfrm>
            <a:off x="1784223" y="1594765"/>
            <a:ext cx="9568329" cy="2299399"/>
          </a:xfrm>
          <a:custGeom>
            <a:avLst/>
            <a:gdLst>
              <a:gd name="connsiteX0" fmla="*/ 0 w 9371106"/>
              <a:gd name="connsiteY0" fmla="*/ 0 h 1512000"/>
              <a:gd name="connsiteX1" fmla="*/ 9371106 w 9371106"/>
              <a:gd name="connsiteY1" fmla="*/ 0 h 1512000"/>
              <a:gd name="connsiteX2" fmla="*/ 9371106 w 9371106"/>
              <a:gd name="connsiteY2" fmla="*/ 1512000 h 1512000"/>
              <a:gd name="connsiteX3" fmla="*/ 0 w 9371106"/>
              <a:gd name="connsiteY3" fmla="*/ 1512000 h 1512000"/>
              <a:gd name="connsiteX4" fmla="*/ 0 w 9371106"/>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1512000">
                <a:moveTo>
                  <a:pt x="0" y="0"/>
                </a:moveTo>
                <a:lnTo>
                  <a:pt x="9371106" y="0"/>
                </a:lnTo>
                <a:lnTo>
                  <a:pt x="9371106" y="1512000"/>
                </a:lnTo>
                <a:lnTo>
                  <a:pt x="0" y="1512000"/>
                </a:lnTo>
                <a:lnTo>
                  <a:pt x="0" y="0"/>
                </a:lnTo>
                <a:close/>
              </a:path>
            </a:pathLst>
          </a:custGeom>
          <a:solidFill>
            <a:schemeClr val="accent4">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r>
              <a:rPr lang="it-IT" sz="2400" dirty="0">
                <a:latin typeface="Times New Roman" panose="02020603050405020304" pitchFamily="18" charset="0"/>
                <a:cs typeface="Times New Roman" panose="02020603050405020304" pitchFamily="18" charset="0"/>
              </a:rPr>
              <a:t>- Tình cha con sâu nặng, bền chặt dù trong hoàn cảnh éo le của chiến tranh.</a:t>
            </a:r>
            <a:endParaRPr lang="en-US"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Là câu chuyện cảm động về tình cảm cha con sâu nặng. Chiếc lược ngà cho ta hiểu thêm về những mất mát to lớn mà nhân dân ta đã trải qua trong cuộc kháng chiến chống Mĩ cứu nước.</a:t>
            </a:r>
            <a:endParaRPr lang="en-US" sz="2400" dirty="0">
              <a:latin typeface="Times New Roman" panose="02020603050405020304" pitchFamily="18" charset="0"/>
              <a:cs typeface="Times New Roman" panose="02020603050405020304" pitchFamily="18" charset="0"/>
            </a:endParaRPr>
          </a:p>
        </p:txBody>
      </p:sp>
      <p:sp>
        <p:nvSpPr>
          <p:cNvPr id="9" name="Freeform 8"/>
          <p:cNvSpPr/>
          <p:nvPr/>
        </p:nvSpPr>
        <p:spPr>
          <a:xfrm>
            <a:off x="434389" y="907651"/>
            <a:ext cx="3648391" cy="831566"/>
          </a:xfrm>
          <a:custGeom>
            <a:avLst/>
            <a:gdLst>
              <a:gd name="connsiteX0" fmla="*/ 0 w 3648391"/>
              <a:gd name="connsiteY0" fmla="*/ 138597 h 831566"/>
              <a:gd name="connsiteX1" fmla="*/ 138597 w 3648391"/>
              <a:gd name="connsiteY1" fmla="*/ 0 h 831566"/>
              <a:gd name="connsiteX2" fmla="*/ 3509794 w 3648391"/>
              <a:gd name="connsiteY2" fmla="*/ 0 h 831566"/>
              <a:gd name="connsiteX3" fmla="*/ 3648391 w 3648391"/>
              <a:gd name="connsiteY3" fmla="*/ 138597 h 831566"/>
              <a:gd name="connsiteX4" fmla="*/ 3648391 w 3648391"/>
              <a:gd name="connsiteY4" fmla="*/ 692969 h 831566"/>
              <a:gd name="connsiteX5" fmla="*/ 3509794 w 3648391"/>
              <a:gd name="connsiteY5" fmla="*/ 831566 h 831566"/>
              <a:gd name="connsiteX6" fmla="*/ 138597 w 3648391"/>
              <a:gd name="connsiteY6" fmla="*/ 831566 h 831566"/>
              <a:gd name="connsiteX7" fmla="*/ 0 w 3648391"/>
              <a:gd name="connsiteY7" fmla="*/ 692969 h 831566"/>
              <a:gd name="connsiteX8" fmla="*/ 0 w 3648391"/>
              <a:gd name="connsiteY8" fmla="*/ 138597 h 83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8391" h="831566">
                <a:moveTo>
                  <a:pt x="0" y="138597"/>
                </a:moveTo>
                <a:cubicBezTo>
                  <a:pt x="0" y="62052"/>
                  <a:pt x="62052" y="0"/>
                  <a:pt x="138597" y="0"/>
                </a:cubicBezTo>
                <a:lnTo>
                  <a:pt x="3509794" y="0"/>
                </a:lnTo>
                <a:cubicBezTo>
                  <a:pt x="3586339" y="0"/>
                  <a:pt x="3648391" y="62052"/>
                  <a:pt x="3648391" y="138597"/>
                </a:cubicBezTo>
                <a:lnTo>
                  <a:pt x="3648391" y="692969"/>
                </a:lnTo>
                <a:cubicBezTo>
                  <a:pt x="3648391" y="769514"/>
                  <a:pt x="3586339" y="831566"/>
                  <a:pt x="3509794" y="831566"/>
                </a:cubicBezTo>
                <a:lnTo>
                  <a:pt x="138597" y="831566"/>
                </a:lnTo>
                <a:cubicBezTo>
                  <a:pt x="62052" y="831566"/>
                  <a:pt x="0" y="769514"/>
                  <a:pt x="0" y="692969"/>
                </a:cubicBezTo>
                <a:lnTo>
                  <a:pt x="0" y="138597"/>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8538" tIns="40594" rIns="288538" bIns="4059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a.NỘI</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DUNG </a:t>
            </a:r>
          </a:p>
        </p:txBody>
      </p:sp>
      <p:sp>
        <p:nvSpPr>
          <p:cNvPr id="10" name="Freeform 9"/>
          <p:cNvSpPr/>
          <p:nvPr/>
        </p:nvSpPr>
        <p:spPr>
          <a:xfrm>
            <a:off x="1799419" y="4586636"/>
            <a:ext cx="9568329" cy="1799356"/>
          </a:xfrm>
          <a:custGeom>
            <a:avLst/>
            <a:gdLst>
              <a:gd name="connsiteX0" fmla="*/ 0 w 9371106"/>
              <a:gd name="connsiteY0" fmla="*/ 0 h 2381400"/>
              <a:gd name="connsiteX1" fmla="*/ 9371106 w 9371106"/>
              <a:gd name="connsiteY1" fmla="*/ 0 h 2381400"/>
              <a:gd name="connsiteX2" fmla="*/ 9371106 w 9371106"/>
              <a:gd name="connsiteY2" fmla="*/ 2381400 h 2381400"/>
              <a:gd name="connsiteX3" fmla="*/ 0 w 9371106"/>
              <a:gd name="connsiteY3" fmla="*/ 2381400 h 2381400"/>
              <a:gd name="connsiteX4" fmla="*/ 0 w 9371106"/>
              <a:gd name="connsiteY4" fmla="*/ 0 h 23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2381400">
                <a:moveTo>
                  <a:pt x="0" y="0"/>
                </a:moveTo>
                <a:lnTo>
                  <a:pt x="9371106" y="0"/>
                </a:lnTo>
                <a:lnTo>
                  <a:pt x="9371106" y="2381400"/>
                </a:lnTo>
                <a:lnTo>
                  <a:pt x="0" y="2381400"/>
                </a:lnTo>
                <a:lnTo>
                  <a:pt x="0" y="0"/>
                </a:lnTo>
                <a:close/>
              </a:path>
            </a:pathLst>
          </a:custGeom>
          <a:solidFill>
            <a:schemeClr val="accent6">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r>
              <a:rPr lang="nl-NL" sz="2200" dirty="0">
                <a:latin typeface="Times New Roman" panose="02020603050405020304" pitchFamily="18" charset="0"/>
                <a:cs typeface="Times New Roman" panose="02020603050405020304" pitchFamily="18" charset="0"/>
              </a:rPr>
              <a:t>- Cốt truyện chặt chẽ, tình huống bất ngờ, hợp lí.</a:t>
            </a:r>
            <a:endParaRPr lang="en-US" sz="2200" dirty="0">
              <a:latin typeface="Times New Roman" panose="02020603050405020304" pitchFamily="18" charset="0"/>
              <a:cs typeface="Times New Roman" panose="02020603050405020304" pitchFamily="18" charset="0"/>
            </a:endParaRPr>
          </a:p>
          <a:p>
            <a:r>
              <a:rPr lang="nl-NL" sz="2200" dirty="0">
                <a:latin typeface="Times New Roman" panose="02020603050405020304" pitchFamily="18" charset="0"/>
                <a:cs typeface="Times New Roman" panose="02020603050405020304" pitchFamily="18" charset="0"/>
              </a:rPr>
              <a:t>- XD nhân vât, miêu tả tâm lí nhân vật trẻ thơ rất tinh tế .</a:t>
            </a:r>
            <a:endParaRPr lang="en-US" sz="2200" dirty="0">
              <a:latin typeface="Times New Roman" panose="02020603050405020304" pitchFamily="18" charset="0"/>
              <a:cs typeface="Times New Roman" panose="02020603050405020304" pitchFamily="18" charset="0"/>
            </a:endParaRPr>
          </a:p>
          <a:p>
            <a:r>
              <a:rPr lang="nl-NL" sz="2200" dirty="0">
                <a:latin typeface="Times New Roman" panose="02020603050405020304" pitchFamily="18" charset="0"/>
                <a:cs typeface="Times New Roman" panose="02020603050405020304" pitchFamily="18" charset="0"/>
              </a:rPr>
              <a:t>- Ngôn ngữ mang đậm màu sắc Nam Bộ</a:t>
            </a:r>
            <a:endParaRPr lang="en-US" sz="2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1" name="Freeform 10"/>
          <p:cNvSpPr/>
          <p:nvPr/>
        </p:nvSpPr>
        <p:spPr>
          <a:xfrm>
            <a:off x="434389" y="3894164"/>
            <a:ext cx="3776002" cy="776002"/>
          </a:xfrm>
          <a:custGeom>
            <a:avLst/>
            <a:gdLst>
              <a:gd name="connsiteX0" fmla="*/ 0 w 3776002"/>
              <a:gd name="connsiteY0" fmla="*/ 67679 h 406063"/>
              <a:gd name="connsiteX1" fmla="*/ 67679 w 3776002"/>
              <a:gd name="connsiteY1" fmla="*/ 0 h 406063"/>
              <a:gd name="connsiteX2" fmla="*/ 3708323 w 3776002"/>
              <a:gd name="connsiteY2" fmla="*/ 0 h 406063"/>
              <a:gd name="connsiteX3" fmla="*/ 3776002 w 3776002"/>
              <a:gd name="connsiteY3" fmla="*/ 67679 h 406063"/>
              <a:gd name="connsiteX4" fmla="*/ 3776002 w 3776002"/>
              <a:gd name="connsiteY4" fmla="*/ 338384 h 406063"/>
              <a:gd name="connsiteX5" fmla="*/ 3708323 w 3776002"/>
              <a:gd name="connsiteY5" fmla="*/ 406063 h 406063"/>
              <a:gd name="connsiteX6" fmla="*/ 67679 w 3776002"/>
              <a:gd name="connsiteY6" fmla="*/ 406063 h 406063"/>
              <a:gd name="connsiteX7" fmla="*/ 0 w 3776002"/>
              <a:gd name="connsiteY7" fmla="*/ 338384 h 406063"/>
              <a:gd name="connsiteX8" fmla="*/ 0 w 3776002"/>
              <a:gd name="connsiteY8" fmla="*/ 67679 h 4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002" h="406063">
                <a:moveTo>
                  <a:pt x="0" y="67679"/>
                </a:moveTo>
                <a:cubicBezTo>
                  <a:pt x="0" y="30301"/>
                  <a:pt x="30301" y="0"/>
                  <a:pt x="67679" y="0"/>
                </a:cubicBezTo>
                <a:lnTo>
                  <a:pt x="3708323" y="0"/>
                </a:lnTo>
                <a:cubicBezTo>
                  <a:pt x="3745701" y="0"/>
                  <a:pt x="3776002" y="30301"/>
                  <a:pt x="3776002" y="67679"/>
                </a:cubicBezTo>
                <a:lnTo>
                  <a:pt x="3776002" y="338384"/>
                </a:lnTo>
                <a:cubicBezTo>
                  <a:pt x="3776002" y="375762"/>
                  <a:pt x="3745701" y="406063"/>
                  <a:pt x="3708323" y="406063"/>
                </a:cubicBezTo>
                <a:lnTo>
                  <a:pt x="67679" y="406063"/>
                </a:lnTo>
                <a:cubicBezTo>
                  <a:pt x="30301" y="406063"/>
                  <a:pt x="0" y="375762"/>
                  <a:pt x="0" y="338384"/>
                </a:cubicBezTo>
                <a:lnTo>
                  <a:pt x="0" y="67679"/>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766" tIns="19822" rIns="267766" bIns="1982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b.NGHỆ</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THUẬT </a:t>
            </a:r>
          </a:p>
        </p:txBody>
      </p:sp>
      <p:sp>
        <p:nvSpPr>
          <p:cNvPr id="2" name="TextBox 1">
            <a:extLst>
              <a:ext uri="{FF2B5EF4-FFF2-40B4-BE49-F238E27FC236}">
                <a16:creationId xmlns:a16="http://schemas.microsoft.com/office/drawing/2014/main" id="{FEEBCE8D-D999-4B2A-803A-25220FE97FF5}"/>
              </a:ext>
            </a:extLst>
          </p:cNvPr>
          <p:cNvSpPr txBox="1"/>
          <p:nvPr/>
        </p:nvSpPr>
        <p:spPr>
          <a:xfrm>
            <a:off x="4210392" y="184059"/>
            <a:ext cx="3290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4.TỔNG KẾT</a:t>
            </a:r>
          </a:p>
        </p:txBody>
      </p:sp>
      <p:sp>
        <p:nvSpPr>
          <p:cNvPr id="3" name="Rectangle 2"/>
          <p:cNvSpPr/>
          <p:nvPr/>
        </p:nvSpPr>
        <p:spPr>
          <a:xfrm>
            <a:off x="653143" y="6385992"/>
            <a:ext cx="3749040" cy="4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Times New Roman" panose="02020603050405020304" pitchFamily="18" charset="0"/>
                <a:cs typeface="Times New Roman" panose="02020603050405020304" pitchFamily="18" charset="0"/>
              </a:rPr>
              <a:t>c. GHI NHỚ ( SGK)</a:t>
            </a:r>
          </a:p>
        </p:txBody>
      </p:sp>
    </p:spTree>
    <p:extLst>
      <p:ext uri="{BB962C8B-B14F-4D97-AF65-F5344CB8AC3E}">
        <p14:creationId xmlns:p14="http://schemas.microsoft.com/office/powerpoint/2010/main" val="1403808796"/>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1+#ppt_w/2"/>
                                          </p:val>
                                        </p:tav>
                                        <p:tav tm="100000">
                                          <p:val>
                                            <p:strVal val="#ppt_x"/>
                                          </p:val>
                                        </p:tav>
                                      </p:tavLst>
                                    </p:anim>
                                    <p:anim calcmode="lin" valueType="num">
                                      <p:cBhvr additive="base">
                                        <p:cTn id="13" dur="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1+#ppt_w/2"/>
                                          </p:val>
                                        </p:tav>
                                        <p:tav tm="100000">
                                          <p:val>
                                            <p:strVal val="#ppt_x"/>
                                          </p:val>
                                        </p:tav>
                                      </p:tavLst>
                                    </p:anim>
                                    <p:anim calcmode="lin" valueType="num">
                                      <p:cBhvr additive="base">
                                        <p:cTn id="17" dur="25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fill="hold"/>
                                        <p:tgtEl>
                                          <p:spTgt spid="11"/>
                                        </p:tgtEl>
                                        <p:attrNameLst>
                                          <p:attrName>ppt_x</p:attrName>
                                        </p:attrNameLst>
                                      </p:cBhvr>
                                      <p:tavLst>
                                        <p:tav tm="0">
                                          <p:val>
                                            <p:strVal val="1+#ppt_w/2"/>
                                          </p:val>
                                        </p:tav>
                                        <p:tav tm="100000">
                                          <p:val>
                                            <p:strVal val="#ppt_x"/>
                                          </p:val>
                                        </p:tav>
                                      </p:tavLst>
                                    </p:anim>
                                    <p:anim calcmode="lin" valueType="num">
                                      <p:cBhvr additive="base">
                                        <p:cTn id="21" dur="2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fill="hold"/>
                                        <p:tgtEl>
                                          <p:spTgt spid="10"/>
                                        </p:tgtEl>
                                        <p:attrNameLst>
                                          <p:attrName>ppt_x</p:attrName>
                                        </p:attrNameLst>
                                      </p:cBhvr>
                                      <p:tavLst>
                                        <p:tav tm="0">
                                          <p:val>
                                            <p:strVal val="1+#ppt_w/2"/>
                                          </p:val>
                                        </p:tav>
                                        <p:tav tm="100000">
                                          <p:val>
                                            <p:strVal val="#ppt_x"/>
                                          </p:val>
                                        </p:tav>
                                      </p:tavLst>
                                    </p:anim>
                                    <p:anim calcmode="lin" valueType="num">
                                      <p:cBhvr additive="base">
                                        <p:cTn id="25" dur="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26571"/>
            <a:ext cx="9509760" cy="2677656"/>
          </a:xfrm>
          <a:prstGeom prst="rect">
            <a:avLst/>
          </a:prstGeom>
          <a:noFill/>
        </p:spPr>
        <p:txBody>
          <a:bodyPr wrap="square" rtlCol="0">
            <a:spAutoFit/>
          </a:bodyPr>
          <a:lstStyle/>
          <a:p>
            <a:r>
              <a:rPr lang="nl-NL" sz="2400" b="1" dirty="0">
                <a:latin typeface="Times New Roman" panose="02020603050405020304" pitchFamily="18" charset="0"/>
                <a:cs typeface="Times New Roman" panose="02020603050405020304" pitchFamily="18" charset="0"/>
              </a:rPr>
              <a:t>*Hướng dẫn về nhà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Kể tóm tắt truyện ngắn, nắm được nội dung, nghệ thuật , phân tích được nhân vật</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Viết hoàn chỉnh bài tập viết đoạn văn </a:t>
            </a:r>
            <a:r>
              <a:rPr lang="nl-NL" sz="2400">
                <a:latin typeface="Times New Roman" panose="02020603050405020304" pitchFamily="18" charset="0"/>
                <a:cs typeface="Times New Roman" panose="02020603050405020304" pitchFamily="18" charset="0"/>
              </a:rPr>
              <a:t>vào vở</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Chuẩn bị bài ôn tập thơ và truyện hiện đại: Hệ thống các tác phẩm thơ, tuyện hiện đại theo bảng hệ thống SGK</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59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7323" y="0"/>
            <a:ext cx="11579560" cy="4022035"/>
          </a:xfrm>
        </p:spPr>
        <p:txBody>
          <a:bodyPr>
            <a:normAutofit/>
          </a:bodyPr>
          <a:lstStyle/>
          <a:p>
            <a:br>
              <a:rPr lang="en-US" altLang="en-US" sz="4000" dirty="0">
                <a:latin typeface=".VnAristote" panose="020B7200000000000000" pitchFamily="34" charset="0"/>
              </a:rPr>
            </a:br>
            <a:r>
              <a:rPr lang="en-US" altLang="en-US" sz="4000" dirty="0" err="1">
                <a:solidFill>
                  <a:srgbClr val="FF0000"/>
                </a:solidFill>
                <a:latin typeface=".VnAristote" panose="020B7200000000000000" pitchFamily="34" charset="0"/>
              </a:rPr>
              <a:t>TiÕt</a:t>
            </a:r>
            <a:r>
              <a:rPr lang="en-US" altLang="en-US" sz="4000" dirty="0">
                <a:solidFill>
                  <a:srgbClr val="FF0000"/>
                </a:solidFill>
                <a:latin typeface=".VnAristote" panose="020B7200000000000000" pitchFamily="34" charset="0"/>
              </a:rPr>
              <a:t> 74,75,76</a:t>
            </a:r>
            <a:br>
              <a:rPr lang="en-US" altLang="en-US" sz="4000" dirty="0">
                <a:solidFill>
                  <a:srgbClr val="FF0000"/>
                </a:solidFill>
                <a:latin typeface=".VnAristote" panose="020B7200000000000000" pitchFamily="34" charset="0"/>
              </a:rPr>
            </a:br>
            <a:r>
              <a:rPr lang="en-US" altLang="en-US" sz="4000" b="1" dirty="0" err="1">
                <a:solidFill>
                  <a:schemeClr val="accent6"/>
                </a:solidFill>
                <a:latin typeface=".VnTime" panose="020B7200000000000000" pitchFamily="34" charset="0"/>
              </a:rPr>
              <a:t>V¨n</a:t>
            </a:r>
            <a:r>
              <a:rPr lang="en-US" altLang="en-US" sz="4000" b="1" dirty="0">
                <a:solidFill>
                  <a:schemeClr val="accent6"/>
                </a:solidFill>
                <a:latin typeface=".VnTime" panose="020B7200000000000000" pitchFamily="34" charset="0"/>
              </a:rPr>
              <a:t> </a:t>
            </a:r>
            <a:r>
              <a:rPr lang="en-US" altLang="en-US" sz="4000" b="1" dirty="0" err="1">
                <a:solidFill>
                  <a:schemeClr val="accent6"/>
                </a:solidFill>
                <a:latin typeface=".VnTime" panose="020B7200000000000000" pitchFamily="34" charset="0"/>
              </a:rPr>
              <a:t>b¶n</a:t>
            </a:r>
            <a:r>
              <a:rPr lang="en-US" altLang="en-US" sz="4000" dirty="0">
                <a:solidFill>
                  <a:srgbClr val="00B050"/>
                </a:solidFill>
                <a:latin typeface=".VnTime" panose="020B7200000000000000" pitchFamily="34" charset="0"/>
              </a:rPr>
              <a:t>:</a:t>
            </a:r>
            <a:r>
              <a:rPr lang="en-US" altLang="en-US" sz="4000" dirty="0">
                <a:solidFill>
                  <a:srgbClr val="FF0000"/>
                </a:solidFill>
                <a:latin typeface=".VnTime" panose="020B7200000000000000" pitchFamily="34" charset="0"/>
              </a:rPr>
              <a:t>                 </a:t>
            </a:r>
            <a:r>
              <a:rPr lang="en-US" altLang="en-US" b="1" dirty="0" err="1">
                <a:solidFill>
                  <a:srgbClr val="FF0000"/>
                </a:solidFill>
                <a:latin typeface=".VnTimeH" panose="020B7200000000000000" pitchFamily="34" charset="0"/>
              </a:rPr>
              <a:t>ChiÕc</a:t>
            </a:r>
            <a:r>
              <a:rPr lang="en-US" altLang="en-US" b="1" dirty="0">
                <a:solidFill>
                  <a:srgbClr val="FF0000"/>
                </a:solidFill>
                <a:latin typeface=".VnTimeH" panose="020B7200000000000000" pitchFamily="34" charset="0"/>
              </a:rPr>
              <a:t> </a:t>
            </a:r>
            <a:r>
              <a:rPr lang="en-US" altLang="en-US" b="1" dirty="0" err="1">
                <a:solidFill>
                  <a:srgbClr val="FF0000"/>
                </a:solidFill>
                <a:latin typeface=".VnTimeH" panose="020B7200000000000000" pitchFamily="34" charset="0"/>
              </a:rPr>
              <a:t>L</a:t>
            </a:r>
            <a:r>
              <a:rPr lang="en-US" altLang="en-US" b="1" dirty="0" err="1">
                <a:solidFill>
                  <a:srgbClr val="FF0000"/>
                </a:solidFill>
                <a:latin typeface="Times New Roman" panose="02020603050405020304" pitchFamily="18" charset="0"/>
                <a:cs typeface="Times New Roman" panose="02020603050405020304" pitchFamily="18" charset="0"/>
              </a:rPr>
              <a:t>Ư­</a:t>
            </a:r>
            <a:r>
              <a:rPr lang="en-US" altLang="en-US" b="1" dirty="0" err="1">
                <a:solidFill>
                  <a:srgbClr val="FF0000"/>
                </a:solidFill>
                <a:latin typeface=".VnTimeH" panose="020B7200000000000000" pitchFamily="34" charset="0"/>
              </a:rPr>
              <a:t>îc</a:t>
            </a:r>
            <a:r>
              <a:rPr lang="en-US" altLang="en-US" b="1" dirty="0">
                <a:solidFill>
                  <a:srgbClr val="FF0000"/>
                </a:solidFill>
                <a:latin typeface=".VnTimeH" panose="020B7200000000000000" pitchFamily="34" charset="0"/>
              </a:rPr>
              <a:t> Ngµ</a:t>
            </a:r>
            <a:br>
              <a:rPr lang="en-US" altLang="en-US" sz="6600" b="1" dirty="0">
                <a:latin typeface=".VnTime" panose="020B7200000000000000" pitchFamily="34" charset="0"/>
              </a:rPr>
            </a:br>
            <a:r>
              <a:rPr lang="en-US" altLang="en-US" sz="6600" b="1" dirty="0">
                <a:latin typeface=".VnTime" panose="020B7200000000000000" pitchFamily="34" charset="0"/>
              </a:rPr>
              <a:t>                                         </a:t>
            </a:r>
            <a:r>
              <a:rPr lang="en-US" altLang="en-US" sz="4000" dirty="0">
                <a:solidFill>
                  <a:srgbClr val="FF0000"/>
                </a:solidFill>
                <a:latin typeface=".VnTime" panose="020B7200000000000000" pitchFamily="34" charset="0"/>
              </a:rPr>
              <a:t>(</a:t>
            </a:r>
            <a:r>
              <a:rPr lang="en-US" altLang="en-US" sz="4000" dirty="0" err="1">
                <a:solidFill>
                  <a:srgbClr val="FF0000"/>
                </a:solidFill>
                <a:latin typeface=".VnTime" panose="020B7200000000000000" pitchFamily="34" charset="0"/>
              </a:rPr>
              <a:t>TrÝch</a:t>
            </a:r>
            <a:r>
              <a:rPr lang="en-US" altLang="en-US" sz="4000" dirty="0">
                <a:solidFill>
                  <a:srgbClr val="FF0000"/>
                </a:solidFill>
                <a:latin typeface=".VnTime" panose="020B7200000000000000" pitchFamily="34" charset="0"/>
              </a:rPr>
              <a:t>) </a:t>
            </a:r>
            <a:br>
              <a:rPr lang="en-US" altLang="en-US" sz="4000" dirty="0">
                <a:latin typeface=".VnTime" panose="020B7200000000000000" pitchFamily="34" charset="0"/>
              </a:rPr>
            </a:br>
            <a:r>
              <a:rPr lang="en-US" altLang="en-US" sz="4000" dirty="0">
                <a:latin typeface=".VnTime" panose="020B7200000000000000" pitchFamily="34" charset="0"/>
              </a:rPr>
              <a:t>                                                   </a:t>
            </a:r>
            <a:r>
              <a:rPr lang="en-US" altLang="en-US" sz="4000" b="1" i="1" dirty="0" err="1">
                <a:solidFill>
                  <a:srgbClr val="00B050"/>
                </a:solidFill>
                <a:latin typeface=".VnTime" panose="020B7200000000000000" pitchFamily="34" charset="0"/>
              </a:rPr>
              <a:t>NguyÔn</a:t>
            </a:r>
            <a:r>
              <a:rPr lang="en-US" altLang="en-US" sz="4000" b="1" i="1" dirty="0">
                <a:solidFill>
                  <a:srgbClr val="00B050"/>
                </a:solidFill>
                <a:latin typeface=".VnTime" panose="020B7200000000000000" pitchFamily="34" charset="0"/>
              </a:rPr>
              <a:t> Quang </a:t>
            </a:r>
            <a:r>
              <a:rPr lang="en-US" altLang="en-US" sz="4000" b="1" i="1" dirty="0" err="1">
                <a:solidFill>
                  <a:srgbClr val="00B050"/>
                </a:solidFill>
                <a:latin typeface=".VnTime" panose="020B7200000000000000" pitchFamily="34" charset="0"/>
              </a:rPr>
              <a:t>S¸ng</a:t>
            </a:r>
            <a:br>
              <a:rPr lang="en-US" altLang="en-US" sz="4000" i="1" dirty="0">
                <a:solidFill>
                  <a:srgbClr val="00B050"/>
                </a:solidFill>
                <a:latin typeface=".VnTime" panose="020B7200000000000000" pitchFamily="34" charset="0"/>
              </a:rPr>
            </a:br>
            <a:endParaRPr lang="en-US" altLang="en-US" sz="4000" i="1" dirty="0">
              <a:solidFill>
                <a:srgbClr val="00B050"/>
              </a:solidFill>
              <a:latin typeface=".VnTime" panose="020B7200000000000000" pitchFamily="34" charset="0"/>
            </a:endParaRPr>
          </a:p>
        </p:txBody>
      </p:sp>
    </p:spTree>
    <p:extLst>
      <p:ext uri="{BB962C8B-B14F-4D97-AF65-F5344CB8AC3E}">
        <p14:creationId xmlns:p14="http://schemas.microsoft.com/office/powerpoint/2010/main" val="1768497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edg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3692"/>
            <a:ext cx="5786846" cy="1569660"/>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I. </a:t>
            </a:r>
            <a:r>
              <a:rPr lang="es-ES" sz="2400" b="1" u="sng" dirty="0" err="1">
                <a:latin typeface="Times New Roman" panose="02020603050405020304" pitchFamily="18" charset="0"/>
                <a:cs typeface="Times New Roman" panose="02020603050405020304" pitchFamily="18" charset="0"/>
              </a:rPr>
              <a:t>Giới</a:t>
            </a:r>
            <a:r>
              <a:rPr lang="es-ES" sz="2400" b="1" u="sng" dirty="0">
                <a:latin typeface="Times New Roman" panose="02020603050405020304" pitchFamily="18" charset="0"/>
                <a:cs typeface="Times New Roman" panose="02020603050405020304" pitchFamily="18" charset="0"/>
              </a:rPr>
              <a:t> </a:t>
            </a:r>
            <a:r>
              <a:rPr lang="es-ES" sz="2400" b="1" u="sng" dirty="0" err="1">
                <a:latin typeface="Times New Roman" panose="02020603050405020304" pitchFamily="18" charset="0"/>
                <a:cs typeface="Times New Roman" panose="02020603050405020304" pitchFamily="18" charset="0"/>
              </a:rPr>
              <a:t>thiệu</a:t>
            </a:r>
            <a:r>
              <a:rPr lang="es-ES" sz="2400" b="1" u="sng" dirty="0">
                <a:latin typeface="Times New Roman" panose="02020603050405020304" pitchFamily="18" charset="0"/>
                <a:cs typeface="Times New Roman" panose="02020603050405020304" pitchFamily="18" charset="0"/>
              </a:rPr>
              <a:t> </a:t>
            </a:r>
            <a:r>
              <a:rPr lang="es-ES" sz="2400" b="1" u="sng" dirty="0" err="1">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s-ES" sz="2400" b="1" i="1" u="sng" dirty="0" err="1">
                <a:latin typeface="Times New Roman" panose="02020603050405020304" pitchFamily="18" charset="0"/>
                <a:cs typeface="Times New Roman" panose="02020603050405020304" pitchFamily="18" charset="0"/>
              </a:rPr>
              <a:t>Tác</a:t>
            </a:r>
            <a:r>
              <a:rPr lang="es-ES" sz="2400" b="1" i="1" u="sng" dirty="0">
                <a:latin typeface="Times New Roman" panose="02020603050405020304" pitchFamily="18" charset="0"/>
                <a:cs typeface="Times New Roman" panose="02020603050405020304" pitchFamily="18" charset="0"/>
              </a:rPr>
              <a:t> </a:t>
            </a:r>
            <a:r>
              <a:rPr lang="es-ES" sz="2400" b="1" i="1" u="sng" dirty="0" err="1">
                <a:latin typeface="Times New Roman" panose="02020603050405020304" pitchFamily="18" charset="0"/>
                <a:cs typeface="Times New Roman" panose="02020603050405020304" pitchFamily="18" charset="0"/>
              </a:rPr>
              <a:t>gi</a:t>
            </a:r>
            <a:r>
              <a:rPr lang="es-ES" sz="2400" b="1" i="1" dirty="0" err="1">
                <a:latin typeface="Times New Roman" panose="02020603050405020304" pitchFamily="18" charset="0"/>
                <a:cs typeface="Times New Roman" panose="02020603050405020304" pitchFamily="18" charset="0"/>
              </a:rPr>
              <a:t>ả</a:t>
            </a:r>
            <a:r>
              <a:rPr lang="es-ES" sz="2400" b="1" i="1" dirty="0">
                <a:latin typeface="Times New Roman" panose="02020603050405020304" pitchFamily="18" charset="0"/>
                <a:cs typeface="Times New Roman" panose="02020603050405020304" pitchFamily="18" charset="0"/>
              </a:rPr>
              <a:t>: </a:t>
            </a:r>
          </a:p>
          <a:p>
            <a:r>
              <a:rPr lang="es-ES" sz="2400" b="1" i="1"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Nguyễn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Quang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sáng</a:t>
            </a:r>
            <a:r>
              <a:rPr lang="es-ES" sz="2400" dirty="0">
                <a:latin typeface="Times New Roman" panose="02020603050405020304" pitchFamily="18" charset="0"/>
                <a:cs typeface="Times New Roman" panose="02020603050405020304" pitchFamily="18" charset="0"/>
              </a:rPr>
              <a:t>(1932- 13/2/2014)      </a:t>
            </a:r>
            <a:endParaRPr lang="en-US" sz="2400" dirty="0">
              <a:latin typeface="Times New Roman" panose="02020603050405020304" pitchFamily="18" charset="0"/>
              <a:cs typeface="Times New Roman" panose="02020603050405020304" pitchFamily="18" charset="0"/>
            </a:endParaRPr>
          </a:p>
          <a:p>
            <a:endParaRPr lang="en-US" sz="2400" dirty="0"/>
          </a:p>
        </p:txBody>
      </p:sp>
      <p:sp>
        <p:nvSpPr>
          <p:cNvPr id="5" name="TextBox 4"/>
          <p:cNvSpPr txBox="1"/>
          <p:nvPr/>
        </p:nvSpPr>
        <p:spPr>
          <a:xfrm>
            <a:off x="7171509" y="535577"/>
            <a:ext cx="4180114" cy="2194560"/>
          </a:xfrm>
          <a:prstGeom prst="rect">
            <a:avLst/>
          </a:prstGeom>
          <a:noFill/>
        </p:spPr>
        <p:txBody>
          <a:bodyPr wrap="square" rtlCol="0">
            <a:spAutoFit/>
          </a:bodyPr>
          <a:lstStyle/>
          <a:p>
            <a:endParaRPr lang="en-US" dirty="0"/>
          </a:p>
        </p:txBody>
      </p:sp>
      <p:sp>
        <p:nvSpPr>
          <p:cNvPr id="7" name="TextBox 6"/>
          <p:cNvSpPr txBox="1"/>
          <p:nvPr/>
        </p:nvSpPr>
        <p:spPr>
          <a:xfrm>
            <a:off x="28913" y="1198942"/>
            <a:ext cx="5734594" cy="3693319"/>
          </a:xfrm>
          <a:prstGeom prst="rect">
            <a:avLst/>
          </a:prstGeom>
          <a:noFill/>
        </p:spPr>
        <p:txBody>
          <a:bodyPr wrap="square" rtlCol="0">
            <a:spAutoFit/>
          </a:bodyPr>
          <a:lstStyle/>
          <a:p>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Quê</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Chợ</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Mới</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tỉnh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An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Giang</a:t>
            </a:r>
            <a:r>
              <a:rPr lang="es-E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a:t>
            </a:r>
            <a:r>
              <a:rPr lang="es-ES" sz="2400" dirty="0" err="1">
                <a:latin typeface="Times New Roman" panose="02020603050405020304" pitchFamily="18" charset="0"/>
                <a:cs typeface="Times New Roman" panose="02020603050405020304" pitchFamily="18" charset="0"/>
              </a:rPr>
              <a:t>Là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văn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cuộc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sống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sáng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tác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gắn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liền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với</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vùng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đất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Nam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Bộ</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trong</a:t>
            </a:r>
            <a:r>
              <a:rPr lang="es-ES" sz="2400" dirty="0">
                <a:latin typeface="Times New Roman" panose="02020603050405020304" pitchFamily="18" charset="0"/>
                <a:cs typeface="Times New Roman" panose="02020603050405020304" pitchFamily="18" charset="0"/>
              </a:rPr>
              <a:t>  2 </a:t>
            </a:r>
            <a:r>
              <a:rPr lang="es-ES" sz="2400" dirty="0" err="1">
                <a:latin typeface="Times New Roman" panose="02020603050405020304" pitchFamily="18" charset="0"/>
                <a:cs typeface="Times New Roman" panose="02020603050405020304" pitchFamily="18" charset="0"/>
              </a:rPr>
              <a:t>cuộc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kháng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chiến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sau</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hoà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bình</a:t>
            </a:r>
            <a:r>
              <a:rPr lang="es-E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a:t>
            </a:r>
            <a:r>
              <a:rPr lang="es-ES" sz="2400" dirty="0" err="1">
                <a:latin typeface="Times New Roman" panose="02020603050405020304" pitchFamily="18" charset="0"/>
                <a:cs typeface="Times New Roman" panose="02020603050405020304" pitchFamily="18" charset="0"/>
              </a:rPr>
              <a:t>Lối</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viết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thường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giản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dị</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mộc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mạc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cốt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truyện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hấp</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dẫn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xoay</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quanh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những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tình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huống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khá</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bất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ngờ</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nhưng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tự</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nhiên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hợp</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lí</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Nghệ</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thuật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kể</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chuyện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thoải</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mái</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tự</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nhiên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ngôn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ngữ</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đậm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đà</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màu</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sắc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Nam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Bộ</a:t>
            </a:r>
            <a:r>
              <a:rPr lang="es-E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4E4846F8-3D10-4FC7-AB8F-6CE403031A10}"/>
              </a:ext>
            </a:extLst>
          </p:cNvPr>
          <p:cNvSpPr txBox="1"/>
          <p:nvPr/>
        </p:nvSpPr>
        <p:spPr>
          <a:xfrm>
            <a:off x="7171509" y="5255736"/>
            <a:ext cx="4897889" cy="646331"/>
          </a:xfrm>
          <a:prstGeom prst="rect">
            <a:avLst/>
          </a:prstGeom>
          <a:noFill/>
        </p:spPr>
        <p:txBody>
          <a:bodyPr wrap="square" rtlCol="0">
            <a:spAutoFit/>
          </a:bodyPr>
          <a:lstStyle/>
          <a:p>
            <a:r>
              <a:rPr lang="en-US" sz="3600" b="1" dirty="0" err="1">
                <a:solidFill>
                  <a:srgbClr val="0070C0"/>
                </a:solidFill>
                <a:latin typeface="iCiel Bambola" panose="02000000000000000000" pitchFamily="2" charset="0"/>
              </a:rPr>
              <a:t>Nguyễn</a:t>
            </a:r>
            <a:r>
              <a:rPr lang="en-US" sz="3600" b="1" dirty="0">
                <a:solidFill>
                  <a:srgbClr val="0070C0"/>
                </a:solidFill>
                <a:latin typeface="iCiel Bambola" panose="02000000000000000000" pitchFamily="2" charset="0"/>
              </a:rPr>
              <a:t> </a:t>
            </a:r>
            <a:r>
              <a:rPr lang="en-US" sz="3600" b="1" dirty="0" err="1">
                <a:solidFill>
                  <a:srgbClr val="0070C0"/>
                </a:solidFill>
                <a:latin typeface="iCiel Bambola" panose="02000000000000000000" pitchFamily="2" charset="0"/>
              </a:rPr>
              <a:t>Quang</a:t>
            </a:r>
            <a:r>
              <a:rPr lang="en-US" sz="3600" b="1" dirty="0">
                <a:solidFill>
                  <a:srgbClr val="0070C0"/>
                </a:solidFill>
                <a:latin typeface="iCiel Bambola" panose="02000000000000000000" pitchFamily="2" charset="0"/>
              </a:rPr>
              <a:t> </a:t>
            </a:r>
            <a:r>
              <a:rPr lang="en-US" sz="3600" b="1" dirty="0" err="1">
                <a:solidFill>
                  <a:srgbClr val="0070C0"/>
                </a:solidFill>
                <a:latin typeface="iCiel Bambola" panose="02000000000000000000" pitchFamily="2" charset="0"/>
              </a:rPr>
              <a:t>Sáng</a:t>
            </a:r>
            <a:endParaRPr lang="en-US" sz="3600" b="1" dirty="0">
              <a:solidFill>
                <a:srgbClr val="0070C0"/>
              </a:solidFill>
              <a:latin typeface="iCiel Bambola" panose="02000000000000000000" pitchFamily="2" charset="0"/>
            </a:endParaRPr>
          </a:p>
        </p:txBody>
      </p:sp>
      <p:pic>
        <p:nvPicPr>
          <p:cNvPr id="10" name="Picture 2" descr="Nguyễn Quang Sáng – Wikipedia tiếng Việt">
            <a:extLst>
              <a:ext uri="{FF2B5EF4-FFF2-40B4-BE49-F238E27FC236}">
                <a16:creationId xmlns:a16="http://schemas.microsoft.com/office/drawing/2014/main" id="{245E7EC1-57EA-4CDE-8CE3-B8679B0A8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940" y="194543"/>
            <a:ext cx="4484601" cy="50711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2AD5C79-DE36-42D2-95D4-6BB934BB3D23}"/>
              </a:ext>
            </a:extLst>
          </p:cNvPr>
          <p:cNvSpPr txBox="1"/>
          <p:nvPr/>
        </p:nvSpPr>
        <p:spPr>
          <a:xfrm>
            <a:off x="4524171" y="5902067"/>
            <a:ext cx="7667829" cy="584775"/>
          </a:xfrm>
          <a:prstGeom prst="rect">
            <a:avLst/>
          </a:prstGeom>
          <a:noFill/>
        </p:spPr>
        <p:txBody>
          <a:bodyPr wrap="square">
            <a:spAutoFit/>
          </a:bodyPr>
          <a:lstStyle/>
          <a:p>
            <a:r>
              <a:rPr lang="vi-VN" sz="1600" dirty="0"/>
              <a:t>Nguồn:</a:t>
            </a:r>
            <a:r>
              <a:rPr lang="en-US" sz="1600" dirty="0">
                <a:hlinkClick r:id="rId3"/>
              </a:rPr>
              <a:t>https://upload.wikimedia.org/wikipedia/vi/8/89/Nguy%E1%BB%85n_Quang_S%C3%A1ng.jpeg</a:t>
            </a:r>
            <a:endParaRPr lang="en-US" sz="1600" dirty="0"/>
          </a:p>
        </p:txBody>
      </p:sp>
    </p:spTree>
    <p:extLst>
      <p:ext uri="{BB962C8B-B14F-4D97-AF65-F5344CB8AC3E}">
        <p14:creationId xmlns:p14="http://schemas.microsoft.com/office/powerpoint/2010/main" val="66662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194" y="169817"/>
            <a:ext cx="2416629" cy="738664"/>
          </a:xfrm>
          <a:prstGeom prst="rect">
            <a:avLst/>
          </a:prstGeom>
          <a:noFill/>
        </p:spPr>
        <p:txBody>
          <a:bodyPr wrap="square" rtlCol="0">
            <a:spAutoFit/>
          </a:bodyPr>
          <a:lstStyle/>
          <a:p>
            <a:r>
              <a:rPr lang="es-ES" sz="2400" b="1" i="1" dirty="0">
                <a:latin typeface="Times New Roman" panose="02020603050405020304" pitchFamily="18" charset="0"/>
                <a:cs typeface="Times New Roman" panose="02020603050405020304" pitchFamily="18" charset="0"/>
              </a:rPr>
              <a:t>2. </a:t>
            </a:r>
            <a:r>
              <a:rPr lang="es-ES" sz="2400" b="1" i="1" u="sng" dirty="0" err="1">
                <a:latin typeface="Times New Roman" panose="02020603050405020304" pitchFamily="18" charset="0"/>
                <a:cs typeface="Times New Roman" panose="02020603050405020304" pitchFamily="18" charset="0"/>
              </a:rPr>
              <a:t>Tác</a:t>
            </a:r>
            <a:r>
              <a:rPr lang="es-ES" sz="2400" b="1" i="1" u="sng" dirty="0">
                <a:latin typeface="Times New Roman" panose="02020603050405020304" pitchFamily="18" charset="0"/>
                <a:cs typeface="Times New Roman" panose="02020603050405020304" pitchFamily="18" charset="0"/>
              </a:rPr>
              <a:t> </a:t>
            </a:r>
            <a:r>
              <a:rPr lang="es-ES" sz="2400" b="1" i="1" u="sng"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104504" y="679269"/>
            <a:ext cx="5773784" cy="1200329"/>
          </a:xfrm>
          <a:prstGeom prst="rect">
            <a:avLst/>
          </a:prstGeom>
          <a:noFill/>
        </p:spPr>
        <p:txBody>
          <a:bodyPr wrap="square" rtlCol="0">
            <a:spAutoFit/>
          </a:bodyPr>
          <a:lstStyle/>
          <a:p>
            <a:r>
              <a:rPr lang="es-ES" dirty="0"/>
              <a:t> </a:t>
            </a:r>
            <a:r>
              <a:rPr lang="es-ES" sz="2400" dirty="0">
                <a:latin typeface="Times New Roman" panose="02020603050405020304" pitchFamily="18" charset="0"/>
                <a:cs typeface="Times New Roman" panose="02020603050405020304" pitchFamily="18" charset="0"/>
              </a:rPr>
              <a:t>-</a:t>
            </a:r>
            <a:r>
              <a:rPr lang="es-ES" sz="2400" dirty="0" err="1">
                <a:latin typeface="Times New Roman" panose="02020603050405020304" pitchFamily="18" charset="0"/>
                <a:cs typeface="Times New Roman" panose="02020603050405020304" pitchFamily="18" charset="0"/>
              </a:rPr>
              <a:t>Viết</a:t>
            </a:r>
            <a:r>
              <a:rPr lang="es-ES" sz="2400" dirty="0">
                <a:latin typeface="Times New Roman" panose="02020603050405020304" pitchFamily="18" charset="0"/>
                <a:cs typeface="Times New Roman" panose="02020603050405020304" pitchFamily="18" charset="0"/>
              </a:rPr>
              <a:t> 1966, </a:t>
            </a:r>
            <a:r>
              <a:rPr lang="es-ES" sz="2400" dirty="0" err="1">
                <a:latin typeface="Times New Roman" panose="02020603050405020304" pitchFamily="18" charset="0"/>
                <a:cs typeface="Times New Roman" panose="02020603050405020304" pitchFamily="18" charset="0"/>
              </a:rPr>
              <a:t>khi</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tác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giả</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hoạt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động</a:t>
            </a:r>
            <a:r>
              <a:rPr lang="es-ES" sz="2400" dirty="0">
                <a:latin typeface="Times New Roman" panose="02020603050405020304" pitchFamily="18" charset="0"/>
                <a:cs typeface="Times New Roman" panose="02020603050405020304" pitchFamily="18" charset="0"/>
              </a:rPr>
              <a:t> ở </a:t>
            </a:r>
            <a:r>
              <a:rPr lang="es-ES" sz="2400" dirty="0" err="1">
                <a:latin typeface="Times New Roman" panose="02020603050405020304" pitchFamily="18" charset="0"/>
                <a:cs typeface="Times New Roman" panose="02020603050405020304" pitchFamily="18" charset="0"/>
              </a:rPr>
              <a:t>chiến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trường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Nam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Bộ</a:t>
            </a:r>
            <a:r>
              <a:rPr lang="es-E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Vị</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trí</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đoạn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trích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nằm</a:t>
            </a:r>
            <a:r>
              <a:rPr lang="es-ES" sz="2400" dirty="0">
                <a:latin typeface="Times New Roman" panose="02020603050405020304" pitchFamily="18" charset="0"/>
                <a:cs typeface="Times New Roman" panose="02020603050405020304" pitchFamily="18" charset="0"/>
              </a:rPr>
              <a:t> ở </a:t>
            </a:r>
            <a:r>
              <a:rPr lang="es-ES" sz="2400" dirty="0" err="1">
                <a:latin typeface="Times New Roman" panose="02020603050405020304" pitchFamily="18" charset="0"/>
                <a:cs typeface="Times New Roman" panose="02020603050405020304" pitchFamily="18" charset="0"/>
              </a:rPr>
              <a:t>giữa</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truyện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4504" y="2103120"/>
            <a:ext cx="5786847" cy="1107996"/>
          </a:xfrm>
          <a:prstGeom prst="rect">
            <a:avLst/>
          </a:prstGeom>
          <a:noFill/>
        </p:spPr>
        <p:txBody>
          <a:bodyPr wrap="square" rtlCol="0">
            <a:spAutoFit/>
          </a:bodyPr>
          <a:lstStyle/>
          <a:p>
            <a:r>
              <a:rPr lang="es-ES" dirty="0"/>
              <a:t>  - </a:t>
            </a:r>
            <a:r>
              <a:rPr lang="es-ES" sz="2400" dirty="0" err="1">
                <a:latin typeface="Times New Roman" panose="02020603050405020304" pitchFamily="18" charset="0"/>
                <a:cs typeface="Times New Roman" panose="02020603050405020304" pitchFamily="18" charset="0"/>
              </a:rPr>
              <a:t>Tác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phẩm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chính</a:t>
            </a:r>
            <a:r>
              <a:rPr lang="es-ES" sz="2400" dirty="0">
                <a:latin typeface="Times New Roman" panose="02020603050405020304" pitchFamily="18" charset="0"/>
                <a:cs typeface="Times New Roman" panose="02020603050405020304" pitchFamily="18" charset="0"/>
              </a:rPr>
              <a:t> : </a:t>
            </a:r>
            <a:r>
              <a:rPr lang="es-ES" sz="2400" dirty="0" err="1">
                <a:latin typeface="Times New Roman" panose="02020603050405020304" pitchFamily="18" charset="0"/>
                <a:cs typeface="Times New Roman" panose="02020603050405020304" pitchFamily="18" charset="0"/>
              </a:rPr>
              <a:t>Đất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lửa</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Mùa</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gió</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chướng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Bông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cẩm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thạch</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62384D5A-A746-4AFD-9144-493F03B02003}"/>
              </a:ext>
            </a:extLst>
          </p:cNvPr>
          <p:cNvPicPr>
            <a:picLocks noChangeAspect="1"/>
          </p:cNvPicPr>
          <p:nvPr/>
        </p:nvPicPr>
        <p:blipFill>
          <a:blip r:embed="rId2"/>
          <a:stretch>
            <a:fillRect/>
          </a:stretch>
        </p:blipFill>
        <p:spPr>
          <a:xfrm>
            <a:off x="5891351" y="470263"/>
            <a:ext cx="6152603" cy="62962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9775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cánh đồng hoang&quot;">
            <a:extLst>
              <a:ext uri="{FF2B5EF4-FFF2-40B4-BE49-F238E27FC236}">
                <a16:creationId xmlns:a16="http://schemas.microsoft.com/office/drawing/2014/main" id="{51EC07F6-C758-4764-9A89-E2329B226D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36" r="37785"/>
          <a:stretch/>
        </p:blipFill>
        <p:spPr bwMode="auto">
          <a:xfrm>
            <a:off x="704087" y="370320"/>
            <a:ext cx="3649704" cy="43474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6" name="Picture 4" descr="Kết quả hình ảnh cho cánh đồng hoang&quot;">
            <a:extLst>
              <a:ext uri="{FF2B5EF4-FFF2-40B4-BE49-F238E27FC236}">
                <a16:creationId xmlns:a16="http://schemas.microsoft.com/office/drawing/2014/main" id="{C17C5E02-9557-40A9-A6E3-F08D9EA61FCF}"/>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706" b="706"/>
          <a:stretch/>
        </p:blipFill>
        <p:spPr bwMode="auto">
          <a:xfrm>
            <a:off x="4639540" y="370320"/>
            <a:ext cx="6848371" cy="43474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Chỗ dành sẵn cho Văn bản 3">
            <a:extLst>
              <a:ext uri="{FF2B5EF4-FFF2-40B4-BE49-F238E27FC236}">
                <a16:creationId xmlns:a16="http://schemas.microsoft.com/office/drawing/2014/main" id="{67EA2273-5E8C-46B0-86DB-5B3B1C476A5C}"/>
              </a:ext>
            </a:extLst>
          </p:cNvPr>
          <p:cNvSpPr>
            <a:spLocks noGrp="1"/>
          </p:cNvSpPr>
          <p:nvPr>
            <p:ph type="body" sz="half" idx="2"/>
          </p:nvPr>
        </p:nvSpPr>
        <p:spPr>
          <a:xfrm>
            <a:off x="106017" y="5142828"/>
            <a:ext cx="12085983" cy="1344852"/>
          </a:xfr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vi-VN" sz="2800" i="1" dirty="0">
                <a:latin typeface="+mj-lt"/>
              </a:rPr>
              <a:t>Cánh đồng hoang (kịch bản phim) bộ phim</a:t>
            </a:r>
            <a:r>
              <a:rPr lang="vi-VN"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vi-VN" sz="2800" i="1" dirty="0">
                <a:latin typeface="+mj-lt"/>
              </a:rPr>
              <a:t>tặng Huy chương vàng liên hoan phim toàn quốc (1980), Huy chưương vàng liên hoan phim ở Matxcva (1981).</a:t>
            </a:r>
          </a:p>
        </p:txBody>
      </p:sp>
    </p:spTree>
    <p:extLst>
      <p:ext uri="{BB962C8B-B14F-4D97-AF65-F5344CB8AC3E}">
        <p14:creationId xmlns:p14="http://schemas.microsoft.com/office/powerpoint/2010/main" val="1537202695"/>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arn(inVertical)">
                                      <p:cBhvr>
                                        <p:cTn id="10" dur="500"/>
                                        <p:tgtEl>
                                          <p:spTgt spid="307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6204857" cy="1754326"/>
          </a:xfrm>
          <a:prstGeom prst="rect">
            <a:avLst/>
          </a:prstGeom>
          <a:noFill/>
        </p:spPr>
        <p:txBody>
          <a:bodyPr wrap="square" rtlCol="0">
            <a:spAutoFit/>
          </a:bodyPr>
          <a:lstStyle/>
          <a:p>
            <a:r>
              <a:rPr lang="en-US" b="1" dirty="0"/>
              <a:t>I</a:t>
            </a:r>
            <a:r>
              <a:rPr lang="en-US" sz="2400" b="1"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Đọc</a:t>
            </a:r>
            <a:r>
              <a:rPr lang="en-US" sz="2400" b="1" u="sng" dirty="0">
                <a:latin typeface="Times New Roman" panose="02020603050405020304" pitchFamily="18" charset="0"/>
                <a:cs typeface="Times New Roman" panose="02020603050405020304" pitchFamily="18" charset="0"/>
              </a:rPr>
              <a:t> – </a:t>
            </a:r>
            <a:r>
              <a:rPr lang="en-US" sz="2400" b="1" u="sng" dirty="0" err="1">
                <a:latin typeface="Times New Roman" panose="02020603050405020304" pitchFamily="18" charset="0"/>
                <a:cs typeface="Times New Roman" panose="02020603050405020304" pitchFamily="18" charset="0"/>
              </a:rPr>
              <a:t>Hiểu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văn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n-US" sz="2400" b="1" i="1" u="sng" dirty="0" err="1">
                <a:latin typeface="Times New Roman" panose="02020603050405020304" pitchFamily="18" charset="0"/>
                <a:cs typeface="Times New Roman" panose="02020603050405020304" pitchFamily="18" charset="0"/>
              </a:rPr>
              <a:t>Đọc</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chú</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thích</a:t>
            </a:r>
            <a:endParaRPr lang="en-US" sz="2400" b="1" i="1" u="sng"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Tóm</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tắt</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truyện</a:t>
            </a:r>
            <a:endParaRPr lang="en-US" sz="2400" dirty="0">
              <a:latin typeface="Times New Roman" panose="02020603050405020304" pitchFamily="18" charset="0"/>
              <a:cs typeface="Times New Roman" panose="02020603050405020304" pitchFamily="18" charset="0"/>
            </a:endParaRPr>
          </a:p>
          <a:p>
            <a:r>
              <a:rPr lang="en-US" b="1" i="1" dirty="0"/>
              <a:t> </a:t>
            </a:r>
            <a:endParaRPr lang="en-US" dirty="0"/>
          </a:p>
          <a:p>
            <a:endParaRPr lang="en-US" dirty="0"/>
          </a:p>
        </p:txBody>
      </p:sp>
      <p:sp>
        <p:nvSpPr>
          <p:cNvPr id="6" name="TextBox 5"/>
          <p:cNvSpPr txBox="1"/>
          <p:nvPr/>
        </p:nvSpPr>
        <p:spPr>
          <a:xfrm>
            <a:off x="182880" y="992777"/>
            <a:ext cx="11612880" cy="3693319"/>
          </a:xfrm>
          <a:prstGeom prst="rect">
            <a:avLst/>
          </a:prstGeom>
          <a:noFill/>
        </p:spPr>
        <p:txBody>
          <a:bodyPr wrap="square" rtlCol="0">
            <a:spAutoFit/>
          </a:bodyPr>
          <a:lstStyle/>
          <a:p>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Sáu</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xa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nhà</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kháng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chiến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mãi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đến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khi</a:t>
            </a:r>
            <a:r>
              <a:rPr lang="es-ES" sz="2400" i="1" dirty="0">
                <a:latin typeface="Times New Roman" panose="02020603050405020304" pitchFamily="18" charset="0"/>
                <a:cs typeface="Times New Roman" panose="02020603050405020304" pitchFamily="18" charset="0"/>
              </a:rPr>
              <a:t> con </a:t>
            </a:r>
            <a:r>
              <a:rPr lang="es-ES" sz="2400" i="1" dirty="0" err="1">
                <a:latin typeface="Times New Roman" panose="02020603050405020304" pitchFamily="18" charset="0"/>
                <a:cs typeface="Times New Roman" panose="02020603050405020304" pitchFamily="18" charset="0"/>
              </a:rPr>
              <a:t>gái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lên</a:t>
            </a:r>
            <a:r>
              <a:rPr lang="es-ES" sz="2400" i="1" dirty="0">
                <a:latin typeface="Times New Roman" panose="02020603050405020304" pitchFamily="18" charset="0"/>
                <a:cs typeface="Times New Roman" panose="02020603050405020304" pitchFamily="18" charset="0"/>
              </a:rPr>
              <a:t> 8 </a:t>
            </a:r>
            <a:r>
              <a:rPr lang="es-ES" sz="2400" i="1" dirty="0" err="1">
                <a:latin typeface="Times New Roman" panose="02020603050405020304" pitchFamily="18" charset="0"/>
                <a:cs typeface="Times New Roman" panose="02020603050405020304" pitchFamily="18" charset="0"/>
              </a:rPr>
              <a:t>tuổi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mới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có</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dịp</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về</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thăm</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nhà</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thăm</a:t>
            </a:r>
            <a:r>
              <a:rPr lang="es-ES" sz="2400" i="1" dirty="0">
                <a:latin typeface="Times New Roman" panose="02020603050405020304" pitchFamily="18" charset="0"/>
                <a:cs typeface="Times New Roman" panose="02020603050405020304" pitchFamily="18" charset="0"/>
              </a:rPr>
              <a:t> con. </a:t>
            </a:r>
            <a:r>
              <a:rPr lang="es-ES" sz="2400" i="1" dirty="0" err="1">
                <a:latin typeface="Times New Roman" panose="02020603050405020304" pitchFamily="18" charset="0"/>
                <a:cs typeface="Times New Roman" panose="02020603050405020304" pitchFamily="18" charset="0"/>
              </a:rPr>
              <a:t>Nhưng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bé</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Thu</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kiên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quyết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nhận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vì</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trên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mặt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Sáu</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có</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vết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sẹo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dài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khiến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khuôn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mặt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của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giống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với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khuôn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mặt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người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đã</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chụp</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chung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bức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hình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với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má</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Bé</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đối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xử</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với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Sáu</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như</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một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người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xa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lạ</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Đến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Thu</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biết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được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sự</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thật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nhận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ra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tình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cha</a:t>
            </a:r>
            <a:r>
              <a:rPr lang="es-ES" sz="2400" i="1" dirty="0">
                <a:latin typeface="Times New Roman" panose="02020603050405020304" pitchFamily="18" charset="0"/>
                <a:cs typeface="Times New Roman" panose="02020603050405020304" pitchFamily="18" charset="0"/>
              </a:rPr>
              <a:t> con </a:t>
            </a:r>
            <a:r>
              <a:rPr lang="es-ES" sz="2400" i="1" dirty="0" err="1">
                <a:latin typeface="Times New Roman" panose="02020603050405020304" pitchFamily="18" charset="0"/>
                <a:cs typeface="Times New Roman" panose="02020603050405020304" pitchFamily="18" charset="0"/>
              </a:rPr>
              <a:t>thức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dậy</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mãnh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liệt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trong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em</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thì</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cũng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là</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lúc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Sáu</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phải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ra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đi</a:t>
            </a:r>
            <a:r>
              <a:rPr lang="es-ES" sz="2400" i="1" dirty="0">
                <a:latin typeface="Times New Roman" panose="02020603050405020304" pitchFamily="18" charset="0"/>
                <a:cs typeface="Times New Roman" panose="02020603050405020304" pitchFamily="18" charset="0"/>
              </a:rPr>
              <a:t>. Ở </a:t>
            </a:r>
            <a:r>
              <a:rPr lang="es-ES" sz="2400" i="1" dirty="0" err="1">
                <a:latin typeface="Times New Roman" panose="02020603050405020304" pitchFamily="18" charset="0"/>
                <a:cs typeface="Times New Roman" panose="02020603050405020304" pitchFamily="18" charset="0"/>
              </a:rPr>
              <a:t>khu</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căn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cứ</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người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dồn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hết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tình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cảm</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yêu</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quý</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nhớ</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thương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đứa</a:t>
            </a:r>
            <a:r>
              <a:rPr lang="es-ES" sz="2400" i="1" dirty="0">
                <a:latin typeface="Times New Roman" panose="02020603050405020304" pitchFamily="18" charset="0"/>
                <a:cs typeface="Times New Roman" panose="02020603050405020304" pitchFamily="18" charset="0"/>
              </a:rPr>
              <a:t> con </a:t>
            </a:r>
            <a:r>
              <a:rPr lang="es-ES" sz="2400" i="1" dirty="0" err="1">
                <a:latin typeface="Times New Roman" panose="02020603050405020304" pitchFamily="18" charset="0"/>
                <a:cs typeface="Times New Roman" panose="02020603050405020304" pitchFamily="18" charset="0"/>
              </a:rPr>
              <a:t>vào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việc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làm</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một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chếc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lược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bằng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ngà</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voi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để</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tặng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đứa</a:t>
            </a:r>
            <a:r>
              <a:rPr lang="es-ES" sz="2400" i="1" dirty="0">
                <a:latin typeface="Times New Roman" panose="02020603050405020304" pitchFamily="18" charset="0"/>
                <a:cs typeface="Times New Roman" panose="02020603050405020304" pitchFamily="18" charset="0"/>
              </a:rPr>
              <a:t> con </a:t>
            </a:r>
            <a:r>
              <a:rPr lang="es-ES" sz="2400" i="1" dirty="0" err="1">
                <a:latin typeface="Times New Roman" panose="02020603050405020304" pitchFamily="18" charset="0"/>
                <a:cs typeface="Times New Roman" panose="02020603050405020304" pitchFamily="18" charset="0"/>
              </a:rPr>
              <a:t>gái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bé</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bỏng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Trong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một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trận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càn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của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giặc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đã</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bị</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thương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trước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lúc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nhắm</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mắt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còn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kịp</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trao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cây</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lược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ngà</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bác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người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bạn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của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ông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nhờ</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trao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lại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kỉ</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vật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thiêng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liêng</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ấy</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cho</a:t>
            </a:r>
            <a:r>
              <a:rPr lang="es-ES" sz="2400" i="1" dirty="0">
                <a:latin typeface="Times New Roman" panose="02020603050405020304" pitchFamily="18" charset="0"/>
                <a:cs typeface="Times New Roman" panose="02020603050405020304" pitchFamily="18" charset="0"/>
              </a:rPr>
              <a:t> con  </a:t>
            </a:r>
            <a:r>
              <a:rPr lang="es-ES" sz="2400" i="1" dirty="0" err="1">
                <a:latin typeface="Times New Roman" panose="02020603050405020304" pitchFamily="18" charset="0"/>
                <a:cs typeface="Times New Roman" panose="02020603050405020304" pitchFamily="18" charset="0"/>
              </a:rPr>
              <a:t>gái</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của</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mình</a:t>
            </a:r>
            <a:r>
              <a:rPr lang="es-E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82880" y="4555365"/>
            <a:ext cx="4376056" cy="738664"/>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2. </a:t>
            </a:r>
            <a:r>
              <a:rPr lang="en-US" sz="2400" b="1" i="1" u="sng" dirty="0" err="1">
                <a:latin typeface="Times New Roman" panose="02020603050405020304" pitchFamily="18" charset="0"/>
                <a:cs typeface="Times New Roman" panose="02020603050405020304" pitchFamily="18" charset="0"/>
              </a:rPr>
              <a:t>Kết</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cấu</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bố</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cục</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67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18C7D-7125-4A72-B08C-567058890E49}"/>
              </a:ext>
            </a:extLst>
          </p:cNvPr>
          <p:cNvSpPr txBox="1"/>
          <p:nvPr/>
        </p:nvSpPr>
        <p:spPr>
          <a:xfrm>
            <a:off x="441278" y="177421"/>
            <a:ext cx="11309444" cy="4893647"/>
          </a:xfrm>
          <a:prstGeom prst="rect">
            <a:avLst/>
          </a:prstGeom>
          <a:noFill/>
        </p:spPr>
        <p:txBody>
          <a:bodyPr wrap="square" rtlCol="0">
            <a:spAutoFit/>
          </a:bodyPr>
          <a:lstStyle/>
          <a:p>
            <a:pPr algn="ctr"/>
            <a:r>
              <a:rPr lang="fr-FR" sz="2400" b="1" i="1" dirty="0">
                <a:solidFill>
                  <a:srgbClr val="FF0000"/>
                </a:solidFill>
                <a:latin typeface="Times New Roman" panose="02020603050405020304" pitchFamily="18" charset="0"/>
                <a:cs typeface="Times New Roman" panose="02020603050405020304" pitchFamily="18" charset="0"/>
              </a:rPr>
              <a:t>GIAO NHIỆM VỤ</a:t>
            </a:r>
          </a:p>
          <a:p>
            <a:pPr algn="ctr"/>
            <a:r>
              <a:rPr lang="fr-FR" sz="2400" b="1" dirty="0" err="1">
                <a:latin typeface="Times New Roman" panose="02020603050405020304" pitchFamily="18" charset="0"/>
                <a:cs typeface="Times New Roman" panose="02020603050405020304" pitchFamily="18" charset="0"/>
              </a:rPr>
              <a:t>Hoạt</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động</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cặp</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đôi</a:t>
            </a:r>
            <a:endParaRPr lang="fr-FR" sz="2400" b="1" dirty="0">
              <a:latin typeface="Times New Roman" panose="02020603050405020304" pitchFamily="18" charset="0"/>
              <a:cs typeface="Times New Roman" panose="02020603050405020304" pitchFamily="18" charset="0"/>
            </a:endParaRPr>
          </a:p>
          <a:p>
            <a:r>
              <a:rPr lang="fr-FR" sz="2400" b="1" i="1" dirty="0" err="1">
                <a:latin typeface="Times New Roman" panose="02020603050405020304" pitchFamily="18" charset="0"/>
                <a:cs typeface="Times New Roman" panose="02020603050405020304" pitchFamily="18" charset="0"/>
              </a:rPr>
              <a:t>Nhóm</a:t>
            </a:r>
            <a:r>
              <a:rPr lang="fr-FR" sz="2400" b="1" i="1" dirty="0">
                <a:latin typeface="Times New Roman" panose="02020603050405020304" pitchFamily="18" charset="0"/>
                <a:cs typeface="Times New Roman" panose="02020603050405020304" pitchFamily="18" charset="0"/>
              </a:rPr>
              <a:t> 1 :</a:t>
            </a:r>
            <a:r>
              <a:rPr lang="fr-FR" sz="2400" i="1" dirty="0">
                <a:latin typeface="Times New Roman" panose="02020603050405020304" pitchFamily="18" charset="0"/>
                <a:cs typeface="Times New Roman" panose="02020603050405020304" pitchFamily="18" charset="0"/>
              </a:rPr>
              <a:t>? Cho </a:t>
            </a:r>
            <a:r>
              <a:rPr lang="fr-FR" sz="2400" i="1" dirty="0" err="1">
                <a:latin typeface="Times New Roman" panose="02020603050405020304" pitchFamily="18" charset="0"/>
                <a:cs typeface="Times New Roman" panose="02020603050405020304" pitchFamily="18" charset="0"/>
              </a:rPr>
              <a:t>biết</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thể</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loại</a:t>
            </a:r>
            <a:r>
              <a:rPr lang="fr-FR" sz="2400" i="1" dirty="0">
                <a:latin typeface="Times New Roman" panose="02020603050405020304" pitchFamily="18" charset="0"/>
                <a:cs typeface="Times New Roman" panose="02020603050405020304" pitchFamily="18" charset="0"/>
              </a:rPr>
              <a:t> ? </a:t>
            </a:r>
            <a:r>
              <a:rPr lang="fr-FR" sz="2400" i="1" dirty="0" err="1">
                <a:latin typeface="Times New Roman" panose="02020603050405020304" pitchFamily="18" charset="0"/>
                <a:cs typeface="Times New Roman" panose="02020603050405020304" pitchFamily="18" charset="0"/>
              </a:rPr>
              <a:t>phương</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thức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biểu</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đạt</a:t>
            </a:r>
            <a:r>
              <a:rPr lang="fr-FR" sz="2400" i="1" dirty="0">
                <a:latin typeface="Times New Roman" panose="02020603050405020304" pitchFamily="18" charset="0"/>
                <a:cs typeface="Times New Roman" panose="02020603050405020304" pitchFamily="18" charset="0"/>
              </a:rPr>
              <a:t> ? </a:t>
            </a:r>
            <a:r>
              <a:rPr lang="fr-FR" sz="2400" i="1" dirty="0" err="1">
                <a:latin typeface="Times New Roman" panose="02020603050405020304" pitchFamily="18" charset="0"/>
                <a:cs typeface="Times New Roman" panose="02020603050405020304" pitchFamily="18" charset="0"/>
              </a:rPr>
              <a:t>Xác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định</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bố</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cục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nội</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dung</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từng</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phần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văn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bản</a:t>
            </a:r>
            <a:r>
              <a:rPr lang="fr-FR"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Chủ</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đề</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của</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tác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phẩm</a:t>
            </a:r>
            <a:r>
              <a:rPr lang="fr-FR" sz="2400" i="1" dirty="0">
                <a:latin typeface="Times New Roman" panose="02020603050405020304" pitchFamily="18" charset="0"/>
                <a:cs typeface="Times New Roman" panose="02020603050405020304" pitchFamily="18" charset="0"/>
              </a:rPr>
              <a:t> là </a:t>
            </a:r>
            <a:r>
              <a:rPr lang="fr-FR" sz="2400" i="1" dirty="0" err="1">
                <a:latin typeface="Times New Roman" panose="02020603050405020304" pitchFamily="18" charset="0"/>
                <a:cs typeface="Times New Roman" panose="02020603050405020304" pitchFamily="18" charset="0"/>
              </a:rPr>
              <a:t>gì</a:t>
            </a:r>
            <a:r>
              <a:rPr lang="fr-FR"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fr-FR" sz="2400" b="1" i="1" dirty="0" err="1">
                <a:latin typeface="Times New Roman" panose="02020603050405020304" pitchFamily="18" charset="0"/>
                <a:cs typeface="Times New Roman" panose="02020603050405020304" pitchFamily="18" charset="0"/>
              </a:rPr>
              <a:t>Nhóm</a:t>
            </a:r>
            <a:r>
              <a:rPr lang="fr-FR" sz="2400" b="1" i="1" dirty="0">
                <a:latin typeface="Times New Roman" panose="02020603050405020304" pitchFamily="18" charset="0"/>
                <a:cs typeface="Times New Roman" panose="02020603050405020304" pitchFamily="18" charset="0"/>
              </a:rPr>
              <a:t> 2</a:t>
            </a:r>
            <a:r>
              <a:rPr lang="fr-FR" sz="2400" i="1" dirty="0">
                <a:latin typeface="Times New Roman" panose="02020603050405020304" pitchFamily="18" charset="0"/>
                <a:cs typeface="Times New Roman" panose="02020603050405020304" pitchFamily="18" charset="0"/>
              </a:rPr>
              <a:t> :? </a:t>
            </a:r>
            <a:r>
              <a:rPr lang="fr-FR" sz="2400" i="1" dirty="0" err="1">
                <a:latin typeface="Times New Roman" panose="02020603050405020304" pitchFamily="18" charset="0"/>
                <a:cs typeface="Times New Roman" panose="02020603050405020304" pitchFamily="18" charset="0"/>
              </a:rPr>
              <a:t>Nhận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xét</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gì</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về</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cốt</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truyện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của</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truyện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ngắn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này</a:t>
            </a:r>
            <a:r>
              <a:rPr lang="fr-FR"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fr-FR" sz="2400" b="1" i="1" dirty="0" err="1">
                <a:latin typeface="Times New Roman" panose="02020603050405020304" pitchFamily="18" charset="0"/>
                <a:cs typeface="Times New Roman" panose="02020603050405020304" pitchFamily="18" charset="0"/>
              </a:rPr>
              <a:t>Nhóm</a:t>
            </a:r>
            <a:r>
              <a:rPr lang="fr-FR" sz="2400" b="1" i="1" dirty="0">
                <a:latin typeface="Times New Roman" panose="02020603050405020304" pitchFamily="18" charset="0"/>
                <a:cs typeface="Times New Roman" panose="02020603050405020304" pitchFamily="18" charset="0"/>
              </a:rPr>
              <a:t> 3</a:t>
            </a:r>
            <a:r>
              <a:rPr lang="fr-FR" sz="2400" i="1" dirty="0">
                <a:latin typeface="Times New Roman" panose="02020603050405020304" pitchFamily="18" charset="0"/>
                <a:cs typeface="Times New Roman" panose="02020603050405020304" pitchFamily="18" charset="0"/>
              </a:rPr>
              <a:t> :? </a:t>
            </a:r>
            <a:r>
              <a:rPr lang="fr-FR" sz="2400" i="1" dirty="0" err="1">
                <a:latin typeface="Times New Roman" panose="02020603050405020304" pitchFamily="18" charset="0"/>
                <a:cs typeface="Times New Roman" panose="02020603050405020304" pitchFamily="18" charset="0"/>
              </a:rPr>
              <a:t>Xác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định</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nhân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vật</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chính</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ngôi</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kể</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tác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dụng</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ngôi</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kể</a:t>
            </a:r>
            <a:r>
              <a:rPr lang="fr-FR"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s-ES" sz="2400" i="1" dirty="0">
                <a:latin typeface="Times New Roman" panose="02020603050405020304" pitchFamily="18" charset="0"/>
                <a:cs typeface="Times New Roman" panose="02020603050405020304" pitchFamily="18" charset="0"/>
              </a:rPr>
              <a:t>?</a:t>
            </a:r>
            <a:r>
              <a:rPr lang="es-ES" sz="2400" i="1" dirty="0" err="1">
                <a:latin typeface="Times New Roman" panose="02020603050405020304" pitchFamily="18" charset="0"/>
                <a:cs typeface="Times New Roman" panose="02020603050405020304" pitchFamily="18" charset="0"/>
              </a:rPr>
              <a:t>Văn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bản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này</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được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kể</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theo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trình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tự</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nào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Nhân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vật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chính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có</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được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kể</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theo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trình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tự</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đó</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không</a:t>
            </a:r>
            <a:r>
              <a:rPr lang="es-ES" sz="2400" i="1" dirty="0">
                <a:latin typeface="Times New Roman" panose="02020603050405020304" pitchFamily="18" charset="0"/>
                <a:cs typeface="Times New Roman" panose="02020603050405020304" pitchFamily="18" charset="0"/>
              </a:rPr>
              <a:t> ? </a:t>
            </a:r>
            <a:r>
              <a:rPr lang="es-ES" sz="2400" i="1" dirty="0" err="1">
                <a:latin typeface="Times New Roman" panose="02020603050405020304" pitchFamily="18" charset="0"/>
                <a:cs typeface="Times New Roman" panose="02020603050405020304" pitchFamily="18" charset="0"/>
              </a:rPr>
              <a:t>Vì</a:t>
            </a:r>
            <a:r>
              <a:rPr lang="es-ES" sz="2400" i="1" dirty="0">
                <a:latin typeface="Times New Roman" panose="02020603050405020304" pitchFamily="18" charset="0"/>
                <a:cs typeface="Times New Roman" panose="02020603050405020304" pitchFamily="18" charset="0"/>
              </a:rPr>
              <a:t> sao?</a:t>
            </a:r>
            <a:endParaRPr lang="en-US" sz="2400" dirty="0">
              <a:latin typeface="Times New Roman" panose="02020603050405020304" pitchFamily="18" charset="0"/>
              <a:cs typeface="Times New Roman" panose="02020603050405020304" pitchFamily="18" charset="0"/>
            </a:endParaRPr>
          </a:p>
          <a:p>
            <a:r>
              <a:rPr lang="fr-FR" sz="2400" b="1" i="1" dirty="0" err="1">
                <a:latin typeface="Times New Roman" panose="02020603050405020304" pitchFamily="18" charset="0"/>
                <a:cs typeface="Times New Roman" panose="02020603050405020304" pitchFamily="18" charset="0"/>
              </a:rPr>
              <a:t>Nhóm</a:t>
            </a:r>
            <a:r>
              <a:rPr lang="fr-FR" sz="2400" b="1" i="1" dirty="0">
                <a:latin typeface="Times New Roman" panose="02020603050405020304" pitchFamily="18" charset="0"/>
                <a:cs typeface="Times New Roman" panose="02020603050405020304" pitchFamily="18" charset="0"/>
              </a:rPr>
              <a:t> 4 :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huống</a:t>
            </a:r>
            <a:r>
              <a:rPr lang="en-US" sz="2400" i="1" dirty="0">
                <a:latin typeface="Times New Roman" panose="02020603050405020304" pitchFamily="18" charset="0"/>
                <a:cs typeface="Times New Roman" panose="02020603050405020304" pitchFamily="18" charset="0"/>
              </a:rPr>
              <a:t>? Theo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huống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Chiếc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t>
            </a:r>
            <a:r>
              <a:rPr lang="vi-VN" sz="2400" i="1" dirty="0">
                <a:latin typeface="Times New Roman" panose="02020603050405020304" pitchFamily="18" charset="0"/>
                <a:cs typeface="Times New Roman" panose="02020603050405020304" pitchFamily="18" charset="0"/>
              </a:rPr>
              <a: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nội</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chuyện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46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546" y="18329"/>
            <a:ext cx="6204857" cy="187743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Đọc</a:t>
            </a:r>
            <a:r>
              <a:rPr lang="en-US" sz="2400" b="1" u="sng" dirty="0">
                <a:latin typeface="Times New Roman" panose="02020603050405020304" pitchFamily="18" charset="0"/>
                <a:cs typeface="Times New Roman" panose="02020603050405020304" pitchFamily="18" charset="0"/>
              </a:rPr>
              <a:t> – </a:t>
            </a:r>
            <a:r>
              <a:rPr lang="en-US" sz="2400" b="1" u="sng" dirty="0" err="1">
                <a:latin typeface="Times New Roman" panose="02020603050405020304" pitchFamily="18" charset="0"/>
                <a:cs typeface="Times New Roman" panose="02020603050405020304" pitchFamily="18" charset="0"/>
              </a:rPr>
              <a:t>Hiểu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văn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n-US" sz="2400" b="1" i="1" u="sng" dirty="0" err="1">
                <a:latin typeface="Times New Roman" panose="02020603050405020304" pitchFamily="18" charset="0"/>
                <a:cs typeface="Times New Roman" panose="02020603050405020304" pitchFamily="18" charset="0"/>
              </a:rPr>
              <a:t>Đọc</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chú</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thích</a:t>
            </a:r>
            <a:endParaRPr lang="en-US" sz="2400" b="1" i="1" u="sng"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Tóm</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tắt</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truyện</a:t>
            </a:r>
            <a:endParaRPr lang="en-US" sz="2400" dirty="0">
              <a:latin typeface="Times New Roman" panose="02020603050405020304" pitchFamily="18" charset="0"/>
              <a:cs typeface="Times New Roman" panose="02020603050405020304" pitchFamily="18" charset="0"/>
            </a:endParaRPr>
          </a:p>
          <a:p>
            <a:r>
              <a:rPr lang="en-US" b="1" i="1" dirty="0"/>
              <a:t> </a:t>
            </a:r>
            <a:endParaRPr lang="en-US" dirty="0"/>
          </a:p>
          <a:p>
            <a:endParaRPr lang="en-US" dirty="0"/>
          </a:p>
        </p:txBody>
      </p:sp>
      <p:sp>
        <p:nvSpPr>
          <p:cNvPr id="7" name="TextBox 6"/>
          <p:cNvSpPr txBox="1"/>
          <p:nvPr/>
        </p:nvSpPr>
        <p:spPr>
          <a:xfrm>
            <a:off x="327546" y="1194639"/>
            <a:ext cx="4376056" cy="738664"/>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2. </a:t>
            </a:r>
            <a:r>
              <a:rPr lang="en-US" sz="2400" b="1" i="1" u="sng" dirty="0" err="1">
                <a:latin typeface="Times New Roman" panose="02020603050405020304" pitchFamily="18" charset="0"/>
                <a:cs typeface="Times New Roman" panose="02020603050405020304" pitchFamily="18" charset="0"/>
              </a:rPr>
              <a:t>Kết</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cấu</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bố</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cục</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327546" y="1572600"/>
            <a:ext cx="4754880" cy="7386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327546" y="1933303"/>
            <a:ext cx="9717206"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0D798BF-E315-4318-BA6C-F0BEAA8521BE}"/>
              </a:ext>
            </a:extLst>
          </p:cNvPr>
          <p:cNvSpPr txBox="1"/>
          <p:nvPr/>
        </p:nvSpPr>
        <p:spPr>
          <a:xfrm>
            <a:off x="477672" y="2947916"/>
            <a:ext cx="11177516" cy="539658"/>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466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18C7D-7125-4A72-B08C-567058890E49}"/>
              </a:ext>
            </a:extLst>
          </p:cNvPr>
          <p:cNvSpPr txBox="1"/>
          <p:nvPr/>
        </p:nvSpPr>
        <p:spPr>
          <a:xfrm>
            <a:off x="441278" y="177421"/>
            <a:ext cx="11309444" cy="4893647"/>
          </a:xfrm>
          <a:prstGeom prst="rect">
            <a:avLst/>
          </a:prstGeom>
          <a:noFill/>
        </p:spPr>
        <p:txBody>
          <a:bodyPr wrap="square" rtlCol="0">
            <a:spAutoFit/>
          </a:bodyPr>
          <a:lstStyle/>
          <a:p>
            <a:pPr algn="ctr"/>
            <a:r>
              <a:rPr lang="fr-FR" sz="2400" b="1" i="1" dirty="0">
                <a:solidFill>
                  <a:srgbClr val="FF0000"/>
                </a:solidFill>
                <a:latin typeface="Times New Roman" panose="02020603050405020304" pitchFamily="18" charset="0"/>
                <a:cs typeface="Times New Roman" panose="02020603050405020304" pitchFamily="18" charset="0"/>
              </a:rPr>
              <a:t>GIAO NHIỆM VỤ</a:t>
            </a:r>
          </a:p>
          <a:p>
            <a:pPr algn="ctr"/>
            <a:r>
              <a:rPr lang="fr-FR" sz="2400" b="1" dirty="0" err="1">
                <a:latin typeface="Times New Roman" panose="02020603050405020304" pitchFamily="18" charset="0"/>
                <a:cs typeface="Times New Roman" panose="02020603050405020304" pitchFamily="18" charset="0"/>
              </a:rPr>
              <a:t>Hoạt</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động</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cặp</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đôi</a:t>
            </a:r>
            <a:endParaRPr lang="fr-FR" sz="2400" b="1" dirty="0">
              <a:latin typeface="Times New Roman" panose="02020603050405020304" pitchFamily="18" charset="0"/>
              <a:cs typeface="Times New Roman" panose="02020603050405020304" pitchFamily="18" charset="0"/>
            </a:endParaRPr>
          </a:p>
          <a:p>
            <a:r>
              <a:rPr lang="fr-FR" sz="2400" b="1" i="1" dirty="0" err="1">
                <a:latin typeface="Times New Roman" panose="02020603050405020304" pitchFamily="18" charset="0"/>
                <a:cs typeface="Times New Roman" panose="02020603050405020304" pitchFamily="18" charset="0"/>
              </a:rPr>
              <a:t>Nhóm</a:t>
            </a:r>
            <a:r>
              <a:rPr lang="fr-FR" sz="2400" b="1" i="1" dirty="0">
                <a:latin typeface="Times New Roman" panose="02020603050405020304" pitchFamily="18" charset="0"/>
                <a:cs typeface="Times New Roman" panose="02020603050405020304" pitchFamily="18" charset="0"/>
              </a:rPr>
              <a:t> 1 :</a:t>
            </a:r>
            <a:r>
              <a:rPr lang="fr-FR" sz="2400" i="1" dirty="0">
                <a:latin typeface="Times New Roman" panose="02020603050405020304" pitchFamily="18" charset="0"/>
                <a:cs typeface="Times New Roman" panose="02020603050405020304" pitchFamily="18" charset="0"/>
              </a:rPr>
              <a:t>? Cho </a:t>
            </a:r>
            <a:r>
              <a:rPr lang="fr-FR" sz="2400" i="1" dirty="0" err="1">
                <a:latin typeface="Times New Roman" panose="02020603050405020304" pitchFamily="18" charset="0"/>
                <a:cs typeface="Times New Roman" panose="02020603050405020304" pitchFamily="18" charset="0"/>
              </a:rPr>
              <a:t>biết</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thể</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loại</a:t>
            </a:r>
            <a:r>
              <a:rPr lang="fr-FR" sz="2400" i="1" dirty="0">
                <a:latin typeface="Times New Roman" panose="02020603050405020304" pitchFamily="18" charset="0"/>
                <a:cs typeface="Times New Roman" panose="02020603050405020304" pitchFamily="18" charset="0"/>
              </a:rPr>
              <a:t> ? </a:t>
            </a:r>
            <a:r>
              <a:rPr lang="fr-FR" sz="2400" i="1" dirty="0" err="1">
                <a:latin typeface="Times New Roman" panose="02020603050405020304" pitchFamily="18" charset="0"/>
                <a:cs typeface="Times New Roman" panose="02020603050405020304" pitchFamily="18" charset="0"/>
              </a:rPr>
              <a:t>phương</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thức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biểu</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đạt</a:t>
            </a:r>
            <a:r>
              <a:rPr lang="fr-FR" sz="2400" i="1" dirty="0">
                <a:latin typeface="Times New Roman" panose="02020603050405020304" pitchFamily="18" charset="0"/>
                <a:cs typeface="Times New Roman" panose="02020603050405020304" pitchFamily="18" charset="0"/>
              </a:rPr>
              <a:t> ? </a:t>
            </a:r>
            <a:r>
              <a:rPr lang="fr-FR" sz="2400" i="1" dirty="0" err="1">
                <a:latin typeface="Times New Roman" panose="02020603050405020304" pitchFamily="18" charset="0"/>
                <a:cs typeface="Times New Roman" panose="02020603050405020304" pitchFamily="18" charset="0"/>
              </a:rPr>
              <a:t>Xác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định</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bố</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cục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nội</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dung</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từng</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phần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văn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bản</a:t>
            </a:r>
            <a:r>
              <a:rPr lang="fr-FR"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Chủ</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đề</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của</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tác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phẩm</a:t>
            </a:r>
            <a:r>
              <a:rPr lang="fr-FR" sz="2400" i="1" dirty="0">
                <a:latin typeface="Times New Roman" panose="02020603050405020304" pitchFamily="18" charset="0"/>
                <a:cs typeface="Times New Roman" panose="02020603050405020304" pitchFamily="18" charset="0"/>
              </a:rPr>
              <a:t> là </a:t>
            </a:r>
            <a:r>
              <a:rPr lang="fr-FR" sz="2400" i="1" dirty="0" err="1">
                <a:latin typeface="Times New Roman" panose="02020603050405020304" pitchFamily="18" charset="0"/>
                <a:cs typeface="Times New Roman" panose="02020603050405020304" pitchFamily="18" charset="0"/>
              </a:rPr>
              <a:t>gì</a:t>
            </a:r>
            <a:r>
              <a:rPr lang="fr-FR"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fr-FR" sz="2400" b="1" i="1" dirty="0" err="1">
                <a:latin typeface="Times New Roman" panose="02020603050405020304" pitchFamily="18" charset="0"/>
                <a:cs typeface="Times New Roman" panose="02020603050405020304" pitchFamily="18" charset="0"/>
              </a:rPr>
              <a:t>Nhóm</a:t>
            </a:r>
            <a:r>
              <a:rPr lang="fr-FR" sz="2400" b="1" i="1" dirty="0">
                <a:latin typeface="Times New Roman" panose="02020603050405020304" pitchFamily="18" charset="0"/>
                <a:cs typeface="Times New Roman" panose="02020603050405020304" pitchFamily="18" charset="0"/>
              </a:rPr>
              <a:t> 2</a:t>
            </a:r>
            <a:r>
              <a:rPr lang="fr-FR" sz="2400" i="1" dirty="0">
                <a:latin typeface="Times New Roman" panose="02020603050405020304" pitchFamily="18" charset="0"/>
                <a:cs typeface="Times New Roman" panose="02020603050405020304" pitchFamily="18" charset="0"/>
              </a:rPr>
              <a:t> :? </a:t>
            </a:r>
            <a:r>
              <a:rPr lang="fr-FR" sz="2400" i="1" dirty="0" err="1">
                <a:latin typeface="Times New Roman" panose="02020603050405020304" pitchFamily="18" charset="0"/>
                <a:cs typeface="Times New Roman" panose="02020603050405020304" pitchFamily="18" charset="0"/>
              </a:rPr>
              <a:t>Nhận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xét</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gì</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về</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cốt</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truyện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của</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truyện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ngắn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này</a:t>
            </a:r>
            <a:r>
              <a:rPr lang="fr-FR"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fr-FR" sz="2400" b="1" i="1" dirty="0" err="1">
                <a:latin typeface="Times New Roman" panose="02020603050405020304" pitchFamily="18" charset="0"/>
                <a:cs typeface="Times New Roman" panose="02020603050405020304" pitchFamily="18" charset="0"/>
              </a:rPr>
              <a:t>Nhóm</a:t>
            </a:r>
            <a:r>
              <a:rPr lang="fr-FR" sz="2400" b="1" i="1" dirty="0">
                <a:latin typeface="Times New Roman" panose="02020603050405020304" pitchFamily="18" charset="0"/>
                <a:cs typeface="Times New Roman" panose="02020603050405020304" pitchFamily="18" charset="0"/>
              </a:rPr>
              <a:t> 3</a:t>
            </a:r>
            <a:r>
              <a:rPr lang="fr-FR" sz="2400" i="1" dirty="0">
                <a:latin typeface="Times New Roman" panose="02020603050405020304" pitchFamily="18" charset="0"/>
                <a:cs typeface="Times New Roman" panose="02020603050405020304" pitchFamily="18" charset="0"/>
              </a:rPr>
              <a:t> :? </a:t>
            </a:r>
            <a:r>
              <a:rPr lang="fr-FR" sz="2400" i="1" dirty="0" err="1">
                <a:latin typeface="Times New Roman" panose="02020603050405020304" pitchFamily="18" charset="0"/>
                <a:cs typeface="Times New Roman" panose="02020603050405020304" pitchFamily="18" charset="0"/>
              </a:rPr>
              <a:t>Xác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định</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nhân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vật</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chính</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ngôi</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kể</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tác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dụng</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ngôi</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kể</a:t>
            </a:r>
            <a:r>
              <a:rPr lang="fr-FR"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s-ES" sz="2400" i="1" dirty="0">
                <a:latin typeface="Times New Roman" panose="02020603050405020304" pitchFamily="18" charset="0"/>
                <a:cs typeface="Times New Roman" panose="02020603050405020304" pitchFamily="18" charset="0"/>
              </a:rPr>
              <a:t>?</a:t>
            </a:r>
            <a:r>
              <a:rPr lang="es-ES" sz="2400" i="1" dirty="0" err="1">
                <a:latin typeface="Times New Roman" panose="02020603050405020304" pitchFamily="18" charset="0"/>
                <a:cs typeface="Times New Roman" panose="02020603050405020304" pitchFamily="18" charset="0"/>
              </a:rPr>
              <a:t>Văn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bản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này</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được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kể</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theo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trình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tự</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nào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Nhân</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vật</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chính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có</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được</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kể</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theo</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trình</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tự</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đó</a:t>
            </a:r>
            <a:r>
              <a:rPr lang="es-ES" sz="2400" i="1" dirty="0">
                <a:latin typeface="Times New Roman" panose="02020603050405020304" pitchFamily="18" charset="0"/>
                <a:cs typeface="Times New Roman" panose="02020603050405020304" pitchFamily="18" charset="0"/>
              </a:rPr>
              <a:t> </a:t>
            </a:r>
            <a:r>
              <a:rPr lang="es-ES" sz="2400" i="1" dirty="0" err="1">
                <a:latin typeface="Times New Roman" panose="02020603050405020304" pitchFamily="18" charset="0"/>
                <a:cs typeface="Times New Roman" panose="02020603050405020304" pitchFamily="18" charset="0"/>
              </a:rPr>
              <a:t>không</a:t>
            </a:r>
            <a:r>
              <a:rPr lang="es-ES" sz="2400" i="1" dirty="0">
                <a:latin typeface="Times New Roman" panose="02020603050405020304" pitchFamily="18" charset="0"/>
                <a:cs typeface="Times New Roman" panose="02020603050405020304" pitchFamily="18" charset="0"/>
              </a:rPr>
              <a:t> ? </a:t>
            </a:r>
            <a:r>
              <a:rPr lang="es-ES" sz="2400" i="1" dirty="0" err="1">
                <a:latin typeface="Times New Roman" panose="02020603050405020304" pitchFamily="18" charset="0"/>
                <a:cs typeface="Times New Roman" panose="02020603050405020304" pitchFamily="18" charset="0"/>
              </a:rPr>
              <a:t>Vì</a:t>
            </a:r>
            <a:r>
              <a:rPr lang="es-ES" sz="2400" i="1" dirty="0">
                <a:latin typeface="Times New Roman" panose="02020603050405020304" pitchFamily="18" charset="0"/>
                <a:cs typeface="Times New Roman" panose="02020603050405020304" pitchFamily="18" charset="0"/>
              </a:rPr>
              <a:t> sao?</a:t>
            </a:r>
            <a:endParaRPr lang="en-US" sz="2400" dirty="0">
              <a:latin typeface="Times New Roman" panose="02020603050405020304" pitchFamily="18" charset="0"/>
              <a:cs typeface="Times New Roman" panose="02020603050405020304" pitchFamily="18" charset="0"/>
            </a:endParaRPr>
          </a:p>
          <a:p>
            <a:r>
              <a:rPr lang="fr-FR" sz="2400" b="1" i="1" dirty="0" err="1">
                <a:latin typeface="Times New Roman" panose="02020603050405020304" pitchFamily="18" charset="0"/>
                <a:cs typeface="Times New Roman" panose="02020603050405020304" pitchFamily="18" charset="0"/>
              </a:rPr>
              <a:t>Nhóm</a:t>
            </a:r>
            <a:r>
              <a:rPr lang="fr-FR" sz="2400" b="1" i="1" dirty="0">
                <a:latin typeface="Times New Roman" panose="02020603050405020304" pitchFamily="18" charset="0"/>
                <a:cs typeface="Times New Roman" panose="02020603050405020304" pitchFamily="18" charset="0"/>
              </a:rPr>
              <a:t> 4 :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huống</a:t>
            </a:r>
            <a:r>
              <a:rPr lang="en-US" sz="2400" i="1" dirty="0">
                <a:latin typeface="Times New Roman" panose="02020603050405020304" pitchFamily="18" charset="0"/>
                <a:cs typeface="Times New Roman" panose="02020603050405020304" pitchFamily="18" charset="0"/>
              </a:rPr>
              <a:t>? Theo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huống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Chiếc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t>
            </a:r>
            <a:r>
              <a:rPr lang="vi-VN" sz="2400" i="1" dirty="0">
                <a:latin typeface="Times New Roman" panose="02020603050405020304" pitchFamily="18" charset="0"/>
                <a:cs typeface="Times New Roman" panose="02020603050405020304" pitchFamily="18" charset="0"/>
              </a:rPr>
              <a: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nội</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chuyện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95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2121</Words>
  <Application>Microsoft Office PowerPoint</Application>
  <PresentationFormat>Widescreen</PresentationFormat>
  <Paragraphs>209</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.VnAristote</vt:lpstr>
      <vt:lpstr>.VnTime</vt:lpstr>
      <vt:lpstr>.VnTimeH</vt:lpstr>
      <vt:lpstr>Arial</vt:lpstr>
      <vt:lpstr>Calibri</vt:lpstr>
      <vt:lpstr>Calibri Light</vt:lpstr>
      <vt:lpstr>iCiel Bambola</vt:lpstr>
      <vt:lpstr>SimSunfalt</vt:lpstr>
      <vt:lpstr>Times New Roman</vt:lpstr>
      <vt:lpstr>Office Theme</vt:lpstr>
      <vt:lpstr>PowerPoint Presentation</vt:lpstr>
      <vt:lpstr> TiÕt 74,75,76 V¨n b¶n:                 ChiÕc LƯ­îc Ngµ                                          (TrÝch)                                                     NguyÔn Quang S¸ng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dc:creator>
  <cp:lastModifiedBy>Admin</cp:lastModifiedBy>
  <cp:revision>28</cp:revision>
  <dcterms:created xsi:type="dcterms:W3CDTF">2021-11-14T10:35:35Z</dcterms:created>
  <dcterms:modified xsi:type="dcterms:W3CDTF">2024-06-10T06:40:07Z</dcterms:modified>
</cp:coreProperties>
</file>