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1352" r:id="rId3"/>
    <p:sldId id="1354" r:id="rId4"/>
    <p:sldId id="1353" r:id="rId5"/>
    <p:sldId id="260" r:id="rId6"/>
    <p:sldId id="1356" r:id="rId7"/>
    <p:sldId id="1365" r:id="rId8"/>
    <p:sldId id="1358" r:id="rId9"/>
    <p:sldId id="1359" r:id="rId10"/>
    <p:sldId id="1362" r:id="rId11"/>
    <p:sldId id="1363" r:id="rId12"/>
    <p:sldId id="1366" r:id="rId13"/>
    <p:sldId id="1368" r:id="rId14"/>
    <p:sldId id="1320" r:id="rId15"/>
    <p:sldId id="1361" r:id="rId16"/>
    <p:sldId id="1341" r:id="rId17"/>
    <p:sldId id="25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7C80"/>
    <a:srgbClr val="009900"/>
    <a:srgbClr val="66CCFF"/>
    <a:srgbClr val="99FFCC"/>
    <a:srgbClr val="FF9933"/>
    <a:srgbClr val="FFCC66"/>
    <a:srgbClr val="409082"/>
    <a:srgbClr val="F9FCFB"/>
    <a:srgbClr val="E66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C3437C81-41AC-4CE0-9EF5-BBF43532ADBE}" type="datetimeFigureOut">
              <a:rPr lang="zh-CN" altLang="en-US" smtClean="0"/>
              <a:pPr/>
              <a:t>2024/6/9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7CD7D66D-89F9-4F6A-917F-A51067ADE0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25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29B50-2DC5-4A10-B4D9-AEF5ECA77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1CFB7D-2E53-4231-843A-89DFA13D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C7832-22F6-4832-BFA9-C4CB29F8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88015-BD44-4B95-B107-97D44930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E8184-1DF9-41B2-BA48-41E40C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7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2402CC-D72D-4BF0-9644-F420EAAB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F7C033-C566-47AD-8626-A775A04BA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F71486-1F6A-46FB-BC9D-331E7650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16CDF0-78AE-46BB-BA12-647CA304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AD3380-57E9-4C1F-8699-92F0ED90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7A9D1-2CAA-4C53-A027-1254D58A6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F79C5D-E5CF-41BC-A9AB-C97D6890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6FD210-02B9-4ECA-B60A-9D79DD48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BAA894-C41B-4708-B255-E33F0E71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D51EF-4FE6-4391-B3D8-2AC0639E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A7EC474-4658-4B3E-9811-2D954884CC29}"/>
              </a:ext>
            </a:extLst>
          </p:cNvPr>
          <p:cNvSpPr/>
          <p:nvPr userDrawn="1"/>
        </p:nvSpPr>
        <p:spPr>
          <a:xfrm>
            <a:off x="397510" y="349250"/>
            <a:ext cx="11396980" cy="6159500"/>
          </a:xfrm>
          <a:prstGeom prst="rect">
            <a:avLst/>
          </a:prstGeom>
          <a:noFill/>
          <a:ln w="76200">
            <a:solidFill>
              <a:schemeClr val="accent1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6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800" y="5249267"/>
            <a:ext cx="4188335" cy="233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267" y="-628966"/>
            <a:ext cx="4188335" cy="2331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048032" y="3260189"/>
            <a:ext cx="6096000" cy="9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47967" y="4406731"/>
            <a:ext cx="6096000" cy="3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1029" y="2053643"/>
            <a:ext cx="1290000" cy="142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1907859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>
            <a:spLocks noGrp="1"/>
          </p:cNvSpPr>
          <p:nvPr>
            <p:ph type="subTitle" idx="1"/>
          </p:nvPr>
        </p:nvSpPr>
        <p:spPr>
          <a:xfrm>
            <a:off x="7169267" y="3701633"/>
            <a:ext cx="4154000" cy="1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7169267" y="2028267"/>
            <a:ext cx="32288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3">
            <a:alphaModFix/>
          </a:blip>
          <a:srcRect l="27244" t="6470" r="7731" b="44357"/>
          <a:stretch/>
        </p:blipFill>
        <p:spPr>
          <a:xfrm flipH="1">
            <a:off x="9268167" y="4814001"/>
            <a:ext cx="3102533" cy="214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 rotWithShape="1">
          <a:blip r:embed="rId4">
            <a:alphaModFix/>
          </a:blip>
          <a:srcRect l="-773" t="59498" r="14847" b="-6046"/>
          <a:stretch/>
        </p:blipFill>
        <p:spPr>
          <a:xfrm flipH="1">
            <a:off x="-39137" y="-82566"/>
            <a:ext cx="3921468" cy="19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5">
            <a:alphaModFix/>
          </a:blip>
          <a:srcRect l="7080" t="-13243" r="-7080" b="42310"/>
          <a:stretch/>
        </p:blipFill>
        <p:spPr>
          <a:xfrm rot="10800000" flipH="1">
            <a:off x="9553269" y="-2"/>
            <a:ext cx="3207799" cy="208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l="50400" t="42088" r="-21327" b="-3513"/>
          <a:stretch/>
        </p:blipFill>
        <p:spPr>
          <a:xfrm rot="10800000" flipH="1">
            <a:off x="-39133" y="5107069"/>
            <a:ext cx="2275233" cy="180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28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AC399-6D62-47C2-8350-B61407A0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74D86-6F11-4955-A6AF-9753C99D0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3468E-1B0F-4FCB-8774-0FE5BB61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BD6E72-D059-440E-99D1-35B40BD9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F79A0A-7F7C-43E3-A0A1-84755DAC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8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7CA61-42E6-4764-9188-D23FCD77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E75C99-1FD3-41AB-86F1-61D699ED1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363883-8380-44AB-9179-109E547E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DAF6D-6D87-44E5-8D02-9A17CB1C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A8350-F68E-479B-8E93-8C975563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8B564-6641-4100-956D-B3E6823E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60FB0-79C7-4CE6-AC82-A1EE1A27C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E242B-885B-4FFD-8648-D9B5A13EC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B2FD0-A7A6-4420-8EEA-6987E970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960A52-933C-414D-96F9-6478CA76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ED36AD-5B9A-4691-AE10-7BE35B3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163A5-416A-4B93-AED7-ECD5C316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F4D42D-E820-4A40-A03B-22B05AE9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CB74BF-C39D-4084-B4A2-FEB6CB7B1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B1980A-9C06-4474-B40F-DEF1B0ADC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228A46B-9579-45F8-878B-D25FEF895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0E7BE7-8337-4E3B-90AA-383BF98F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48DA1E-95C1-49BA-AB6D-2ECDC68D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92950E2-6DC4-4A02-82B3-F3E519D1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0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5551D-9FDB-4849-A13D-E146484A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C80973-588A-4973-BECA-15165742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021EE7-73FB-4E3A-89B5-72D7A586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4462D-33EE-4B85-9DE6-2E03CA92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0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8D5416-76EC-41C1-B872-92E70CC46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AD9438-8C11-4229-9B5D-60277941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AF5CF2-C059-443E-AA18-CC5876C2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2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B2530-79DE-43A0-8222-EC742425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95B94D-B1E9-4082-9C69-82B7632ED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353AAC-096A-4958-837F-CBD33B627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AE1A30-73BE-4445-911E-6CC9183E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0CC937-1603-4963-A28F-53E1EAB4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62CF99-3BEA-4D83-ABBE-D028F804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9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B500A-3CC6-45D8-9698-48270240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77AD3D-292F-4A64-8D19-4C1A732C2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E9F31F-40F5-4F06-915B-76D75443D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C7D636-2610-4C47-90B6-2B2337C9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293E80-16C1-4E73-BA22-18CDB3AA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16DBB4-D5D1-4A15-943B-492C72A9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2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846C36-40EE-44CD-AD95-0DE539C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44131-3FE9-4683-8B3E-2FD25EA80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98413D-A1EA-4F98-8359-99F79555B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E3DF7FBB-B61C-409C-BBF0-0B894E691057}" type="datetimeFigureOut">
              <a:rPr lang="zh-CN" altLang="en-US" smtClean="0"/>
              <a:pPr/>
              <a:t>2024/6/9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CEEF5A-666A-4CFF-9F4A-834BE0C78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E66748-BBCA-4D18-B281-4C818C26B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184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E946CA-0017-4632-8F73-876E07E73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387167-DDD8-49D5-80B2-5DAD65A2E8D8}"/>
              </a:ext>
            </a:extLst>
          </p:cNvPr>
          <p:cNvSpPr/>
          <p:nvPr/>
        </p:nvSpPr>
        <p:spPr>
          <a:xfrm>
            <a:off x="909915" y="2162852"/>
            <a:ext cx="9787969" cy="18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18262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FZHei-B01S" panose="02010601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71149" y="1241578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0033CC"/>
                </a:solidFill>
                <a:latin typeface="Arial" panose="020B0604020202020204" pitchFamily="34" charset="0"/>
              </a:rPr>
              <a:t>Tiết </a:t>
            </a:r>
            <a:r>
              <a:rPr lang="en-US" altLang="en-US" sz="3200" dirty="0" smtClean="0">
                <a:solidFill>
                  <a:srgbClr val="0033CC"/>
                </a:solidFill>
                <a:latin typeface="Arial" panose="020B0604020202020204" pitchFamily="34" charset="0"/>
              </a:rPr>
              <a:t>4: </a:t>
            </a:r>
            <a:r>
              <a:rPr lang="en-US" altLang="en-US" sz="3200" dirty="0" err="1">
                <a:solidFill>
                  <a:srgbClr val="0033CC"/>
                </a:solidFill>
                <a:latin typeface="Arial" panose="020B0604020202020204" pitchFamily="34" charset="0"/>
              </a:rPr>
              <a:t>Vẽ</a:t>
            </a:r>
            <a:r>
              <a:rPr lang="en-US" altLang="en-US" sz="3200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Arial" panose="020B0604020202020204" pitchFamily="34" charset="0"/>
              </a:rPr>
              <a:t>tranh</a:t>
            </a:r>
            <a:endParaRPr lang="en-US" altLang="en-US" sz="32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894110" y="1863655"/>
            <a:ext cx="8530046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cs typeface="Arial" panose="020B0604020202020204" pitchFamily="34" charset="0"/>
              </a:rPr>
              <a:t>ĐỀ TÀI PHONG CẢNH QUÊ 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cs typeface="Arial" panose="020B0604020202020204" pitchFamily="34" charset="0"/>
              </a:rPr>
              <a:t>HƯƠNG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cs typeface="Arial" panose="020B0604020202020204" pitchFamily="34" charset="0"/>
            </a:endParaRPr>
          </a:p>
        </p:txBody>
      </p:sp>
      <p:pic>
        <p:nvPicPr>
          <p:cNvPr id="4098" name="Picture 2" descr="TOP 2020} - Những bức tranh phong cảnh học sinh vẽ đẹp nhất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47" y="2641997"/>
            <a:ext cx="685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47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ranh phong cảnh quê hương đơn giản mà đẹp - HoaTie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182652"/>
            <a:ext cx="5622800" cy="30177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Quê Hương, Phong Cảnh Làng Quê Thân Thươ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06" y="182651"/>
            <a:ext cx="5412104" cy="30177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Quê Hương, Phong Cảnh Làng Quê Thân Th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3383280"/>
            <a:ext cx="5635863" cy="334393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ướng dẫn vẽ tranh phong cảnh thác nước đơn giản mà đẹp | how to draw  waterfall | tranh phong cảnh | Hướng dẫn vẽ tranh đẹp nhất - Việt Nam Bra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06" y="3383279"/>
            <a:ext cx="5412104" cy="334393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anh dán tường Hàn Quốc, công viên, vườn hoa Tulip, cây cảnh, cối xay gió  W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70" y="389256"/>
            <a:ext cx="9525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d/50/b1/cd50b13b142c15c73e6f14e3d1b12b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9" y="690789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d4/84/f6/d484f6d18d29bb53241a433b786073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95" y="690789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5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tranh phong cảnh quê hương!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806" y="868833"/>
            <a:ext cx="9550400" cy="5372100"/>
          </a:xfrm>
          <a:prstGeom prst="rect">
            <a:avLst/>
          </a:prstGeom>
        </p:spPr>
      </p:pic>
      <p:sp>
        <p:nvSpPr>
          <p:cNvPr id="3" name="Google Shape;2169;p30">
            <a:extLst>
              <a:ext uri="{FF2B5EF4-FFF2-40B4-BE49-F238E27FC236}">
                <a16:creationId xmlns:a16="http://schemas.microsoft.com/office/drawing/2014/main" id="{F54AD383-60CF-DF23-D4DE-99A5FD5E882F}"/>
              </a:ext>
            </a:extLst>
          </p:cNvPr>
          <p:cNvSpPr txBox="1">
            <a:spLocks/>
          </p:cNvSpPr>
          <p:nvPr/>
        </p:nvSpPr>
        <p:spPr>
          <a:xfrm>
            <a:off x="1169006" y="6240933"/>
            <a:ext cx="102720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i="1" dirty="0" err="1" smtClean="0">
                <a:solidFill>
                  <a:schemeClr val="accent3"/>
                </a:solidFill>
                <a:latin typeface="+mj-lt"/>
              </a:rPr>
              <a:t>Nguồn</a:t>
            </a:r>
            <a:r>
              <a:rPr lang="en-US" i="1" dirty="0" smtClean="0">
                <a:solidFill>
                  <a:schemeClr val="accent3"/>
                </a:solidFill>
                <a:latin typeface="+mj-lt"/>
              </a:rPr>
              <a:t> internet: https</a:t>
            </a:r>
            <a:r>
              <a:rPr lang="en-US" i="1" dirty="0">
                <a:solidFill>
                  <a:schemeClr val="accent3"/>
                </a:solidFill>
                <a:latin typeface="+mj-lt"/>
              </a:rPr>
              <a:t>://www.youtube.com/watch?v=zhp55l0I6OA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62007" y="177118"/>
            <a:ext cx="528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Tham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khảo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video </a:t>
            </a:r>
            <a:r>
              <a:rPr lang="en-US" altLang="en-US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dẫn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  <a:endParaRPr lang="en-US" alt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140929" y="778010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III. THỰC HÀNH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475564" y="1559535"/>
            <a:ext cx="900690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   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hãy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vẽ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bức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tranh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về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phong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cảnh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quê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hương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theo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thích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–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Vẽ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hình</a:t>
            </a:r>
            <a:endParaRPr lang="en-US" altLang="en-US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u="sng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Yêu</a:t>
            </a:r>
            <a:r>
              <a:rPr lang="en-US" altLang="en-US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u="sng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cầu</a:t>
            </a:r>
            <a:r>
              <a:rPr lang="en-US" altLang="en-US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	-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Khổ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giấy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A4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	-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Màu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sắc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chọn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493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998514" y="1375767"/>
            <a:ext cx="9006905" cy="222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2060"/>
                </a:solidFill>
              </a:rPr>
              <a:t>- </a:t>
            </a:r>
            <a:r>
              <a:rPr lang="en-US" altLang="en-US" dirty="0" err="1">
                <a:solidFill>
                  <a:srgbClr val="002060"/>
                </a:solidFill>
              </a:rPr>
              <a:t>Nội</a:t>
            </a:r>
            <a:r>
              <a:rPr lang="en-US" altLang="en-US" dirty="0">
                <a:solidFill>
                  <a:srgbClr val="002060"/>
                </a:solidFill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</a:rPr>
              <a:t>của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bức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tranh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là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gì</a:t>
            </a:r>
            <a:r>
              <a:rPr lang="en-US" altLang="en-US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2060"/>
                </a:solidFill>
              </a:rPr>
              <a:t>- </a:t>
            </a:r>
            <a:r>
              <a:rPr lang="en-US" altLang="en-US" dirty="0" err="1">
                <a:solidFill>
                  <a:srgbClr val="002060"/>
                </a:solidFill>
              </a:rPr>
              <a:t>Giới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thiệu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về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bố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cục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đường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nét</a:t>
            </a:r>
            <a:r>
              <a:rPr lang="en-US" altLang="en-US" dirty="0">
                <a:solidFill>
                  <a:srgbClr val="002060"/>
                </a:solidFill>
              </a:rPr>
              <a:t>, </a:t>
            </a:r>
            <a:r>
              <a:rPr lang="en-US" altLang="en-US" dirty="0" err="1">
                <a:solidFill>
                  <a:srgbClr val="002060"/>
                </a:solidFill>
              </a:rPr>
              <a:t>màu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sắc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trong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tranh</a:t>
            </a:r>
            <a:r>
              <a:rPr lang="en-US" altLang="en-US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2060"/>
                </a:solidFill>
              </a:rPr>
              <a:t>- </a:t>
            </a:r>
            <a:r>
              <a:rPr lang="en-US" altLang="en-US" dirty="0" err="1">
                <a:solidFill>
                  <a:srgbClr val="002060"/>
                </a:solidFill>
              </a:rPr>
              <a:t>Lựa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chọn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bức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tranh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em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yêu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thích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nhất</a:t>
            </a:r>
            <a:r>
              <a:rPr lang="en-US" altLang="en-US" dirty="0">
                <a:solidFill>
                  <a:srgbClr val="002060"/>
                </a:solidFill>
              </a:rPr>
              <a:t>? </a:t>
            </a:r>
            <a:r>
              <a:rPr lang="en-US" altLang="en-US" dirty="0" err="1">
                <a:solidFill>
                  <a:srgbClr val="002060"/>
                </a:solidFill>
              </a:rPr>
              <a:t>Vì</a:t>
            </a:r>
            <a:r>
              <a:rPr lang="en-US" altLang="en-US" dirty="0">
                <a:solidFill>
                  <a:srgbClr val="002060"/>
                </a:solidFill>
              </a:rPr>
              <a:t> </a:t>
            </a:r>
            <a:r>
              <a:rPr lang="en-US" altLang="en-US" dirty="0" err="1">
                <a:solidFill>
                  <a:srgbClr val="002060"/>
                </a:solidFill>
              </a:rPr>
              <a:t>sao</a:t>
            </a:r>
            <a:r>
              <a:rPr lang="en-US" alt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01295" y="762849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IV. NHẬN XÉT</a:t>
            </a:r>
            <a:endParaRPr lang="en-US" alt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618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"/>
          <p:cNvGrpSpPr/>
          <p:nvPr/>
        </p:nvGrpSpPr>
        <p:grpSpPr>
          <a:xfrm>
            <a:off x="8506374" y="2917685"/>
            <a:ext cx="2724003" cy="3638278"/>
            <a:chOff x="6991729" y="2078801"/>
            <a:chExt cx="3315235" cy="4947081"/>
          </a:xfrm>
        </p:grpSpPr>
        <p:sp>
          <p:nvSpPr>
            <p:cNvPr id="20" name="Freeform: Shape 18"/>
            <p:cNvSpPr>
              <a:spLocks/>
            </p:cNvSpPr>
            <p:nvPr/>
          </p:nvSpPr>
          <p:spPr bwMode="auto">
            <a:xfrm>
              <a:off x="8036683" y="6313157"/>
              <a:ext cx="612664" cy="712725"/>
            </a:xfrm>
            <a:custGeom>
              <a:avLst/>
              <a:gdLst>
                <a:gd name="T0" fmla="*/ 106 w 395"/>
                <a:gd name="T1" fmla="*/ 5 h 183"/>
                <a:gd name="T2" fmla="*/ 105 w 395"/>
                <a:gd name="T3" fmla="*/ 5 h 183"/>
                <a:gd name="T4" fmla="*/ 85 w 395"/>
                <a:gd name="T5" fmla="*/ 21 h 183"/>
                <a:gd name="T6" fmla="*/ 46 w 395"/>
                <a:gd name="T7" fmla="*/ 62 h 183"/>
                <a:gd name="T8" fmla="*/ 105 w 395"/>
                <a:gd name="T9" fmla="*/ 28 h 183"/>
                <a:gd name="T10" fmla="*/ 158 w 395"/>
                <a:gd name="T11" fmla="*/ 12 h 183"/>
                <a:gd name="T12" fmla="*/ 127 w 395"/>
                <a:gd name="T13" fmla="*/ 61 h 183"/>
                <a:gd name="T14" fmla="*/ 116 w 395"/>
                <a:gd name="T15" fmla="*/ 74 h 183"/>
                <a:gd name="T16" fmla="*/ 70 w 395"/>
                <a:gd name="T17" fmla="*/ 87 h 183"/>
                <a:gd name="T18" fmla="*/ 18 w 395"/>
                <a:gd name="T19" fmla="*/ 113 h 183"/>
                <a:gd name="T20" fmla="*/ 85 w 395"/>
                <a:gd name="T21" fmla="*/ 93 h 183"/>
                <a:gd name="T22" fmla="*/ 98 w 395"/>
                <a:gd name="T23" fmla="*/ 92 h 183"/>
                <a:gd name="T24" fmla="*/ 0 w 395"/>
                <a:gd name="T25" fmla="*/ 174 h 183"/>
                <a:gd name="T26" fmla="*/ 127 w 395"/>
                <a:gd name="T27" fmla="*/ 98 h 183"/>
                <a:gd name="T28" fmla="*/ 194 w 395"/>
                <a:gd name="T29" fmla="*/ 40 h 183"/>
                <a:gd name="T30" fmla="*/ 211 w 395"/>
                <a:gd name="T31" fmla="*/ 79 h 183"/>
                <a:gd name="T32" fmla="*/ 251 w 395"/>
                <a:gd name="T33" fmla="*/ 183 h 183"/>
                <a:gd name="T34" fmla="*/ 234 w 395"/>
                <a:gd name="T35" fmla="*/ 95 h 183"/>
                <a:gd name="T36" fmla="*/ 250 w 395"/>
                <a:gd name="T37" fmla="*/ 102 h 183"/>
                <a:gd name="T38" fmla="*/ 283 w 395"/>
                <a:gd name="T39" fmla="*/ 110 h 183"/>
                <a:gd name="T40" fmla="*/ 246 w 395"/>
                <a:gd name="T41" fmla="*/ 94 h 183"/>
                <a:gd name="T42" fmla="*/ 233 w 395"/>
                <a:gd name="T43" fmla="*/ 84 h 183"/>
                <a:gd name="T44" fmla="*/ 233 w 395"/>
                <a:gd name="T45" fmla="*/ 63 h 183"/>
                <a:gd name="T46" fmla="*/ 241 w 395"/>
                <a:gd name="T47" fmla="*/ 28 h 183"/>
                <a:gd name="T48" fmla="*/ 243 w 395"/>
                <a:gd name="T49" fmla="*/ 28 h 183"/>
                <a:gd name="T50" fmla="*/ 276 w 395"/>
                <a:gd name="T51" fmla="*/ 62 h 183"/>
                <a:gd name="T52" fmla="*/ 327 w 395"/>
                <a:gd name="T53" fmla="*/ 162 h 183"/>
                <a:gd name="T54" fmla="*/ 303 w 395"/>
                <a:gd name="T55" fmla="*/ 71 h 183"/>
                <a:gd name="T56" fmla="*/ 299 w 395"/>
                <a:gd name="T57" fmla="*/ 61 h 183"/>
                <a:gd name="T58" fmla="*/ 323 w 395"/>
                <a:gd name="T59" fmla="*/ 72 h 183"/>
                <a:gd name="T60" fmla="*/ 380 w 395"/>
                <a:gd name="T61" fmla="*/ 86 h 183"/>
                <a:gd name="T62" fmla="*/ 317 w 395"/>
                <a:gd name="T63" fmla="*/ 58 h 183"/>
                <a:gd name="T64" fmla="*/ 288 w 395"/>
                <a:gd name="T65" fmla="*/ 34 h 183"/>
                <a:gd name="T66" fmla="*/ 279 w 395"/>
                <a:gd name="T67" fmla="*/ 12 h 183"/>
                <a:gd name="T68" fmla="*/ 336 w 395"/>
                <a:gd name="T69" fmla="*/ 28 h 183"/>
                <a:gd name="T70" fmla="*/ 395 w 395"/>
                <a:gd name="T71" fmla="*/ 62 h 183"/>
                <a:gd name="T72" fmla="*/ 360 w 395"/>
                <a:gd name="T73" fmla="*/ 17 h 183"/>
                <a:gd name="T74" fmla="*/ 354 w 395"/>
                <a:gd name="T75" fmla="*/ 13 h 183"/>
                <a:gd name="T76" fmla="*/ 329 w 395"/>
                <a:gd name="T77" fmla="*/ 0 h 183"/>
                <a:gd name="T78" fmla="*/ 112 w 395"/>
                <a:gd name="T79" fmla="*/ 0 h 183"/>
                <a:gd name="T80" fmla="*/ 106 w 395"/>
                <a:gd name="T81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5" h="183">
                  <a:moveTo>
                    <a:pt x="106" y="5"/>
                  </a:moveTo>
                  <a:cubicBezTo>
                    <a:pt x="105" y="5"/>
                    <a:pt x="105" y="5"/>
                    <a:pt x="105" y="5"/>
                  </a:cubicBezTo>
                  <a:cubicBezTo>
                    <a:pt x="99" y="10"/>
                    <a:pt x="92" y="15"/>
                    <a:pt x="85" y="21"/>
                  </a:cubicBezTo>
                  <a:cubicBezTo>
                    <a:pt x="64" y="35"/>
                    <a:pt x="46" y="62"/>
                    <a:pt x="46" y="62"/>
                  </a:cubicBezTo>
                  <a:cubicBezTo>
                    <a:pt x="46" y="62"/>
                    <a:pt x="86" y="37"/>
                    <a:pt x="105" y="28"/>
                  </a:cubicBezTo>
                  <a:cubicBezTo>
                    <a:pt x="115" y="24"/>
                    <a:pt x="138" y="17"/>
                    <a:pt x="158" y="12"/>
                  </a:cubicBezTo>
                  <a:cubicBezTo>
                    <a:pt x="149" y="29"/>
                    <a:pt x="139" y="46"/>
                    <a:pt x="127" y="61"/>
                  </a:cubicBezTo>
                  <a:cubicBezTo>
                    <a:pt x="124" y="65"/>
                    <a:pt x="120" y="69"/>
                    <a:pt x="116" y="74"/>
                  </a:cubicBezTo>
                  <a:cubicBezTo>
                    <a:pt x="102" y="77"/>
                    <a:pt x="81" y="83"/>
                    <a:pt x="70" y="87"/>
                  </a:cubicBezTo>
                  <a:cubicBezTo>
                    <a:pt x="52" y="93"/>
                    <a:pt x="18" y="113"/>
                    <a:pt x="18" y="113"/>
                  </a:cubicBezTo>
                  <a:cubicBezTo>
                    <a:pt x="18" y="113"/>
                    <a:pt x="62" y="97"/>
                    <a:pt x="85" y="93"/>
                  </a:cubicBezTo>
                  <a:cubicBezTo>
                    <a:pt x="89" y="93"/>
                    <a:pt x="94" y="92"/>
                    <a:pt x="98" y="92"/>
                  </a:cubicBezTo>
                  <a:cubicBezTo>
                    <a:pt x="56" y="131"/>
                    <a:pt x="0" y="174"/>
                    <a:pt x="0" y="174"/>
                  </a:cubicBezTo>
                  <a:cubicBezTo>
                    <a:pt x="0" y="174"/>
                    <a:pt x="91" y="128"/>
                    <a:pt x="127" y="98"/>
                  </a:cubicBezTo>
                  <a:cubicBezTo>
                    <a:pt x="145" y="84"/>
                    <a:pt x="171" y="61"/>
                    <a:pt x="194" y="40"/>
                  </a:cubicBezTo>
                  <a:cubicBezTo>
                    <a:pt x="202" y="52"/>
                    <a:pt x="209" y="66"/>
                    <a:pt x="211" y="79"/>
                  </a:cubicBezTo>
                  <a:cubicBezTo>
                    <a:pt x="218" y="112"/>
                    <a:pt x="251" y="183"/>
                    <a:pt x="251" y="183"/>
                  </a:cubicBezTo>
                  <a:cubicBezTo>
                    <a:pt x="251" y="183"/>
                    <a:pt x="239" y="135"/>
                    <a:pt x="234" y="95"/>
                  </a:cubicBezTo>
                  <a:cubicBezTo>
                    <a:pt x="240" y="98"/>
                    <a:pt x="246" y="100"/>
                    <a:pt x="250" y="102"/>
                  </a:cubicBezTo>
                  <a:cubicBezTo>
                    <a:pt x="260" y="106"/>
                    <a:pt x="283" y="110"/>
                    <a:pt x="283" y="110"/>
                  </a:cubicBezTo>
                  <a:cubicBezTo>
                    <a:pt x="283" y="110"/>
                    <a:pt x="257" y="101"/>
                    <a:pt x="246" y="94"/>
                  </a:cubicBezTo>
                  <a:cubicBezTo>
                    <a:pt x="241" y="91"/>
                    <a:pt x="237" y="87"/>
                    <a:pt x="233" y="84"/>
                  </a:cubicBezTo>
                  <a:cubicBezTo>
                    <a:pt x="233" y="76"/>
                    <a:pt x="232" y="69"/>
                    <a:pt x="233" y="63"/>
                  </a:cubicBezTo>
                  <a:cubicBezTo>
                    <a:pt x="234" y="50"/>
                    <a:pt x="237" y="38"/>
                    <a:pt x="241" y="28"/>
                  </a:cubicBezTo>
                  <a:cubicBezTo>
                    <a:pt x="242" y="28"/>
                    <a:pt x="243" y="28"/>
                    <a:pt x="243" y="28"/>
                  </a:cubicBezTo>
                  <a:cubicBezTo>
                    <a:pt x="253" y="37"/>
                    <a:pt x="265" y="49"/>
                    <a:pt x="276" y="62"/>
                  </a:cubicBezTo>
                  <a:cubicBezTo>
                    <a:pt x="298" y="92"/>
                    <a:pt x="327" y="162"/>
                    <a:pt x="327" y="162"/>
                  </a:cubicBezTo>
                  <a:cubicBezTo>
                    <a:pt x="327" y="162"/>
                    <a:pt x="315" y="99"/>
                    <a:pt x="303" y="71"/>
                  </a:cubicBezTo>
                  <a:cubicBezTo>
                    <a:pt x="302" y="68"/>
                    <a:pt x="300" y="65"/>
                    <a:pt x="299" y="61"/>
                  </a:cubicBezTo>
                  <a:cubicBezTo>
                    <a:pt x="308" y="65"/>
                    <a:pt x="317" y="69"/>
                    <a:pt x="323" y="72"/>
                  </a:cubicBezTo>
                  <a:cubicBezTo>
                    <a:pt x="341" y="79"/>
                    <a:pt x="380" y="86"/>
                    <a:pt x="380" y="86"/>
                  </a:cubicBezTo>
                  <a:cubicBezTo>
                    <a:pt x="380" y="86"/>
                    <a:pt x="336" y="70"/>
                    <a:pt x="317" y="58"/>
                  </a:cubicBezTo>
                  <a:cubicBezTo>
                    <a:pt x="304" y="49"/>
                    <a:pt x="293" y="40"/>
                    <a:pt x="288" y="34"/>
                  </a:cubicBezTo>
                  <a:cubicBezTo>
                    <a:pt x="285" y="27"/>
                    <a:pt x="282" y="20"/>
                    <a:pt x="279" y="12"/>
                  </a:cubicBezTo>
                  <a:cubicBezTo>
                    <a:pt x="298" y="17"/>
                    <a:pt x="321" y="24"/>
                    <a:pt x="336" y="28"/>
                  </a:cubicBezTo>
                  <a:cubicBezTo>
                    <a:pt x="367" y="38"/>
                    <a:pt x="395" y="62"/>
                    <a:pt x="395" y="62"/>
                  </a:cubicBezTo>
                  <a:cubicBezTo>
                    <a:pt x="395" y="62"/>
                    <a:pt x="381" y="31"/>
                    <a:pt x="360" y="17"/>
                  </a:cubicBezTo>
                  <a:cubicBezTo>
                    <a:pt x="358" y="15"/>
                    <a:pt x="356" y="14"/>
                    <a:pt x="354" y="13"/>
                  </a:cubicBezTo>
                  <a:cubicBezTo>
                    <a:pt x="347" y="8"/>
                    <a:pt x="338" y="4"/>
                    <a:pt x="32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0" y="1"/>
                    <a:pt x="108" y="3"/>
                    <a:pt x="10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1" name="Freeform: Shape 37"/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2" name="Freeform: Shape 38"/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3" name="Freeform: Shape 39"/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4" name="Freeform: Shape 40"/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5" name="Freeform: Shape 41"/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6" name="Freeform: Shape 42"/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7" name="Freeform: Shape 43"/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8" name="Freeform: Shape 44"/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9" name="Freeform: Shape 45"/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0" name="Freeform: Shape 46"/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1" name="Freeform: Shape 47"/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2" name="Freeform: Shape 48"/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3" name="Freeform: Shape 49"/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4" name="Freeform: Shape 22"/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5" name="Freeform: Shape 23"/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6" name="Freeform: Shape 24"/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7" name="Freeform: Shape 25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8" name="Freeform: Shape 26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9" name="Freeform: Shape 27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0" name="Freeform: Shape 28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1" name="Rectangle 29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2" name="Rectangle 30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3" name="Freeform: Shape 31"/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4" name="Freeform: Shape 32"/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5" name="Rectangle 33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6" name="Rectangle 34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7" name="Freeform: Shape 35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8" name="Freeform: Shape 36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381993" y="2648412"/>
            <a:ext cx="703465" cy="703466"/>
            <a:chOff x="2063282" y="2457456"/>
            <a:chExt cx="527599" cy="527599"/>
          </a:xfrm>
        </p:grpSpPr>
        <p:sp>
          <p:nvSpPr>
            <p:cNvPr id="10" name="Rectangle 54"/>
            <p:cNvSpPr/>
            <p:nvPr/>
          </p:nvSpPr>
          <p:spPr>
            <a:xfrm>
              <a:off x="2063282" y="2457456"/>
              <a:ext cx="527599" cy="527599"/>
            </a:xfrm>
            <a:prstGeom prst="rect">
              <a:avLst/>
            </a:prstGeom>
            <a:solidFill>
              <a:srgbClr val="617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grpSp>
          <p:nvGrpSpPr>
            <p:cNvPr id="11" name="Group 55"/>
            <p:cNvGrpSpPr/>
            <p:nvPr/>
          </p:nvGrpSpPr>
          <p:grpSpPr>
            <a:xfrm>
              <a:off x="2169543" y="2598805"/>
              <a:ext cx="318937" cy="245215"/>
              <a:chOff x="2849564" y="3636963"/>
              <a:chExt cx="315912" cy="242888"/>
            </a:xfrm>
            <a:solidFill>
              <a:schemeClr val="bg1"/>
            </a:solidFill>
          </p:grpSpPr>
          <p:sp>
            <p:nvSpPr>
              <p:cNvPr id="18" name="Freeform: Shape 56"/>
              <p:cNvSpPr>
                <a:spLocks/>
              </p:cNvSpPr>
              <p:nvPr/>
            </p:nvSpPr>
            <p:spPr bwMode="auto">
              <a:xfrm>
                <a:off x="2849564" y="3671888"/>
                <a:ext cx="298450" cy="207963"/>
              </a:xfrm>
              <a:custGeom>
                <a:avLst/>
                <a:gdLst>
                  <a:gd name="T0" fmla="*/ 103 w 112"/>
                  <a:gd name="T1" fmla="*/ 78 h 78"/>
                  <a:gd name="T2" fmla="*/ 9 w 112"/>
                  <a:gd name="T3" fmla="*/ 78 h 78"/>
                  <a:gd name="T4" fmla="*/ 0 w 112"/>
                  <a:gd name="T5" fmla="*/ 69 h 78"/>
                  <a:gd name="T6" fmla="*/ 0 w 112"/>
                  <a:gd name="T7" fmla="*/ 8 h 78"/>
                  <a:gd name="T8" fmla="*/ 9 w 112"/>
                  <a:gd name="T9" fmla="*/ 0 h 78"/>
                  <a:gd name="T10" fmla="*/ 42 w 112"/>
                  <a:gd name="T11" fmla="*/ 0 h 78"/>
                  <a:gd name="T12" fmla="*/ 46 w 112"/>
                  <a:gd name="T13" fmla="*/ 4 h 78"/>
                  <a:gd name="T14" fmla="*/ 42 w 112"/>
                  <a:gd name="T15" fmla="*/ 8 h 78"/>
                  <a:gd name="T16" fmla="*/ 9 w 112"/>
                  <a:gd name="T17" fmla="*/ 8 h 78"/>
                  <a:gd name="T18" fmla="*/ 8 w 112"/>
                  <a:gd name="T19" fmla="*/ 8 h 78"/>
                  <a:gd name="T20" fmla="*/ 8 w 112"/>
                  <a:gd name="T21" fmla="*/ 69 h 78"/>
                  <a:gd name="T22" fmla="*/ 9 w 112"/>
                  <a:gd name="T23" fmla="*/ 70 h 78"/>
                  <a:gd name="T24" fmla="*/ 103 w 112"/>
                  <a:gd name="T25" fmla="*/ 70 h 78"/>
                  <a:gd name="T26" fmla="*/ 104 w 112"/>
                  <a:gd name="T27" fmla="*/ 69 h 78"/>
                  <a:gd name="T28" fmla="*/ 104 w 112"/>
                  <a:gd name="T29" fmla="*/ 43 h 78"/>
                  <a:gd name="T30" fmla="*/ 108 w 112"/>
                  <a:gd name="T31" fmla="*/ 39 h 78"/>
                  <a:gd name="T32" fmla="*/ 112 w 112"/>
                  <a:gd name="T33" fmla="*/ 43 h 78"/>
                  <a:gd name="T34" fmla="*/ 112 w 112"/>
                  <a:gd name="T35" fmla="*/ 69 h 78"/>
                  <a:gd name="T36" fmla="*/ 103 w 112"/>
                  <a:gd name="T3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8">
                    <a:moveTo>
                      <a:pt x="103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4" y="78"/>
                      <a:pt x="0" y="74"/>
                      <a:pt x="0" y="6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6" y="1"/>
                      <a:pt x="46" y="4"/>
                    </a:cubicBezTo>
                    <a:cubicBezTo>
                      <a:pt x="46" y="6"/>
                      <a:pt x="44" y="8"/>
                      <a:pt x="42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70"/>
                      <a:pt x="8" y="70"/>
                      <a:pt x="9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3" y="70"/>
                      <a:pt x="104" y="70"/>
                      <a:pt x="104" y="69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1"/>
                      <a:pt x="105" y="39"/>
                      <a:pt x="108" y="39"/>
                    </a:cubicBezTo>
                    <a:cubicBezTo>
                      <a:pt x="110" y="39"/>
                      <a:pt x="112" y="41"/>
                      <a:pt x="112" y="43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12" y="74"/>
                      <a:pt x="108" y="78"/>
                      <a:pt x="103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2133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Freeform: Shape 57"/>
              <p:cNvSpPr>
                <a:spLocks/>
              </p:cNvSpPr>
              <p:nvPr/>
            </p:nvSpPr>
            <p:spPr bwMode="auto">
              <a:xfrm>
                <a:off x="2943226" y="3636963"/>
                <a:ext cx="222250" cy="200025"/>
              </a:xfrm>
              <a:custGeom>
                <a:avLst/>
                <a:gdLst>
                  <a:gd name="T0" fmla="*/ 46 w 83"/>
                  <a:gd name="T1" fmla="*/ 58 h 75"/>
                  <a:gd name="T2" fmla="*/ 83 w 83"/>
                  <a:gd name="T3" fmla="*/ 29 h 75"/>
                  <a:gd name="T4" fmla="*/ 46 w 83"/>
                  <a:gd name="T5" fmla="*/ 0 h 75"/>
                  <a:gd name="T6" fmla="*/ 46 w 83"/>
                  <a:gd name="T7" fmla="*/ 20 h 75"/>
                  <a:gd name="T8" fmla="*/ 0 w 83"/>
                  <a:gd name="T9" fmla="*/ 75 h 75"/>
                  <a:gd name="T10" fmla="*/ 46 w 83"/>
                  <a:gd name="T11" fmla="*/ 40 h 75"/>
                  <a:gd name="T12" fmla="*/ 46 w 83"/>
                  <a:gd name="T13" fmla="*/ 5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75">
                    <a:moveTo>
                      <a:pt x="46" y="58"/>
                    </a:moveTo>
                    <a:cubicBezTo>
                      <a:pt x="83" y="29"/>
                      <a:pt x="83" y="29"/>
                      <a:pt x="83" y="2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10" y="21"/>
                      <a:pt x="0" y="38"/>
                      <a:pt x="0" y="75"/>
                    </a:cubicBezTo>
                    <a:cubicBezTo>
                      <a:pt x="15" y="43"/>
                      <a:pt x="30" y="41"/>
                      <a:pt x="46" y="40"/>
                    </a:cubicBezTo>
                    <a:cubicBezTo>
                      <a:pt x="46" y="58"/>
                      <a:pt x="46" y="58"/>
                      <a:pt x="46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2133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3381993" y="4085052"/>
            <a:ext cx="703465" cy="703465"/>
            <a:chOff x="2063282" y="3367418"/>
            <a:chExt cx="527599" cy="527599"/>
          </a:xfrm>
        </p:grpSpPr>
        <p:sp>
          <p:nvSpPr>
            <p:cNvPr id="5" name="Rectangle 15"/>
            <p:cNvSpPr/>
            <p:nvPr/>
          </p:nvSpPr>
          <p:spPr>
            <a:xfrm>
              <a:off x="2063282" y="3367418"/>
              <a:ext cx="527599" cy="5275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6" name="Freeform: Shape 16"/>
            <p:cNvSpPr>
              <a:spLocks/>
            </p:cNvSpPr>
            <p:nvPr/>
          </p:nvSpPr>
          <p:spPr bwMode="auto">
            <a:xfrm>
              <a:off x="2194504" y="3513605"/>
              <a:ext cx="312556" cy="255099"/>
            </a:xfrm>
            <a:custGeom>
              <a:avLst/>
              <a:gdLst>
                <a:gd name="T0" fmla="*/ 307 w 382"/>
                <a:gd name="T1" fmla="*/ 135 h 312"/>
                <a:gd name="T2" fmla="*/ 362 w 382"/>
                <a:gd name="T3" fmla="*/ 71 h 312"/>
                <a:gd name="T4" fmla="*/ 238 w 382"/>
                <a:gd name="T5" fmla="*/ 25 h 312"/>
                <a:gd name="T6" fmla="*/ 229 w 382"/>
                <a:gd name="T7" fmla="*/ 19 h 312"/>
                <a:gd name="T8" fmla="*/ 229 w 382"/>
                <a:gd name="T9" fmla="*/ 134 h 312"/>
                <a:gd name="T10" fmla="*/ 180 w 382"/>
                <a:gd name="T11" fmla="*/ 214 h 312"/>
                <a:gd name="T12" fmla="*/ 86 w 382"/>
                <a:gd name="T13" fmla="*/ 189 h 312"/>
                <a:gd name="T14" fmla="*/ 129 w 382"/>
                <a:gd name="T15" fmla="*/ 97 h 312"/>
                <a:gd name="T16" fmla="*/ 190 w 382"/>
                <a:gd name="T17" fmla="*/ 93 h 312"/>
                <a:gd name="T18" fmla="*/ 190 w 382"/>
                <a:gd name="T19" fmla="*/ 4 h 312"/>
                <a:gd name="T20" fmla="*/ 154 w 382"/>
                <a:gd name="T21" fmla="*/ 0 h 312"/>
                <a:gd name="T22" fmla="*/ 0 w 382"/>
                <a:gd name="T23" fmla="*/ 156 h 312"/>
                <a:gd name="T24" fmla="*/ 154 w 382"/>
                <a:gd name="T25" fmla="*/ 312 h 312"/>
                <a:gd name="T26" fmla="*/ 308 w 382"/>
                <a:gd name="T27" fmla="*/ 156 h 312"/>
                <a:gd name="T28" fmla="*/ 307 w 382"/>
                <a:gd name="T29" fmla="*/ 13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2" h="312">
                  <a:moveTo>
                    <a:pt x="307" y="135"/>
                  </a:moveTo>
                  <a:cubicBezTo>
                    <a:pt x="354" y="122"/>
                    <a:pt x="382" y="72"/>
                    <a:pt x="362" y="71"/>
                  </a:cubicBezTo>
                  <a:cubicBezTo>
                    <a:pt x="311" y="68"/>
                    <a:pt x="267" y="43"/>
                    <a:pt x="238" y="25"/>
                  </a:cubicBezTo>
                  <a:cubicBezTo>
                    <a:pt x="235" y="23"/>
                    <a:pt x="232" y="21"/>
                    <a:pt x="229" y="19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9" y="172"/>
                    <a:pt x="206" y="202"/>
                    <a:pt x="180" y="214"/>
                  </a:cubicBezTo>
                  <a:cubicBezTo>
                    <a:pt x="142" y="233"/>
                    <a:pt x="100" y="221"/>
                    <a:pt x="86" y="189"/>
                  </a:cubicBezTo>
                  <a:cubicBezTo>
                    <a:pt x="72" y="157"/>
                    <a:pt x="91" y="116"/>
                    <a:pt x="129" y="97"/>
                  </a:cubicBezTo>
                  <a:cubicBezTo>
                    <a:pt x="150" y="87"/>
                    <a:pt x="172" y="86"/>
                    <a:pt x="190" y="93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78" y="1"/>
                    <a:pt x="166" y="0"/>
                    <a:pt x="154" y="0"/>
                  </a:cubicBezTo>
                  <a:cubicBezTo>
                    <a:pt x="69" y="0"/>
                    <a:pt x="0" y="70"/>
                    <a:pt x="0" y="156"/>
                  </a:cubicBezTo>
                  <a:cubicBezTo>
                    <a:pt x="0" y="242"/>
                    <a:pt x="69" y="312"/>
                    <a:pt x="154" y="312"/>
                  </a:cubicBezTo>
                  <a:cubicBezTo>
                    <a:pt x="239" y="312"/>
                    <a:pt x="308" y="242"/>
                    <a:pt x="308" y="156"/>
                  </a:cubicBezTo>
                  <a:cubicBezTo>
                    <a:pt x="308" y="149"/>
                    <a:pt x="308" y="142"/>
                    <a:pt x="307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3113277F-20B1-4DE3-8FD5-BF512DA9B859}"/>
              </a:ext>
            </a:extLst>
          </p:cNvPr>
          <p:cNvCxnSpPr/>
          <p:nvPr/>
        </p:nvCxnSpPr>
        <p:spPr>
          <a:xfrm>
            <a:off x="3454508" y="1710338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7E87CD66-ADDA-4698-88D3-BFF918D0081A}"/>
              </a:ext>
            </a:extLst>
          </p:cNvPr>
          <p:cNvCxnSpPr/>
          <p:nvPr/>
        </p:nvCxnSpPr>
        <p:spPr>
          <a:xfrm>
            <a:off x="5025415" y="1521150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文本框 55">
            <a:extLst>
              <a:ext uri="{FF2B5EF4-FFF2-40B4-BE49-F238E27FC236}">
                <a16:creationId xmlns:a16="http://schemas.microsoft.com/office/drawing/2014/main" id="{B6DCBCAF-FB53-A540-B843-BE711A72C61C}"/>
              </a:ext>
            </a:extLst>
          </p:cNvPr>
          <p:cNvSpPr txBox="1"/>
          <p:nvPr/>
        </p:nvSpPr>
        <p:spPr>
          <a:xfrm>
            <a:off x="3168387" y="666821"/>
            <a:ext cx="5274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HƯỚNG DẪN Ở NHÀ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5671" y="3959732"/>
            <a:ext cx="467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Sưu</a:t>
            </a:r>
            <a:r>
              <a:rPr lang="en-US" sz="2800" dirty="0" smtClean="0"/>
              <a:t> </a:t>
            </a:r>
            <a:r>
              <a:rPr lang="en-US" sz="2800" dirty="0" err="1" smtClean="0"/>
              <a:t>tầm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phong</a:t>
            </a:r>
            <a:r>
              <a:rPr lang="en-US" sz="2800" dirty="0" smtClean="0"/>
              <a:t> </a:t>
            </a:r>
            <a:r>
              <a:rPr lang="en-US" sz="2800" dirty="0" err="1" smtClean="0"/>
              <a:t>cảnh</a:t>
            </a:r>
            <a:r>
              <a:rPr lang="it-IT" sz="2800" dirty="0" smtClean="0"/>
              <a:t>.</a:t>
            </a:r>
            <a:endParaRPr lang="en-US" sz="2800" dirty="0"/>
          </a:p>
        </p:txBody>
      </p:sp>
      <p:sp>
        <p:nvSpPr>
          <p:cNvPr id="49" name="Rectangle 48"/>
          <p:cNvSpPr/>
          <p:nvPr/>
        </p:nvSpPr>
        <p:spPr>
          <a:xfrm>
            <a:off x="4254230" y="2738535"/>
            <a:ext cx="467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vẽ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22935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A10058-46AB-4696-ACE8-B93AC1E01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ED13A7-5D20-4F2D-87BE-4DCE28D1F796}"/>
              </a:ext>
            </a:extLst>
          </p:cNvPr>
          <p:cNvSpPr/>
          <p:nvPr/>
        </p:nvSpPr>
        <p:spPr>
          <a:xfrm>
            <a:off x="909915" y="2220002"/>
            <a:ext cx="9787969" cy="18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18262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FZHei-B01S" panose="02010601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058" y="2099467"/>
            <a:ext cx="106978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 HÔM NAY!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2" y="206063"/>
            <a:ext cx="11459316" cy="629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5101" y="654456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I. TÌM VÀ CHỌN NỘI DUNG ĐỀ TÀI</a:t>
            </a:r>
            <a:r>
              <a:rPr lang="en-US" altLang="en-US" b="1" dirty="0" smtClean="0">
                <a:latin typeface="Arial" panose="020B0604020202020204" pitchFamily="34" charset="0"/>
              </a:rPr>
              <a:t>: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95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0" y="1561018"/>
            <a:ext cx="12192000" cy="3926733"/>
            <a:chOff x="0" y="2931267"/>
            <a:chExt cx="12192000" cy="39267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2931267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-10027"/>
            <a:ext cx="12192000" cy="196850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4823646"/>
            <a:ext cx="11182350" cy="2027337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1020413" y="4823645"/>
            <a:ext cx="11182350" cy="2027337"/>
          </a:xfrm>
          <a:prstGeom prst="rect">
            <a:avLst/>
          </a:prstGeom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691148" y="3329424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Arial" panose="020B0604020202020204" pitchFamily="34" charset="0"/>
              </a:rPr>
              <a:t>Miền</a:t>
            </a:r>
            <a:r>
              <a:rPr lang="en-US" altLang="en-US" sz="1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Arial" panose="020B0604020202020204" pitchFamily="34" charset="0"/>
              </a:rPr>
              <a:t>biển</a:t>
            </a:r>
            <a:endParaRPr lang="en-US" altLang="en-US" sz="1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7848600" y="3334107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Nông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thôn</a:t>
            </a: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547871" y="6392768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phố</a:t>
            </a: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8093298" y="6404859"/>
            <a:ext cx="259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Miền</a:t>
            </a:r>
            <a:r>
              <a:rPr lang="en-US" altLang="en-US" sz="18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99"/>
                </a:solidFill>
                <a:latin typeface="Arial" panose="020B0604020202020204" pitchFamily="34" charset="0"/>
              </a:rPr>
              <a:t>núi</a:t>
            </a:r>
            <a:endParaRPr lang="en-US" altLang="en-US" sz="18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17" descr="Hướng dẫn vẽ tranh phong cảnh quê hương của học sinh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39" y="669047"/>
            <a:ext cx="4673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Hướng dẫn 5 bước vẽ tranh phong cảnh biển đơn giản dễ v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772219"/>
            <a:ext cx="4826000" cy="24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Hướng dẫn vẽ tranh phong cảnh thác nước đơn giản mà đẹp | how to draw  waterfall | tranh phong cảnh | Hướng dẫn vẽ tranh đẹp nhất - Việt Nam Br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94" y="3748531"/>
            <a:ext cx="4599445" cy="25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Top vẽ tranh đề tài cuộc sống quanh em ý nghĩa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3755030"/>
            <a:ext cx="4593135" cy="258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619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0" y="1331348"/>
            <a:ext cx="12192000" cy="4156403"/>
            <a:chOff x="0" y="2931267"/>
            <a:chExt cx="12192000" cy="39267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2931267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2E25EA7-65EC-450D-9DC8-6BEA9F14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5487751"/>
            <a:ext cx="12192000" cy="13997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-25135"/>
            <a:ext cx="12192000" cy="1968501"/>
          </a:xfrm>
          <a:prstGeom prst="rect">
            <a:avLst/>
          </a:prstGeom>
        </p:spPr>
      </p:pic>
      <p:grpSp>
        <p:nvGrpSpPr>
          <p:cNvPr id="16" name="Google Shape;1199;p50"/>
          <p:cNvGrpSpPr/>
          <p:nvPr/>
        </p:nvGrpSpPr>
        <p:grpSpPr>
          <a:xfrm>
            <a:off x="759855" y="1019788"/>
            <a:ext cx="9826580" cy="908087"/>
            <a:chOff x="996943" y="1460976"/>
            <a:chExt cx="2706397" cy="1475720"/>
          </a:xfrm>
        </p:grpSpPr>
        <p:grpSp>
          <p:nvGrpSpPr>
            <p:cNvPr id="17" name="Google Shape;1200;p50"/>
            <p:cNvGrpSpPr/>
            <p:nvPr/>
          </p:nvGrpSpPr>
          <p:grpSpPr>
            <a:xfrm>
              <a:off x="1403402" y="1460976"/>
              <a:ext cx="2299938" cy="1475720"/>
              <a:chOff x="6924591" y="1027395"/>
              <a:chExt cx="1701767" cy="1679054"/>
            </a:xfrm>
          </p:grpSpPr>
          <p:sp>
            <p:nvSpPr>
              <p:cNvPr id="19" name="Google Shape;1201;p50"/>
              <p:cNvSpPr/>
              <p:nvPr/>
            </p:nvSpPr>
            <p:spPr>
              <a:xfrm>
                <a:off x="7015674" y="1027395"/>
                <a:ext cx="1610684" cy="1660971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ffectLst>
                <a:outerShdw blurRad="57150" dist="19050" dir="69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1202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21" name="Google Shape;1203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04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205;p50"/>
            <p:cNvSpPr/>
            <p:nvPr/>
          </p:nvSpPr>
          <p:spPr>
            <a:xfrm rot="16200000">
              <a:off x="527311" y="1950733"/>
              <a:ext cx="1452600" cy="513336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206;p50"/>
          <p:cNvGrpSpPr/>
          <p:nvPr/>
        </p:nvGrpSpPr>
        <p:grpSpPr>
          <a:xfrm>
            <a:off x="759854" y="2087461"/>
            <a:ext cx="9826585" cy="913214"/>
            <a:chOff x="1114954" y="1476647"/>
            <a:chExt cx="2601606" cy="1460050"/>
          </a:xfrm>
        </p:grpSpPr>
        <p:grpSp>
          <p:nvGrpSpPr>
            <p:cNvPr id="24" name="Google Shape;1207;p50"/>
            <p:cNvGrpSpPr/>
            <p:nvPr/>
          </p:nvGrpSpPr>
          <p:grpSpPr>
            <a:xfrm>
              <a:off x="1403404" y="1476647"/>
              <a:ext cx="2313156" cy="1460050"/>
              <a:chOff x="6924591" y="1045225"/>
              <a:chExt cx="1711547" cy="1661224"/>
            </a:xfrm>
          </p:grpSpPr>
          <p:sp>
            <p:nvSpPr>
              <p:cNvPr id="26" name="Google Shape;1208;p50"/>
              <p:cNvSpPr/>
              <p:nvPr/>
            </p:nvSpPr>
            <p:spPr>
              <a:xfrm>
                <a:off x="7087819" y="1045225"/>
                <a:ext cx="1548319" cy="1660969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" name="Google Shape;1209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28" name="Google Shape;1210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211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" name="Google Shape;1212;p50"/>
            <p:cNvSpPr/>
            <p:nvPr/>
          </p:nvSpPr>
          <p:spPr>
            <a:xfrm rot="16200000">
              <a:off x="635384" y="1960670"/>
              <a:ext cx="1452599" cy="493460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A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213;p50"/>
          <p:cNvGrpSpPr/>
          <p:nvPr/>
        </p:nvGrpSpPr>
        <p:grpSpPr>
          <a:xfrm>
            <a:off x="759852" y="3206045"/>
            <a:ext cx="9826577" cy="931123"/>
            <a:chOff x="1129013" y="1480605"/>
            <a:chExt cx="2802556" cy="1459827"/>
          </a:xfrm>
        </p:grpSpPr>
        <p:grpSp>
          <p:nvGrpSpPr>
            <p:cNvPr id="31" name="Google Shape;1214;p50"/>
            <p:cNvGrpSpPr/>
            <p:nvPr/>
          </p:nvGrpSpPr>
          <p:grpSpPr>
            <a:xfrm>
              <a:off x="1403402" y="1480605"/>
              <a:ext cx="2528167" cy="1459827"/>
              <a:chOff x="6924591" y="1049729"/>
              <a:chExt cx="1870638" cy="1660971"/>
            </a:xfrm>
          </p:grpSpPr>
          <p:sp>
            <p:nvSpPr>
              <p:cNvPr id="33" name="Google Shape;1215;p50"/>
              <p:cNvSpPr/>
              <p:nvPr/>
            </p:nvSpPr>
            <p:spPr>
              <a:xfrm>
                <a:off x="7127315" y="1049729"/>
                <a:ext cx="1667914" cy="1660971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EC827D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" name="Google Shape;1216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35" name="Google Shape;1217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218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" name="Google Shape;1219;p50"/>
            <p:cNvSpPr/>
            <p:nvPr/>
          </p:nvSpPr>
          <p:spPr>
            <a:xfrm rot="16200000">
              <a:off x="668501" y="1941612"/>
              <a:ext cx="1452600" cy="531575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491265" y="238353"/>
            <a:ext cx="665259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Hình</a:t>
            </a:r>
            <a:r>
              <a:rPr lang="en-US" altLang="en-US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ảnh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phù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hợp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với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từng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vùng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99"/>
                </a:solidFill>
                <a:latin typeface="Arial" panose="020B0604020202020204" pitchFamily="34" charset="0"/>
              </a:rPr>
              <a:t>miền</a:t>
            </a:r>
            <a:r>
              <a:rPr lang="en-US" altLang="en-US" dirty="0">
                <a:solidFill>
                  <a:srgbClr val="000099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4867" y="1205866"/>
            <a:ext cx="18777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Vùng</a:t>
            </a:r>
            <a:r>
              <a:rPr lang="en-US" sz="1800" dirty="0" smtClean="0"/>
              <a:t> </a:t>
            </a:r>
            <a:r>
              <a:rPr lang="en-US" sz="1800" dirty="0" err="1" smtClean="0"/>
              <a:t>nông</a:t>
            </a:r>
            <a:r>
              <a:rPr lang="en-US" sz="1800" dirty="0" smtClean="0"/>
              <a:t> </a:t>
            </a:r>
            <a:r>
              <a:rPr lang="en-US" sz="1800" dirty="0" err="1" smtClean="0"/>
              <a:t>thôn</a:t>
            </a:r>
            <a:endParaRPr lang="en-US" sz="1800" dirty="0"/>
          </a:p>
        </p:txBody>
      </p:sp>
      <p:sp>
        <p:nvSpPr>
          <p:cNvPr id="39" name="Rectangle 38"/>
          <p:cNvSpPr/>
          <p:nvPr/>
        </p:nvSpPr>
        <p:spPr>
          <a:xfrm>
            <a:off x="2795143" y="1062800"/>
            <a:ext cx="7230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Arial" panose="020B0604020202020204" pitchFamily="34" charset="0"/>
              </a:rPr>
              <a:t>Đồng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lúa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lũy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tre</a:t>
            </a:r>
            <a:r>
              <a:rPr lang="en-US" altLang="en-US" sz="2400" dirty="0">
                <a:latin typeface="Arial" panose="020B0604020202020204" pitchFamily="34" charset="0"/>
              </a:rPr>
              <a:t>, con </a:t>
            </a:r>
            <a:r>
              <a:rPr lang="en-US" altLang="en-US" sz="2400" dirty="0" err="1">
                <a:latin typeface="Arial" panose="020B0604020202020204" pitchFamily="34" charset="0"/>
              </a:rPr>
              <a:t>sông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nhà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cửa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cây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cỏ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rơm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rạ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trâu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bò</a:t>
            </a:r>
            <a:r>
              <a:rPr lang="en-US" altLang="en-US" sz="2400" dirty="0">
                <a:latin typeface="Arial" panose="020B0604020202020204" pitchFamily="34" charset="0"/>
              </a:rPr>
              <a:t>,….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5540" y="2234149"/>
            <a:ext cx="1877743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Miền</a:t>
            </a:r>
            <a:r>
              <a:rPr lang="en-US" sz="1800" dirty="0" smtClean="0"/>
              <a:t> </a:t>
            </a:r>
            <a:r>
              <a:rPr lang="en-US" sz="1800" dirty="0" err="1" smtClean="0"/>
              <a:t>biển</a:t>
            </a:r>
            <a:endParaRPr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2803315" y="2153590"/>
            <a:ext cx="7230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 smtClean="0">
                <a:latin typeface="Arial" panose="020B0604020202020204" pitchFamily="34" charset="0"/>
              </a:rPr>
              <a:t>Biển</a:t>
            </a:r>
            <a:r>
              <a:rPr lang="en-US" altLang="en-US" sz="2400" dirty="0" smtClean="0">
                <a:latin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bãi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cát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sóng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nước</a:t>
            </a:r>
            <a:r>
              <a:rPr lang="en-US" altLang="en-US" sz="2400" dirty="0" smtClean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tàu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thuyền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chài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lưới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tôm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</a:t>
            </a:r>
            <a:r>
              <a:rPr lang="en-US" altLang="en-US" sz="2400" dirty="0">
                <a:latin typeface="Arial" panose="020B0604020202020204" pitchFamily="34" charset="0"/>
              </a:rPr>
              <a:t>,.. </a:t>
            </a:r>
          </a:p>
        </p:txBody>
      </p:sp>
      <p:grpSp>
        <p:nvGrpSpPr>
          <p:cNvPr id="42" name="Google Shape;1213;p50"/>
          <p:cNvGrpSpPr/>
          <p:nvPr/>
        </p:nvGrpSpPr>
        <p:grpSpPr>
          <a:xfrm>
            <a:off x="804867" y="4271034"/>
            <a:ext cx="9781564" cy="966246"/>
            <a:chOff x="1129013" y="1480605"/>
            <a:chExt cx="2789718" cy="1459827"/>
          </a:xfrm>
        </p:grpSpPr>
        <p:grpSp>
          <p:nvGrpSpPr>
            <p:cNvPr id="43" name="Google Shape;1214;p50"/>
            <p:cNvGrpSpPr/>
            <p:nvPr/>
          </p:nvGrpSpPr>
          <p:grpSpPr>
            <a:xfrm>
              <a:off x="1403403" y="1480605"/>
              <a:ext cx="2515328" cy="1459827"/>
              <a:chOff x="6924591" y="1049729"/>
              <a:chExt cx="1861138" cy="1660971"/>
            </a:xfrm>
          </p:grpSpPr>
          <p:sp>
            <p:nvSpPr>
              <p:cNvPr id="45" name="Google Shape;1215;p50"/>
              <p:cNvSpPr/>
              <p:nvPr/>
            </p:nvSpPr>
            <p:spPr>
              <a:xfrm>
                <a:off x="7127315" y="1049729"/>
                <a:ext cx="1658414" cy="1660971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5563" extrusionOk="0">
                    <a:moveTo>
                      <a:pt x="571" y="0"/>
                    </a:moveTo>
                    <a:cubicBezTo>
                      <a:pt x="274" y="0"/>
                      <a:pt x="1" y="274"/>
                      <a:pt x="1" y="662"/>
                    </a:cubicBezTo>
                    <a:lnTo>
                      <a:pt x="1" y="34900"/>
                    </a:lnTo>
                    <a:cubicBezTo>
                      <a:pt x="1" y="35265"/>
                      <a:pt x="274" y="35562"/>
                      <a:pt x="571" y="35562"/>
                    </a:cubicBezTo>
                    <a:lnTo>
                      <a:pt x="34900" y="35562"/>
                    </a:lnTo>
                    <a:cubicBezTo>
                      <a:pt x="35174" y="35562"/>
                      <a:pt x="35471" y="35265"/>
                      <a:pt x="35471" y="34900"/>
                    </a:cubicBezTo>
                    <a:lnTo>
                      <a:pt x="35471" y="662"/>
                    </a:lnTo>
                    <a:cubicBezTo>
                      <a:pt x="35471" y="274"/>
                      <a:pt x="35174" y="0"/>
                      <a:pt x="3490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" name="Google Shape;1216;p50"/>
              <p:cNvGrpSpPr/>
              <p:nvPr/>
            </p:nvGrpSpPr>
            <p:grpSpPr>
              <a:xfrm>
                <a:off x="6924591" y="1049729"/>
                <a:ext cx="578688" cy="1656720"/>
                <a:chOff x="6924591" y="1049729"/>
                <a:chExt cx="578688" cy="1656720"/>
              </a:xfrm>
            </p:grpSpPr>
            <p:sp>
              <p:nvSpPr>
                <p:cNvPr id="47" name="Google Shape;1217;p50"/>
                <p:cNvSpPr/>
                <p:nvPr/>
              </p:nvSpPr>
              <p:spPr>
                <a:xfrm>
                  <a:off x="7500047" y="2295584"/>
                  <a:ext cx="3232" cy="13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89" extrusionOk="0">
                      <a:moveTo>
                        <a:pt x="1" y="0"/>
                      </a:moveTo>
                      <a:lnTo>
                        <a:pt x="1" y="388"/>
                      </a:lnTo>
                      <a:lnTo>
                        <a:pt x="92" y="388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EAEA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218;p50"/>
                <p:cNvSpPr/>
                <p:nvPr/>
              </p:nvSpPr>
              <p:spPr>
                <a:xfrm>
                  <a:off x="6924591" y="1049729"/>
                  <a:ext cx="6055" cy="165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35472" extrusionOk="0">
                      <a:moveTo>
                        <a:pt x="1" y="1"/>
                      </a:moveTo>
                      <a:lnTo>
                        <a:pt x="1" y="35471"/>
                      </a:lnTo>
                      <a:lnTo>
                        <a:pt x="115" y="35471"/>
                      </a:lnTo>
                      <a:lnTo>
                        <a:pt x="115" y="1"/>
                      </a:lnTo>
                      <a:close/>
                    </a:path>
                  </a:pathLst>
                </a:custGeom>
                <a:solidFill>
                  <a:srgbClr val="FFE6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1219;p50"/>
            <p:cNvSpPr/>
            <p:nvPr/>
          </p:nvSpPr>
          <p:spPr>
            <a:xfrm rot="16200000">
              <a:off x="668501" y="1941612"/>
              <a:ext cx="1452600" cy="531575"/>
            </a:xfrm>
            <a:prstGeom prst="round2SameRect">
              <a:avLst>
                <a:gd name="adj1" fmla="val 11127"/>
                <a:gd name="adj2" fmla="val 0"/>
              </a:avLst>
            </a:prstGeom>
            <a:solidFill>
              <a:srgbClr val="339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138014" y="3401939"/>
            <a:ext cx="10976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Miền</a:t>
            </a:r>
            <a:r>
              <a:rPr lang="en-US" sz="1800" dirty="0" smtClean="0"/>
              <a:t> </a:t>
            </a:r>
            <a:r>
              <a:rPr lang="en-US" sz="1800" dirty="0" err="1" smtClean="0"/>
              <a:t>núi</a:t>
            </a:r>
            <a:endParaRPr lang="en-US" sz="1800" dirty="0"/>
          </a:p>
        </p:txBody>
      </p:sp>
      <p:sp>
        <p:nvSpPr>
          <p:cNvPr id="50" name="Rectangle 49"/>
          <p:cNvSpPr/>
          <p:nvPr/>
        </p:nvSpPr>
        <p:spPr>
          <a:xfrm>
            <a:off x="2856477" y="3274789"/>
            <a:ext cx="7230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Arial" panose="020B0604020202020204" pitchFamily="34" charset="0"/>
              </a:rPr>
              <a:t>Núi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rừng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suối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cây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cối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nhà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sàn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nương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rẫy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và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loại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latin typeface="Arial" panose="020B0604020202020204" pitchFamily="34" charset="0"/>
              </a:rPr>
              <a:t>,…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100037" y="4433942"/>
            <a:ext cx="13912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phố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2795143" y="4338658"/>
            <a:ext cx="7864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Arial" panose="020B0604020202020204" pitchFamily="34" charset="0"/>
              </a:rPr>
              <a:t>Nhà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cao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tầng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smtClean="0">
                <a:latin typeface="Arial" panose="020B0604020202020204" pitchFamily="34" charset="0"/>
              </a:rPr>
              <a:t>con </a:t>
            </a:r>
            <a:r>
              <a:rPr lang="en-US" altLang="en-US" sz="2400" dirty="0" err="1">
                <a:latin typeface="Arial" panose="020B0604020202020204" pitchFamily="34" charset="0"/>
              </a:rPr>
              <a:t>đường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các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phương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tiện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giao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thông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biển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hiệu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cây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cối</a:t>
            </a:r>
            <a:r>
              <a:rPr lang="en-US" altLang="en-US" sz="2400" dirty="0" smtClean="0">
                <a:latin typeface="Arial" panose="020B0604020202020204" pitchFamily="34" charset="0"/>
              </a:rPr>
              <a:t>...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9" grpId="0"/>
      <p:bldP spid="50" grpId="0"/>
      <p:bldP spid="5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" y="2310517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2E25EA7-65EC-450D-9DC8-6BEA9F14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6289834"/>
            <a:ext cx="12192000" cy="13997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8" y="779952"/>
            <a:ext cx="10621501" cy="4583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6537" y="1536650"/>
            <a:ext cx="9503536" cy="2819400"/>
          </a:xfrm>
        </p:spPr>
        <p:txBody>
          <a:bodyPr/>
          <a:lstStyle/>
          <a:p>
            <a:pPr eaLnBrk="1" hangingPunct="1"/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:</a:t>
            </a:r>
            <a:b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b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89608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" y="2664376"/>
            <a:ext cx="12192001" cy="4193623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98514" y="1301319"/>
            <a:ext cx="929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Arial" panose="020B0604020202020204" pitchFamily="34" charset="0"/>
              </a:rPr>
              <a:t>Bước</a:t>
            </a:r>
            <a:r>
              <a:rPr lang="en-US" altLang="en-US" dirty="0">
                <a:latin typeface="Arial" panose="020B0604020202020204" pitchFamily="34" charset="0"/>
              </a:rPr>
              <a:t> 1: </a:t>
            </a:r>
            <a:r>
              <a:rPr lang="en-US" altLang="en-US" dirty="0" err="1">
                <a:latin typeface="Arial" panose="020B0604020202020204" pitchFamily="34" charset="0"/>
              </a:rPr>
              <a:t>C</a:t>
            </a:r>
            <a:r>
              <a:rPr lang="en-US" altLang="en-US" dirty="0" err="1" smtClean="0">
                <a:latin typeface="Arial" panose="020B0604020202020204" pitchFamily="34" charset="0"/>
              </a:rPr>
              <a:t>họn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nội</a:t>
            </a:r>
            <a:r>
              <a:rPr lang="en-US" altLang="en-US" dirty="0">
                <a:latin typeface="Arial" panose="020B0604020202020204" pitchFamily="34" charset="0"/>
              </a:rPr>
              <a:t> dung </a:t>
            </a:r>
            <a:r>
              <a:rPr lang="en-US" altLang="en-US" dirty="0" err="1">
                <a:latin typeface="Arial" panose="020B0604020202020204" pitchFamily="34" charset="0"/>
              </a:rPr>
              <a:t>đề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tài</a:t>
            </a:r>
            <a:r>
              <a:rPr lang="en-US" altLang="en-US" dirty="0" smtClean="0">
                <a:latin typeface="Arial" panose="020B0604020202020204" pitchFamily="34" charset="0"/>
              </a:rPr>
              <a:t>.       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031384" y="3206838"/>
            <a:ext cx="678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987378" y="1999390"/>
            <a:ext cx="556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Arial" panose="020B0604020202020204" pitchFamily="34" charset="0"/>
              </a:rPr>
              <a:t>Bước</a:t>
            </a:r>
            <a:r>
              <a:rPr lang="en-US" altLang="en-US" dirty="0">
                <a:latin typeface="Arial" panose="020B0604020202020204" pitchFamily="34" charset="0"/>
              </a:rPr>
              <a:t> 2: </a:t>
            </a:r>
            <a:r>
              <a:rPr lang="en-US" altLang="en-US" dirty="0" err="1">
                <a:latin typeface="Arial" panose="020B0604020202020204" pitchFamily="34" charset="0"/>
              </a:rPr>
              <a:t>Tìm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bố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cục</a:t>
            </a:r>
            <a:endParaRPr lang="en-US" altLang="en-US" dirty="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987378" y="2745321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Arial" panose="020B0604020202020204" pitchFamily="34" charset="0"/>
              </a:rPr>
              <a:t>Bước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3: </a:t>
            </a:r>
            <a:r>
              <a:rPr lang="en-US" altLang="en-US" dirty="0" err="1">
                <a:latin typeface="Arial" panose="020B0604020202020204" pitchFamily="34" charset="0"/>
              </a:rPr>
              <a:t>Vẽ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phác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hình</a:t>
            </a:r>
            <a:r>
              <a:rPr lang="en-US" altLang="en-US" dirty="0"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987378" y="3442643"/>
            <a:ext cx="640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Arial" panose="020B0604020202020204" pitchFamily="34" charset="0"/>
              </a:rPr>
              <a:t>Bước</a:t>
            </a:r>
            <a:r>
              <a:rPr lang="en-US" altLang="en-US" dirty="0">
                <a:latin typeface="Arial" panose="020B0604020202020204" pitchFamily="34" charset="0"/>
              </a:rPr>
              <a:t> 4: </a:t>
            </a:r>
            <a:r>
              <a:rPr lang="en-US" altLang="en-US" dirty="0" err="1">
                <a:latin typeface="Arial" panose="020B0604020202020204" pitchFamily="34" charset="0"/>
              </a:rPr>
              <a:t>Vẽ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chi </a:t>
            </a:r>
            <a:r>
              <a:rPr lang="en-US" altLang="en-US" dirty="0" err="1" smtClean="0">
                <a:latin typeface="Arial" panose="020B0604020202020204" pitchFamily="34" charset="0"/>
              </a:rPr>
              <a:t>tiết</a:t>
            </a:r>
            <a:r>
              <a:rPr lang="en-US" altLang="en-US" dirty="0" smtClean="0">
                <a:solidFill>
                  <a:srgbClr val="008080"/>
                </a:solidFill>
                <a:latin typeface="Arial" panose="020B0604020202020204" pitchFamily="34" charset="0"/>
              </a:rPr>
              <a:t>.</a:t>
            </a:r>
            <a:endParaRPr lang="en-US" altLang="en-US" dirty="0">
              <a:solidFill>
                <a:srgbClr val="00808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44478" y="556336"/>
            <a:ext cx="65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II. CÁCH VẼ TRANH </a:t>
            </a:r>
            <a:endParaRPr lang="en-US" alt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7008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  <p:bldP spid="3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vẽ tranh PHONG CẢNH BIỂN đơn giản mà đẹp | how to draw sea scenery for  beginner | Tổng hợp những bức tranh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9" y="239366"/>
            <a:ext cx="5223795" cy="31862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ách vẽ tranh đề tài phong cảnh biển | how to draw sunrise scenery in the 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8" y="3569763"/>
            <a:ext cx="5223796" cy="293838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ướng dẫn cách vẽ tranh phong cảnh biển đơn giản của học s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ách Vẽ Tranh Phong Cảnh Biển Đẹp Đơn Giản Thấy Là Mê 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95" y="3569763"/>
            <a:ext cx="4884877" cy="293838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38"/>
          <a:stretch/>
        </p:blipFill>
        <p:spPr>
          <a:xfrm>
            <a:off x="6253995" y="239366"/>
            <a:ext cx="4884877" cy="318625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99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1325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6382742" y="3547178"/>
            <a:ext cx="5797004" cy="1050985"/>
          </a:xfrm>
          <a:prstGeom prst="rect">
            <a:avLst/>
          </a:prstGeom>
        </p:spPr>
      </p:pic>
      <p:pic>
        <p:nvPicPr>
          <p:cNvPr id="24" name="Picture 2" descr="Top 55+ Hình Ảnh Vẽ Tranh Phong Cảnh Đơn Giản Mà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0" y="99069"/>
            <a:ext cx="5031684" cy="297312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w to draw simple village landscape 2 I Vẽ phong cảnh làng quê đơn giản 2  - giasubachkhoa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40" y="74154"/>
            <a:ext cx="4850810" cy="299804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5" y="3197452"/>
            <a:ext cx="5031685" cy="354539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040" y="3197453"/>
            <a:ext cx="4850810" cy="354539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4741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5853164" y="9088558"/>
            <a:ext cx="4702391" cy="661806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5" y="171413"/>
            <a:ext cx="5291349" cy="3195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1413"/>
            <a:ext cx="5347065" cy="3216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20+ Bức tranh phong cảnh quê hương đơn giản dễ vẽ mà đẹp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5" y="3536281"/>
            <a:ext cx="5291349" cy="31841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ướng dẫn vẽ tranh phong cảnh làng quê đơn giản, đẹp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3050"/>
            <a:ext cx="5347064" cy="32074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-0723-11">
  <a:themeElements>
    <a:clrScheme name="自定义 2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7A8"/>
      </a:accent1>
      <a:accent2>
        <a:srgbClr val="EE9086"/>
      </a:accent2>
      <a:accent3>
        <a:srgbClr val="477375"/>
      </a:accent3>
      <a:accent4>
        <a:srgbClr val="5EB7A8"/>
      </a:accent4>
      <a:accent5>
        <a:srgbClr val="EE9086"/>
      </a:accent5>
      <a:accent6>
        <a:srgbClr val="F3983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7-0723-11</Template>
  <TotalTime>560</TotalTime>
  <Words>271</Words>
  <Application>Microsoft Office PowerPoint</Application>
  <PresentationFormat>Widescreen</PresentationFormat>
  <Paragraphs>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等线</vt:lpstr>
      <vt:lpstr>等线 Light</vt:lpstr>
      <vt:lpstr>FZHei-B01S</vt:lpstr>
      <vt:lpstr>Manrope ExtraLight</vt:lpstr>
      <vt:lpstr>Source Han Sans CN Medium</vt:lpstr>
      <vt:lpstr>Times New Roman</vt:lpstr>
      <vt:lpstr>Wingdings</vt:lpstr>
      <vt:lpstr>Yeseva One</vt:lpstr>
      <vt:lpstr>7-0723-11</vt:lpstr>
      <vt:lpstr>PowerPoint Presentation</vt:lpstr>
      <vt:lpstr>PowerPoint Presentation</vt:lpstr>
      <vt:lpstr>PowerPoint Presentation</vt:lpstr>
      <vt:lpstr>PowerPoint Presentation</vt:lpstr>
      <vt:lpstr>Lưu ý : - Khi vẽ tranh phong cảnh ta nên vẽ cảnh là chính, người và vật là phụ (làm cho tranh thêm sinh động hơn); - Cần làm rõ đặc điểm của từng vùng, miền.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Admin</cp:lastModifiedBy>
  <cp:revision>57</cp:revision>
  <dcterms:created xsi:type="dcterms:W3CDTF">2018-12-13T14:23:36Z</dcterms:created>
  <dcterms:modified xsi:type="dcterms:W3CDTF">2024-06-09T13:59:46Z</dcterms:modified>
</cp:coreProperties>
</file>