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57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0" r:id="rId15"/>
    <p:sldId id="272" r:id="rId16"/>
    <p:sldId id="281" r:id="rId17"/>
    <p:sldId id="274" r:id="rId18"/>
    <p:sldId id="282" r:id="rId19"/>
    <p:sldId id="275" r:id="rId20"/>
    <p:sldId id="276" r:id="rId21"/>
    <p:sldId id="277" r:id="rId22"/>
    <p:sldId id="278" r:id="rId23"/>
    <p:sldId id="279" r:id="rId24"/>
    <p:sldId id="287" r:id="rId25"/>
    <p:sldId id="288" r:id="rId26"/>
    <p:sldId id="289" r:id="rId27"/>
    <p:sldId id="290" r:id="rId28"/>
    <p:sldId id="294" r:id="rId29"/>
    <p:sldId id="295" r:id="rId30"/>
    <p:sldId id="293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9F4AB-B277-406C-8BDD-72F46BFA59FC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215F1-1B7C-4035-8D17-896F4D44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1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B0956A-E160-482A-8434-4DD739DD78F4}" type="slidenum">
              <a:rPr lang="vi-VN" altLang="en-US" sz="1200">
                <a:latin typeface="VNI-Times" pitchFamily="2" charset="0"/>
              </a:rPr>
              <a:pPr eaLnBrk="1" hangingPunct="1"/>
              <a:t>8</a:t>
            </a:fld>
            <a:endParaRPr lang="vi-VN" altLang="en-US" sz="1200">
              <a:latin typeface="VNI-Times" pitchFamily="2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120E6C-B5D5-4E29-96D2-41310128C78D}" type="slidenum">
              <a:rPr lang="vi-VN" altLang="en-US" sz="1200">
                <a:latin typeface="VNI-Times" pitchFamily="2" charset="0"/>
              </a:rPr>
              <a:pPr eaLnBrk="1" hangingPunct="1"/>
              <a:t>9</a:t>
            </a:fld>
            <a:endParaRPr lang="vi-VN" altLang="en-US" sz="1200">
              <a:latin typeface="VNI-Times" pitchFamily="2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54B8D6-E513-4AFA-80DC-5F225FD864CC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652134B-A37A-4388-98A1-009C921778A9}" type="slidenum">
              <a:rPr lang="en-US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87E6C5-2C73-4952-A52D-A58A92B96C10}" type="slidenum">
              <a:rPr lang="en-US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0CF798-3E31-4AE2-A1E3-E5EE06329C23}" type="slidenum">
              <a:rPr lang="en-US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26AEE3-5569-4DA6-894A-F3AB41B29CA6}" type="slidenum">
              <a:rPr lang="en-US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7B33A-1DC8-4108-BB36-52ACD4D42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Le%20Anh%20Thiem\Desktop\ADN_chi%20SEN\Video\DNA%20strand.WMV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57163"/>
            <a:ext cx="14319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4" y="-157163"/>
            <a:ext cx="14319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6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196936" y="703750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 err="1" smtClean="0">
                <a:solidFill>
                  <a:srgbClr val="0070C0"/>
                </a:solidFill>
              </a:rPr>
              <a:t>Bài</a:t>
            </a:r>
            <a:r>
              <a:rPr lang="en-US" altLang="en-US" b="1" u="sng" dirty="0" smtClean="0">
                <a:solidFill>
                  <a:srgbClr val="0070C0"/>
                </a:solidFill>
              </a:rPr>
              <a:t> </a:t>
            </a:r>
            <a:r>
              <a:rPr lang="en-US" altLang="en-US" b="1" u="sng" dirty="0">
                <a:solidFill>
                  <a:srgbClr val="0070C0"/>
                </a:solidFill>
              </a:rPr>
              <a:t>15</a:t>
            </a:r>
            <a:r>
              <a:rPr lang="en-US" altLang="en-US" b="1" dirty="0">
                <a:solidFill>
                  <a:srgbClr val="0070C0"/>
                </a:solidFill>
              </a:rPr>
              <a:t> :</a:t>
            </a:r>
            <a:r>
              <a:rPr lang="en-US" altLang="en-US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altLang="en-US" b="1" dirty="0" smtClean="0">
                <a:solidFill>
                  <a:srgbClr val="0070C0"/>
                </a:solidFill>
                <a:latin typeface="VNI-Times" pitchFamily="2" charset="0"/>
              </a:rPr>
              <a:t>ADN</a:t>
            </a:r>
            <a:endParaRPr lang="en-US" altLang="en-US" b="1" dirty="0">
              <a:solidFill>
                <a:srgbClr val="0070C0"/>
              </a:solidFill>
              <a:latin typeface="VNI-Times" pitchFamily="2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752600" y="106363"/>
            <a:ext cx="594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CHƯƠNG III : ADN VÀ GEN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u="sng" dirty="0">
                <a:solidFill>
                  <a:srgbClr val="000066"/>
                </a:solidFill>
                <a:latin typeface="Arial" charset="0"/>
              </a:rPr>
              <a:t>1. </a:t>
            </a:r>
            <a:r>
              <a:rPr lang="en-US" altLang="en-US" b="1" u="sng" dirty="0" err="1">
                <a:solidFill>
                  <a:srgbClr val="000066"/>
                </a:solidFill>
                <a:latin typeface="Arial" charset="0"/>
              </a:rPr>
              <a:t>Cấu</a:t>
            </a:r>
            <a:r>
              <a:rPr lang="en-US" altLang="en-US" b="1" u="sng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b="1" u="sng" dirty="0" err="1">
                <a:solidFill>
                  <a:srgbClr val="000066"/>
                </a:solidFill>
                <a:latin typeface="Arial" charset="0"/>
              </a:rPr>
              <a:t>tạo</a:t>
            </a:r>
            <a:r>
              <a:rPr lang="en-US" altLang="en-US" b="1" u="sng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b="1" u="sng" dirty="0" err="1">
                <a:solidFill>
                  <a:srgbClr val="000066"/>
                </a:solidFill>
                <a:latin typeface="Arial" charset="0"/>
              </a:rPr>
              <a:t>hoá</a:t>
            </a:r>
            <a:r>
              <a:rPr lang="en-US" altLang="en-US" b="1" u="sng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b="1" u="sng" dirty="0" err="1">
                <a:solidFill>
                  <a:srgbClr val="000066"/>
                </a:solidFill>
                <a:latin typeface="Arial" charset="0"/>
              </a:rPr>
              <a:t>học</a:t>
            </a:r>
            <a:r>
              <a:rPr lang="en-US" altLang="en-US" b="1" u="sng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b="1" u="sng" dirty="0" err="1">
                <a:solidFill>
                  <a:srgbClr val="000066"/>
                </a:solidFill>
                <a:latin typeface="Arial" charset="0"/>
              </a:rPr>
              <a:t>của</a:t>
            </a:r>
            <a:r>
              <a:rPr lang="en-US" altLang="en-US" b="1" u="sng" dirty="0">
                <a:solidFill>
                  <a:srgbClr val="000066"/>
                </a:solidFill>
                <a:latin typeface="Arial" charset="0"/>
              </a:rPr>
              <a:t> ADN:</a:t>
            </a:r>
          </a:p>
        </p:txBody>
      </p:sp>
    </p:spTree>
    <p:extLst>
      <p:ext uri="{BB962C8B-B14F-4D97-AF65-F5344CB8AC3E}">
        <p14:creationId xmlns:p14="http://schemas.microsoft.com/office/powerpoint/2010/main" val="8438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  <a:noFill/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</a:rPr>
              <a:t>CHƯƠNG III : ADN VÀ GEN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2286000" y="5334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 smtClean="0">
                <a:solidFill>
                  <a:srgbClr val="0000FF"/>
                </a:solidFill>
              </a:rPr>
              <a:t>BÀI </a:t>
            </a:r>
            <a:r>
              <a:rPr lang="en-US" altLang="en-US" b="1" u="sng" dirty="0">
                <a:solidFill>
                  <a:srgbClr val="0000FF"/>
                </a:solidFill>
              </a:rPr>
              <a:t>15</a:t>
            </a:r>
            <a:r>
              <a:rPr lang="en-US" altLang="en-US" dirty="0"/>
              <a:t> :</a:t>
            </a:r>
            <a:r>
              <a:rPr lang="en-US" altLang="en-US" dirty="0">
                <a:latin typeface="VNI-Times" pitchFamily="2" charset="0"/>
              </a:rPr>
              <a:t> </a:t>
            </a:r>
          </a:p>
        </p:txBody>
      </p:sp>
      <p:sp>
        <p:nvSpPr>
          <p:cNvPr id="9220" name="WordArt 8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4343400" y="609600"/>
            <a:ext cx="1752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ADN</a:t>
            </a:r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0" y="1143000"/>
            <a:ext cx="434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FF0000"/>
                </a:solidFill>
              </a:rPr>
              <a:t>1/ Cấu tạo hóa học của phân tử ADN</a:t>
            </a:r>
            <a:r>
              <a:rPr lang="en-US" altLang="en-US" sz="2000"/>
              <a:t>:</a:t>
            </a:r>
          </a:p>
        </p:txBody>
      </p:sp>
      <p:pic>
        <p:nvPicPr>
          <p:cNvPr id="9222" name="Picture 10" descr="ADN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2819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Group 11"/>
          <p:cNvGrpSpPr>
            <a:grpSpLocks/>
          </p:cNvGrpSpPr>
          <p:nvPr/>
        </p:nvGrpSpPr>
        <p:grpSpPr bwMode="auto">
          <a:xfrm>
            <a:off x="6096000" y="2819400"/>
            <a:ext cx="1295400" cy="304800"/>
            <a:chOff x="768" y="3072"/>
            <a:chExt cx="768" cy="240"/>
          </a:xfrm>
        </p:grpSpPr>
        <p:sp>
          <p:nvSpPr>
            <p:cNvPr id="9229" name="Line 12"/>
            <p:cNvSpPr>
              <a:spLocks noChangeShapeType="1"/>
            </p:cNvSpPr>
            <p:nvPr/>
          </p:nvSpPr>
          <p:spPr bwMode="auto">
            <a:xfrm>
              <a:off x="768" y="3072"/>
              <a:ext cx="0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30" name="Line 13"/>
            <p:cNvSpPr>
              <a:spLocks noChangeShapeType="1"/>
            </p:cNvSpPr>
            <p:nvPr/>
          </p:nvSpPr>
          <p:spPr bwMode="auto">
            <a:xfrm>
              <a:off x="768" y="3072"/>
              <a:ext cx="7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31" name="Line 14"/>
            <p:cNvSpPr>
              <a:spLocks noChangeShapeType="1"/>
            </p:cNvSpPr>
            <p:nvPr/>
          </p:nvSpPr>
          <p:spPr bwMode="auto">
            <a:xfrm>
              <a:off x="1536" y="3072"/>
              <a:ext cx="0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768" y="3312"/>
              <a:ext cx="7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9224" name="Line 16"/>
          <p:cNvSpPr>
            <a:spLocks noChangeShapeType="1"/>
          </p:cNvSpPr>
          <p:nvPr/>
        </p:nvSpPr>
        <p:spPr bwMode="auto">
          <a:xfrm flipV="1">
            <a:off x="7391400" y="2667000"/>
            <a:ext cx="6096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17"/>
          <p:cNvSpPr txBox="1">
            <a:spLocks noChangeArrowheads="1"/>
          </p:cNvSpPr>
          <p:nvPr/>
        </p:nvSpPr>
        <p:spPr bwMode="auto">
          <a:xfrm>
            <a:off x="7772400" y="2286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  <a:latin typeface="VNI-Times" pitchFamily="2" charset="0"/>
              </a:rPr>
              <a:t>nucleâoâtit</a:t>
            </a:r>
          </a:p>
        </p:txBody>
      </p:sp>
      <p:sp>
        <p:nvSpPr>
          <p:cNvPr id="9226" name="Line 18"/>
          <p:cNvSpPr>
            <a:spLocks noChangeShapeType="1"/>
          </p:cNvSpPr>
          <p:nvPr/>
        </p:nvSpPr>
        <p:spPr bwMode="auto">
          <a:xfrm>
            <a:off x="4419600" y="1295400"/>
            <a:ext cx="0" cy="556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7" name="Text Box 19"/>
          <p:cNvSpPr txBox="1">
            <a:spLocks noChangeArrowheads="1"/>
          </p:cNvSpPr>
          <p:nvPr/>
        </p:nvSpPr>
        <p:spPr bwMode="auto">
          <a:xfrm>
            <a:off x="0" y="1600200"/>
            <a:ext cx="40386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</a:rPr>
              <a:t>ADN được cấu tạo từ các nguyên tố C,H, O, N, P</a:t>
            </a:r>
          </a:p>
          <a:p>
            <a:pPr eaLnBrk="1" hangingPunct="1"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</a:rPr>
              <a:t> ADN</a:t>
            </a:r>
            <a:r>
              <a:rPr lang="en-US" altLang="en-US"/>
              <a:t> </a:t>
            </a:r>
            <a:r>
              <a:rPr lang="en-US" altLang="en-US" sz="2000">
                <a:solidFill>
                  <a:srgbClr val="0000FF"/>
                </a:solidFill>
              </a:rPr>
              <a:t>là đại phân tử, được cấu tạo theo nguyên tắc đa phân mà đơn phân là các nucleotit (gồm 4 loại: A,T,G,X)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4495800" y="5851525"/>
            <a:ext cx="4648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3399"/>
                </a:solidFill>
              </a:rPr>
              <a:t>? Với 4 loại nucleotit có thể tạo ra bao nhiêu cách sắp xếp khác nhau trên mạch ADN</a:t>
            </a:r>
          </a:p>
        </p:txBody>
      </p:sp>
    </p:spTree>
    <p:extLst>
      <p:ext uri="{BB962C8B-B14F-4D97-AF65-F5344CB8AC3E}">
        <p14:creationId xmlns:p14="http://schemas.microsoft.com/office/powerpoint/2010/main" val="27469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4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3886200" y="152400"/>
            <a:ext cx="228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ADN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39700" y="990600"/>
            <a:ext cx="435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FF0000"/>
                </a:solidFill>
              </a:rPr>
              <a:t>1/ Cấu tạo hóa học của phân tử ADN</a:t>
            </a:r>
            <a:r>
              <a:rPr lang="en-US" altLang="en-US" sz="2000"/>
              <a:t>:</a:t>
            </a:r>
          </a:p>
        </p:txBody>
      </p:sp>
      <p:sp>
        <p:nvSpPr>
          <p:cNvPr id="10245" name="Text Box 14"/>
          <p:cNvSpPr txBox="1">
            <a:spLocks noChangeArrowheads="1"/>
          </p:cNvSpPr>
          <p:nvPr/>
        </p:nvSpPr>
        <p:spPr bwMode="auto">
          <a:xfrm>
            <a:off x="0" y="1752600"/>
            <a:ext cx="4495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</a:rPr>
              <a:t> ADN được cấu tạo từ các nguyên tố C,H, O, N, P</a:t>
            </a:r>
          </a:p>
          <a:p>
            <a:pPr algn="just" eaLnBrk="1" hangingPunct="1"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</a:rPr>
              <a:t>  ADN là đại phân tử cấu tạo theo nguyên tắc đa phân mà đơn phân là các nucleotit (gồm 4 loại: A,T,G,X)</a:t>
            </a:r>
          </a:p>
        </p:txBody>
      </p:sp>
      <p:pic>
        <p:nvPicPr>
          <p:cNvPr id="10246" name="Picture 15" descr="ADN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2438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16"/>
          <p:cNvGrpSpPr>
            <a:grpSpLocks/>
          </p:cNvGrpSpPr>
          <p:nvPr/>
        </p:nvGrpSpPr>
        <p:grpSpPr bwMode="auto">
          <a:xfrm>
            <a:off x="5943600" y="3657600"/>
            <a:ext cx="1066800" cy="304800"/>
            <a:chOff x="768" y="3072"/>
            <a:chExt cx="768" cy="240"/>
          </a:xfrm>
        </p:grpSpPr>
        <p:sp>
          <p:nvSpPr>
            <p:cNvPr id="10258" name="Line 17"/>
            <p:cNvSpPr>
              <a:spLocks noChangeShapeType="1"/>
            </p:cNvSpPr>
            <p:nvPr/>
          </p:nvSpPr>
          <p:spPr bwMode="auto">
            <a:xfrm>
              <a:off x="768" y="3072"/>
              <a:ext cx="0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59" name="Line 18"/>
            <p:cNvSpPr>
              <a:spLocks noChangeShapeType="1"/>
            </p:cNvSpPr>
            <p:nvPr/>
          </p:nvSpPr>
          <p:spPr bwMode="auto">
            <a:xfrm>
              <a:off x="768" y="3072"/>
              <a:ext cx="7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60" name="Line 19"/>
            <p:cNvSpPr>
              <a:spLocks noChangeShapeType="1"/>
            </p:cNvSpPr>
            <p:nvPr/>
          </p:nvSpPr>
          <p:spPr bwMode="auto">
            <a:xfrm>
              <a:off x="1536" y="3072"/>
              <a:ext cx="0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61" name="Line 20"/>
            <p:cNvSpPr>
              <a:spLocks noChangeShapeType="1"/>
            </p:cNvSpPr>
            <p:nvPr/>
          </p:nvSpPr>
          <p:spPr bwMode="auto">
            <a:xfrm>
              <a:off x="768" y="3312"/>
              <a:ext cx="7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0248" name="Line 21"/>
          <p:cNvSpPr>
            <a:spLocks noChangeShapeType="1"/>
          </p:cNvSpPr>
          <p:nvPr/>
        </p:nvSpPr>
        <p:spPr bwMode="auto">
          <a:xfrm flipV="1">
            <a:off x="7010400" y="3581400"/>
            <a:ext cx="6096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22"/>
          <p:cNvSpPr txBox="1">
            <a:spLocks noChangeArrowheads="1"/>
          </p:cNvSpPr>
          <p:nvPr/>
        </p:nvSpPr>
        <p:spPr bwMode="auto">
          <a:xfrm>
            <a:off x="7391400" y="3200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nucleotit</a:t>
            </a:r>
          </a:p>
        </p:txBody>
      </p:sp>
      <p:sp>
        <p:nvSpPr>
          <p:cNvPr id="10250" name="Line 23"/>
          <p:cNvSpPr>
            <a:spLocks noChangeShapeType="1"/>
          </p:cNvSpPr>
          <p:nvPr/>
        </p:nvSpPr>
        <p:spPr bwMode="auto">
          <a:xfrm>
            <a:off x="4572000" y="1143000"/>
            <a:ext cx="0" cy="571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572000" y="914400"/>
            <a:ext cx="4419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3399"/>
                </a:solidFill>
              </a:rPr>
              <a:t>Quan sát hình 15, nghiên cứu thông tin sgk thảo luận theo nhóm trong 5 phút trả lời câu hỏi: Vì sao ADN có tính đặc thù và đa dạng?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0" y="3581400"/>
            <a:ext cx="44196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</a:rPr>
              <a:t> ADN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 sz="2000">
                <a:solidFill>
                  <a:srgbClr val="0000FF"/>
                </a:solidFill>
              </a:rPr>
              <a:t>có cấu tạo đa dạng và đặc thù do thành phần, số lượng và trình tự sắp xếp của các lọai nucleotit.</a:t>
            </a:r>
          </a:p>
        </p:txBody>
      </p:sp>
      <p:sp>
        <p:nvSpPr>
          <p:cNvPr id="10253" name="Text Box 27"/>
          <p:cNvSpPr txBox="1">
            <a:spLocks noChangeArrowheads="1"/>
          </p:cNvSpPr>
          <p:nvPr/>
        </p:nvSpPr>
        <p:spPr bwMode="auto">
          <a:xfrm>
            <a:off x="0" y="47244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vi-VN" altLang="en-US" sz="2000">
              <a:solidFill>
                <a:srgbClr val="0000FF"/>
              </a:solidFill>
            </a:endParaRP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4572000" y="1355725"/>
            <a:ext cx="457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3399"/>
                </a:solidFill>
              </a:rPr>
              <a:t>? Tính đa dạng và đặc thù của ADN có ý nghĩa gì đối với sinh vật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6200" y="4648200"/>
            <a:ext cx="4343400" cy="823913"/>
            <a:chOff x="48" y="2928"/>
            <a:chExt cx="2736" cy="519"/>
          </a:xfrm>
        </p:grpSpPr>
        <p:sp>
          <p:nvSpPr>
            <p:cNvPr id="10256" name="Line 30"/>
            <p:cNvSpPr>
              <a:spLocks noChangeShapeType="1"/>
            </p:cNvSpPr>
            <p:nvPr/>
          </p:nvSpPr>
          <p:spPr bwMode="auto">
            <a:xfrm flipV="1">
              <a:off x="48" y="3072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57" name="Rectangle 31"/>
            <p:cNvSpPr>
              <a:spLocks noChangeArrowheads="1"/>
            </p:cNvSpPr>
            <p:nvPr/>
          </p:nvSpPr>
          <p:spPr bwMode="auto">
            <a:xfrm>
              <a:off x="144" y="2928"/>
              <a:ext cx="264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solidFill>
                    <a:srgbClr val="0000FF"/>
                  </a:solidFill>
                </a:rPr>
                <a:t>    là cơ sở phân tử cho tính đa dạng và đặc thù của sinh vật</a:t>
              </a:r>
              <a:r>
                <a:rPr lang="en-US" altLang="en-US">
                  <a:solidFill>
                    <a:srgbClr val="0000FF"/>
                  </a:solidFill>
                </a:rPr>
                <a:t>.</a:t>
              </a:r>
            </a:p>
          </p:txBody>
        </p:sp>
      </p:grp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209800" y="159327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 smtClean="0">
                <a:solidFill>
                  <a:srgbClr val="0000FF"/>
                </a:solidFill>
              </a:rPr>
              <a:t>BÀI </a:t>
            </a:r>
            <a:r>
              <a:rPr lang="en-US" altLang="en-US" b="1" u="sng" dirty="0">
                <a:solidFill>
                  <a:srgbClr val="0000FF"/>
                </a:solidFill>
              </a:rPr>
              <a:t>15</a:t>
            </a:r>
            <a:r>
              <a:rPr lang="en-US" altLang="en-US" dirty="0"/>
              <a:t> :</a:t>
            </a:r>
            <a:r>
              <a:rPr lang="en-US" altLang="en-US" dirty="0">
                <a:latin typeface="VNI-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186760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2" grpId="0"/>
      <p:bldP spid="22552" grpId="1"/>
      <p:bldP spid="22553" grpId="0"/>
      <p:bldP spid="225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322513" y="41275"/>
            <a:ext cx="594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CHƯƠNG III : ADN VÀ GEN</a:t>
            </a:r>
          </a:p>
        </p:txBody>
      </p:sp>
      <p:sp>
        <p:nvSpPr>
          <p:cNvPr id="11268" name="WordArt 6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3886200" y="609600"/>
            <a:ext cx="228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ADN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39700" y="1219200"/>
            <a:ext cx="435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FF0000"/>
                </a:solidFill>
              </a:rPr>
              <a:t>1/ Cấu tạo hóa học của phân tử ADN</a:t>
            </a:r>
            <a:r>
              <a:rPr lang="en-US" altLang="en-US" sz="2000">
                <a:latin typeface="VNI-Times" pitchFamily="2" charset="0"/>
              </a:rPr>
              <a:t>: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0" y="1600200"/>
            <a:ext cx="4419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</a:rPr>
              <a:t>Phân tử ADN được cấu tạo từ các nguyên tố C,H, O, N, P</a:t>
            </a:r>
          </a:p>
          <a:p>
            <a:pPr algn="just" eaLnBrk="1" hangingPunct="1"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</a:rPr>
              <a:t> ADN là đại phân tử, cấu tạo theo nguyên tắc đa phân mà đơn phân là các nucleotit (gồm 4 loại: A,T,G,X)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0" y="3352800"/>
            <a:ext cx="441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000" dirty="0">
                <a:solidFill>
                  <a:srgbClr val="0000FF"/>
                </a:solidFill>
              </a:rPr>
              <a:t>ADN </a:t>
            </a:r>
            <a:r>
              <a:rPr lang="en-US" altLang="en-US" sz="2000" dirty="0" err="1">
                <a:solidFill>
                  <a:srgbClr val="0000FF"/>
                </a:solidFill>
              </a:rPr>
              <a:t>có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cấu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tạo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đa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dạng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đặc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thù</a:t>
            </a:r>
            <a:r>
              <a:rPr lang="en-US" altLang="en-US" sz="2000" dirty="0">
                <a:solidFill>
                  <a:srgbClr val="0000FF"/>
                </a:solidFill>
              </a:rPr>
              <a:t> do </a:t>
            </a:r>
            <a:r>
              <a:rPr lang="en-US" altLang="en-US" sz="2000" dirty="0" err="1">
                <a:solidFill>
                  <a:srgbClr val="0000FF"/>
                </a:solidFill>
              </a:rPr>
              <a:t>thành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phần</a:t>
            </a:r>
            <a:r>
              <a:rPr lang="en-US" altLang="en-US" sz="2000" dirty="0">
                <a:solidFill>
                  <a:srgbClr val="0000FF"/>
                </a:solidFill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lượng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trình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tự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sắp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xếp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của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các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loai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nucleotit</a:t>
            </a:r>
            <a:r>
              <a:rPr lang="en-US" altLang="en-US" sz="20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>
            <a:off x="4419600" y="1371600"/>
            <a:ext cx="0" cy="548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419600" y="1889125"/>
            <a:ext cx="4876800" cy="1144588"/>
            <a:chOff x="2832" y="1190"/>
            <a:chExt cx="2928" cy="721"/>
          </a:xfrm>
        </p:grpSpPr>
        <p:sp>
          <p:nvSpPr>
            <p:cNvPr id="11276" name="Text Box 11"/>
            <p:cNvSpPr txBox="1">
              <a:spLocks noChangeArrowheads="1"/>
            </p:cNvSpPr>
            <p:nvPr/>
          </p:nvSpPr>
          <p:spPr bwMode="auto">
            <a:xfrm>
              <a:off x="3264" y="1200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009900"/>
                  </a:solidFill>
                </a:rPr>
                <a:t>giảm phân</a:t>
              </a:r>
            </a:p>
          </p:txBody>
        </p:sp>
        <p:sp>
          <p:nvSpPr>
            <p:cNvPr id="11277" name="Line 12"/>
            <p:cNvSpPr>
              <a:spLocks noChangeShapeType="1"/>
            </p:cNvSpPr>
            <p:nvPr/>
          </p:nvSpPr>
          <p:spPr bwMode="auto">
            <a:xfrm>
              <a:off x="3312" y="1536"/>
              <a:ext cx="76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78" name="Text Box 13"/>
            <p:cNvSpPr txBox="1">
              <a:spLocks noChangeArrowheads="1"/>
            </p:cNvSpPr>
            <p:nvPr/>
          </p:nvSpPr>
          <p:spPr bwMode="auto">
            <a:xfrm>
              <a:off x="4176" y="1353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  <a:latin typeface="VNI-Times" pitchFamily="2" charset="0"/>
                </a:rPr>
                <a:t>n</a:t>
              </a:r>
            </a:p>
          </p:txBody>
        </p:sp>
        <p:sp>
          <p:nvSpPr>
            <p:cNvPr id="11279" name="Line 14"/>
            <p:cNvSpPr>
              <a:spLocks noChangeShapeType="1"/>
            </p:cNvSpPr>
            <p:nvPr/>
          </p:nvSpPr>
          <p:spPr bwMode="auto">
            <a:xfrm>
              <a:off x="4464" y="1536"/>
              <a:ext cx="76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0" name="Text Box 15"/>
            <p:cNvSpPr txBox="1">
              <a:spLocks noChangeArrowheads="1"/>
            </p:cNvSpPr>
            <p:nvPr/>
          </p:nvSpPr>
          <p:spPr bwMode="auto">
            <a:xfrm>
              <a:off x="4512" y="1190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009900"/>
                  </a:solidFill>
                </a:rPr>
                <a:t>Thụ tinh</a:t>
              </a:r>
            </a:p>
          </p:txBody>
        </p:sp>
        <p:sp>
          <p:nvSpPr>
            <p:cNvPr id="11281" name="Text Box 16"/>
            <p:cNvSpPr txBox="1">
              <a:spLocks noChangeArrowheads="1"/>
            </p:cNvSpPr>
            <p:nvPr/>
          </p:nvSpPr>
          <p:spPr bwMode="auto">
            <a:xfrm>
              <a:off x="5280" y="1353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2n</a:t>
              </a:r>
            </a:p>
          </p:txBody>
        </p:sp>
        <p:sp>
          <p:nvSpPr>
            <p:cNvPr id="11282" name="Rectangle 17"/>
            <p:cNvSpPr>
              <a:spLocks noChangeArrowheads="1"/>
            </p:cNvSpPr>
            <p:nvPr/>
          </p:nvSpPr>
          <p:spPr bwMode="auto">
            <a:xfrm>
              <a:off x="2920" y="1296"/>
              <a:ext cx="3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  <a:latin typeface="VNI-Times" pitchFamily="2" charset="0"/>
                </a:rPr>
                <a:t>2n</a:t>
              </a:r>
            </a:p>
          </p:txBody>
        </p: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2832" y="1680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</a:rPr>
                <a:t>6,6.10</a:t>
              </a:r>
              <a:r>
                <a:rPr lang="en-US" altLang="en-US" sz="1800" baseline="30000">
                  <a:solidFill>
                    <a:srgbClr val="0000FF"/>
                  </a:solidFill>
                </a:rPr>
                <a:t>-12</a:t>
              </a:r>
              <a:r>
                <a:rPr lang="en-US" altLang="en-US" sz="1800">
                  <a:solidFill>
                    <a:srgbClr val="0000FF"/>
                  </a:solidFill>
                </a:rPr>
                <a:t>g</a:t>
              </a:r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4992" y="168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accent2"/>
                  </a:solidFill>
                </a:rPr>
                <a:t>6,6.10</a:t>
              </a:r>
              <a:r>
                <a:rPr lang="en-US" altLang="en-US" sz="1800" baseline="30000">
                  <a:solidFill>
                    <a:schemeClr val="accent2"/>
                  </a:solidFill>
                </a:rPr>
                <a:t>-12</a:t>
              </a:r>
              <a:r>
                <a:rPr lang="en-US" altLang="en-US" sz="1800">
                  <a:solidFill>
                    <a:schemeClr val="accent2"/>
                  </a:solidFill>
                </a:rPr>
                <a:t>g</a:t>
              </a:r>
            </a:p>
          </p:txBody>
        </p:sp>
        <p:sp>
          <p:nvSpPr>
            <p:cNvPr id="11285" name="Text Box 21"/>
            <p:cNvSpPr txBox="1">
              <a:spLocks noChangeArrowheads="1"/>
            </p:cNvSpPr>
            <p:nvPr/>
          </p:nvSpPr>
          <p:spPr bwMode="auto">
            <a:xfrm>
              <a:off x="3840" y="1680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</a:rPr>
                <a:t>3,3.10</a:t>
              </a:r>
              <a:r>
                <a:rPr lang="en-US" altLang="en-US" sz="1800" baseline="30000">
                  <a:solidFill>
                    <a:srgbClr val="0000FF"/>
                  </a:solidFill>
                </a:rPr>
                <a:t>-12</a:t>
              </a:r>
              <a:r>
                <a:rPr lang="en-US" altLang="en-US" sz="1800">
                  <a:solidFill>
                    <a:srgbClr val="0000FF"/>
                  </a:solidFill>
                </a:rPr>
                <a:t>g</a:t>
              </a:r>
            </a:p>
          </p:txBody>
        </p:sp>
      </p:grp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4495800" y="3429000"/>
            <a:ext cx="449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 Em có nhận xét gì về hàm lượng ADN trong tế bào ?</a:t>
            </a:r>
          </a:p>
        </p:txBody>
      </p:sp>
      <p:sp>
        <p:nvSpPr>
          <p:cNvPr id="11275" name="Text Box 29"/>
          <p:cNvSpPr txBox="1">
            <a:spLocks noChangeArrowheads="1"/>
          </p:cNvSpPr>
          <p:nvPr/>
        </p:nvSpPr>
        <p:spPr bwMode="auto">
          <a:xfrm>
            <a:off x="0" y="4419600"/>
            <a:ext cx="434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sz="2000"/>
              <a:t> </a:t>
            </a:r>
            <a:r>
              <a:rPr lang="en-US" altLang="en-US" sz="200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00FF"/>
                </a:solidFill>
              </a:rPr>
              <a:t>là cơ sở phân tử cho tính đa dạng và đặc thù của sinh vật.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286000" y="5334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 smtClean="0">
                <a:solidFill>
                  <a:srgbClr val="0000FF"/>
                </a:solidFill>
              </a:rPr>
              <a:t>BÀI </a:t>
            </a:r>
            <a:r>
              <a:rPr lang="en-US" altLang="en-US" b="1" u="sng" dirty="0">
                <a:solidFill>
                  <a:srgbClr val="0000FF"/>
                </a:solidFill>
              </a:rPr>
              <a:t>15</a:t>
            </a:r>
            <a:r>
              <a:rPr lang="en-US" altLang="en-US" dirty="0"/>
              <a:t> :</a:t>
            </a:r>
            <a:r>
              <a:rPr lang="en-US" altLang="en-US" dirty="0">
                <a:latin typeface="VNI-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245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r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wat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5" y="911149"/>
            <a:ext cx="3429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5181599" y="5552422"/>
            <a:ext cx="3415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559349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CRICK</a:t>
            </a:r>
          </a:p>
        </p:txBody>
      </p:sp>
    </p:spTree>
    <p:extLst>
      <p:ext uri="{BB962C8B-B14F-4D97-AF65-F5344CB8AC3E}">
        <p14:creationId xmlns:p14="http://schemas.microsoft.com/office/powerpoint/2010/main" val="14698262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1-coll-dna-knoll-l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7" r="20984"/>
          <a:stretch>
            <a:fillRect/>
          </a:stretch>
        </p:blipFill>
        <p:spPr bwMode="auto">
          <a:xfrm>
            <a:off x="0" y="723900"/>
            <a:ext cx="3106738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NA strand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4" r="13251"/>
          <a:stretch>
            <a:fillRect/>
          </a:stretch>
        </p:blipFill>
        <p:spPr>
          <a:xfrm>
            <a:off x="3227388" y="838200"/>
            <a:ext cx="3048000" cy="5426075"/>
          </a:xfrm>
        </p:spPr>
      </p:pic>
      <p:pic>
        <p:nvPicPr>
          <p:cNvPr id="6" name="Picture 4" descr="Space-filling model of a section of DNA molecu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779463"/>
            <a:ext cx="2736850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59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28600" y="228600"/>
            <a:ext cx="3751263" cy="6354763"/>
            <a:chOff x="1680" y="29"/>
            <a:chExt cx="2363" cy="4003"/>
          </a:xfrm>
        </p:grpSpPr>
        <p:sp>
          <p:nvSpPr>
            <p:cNvPr id="13317" name="Line 22"/>
            <p:cNvSpPr>
              <a:spLocks noChangeShapeType="1"/>
            </p:cNvSpPr>
            <p:nvPr/>
          </p:nvSpPr>
          <p:spPr bwMode="auto">
            <a:xfrm>
              <a:off x="1910" y="3696"/>
              <a:ext cx="12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3318" name="Group 25"/>
            <p:cNvGrpSpPr>
              <a:grpSpLocks/>
            </p:cNvGrpSpPr>
            <p:nvPr/>
          </p:nvGrpSpPr>
          <p:grpSpPr bwMode="auto">
            <a:xfrm>
              <a:off x="1680" y="29"/>
              <a:ext cx="2363" cy="4003"/>
              <a:chOff x="1690" y="41"/>
              <a:chExt cx="2363" cy="4003"/>
            </a:xfrm>
          </p:grpSpPr>
          <p:sp>
            <p:nvSpPr>
              <p:cNvPr id="13319" name="Text Box 15"/>
              <p:cNvSpPr txBox="1">
                <a:spLocks noChangeArrowheads="1"/>
              </p:cNvSpPr>
              <p:nvPr/>
            </p:nvSpPr>
            <p:spPr bwMode="auto">
              <a:xfrm>
                <a:off x="3381" y="1597"/>
                <a:ext cx="672" cy="339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FF0000"/>
                    </a:solidFill>
                    <a:latin typeface="VNI-Times" pitchFamily="2" charset="0"/>
                  </a:rPr>
                  <a:t>34A</a:t>
                </a:r>
                <a:r>
                  <a:rPr lang="en-US" sz="2800" b="1" baseline="30000">
                    <a:solidFill>
                      <a:srgbClr val="FF0000"/>
                    </a:solidFill>
                    <a:latin typeface="VNI-Times" pitchFamily="2" charset="0"/>
                  </a:rPr>
                  <a:t>0</a:t>
                </a:r>
                <a:endParaRPr lang="en-US" sz="2800" b="1">
                  <a:solidFill>
                    <a:srgbClr val="FF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13320" name="Text Box 16"/>
              <p:cNvSpPr txBox="1">
                <a:spLocks noChangeArrowheads="1"/>
              </p:cNvSpPr>
              <p:nvPr/>
            </p:nvSpPr>
            <p:spPr bwMode="auto">
              <a:xfrm>
                <a:off x="2048" y="3705"/>
                <a:ext cx="960" cy="339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FF0000"/>
                    </a:solidFill>
                    <a:latin typeface="VNI-Times" pitchFamily="2" charset="0"/>
                  </a:rPr>
                  <a:t>20A</a:t>
                </a:r>
                <a:r>
                  <a:rPr lang="en-US" sz="2800" b="1" baseline="30000">
                    <a:solidFill>
                      <a:srgbClr val="FF0000"/>
                    </a:solidFill>
                    <a:latin typeface="VNI-Times" pitchFamily="2" charset="0"/>
                  </a:rPr>
                  <a:t>0</a:t>
                </a:r>
                <a:endParaRPr lang="en-US" sz="2800" b="1">
                  <a:solidFill>
                    <a:srgbClr val="FF0000"/>
                  </a:solidFill>
                  <a:latin typeface="VNI-Times" pitchFamily="2" charset="0"/>
                </a:endParaRPr>
              </a:p>
            </p:txBody>
          </p:sp>
          <p:pic>
            <p:nvPicPr>
              <p:cNvPr id="13321" name="Picture 17" descr="ADN9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0" y="41"/>
                <a:ext cx="1576" cy="36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22" name="Line 18"/>
              <p:cNvSpPr>
                <a:spLocks noChangeShapeType="1"/>
              </p:cNvSpPr>
              <p:nvPr/>
            </p:nvSpPr>
            <p:spPr bwMode="auto">
              <a:xfrm>
                <a:off x="3130" y="843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23" name="Line 19"/>
              <p:cNvSpPr>
                <a:spLocks noChangeShapeType="1"/>
              </p:cNvSpPr>
              <p:nvPr/>
            </p:nvSpPr>
            <p:spPr bwMode="auto">
              <a:xfrm flipH="1">
                <a:off x="3370" y="843"/>
                <a:ext cx="8" cy="21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24" name="Line 20"/>
              <p:cNvSpPr>
                <a:spLocks noChangeShapeType="1"/>
              </p:cNvSpPr>
              <p:nvPr/>
            </p:nvSpPr>
            <p:spPr bwMode="auto">
              <a:xfrm>
                <a:off x="3130" y="3037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25" name="Line 21"/>
              <p:cNvSpPr>
                <a:spLocks noChangeShapeType="1"/>
              </p:cNvSpPr>
              <p:nvPr/>
            </p:nvSpPr>
            <p:spPr bwMode="auto">
              <a:xfrm>
                <a:off x="1910" y="3565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26" name="Line 23"/>
              <p:cNvSpPr>
                <a:spLocks noChangeShapeType="1"/>
              </p:cNvSpPr>
              <p:nvPr/>
            </p:nvSpPr>
            <p:spPr bwMode="auto">
              <a:xfrm>
                <a:off x="3168" y="3563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886200" y="457200"/>
            <a:ext cx="4114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Hãy quan sát hình vẽ </a:t>
            </a:r>
          </a:p>
          <a:p>
            <a:pPr algn="ctr"/>
            <a:r>
              <a:rPr lang="en-US" sz="2400"/>
              <a:t>trả lời  câu hỏi sau :</a:t>
            </a:r>
          </a:p>
        </p:txBody>
      </p:sp>
      <p:sp>
        <p:nvSpPr>
          <p:cNvPr id="17436" name="AutoShape 28"/>
          <p:cNvSpPr>
            <a:spLocks noChangeArrowheads="1"/>
          </p:cNvSpPr>
          <p:nvPr/>
        </p:nvSpPr>
        <p:spPr bwMode="auto">
          <a:xfrm>
            <a:off x="3429000" y="2514600"/>
            <a:ext cx="5334000" cy="3581400"/>
          </a:xfrm>
          <a:prstGeom prst="cloudCallout">
            <a:avLst>
              <a:gd name="adj1" fmla="val -38394"/>
              <a:gd name="adj2" fmla="val 5053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700"/>
              <a:t> </a:t>
            </a:r>
            <a:r>
              <a:rPr lang="en-US" sz="3600"/>
              <a:t>Mô tả cấu trúc không gian của phân tử ADN ?</a:t>
            </a:r>
          </a:p>
          <a:p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6354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/>
      <p:bldP spid="174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5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3581400" y="228600"/>
            <a:ext cx="2286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ADN</a:t>
            </a:r>
          </a:p>
        </p:txBody>
      </p:sp>
      <p:pic>
        <p:nvPicPr>
          <p:cNvPr id="15364" name="Picture 6" descr="ADN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17399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39700" y="1219200"/>
            <a:ext cx="435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FF0000"/>
                </a:solidFill>
              </a:rPr>
              <a:t>1- Cấu tạo hóa học của phân tử ADN</a:t>
            </a:r>
            <a:r>
              <a:rPr lang="en-US" altLang="en-US" sz="2000">
                <a:latin typeface="VNI-Times" pitchFamily="2" charset="0"/>
              </a:rPr>
              <a:t>:</a:t>
            </a: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4343400" y="1371600"/>
            <a:ext cx="0" cy="548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172200" y="1447800"/>
            <a:ext cx="2971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3399"/>
                </a:solidFill>
              </a:rPr>
              <a:t>Quan sát hình 15 /sgk thảo luận nhóm trả lời câu hỏi:</a:t>
            </a:r>
          </a:p>
          <a:p>
            <a:pPr eaLnBrk="1" hangingPunct="1"/>
            <a:r>
              <a:rPr lang="en-US" altLang="en-US" sz="2000">
                <a:solidFill>
                  <a:srgbClr val="FF3399"/>
                </a:solidFill>
              </a:rPr>
              <a:t>Các loại Nu nào giữa 2 mạch đơn liên kết với nhau thành cặp?</a:t>
            </a:r>
          </a:p>
          <a:p>
            <a:pPr eaLnBrk="1" hangingPunct="1"/>
            <a:endParaRPr lang="en-US" altLang="en-US" sz="2000">
              <a:solidFill>
                <a:srgbClr val="FF3399"/>
              </a:solidFill>
            </a:endParaRP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0" y="2209800"/>
            <a:ext cx="419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000" dirty="0">
                <a:solidFill>
                  <a:srgbClr val="0000FF"/>
                </a:solidFill>
              </a:rPr>
              <a:t> ADN </a:t>
            </a:r>
            <a:r>
              <a:rPr lang="en-US" altLang="en-US" sz="2000" dirty="0" err="1">
                <a:solidFill>
                  <a:srgbClr val="0000FF"/>
                </a:solidFill>
              </a:rPr>
              <a:t>là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chuỗi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xoắn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kép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gồm</a:t>
            </a:r>
            <a:r>
              <a:rPr lang="en-US" altLang="en-US" sz="2000" dirty="0">
                <a:solidFill>
                  <a:srgbClr val="0000FF"/>
                </a:solidFill>
              </a:rPr>
              <a:t> 2 </a:t>
            </a:r>
            <a:r>
              <a:rPr lang="en-US" altLang="en-US" sz="2000" dirty="0" err="1">
                <a:solidFill>
                  <a:srgbClr val="0000FF"/>
                </a:solidFill>
              </a:rPr>
              <a:t>mạch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đơn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xoắn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đều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đặn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quanh</a:t>
            </a:r>
            <a:r>
              <a:rPr lang="en-US" altLang="en-US" sz="2000" dirty="0">
                <a:solidFill>
                  <a:srgbClr val="0000FF"/>
                </a:solidFill>
              </a:rPr>
              <a:t> 1 </a:t>
            </a:r>
            <a:r>
              <a:rPr lang="en-US" altLang="en-US" sz="2000" dirty="0" err="1">
                <a:solidFill>
                  <a:srgbClr val="0000FF"/>
                </a:solidFill>
              </a:rPr>
              <a:t>trục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theo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chiều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từ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trái</a:t>
            </a:r>
            <a:r>
              <a:rPr lang="en-US" altLang="en-US" sz="2000" dirty="0">
                <a:solidFill>
                  <a:srgbClr val="0000FF"/>
                </a:solidFill>
              </a:rPr>
              <a:t> sang </a:t>
            </a:r>
            <a:r>
              <a:rPr lang="en-US" altLang="en-US" sz="2000" dirty="0" err="1">
                <a:solidFill>
                  <a:srgbClr val="0000FF"/>
                </a:solidFill>
              </a:rPr>
              <a:t>phải</a:t>
            </a:r>
            <a:r>
              <a:rPr lang="en-US" altLang="en-US" sz="20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00400"/>
            <a:ext cx="43434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/>
              <a:t>- </a:t>
            </a:r>
            <a:r>
              <a:rPr lang="en-US" altLang="en-US" sz="2000">
                <a:solidFill>
                  <a:srgbClr val="0000FF"/>
                </a:solidFill>
              </a:rPr>
              <a:t>Các Nu giữa 2 mạch đơn liên kết với nhau thành từng cặp theo nguyên tắc bổ sung: A-T, G-X   </a:t>
            </a:r>
            <a:r>
              <a:rPr lang="en-US" altLang="en-US" sz="2000">
                <a:solidFill>
                  <a:srgbClr val="0000FF"/>
                </a:solidFill>
                <a:sym typeface="Wingdings 3" pitchFamily="18" charset="2"/>
              </a:rPr>
              <a:t> </a:t>
            </a:r>
            <a:r>
              <a:rPr lang="en-US" altLang="en-US" sz="2000">
                <a:solidFill>
                  <a:srgbClr val="0000FF"/>
                </a:solidFill>
              </a:rPr>
              <a:t>tạo nên tính chất bổ sung của 2 mạch đơn.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6019800" y="3581400"/>
            <a:ext cx="31242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FF3399"/>
                </a:solidFill>
              </a:rPr>
              <a:t>Một đoạn mạch ADN có trình tự như sau:</a:t>
            </a:r>
          </a:p>
          <a:p>
            <a:r>
              <a:rPr lang="en-US" altLang="en-US" sz="2000">
                <a:solidFill>
                  <a:srgbClr val="FF3399"/>
                </a:solidFill>
              </a:rPr>
              <a:t>-A-T-G-G-X-T-A-G-T-X-</a:t>
            </a:r>
          </a:p>
          <a:p>
            <a:r>
              <a:rPr lang="en-US" altLang="en-US" sz="2000">
                <a:solidFill>
                  <a:srgbClr val="FF3399"/>
                </a:solidFill>
              </a:rPr>
              <a:t>Xác định trình tự đơn phân trên mạch còn lại?</a:t>
            </a:r>
          </a:p>
          <a:p>
            <a:endParaRPr lang="en-US" alt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479550" y="2286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 smtClean="0">
                <a:solidFill>
                  <a:srgbClr val="0000FF"/>
                </a:solidFill>
              </a:rPr>
              <a:t>BÀI </a:t>
            </a:r>
            <a:r>
              <a:rPr lang="en-US" altLang="en-US" b="1" u="sng" dirty="0">
                <a:solidFill>
                  <a:srgbClr val="0000FF"/>
                </a:solidFill>
              </a:rPr>
              <a:t>15</a:t>
            </a:r>
            <a:r>
              <a:rPr lang="en-US" altLang="en-US" dirty="0"/>
              <a:t> :</a:t>
            </a:r>
            <a:r>
              <a:rPr lang="en-US" altLang="en-US" dirty="0">
                <a:latin typeface="VNI-Times" pitchFamily="2" charset="0"/>
              </a:rPr>
              <a:t> 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0" y="1600200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</a:rPr>
              <a:t>  2</a:t>
            </a:r>
            <a:r>
              <a:rPr lang="en-US" altLang="en-US" sz="2000" b="1" u="sng" dirty="0">
                <a:solidFill>
                  <a:srgbClr val="FF0000"/>
                </a:solidFill>
              </a:rPr>
              <a:t>- </a:t>
            </a:r>
            <a:r>
              <a:rPr lang="en-US" altLang="en-US" sz="2000" b="1" u="sng" dirty="0" err="1">
                <a:solidFill>
                  <a:srgbClr val="FF0000"/>
                </a:solidFill>
              </a:rPr>
              <a:t>Cấu</a:t>
            </a:r>
            <a:r>
              <a:rPr lang="en-US" altLang="en-US" sz="2000" b="1" u="sng" dirty="0">
                <a:solidFill>
                  <a:srgbClr val="FF0000"/>
                </a:solidFill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</a:rPr>
              <a:t>trúc</a:t>
            </a:r>
            <a:r>
              <a:rPr lang="en-US" altLang="en-US" sz="2000" b="1" u="sng" dirty="0">
                <a:solidFill>
                  <a:srgbClr val="FF0000"/>
                </a:solidFill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</a:rPr>
              <a:t>không</a:t>
            </a:r>
            <a:r>
              <a:rPr lang="en-US" altLang="en-US" sz="2000" b="1" u="sng" dirty="0">
                <a:solidFill>
                  <a:srgbClr val="FF0000"/>
                </a:solidFill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</a:rPr>
              <a:t>gian</a:t>
            </a:r>
            <a:r>
              <a:rPr lang="en-US" altLang="en-US" sz="2000" b="1" u="sng" dirty="0">
                <a:solidFill>
                  <a:srgbClr val="FF0000"/>
                </a:solidFill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</a:rPr>
              <a:t>của</a:t>
            </a:r>
            <a:r>
              <a:rPr lang="en-US" altLang="en-US" sz="2000" b="1" u="sng" dirty="0">
                <a:solidFill>
                  <a:srgbClr val="FF0000"/>
                </a:solidFill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</a:rPr>
              <a:t>phân</a:t>
            </a:r>
            <a:r>
              <a:rPr lang="en-US" altLang="en-US" sz="2000" b="1" u="sng" dirty="0">
                <a:solidFill>
                  <a:srgbClr val="FF0000"/>
                </a:solidFill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</a:rPr>
              <a:t>tử</a:t>
            </a:r>
            <a:r>
              <a:rPr lang="en-US" altLang="en-US" sz="2000" b="1" u="sng" dirty="0">
                <a:solidFill>
                  <a:srgbClr val="FF0000"/>
                </a:solidFill>
              </a:rPr>
              <a:t> ADN</a:t>
            </a:r>
          </a:p>
        </p:txBody>
      </p:sp>
    </p:spTree>
    <p:extLst>
      <p:ext uri="{BB962C8B-B14F-4D97-AF65-F5344CB8AC3E}">
        <p14:creationId xmlns:p14="http://schemas.microsoft.com/office/powerpoint/2010/main" val="4458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  <p:bldP spid="45066" grpId="1"/>
      <p:bldP spid="15369" grpId="0"/>
      <p:bldP spid="45069" grpId="0"/>
      <p:bldP spid="4507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84600" y="3303588"/>
            <a:ext cx="766763" cy="287337"/>
            <a:chOff x="2832" y="1440"/>
            <a:chExt cx="483" cy="181"/>
          </a:xfrm>
        </p:grpSpPr>
        <p:grpSp>
          <p:nvGrpSpPr>
            <p:cNvPr id="14599" name="Group 3"/>
            <p:cNvGrpSpPr>
              <a:grpSpLocks/>
            </p:cNvGrpSpPr>
            <p:nvPr/>
          </p:nvGrpSpPr>
          <p:grpSpPr bwMode="auto">
            <a:xfrm flipH="1">
              <a:off x="2832" y="1448"/>
              <a:ext cx="483" cy="173"/>
              <a:chOff x="3482" y="2208"/>
              <a:chExt cx="365" cy="122"/>
            </a:xfrm>
          </p:grpSpPr>
          <p:grpSp>
            <p:nvGrpSpPr>
              <p:cNvPr id="14601" name="Group 4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603" name="Group 5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605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06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604" name="Line 8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602" name="Line 9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00" name="Text Box 10"/>
            <p:cNvSpPr txBox="1">
              <a:spLocks noChangeArrowheads="1"/>
            </p:cNvSpPr>
            <p:nvPr/>
          </p:nvSpPr>
          <p:spPr bwMode="auto">
            <a:xfrm flipH="1">
              <a:off x="3030" y="1440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14339" name="Group 11"/>
          <p:cNvGrpSpPr>
            <a:grpSpLocks/>
          </p:cNvGrpSpPr>
          <p:nvPr/>
        </p:nvGrpSpPr>
        <p:grpSpPr bwMode="auto">
          <a:xfrm>
            <a:off x="542925" y="339725"/>
            <a:ext cx="579438" cy="274638"/>
            <a:chOff x="385" y="2036"/>
            <a:chExt cx="365" cy="173"/>
          </a:xfrm>
        </p:grpSpPr>
        <p:grpSp>
          <p:nvGrpSpPr>
            <p:cNvPr id="14591" name="Group 12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14593" name="Group 13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595" name="Group 14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59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98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96" name="Line 17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94" name="Line 18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92" name="Text Box 19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14340" name="Group 20"/>
          <p:cNvGrpSpPr>
            <a:grpSpLocks/>
          </p:cNvGrpSpPr>
          <p:nvPr/>
        </p:nvGrpSpPr>
        <p:grpSpPr bwMode="auto">
          <a:xfrm>
            <a:off x="552450" y="319088"/>
            <a:ext cx="579438" cy="274637"/>
            <a:chOff x="385" y="2036"/>
            <a:chExt cx="365" cy="173"/>
          </a:xfrm>
        </p:grpSpPr>
        <p:grpSp>
          <p:nvGrpSpPr>
            <p:cNvPr id="14583" name="Group 21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14585" name="Group 22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587" name="Group 23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58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90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88" name="Line 26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86" name="Line 27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84" name="Text Box 28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14341" name="AutoShape 29"/>
          <p:cNvSpPr>
            <a:spLocks noChangeArrowheads="1"/>
          </p:cNvSpPr>
          <p:nvPr/>
        </p:nvSpPr>
        <p:spPr bwMode="auto">
          <a:xfrm>
            <a:off x="590550" y="569913"/>
            <a:ext cx="576263" cy="192087"/>
          </a:xfrm>
          <a:prstGeom prst="homePlate">
            <a:avLst>
              <a:gd name="adj" fmla="val 5207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14342" name="Group 30"/>
          <p:cNvGrpSpPr>
            <a:grpSpLocks/>
          </p:cNvGrpSpPr>
          <p:nvPr/>
        </p:nvGrpSpPr>
        <p:grpSpPr bwMode="auto">
          <a:xfrm flipH="1">
            <a:off x="590550" y="741363"/>
            <a:ext cx="442913" cy="274637"/>
            <a:chOff x="715" y="2036"/>
            <a:chExt cx="279" cy="173"/>
          </a:xfrm>
        </p:grpSpPr>
        <p:grpSp>
          <p:nvGrpSpPr>
            <p:cNvPr id="14579" name="Group 31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14581" name="AutoShape 32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82" name="AutoShape 33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580" name="Text Box 34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14343" name="Group 35"/>
          <p:cNvGrpSpPr>
            <a:grpSpLocks/>
          </p:cNvGrpSpPr>
          <p:nvPr/>
        </p:nvGrpSpPr>
        <p:grpSpPr bwMode="auto">
          <a:xfrm flipH="1">
            <a:off x="568325" y="973138"/>
            <a:ext cx="449263" cy="274637"/>
            <a:chOff x="727" y="1903"/>
            <a:chExt cx="283" cy="173"/>
          </a:xfrm>
        </p:grpSpPr>
        <p:sp>
          <p:nvSpPr>
            <p:cNvPr id="14577" name="Freeform 36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8" name="Text Box 37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14344" name="Group 38"/>
          <p:cNvGrpSpPr>
            <a:grpSpLocks/>
          </p:cNvGrpSpPr>
          <p:nvPr/>
        </p:nvGrpSpPr>
        <p:grpSpPr bwMode="auto">
          <a:xfrm flipH="1">
            <a:off x="590550" y="1158875"/>
            <a:ext cx="442913" cy="274638"/>
            <a:chOff x="715" y="2036"/>
            <a:chExt cx="279" cy="173"/>
          </a:xfrm>
        </p:grpSpPr>
        <p:grpSp>
          <p:nvGrpSpPr>
            <p:cNvPr id="14573" name="Group 39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14575" name="AutoShape 40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76" name="AutoShape 41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574" name="Text Box 42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14345" name="Group 43"/>
          <p:cNvGrpSpPr>
            <a:grpSpLocks/>
          </p:cNvGrpSpPr>
          <p:nvPr/>
        </p:nvGrpSpPr>
        <p:grpSpPr bwMode="auto">
          <a:xfrm>
            <a:off x="552450" y="1368425"/>
            <a:ext cx="579438" cy="274638"/>
            <a:chOff x="385" y="2036"/>
            <a:chExt cx="365" cy="173"/>
          </a:xfrm>
        </p:grpSpPr>
        <p:grpSp>
          <p:nvGrpSpPr>
            <p:cNvPr id="14565" name="Group 44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14567" name="Group 45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569" name="Group 46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571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72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70" name="Line 49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68" name="Line 50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66" name="Text Box 51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14346" name="AutoShape 52"/>
          <p:cNvSpPr>
            <a:spLocks noChangeArrowheads="1"/>
          </p:cNvSpPr>
          <p:nvPr/>
        </p:nvSpPr>
        <p:spPr bwMode="auto">
          <a:xfrm>
            <a:off x="590550" y="1619250"/>
            <a:ext cx="576263" cy="192088"/>
          </a:xfrm>
          <a:prstGeom prst="homePlate">
            <a:avLst>
              <a:gd name="adj" fmla="val 52069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sp>
        <p:nvSpPr>
          <p:cNvPr id="14347" name="Line 53"/>
          <p:cNvSpPr>
            <a:spLocks noChangeShapeType="1"/>
          </p:cNvSpPr>
          <p:nvPr/>
        </p:nvSpPr>
        <p:spPr bwMode="auto">
          <a:xfrm>
            <a:off x="1058863" y="571500"/>
            <a:ext cx="46513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8" name="Group 54"/>
          <p:cNvGrpSpPr>
            <a:grpSpLocks/>
          </p:cNvGrpSpPr>
          <p:nvPr/>
        </p:nvGrpSpPr>
        <p:grpSpPr bwMode="auto">
          <a:xfrm>
            <a:off x="1082675" y="317500"/>
            <a:ext cx="442913" cy="274638"/>
            <a:chOff x="715" y="2036"/>
            <a:chExt cx="279" cy="173"/>
          </a:xfrm>
        </p:grpSpPr>
        <p:grpSp>
          <p:nvGrpSpPr>
            <p:cNvPr id="14561" name="Group 55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14563" name="AutoShape 56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64" name="AutoShape 57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562" name="Text Box 58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14349" name="Group 59"/>
          <p:cNvGrpSpPr>
            <a:grpSpLocks/>
          </p:cNvGrpSpPr>
          <p:nvPr/>
        </p:nvGrpSpPr>
        <p:grpSpPr bwMode="auto">
          <a:xfrm>
            <a:off x="1096963" y="549275"/>
            <a:ext cx="449262" cy="274638"/>
            <a:chOff x="727" y="1903"/>
            <a:chExt cx="283" cy="173"/>
          </a:xfrm>
        </p:grpSpPr>
        <p:sp>
          <p:nvSpPr>
            <p:cNvPr id="14559" name="Freeform 60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0" name="Text Box 61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14350" name="Group 62"/>
          <p:cNvGrpSpPr>
            <a:grpSpLocks/>
          </p:cNvGrpSpPr>
          <p:nvPr/>
        </p:nvGrpSpPr>
        <p:grpSpPr bwMode="auto">
          <a:xfrm flipH="1">
            <a:off x="977900" y="735013"/>
            <a:ext cx="579438" cy="274637"/>
            <a:chOff x="385" y="2036"/>
            <a:chExt cx="365" cy="173"/>
          </a:xfrm>
        </p:grpSpPr>
        <p:grpSp>
          <p:nvGrpSpPr>
            <p:cNvPr id="14551" name="Group 63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14553" name="Group 64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555" name="Group 65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557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58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56" name="Line 68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54" name="Line 69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52" name="Text Box 70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14351" name="AutoShape 71"/>
          <p:cNvSpPr>
            <a:spLocks noChangeArrowheads="1"/>
          </p:cNvSpPr>
          <p:nvPr/>
        </p:nvSpPr>
        <p:spPr bwMode="auto">
          <a:xfrm flipH="1">
            <a:off x="941388" y="990600"/>
            <a:ext cx="576262" cy="192088"/>
          </a:xfrm>
          <a:prstGeom prst="homePlate">
            <a:avLst>
              <a:gd name="adj" fmla="val 52069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14352" name="Group 72"/>
          <p:cNvGrpSpPr>
            <a:grpSpLocks/>
          </p:cNvGrpSpPr>
          <p:nvPr/>
        </p:nvGrpSpPr>
        <p:grpSpPr bwMode="auto">
          <a:xfrm flipH="1">
            <a:off x="981075" y="1155700"/>
            <a:ext cx="579438" cy="274638"/>
            <a:chOff x="385" y="2036"/>
            <a:chExt cx="365" cy="173"/>
          </a:xfrm>
        </p:grpSpPr>
        <p:grpSp>
          <p:nvGrpSpPr>
            <p:cNvPr id="14543" name="Group 73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14545" name="Group 74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547" name="Group 75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549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50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48" name="Line 78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46" name="Line 79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44" name="Text Box 80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14353" name="Group 81"/>
          <p:cNvGrpSpPr>
            <a:grpSpLocks/>
          </p:cNvGrpSpPr>
          <p:nvPr/>
        </p:nvGrpSpPr>
        <p:grpSpPr bwMode="auto">
          <a:xfrm>
            <a:off x="1082675" y="1366838"/>
            <a:ext cx="442913" cy="274637"/>
            <a:chOff x="715" y="2036"/>
            <a:chExt cx="279" cy="173"/>
          </a:xfrm>
        </p:grpSpPr>
        <p:grpSp>
          <p:nvGrpSpPr>
            <p:cNvPr id="14539" name="Group 82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14541" name="AutoShape 83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2" name="AutoShape 84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540" name="Text Box 85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14354" name="Group 86"/>
          <p:cNvGrpSpPr>
            <a:grpSpLocks/>
          </p:cNvGrpSpPr>
          <p:nvPr/>
        </p:nvGrpSpPr>
        <p:grpSpPr bwMode="auto">
          <a:xfrm>
            <a:off x="1096963" y="1598613"/>
            <a:ext cx="449262" cy="274637"/>
            <a:chOff x="727" y="1903"/>
            <a:chExt cx="283" cy="173"/>
          </a:xfrm>
        </p:grpSpPr>
        <p:sp>
          <p:nvSpPr>
            <p:cNvPr id="14537" name="Freeform 87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8" name="Text Box 88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14355" name="Group 89"/>
          <p:cNvGrpSpPr>
            <a:grpSpLocks/>
          </p:cNvGrpSpPr>
          <p:nvPr/>
        </p:nvGrpSpPr>
        <p:grpSpPr bwMode="auto">
          <a:xfrm flipH="1">
            <a:off x="573088" y="1819275"/>
            <a:ext cx="449262" cy="274638"/>
            <a:chOff x="727" y="1903"/>
            <a:chExt cx="283" cy="173"/>
          </a:xfrm>
        </p:grpSpPr>
        <p:sp>
          <p:nvSpPr>
            <p:cNvPr id="14535" name="Freeform 90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6" name="Text Box 91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14356" name="Group 92"/>
          <p:cNvGrpSpPr>
            <a:grpSpLocks/>
          </p:cNvGrpSpPr>
          <p:nvPr/>
        </p:nvGrpSpPr>
        <p:grpSpPr bwMode="auto">
          <a:xfrm flipH="1">
            <a:off x="595313" y="2005013"/>
            <a:ext cx="442912" cy="274637"/>
            <a:chOff x="715" y="2036"/>
            <a:chExt cx="279" cy="173"/>
          </a:xfrm>
        </p:grpSpPr>
        <p:grpSp>
          <p:nvGrpSpPr>
            <p:cNvPr id="14531" name="Group 93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14533" name="AutoShape 94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34" name="AutoShape 95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532" name="Text Box 96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14357" name="Group 97"/>
          <p:cNvGrpSpPr>
            <a:grpSpLocks/>
          </p:cNvGrpSpPr>
          <p:nvPr/>
        </p:nvGrpSpPr>
        <p:grpSpPr bwMode="auto">
          <a:xfrm>
            <a:off x="557213" y="2214563"/>
            <a:ext cx="579437" cy="274637"/>
            <a:chOff x="385" y="2036"/>
            <a:chExt cx="365" cy="173"/>
          </a:xfrm>
        </p:grpSpPr>
        <p:grpSp>
          <p:nvGrpSpPr>
            <p:cNvPr id="14523" name="Group 98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14525" name="Group 99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527" name="Group 100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529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30" name="AutoShape 102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28" name="Line 103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26" name="Line 104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24" name="Text Box 105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14358" name="AutoShape 106"/>
          <p:cNvSpPr>
            <a:spLocks noChangeArrowheads="1"/>
          </p:cNvSpPr>
          <p:nvPr/>
        </p:nvSpPr>
        <p:spPr bwMode="auto">
          <a:xfrm>
            <a:off x="595313" y="2465388"/>
            <a:ext cx="576262" cy="192087"/>
          </a:xfrm>
          <a:prstGeom prst="homePlate">
            <a:avLst>
              <a:gd name="adj" fmla="val 5207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sp>
        <p:nvSpPr>
          <p:cNvPr id="14359" name="AutoShape 107"/>
          <p:cNvSpPr>
            <a:spLocks noChangeArrowheads="1"/>
          </p:cNvSpPr>
          <p:nvPr/>
        </p:nvSpPr>
        <p:spPr bwMode="auto">
          <a:xfrm flipH="1">
            <a:off x="946150" y="1836738"/>
            <a:ext cx="576263" cy="192087"/>
          </a:xfrm>
          <a:prstGeom prst="homePlate">
            <a:avLst>
              <a:gd name="adj" fmla="val 5207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14360" name="Group 108"/>
          <p:cNvGrpSpPr>
            <a:grpSpLocks/>
          </p:cNvGrpSpPr>
          <p:nvPr/>
        </p:nvGrpSpPr>
        <p:grpSpPr bwMode="auto">
          <a:xfrm flipH="1">
            <a:off x="985838" y="2001838"/>
            <a:ext cx="579437" cy="274637"/>
            <a:chOff x="385" y="2036"/>
            <a:chExt cx="365" cy="173"/>
          </a:xfrm>
        </p:grpSpPr>
        <p:grpSp>
          <p:nvGrpSpPr>
            <p:cNvPr id="14515" name="Group 109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14517" name="Group 110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519" name="Group 111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521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22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20" name="Line 114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18" name="Line 115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16" name="Text Box 116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14361" name="Group 117"/>
          <p:cNvGrpSpPr>
            <a:grpSpLocks/>
          </p:cNvGrpSpPr>
          <p:nvPr/>
        </p:nvGrpSpPr>
        <p:grpSpPr bwMode="auto">
          <a:xfrm>
            <a:off x="1087438" y="2212975"/>
            <a:ext cx="442912" cy="274638"/>
            <a:chOff x="715" y="2036"/>
            <a:chExt cx="279" cy="173"/>
          </a:xfrm>
        </p:grpSpPr>
        <p:grpSp>
          <p:nvGrpSpPr>
            <p:cNvPr id="14511" name="Group 118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14513" name="AutoShape 119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14" name="AutoShape 120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512" name="Text Box 121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14362" name="Group 122"/>
          <p:cNvGrpSpPr>
            <a:grpSpLocks/>
          </p:cNvGrpSpPr>
          <p:nvPr/>
        </p:nvGrpSpPr>
        <p:grpSpPr bwMode="auto">
          <a:xfrm>
            <a:off x="1101725" y="2444750"/>
            <a:ext cx="449263" cy="274638"/>
            <a:chOff x="727" y="1903"/>
            <a:chExt cx="283" cy="173"/>
          </a:xfrm>
        </p:grpSpPr>
        <p:sp>
          <p:nvSpPr>
            <p:cNvPr id="14509" name="Freeform 123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0" name="Text Box 124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14363" name="Group 125"/>
          <p:cNvGrpSpPr>
            <a:grpSpLocks/>
          </p:cNvGrpSpPr>
          <p:nvPr/>
        </p:nvGrpSpPr>
        <p:grpSpPr bwMode="auto">
          <a:xfrm flipH="1">
            <a:off x="577850" y="2665413"/>
            <a:ext cx="449263" cy="274637"/>
            <a:chOff x="727" y="1903"/>
            <a:chExt cx="283" cy="173"/>
          </a:xfrm>
        </p:grpSpPr>
        <p:sp>
          <p:nvSpPr>
            <p:cNvPr id="14507" name="Freeform 126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8" name="Text Box 127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14364" name="Group 128"/>
          <p:cNvGrpSpPr>
            <a:grpSpLocks/>
          </p:cNvGrpSpPr>
          <p:nvPr/>
        </p:nvGrpSpPr>
        <p:grpSpPr bwMode="auto">
          <a:xfrm flipH="1">
            <a:off x="600075" y="2851150"/>
            <a:ext cx="442913" cy="274638"/>
            <a:chOff x="715" y="2036"/>
            <a:chExt cx="279" cy="173"/>
          </a:xfrm>
        </p:grpSpPr>
        <p:grpSp>
          <p:nvGrpSpPr>
            <p:cNvPr id="14503" name="Group 129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14505" name="AutoShape 130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06" name="AutoShape 131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504" name="Text Box 132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14365" name="Group 133"/>
          <p:cNvGrpSpPr>
            <a:grpSpLocks/>
          </p:cNvGrpSpPr>
          <p:nvPr/>
        </p:nvGrpSpPr>
        <p:grpSpPr bwMode="auto">
          <a:xfrm>
            <a:off x="561975" y="3060700"/>
            <a:ext cx="579438" cy="274638"/>
            <a:chOff x="385" y="2036"/>
            <a:chExt cx="365" cy="173"/>
          </a:xfrm>
        </p:grpSpPr>
        <p:grpSp>
          <p:nvGrpSpPr>
            <p:cNvPr id="14495" name="Group 134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14497" name="Group 135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499" name="Group 136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501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02" name="AutoShape 138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00" name="Line 139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498" name="Line 140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96" name="Text Box 141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14366" name="AutoShape 142"/>
          <p:cNvSpPr>
            <a:spLocks noChangeArrowheads="1"/>
          </p:cNvSpPr>
          <p:nvPr/>
        </p:nvSpPr>
        <p:spPr bwMode="auto">
          <a:xfrm>
            <a:off x="600075" y="3311525"/>
            <a:ext cx="576263" cy="192088"/>
          </a:xfrm>
          <a:prstGeom prst="homePlate">
            <a:avLst>
              <a:gd name="adj" fmla="val 52069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sp>
        <p:nvSpPr>
          <p:cNvPr id="14367" name="AutoShape 143"/>
          <p:cNvSpPr>
            <a:spLocks noChangeArrowheads="1"/>
          </p:cNvSpPr>
          <p:nvPr/>
        </p:nvSpPr>
        <p:spPr bwMode="auto">
          <a:xfrm flipH="1">
            <a:off x="950913" y="2682875"/>
            <a:ext cx="576262" cy="192088"/>
          </a:xfrm>
          <a:prstGeom prst="homePlate">
            <a:avLst>
              <a:gd name="adj" fmla="val 52069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14368" name="Group 144"/>
          <p:cNvGrpSpPr>
            <a:grpSpLocks/>
          </p:cNvGrpSpPr>
          <p:nvPr/>
        </p:nvGrpSpPr>
        <p:grpSpPr bwMode="auto">
          <a:xfrm flipH="1">
            <a:off x="990600" y="2847975"/>
            <a:ext cx="579438" cy="274638"/>
            <a:chOff x="385" y="2036"/>
            <a:chExt cx="365" cy="173"/>
          </a:xfrm>
        </p:grpSpPr>
        <p:grpSp>
          <p:nvGrpSpPr>
            <p:cNvPr id="14487" name="Group 145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14489" name="Group 146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491" name="Group 147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493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94" name="AutoShape 149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92" name="Line 150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490" name="Line 151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88" name="Text Box 152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14369" name="Group 153"/>
          <p:cNvGrpSpPr>
            <a:grpSpLocks/>
          </p:cNvGrpSpPr>
          <p:nvPr/>
        </p:nvGrpSpPr>
        <p:grpSpPr bwMode="auto">
          <a:xfrm>
            <a:off x="1092200" y="3059113"/>
            <a:ext cx="442913" cy="274637"/>
            <a:chOff x="715" y="2036"/>
            <a:chExt cx="279" cy="173"/>
          </a:xfrm>
        </p:grpSpPr>
        <p:grpSp>
          <p:nvGrpSpPr>
            <p:cNvPr id="14483" name="Group 154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14485" name="AutoShape 155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86" name="AutoShape 156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484" name="Text Box 157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14370" name="Group 158"/>
          <p:cNvGrpSpPr>
            <a:grpSpLocks/>
          </p:cNvGrpSpPr>
          <p:nvPr/>
        </p:nvGrpSpPr>
        <p:grpSpPr bwMode="auto">
          <a:xfrm>
            <a:off x="1106488" y="3290888"/>
            <a:ext cx="449262" cy="274637"/>
            <a:chOff x="727" y="1903"/>
            <a:chExt cx="283" cy="173"/>
          </a:xfrm>
        </p:grpSpPr>
        <p:sp>
          <p:nvSpPr>
            <p:cNvPr id="14481" name="Freeform 159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2" name="Text Box 160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sp>
        <p:nvSpPr>
          <p:cNvPr id="14371" name="Freeform 161"/>
          <p:cNvSpPr>
            <a:spLocks/>
          </p:cNvSpPr>
          <p:nvPr/>
        </p:nvSpPr>
        <p:spPr bwMode="auto">
          <a:xfrm>
            <a:off x="557213" y="355600"/>
            <a:ext cx="38100" cy="3149600"/>
          </a:xfrm>
          <a:custGeom>
            <a:avLst/>
            <a:gdLst>
              <a:gd name="T0" fmla="*/ 0 w 1"/>
              <a:gd name="T1" fmla="*/ 0 h 1936"/>
              <a:gd name="T2" fmla="*/ 0 w 1"/>
              <a:gd name="T3" fmla="*/ 2147483647 h 1936"/>
              <a:gd name="T4" fmla="*/ 0 w 1"/>
              <a:gd name="T5" fmla="*/ 2147483647 h 1936"/>
              <a:gd name="T6" fmla="*/ 0 60000 65536"/>
              <a:gd name="T7" fmla="*/ 0 60000 65536"/>
              <a:gd name="T8" fmla="*/ 0 60000 65536"/>
              <a:gd name="T9" fmla="*/ 0 w 1"/>
              <a:gd name="T10" fmla="*/ 0 h 1936"/>
              <a:gd name="T11" fmla="*/ 1 w 1"/>
              <a:gd name="T12" fmla="*/ 1936 h 1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936">
                <a:moveTo>
                  <a:pt x="0" y="0"/>
                </a:moveTo>
                <a:cubicBezTo>
                  <a:pt x="0" y="359"/>
                  <a:pt x="0" y="718"/>
                  <a:pt x="0" y="1041"/>
                </a:cubicBezTo>
                <a:cubicBezTo>
                  <a:pt x="0" y="1364"/>
                  <a:pt x="0" y="1650"/>
                  <a:pt x="0" y="1936"/>
                </a:cubicBezTo>
              </a:path>
            </a:pathLst>
          </a:custGeom>
          <a:noFill/>
          <a:ln w="762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Freeform 162"/>
          <p:cNvSpPr>
            <a:spLocks/>
          </p:cNvSpPr>
          <p:nvPr/>
        </p:nvSpPr>
        <p:spPr bwMode="auto">
          <a:xfrm>
            <a:off x="1536700" y="357188"/>
            <a:ext cx="77788" cy="3148012"/>
          </a:xfrm>
          <a:custGeom>
            <a:avLst/>
            <a:gdLst>
              <a:gd name="T0" fmla="*/ 0 w 1"/>
              <a:gd name="T1" fmla="*/ 0 h 1936"/>
              <a:gd name="T2" fmla="*/ 0 w 1"/>
              <a:gd name="T3" fmla="*/ 2147483647 h 1936"/>
              <a:gd name="T4" fmla="*/ 0 w 1"/>
              <a:gd name="T5" fmla="*/ 2147483647 h 1936"/>
              <a:gd name="T6" fmla="*/ 0 60000 65536"/>
              <a:gd name="T7" fmla="*/ 0 60000 65536"/>
              <a:gd name="T8" fmla="*/ 0 60000 65536"/>
              <a:gd name="T9" fmla="*/ 0 w 1"/>
              <a:gd name="T10" fmla="*/ 0 h 1936"/>
              <a:gd name="T11" fmla="*/ 1 w 1"/>
              <a:gd name="T12" fmla="*/ 1936 h 1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936">
                <a:moveTo>
                  <a:pt x="0" y="0"/>
                </a:moveTo>
                <a:cubicBezTo>
                  <a:pt x="0" y="359"/>
                  <a:pt x="0" y="718"/>
                  <a:pt x="0" y="1041"/>
                </a:cubicBezTo>
                <a:cubicBezTo>
                  <a:pt x="0" y="1364"/>
                  <a:pt x="0" y="1650"/>
                  <a:pt x="0" y="1936"/>
                </a:cubicBezTo>
              </a:path>
            </a:pathLst>
          </a:custGeom>
          <a:noFill/>
          <a:ln w="762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73" name="Group 163"/>
          <p:cNvGrpSpPr>
            <a:grpSpLocks/>
          </p:cNvGrpSpPr>
          <p:nvPr/>
        </p:nvGrpSpPr>
        <p:grpSpPr bwMode="auto">
          <a:xfrm flipH="1">
            <a:off x="581025" y="1165225"/>
            <a:ext cx="442913" cy="274638"/>
            <a:chOff x="715" y="2036"/>
            <a:chExt cx="279" cy="173"/>
          </a:xfrm>
        </p:grpSpPr>
        <p:grpSp>
          <p:nvGrpSpPr>
            <p:cNvPr id="14477" name="Group 164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14479" name="AutoShape 165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80" name="AutoShape 166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478" name="Text Box 167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sp>
        <p:nvSpPr>
          <p:cNvPr id="14374" name="AutoShape 168"/>
          <p:cNvSpPr>
            <a:spLocks noChangeArrowheads="1"/>
          </p:cNvSpPr>
          <p:nvPr/>
        </p:nvSpPr>
        <p:spPr bwMode="auto">
          <a:xfrm>
            <a:off x="600075" y="1625600"/>
            <a:ext cx="576263" cy="192088"/>
          </a:xfrm>
          <a:prstGeom prst="homePlate">
            <a:avLst>
              <a:gd name="adj" fmla="val 52069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14375" name="Group 169"/>
          <p:cNvGrpSpPr>
            <a:grpSpLocks/>
          </p:cNvGrpSpPr>
          <p:nvPr/>
        </p:nvGrpSpPr>
        <p:grpSpPr bwMode="auto">
          <a:xfrm flipH="1">
            <a:off x="561975" y="2662238"/>
            <a:ext cx="449263" cy="274637"/>
            <a:chOff x="727" y="1903"/>
            <a:chExt cx="283" cy="173"/>
          </a:xfrm>
        </p:grpSpPr>
        <p:sp>
          <p:nvSpPr>
            <p:cNvPr id="14475" name="Freeform 170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6" name="Text Box 171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sp>
        <p:nvSpPr>
          <p:cNvPr id="14376" name="Text Box 172"/>
          <p:cNvSpPr txBox="1">
            <a:spLocks noChangeArrowheads="1"/>
          </p:cNvSpPr>
          <p:nvPr/>
        </p:nvSpPr>
        <p:spPr bwMode="auto">
          <a:xfrm>
            <a:off x="77788" y="3621088"/>
            <a:ext cx="241935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Một đoạn phân tử ADN (mạch thẳng)</a:t>
            </a:r>
          </a:p>
        </p:txBody>
      </p:sp>
      <p:sp>
        <p:nvSpPr>
          <p:cNvPr id="14377" name="Line 174"/>
          <p:cNvSpPr>
            <a:spLocks noChangeShapeType="1"/>
          </p:cNvSpPr>
          <p:nvPr/>
        </p:nvSpPr>
        <p:spPr bwMode="auto">
          <a:xfrm>
            <a:off x="3978275" y="3727450"/>
            <a:ext cx="622300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75"/>
          <p:cNvGrpSpPr>
            <a:grpSpLocks/>
          </p:cNvGrpSpPr>
          <p:nvPr/>
        </p:nvGrpSpPr>
        <p:grpSpPr bwMode="auto">
          <a:xfrm>
            <a:off x="3898900" y="1587500"/>
            <a:ext cx="587375" cy="285750"/>
            <a:chOff x="2783" y="1464"/>
            <a:chExt cx="370" cy="180"/>
          </a:xfrm>
        </p:grpSpPr>
        <p:grpSp>
          <p:nvGrpSpPr>
            <p:cNvPr id="14471" name="Group 176"/>
            <p:cNvGrpSpPr>
              <a:grpSpLocks/>
            </p:cNvGrpSpPr>
            <p:nvPr/>
          </p:nvGrpSpPr>
          <p:grpSpPr bwMode="auto">
            <a:xfrm>
              <a:off x="2783" y="1472"/>
              <a:ext cx="370" cy="172"/>
              <a:chOff x="3824" y="2208"/>
              <a:chExt cx="277" cy="121"/>
            </a:xfrm>
          </p:grpSpPr>
          <p:sp>
            <p:nvSpPr>
              <p:cNvPr id="14473" name="AutoShape 177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74" name="AutoShape 178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472" name="Text Box 179"/>
            <p:cNvSpPr txBox="1">
              <a:spLocks noChangeArrowheads="1"/>
            </p:cNvSpPr>
            <p:nvPr/>
          </p:nvSpPr>
          <p:spPr bwMode="auto">
            <a:xfrm>
              <a:off x="2910" y="1464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3937000" y="2438400"/>
            <a:ext cx="555625" cy="279400"/>
            <a:chOff x="2941" y="1189"/>
            <a:chExt cx="355" cy="176"/>
          </a:xfrm>
        </p:grpSpPr>
        <p:sp>
          <p:nvSpPr>
            <p:cNvPr id="14469" name="Freeform 181"/>
            <p:cNvSpPr>
              <a:spLocks/>
            </p:cNvSpPr>
            <p:nvPr/>
          </p:nvSpPr>
          <p:spPr bwMode="auto">
            <a:xfrm>
              <a:off x="2941" y="1189"/>
              <a:ext cx="355" cy="172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0" name="Text Box 182"/>
            <p:cNvSpPr txBox="1">
              <a:spLocks noChangeArrowheads="1"/>
            </p:cNvSpPr>
            <p:nvPr/>
          </p:nvSpPr>
          <p:spPr bwMode="auto">
            <a:xfrm>
              <a:off x="3056" y="1192"/>
              <a:ext cx="19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5" name="Group 183"/>
          <p:cNvGrpSpPr>
            <a:grpSpLocks/>
          </p:cNvGrpSpPr>
          <p:nvPr/>
        </p:nvGrpSpPr>
        <p:grpSpPr bwMode="auto">
          <a:xfrm>
            <a:off x="3784600" y="2000250"/>
            <a:ext cx="766763" cy="287338"/>
            <a:chOff x="2832" y="1440"/>
            <a:chExt cx="483" cy="181"/>
          </a:xfrm>
        </p:grpSpPr>
        <p:grpSp>
          <p:nvGrpSpPr>
            <p:cNvPr id="14461" name="Group 184"/>
            <p:cNvGrpSpPr>
              <a:grpSpLocks/>
            </p:cNvGrpSpPr>
            <p:nvPr/>
          </p:nvGrpSpPr>
          <p:grpSpPr bwMode="auto">
            <a:xfrm flipH="1">
              <a:off x="2832" y="1448"/>
              <a:ext cx="483" cy="173"/>
              <a:chOff x="3482" y="2208"/>
              <a:chExt cx="365" cy="122"/>
            </a:xfrm>
          </p:grpSpPr>
          <p:grpSp>
            <p:nvGrpSpPr>
              <p:cNvPr id="14463" name="Group 185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465" name="Group 186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467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68" name="AutoShape 188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66" name="Line 189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464" name="Line 190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62" name="Text Box 191"/>
            <p:cNvSpPr txBox="1">
              <a:spLocks noChangeArrowheads="1"/>
            </p:cNvSpPr>
            <p:nvPr/>
          </p:nvSpPr>
          <p:spPr bwMode="auto">
            <a:xfrm flipH="1">
              <a:off x="3030" y="1440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86208" name="AutoShape 192"/>
          <p:cNvSpPr>
            <a:spLocks noChangeArrowheads="1"/>
          </p:cNvSpPr>
          <p:nvPr/>
        </p:nvSpPr>
        <p:spPr bwMode="auto">
          <a:xfrm flipH="1">
            <a:off x="3744913" y="2882900"/>
            <a:ext cx="730250" cy="271463"/>
          </a:xfrm>
          <a:prstGeom prst="homePlate">
            <a:avLst>
              <a:gd name="adj" fmla="val 4669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6" name="Group 193"/>
          <p:cNvGrpSpPr>
            <a:grpSpLocks/>
          </p:cNvGrpSpPr>
          <p:nvPr/>
        </p:nvGrpSpPr>
        <p:grpSpPr bwMode="auto">
          <a:xfrm>
            <a:off x="3898900" y="4141788"/>
            <a:ext cx="587375" cy="285750"/>
            <a:chOff x="2783" y="1464"/>
            <a:chExt cx="370" cy="180"/>
          </a:xfrm>
        </p:grpSpPr>
        <p:grpSp>
          <p:nvGrpSpPr>
            <p:cNvPr id="14457" name="Group 194"/>
            <p:cNvGrpSpPr>
              <a:grpSpLocks/>
            </p:cNvGrpSpPr>
            <p:nvPr/>
          </p:nvGrpSpPr>
          <p:grpSpPr bwMode="auto">
            <a:xfrm>
              <a:off x="2783" y="1472"/>
              <a:ext cx="370" cy="172"/>
              <a:chOff x="3824" y="2208"/>
              <a:chExt cx="277" cy="121"/>
            </a:xfrm>
          </p:grpSpPr>
          <p:sp>
            <p:nvSpPr>
              <p:cNvPr id="14459" name="AutoShape 195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60" name="AutoShape 196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458" name="Text Box 197"/>
            <p:cNvSpPr txBox="1">
              <a:spLocks noChangeArrowheads="1"/>
            </p:cNvSpPr>
            <p:nvPr/>
          </p:nvSpPr>
          <p:spPr bwMode="auto">
            <a:xfrm>
              <a:off x="2910" y="1464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7" name="Group 198"/>
          <p:cNvGrpSpPr>
            <a:grpSpLocks/>
          </p:cNvGrpSpPr>
          <p:nvPr/>
        </p:nvGrpSpPr>
        <p:grpSpPr bwMode="auto">
          <a:xfrm>
            <a:off x="3938588" y="3735388"/>
            <a:ext cx="555625" cy="279400"/>
            <a:chOff x="2941" y="1189"/>
            <a:chExt cx="355" cy="176"/>
          </a:xfrm>
        </p:grpSpPr>
        <p:sp>
          <p:nvSpPr>
            <p:cNvPr id="14455" name="Freeform 199"/>
            <p:cNvSpPr>
              <a:spLocks/>
            </p:cNvSpPr>
            <p:nvPr/>
          </p:nvSpPr>
          <p:spPr bwMode="auto">
            <a:xfrm>
              <a:off x="2941" y="1189"/>
              <a:ext cx="355" cy="172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6" name="Text Box 200"/>
            <p:cNvSpPr txBox="1">
              <a:spLocks noChangeArrowheads="1"/>
            </p:cNvSpPr>
            <p:nvPr/>
          </p:nvSpPr>
          <p:spPr bwMode="auto">
            <a:xfrm>
              <a:off x="3056" y="1192"/>
              <a:ext cx="19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sp>
        <p:nvSpPr>
          <p:cNvPr id="86217" name="AutoShape 201"/>
          <p:cNvSpPr>
            <a:spLocks noChangeArrowheads="1"/>
          </p:cNvSpPr>
          <p:nvPr/>
        </p:nvSpPr>
        <p:spPr bwMode="auto">
          <a:xfrm flipH="1">
            <a:off x="3744913" y="4578350"/>
            <a:ext cx="730250" cy="271463"/>
          </a:xfrm>
          <a:prstGeom prst="homePlate">
            <a:avLst>
              <a:gd name="adj" fmla="val 4669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8" name="Group 202"/>
          <p:cNvGrpSpPr>
            <a:grpSpLocks/>
          </p:cNvGrpSpPr>
          <p:nvPr/>
        </p:nvGrpSpPr>
        <p:grpSpPr bwMode="auto">
          <a:xfrm>
            <a:off x="3784600" y="4984750"/>
            <a:ext cx="766763" cy="287338"/>
            <a:chOff x="2832" y="1440"/>
            <a:chExt cx="483" cy="181"/>
          </a:xfrm>
        </p:grpSpPr>
        <p:grpSp>
          <p:nvGrpSpPr>
            <p:cNvPr id="14447" name="Group 203"/>
            <p:cNvGrpSpPr>
              <a:grpSpLocks/>
            </p:cNvGrpSpPr>
            <p:nvPr/>
          </p:nvGrpSpPr>
          <p:grpSpPr bwMode="auto">
            <a:xfrm flipH="1">
              <a:off x="2832" y="1448"/>
              <a:ext cx="483" cy="173"/>
              <a:chOff x="3482" y="2208"/>
              <a:chExt cx="365" cy="122"/>
            </a:xfrm>
          </p:grpSpPr>
          <p:grpSp>
            <p:nvGrpSpPr>
              <p:cNvPr id="14449" name="Group 204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451" name="Group 205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453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54" name="AutoShap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52" name="Line 208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450" name="Line 209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48" name="Text Box 210"/>
            <p:cNvSpPr txBox="1">
              <a:spLocks noChangeArrowheads="1"/>
            </p:cNvSpPr>
            <p:nvPr/>
          </p:nvSpPr>
          <p:spPr bwMode="auto">
            <a:xfrm flipH="1">
              <a:off x="3030" y="1440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9" name="Group 211"/>
          <p:cNvGrpSpPr>
            <a:grpSpLocks/>
          </p:cNvGrpSpPr>
          <p:nvPr/>
        </p:nvGrpSpPr>
        <p:grpSpPr bwMode="auto">
          <a:xfrm>
            <a:off x="3898900" y="5408613"/>
            <a:ext cx="587375" cy="285750"/>
            <a:chOff x="2783" y="1464"/>
            <a:chExt cx="370" cy="180"/>
          </a:xfrm>
        </p:grpSpPr>
        <p:grpSp>
          <p:nvGrpSpPr>
            <p:cNvPr id="14443" name="Group 212"/>
            <p:cNvGrpSpPr>
              <a:grpSpLocks/>
            </p:cNvGrpSpPr>
            <p:nvPr/>
          </p:nvGrpSpPr>
          <p:grpSpPr bwMode="auto">
            <a:xfrm>
              <a:off x="2783" y="1472"/>
              <a:ext cx="370" cy="172"/>
              <a:chOff x="3824" y="2208"/>
              <a:chExt cx="277" cy="121"/>
            </a:xfrm>
          </p:grpSpPr>
          <p:sp>
            <p:nvSpPr>
              <p:cNvPr id="14445" name="AutoShape 213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6" name="AutoShape 214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444" name="Text Box 215"/>
            <p:cNvSpPr txBox="1">
              <a:spLocks noChangeArrowheads="1"/>
            </p:cNvSpPr>
            <p:nvPr/>
          </p:nvSpPr>
          <p:spPr bwMode="auto">
            <a:xfrm>
              <a:off x="2910" y="1464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sp>
        <p:nvSpPr>
          <p:cNvPr id="86232" name="Freeform 216"/>
          <p:cNvSpPr>
            <a:spLocks/>
          </p:cNvSpPr>
          <p:nvPr/>
        </p:nvSpPr>
        <p:spPr bwMode="auto">
          <a:xfrm>
            <a:off x="4513263" y="1547813"/>
            <a:ext cx="114300" cy="4186237"/>
          </a:xfrm>
          <a:custGeom>
            <a:avLst/>
            <a:gdLst>
              <a:gd name="T0" fmla="*/ 0 w 1"/>
              <a:gd name="T1" fmla="*/ 0 h 1936"/>
              <a:gd name="T2" fmla="*/ 0 w 1"/>
              <a:gd name="T3" fmla="*/ 2147483647 h 1936"/>
              <a:gd name="T4" fmla="*/ 0 w 1"/>
              <a:gd name="T5" fmla="*/ 2147483647 h 1936"/>
              <a:gd name="T6" fmla="*/ 0 60000 65536"/>
              <a:gd name="T7" fmla="*/ 0 60000 65536"/>
              <a:gd name="T8" fmla="*/ 0 60000 65536"/>
              <a:gd name="T9" fmla="*/ 0 w 1"/>
              <a:gd name="T10" fmla="*/ 0 h 1936"/>
              <a:gd name="T11" fmla="*/ 1 w 1"/>
              <a:gd name="T12" fmla="*/ 1936 h 1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936">
                <a:moveTo>
                  <a:pt x="0" y="0"/>
                </a:moveTo>
                <a:cubicBezTo>
                  <a:pt x="0" y="359"/>
                  <a:pt x="0" y="718"/>
                  <a:pt x="0" y="1041"/>
                </a:cubicBezTo>
                <a:cubicBezTo>
                  <a:pt x="0" y="1364"/>
                  <a:pt x="0" y="1650"/>
                  <a:pt x="0" y="1936"/>
                </a:cubicBezTo>
              </a:path>
            </a:pathLst>
          </a:custGeom>
          <a:noFill/>
          <a:ln w="762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8" name="AutoShape 217"/>
          <p:cNvSpPr>
            <a:spLocks noChangeArrowheads="1"/>
          </p:cNvSpPr>
          <p:nvPr/>
        </p:nvSpPr>
        <p:spPr bwMode="auto">
          <a:xfrm>
            <a:off x="2359025" y="14288"/>
            <a:ext cx="6799263" cy="1368425"/>
          </a:xfrm>
          <a:prstGeom prst="cloudCallout">
            <a:avLst>
              <a:gd name="adj1" fmla="val -57481"/>
              <a:gd name="adj2" fmla="val -51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>
                <a:latin typeface="Arial" charset="0"/>
              </a:rPr>
              <a:t>Các loại nuclêôtít nào giữa 2 mạch liên kết với nhau  thành cặp?</a:t>
            </a:r>
            <a:endParaRPr lang="vi-VN" sz="2400">
              <a:latin typeface="Arial" charset="0"/>
            </a:endParaRPr>
          </a:p>
        </p:txBody>
      </p:sp>
      <p:grpSp>
        <p:nvGrpSpPr>
          <p:cNvPr id="10" name="Group 218"/>
          <p:cNvGrpSpPr>
            <a:grpSpLocks/>
          </p:cNvGrpSpPr>
          <p:nvPr/>
        </p:nvGrpSpPr>
        <p:grpSpPr bwMode="auto">
          <a:xfrm>
            <a:off x="3265488" y="1547813"/>
            <a:ext cx="827087" cy="4186237"/>
            <a:chOff x="2057" y="975"/>
            <a:chExt cx="521" cy="2637"/>
          </a:xfrm>
        </p:grpSpPr>
        <p:sp>
          <p:nvSpPr>
            <p:cNvPr id="14390" name="AutoShape 219"/>
            <p:cNvSpPr>
              <a:spLocks noChangeArrowheads="1"/>
            </p:cNvSpPr>
            <p:nvPr/>
          </p:nvSpPr>
          <p:spPr bwMode="auto">
            <a:xfrm>
              <a:off x="2092" y="1538"/>
              <a:ext cx="485" cy="171"/>
            </a:xfrm>
            <a:prstGeom prst="homePlate">
              <a:avLst>
                <a:gd name="adj" fmla="val 49227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  G</a:t>
              </a:r>
            </a:p>
          </p:txBody>
        </p:sp>
        <p:grpSp>
          <p:nvGrpSpPr>
            <p:cNvPr id="14391" name="Group 220"/>
            <p:cNvGrpSpPr>
              <a:grpSpLocks/>
            </p:cNvGrpSpPr>
            <p:nvPr/>
          </p:nvGrpSpPr>
          <p:grpSpPr bwMode="auto">
            <a:xfrm>
              <a:off x="2057" y="2611"/>
              <a:ext cx="488" cy="178"/>
              <a:chOff x="2517" y="983"/>
              <a:chExt cx="488" cy="178"/>
            </a:xfrm>
          </p:grpSpPr>
          <p:grpSp>
            <p:nvGrpSpPr>
              <p:cNvPr id="14435" name="Group 221"/>
              <p:cNvGrpSpPr>
                <a:grpSpLocks/>
              </p:cNvGrpSpPr>
              <p:nvPr/>
            </p:nvGrpSpPr>
            <p:grpSpPr bwMode="auto">
              <a:xfrm>
                <a:off x="2517" y="988"/>
                <a:ext cx="488" cy="173"/>
                <a:chOff x="3482" y="2208"/>
                <a:chExt cx="365" cy="122"/>
              </a:xfrm>
            </p:grpSpPr>
            <p:grpSp>
              <p:nvGrpSpPr>
                <p:cNvPr id="14437" name="Group 222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4439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4441" name="Rectangl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42" name="AutoShap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44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38" name="Line 227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436" name="Text Box 228"/>
              <p:cNvSpPr txBox="1">
                <a:spLocks noChangeArrowheads="1"/>
              </p:cNvSpPr>
              <p:nvPr/>
            </p:nvSpPr>
            <p:spPr bwMode="auto">
              <a:xfrm>
                <a:off x="2610" y="983"/>
                <a:ext cx="19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14392" name="AutoShape 229"/>
            <p:cNvSpPr>
              <a:spLocks noChangeArrowheads="1"/>
            </p:cNvSpPr>
            <p:nvPr/>
          </p:nvSpPr>
          <p:spPr bwMode="auto">
            <a:xfrm>
              <a:off x="2093" y="2355"/>
              <a:ext cx="485" cy="171"/>
            </a:xfrm>
            <a:prstGeom prst="homePlate">
              <a:avLst>
                <a:gd name="adj" fmla="val 49227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  G</a:t>
              </a:r>
            </a:p>
          </p:txBody>
        </p:sp>
        <p:grpSp>
          <p:nvGrpSpPr>
            <p:cNvPr id="14393" name="Group 230"/>
            <p:cNvGrpSpPr>
              <a:grpSpLocks/>
            </p:cNvGrpSpPr>
            <p:nvPr/>
          </p:nvGrpSpPr>
          <p:grpSpPr bwMode="auto">
            <a:xfrm>
              <a:off x="2057" y="3409"/>
              <a:ext cx="488" cy="178"/>
              <a:chOff x="2517" y="983"/>
              <a:chExt cx="488" cy="178"/>
            </a:xfrm>
          </p:grpSpPr>
          <p:grpSp>
            <p:nvGrpSpPr>
              <p:cNvPr id="14427" name="Group 231"/>
              <p:cNvGrpSpPr>
                <a:grpSpLocks/>
              </p:cNvGrpSpPr>
              <p:nvPr/>
            </p:nvGrpSpPr>
            <p:grpSpPr bwMode="auto">
              <a:xfrm>
                <a:off x="2517" y="988"/>
                <a:ext cx="488" cy="173"/>
                <a:chOff x="3482" y="2208"/>
                <a:chExt cx="365" cy="122"/>
              </a:xfrm>
            </p:grpSpPr>
            <p:grpSp>
              <p:nvGrpSpPr>
                <p:cNvPr id="14429" name="Group 232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4431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4433" name="Rectangle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34" name="AutoShap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432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30" name="Line 237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428" name="Text Box 238"/>
              <p:cNvSpPr txBox="1">
                <a:spLocks noChangeArrowheads="1"/>
              </p:cNvSpPr>
              <p:nvPr/>
            </p:nvSpPr>
            <p:spPr bwMode="auto">
              <a:xfrm>
                <a:off x="2610" y="983"/>
                <a:ext cx="19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14394" name="Group 239"/>
            <p:cNvGrpSpPr>
              <a:grpSpLocks/>
            </p:cNvGrpSpPr>
            <p:nvPr/>
          </p:nvGrpSpPr>
          <p:grpSpPr bwMode="auto">
            <a:xfrm>
              <a:off x="2057" y="975"/>
              <a:ext cx="488" cy="2637"/>
              <a:chOff x="2057" y="975"/>
              <a:chExt cx="488" cy="2637"/>
            </a:xfrm>
          </p:grpSpPr>
          <p:grpSp>
            <p:nvGrpSpPr>
              <p:cNvPr id="14395" name="Group 240"/>
              <p:cNvGrpSpPr>
                <a:grpSpLocks/>
              </p:cNvGrpSpPr>
              <p:nvPr/>
            </p:nvGrpSpPr>
            <p:grpSpPr bwMode="auto">
              <a:xfrm>
                <a:off x="2057" y="1002"/>
                <a:ext cx="488" cy="178"/>
                <a:chOff x="2517" y="983"/>
                <a:chExt cx="488" cy="178"/>
              </a:xfrm>
            </p:grpSpPr>
            <p:grpSp>
              <p:nvGrpSpPr>
                <p:cNvPr id="14419" name="Group 241"/>
                <p:cNvGrpSpPr>
                  <a:grpSpLocks/>
                </p:cNvGrpSpPr>
                <p:nvPr/>
              </p:nvGrpSpPr>
              <p:grpSpPr bwMode="auto">
                <a:xfrm>
                  <a:off x="2517" y="988"/>
                  <a:ext cx="488" cy="173"/>
                  <a:chOff x="3482" y="2208"/>
                  <a:chExt cx="365" cy="122"/>
                </a:xfrm>
              </p:grpSpPr>
              <p:grpSp>
                <p:nvGrpSpPr>
                  <p:cNvPr id="14421" name="Group 242"/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14423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14425" name="Rectangle 2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26" name="AutoShape 2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4424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422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20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2610" y="983"/>
                  <a:ext cx="19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1200">
                      <a:solidFill>
                        <a:srgbClr val="000000"/>
                      </a:solidFill>
                      <a:latin typeface=".VnBlackH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14396" name="Group 249"/>
              <p:cNvGrpSpPr>
                <a:grpSpLocks/>
              </p:cNvGrpSpPr>
              <p:nvPr/>
            </p:nvGrpSpPr>
            <p:grpSpPr bwMode="auto">
              <a:xfrm>
                <a:off x="2069" y="975"/>
                <a:ext cx="394" cy="2637"/>
                <a:chOff x="2069" y="975"/>
                <a:chExt cx="394" cy="2637"/>
              </a:xfrm>
            </p:grpSpPr>
            <p:grpSp>
              <p:nvGrpSpPr>
                <p:cNvPr id="14397" name="Group 250"/>
                <p:cNvGrpSpPr>
                  <a:grpSpLocks/>
                </p:cNvGrpSpPr>
                <p:nvPr/>
              </p:nvGrpSpPr>
              <p:grpSpPr bwMode="auto">
                <a:xfrm>
                  <a:off x="2093" y="1260"/>
                  <a:ext cx="370" cy="180"/>
                  <a:chOff x="2541" y="1440"/>
                  <a:chExt cx="370" cy="180"/>
                </a:xfrm>
              </p:grpSpPr>
              <p:grpSp>
                <p:nvGrpSpPr>
                  <p:cNvPr id="14415" name="Group 251"/>
                  <p:cNvGrpSpPr>
                    <a:grpSpLocks/>
                  </p:cNvGrpSpPr>
                  <p:nvPr/>
                </p:nvGrpSpPr>
                <p:grpSpPr bwMode="auto">
                  <a:xfrm flipH="1">
                    <a:off x="2541" y="1448"/>
                    <a:ext cx="370" cy="172"/>
                    <a:chOff x="3824" y="2208"/>
                    <a:chExt cx="277" cy="121"/>
                  </a:xfrm>
                </p:grpSpPr>
                <p:sp>
                  <p:nvSpPr>
                    <p:cNvPr id="14417" name="AutoShape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4" y="2208"/>
                      <a:ext cx="254" cy="121"/>
                    </a:xfrm>
                    <a:prstGeom prst="roundRect">
                      <a:avLst>
                        <a:gd name="adj" fmla="val 49542"/>
                      </a:avLst>
                    </a:prstGeom>
                    <a:solidFill>
                      <a:schemeClr val="hlink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18" name="AutoShap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7" y="2208"/>
                      <a:ext cx="204" cy="121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chemeClr val="hlink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r"/>
                      <a:endParaRPr lang="vi-VN">
                        <a:latin typeface=".VnArial" pitchFamily="34" charset="0"/>
                      </a:endParaRPr>
                    </a:p>
                  </p:txBody>
                </p:sp>
              </p:grpSp>
              <p:sp>
                <p:nvSpPr>
                  <p:cNvPr id="14416" name="Text Box 254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2609" y="1440"/>
                    <a:ext cx="18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r"/>
                    <a:r>
                      <a:rPr lang="en-US" sz="1200" b="1">
                        <a:solidFill>
                          <a:srgbClr val="000000"/>
                        </a:solidFill>
                        <a:latin typeface=".VnBlackH" pitchFamily="34" charset="0"/>
                      </a:rPr>
                      <a:t>T</a:t>
                    </a:r>
                  </a:p>
                </p:txBody>
              </p:sp>
            </p:grpSp>
            <p:grpSp>
              <p:nvGrpSpPr>
                <p:cNvPr id="14398" name="Group 255"/>
                <p:cNvGrpSpPr>
                  <a:grpSpLocks/>
                </p:cNvGrpSpPr>
                <p:nvPr/>
              </p:nvGrpSpPr>
              <p:grpSpPr bwMode="auto">
                <a:xfrm>
                  <a:off x="2093" y="1809"/>
                  <a:ext cx="355" cy="175"/>
                  <a:chOff x="2541" y="1718"/>
                  <a:chExt cx="355" cy="175"/>
                </a:xfrm>
              </p:grpSpPr>
              <p:sp>
                <p:nvSpPr>
                  <p:cNvPr id="14413" name="Freeform 256"/>
                  <p:cNvSpPr>
                    <a:spLocks/>
                  </p:cNvSpPr>
                  <p:nvPr/>
                </p:nvSpPr>
                <p:spPr bwMode="auto">
                  <a:xfrm flipH="1">
                    <a:off x="2541" y="1721"/>
                    <a:ext cx="355" cy="172"/>
                  </a:xfrm>
                  <a:custGeom>
                    <a:avLst/>
                    <a:gdLst>
                      <a:gd name="T0" fmla="*/ 0 w 1185"/>
                      <a:gd name="T1" fmla="*/ 0 h 774"/>
                      <a:gd name="T2" fmla="*/ 0 w 1185"/>
                      <a:gd name="T3" fmla="*/ 0 h 774"/>
                      <a:gd name="T4" fmla="*/ 0 w 1185"/>
                      <a:gd name="T5" fmla="*/ 0 h 774"/>
                      <a:gd name="T6" fmla="*/ 0 w 1185"/>
                      <a:gd name="T7" fmla="*/ 0 h 774"/>
                      <a:gd name="T8" fmla="*/ 0 w 1185"/>
                      <a:gd name="T9" fmla="*/ 0 h 774"/>
                      <a:gd name="T10" fmla="*/ 0 w 1185"/>
                      <a:gd name="T11" fmla="*/ 0 h 7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85"/>
                      <a:gd name="T19" fmla="*/ 0 h 774"/>
                      <a:gd name="T20" fmla="*/ 1185 w 1185"/>
                      <a:gd name="T21" fmla="*/ 774 h 77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85" h="774">
                        <a:moveTo>
                          <a:pt x="0" y="0"/>
                        </a:moveTo>
                        <a:lnTo>
                          <a:pt x="1185" y="0"/>
                        </a:lnTo>
                        <a:lnTo>
                          <a:pt x="1185" y="774"/>
                        </a:lnTo>
                        <a:lnTo>
                          <a:pt x="0" y="774"/>
                        </a:lnTo>
                        <a:lnTo>
                          <a:pt x="266" y="3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4" name="Text Box 257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2622" y="1718"/>
                    <a:ext cx="197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r"/>
                    <a:r>
                      <a:rPr lang="en-US" sz="1200">
                        <a:solidFill>
                          <a:srgbClr val="000000"/>
                        </a:solidFill>
                        <a:latin typeface=".VnBlackH" pitchFamily="34" charset="0"/>
                      </a:rPr>
                      <a:t>X</a:t>
                    </a:r>
                  </a:p>
                </p:txBody>
              </p:sp>
            </p:grpSp>
            <p:grpSp>
              <p:nvGrpSpPr>
                <p:cNvPr id="14399" name="Group 258"/>
                <p:cNvGrpSpPr>
                  <a:grpSpLocks/>
                </p:cNvGrpSpPr>
                <p:nvPr/>
              </p:nvGrpSpPr>
              <p:grpSpPr bwMode="auto">
                <a:xfrm>
                  <a:off x="2093" y="2081"/>
                  <a:ext cx="370" cy="180"/>
                  <a:chOff x="2541" y="1440"/>
                  <a:chExt cx="370" cy="180"/>
                </a:xfrm>
              </p:grpSpPr>
              <p:grpSp>
                <p:nvGrpSpPr>
                  <p:cNvPr id="14409" name="Group 259"/>
                  <p:cNvGrpSpPr>
                    <a:grpSpLocks/>
                  </p:cNvGrpSpPr>
                  <p:nvPr/>
                </p:nvGrpSpPr>
                <p:grpSpPr bwMode="auto">
                  <a:xfrm flipH="1">
                    <a:off x="2541" y="1448"/>
                    <a:ext cx="370" cy="172"/>
                    <a:chOff x="3824" y="2208"/>
                    <a:chExt cx="277" cy="121"/>
                  </a:xfrm>
                </p:grpSpPr>
                <p:sp>
                  <p:nvSpPr>
                    <p:cNvPr id="14411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4" y="2208"/>
                      <a:ext cx="254" cy="121"/>
                    </a:xfrm>
                    <a:prstGeom prst="roundRect">
                      <a:avLst>
                        <a:gd name="adj" fmla="val 49542"/>
                      </a:avLst>
                    </a:prstGeom>
                    <a:solidFill>
                      <a:schemeClr val="hlink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12" name="AutoShape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7" y="2208"/>
                      <a:ext cx="204" cy="121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chemeClr val="hlink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r"/>
                      <a:endParaRPr lang="vi-VN">
                        <a:latin typeface=".VnArial" pitchFamily="34" charset="0"/>
                      </a:endParaRPr>
                    </a:p>
                  </p:txBody>
                </p:sp>
              </p:grpSp>
              <p:sp>
                <p:nvSpPr>
                  <p:cNvPr id="14410" name="Text Box 262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2609" y="1440"/>
                    <a:ext cx="18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r"/>
                    <a:r>
                      <a:rPr lang="en-US" sz="1200" b="1">
                        <a:solidFill>
                          <a:srgbClr val="000000"/>
                        </a:solidFill>
                        <a:latin typeface=".VnBlackH" pitchFamily="34" charset="0"/>
                      </a:rPr>
                      <a:t>T</a:t>
                    </a:r>
                  </a:p>
                </p:txBody>
              </p:sp>
            </p:grpSp>
            <p:grpSp>
              <p:nvGrpSpPr>
                <p:cNvPr id="14400" name="Group 263"/>
                <p:cNvGrpSpPr>
                  <a:grpSpLocks/>
                </p:cNvGrpSpPr>
                <p:nvPr/>
              </p:nvGrpSpPr>
              <p:grpSpPr bwMode="auto">
                <a:xfrm>
                  <a:off x="2093" y="2877"/>
                  <a:ext cx="355" cy="175"/>
                  <a:chOff x="2541" y="1718"/>
                  <a:chExt cx="355" cy="175"/>
                </a:xfrm>
              </p:grpSpPr>
              <p:sp>
                <p:nvSpPr>
                  <p:cNvPr id="14407" name="Freeform 264"/>
                  <p:cNvSpPr>
                    <a:spLocks/>
                  </p:cNvSpPr>
                  <p:nvPr/>
                </p:nvSpPr>
                <p:spPr bwMode="auto">
                  <a:xfrm flipH="1">
                    <a:off x="2541" y="1721"/>
                    <a:ext cx="355" cy="172"/>
                  </a:xfrm>
                  <a:custGeom>
                    <a:avLst/>
                    <a:gdLst>
                      <a:gd name="T0" fmla="*/ 0 w 1185"/>
                      <a:gd name="T1" fmla="*/ 0 h 774"/>
                      <a:gd name="T2" fmla="*/ 0 w 1185"/>
                      <a:gd name="T3" fmla="*/ 0 h 774"/>
                      <a:gd name="T4" fmla="*/ 0 w 1185"/>
                      <a:gd name="T5" fmla="*/ 0 h 774"/>
                      <a:gd name="T6" fmla="*/ 0 w 1185"/>
                      <a:gd name="T7" fmla="*/ 0 h 774"/>
                      <a:gd name="T8" fmla="*/ 0 w 1185"/>
                      <a:gd name="T9" fmla="*/ 0 h 774"/>
                      <a:gd name="T10" fmla="*/ 0 w 1185"/>
                      <a:gd name="T11" fmla="*/ 0 h 7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85"/>
                      <a:gd name="T19" fmla="*/ 0 h 774"/>
                      <a:gd name="T20" fmla="*/ 1185 w 1185"/>
                      <a:gd name="T21" fmla="*/ 774 h 77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85" h="774">
                        <a:moveTo>
                          <a:pt x="0" y="0"/>
                        </a:moveTo>
                        <a:lnTo>
                          <a:pt x="1185" y="0"/>
                        </a:lnTo>
                        <a:lnTo>
                          <a:pt x="1185" y="774"/>
                        </a:lnTo>
                        <a:lnTo>
                          <a:pt x="0" y="774"/>
                        </a:lnTo>
                        <a:lnTo>
                          <a:pt x="266" y="3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08" name="Text Box 265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2622" y="1718"/>
                    <a:ext cx="197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r"/>
                    <a:r>
                      <a:rPr lang="en-US" sz="1200">
                        <a:solidFill>
                          <a:srgbClr val="000000"/>
                        </a:solidFill>
                        <a:latin typeface=".VnBlackH" pitchFamily="34" charset="0"/>
                      </a:rPr>
                      <a:t>X</a:t>
                    </a:r>
                  </a:p>
                </p:txBody>
              </p:sp>
            </p:grpSp>
            <p:grpSp>
              <p:nvGrpSpPr>
                <p:cNvPr id="14401" name="Group 266"/>
                <p:cNvGrpSpPr>
                  <a:grpSpLocks/>
                </p:cNvGrpSpPr>
                <p:nvPr/>
              </p:nvGrpSpPr>
              <p:grpSpPr bwMode="auto">
                <a:xfrm>
                  <a:off x="2093" y="3140"/>
                  <a:ext cx="370" cy="180"/>
                  <a:chOff x="2541" y="1440"/>
                  <a:chExt cx="370" cy="180"/>
                </a:xfrm>
              </p:grpSpPr>
              <p:grpSp>
                <p:nvGrpSpPr>
                  <p:cNvPr id="14403" name="Group 267"/>
                  <p:cNvGrpSpPr>
                    <a:grpSpLocks/>
                  </p:cNvGrpSpPr>
                  <p:nvPr/>
                </p:nvGrpSpPr>
                <p:grpSpPr bwMode="auto">
                  <a:xfrm flipH="1">
                    <a:off x="2541" y="1448"/>
                    <a:ext cx="370" cy="172"/>
                    <a:chOff x="3824" y="2208"/>
                    <a:chExt cx="277" cy="121"/>
                  </a:xfrm>
                </p:grpSpPr>
                <p:sp>
                  <p:nvSpPr>
                    <p:cNvPr id="14405" name="AutoShape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4" y="2208"/>
                      <a:ext cx="254" cy="121"/>
                    </a:xfrm>
                    <a:prstGeom prst="roundRect">
                      <a:avLst>
                        <a:gd name="adj" fmla="val 49542"/>
                      </a:avLst>
                    </a:prstGeom>
                    <a:solidFill>
                      <a:schemeClr val="hlink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06" name="AutoShape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7" y="2208"/>
                      <a:ext cx="204" cy="121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chemeClr val="hlink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r"/>
                      <a:endParaRPr lang="vi-VN">
                        <a:latin typeface=".VnArial" pitchFamily="34" charset="0"/>
                      </a:endParaRPr>
                    </a:p>
                  </p:txBody>
                </p:sp>
              </p:grpSp>
              <p:sp>
                <p:nvSpPr>
                  <p:cNvPr id="14404" name="Text Box 270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2609" y="1440"/>
                    <a:ext cx="18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r"/>
                    <a:r>
                      <a:rPr lang="en-US" sz="1200" b="1">
                        <a:solidFill>
                          <a:srgbClr val="000000"/>
                        </a:solidFill>
                        <a:latin typeface=".VnBlackH" pitchFamily="34" charset="0"/>
                      </a:rPr>
                      <a:t>T</a:t>
                    </a:r>
                  </a:p>
                </p:txBody>
              </p:sp>
            </p:grpSp>
            <p:sp>
              <p:nvSpPr>
                <p:cNvPr id="14402" name="Freeform 271"/>
                <p:cNvSpPr>
                  <a:spLocks/>
                </p:cNvSpPr>
                <p:nvPr/>
              </p:nvSpPr>
              <p:spPr bwMode="auto">
                <a:xfrm>
                  <a:off x="2069" y="975"/>
                  <a:ext cx="32" cy="2637"/>
                </a:xfrm>
                <a:custGeom>
                  <a:avLst/>
                  <a:gdLst>
                    <a:gd name="T0" fmla="*/ 0 w 1"/>
                    <a:gd name="T1" fmla="*/ 0 h 1936"/>
                    <a:gd name="T2" fmla="*/ 0 w 1"/>
                    <a:gd name="T3" fmla="*/ 31159 h 1936"/>
                    <a:gd name="T4" fmla="*/ 0 w 1"/>
                    <a:gd name="T5" fmla="*/ 57970 h 193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936"/>
                    <a:gd name="T11" fmla="*/ 1 w 1"/>
                    <a:gd name="T12" fmla="*/ 1936 h 19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936">
                      <a:moveTo>
                        <a:pt x="0" y="0"/>
                      </a:moveTo>
                      <a:cubicBezTo>
                        <a:pt x="0" y="359"/>
                        <a:pt x="0" y="718"/>
                        <a:pt x="0" y="1041"/>
                      </a:cubicBezTo>
                      <a:cubicBezTo>
                        <a:pt x="0" y="1364"/>
                        <a:pt x="0" y="1650"/>
                        <a:pt x="0" y="1936"/>
                      </a:cubicBezTo>
                    </a:path>
                  </a:pathLst>
                </a:custGeom>
                <a:noFill/>
                <a:ln w="76200">
                  <a:solidFill>
                    <a:srgbClr val="FF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7969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08" grpId="0" animBg="1"/>
      <p:bldP spid="86217" grpId="0" animBg="1"/>
      <p:bldP spid="862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WordArt 5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3581400" y="228600"/>
            <a:ext cx="2286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ADN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39700" y="1219200"/>
            <a:ext cx="435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FF0000"/>
                </a:solidFill>
              </a:rPr>
              <a:t>1. Cấu tạo hóa học của phân tử ADN</a:t>
            </a:r>
            <a:r>
              <a:rPr lang="en-US" altLang="en-US" sz="2000">
                <a:latin typeface="VNI-Times" pitchFamily="2" charset="0"/>
              </a:rPr>
              <a:t>: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0" y="1600200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  2.</a:t>
            </a:r>
            <a:r>
              <a:rPr lang="en-US" altLang="en-US" sz="2000" b="1" u="sng">
                <a:solidFill>
                  <a:srgbClr val="FF0000"/>
                </a:solidFill>
              </a:rPr>
              <a:t> Cấu trúc không gian của phân tử ADN</a:t>
            </a:r>
          </a:p>
        </p:txBody>
      </p:sp>
      <p:pic>
        <p:nvPicPr>
          <p:cNvPr id="16390" name="Picture 8" descr="ADN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17399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Line 9"/>
          <p:cNvSpPr>
            <a:spLocks noChangeShapeType="1"/>
          </p:cNvSpPr>
          <p:nvPr/>
        </p:nvSpPr>
        <p:spPr bwMode="auto">
          <a:xfrm>
            <a:off x="4343400" y="1295400"/>
            <a:ext cx="0" cy="556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0" y="2895600"/>
            <a:ext cx="419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</a:rPr>
              <a:t>Phân tử ADN là chuỗi xoắn kép gồm 2 mạch đơn xoắn đều đặn quanh 1 trục theo chiều từ trái sang phải.</a:t>
            </a:r>
          </a:p>
        </p:txBody>
      </p:sp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0" y="3962400"/>
            <a:ext cx="4191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- Giữa 2 mạch các nuclêôtit liên kết với nhau bằng liên kết hiđrô theo nguyên tắc bổ sung. </a:t>
            </a:r>
          </a:p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+ A liên kết với T = 2 liên kết hiđrô</a:t>
            </a:r>
          </a:p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+ G liên kết với X = 3 liên kết hiđrô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562600" y="3443288"/>
            <a:ext cx="3657600" cy="885825"/>
            <a:chOff x="3312" y="2169"/>
            <a:chExt cx="2304" cy="558"/>
          </a:xfrm>
        </p:grpSpPr>
        <p:sp>
          <p:nvSpPr>
            <p:cNvPr id="16397" name="Text Box 11"/>
            <p:cNvSpPr txBox="1">
              <a:spLocks noChangeArrowheads="1"/>
            </p:cNvSpPr>
            <p:nvPr/>
          </p:nvSpPr>
          <p:spPr bwMode="auto">
            <a:xfrm>
              <a:off x="3360" y="2169"/>
              <a:ext cx="22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FF"/>
                  </a:solidFill>
                </a:rPr>
                <a:t>-A –T- G - G- X - T- A - G - T -X - </a:t>
              </a:r>
            </a:p>
          </p:txBody>
        </p:sp>
        <p:sp>
          <p:nvSpPr>
            <p:cNvPr id="16398" name="Text Box 12"/>
            <p:cNvSpPr txBox="1">
              <a:spLocks noChangeArrowheads="1"/>
            </p:cNvSpPr>
            <p:nvPr/>
          </p:nvSpPr>
          <p:spPr bwMode="auto">
            <a:xfrm>
              <a:off x="3312" y="2496"/>
              <a:ext cx="22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FF0000"/>
                  </a:solidFill>
                  <a:latin typeface="VNI-Times" pitchFamily="2" charset="0"/>
                </a:rPr>
                <a:t>- T- A - X - X - G- A - T –X- A- G-  </a:t>
              </a:r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3504" y="2352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3696" y="2352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>
              <a:off x="4752" y="2352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5184" y="2352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4992" y="2352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3888" y="2352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05" name="Line 22"/>
            <p:cNvSpPr>
              <a:spLocks noChangeShapeType="1"/>
            </p:cNvSpPr>
            <p:nvPr/>
          </p:nvSpPr>
          <p:spPr bwMode="auto">
            <a:xfrm>
              <a:off x="4320" y="2352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06" name="Line 23"/>
            <p:cNvSpPr>
              <a:spLocks noChangeShapeType="1"/>
            </p:cNvSpPr>
            <p:nvPr/>
          </p:nvSpPr>
          <p:spPr bwMode="auto">
            <a:xfrm>
              <a:off x="5376" y="2352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07" name="Line 24"/>
            <p:cNvSpPr>
              <a:spLocks noChangeShapeType="1"/>
            </p:cNvSpPr>
            <p:nvPr/>
          </p:nvSpPr>
          <p:spPr bwMode="auto">
            <a:xfrm>
              <a:off x="4560" y="2352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08" name="Line 25"/>
            <p:cNvSpPr>
              <a:spLocks noChangeShapeType="1"/>
            </p:cNvSpPr>
            <p:nvPr/>
          </p:nvSpPr>
          <p:spPr bwMode="auto">
            <a:xfrm>
              <a:off x="4128" y="2352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096000" y="2422525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00FF"/>
                </a:solidFill>
              </a:rPr>
              <a:t>Trình tự nucleotit trên mạch còn lại:</a:t>
            </a:r>
          </a:p>
        </p:txBody>
      </p:sp>
      <p:sp>
        <p:nvSpPr>
          <p:cNvPr id="16396" name="Rectangle 28"/>
          <p:cNvSpPr>
            <a:spLocks noChangeArrowheads="1"/>
          </p:cNvSpPr>
          <p:nvPr/>
        </p:nvSpPr>
        <p:spPr bwMode="auto">
          <a:xfrm>
            <a:off x="152400" y="2286000"/>
            <a:ext cx="50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  <a:sym typeface="Wingdings" pitchFamily="2" charset="2"/>
              </a:rPr>
              <a:t>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905000" y="197643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 smtClean="0">
                <a:solidFill>
                  <a:srgbClr val="0000FF"/>
                </a:solidFill>
              </a:rPr>
              <a:t>BÀI </a:t>
            </a:r>
            <a:r>
              <a:rPr lang="en-US" altLang="en-US" b="1" u="sng" dirty="0">
                <a:solidFill>
                  <a:srgbClr val="0000FF"/>
                </a:solidFill>
              </a:rPr>
              <a:t>15</a:t>
            </a:r>
            <a:r>
              <a:rPr lang="en-US" altLang="en-US" dirty="0"/>
              <a:t> :</a:t>
            </a:r>
            <a:r>
              <a:rPr lang="en-US" altLang="en-US" dirty="0">
                <a:latin typeface="VNI-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05998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sz="4000" b="1" i="1" dirty="0" err="1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Chức</a:t>
            </a:r>
            <a:r>
              <a:rPr lang="en-US" sz="4000" b="1" i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năng</a:t>
            </a:r>
            <a:r>
              <a:rPr lang="en-US" sz="4000" b="1" i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nhiễm</a:t>
            </a:r>
            <a:r>
              <a:rPr lang="en-US" sz="4000" b="1" i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sắc</a:t>
            </a:r>
            <a:r>
              <a:rPr lang="en-US" sz="4000" b="1" i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thể</a:t>
            </a:r>
            <a:r>
              <a:rPr lang="en-US" sz="4000" b="1" i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3600" dirty="0" smtClean="0"/>
              <a:t>-NST </a:t>
            </a:r>
            <a:r>
              <a:rPr lang="en-US" sz="3600" dirty="0" err="1" smtClean="0"/>
              <a:t>là</a:t>
            </a:r>
            <a:r>
              <a:rPr lang="en-US" sz="3600" dirty="0" smtClean="0"/>
              <a:t>  </a:t>
            </a:r>
            <a:r>
              <a:rPr lang="en-US" sz="3600" dirty="0" err="1" smtClean="0"/>
              <a:t>cấu</a:t>
            </a:r>
            <a:r>
              <a:rPr lang="en-US" sz="3600" dirty="0" smtClean="0"/>
              <a:t> </a:t>
            </a:r>
            <a:r>
              <a:rPr lang="en-US" sz="3600" dirty="0" err="1" smtClean="0"/>
              <a:t>trúc</a:t>
            </a:r>
            <a:r>
              <a:rPr lang="en-US" sz="3600" dirty="0" smtClean="0"/>
              <a:t> </a:t>
            </a:r>
            <a:r>
              <a:rPr lang="en-US" sz="3600" dirty="0" err="1" smtClean="0"/>
              <a:t>mang</a:t>
            </a:r>
            <a:r>
              <a:rPr lang="en-US" sz="3600" dirty="0" smtClean="0"/>
              <a:t> gen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bản</a:t>
            </a:r>
            <a:r>
              <a:rPr lang="en-US" sz="3600" dirty="0" smtClean="0"/>
              <a:t> </a:t>
            </a:r>
            <a:r>
              <a:rPr lang="en-US" sz="3600" dirty="0" err="1" smtClean="0"/>
              <a:t>chất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AND.</a:t>
            </a:r>
          </a:p>
          <a:p>
            <a:pPr marL="0" indent="0" eaLnBrk="1" hangingPunct="1">
              <a:buFontTx/>
              <a:buNone/>
            </a:pPr>
            <a:r>
              <a:rPr lang="en-US" sz="3600" dirty="0" smtClean="0"/>
              <a:t>-NST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khả</a:t>
            </a:r>
            <a:r>
              <a:rPr lang="en-US" sz="3600" dirty="0" smtClean="0"/>
              <a:t> </a:t>
            </a:r>
            <a:r>
              <a:rPr lang="en-US" sz="3600" dirty="0" err="1" smtClean="0"/>
              <a:t>năng</a:t>
            </a:r>
            <a:r>
              <a:rPr lang="en-US" sz="3600" dirty="0" smtClean="0"/>
              <a:t>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nhân</a:t>
            </a:r>
            <a:r>
              <a:rPr lang="en-US" sz="3600" dirty="0" smtClean="0"/>
              <a:t> </a:t>
            </a:r>
            <a:r>
              <a:rPr lang="en-US" sz="3600" dirty="0" err="1" smtClean="0"/>
              <a:t>đôi</a:t>
            </a:r>
            <a:r>
              <a:rPr lang="en-US" sz="3600" dirty="0" smtClean="0"/>
              <a:t> </a:t>
            </a:r>
            <a:r>
              <a:rPr lang="en-US" sz="3600" dirty="0" err="1" smtClean="0"/>
              <a:t>nhờ</a:t>
            </a:r>
            <a:r>
              <a:rPr lang="en-US" sz="3600" dirty="0" smtClean="0"/>
              <a:t> </a:t>
            </a:r>
            <a:r>
              <a:rPr lang="en-US" sz="3600" dirty="0" err="1" smtClean="0"/>
              <a:t>đó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gen </a:t>
            </a:r>
            <a:r>
              <a:rPr lang="en-US" sz="3600" dirty="0" err="1" smtClean="0"/>
              <a:t>quy</a:t>
            </a:r>
            <a:r>
              <a:rPr lang="en-US" sz="3600" dirty="0" smtClean="0"/>
              <a:t> </a:t>
            </a:r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tính</a:t>
            </a:r>
            <a:r>
              <a:rPr lang="en-US" sz="3600" dirty="0" smtClean="0"/>
              <a:t> </a:t>
            </a:r>
            <a:r>
              <a:rPr lang="en-US" sz="3600" dirty="0" err="1" smtClean="0"/>
              <a:t>trạng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di </a:t>
            </a:r>
            <a:r>
              <a:rPr lang="en-US" sz="3600" dirty="0" err="1" smtClean="0"/>
              <a:t>truyền</a:t>
            </a:r>
            <a:r>
              <a:rPr lang="en-US" sz="3600" dirty="0" smtClean="0"/>
              <a:t> qua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thế</a:t>
            </a:r>
            <a:r>
              <a:rPr lang="en-US" sz="3600" dirty="0" smtClean="0"/>
              <a:t> </a:t>
            </a:r>
            <a:r>
              <a:rPr lang="en-US" sz="3600" dirty="0" err="1" smtClean="0"/>
              <a:t>hệ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tế</a:t>
            </a:r>
            <a:r>
              <a:rPr lang="en-US" sz="3600" dirty="0" smtClean="0"/>
              <a:t> </a:t>
            </a:r>
            <a:r>
              <a:rPr lang="en-US" sz="3600" dirty="0" err="1" smtClean="0"/>
              <a:t>bào</a:t>
            </a:r>
            <a:r>
              <a:rPr lang="en-US" sz="3600" dirty="0" smtClean="0"/>
              <a:t> </a:t>
            </a:r>
            <a:r>
              <a:rPr lang="en-US" sz="3600" dirty="0" err="1" smtClean="0"/>
              <a:t>cơ</a:t>
            </a:r>
            <a:r>
              <a:rPr lang="en-US" sz="3600" dirty="0" smtClean="0"/>
              <a:t> </a:t>
            </a:r>
            <a:r>
              <a:rPr lang="en-US" sz="3600" dirty="0" err="1" smtClean="0"/>
              <a:t>thể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376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4038600" y="152400"/>
            <a:ext cx="1981200" cy="579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ADN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0" y="1143000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  2.</a:t>
            </a:r>
            <a:r>
              <a:rPr lang="en-US" altLang="en-US" sz="2000" b="1" u="sng">
                <a:solidFill>
                  <a:srgbClr val="FF0000"/>
                </a:solidFill>
              </a:rPr>
              <a:t> Cấu trúc không gian của phân tử ADN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39700" y="838200"/>
            <a:ext cx="435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FF0000"/>
                </a:solidFill>
              </a:rPr>
              <a:t>1. Cấu tạo hóa học của phân tử ADN</a:t>
            </a:r>
            <a:r>
              <a:rPr lang="en-US" altLang="en-US" sz="2000">
                <a:latin typeface="VNI-Times" pitchFamily="2" charset="0"/>
              </a:rPr>
              <a:t>:</a:t>
            </a:r>
          </a:p>
        </p:txBody>
      </p:sp>
      <p:pic>
        <p:nvPicPr>
          <p:cNvPr id="17414" name="Picture 9" descr="ADN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1676400"/>
            <a:ext cx="17399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Line 10"/>
          <p:cNvSpPr>
            <a:spLocks noChangeShapeType="1"/>
          </p:cNvSpPr>
          <p:nvPr/>
        </p:nvSpPr>
        <p:spPr bwMode="auto">
          <a:xfrm flipH="1">
            <a:off x="4038600" y="1447800"/>
            <a:ext cx="304800" cy="5029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0" y="1752600"/>
            <a:ext cx="495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</a:rPr>
              <a:t>ADN là chuỗi xoắn kép gồm 2 mạch đơn xoắn đều đặn quanh 1 trục theo chiều từ trái sang phải.</a:t>
            </a:r>
          </a:p>
        </p:txBody>
      </p:sp>
      <p:sp>
        <p:nvSpPr>
          <p:cNvPr id="17417" name="Line 13"/>
          <p:cNvSpPr>
            <a:spLocks noChangeShapeType="1"/>
          </p:cNvSpPr>
          <p:nvPr/>
        </p:nvSpPr>
        <p:spPr bwMode="auto">
          <a:xfrm flipH="1">
            <a:off x="4953000" y="914400"/>
            <a:ext cx="0" cy="594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6934200" y="1752600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sz="2000">
                <a:solidFill>
                  <a:srgbClr val="FF3399"/>
                </a:solidFill>
              </a:rPr>
              <a:t>?  Hệ quả của nguyên tắc bổ sung được thể hiện ở những điểm nào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0" y="4572000"/>
            <a:ext cx="4953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</a:rPr>
              <a:t>Hệ quả của NTBS:</a:t>
            </a:r>
          </a:p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+ Khi biết trình tự sắp xếp các nucleotit trong mạch đơn này thì có thể suy ra trình tự của mạch còn lại.</a:t>
            </a: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304800" y="6477000"/>
            <a:ext cx="7620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5943600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</a:rPr>
              <a:t>+ Tỉ lệ các loại đơn phân: A=T, G=X                  </a:t>
            </a: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1219200" y="6248400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</a:rPr>
              <a:t>A+G  = T+X</a:t>
            </a:r>
          </a:p>
        </p:txBody>
      </p:sp>
      <p:sp>
        <p:nvSpPr>
          <p:cNvPr id="17423" name="Text Box 20"/>
          <p:cNvSpPr txBox="1">
            <a:spLocks noChangeArrowheads="1"/>
          </p:cNvSpPr>
          <p:nvPr/>
        </p:nvSpPr>
        <p:spPr bwMode="auto">
          <a:xfrm>
            <a:off x="0" y="2667000"/>
            <a:ext cx="4191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- Giữa 2 mạch các nuclêôtit liên kết với nhau bằng liên kết hiđrô theo nguyên tắc bổ sung. </a:t>
            </a:r>
          </a:p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+ A liên kết với T = 2 liên kết hiđrô</a:t>
            </a:r>
          </a:p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+ G liên kết với X = 3 liên kết hiđrô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905000" y="197643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 smtClean="0">
                <a:solidFill>
                  <a:srgbClr val="0000FF"/>
                </a:solidFill>
              </a:rPr>
              <a:t>BÀI </a:t>
            </a:r>
            <a:r>
              <a:rPr lang="en-US" altLang="en-US" b="1" u="sng" dirty="0">
                <a:solidFill>
                  <a:srgbClr val="0000FF"/>
                </a:solidFill>
              </a:rPr>
              <a:t>15</a:t>
            </a:r>
            <a:r>
              <a:rPr lang="en-US" altLang="en-US" dirty="0"/>
              <a:t> :</a:t>
            </a:r>
            <a:r>
              <a:rPr lang="en-US" altLang="en-US" dirty="0">
                <a:latin typeface="VNI-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7158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/>
      <p:bldP spid="47119" grpId="0"/>
      <p:bldP spid="47120" grpId="0" animBg="1"/>
      <p:bldP spid="47122" grpId="0"/>
      <p:bldP spid="471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6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4343400" y="152400"/>
            <a:ext cx="1752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ADN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762000"/>
            <a:ext cx="434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FF0000"/>
                </a:solidFill>
              </a:rPr>
              <a:t>1. Cấu tạo hóa học của phân tử ADN</a:t>
            </a:r>
            <a:r>
              <a:rPr lang="en-US" altLang="en-US" sz="2000"/>
              <a:t>: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0" y="1143000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FF0000"/>
                </a:solidFill>
              </a:rPr>
              <a:t>2. Cấu trúc không gian của phân tử ADN</a:t>
            </a:r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4191000" y="990600"/>
            <a:ext cx="0" cy="571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4191000" y="914400"/>
            <a:ext cx="4495800" cy="1158875"/>
            <a:chOff x="2640" y="576"/>
            <a:chExt cx="2832" cy="730"/>
          </a:xfrm>
        </p:grpSpPr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2662" y="720"/>
              <a:ext cx="20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FF3399"/>
                  </a:solidFill>
                </a:rPr>
                <a:t>? Em có nhận xét gì về tỉ lệ</a:t>
              </a:r>
            </a:p>
          </p:txBody>
        </p:sp>
        <p:sp>
          <p:nvSpPr>
            <p:cNvPr id="18445" name="Text Box 12"/>
            <p:cNvSpPr txBox="1">
              <a:spLocks noChangeArrowheads="1"/>
            </p:cNvSpPr>
            <p:nvPr/>
          </p:nvSpPr>
          <p:spPr bwMode="auto">
            <a:xfrm>
              <a:off x="4656" y="576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solidFill>
                    <a:srgbClr val="FF3399"/>
                  </a:solidFill>
                  <a:latin typeface="VNI-Times" pitchFamily="2" charset="0"/>
                </a:rPr>
                <a:t>A + T</a:t>
              </a:r>
              <a:r>
                <a:rPr lang="en-US" altLang="en-US" sz="2000">
                  <a:solidFill>
                    <a:srgbClr val="FF3399"/>
                  </a:solidFill>
                  <a:latin typeface="VNI-Times" pitchFamily="2" charset="0"/>
                </a:rPr>
                <a:t> </a:t>
              </a:r>
            </a:p>
          </p:txBody>
        </p:sp>
        <p:sp>
          <p:nvSpPr>
            <p:cNvPr id="18446" name="Text Box 13"/>
            <p:cNvSpPr txBox="1">
              <a:spLocks noChangeArrowheads="1"/>
            </p:cNvSpPr>
            <p:nvPr/>
          </p:nvSpPr>
          <p:spPr bwMode="auto">
            <a:xfrm>
              <a:off x="4560" y="864"/>
              <a:ext cx="7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solidFill>
                    <a:srgbClr val="FF3399"/>
                  </a:solidFill>
                  <a:latin typeface="VNI-Times" pitchFamily="2" charset="0"/>
                </a:rPr>
                <a:t>G + X</a:t>
              </a:r>
            </a:p>
          </p:txBody>
        </p:sp>
        <p:sp>
          <p:nvSpPr>
            <p:cNvPr id="18447" name="Line 14"/>
            <p:cNvSpPr>
              <a:spLocks noChangeShapeType="1"/>
            </p:cNvSpPr>
            <p:nvPr/>
          </p:nvSpPr>
          <p:spPr bwMode="auto">
            <a:xfrm>
              <a:off x="4748" y="864"/>
              <a:ext cx="38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8" name="Text Box 15"/>
            <p:cNvSpPr txBox="1">
              <a:spLocks noChangeArrowheads="1"/>
            </p:cNvSpPr>
            <p:nvPr/>
          </p:nvSpPr>
          <p:spPr bwMode="auto">
            <a:xfrm>
              <a:off x="2640" y="1056"/>
              <a:ext cx="28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FF3399"/>
                  </a:solidFill>
                </a:rPr>
                <a:t>trong ADN ở các loài khác nhau?</a:t>
              </a:r>
            </a:p>
          </p:txBody>
        </p:sp>
      </p:grpSp>
      <p:sp>
        <p:nvSpPr>
          <p:cNvPr id="18440" name="Text Box 54"/>
          <p:cNvSpPr txBox="1">
            <a:spLocks noChangeArrowheads="1"/>
          </p:cNvSpPr>
          <p:nvPr/>
        </p:nvSpPr>
        <p:spPr bwMode="auto">
          <a:xfrm>
            <a:off x="0" y="1828800"/>
            <a:ext cx="411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</a:rPr>
              <a:t>ADN là chuỗi xoắn kép gồm 2 mạch đơn xoắn đều đặn quanh 1 trục theo chiều từ trái sang phải.</a:t>
            </a:r>
          </a:p>
        </p:txBody>
      </p:sp>
      <p:sp>
        <p:nvSpPr>
          <p:cNvPr id="18441" name="Text Box 55"/>
          <p:cNvSpPr txBox="1">
            <a:spLocks noChangeArrowheads="1"/>
          </p:cNvSpPr>
          <p:nvPr/>
        </p:nvSpPr>
        <p:spPr bwMode="auto">
          <a:xfrm>
            <a:off x="0" y="2743200"/>
            <a:ext cx="3962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sz="2000"/>
              <a:t>- </a:t>
            </a:r>
            <a:r>
              <a:rPr lang="en-US" altLang="en-US" sz="2000">
                <a:solidFill>
                  <a:srgbClr val="0000FF"/>
                </a:solidFill>
              </a:rPr>
              <a:t>Các nu giữa 2 mạch đơn liên kết với nhau thành từng cặp theo nguyên tắc bổ sung: A-T, G-X. </a:t>
            </a:r>
          </a:p>
        </p:txBody>
      </p:sp>
      <p:sp>
        <p:nvSpPr>
          <p:cNvPr id="18442" name="Text Box 56"/>
          <p:cNvSpPr txBox="1">
            <a:spLocks noChangeArrowheads="1"/>
          </p:cNvSpPr>
          <p:nvPr/>
        </p:nvSpPr>
        <p:spPr bwMode="auto">
          <a:xfrm>
            <a:off x="0" y="3733800"/>
            <a:ext cx="42672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1800"/>
              <a:t>  </a:t>
            </a:r>
            <a:r>
              <a:rPr lang="en-US" altLang="en-US" sz="2000">
                <a:solidFill>
                  <a:srgbClr val="0000FF"/>
                </a:solidFill>
              </a:rPr>
              <a:t>Hệ quả của NTBS:</a:t>
            </a:r>
          </a:p>
          <a:p>
            <a:pPr algn="just" eaLnBrk="1" hangingPunct="1"/>
            <a:r>
              <a:rPr lang="en-US" altLang="en-US" sz="2000">
                <a:solidFill>
                  <a:srgbClr val="0000FF"/>
                </a:solidFill>
              </a:rPr>
              <a:t>+ Khi biết trình tự sắp xếp các nu trong mạch đơn này thì có thể suy ra trình tự của mạch còn lại.</a:t>
            </a:r>
          </a:p>
          <a:p>
            <a:pPr algn="just" eaLnBrk="1" hangingPunct="1"/>
            <a:r>
              <a:rPr lang="en-US" altLang="en-US" sz="2000">
                <a:solidFill>
                  <a:srgbClr val="0000FF"/>
                </a:solidFill>
              </a:rPr>
              <a:t>+ Tỉ lệ các loại đơn phân: A=T, G=X </a:t>
            </a:r>
          </a:p>
          <a:p>
            <a:pPr algn="just" eaLnBrk="1" hangingPunct="1"/>
            <a:r>
              <a:rPr lang="en-US" altLang="en-US" sz="2000">
                <a:solidFill>
                  <a:srgbClr val="0000FF"/>
                </a:solidFill>
              </a:rPr>
              <a:t>                     A+G  = T+X</a:t>
            </a:r>
          </a:p>
        </p:txBody>
      </p:sp>
      <p:sp>
        <p:nvSpPr>
          <p:cNvPr id="18443" name="Line 57"/>
          <p:cNvSpPr>
            <a:spLocks noChangeShapeType="1"/>
          </p:cNvSpPr>
          <p:nvPr/>
        </p:nvSpPr>
        <p:spPr bwMode="auto">
          <a:xfrm>
            <a:off x="554182" y="5486400"/>
            <a:ext cx="7620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535670" y="83343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 smtClean="0">
                <a:solidFill>
                  <a:srgbClr val="0000FF"/>
                </a:solidFill>
              </a:rPr>
              <a:t>BÀI </a:t>
            </a:r>
            <a:r>
              <a:rPr lang="en-US" altLang="en-US" b="1" u="sng" dirty="0">
                <a:solidFill>
                  <a:srgbClr val="0000FF"/>
                </a:solidFill>
              </a:rPr>
              <a:t>15</a:t>
            </a:r>
            <a:r>
              <a:rPr lang="en-US" altLang="en-US" dirty="0"/>
              <a:t> :</a:t>
            </a:r>
            <a:r>
              <a:rPr lang="en-US" altLang="en-US" dirty="0">
                <a:latin typeface="VNI-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6340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WordArt 5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4343400" y="152400"/>
            <a:ext cx="1752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ADN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0" y="1828800"/>
            <a:ext cx="457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1800"/>
              <a:t> </a:t>
            </a:r>
            <a:r>
              <a:rPr lang="en-US" altLang="en-US" sz="2000">
                <a:solidFill>
                  <a:srgbClr val="0000FF"/>
                </a:solidFill>
              </a:rPr>
              <a:t>Phân tử ADN là chuỗi xoắn kép gồm 2 mạch đơn xoắn đều đặn quanh 1 trục theo chiều từ trái sang phải.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0" y="2743200"/>
            <a:ext cx="449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sz="2000"/>
              <a:t>- </a:t>
            </a:r>
            <a:r>
              <a:rPr lang="en-US" altLang="en-US" sz="2000">
                <a:solidFill>
                  <a:srgbClr val="0000FF"/>
                </a:solidFill>
              </a:rPr>
              <a:t>Các Nu giữa 2 mạch đơn liên kết với nhau thành từng cặp theo nguyên tắc bổ sung: A-T, G-X. 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0" y="3733800"/>
            <a:ext cx="45720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1800"/>
              <a:t>  </a:t>
            </a:r>
            <a:r>
              <a:rPr lang="en-US" altLang="en-US" sz="2000">
                <a:solidFill>
                  <a:srgbClr val="0000FF"/>
                </a:solidFill>
              </a:rPr>
              <a:t>Hệ quả của NTBS:</a:t>
            </a:r>
          </a:p>
          <a:p>
            <a:pPr algn="just" eaLnBrk="1" hangingPunct="1"/>
            <a:r>
              <a:rPr lang="en-US" altLang="en-US" sz="2000">
                <a:solidFill>
                  <a:srgbClr val="0000FF"/>
                </a:solidFill>
              </a:rPr>
              <a:t>+ Khi biết trình tự sắp xếp các Nu trong mạch đơn này thì có thể suy ra trình tự của mạch còn lại</a:t>
            </a:r>
          </a:p>
          <a:p>
            <a:pPr algn="just" eaLnBrk="1" hangingPunct="1"/>
            <a:r>
              <a:rPr lang="en-US" altLang="en-US" sz="2000">
                <a:solidFill>
                  <a:srgbClr val="0000FF"/>
                </a:solidFill>
              </a:rPr>
              <a:t>+ Tỉ lệ các loại đơn phân: A=T, G=X </a:t>
            </a:r>
          </a:p>
          <a:p>
            <a:pPr algn="just" eaLnBrk="1" hangingPunct="1"/>
            <a:r>
              <a:rPr lang="en-US" altLang="en-US" sz="2000">
                <a:solidFill>
                  <a:srgbClr val="0000FF"/>
                </a:solidFill>
              </a:rPr>
              <a:t>                     A+G  = T+X</a:t>
            </a:r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457200" y="5486400"/>
            <a:ext cx="7620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0" y="1143000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FF0000"/>
                </a:solidFill>
              </a:rPr>
              <a:t>2. Cấu trúc không gian của phân tử ADN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0" y="762000"/>
            <a:ext cx="434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FF0000"/>
                </a:solidFill>
              </a:rPr>
              <a:t>1. Cấu tạo hóa học của phân tử ADN</a:t>
            </a:r>
            <a:r>
              <a:rPr lang="en-US" altLang="en-US" sz="2000"/>
              <a:t>:</a:t>
            </a:r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 flipH="1">
            <a:off x="4648200" y="990600"/>
            <a:ext cx="0" cy="586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7" name="AutoShape 17"/>
          <p:cNvSpPr>
            <a:spLocks noChangeArrowheads="1"/>
          </p:cNvSpPr>
          <p:nvPr/>
        </p:nvSpPr>
        <p:spPr bwMode="auto">
          <a:xfrm>
            <a:off x="5105400" y="1143000"/>
            <a:ext cx="3429000" cy="3276600"/>
          </a:xfrm>
          <a:prstGeom prst="cloudCallout">
            <a:avLst>
              <a:gd name="adj1" fmla="val -27778"/>
              <a:gd name="adj2" fmla="val 66764"/>
            </a:avLst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400">
                <a:solidFill>
                  <a:srgbClr val="FF3399"/>
                </a:solidFill>
              </a:rPr>
              <a:t>     Theo em  việc tìm hiểu cấu trúc của ADN có ý nghĩa gì trong đời sống?</a:t>
            </a:r>
          </a:p>
          <a:p>
            <a:endParaRPr lang="en-US" altLang="en-US" sz="2400"/>
          </a:p>
          <a:p>
            <a:pPr algn="ctr"/>
            <a:endParaRPr lang="en-US" alt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667000" y="83343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 smtClean="0">
                <a:solidFill>
                  <a:srgbClr val="0000FF"/>
                </a:solidFill>
              </a:rPr>
              <a:t>BÀI </a:t>
            </a:r>
            <a:r>
              <a:rPr lang="en-US" altLang="en-US" b="1" u="sng" dirty="0">
                <a:solidFill>
                  <a:srgbClr val="0000FF"/>
                </a:solidFill>
              </a:rPr>
              <a:t>15</a:t>
            </a:r>
            <a:r>
              <a:rPr lang="en-US" altLang="en-US" dirty="0"/>
              <a:t> :</a:t>
            </a:r>
            <a:r>
              <a:rPr lang="en-US" altLang="en-US" dirty="0">
                <a:latin typeface="VNI-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68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609600"/>
          </a:xfrm>
          <a:noFill/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smtClean="0">
                <a:latin typeface="Times New Roman" pitchFamily="18" charset="0"/>
              </a:rPr>
              <a:t>CHƯƠNG III : ADN VÀ GEN</a:t>
            </a:r>
          </a:p>
        </p:txBody>
      </p:sp>
      <p:sp>
        <p:nvSpPr>
          <p:cNvPr id="20484" name="WordArt 6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4343400" y="762000"/>
            <a:ext cx="1752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ADN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495800" y="1889125"/>
            <a:ext cx="4648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</a:rPr>
              <a:t>ADN là chuỗi xoắn kép gồm 2 mạch đơn xoắn đều đặn quanh 1 trục theo chiều từ trái sang phải.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4461164" y="2895600"/>
            <a:ext cx="441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sz="2000" dirty="0"/>
              <a:t>- </a:t>
            </a:r>
            <a:r>
              <a:rPr lang="en-US" altLang="en-US" sz="2000" dirty="0" err="1">
                <a:solidFill>
                  <a:srgbClr val="0000FF"/>
                </a:solidFill>
              </a:rPr>
              <a:t>Các</a:t>
            </a:r>
            <a:r>
              <a:rPr lang="en-US" altLang="en-US" sz="2000" dirty="0">
                <a:solidFill>
                  <a:srgbClr val="0000FF"/>
                </a:solidFill>
              </a:rPr>
              <a:t> Nu </a:t>
            </a:r>
            <a:r>
              <a:rPr lang="en-US" altLang="en-US" sz="2000" dirty="0" err="1">
                <a:solidFill>
                  <a:srgbClr val="0000FF"/>
                </a:solidFill>
              </a:rPr>
              <a:t>giữa</a:t>
            </a:r>
            <a:r>
              <a:rPr lang="en-US" altLang="en-US" sz="2000" dirty="0">
                <a:solidFill>
                  <a:srgbClr val="0000FF"/>
                </a:solidFill>
              </a:rPr>
              <a:t> 2 </a:t>
            </a:r>
            <a:r>
              <a:rPr lang="en-US" altLang="en-US" sz="2000" dirty="0" err="1">
                <a:solidFill>
                  <a:srgbClr val="0000FF"/>
                </a:solidFill>
              </a:rPr>
              <a:t>mạch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đơn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liên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kết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với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nhau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thành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từng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cặp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theo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nguyên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tăc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bổ</a:t>
            </a:r>
            <a:r>
              <a:rPr lang="en-US" altLang="en-US" sz="2000" dirty="0">
                <a:solidFill>
                  <a:srgbClr val="0000FF"/>
                </a:solidFill>
              </a:rPr>
              <a:t> sung: A-T, G-X. 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4419600" y="3874366"/>
            <a:ext cx="45720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1800" dirty="0"/>
              <a:t>  </a:t>
            </a:r>
            <a:r>
              <a:rPr lang="en-US" altLang="en-US" sz="2000" dirty="0" err="1">
                <a:solidFill>
                  <a:srgbClr val="0000FF"/>
                </a:solidFill>
              </a:rPr>
              <a:t>Hệ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quả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của</a:t>
            </a:r>
            <a:r>
              <a:rPr lang="en-US" altLang="en-US" sz="2000" dirty="0">
                <a:solidFill>
                  <a:srgbClr val="0000FF"/>
                </a:solidFill>
              </a:rPr>
              <a:t> NTBS:</a:t>
            </a:r>
          </a:p>
          <a:p>
            <a:pPr algn="just" eaLnBrk="1" hangingPunct="1"/>
            <a:r>
              <a:rPr lang="en-US" altLang="en-US" sz="2000" dirty="0">
                <a:solidFill>
                  <a:srgbClr val="0000FF"/>
                </a:solidFill>
              </a:rPr>
              <a:t>+ </a:t>
            </a:r>
            <a:r>
              <a:rPr lang="en-US" altLang="en-US" sz="2000" dirty="0" err="1">
                <a:solidFill>
                  <a:srgbClr val="0000FF"/>
                </a:solidFill>
              </a:rPr>
              <a:t>Khi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biết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trình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tự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sắp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xếp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các</a:t>
            </a:r>
            <a:r>
              <a:rPr lang="en-US" altLang="en-US" sz="2000" dirty="0">
                <a:solidFill>
                  <a:srgbClr val="0000FF"/>
                </a:solidFill>
              </a:rPr>
              <a:t> Nu </a:t>
            </a:r>
            <a:r>
              <a:rPr lang="en-US" altLang="en-US" sz="2000" dirty="0" err="1">
                <a:solidFill>
                  <a:srgbClr val="0000FF"/>
                </a:solidFill>
              </a:rPr>
              <a:t>trên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mạch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đơn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này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thì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có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thể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suy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ra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trình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tự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của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mạch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còn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lại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 algn="just" eaLnBrk="1" hangingPunct="1"/>
            <a:r>
              <a:rPr lang="en-US" altLang="en-US" sz="2000" dirty="0">
                <a:solidFill>
                  <a:srgbClr val="0000FF"/>
                </a:solidFill>
              </a:rPr>
              <a:t>+ </a:t>
            </a:r>
            <a:r>
              <a:rPr lang="en-US" altLang="en-US" sz="2000" dirty="0" err="1">
                <a:solidFill>
                  <a:srgbClr val="0000FF"/>
                </a:solidFill>
              </a:rPr>
              <a:t>Tỉ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lệ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các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loại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đơn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</a:rPr>
              <a:t>: A=T, G=X </a:t>
            </a:r>
          </a:p>
          <a:p>
            <a:pPr algn="just" eaLnBrk="1" hangingPunct="1"/>
            <a:r>
              <a:rPr lang="en-US" altLang="en-US" sz="2000" dirty="0">
                <a:solidFill>
                  <a:srgbClr val="0000FF"/>
                </a:solidFill>
              </a:rPr>
              <a:t>                     A+G  = T+X</a:t>
            </a: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0" y="3276600"/>
            <a:ext cx="441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</a:rPr>
              <a:t>ADN có cấu tạo đa dạng và đặc thù do thành phần, số lượng và trình tự sắp xếp của các loai nucleotit.</a:t>
            </a:r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0" y="4495800"/>
            <a:ext cx="434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sym typeface="Wingdings 3" pitchFamily="18" charset="2"/>
              </a:rPr>
              <a:t> </a:t>
            </a:r>
            <a:r>
              <a:rPr lang="en-US" altLang="en-US" sz="2000" dirty="0" err="1">
                <a:solidFill>
                  <a:srgbClr val="0000FF"/>
                </a:solidFill>
              </a:rPr>
              <a:t>là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cơ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sở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tử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cho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tính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đa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dạng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đặc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thù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của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sinh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vật</a:t>
            </a:r>
            <a:r>
              <a:rPr lang="en-US" altLang="en-US" sz="20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0" y="1524000"/>
            <a:ext cx="4343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000" dirty="0"/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tử</a:t>
            </a:r>
            <a:r>
              <a:rPr lang="en-US" altLang="en-US" sz="2000" dirty="0">
                <a:solidFill>
                  <a:srgbClr val="0000FF"/>
                </a:solidFill>
              </a:rPr>
              <a:t> ADN </a:t>
            </a:r>
            <a:r>
              <a:rPr lang="en-US" altLang="en-US" sz="2000" dirty="0" err="1">
                <a:solidFill>
                  <a:srgbClr val="0000FF"/>
                </a:solidFill>
              </a:rPr>
              <a:t>được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cấu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tạo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từ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các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nguyên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tố</a:t>
            </a:r>
            <a:r>
              <a:rPr lang="en-US" altLang="en-US" sz="2000" dirty="0">
                <a:solidFill>
                  <a:srgbClr val="0000FF"/>
                </a:solidFill>
              </a:rPr>
              <a:t> C,H, O, N, P</a:t>
            </a:r>
          </a:p>
          <a:p>
            <a:pPr algn="just" eaLnBrk="1" hangingPunct="1">
              <a:buFontTx/>
              <a:buChar char="-"/>
            </a:pPr>
            <a:r>
              <a:rPr lang="en-US" altLang="en-US" sz="2000" dirty="0">
                <a:solidFill>
                  <a:srgbClr val="0000FF"/>
                </a:solidFill>
              </a:rPr>
              <a:t> ADN </a:t>
            </a:r>
            <a:r>
              <a:rPr lang="en-US" altLang="en-US" sz="2000" dirty="0" err="1">
                <a:solidFill>
                  <a:srgbClr val="0000FF"/>
                </a:solidFill>
              </a:rPr>
              <a:t>là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đại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tử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cấu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tạo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theo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nguyên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tắc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đa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mà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đơn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là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các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nucleotit</a:t>
            </a:r>
            <a:r>
              <a:rPr lang="en-US" altLang="en-US" sz="2000" dirty="0">
                <a:solidFill>
                  <a:srgbClr val="0000FF"/>
                </a:solidFill>
              </a:rPr>
              <a:t> (</a:t>
            </a:r>
            <a:r>
              <a:rPr lang="en-US" altLang="en-US" sz="2000" dirty="0" err="1">
                <a:solidFill>
                  <a:srgbClr val="0000FF"/>
                </a:solidFill>
              </a:rPr>
              <a:t>gồm</a:t>
            </a:r>
            <a:r>
              <a:rPr lang="en-US" altLang="en-US" sz="2000" dirty="0">
                <a:solidFill>
                  <a:srgbClr val="0000FF"/>
                </a:solidFill>
              </a:rPr>
              <a:t> 4 </a:t>
            </a:r>
            <a:r>
              <a:rPr lang="en-US" altLang="en-US" sz="2000" dirty="0" err="1">
                <a:solidFill>
                  <a:srgbClr val="0000FF"/>
                </a:solidFill>
              </a:rPr>
              <a:t>loại</a:t>
            </a:r>
            <a:r>
              <a:rPr lang="en-US" altLang="en-US" sz="2000" dirty="0">
                <a:solidFill>
                  <a:srgbClr val="0000FF"/>
                </a:solidFill>
              </a:rPr>
              <a:t>: A,T,G,X)</a:t>
            </a: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0" y="1127125"/>
            <a:ext cx="434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FF0000"/>
                </a:solidFill>
              </a:rPr>
              <a:t>1/ Cấu tạo hóa học của phân tử ADN</a:t>
            </a:r>
            <a:r>
              <a:rPr lang="en-US" altLang="en-US" sz="2000"/>
              <a:t>:</a:t>
            </a:r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4572000" y="12192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FF0000"/>
                </a:solidFill>
              </a:rPr>
              <a:t>2- Cấu trúc không gian của phân tử ADN</a:t>
            </a:r>
          </a:p>
        </p:txBody>
      </p:sp>
      <p:sp>
        <p:nvSpPr>
          <p:cNvPr id="20493" name="Line 16"/>
          <p:cNvSpPr>
            <a:spLocks noChangeShapeType="1"/>
          </p:cNvSpPr>
          <p:nvPr/>
        </p:nvSpPr>
        <p:spPr bwMode="auto">
          <a:xfrm flipH="1">
            <a:off x="4419600" y="1371600"/>
            <a:ext cx="0" cy="548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4" name="Line 17"/>
          <p:cNvSpPr>
            <a:spLocks noChangeShapeType="1"/>
          </p:cNvSpPr>
          <p:nvPr/>
        </p:nvSpPr>
        <p:spPr bwMode="auto">
          <a:xfrm>
            <a:off x="4987637" y="5638800"/>
            <a:ext cx="7620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14600" y="692943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 smtClean="0">
                <a:solidFill>
                  <a:srgbClr val="0000FF"/>
                </a:solidFill>
              </a:rPr>
              <a:t>BÀI </a:t>
            </a:r>
            <a:r>
              <a:rPr lang="en-US" altLang="en-US" b="1" u="sng" dirty="0">
                <a:solidFill>
                  <a:srgbClr val="0000FF"/>
                </a:solidFill>
              </a:rPr>
              <a:t>15</a:t>
            </a:r>
            <a:r>
              <a:rPr lang="en-US" altLang="en-US" dirty="0"/>
              <a:t> :</a:t>
            </a:r>
            <a:r>
              <a:rPr lang="en-US" altLang="en-US" dirty="0">
                <a:latin typeface="VNI-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25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074863" y="2084388"/>
            <a:ext cx="730250" cy="3073400"/>
            <a:chOff x="2647" y="744"/>
            <a:chExt cx="393" cy="2007"/>
          </a:xfrm>
        </p:grpSpPr>
        <p:grpSp>
          <p:nvGrpSpPr>
            <p:cNvPr id="19702" name="Group 3"/>
            <p:cNvGrpSpPr>
              <a:grpSpLocks/>
            </p:cNvGrpSpPr>
            <p:nvPr/>
          </p:nvGrpSpPr>
          <p:grpSpPr bwMode="auto">
            <a:xfrm>
              <a:off x="2647" y="744"/>
              <a:ext cx="365" cy="179"/>
              <a:chOff x="385" y="2036"/>
              <a:chExt cx="365" cy="179"/>
            </a:xfrm>
          </p:grpSpPr>
          <p:grpSp>
            <p:nvGrpSpPr>
              <p:cNvPr id="19764" name="Group 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766" name="Group 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768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770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71" name="AutoShap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76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67" name="Line 1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765" name="Text Box 1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6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19703" name="AutoShape 12"/>
            <p:cNvSpPr>
              <a:spLocks noChangeArrowheads="1"/>
            </p:cNvSpPr>
            <p:nvPr/>
          </p:nvSpPr>
          <p:spPr bwMode="auto">
            <a:xfrm>
              <a:off x="2671" y="90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19704" name="Group 13"/>
            <p:cNvGrpSpPr>
              <a:grpSpLocks/>
            </p:cNvGrpSpPr>
            <p:nvPr/>
          </p:nvGrpSpPr>
          <p:grpSpPr bwMode="auto">
            <a:xfrm flipH="1">
              <a:off x="2671" y="1010"/>
              <a:ext cx="277" cy="180"/>
              <a:chOff x="715" y="2036"/>
              <a:chExt cx="277" cy="180"/>
            </a:xfrm>
          </p:grpSpPr>
          <p:grpSp>
            <p:nvGrpSpPr>
              <p:cNvPr id="19760" name="Group 14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762" name="AutoShape 15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63" name="AutoShape 16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761" name="Text Box 17"/>
              <p:cNvSpPr txBox="1">
                <a:spLocks noChangeArrowheads="1"/>
              </p:cNvSpPr>
              <p:nvPr/>
            </p:nvSpPr>
            <p:spPr bwMode="auto">
              <a:xfrm>
                <a:off x="725" y="2036"/>
                <a:ext cx="15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19705" name="Group 18"/>
            <p:cNvGrpSpPr>
              <a:grpSpLocks/>
            </p:cNvGrpSpPr>
            <p:nvPr/>
          </p:nvGrpSpPr>
          <p:grpSpPr bwMode="auto">
            <a:xfrm flipH="1">
              <a:off x="2657" y="1156"/>
              <a:ext cx="266" cy="179"/>
              <a:chOff x="727" y="1903"/>
              <a:chExt cx="266" cy="179"/>
            </a:xfrm>
          </p:grpSpPr>
          <p:sp>
            <p:nvSpPr>
              <p:cNvPr id="19758" name="Freeform 19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9" name="Text Box 20"/>
              <p:cNvSpPr txBox="1">
                <a:spLocks noChangeArrowheads="1"/>
              </p:cNvSpPr>
              <p:nvPr/>
            </p:nvSpPr>
            <p:spPr bwMode="auto">
              <a:xfrm>
                <a:off x="737" y="1903"/>
                <a:ext cx="168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19706" name="Group 21"/>
            <p:cNvGrpSpPr>
              <a:grpSpLocks/>
            </p:cNvGrpSpPr>
            <p:nvPr/>
          </p:nvGrpSpPr>
          <p:grpSpPr bwMode="auto">
            <a:xfrm flipH="1">
              <a:off x="2671" y="1273"/>
              <a:ext cx="277" cy="179"/>
              <a:chOff x="715" y="2036"/>
              <a:chExt cx="277" cy="179"/>
            </a:xfrm>
          </p:grpSpPr>
          <p:grpSp>
            <p:nvGrpSpPr>
              <p:cNvPr id="19754" name="Group 22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756" name="AutoShape 23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57" name="AutoShape 24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755" name="Text Box 25"/>
              <p:cNvSpPr txBox="1">
                <a:spLocks noChangeArrowheads="1"/>
              </p:cNvSpPr>
              <p:nvPr/>
            </p:nvSpPr>
            <p:spPr bwMode="auto">
              <a:xfrm>
                <a:off x="725" y="2036"/>
                <a:ext cx="154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19707" name="Group 26"/>
            <p:cNvGrpSpPr>
              <a:grpSpLocks/>
            </p:cNvGrpSpPr>
            <p:nvPr/>
          </p:nvGrpSpPr>
          <p:grpSpPr bwMode="auto">
            <a:xfrm>
              <a:off x="2647" y="1405"/>
              <a:ext cx="365" cy="180"/>
              <a:chOff x="385" y="2036"/>
              <a:chExt cx="365" cy="180"/>
            </a:xfrm>
          </p:grpSpPr>
          <p:grpSp>
            <p:nvGrpSpPr>
              <p:cNvPr id="19746" name="Group 27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748" name="Group 28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750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752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53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75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49" name="Line 33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747" name="Text Box 34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67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19708" name="AutoShape 35"/>
            <p:cNvSpPr>
              <a:spLocks noChangeArrowheads="1"/>
            </p:cNvSpPr>
            <p:nvPr/>
          </p:nvSpPr>
          <p:spPr bwMode="auto">
            <a:xfrm>
              <a:off x="2671" y="1563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19709" name="Group 36"/>
            <p:cNvGrpSpPr>
              <a:grpSpLocks/>
            </p:cNvGrpSpPr>
            <p:nvPr/>
          </p:nvGrpSpPr>
          <p:grpSpPr bwMode="auto">
            <a:xfrm flipH="1">
              <a:off x="2660" y="1689"/>
              <a:ext cx="266" cy="180"/>
              <a:chOff x="727" y="1903"/>
              <a:chExt cx="266" cy="180"/>
            </a:xfrm>
          </p:grpSpPr>
          <p:sp>
            <p:nvSpPr>
              <p:cNvPr id="19744" name="Freeform 37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5" name="Text Box 38"/>
              <p:cNvSpPr txBox="1">
                <a:spLocks noChangeArrowheads="1"/>
              </p:cNvSpPr>
              <p:nvPr/>
            </p:nvSpPr>
            <p:spPr bwMode="auto">
              <a:xfrm>
                <a:off x="736" y="1903"/>
                <a:ext cx="167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19710" name="Group 39"/>
            <p:cNvGrpSpPr>
              <a:grpSpLocks/>
            </p:cNvGrpSpPr>
            <p:nvPr/>
          </p:nvGrpSpPr>
          <p:grpSpPr bwMode="auto">
            <a:xfrm flipH="1">
              <a:off x="2674" y="1806"/>
              <a:ext cx="277" cy="179"/>
              <a:chOff x="715" y="2036"/>
              <a:chExt cx="277" cy="179"/>
            </a:xfrm>
          </p:grpSpPr>
          <p:grpSp>
            <p:nvGrpSpPr>
              <p:cNvPr id="19740" name="Group 40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742" name="AutoShape 41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43" name="AutoShape 42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741" name="Text Box 43"/>
              <p:cNvSpPr txBox="1">
                <a:spLocks noChangeArrowheads="1"/>
              </p:cNvSpPr>
              <p:nvPr/>
            </p:nvSpPr>
            <p:spPr bwMode="auto">
              <a:xfrm>
                <a:off x="725" y="2036"/>
                <a:ext cx="154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19711" name="Group 44"/>
            <p:cNvGrpSpPr>
              <a:grpSpLocks/>
            </p:cNvGrpSpPr>
            <p:nvPr/>
          </p:nvGrpSpPr>
          <p:grpSpPr bwMode="auto">
            <a:xfrm>
              <a:off x="2650" y="1938"/>
              <a:ext cx="365" cy="180"/>
              <a:chOff x="385" y="2036"/>
              <a:chExt cx="365" cy="180"/>
            </a:xfrm>
          </p:grpSpPr>
          <p:grpSp>
            <p:nvGrpSpPr>
              <p:cNvPr id="19732" name="Group 45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734" name="Group 46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736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738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39" name="AutoShap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737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35" name="Line 51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733" name="Text Box 52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67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19712" name="AutoShape 53"/>
            <p:cNvSpPr>
              <a:spLocks noChangeArrowheads="1"/>
            </p:cNvSpPr>
            <p:nvPr/>
          </p:nvSpPr>
          <p:spPr bwMode="auto">
            <a:xfrm>
              <a:off x="2674" y="2096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19713" name="Group 54"/>
            <p:cNvGrpSpPr>
              <a:grpSpLocks/>
            </p:cNvGrpSpPr>
            <p:nvPr/>
          </p:nvGrpSpPr>
          <p:grpSpPr bwMode="auto">
            <a:xfrm flipH="1">
              <a:off x="2663" y="2222"/>
              <a:ext cx="266" cy="180"/>
              <a:chOff x="727" y="1903"/>
              <a:chExt cx="266" cy="180"/>
            </a:xfrm>
          </p:grpSpPr>
          <p:sp>
            <p:nvSpPr>
              <p:cNvPr id="19730" name="Freeform 55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1" name="Text Box 56"/>
              <p:cNvSpPr txBox="1">
                <a:spLocks noChangeArrowheads="1"/>
              </p:cNvSpPr>
              <p:nvPr/>
            </p:nvSpPr>
            <p:spPr bwMode="auto">
              <a:xfrm>
                <a:off x="736" y="1903"/>
                <a:ext cx="167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19714" name="Group 57"/>
            <p:cNvGrpSpPr>
              <a:grpSpLocks/>
            </p:cNvGrpSpPr>
            <p:nvPr/>
          </p:nvGrpSpPr>
          <p:grpSpPr bwMode="auto">
            <a:xfrm flipH="1">
              <a:off x="2677" y="2339"/>
              <a:ext cx="277" cy="180"/>
              <a:chOff x="715" y="2036"/>
              <a:chExt cx="277" cy="180"/>
            </a:xfrm>
          </p:grpSpPr>
          <p:grpSp>
            <p:nvGrpSpPr>
              <p:cNvPr id="19726" name="Group 58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728" name="AutoShape 59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29" name="AutoShape 60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727" name="Text Box 61"/>
              <p:cNvSpPr txBox="1">
                <a:spLocks noChangeArrowheads="1"/>
              </p:cNvSpPr>
              <p:nvPr/>
            </p:nvSpPr>
            <p:spPr bwMode="auto">
              <a:xfrm>
                <a:off x="724" y="2036"/>
                <a:ext cx="15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19715" name="Group 62"/>
            <p:cNvGrpSpPr>
              <a:grpSpLocks/>
            </p:cNvGrpSpPr>
            <p:nvPr/>
          </p:nvGrpSpPr>
          <p:grpSpPr bwMode="auto">
            <a:xfrm>
              <a:off x="2653" y="2471"/>
              <a:ext cx="365" cy="180"/>
              <a:chOff x="385" y="2036"/>
              <a:chExt cx="365" cy="180"/>
            </a:xfrm>
          </p:grpSpPr>
          <p:grpSp>
            <p:nvGrpSpPr>
              <p:cNvPr id="19718" name="Group 63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720" name="Group 64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722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724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25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723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21" name="Line 69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719" name="Text Box 70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67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19716" name="AutoShape 71"/>
            <p:cNvSpPr>
              <a:spLocks noChangeArrowheads="1"/>
            </p:cNvSpPr>
            <p:nvPr/>
          </p:nvSpPr>
          <p:spPr bwMode="auto">
            <a:xfrm>
              <a:off x="2677" y="262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sp>
          <p:nvSpPr>
            <p:cNvPr id="19717" name="Freeform 72"/>
            <p:cNvSpPr>
              <a:spLocks/>
            </p:cNvSpPr>
            <p:nvPr/>
          </p:nvSpPr>
          <p:spPr bwMode="auto">
            <a:xfrm>
              <a:off x="2650" y="767"/>
              <a:ext cx="24" cy="1984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62 h 1936"/>
                <a:gd name="T4" fmla="*/ 0 w 1"/>
                <a:gd name="T5" fmla="*/ 2534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59" name="Group 73"/>
          <p:cNvGrpSpPr>
            <a:grpSpLocks/>
          </p:cNvGrpSpPr>
          <p:nvPr/>
        </p:nvGrpSpPr>
        <p:grpSpPr bwMode="auto">
          <a:xfrm>
            <a:off x="5494338" y="2025650"/>
            <a:ext cx="806450" cy="3213100"/>
            <a:chOff x="3508" y="1265"/>
            <a:chExt cx="424" cy="2048"/>
          </a:xfrm>
        </p:grpSpPr>
        <p:sp>
          <p:nvSpPr>
            <p:cNvPr id="19629" name="Line 74"/>
            <p:cNvSpPr>
              <a:spLocks noChangeShapeType="1"/>
            </p:cNvSpPr>
            <p:nvPr/>
          </p:nvSpPr>
          <p:spPr bwMode="auto">
            <a:xfrm>
              <a:off x="3582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630" name="Group 75"/>
            <p:cNvGrpSpPr>
              <a:grpSpLocks/>
            </p:cNvGrpSpPr>
            <p:nvPr/>
          </p:nvGrpSpPr>
          <p:grpSpPr bwMode="auto">
            <a:xfrm>
              <a:off x="3597" y="1265"/>
              <a:ext cx="279" cy="175"/>
              <a:chOff x="715" y="2036"/>
              <a:chExt cx="279" cy="175"/>
            </a:xfrm>
          </p:grpSpPr>
          <p:grpSp>
            <p:nvGrpSpPr>
              <p:cNvPr id="19698" name="Group 76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700" name="AutoShape 77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01" name="AutoShape 78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699" name="Text Box 79"/>
              <p:cNvSpPr txBox="1">
                <a:spLocks noChangeArrowheads="1"/>
              </p:cNvSpPr>
              <p:nvPr/>
            </p:nvSpPr>
            <p:spPr bwMode="auto">
              <a:xfrm>
                <a:off x="844" y="2036"/>
                <a:ext cx="1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19631" name="Group 80"/>
            <p:cNvGrpSpPr>
              <a:grpSpLocks/>
            </p:cNvGrpSpPr>
            <p:nvPr/>
          </p:nvGrpSpPr>
          <p:grpSpPr bwMode="auto">
            <a:xfrm>
              <a:off x="3606" y="1411"/>
              <a:ext cx="283" cy="175"/>
              <a:chOff x="727" y="1903"/>
              <a:chExt cx="283" cy="175"/>
            </a:xfrm>
          </p:grpSpPr>
          <p:sp>
            <p:nvSpPr>
              <p:cNvPr id="19696" name="Freeform 81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7" name="Text Box 82"/>
              <p:cNvSpPr txBox="1">
                <a:spLocks noChangeArrowheads="1"/>
              </p:cNvSpPr>
              <p:nvPr/>
            </p:nvSpPr>
            <p:spPr bwMode="auto">
              <a:xfrm>
                <a:off x="846" y="1903"/>
                <a:ext cx="164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19632" name="Group 83"/>
            <p:cNvGrpSpPr>
              <a:grpSpLocks/>
            </p:cNvGrpSpPr>
            <p:nvPr/>
          </p:nvGrpSpPr>
          <p:grpSpPr bwMode="auto">
            <a:xfrm flipH="1">
              <a:off x="3531" y="1528"/>
              <a:ext cx="365" cy="175"/>
              <a:chOff x="385" y="2036"/>
              <a:chExt cx="365" cy="175"/>
            </a:xfrm>
          </p:grpSpPr>
          <p:grpSp>
            <p:nvGrpSpPr>
              <p:cNvPr id="19688" name="Group 8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690" name="Group 8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69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69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95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693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91" name="Line 9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89" name="Text Box 91"/>
              <p:cNvSpPr txBox="1">
                <a:spLocks noChangeArrowheads="1"/>
              </p:cNvSpPr>
              <p:nvPr/>
            </p:nvSpPr>
            <p:spPr bwMode="auto">
              <a:xfrm>
                <a:off x="423" y="2036"/>
                <a:ext cx="163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19633" name="AutoShape 92"/>
            <p:cNvSpPr>
              <a:spLocks noChangeArrowheads="1"/>
            </p:cNvSpPr>
            <p:nvPr/>
          </p:nvSpPr>
          <p:spPr bwMode="auto">
            <a:xfrm flipH="1">
              <a:off x="3508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19634" name="Group 93"/>
            <p:cNvGrpSpPr>
              <a:grpSpLocks/>
            </p:cNvGrpSpPr>
            <p:nvPr/>
          </p:nvGrpSpPr>
          <p:grpSpPr bwMode="auto">
            <a:xfrm flipH="1">
              <a:off x="3533" y="1793"/>
              <a:ext cx="365" cy="175"/>
              <a:chOff x="385" y="2036"/>
              <a:chExt cx="365" cy="175"/>
            </a:xfrm>
          </p:grpSpPr>
          <p:grpSp>
            <p:nvGrpSpPr>
              <p:cNvPr id="19680" name="Group 9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682" name="Group 9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684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686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87" name="AutoShap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685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83" name="Line 10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81" name="Text Box 101"/>
              <p:cNvSpPr txBox="1">
                <a:spLocks noChangeArrowheads="1"/>
              </p:cNvSpPr>
              <p:nvPr/>
            </p:nvSpPr>
            <p:spPr bwMode="auto">
              <a:xfrm>
                <a:off x="423" y="2036"/>
                <a:ext cx="163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19635" name="Group 102"/>
            <p:cNvGrpSpPr>
              <a:grpSpLocks/>
            </p:cNvGrpSpPr>
            <p:nvPr/>
          </p:nvGrpSpPr>
          <p:grpSpPr bwMode="auto">
            <a:xfrm>
              <a:off x="3597" y="1926"/>
              <a:ext cx="279" cy="175"/>
              <a:chOff x="715" y="2036"/>
              <a:chExt cx="279" cy="175"/>
            </a:xfrm>
          </p:grpSpPr>
          <p:grpSp>
            <p:nvGrpSpPr>
              <p:cNvPr id="19676" name="Group 103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678" name="AutoShape 104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79" name="AutoShape 105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677" name="Text Box 106"/>
              <p:cNvSpPr txBox="1">
                <a:spLocks noChangeArrowheads="1"/>
              </p:cNvSpPr>
              <p:nvPr/>
            </p:nvSpPr>
            <p:spPr bwMode="auto">
              <a:xfrm>
                <a:off x="844" y="2036"/>
                <a:ext cx="1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19636" name="Group 107"/>
            <p:cNvGrpSpPr>
              <a:grpSpLocks/>
            </p:cNvGrpSpPr>
            <p:nvPr/>
          </p:nvGrpSpPr>
          <p:grpSpPr bwMode="auto">
            <a:xfrm>
              <a:off x="3606" y="2072"/>
              <a:ext cx="283" cy="176"/>
              <a:chOff x="727" y="1903"/>
              <a:chExt cx="283" cy="176"/>
            </a:xfrm>
          </p:grpSpPr>
          <p:sp>
            <p:nvSpPr>
              <p:cNvPr id="19674" name="Freeform 108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5" name="Text Box 109"/>
              <p:cNvSpPr txBox="1">
                <a:spLocks noChangeArrowheads="1"/>
              </p:cNvSpPr>
              <p:nvPr/>
            </p:nvSpPr>
            <p:spPr bwMode="auto">
              <a:xfrm>
                <a:off x="846" y="1903"/>
                <a:ext cx="16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19637" name="AutoShape 110"/>
            <p:cNvSpPr>
              <a:spLocks noChangeArrowheads="1"/>
            </p:cNvSpPr>
            <p:nvPr/>
          </p:nvSpPr>
          <p:spPr bwMode="auto">
            <a:xfrm flipH="1">
              <a:off x="3511" y="222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19638" name="Group 111"/>
            <p:cNvGrpSpPr>
              <a:grpSpLocks/>
            </p:cNvGrpSpPr>
            <p:nvPr/>
          </p:nvGrpSpPr>
          <p:grpSpPr bwMode="auto">
            <a:xfrm flipH="1">
              <a:off x="3536" y="2326"/>
              <a:ext cx="365" cy="176"/>
              <a:chOff x="385" y="2036"/>
              <a:chExt cx="365" cy="176"/>
            </a:xfrm>
          </p:grpSpPr>
          <p:grpSp>
            <p:nvGrpSpPr>
              <p:cNvPr id="19666" name="Group 11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668" name="Group 11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670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672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73" name="AutoShap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67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69" name="Line 11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67" name="Text Box 119"/>
              <p:cNvSpPr txBox="1">
                <a:spLocks noChangeArrowheads="1"/>
              </p:cNvSpPr>
              <p:nvPr/>
            </p:nvSpPr>
            <p:spPr bwMode="auto">
              <a:xfrm>
                <a:off x="424" y="2036"/>
                <a:ext cx="16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19639" name="Group 120"/>
            <p:cNvGrpSpPr>
              <a:grpSpLocks/>
            </p:cNvGrpSpPr>
            <p:nvPr/>
          </p:nvGrpSpPr>
          <p:grpSpPr bwMode="auto">
            <a:xfrm>
              <a:off x="3600" y="2459"/>
              <a:ext cx="279" cy="175"/>
              <a:chOff x="715" y="2036"/>
              <a:chExt cx="279" cy="175"/>
            </a:xfrm>
          </p:grpSpPr>
          <p:grpSp>
            <p:nvGrpSpPr>
              <p:cNvPr id="19662" name="Group 121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664" name="AutoShape 122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65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663" name="Text Box 124"/>
              <p:cNvSpPr txBox="1">
                <a:spLocks noChangeArrowheads="1"/>
              </p:cNvSpPr>
              <p:nvPr/>
            </p:nvSpPr>
            <p:spPr bwMode="auto">
              <a:xfrm>
                <a:off x="844" y="2036"/>
                <a:ext cx="1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19640" name="Group 125"/>
            <p:cNvGrpSpPr>
              <a:grpSpLocks/>
            </p:cNvGrpSpPr>
            <p:nvPr/>
          </p:nvGrpSpPr>
          <p:grpSpPr bwMode="auto">
            <a:xfrm>
              <a:off x="3609" y="2605"/>
              <a:ext cx="283" cy="175"/>
              <a:chOff x="727" y="1903"/>
              <a:chExt cx="283" cy="175"/>
            </a:xfrm>
          </p:grpSpPr>
          <p:sp>
            <p:nvSpPr>
              <p:cNvPr id="19660" name="Freeform 126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1" name="Text Box 127"/>
              <p:cNvSpPr txBox="1">
                <a:spLocks noChangeArrowheads="1"/>
              </p:cNvSpPr>
              <p:nvPr/>
            </p:nvSpPr>
            <p:spPr bwMode="auto">
              <a:xfrm>
                <a:off x="846" y="1903"/>
                <a:ext cx="164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19641" name="AutoShape 128"/>
            <p:cNvSpPr>
              <a:spLocks noChangeArrowheads="1"/>
            </p:cNvSpPr>
            <p:nvPr/>
          </p:nvSpPr>
          <p:spPr bwMode="auto">
            <a:xfrm flipH="1">
              <a:off x="3514" y="27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19642" name="Group 129"/>
            <p:cNvGrpSpPr>
              <a:grpSpLocks/>
            </p:cNvGrpSpPr>
            <p:nvPr/>
          </p:nvGrpSpPr>
          <p:grpSpPr bwMode="auto">
            <a:xfrm flipH="1">
              <a:off x="3539" y="2859"/>
              <a:ext cx="365" cy="175"/>
              <a:chOff x="385" y="2036"/>
              <a:chExt cx="365" cy="175"/>
            </a:xfrm>
          </p:grpSpPr>
          <p:grpSp>
            <p:nvGrpSpPr>
              <p:cNvPr id="19652" name="Group 130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654" name="Group 131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656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658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59" name="AutoShap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657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55" name="Line 136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53" name="Text Box 137"/>
              <p:cNvSpPr txBox="1">
                <a:spLocks noChangeArrowheads="1"/>
              </p:cNvSpPr>
              <p:nvPr/>
            </p:nvSpPr>
            <p:spPr bwMode="auto">
              <a:xfrm>
                <a:off x="424" y="2036"/>
                <a:ext cx="164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19643" name="Group 138"/>
            <p:cNvGrpSpPr>
              <a:grpSpLocks/>
            </p:cNvGrpSpPr>
            <p:nvPr/>
          </p:nvGrpSpPr>
          <p:grpSpPr bwMode="auto">
            <a:xfrm>
              <a:off x="3603" y="2992"/>
              <a:ext cx="279" cy="175"/>
              <a:chOff x="715" y="2036"/>
              <a:chExt cx="279" cy="175"/>
            </a:xfrm>
          </p:grpSpPr>
          <p:grpSp>
            <p:nvGrpSpPr>
              <p:cNvPr id="19648" name="Group 139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650" name="AutoShape 140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51" name="AutoShape 141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649" name="Text Box 142"/>
              <p:cNvSpPr txBox="1">
                <a:spLocks noChangeArrowheads="1"/>
              </p:cNvSpPr>
              <p:nvPr/>
            </p:nvSpPr>
            <p:spPr bwMode="auto">
              <a:xfrm>
                <a:off x="844" y="2036"/>
                <a:ext cx="1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19644" name="Group 143"/>
            <p:cNvGrpSpPr>
              <a:grpSpLocks/>
            </p:cNvGrpSpPr>
            <p:nvPr/>
          </p:nvGrpSpPr>
          <p:grpSpPr bwMode="auto">
            <a:xfrm>
              <a:off x="3612" y="3138"/>
              <a:ext cx="283" cy="175"/>
              <a:chOff x="727" y="1903"/>
              <a:chExt cx="283" cy="175"/>
            </a:xfrm>
          </p:grpSpPr>
          <p:sp>
            <p:nvSpPr>
              <p:cNvPr id="19646" name="Freeform 144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7" name="Text Box 145"/>
              <p:cNvSpPr txBox="1">
                <a:spLocks noChangeArrowheads="1"/>
              </p:cNvSpPr>
              <p:nvPr/>
            </p:nvSpPr>
            <p:spPr bwMode="auto">
              <a:xfrm>
                <a:off x="846" y="1903"/>
                <a:ext cx="164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19645" name="Freeform 146"/>
            <p:cNvSpPr>
              <a:spLocks/>
            </p:cNvSpPr>
            <p:nvPr/>
          </p:nvSpPr>
          <p:spPr bwMode="auto">
            <a:xfrm>
              <a:off x="3883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56 h 1936"/>
                <a:gd name="T4" fmla="*/ 0 w 1"/>
                <a:gd name="T5" fmla="*/ 2520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0" name="Group 147"/>
          <p:cNvGrpSpPr>
            <a:grpSpLocks/>
          </p:cNvGrpSpPr>
          <p:nvPr/>
        </p:nvGrpSpPr>
        <p:grpSpPr bwMode="auto">
          <a:xfrm>
            <a:off x="4264025" y="2038350"/>
            <a:ext cx="846138" cy="3195638"/>
            <a:chOff x="2759" y="1265"/>
            <a:chExt cx="435" cy="2049"/>
          </a:xfrm>
        </p:grpSpPr>
        <p:sp>
          <p:nvSpPr>
            <p:cNvPr id="19556" name="Line 148"/>
            <p:cNvSpPr>
              <a:spLocks noChangeShapeType="1"/>
            </p:cNvSpPr>
            <p:nvPr/>
          </p:nvSpPr>
          <p:spPr bwMode="auto">
            <a:xfrm>
              <a:off x="2844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57" name="Group 149"/>
            <p:cNvGrpSpPr>
              <a:grpSpLocks/>
            </p:cNvGrpSpPr>
            <p:nvPr/>
          </p:nvGrpSpPr>
          <p:grpSpPr bwMode="auto">
            <a:xfrm>
              <a:off x="2859" y="1265"/>
              <a:ext cx="279" cy="176"/>
              <a:chOff x="715" y="2036"/>
              <a:chExt cx="279" cy="176"/>
            </a:xfrm>
          </p:grpSpPr>
          <p:grpSp>
            <p:nvGrpSpPr>
              <p:cNvPr id="19625" name="Group 150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627" name="AutoShape 151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28" name="AutoShape 152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626" name="Text Box 153"/>
              <p:cNvSpPr txBox="1">
                <a:spLocks noChangeArrowheads="1"/>
              </p:cNvSpPr>
              <p:nvPr/>
            </p:nvSpPr>
            <p:spPr bwMode="auto">
              <a:xfrm>
                <a:off x="847" y="2036"/>
                <a:ext cx="14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19558" name="Group 154"/>
            <p:cNvGrpSpPr>
              <a:grpSpLocks/>
            </p:cNvGrpSpPr>
            <p:nvPr/>
          </p:nvGrpSpPr>
          <p:grpSpPr bwMode="auto">
            <a:xfrm>
              <a:off x="2868" y="1411"/>
              <a:ext cx="283" cy="176"/>
              <a:chOff x="727" y="1903"/>
              <a:chExt cx="283" cy="176"/>
            </a:xfrm>
          </p:grpSpPr>
          <p:sp>
            <p:nvSpPr>
              <p:cNvPr id="19623" name="Freeform 155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4" name="Text Box 156"/>
              <p:cNvSpPr txBox="1">
                <a:spLocks noChangeArrowheads="1"/>
              </p:cNvSpPr>
              <p:nvPr/>
            </p:nvSpPr>
            <p:spPr bwMode="auto">
              <a:xfrm>
                <a:off x="850" y="1903"/>
                <a:ext cx="16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19559" name="Group 157"/>
            <p:cNvGrpSpPr>
              <a:grpSpLocks/>
            </p:cNvGrpSpPr>
            <p:nvPr/>
          </p:nvGrpSpPr>
          <p:grpSpPr bwMode="auto">
            <a:xfrm flipH="1">
              <a:off x="2795" y="2450"/>
              <a:ext cx="365" cy="176"/>
              <a:chOff x="385" y="2036"/>
              <a:chExt cx="365" cy="176"/>
            </a:xfrm>
          </p:grpSpPr>
          <p:grpSp>
            <p:nvGrpSpPr>
              <p:cNvPr id="19615" name="Group 15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617" name="Group 15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619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621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22" name="AutoShap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620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18" name="Line 16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16" name="Text Box 165"/>
              <p:cNvSpPr txBox="1">
                <a:spLocks noChangeArrowheads="1"/>
              </p:cNvSpPr>
              <p:nvPr/>
            </p:nvSpPr>
            <p:spPr bwMode="auto">
              <a:xfrm>
                <a:off x="489" y="2036"/>
                <a:ext cx="16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19560" name="AutoShape 166"/>
            <p:cNvSpPr>
              <a:spLocks noChangeArrowheads="1"/>
            </p:cNvSpPr>
            <p:nvPr/>
          </p:nvSpPr>
          <p:spPr bwMode="auto">
            <a:xfrm flipH="1">
              <a:off x="2770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19561" name="Group 167"/>
            <p:cNvGrpSpPr>
              <a:grpSpLocks/>
            </p:cNvGrpSpPr>
            <p:nvPr/>
          </p:nvGrpSpPr>
          <p:grpSpPr bwMode="auto">
            <a:xfrm flipH="1">
              <a:off x="2795" y="1793"/>
              <a:ext cx="365" cy="176"/>
              <a:chOff x="385" y="2036"/>
              <a:chExt cx="365" cy="176"/>
            </a:xfrm>
          </p:grpSpPr>
          <p:grpSp>
            <p:nvGrpSpPr>
              <p:cNvPr id="19607" name="Group 16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609" name="Group 16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611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613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14" name="AutoShap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612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10" name="Line 17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08" name="Text Box 175"/>
              <p:cNvSpPr txBox="1">
                <a:spLocks noChangeArrowheads="1"/>
              </p:cNvSpPr>
              <p:nvPr/>
            </p:nvSpPr>
            <p:spPr bwMode="auto">
              <a:xfrm>
                <a:off x="489" y="2036"/>
                <a:ext cx="16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19562" name="Group 176"/>
            <p:cNvGrpSpPr>
              <a:grpSpLocks/>
            </p:cNvGrpSpPr>
            <p:nvPr/>
          </p:nvGrpSpPr>
          <p:grpSpPr bwMode="auto">
            <a:xfrm>
              <a:off x="2859" y="1926"/>
              <a:ext cx="279" cy="176"/>
              <a:chOff x="715" y="2036"/>
              <a:chExt cx="279" cy="176"/>
            </a:xfrm>
          </p:grpSpPr>
          <p:grpSp>
            <p:nvGrpSpPr>
              <p:cNvPr id="19603" name="Group 177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605" name="AutoShape 178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06" name="AutoShape 179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604" name="Text Box 180"/>
              <p:cNvSpPr txBox="1">
                <a:spLocks noChangeArrowheads="1"/>
              </p:cNvSpPr>
              <p:nvPr/>
            </p:nvSpPr>
            <p:spPr bwMode="auto">
              <a:xfrm>
                <a:off x="847" y="2036"/>
                <a:ext cx="14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19563" name="Group 181"/>
            <p:cNvGrpSpPr>
              <a:grpSpLocks/>
            </p:cNvGrpSpPr>
            <p:nvPr/>
          </p:nvGrpSpPr>
          <p:grpSpPr bwMode="auto">
            <a:xfrm>
              <a:off x="2868" y="2072"/>
              <a:ext cx="283" cy="176"/>
              <a:chOff x="727" y="1903"/>
              <a:chExt cx="283" cy="176"/>
            </a:xfrm>
          </p:grpSpPr>
          <p:sp>
            <p:nvSpPr>
              <p:cNvPr id="19601" name="Freeform 182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2" name="Text Box 183"/>
              <p:cNvSpPr txBox="1">
                <a:spLocks noChangeArrowheads="1"/>
              </p:cNvSpPr>
              <p:nvPr/>
            </p:nvSpPr>
            <p:spPr bwMode="auto">
              <a:xfrm>
                <a:off x="850" y="1903"/>
                <a:ext cx="16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19564" name="AutoShape 184"/>
            <p:cNvSpPr>
              <a:spLocks noChangeArrowheads="1"/>
            </p:cNvSpPr>
            <p:nvPr/>
          </p:nvSpPr>
          <p:spPr bwMode="auto">
            <a:xfrm flipH="1">
              <a:off x="2773" y="222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19565" name="Group 185"/>
            <p:cNvGrpSpPr>
              <a:grpSpLocks/>
            </p:cNvGrpSpPr>
            <p:nvPr/>
          </p:nvGrpSpPr>
          <p:grpSpPr bwMode="auto">
            <a:xfrm flipH="1">
              <a:off x="2798" y="2326"/>
              <a:ext cx="365" cy="176"/>
              <a:chOff x="385" y="2036"/>
              <a:chExt cx="365" cy="176"/>
            </a:xfrm>
          </p:grpSpPr>
          <p:grpSp>
            <p:nvGrpSpPr>
              <p:cNvPr id="19593" name="Group 186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595" name="Group 187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597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599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00" name="AutoShap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598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96" name="Line 192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594" name="Text Box 193"/>
              <p:cNvSpPr txBox="1">
                <a:spLocks noChangeArrowheads="1"/>
              </p:cNvSpPr>
              <p:nvPr/>
            </p:nvSpPr>
            <p:spPr bwMode="auto">
              <a:xfrm>
                <a:off x="489" y="2036"/>
                <a:ext cx="16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19566" name="Group 194"/>
            <p:cNvGrpSpPr>
              <a:grpSpLocks/>
            </p:cNvGrpSpPr>
            <p:nvPr/>
          </p:nvGrpSpPr>
          <p:grpSpPr bwMode="auto">
            <a:xfrm>
              <a:off x="2844" y="2729"/>
              <a:ext cx="279" cy="176"/>
              <a:chOff x="715" y="2036"/>
              <a:chExt cx="279" cy="176"/>
            </a:xfrm>
          </p:grpSpPr>
          <p:grpSp>
            <p:nvGrpSpPr>
              <p:cNvPr id="19589" name="Group 195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591" name="AutoShape 196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92" name="AutoShape 197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590" name="Text Box 198"/>
              <p:cNvSpPr txBox="1">
                <a:spLocks noChangeArrowheads="1"/>
              </p:cNvSpPr>
              <p:nvPr/>
            </p:nvSpPr>
            <p:spPr bwMode="auto">
              <a:xfrm>
                <a:off x="847" y="2036"/>
                <a:ext cx="14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19567" name="Group 199"/>
            <p:cNvGrpSpPr>
              <a:grpSpLocks/>
            </p:cNvGrpSpPr>
            <p:nvPr/>
          </p:nvGrpSpPr>
          <p:grpSpPr bwMode="auto">
            <a:xfrm>
              <a:off x="2871" y="2605"/>
              <a:ext cx="283" cy="176"/>
              <a:chOff x="727" y="1903"/>
              <a:chExt cx="283" cy="176"/>
            </a:xfrm>
          </p:grpSpPr>
          <p:sp>
            <p:nvSpPr>
              <p:cNvPr id="19587" name="Freeform 200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8" name="Text Box 201"/>
              <p:cNvSpPr txBox="1">
                <a:spLocks noChangeArrowheads="1"/>
              </p:cNvSpPr>
              <p:nvPr/>
            </p:nvSpPr>
            <p:spPr bwMode="auto">
              <a:xfrm>
                <a:off x="850" y="1903"/>
                <a:ext cx="16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19568" name="AutoShape 202"/>
            <p:cNvSpPr>
              <a:spLocks noChangeArrowheads="1"/>
            </p:cNvSpPr>
            <p:nvPr/>
          </p:nvSpPr>
          <p:spPr bwMode="auto">
            <a:xfrm flipH="1">
              <a:off x="2759" y="15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19569" name="Group 203"/>
            <p:cNvGrpSpPr>
              <a:grpSpLocks/>
            </p:cNvGrpSpPr>
            <p:nvPr/>
          </p:nvGrpSpPr>
          <p:grpSpPr bwMode="auto">
            <a:xfrm flipH="1">
              <a:off x="2801" y="2859"/>
              <a:ext cx="365" cy="176"/>
              <a:chOff x="385" y="2036"/>
              <a:chExt cx="365" cy="176"/>
            </a:xfrm>
          </p:grpSpPr>
          <p:grpSp>
            <p:nvGrpSpPr>
              <p:cNvPr id="19579" name="Group 20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581" name="Group 20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583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585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86" name="AutoShap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584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82" name="Line 21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580" name="Text Box 211"/>
              <p:cNvSpPr txBox="1">
                <a:spLocks noChangeArrowheads="1"/>
              </p:cNvSpPr>
              <p:nvPr/>
            </p:nvSpPr>
            <p:spPr bwMode="auto">
              <a:xfrm>
                <a:off x="488" y="2036"/>
                <a:ext cx="16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19570" name="Group 212"/>
            <p:cNvGrpSpPr>
              <a:grpSpLocks/>
            </p:cNvGrpSpPr>
            <p:nvPr/>
          </p:nvGrpSpPr>
          <p:grpSpPr bwMode="auto">
            <a:xfrm>
              <a:off x="2865" y="2992"/>
              <a:ext cx="279" cy="176"/>
              <a:chOff x="715" y="2036"/>
              <a:chExt cx="279" cy="176"/>
            </a:xfrm>
          </p:grpSpPr>
          <p:grpSp>
            <p:nvGrpSpPr>
              <p:cNvPr id="19575" name="Group 213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577" name="AutoShape 214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8" name="AutoShape 215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576" name="Text Box 216"/>
              <p:cNvSpPr txBox="1">
                <a:spLocks noChangeArrowheads="1"/>
              </p:cNvSpPr>
              <p:nvPr/>
            </p:nvSpPr>
            <p:spPr bwMode="auto">
              <a:xfrm>
                <a:off x="847" y="2036"/>
                <a:ext cx="14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19571" name="Group 217"/>
            <p:cNvGrpSpPr>
              <a:grpSpLocks/>
            </p:cNvGrpSpPr>
            <p:nvPr/>
          </p:nvGrpSpPr>
          <p:grpSpPr bwMode="auto">
            <a:xfrm>
              <a:off x="2874" y="3138"/>
              <a:ext cx="283" cy="176"/>
              <a:chOff x="727" y="1903"/>
              <a:chExt cx="283" cy="176"/>
            </a:xfrm>
          </p:grpSpPr>
          <p:sp>
            <p:nvSpPr>
              <p:cNvPr id="19573" name="Freeform 218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4" name="Text Box 219"/>
              <p:cNvSpPr txBox="1">
                <a:spLocks noChangeArrowheads="1"/>
              </p:cNvSpPr>
              <p:nvPr/>
            </p:nvSpPr>
            <p:spPr bwMode="auto">
              <a:xfrm>
                <a:off x="850" y="1903"/>
                <a:ext cx="16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19572" name="Freeform 220"/>
            <p:cNvSpPr>
              <a:spLocks/>
            </p:cNvSpPr>
            <p:nvPr/>
          </p:nvSpPr>
          <p:spPr bwMode="auto">
            <a:xfrm>
              <a:off x="3145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56 h 1936"/>
                <a:gd name="T4" fmla="*/ 0 w 1"/>
                <a:gd name="T5" fmla="*/ 2520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1" name="Group 221"/>
          <p:cNvGrpSpPr>
            <a:grpSpLocks/>
          </p:cNvGrpSpPr>
          <p:nvPr/>
        </p:nvGrpSpPr>
        <p:grpSpPr bwMode="auto">
          <a:xfrm>
            <a:off x="6645275" y="2008188"/>
            <a:ext cx="844550" cy="3248025"/>
            <a:chOff x="4235" y="1265"/>
            <a:chExt cx="435" cy="2046"/>
          </a:xfrm>
        </p:grpSpPr>
        <p:sp>
          <p:nvSpPr>
            <p:cNvPr id="19483" name="Line 222"/>
            <p:cNvSpPr>
              <a:spLocks noChangeShapeType="1"/>
            </p:cNvSpPr>
            <p:nvPr/>
          </p:nvSpPr>
          <p:spPr bwMode="auto">
            <a:xfrm>
              <a:off x="4320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84" name="Group 223"/>
            <p:cNvGrpSpPr>
              <a:grpSpLocks/>
            </p:cNvGrpSpPr>
            <p:nvPr/>
          </p:nvGrpSpPr>
          <p:grpSpPr bwMode="auto">
            <a:xfrm>
              <a:off x="4335" y="1265"/>
              <a:ext cx="279" cy="173"/>
              <a:chOff x="715" y="2036"/>
              <a:chExt cx="279" cy="173"/>
            </a:xfrm>
          </p:grpSpPr>
          <p:grpSp>
            <p:nvGrpSpPr>
              <p:cNvPr id="19552" name="Group 224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554" name="AutoShape 225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5" name="AutoShape 226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553" name="Text Box 227"/>
              <p:cNvSpPr txBox="1">
                <a:spLocks noChangeArrowheads="1"/>
              </p:cNvSpPr>
              <p:nvPr/>
            </p:nvSpPr>
            <p:spPr bwMode="auto">
              <a:xfrm>
                <a:off x="847" y="2036"/>
                <a:ext cx="14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19485" name="Group 228"/>
            <p:cNvGrpSpPr>
              <a:grpSpLocks/>
            </p:cNvGrpSpPr>
            <p:nvPr/>
          </p:nvGrpSpPr>
          <p:grpSpPr bwMode="auto">
            <a:xfrm>
              <a:off x="4344" y="1411"/>
              <a:ext cx="283" cy="173"/>
              <a:chOff x="727" y="1903"/>
              <a:chExt cx="283" cy="173"/>
            </a:xfrm>
          </p:grpSpPr>
          <p:sp>
            <p:nvSpPr>
              <p:cNvPr id="19550" name="Freeform 229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1" name="Text Box 230"/>
              <p:cNvSpPr txBox="1">
                <a:spLocks noChangeArrowheads="1"/>
              </p:cNvSpPr>
              <p:nvPr/>
            </p:nvSpPr>
            <p:spPr bwMode="auto">
              <a:xfrm>
                <a:off x="850" y="1903"/>
                <a:ext cx="16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19486" name="Group 231"/>
            <p:cNvGrpSpPr>
              <a:grpSpLocks/>
            </p:cNvGrpSpPr>
            <p:nvPr/>
          </p:nvGrpSpPr>
          <p:grpSpPr bwMode="auto">
            <a:xfrm flipH="1">
              <a:off x="4269" y="1528"/>
              <a:ext cx="365" cy="173"/>
              <a:chOff x="385" y="2036"/>
              <a:chExt cx="365" cy="173"/>
            </a:xfrm>
          </p:grpSpPr>
          <p:grpSp>
            <p:nvGrpSpPr>
              <p:cNvPr id="19542" name="Group 23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544" name="Group 23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546" name="Group 23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548" name="Rectangl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49" name="AutoShap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547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45" name="Line 23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543" name="Text Box 239"/>
              <p:cNvSpPr txBox="1">
                <a:spLocks noChangeArrowheads="1"/>
              </p:cNvSpPr>
              <p:nvPr/>
            </p:nvSpPr>
            <p:spPr bwMode="auto">
              <a:xfrm>
                <a:off x="537" y="2036"/>
                <a:ext cx="16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19487" name="AutoShape 240"/>
            <p:cNvSpPr>
              <a:spLocks noChangeArrowheads="1"/>
            </p:cNvSpPr>
            <p:nvPr/>
          </p:nvSpPr>
          <p:spPr bwMode="auto">
            <a:xfrm flipH="1">
              <a:off x="4246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19488" name="Group 241"/>
            <p:cNvGrpSpPr>
              <a:grpSpLocks/>
            </p:cNvGrpSpPr>
            <p:nvPr/>
          </p:nvGrpSpPr>
          <p:grpSpPr bwMode="auto">
            <a:xfrm flipH="1">
              <a:off x="4271" y="1793"/>
              <a:ext cx="365" cy="173"/>
              <a:chOff x="385" y="2036"/>
              <a:chExt cx="365" cy="173"/>
            </a:xfrm>
          </p:grpSpPr>
          <p:grpSp>
            <p:nvGrpSpPr>
              <p:cNvPr id="19534" name="Group 24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536" name="Group 24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538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540" name="Rectangle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41" name="AutoShape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539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37" name="Line 24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535" name="Text Box 249"/>
              <p:cNvSpPr txBox="1">
                <a:spLocks noChangeArrowheads="1"/>
              </p:cNvSpPr>
              <p:nvPr/>
            </p:nvSpPr>
            <p:spPr bwMode="auto">
              <a:xfrm>
                <a:off x="537" y="2036"/>
                <a:ext cx="16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19489" name="Group 250"/>
            <p:cNvGrpSpPr>
              <a:grpSpLocks/>
            </p:cNvGrpSpPr>
            <p:nvPr/>
          </p:nvGrpSpPr>
          <p:grpSpPr bwMode="auto">
            <a:xfrm>
              <a:off x="4318" y="2196"/>
              <a:ext cx="279" cy="173"/>
              <a:chOff x="715" y="2036"/>
              <a:chExt cx="279" cy="173"/>
            </a:xfrm>
          </p:grpSpPr>
          <p:grpSp>
            <p:nvGrpSpPr>
              <p:cNvPr id="19530" name="Group 251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532" name="AutoShape 252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3" name="AutoShape 253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531" name="Text Box 254"/>
              <p:cNvSpPr txBox="1">
                <a:spLocks noChangeArrowheads="1"/>
              </p:cNvSpPr>
              <p:nvPr/>
            </p:nvSpPr>
            <p:spPr bwMode="auto">
              <a:xfrm>
                <a:off x="847" y="2036"/>
                <a:ext cx="14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19490" name="Group 255"/>
            <p:cNvGrpSpPr>
              <a:grpSpLocks/>
            </p:cNvGrpSpPr>
            <p:nvPr/>
          </p:nvGrpSpPr>
          <p:grpSpPr bwMode="auto">
            <a:xfrm>
              <a:off x="4344" y="2072"/>
              <a:ext cx="283" cy="173"/>
              <a:chOff x="727" y="1903"/>
              <a:chExt cx="283" cy="173"/>
            </a:xfrm>
          </p:grpSpPr>
          <p:sp>
            <p:nvSpPr>
              <p:cNvPr id="19528" name="Freeform 256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9" name="Text Box 257"/>
              <p:cNvSpPr txBox="1">
                <a:spLocks noChangeArrowheads="1"/>
              </p:cNvSpPr>
              <p:nvPr/>
            </p:nvSpPr>
            <p:spPr bwMode="auto">
              <a:xfrm>
                <a:off x="850" y="1903"/>
                <a:ext cx="16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19491" name="AutoShape 258"/>
            <p:cNvSpPr>
              <a:spLocks noChangeArrowheads="1"/>
            </p:cNvSpPr>
            <p:nvPr/>
          </p:nvSpPr>
          <p:spPr bwMode="auto">
            <a:xfrm flipH="1">
              <a:off x="4235" y="1954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19492" name="Group 259"/>
            <p:cNvGrpSpPr>
              <a:grpSpLocks/>
            </p:cNvGrpSpPr>
            <p:nvPr/>
          </p:nvGrpSpPr>
          <p:grpSpPr bwMode="auto">
            <a:xfrm flipH="1">
              <a:off x="4274" y="2326"/>
              <a:ext cx="365" cy="173"/>
              <a:chOff x="385" y="2036"/>
              <a:chExt cx="365" cy="173"/>
            </a:xfrm>
          </p:grpSpPr>
          <p:grpSp>
            <p:nvGrpSpPr>
              <p:cNvPr id="19520" name="Group 260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522" name="Group 261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524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526" name="Rectangle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27" name="AutoShape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525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23" name="Line 266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521" name="Text Box 267"/>
              <p:cNvSpPr txBox="1">
                <a:spLocks noChangeArrowheads="1"/>
              </p:cNvSpPr>
              <p:nvPr/>
            </p:nvSpPr>
            <p:spPr bwMode="auto">
              <a:xfrm>
                <a:off x="537" y="2036"/>
                <a:ext cx="16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19493" name="Group 268"/>
            <p:cNvGrpSpPr>
              <a:grpSpLocks/>
            </p:cNvGrpSpPr>
            <p:nvPr/>
          </p:nvGrpSpPr>
          <p:grpSpPr bwMode="auto">
            <a:xfrm>
              <a:off x="4338" y="2459"/>
              <a:ext cx="279" cy="173"/>
              <a:chOff x="715" y="2036"/>
              <a:chExt cx="279" cy="173"/>
            </a:xfrm>
          </p:grpSpPr>
          <p:grpSp>
            <p:nvGrpSpPr>
              <p:cNvPr id="19516" name="Group 269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518" name="AutoShape 270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9" name="AutoShape 271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517" name="Text Box 272"/>
              <p:cNvSpPr txBox="1">
                <a:spLocks noChangeArrowheads="1"/>
              </p:cNvSpPr>
              <p:nvPr/>
            </p:nvSpPr>
            <p:spPr bwMode="auto">
              <a:xfrm>
                <a:off x="847" y="2036"/>
                <a:ext cx="14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19494" name="Group 273"/>
            <p:cNvGrpSpPr>
              <a:grpSpLocks/>
            </p:cNvGrpSpPr>
            <p:nvPr/>
          </p:nvGrpSpPr>
          <p:grpSpPr bwMode="auto">
            <a:xfrm>
              <a:off x="4347" y="2605"/>
              <a:ext cx="283" cy="173"/>
              <a:chOff x="727" y="1903"/>
              <a:chExt cx="283" cy="173"/>
            </a:xfrm>
          </p:grpSpPr>
          <p:sp>
            <p:nvSpPr>
              <p:cNvPr id="19514" name="Freeform 274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5" name="Text Box 275"/>
              <p:cNvSpPr txBox="1">
                <a:spLocks noChangeArrowheads="1"/>
              </p:cNvSpPr>
              <p:nvPr/>
            </p:nvSpPr>
            <p:spPr bwMode="auto">
              <a:xfrm>
                <a:off x="850" y="1903"/>
                <a:ext cx="16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19495" name="AutoShape 276"/>
            <p:cNvSpPr>
              <a:spLocks noChangeArrowheads="1"/>
            </p:cNvSpPr>
            <p:nvPr/>
          </p:nvSpPr>
          <p:spPr bwMode="auto">
            <a:xfrm flipH="1">
              <a:off x="4252" y="27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19496" name="Group 277"/>
            <p:cNvGrpSpPr>
              <a:grpSpLocks/>
            </p:cNvGrpSpPr>
            <p:nvPr/>
          </p:nvGrpSpPr>
          <p:grpSpPr bwMode="auto">
            <a:xfrm flipH="1">
              <a:off x="4277" y="2859"/>
              <a:ext cx="365" cy="173"/>
              <a:chOff x="385" y="2036"/>
              <a:chExt cx="365" cy="173"/>
            </a:xfrm>
          </p:grpSpPr>
          <p:grpSp>
            <p:nvGrpSpPr>
              <p:cNvPr id="19506" name="Group 27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508" name="Group 27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510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512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13" name="AutoShap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511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09" name="Line 28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507" name="Text Box 285"/>
              <p:cNvSpPr txBox="1">
                <a:spLocks noChangeArrowheads="1"/>
              </p:cNvSpPr>
              <p:nvPr/>
            </p:nvSpPr>
            <p:spPr bwMode="auto">
              <a:xfrm>
                <a:off x="537" y="2036"/>
                <a:ext cx="16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19497" name="Group 286"/>
            <p:cNvGrpSpPr>
              <a:grpSpLocks/>
            </p:cNvGrpSpPr>
            <p:nvPr/>
          </p:nvGrpSpPr>
          <p:grpSpPr bwMode="auto">
            <a:xfrm>
              <a:off x="4341" y="2992"/>
              <a:ext cx="279" cy="173"/>
              <a:chOff x="715" y="2036"/>
              <a:chExt cx="279" cy="173"/>
            </a:xfrm>
          </p:grpSpPr>
          <p:grpSp>
            <p:nvGrpSpPr>
              <p:cNvPr id="19502" name="Group 287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504" name="AutoShape 288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5" name="AutoShape 289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503" name="Text Box 290"/>
              <p:cNvSpPr txBox="1">
                <a:spLocks noChangeArrowheads="1"/>
              </p:cNvSpPr>
              <p:nvPr/>
            </p:nvSpPr>
            <p:spPr bwMode="auto">
              <a:xfrm>
                <a:off x="847" y="2036"/>
                <a:ext cx="14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19498" name="Group 291"/>
            <p:cNvGrpSpPr>
              <a:grpSpLocks/>
            </p:cNvGrpSpPr>
            <p:nvPr/>
          </p:nvGrpSpPr>
          <p:grpSpPr bwMode="auto">
            <a:xfrm>
              <a:off x="4350" y="3138"/>
              <a:ext cx="283" cy="173"/>
              <a:chOff x="727" y="1903"/>
              <a:chExt cx="283" cy="173"/>
            </a:xfrm>
          </p:grpSpPr>
          <p:sp>
            <p:nvSpPr>
              <p:cNvPr id="19500" name="Freeform 292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1" name="Text Box 293"/>
              <p:cNvSpPr txBox="1">
                <a:spLocks noChangeArrowheads="1"/>
              </p:cNvSpPr>
              <p:nvPr/>
            </p:nvSpPr>
            <p:spPr bwMode="auto">
              <a:xfrm>
                <a:off x="850" y="1903"/>
                <a:ext cx="16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19499" name="Freeform 294"/>
            <p:cNvSpPr>
              <a:spLocks/>
            </p:cNvSpPr>
            <p:nvPr/>
          </p:nvSpPr>
          <p:spPr bwMode="auto">
            <a:xfrm>
              <a:off x="4621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56 h 1936"/>
                <a:gd name="T4" fmla="*/ 0 w 1"/>
                <a:gd name="T5" fmla="*/ 2520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Text Box 295"/>
          <p:cNvSpPr txBox="1">
            <a:spLocks noChangeArrowheads="1"/>
          </p:cNvSpPr>
          <p:nvPr/>
        </p:nvSpPr>
        <p:spPr bwMode="auto">
          <a:xfrm>
            <a:off x="2195513" y="0"/>
            <a:ext cx="6948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CHO ĐOẠN MẠCH ĐƠN MẪU</a:t>
            </a:r>
          </a:p>
        </p:txBody>
      </p:sp>
      <p:grpSp>
        <p:nvGrpSpPr>
          <p:cNvPr id="89390" name="Group 296"/>
          <p:cNvGrpSpPr>
            <a:grpSpLocks/>
          </p:cNvGrpSpPr>
          <p:nvPr/>
        </p:nvGrpSpPr>
        <p:grpSpPr bwMode="auto">
          <a:xfrm>
            <a:off x="4572000" y="1571625"/>
            <a:ext cx="2841625" cy="282575"/>
            <a:chOff x="2880" y="878"/>
            <a:chExt cx="1790" cy="299"/>
          </a:xfrm>
        </p:grpSpPr>
        <p:sp>
          <p:nvSpPr>
            <p:cNvPr id="19480" name="WordArt 297"/>
            <p:cNvSpPr>
              <a:spLocks noChangeArrowheads="1" noChangeShapeType="1" noTextEdit="1"/>
            </p:cNvSpPr>
            <p:nvPr/>
          </p:nvSpPr>
          <p:spPr bwMode="auto">
            <a:xfrm>
              <a:off x="2880" y="878"/>
              <a:ext cx="338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?</a:t>
              </a:r>
            </a:p>
          </p:txBody>
        </p:sp>
        <p:sp>
          <p:nvSpPr>
            <p:cNvPr id="19481" name="WordArt 298"/>
            <p:cNvSpPr>
              <a:spLocks noChangeArrowheads="1" noChangeShapeType="1" noTextEdit="1"/>
            </p:cNvSpPr>
            <p:nvPr/>
          </p:nvSpPr>
          <p:spPr bwMode="auto">
            <a:xfrm>
              <a:off x="3606" y="890"/>
              <a:ext cx="338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?</a:t>
              </a:r>
            </a:p>
          </p:txBody>
        </p:sp>
        <p:sp>
          <p:nvSpPr>
            <p:cNvPr id="19482" name="WordArt 299"/>
            <p:cNvSpPr>
              <a:spLocks noChangeArrowheads="1" noChangeShapeType="1" noTextEdit="1"/>
            </p:cNvSpPr>
            <p:nvPr/>
          </p:nvSpPr>
          <p:spPr bwMode="auto">
            <a:xfrm>
              <a:off x="4332" y="890"/>
              <a:ext cx="338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?</a:t>
              </a:r>
            </a:p>
          </p:txBody>
        </p:sp>
      </p:grpSp>
      <p:sp useBgFill="1">
        <p:nvSpPr>
          <p:cNvPr id="19464" name="AutoShape 30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95800" y="5502275"/>
            <a:ext cx="690563" cy="538163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.VnHelvetInsH" pitchFamily="34" charset="0"/>
              </a:rPr>
              <a:t>1</a:t>
            </a:r>
          </a:p>
        </p:txBody>
      </p:sp>
      <p:sp useBgFill="1">
        <p:nvSpPr>
          <p:cNvPr id="19465" name="AutoShape 30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86425" y="5502275"/>
            <a:ext cx="690563" cy="538163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.VnHelvetInsH" pitchFamily="34" charset="0"/>
              </a:rPr>
              <a:t>2</a:t>
            </a:r>
          </a:p>
        </p:txBody>
      </p:sp>
      <p:sp useBgFill="1">
        <p:nvSpPr>
          <p:cNvPr id="19466" name="AutoShape 3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38950" y="5502275"/>
            <a:ext cx="690563" cy="538163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.VnHelvetInsH" pitchFamily="34" charset="0"/>
              </a:rPr>
              <a:t>3</a:t>
            </a:r>
          </a:p>
        </p:txBody>
      </p:sp>
      <p:sp>
        <p:nvSpPr>
          <p:cNvPr id="19467" name="Text Box 303"/>
          <p:cNvSpPr txBox="1">
            <a:spLocks noChangeArrowheads="1"/>
          </p:cNvSpPr>
          <p:nvPr/>
        </p:nvSpPr>
        <p:spPr bwMode="auto">
          <a:xfrm>
            <a:off x="1460500" y="5502275"/>
            <a:ext cx="1844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.VnArial Narrow" pitchFamily="34" charset="0"/>
              </a:rPr>
              <a:t>MẪU</a:t>
            </a:r>
          </a:p>
        </p:txBody>
      </p:sp>
      <p:sp>
        <p:nvSpPr>
          <p:cNvPr id="19468" name="Text Box 304"/>
          <p:cNvSpPr txBox="1">
            <a:spLocks noChangeArrowheads="1"/>
          </p:cNvSpPr>
          <p:nvPr/>
        </p:nvSpPr>
        <p:spPr bwMode="auto">
          <a:xfrm>
            <a:off x="2195513" y="587375"/>
            <a:ext cx="6948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Hãy tìm đoạn tương ứng: 1, 2 hay 3?</a:t>
            </a:r>
          </a:p>
        </p:txBody>
      </p:sp>
      <p:sp>
        <p:nvSpPr>
          <p:cNvPr id="19469" name="Oval 305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0</a:t>
            </a:r>
          </a:p>
        </p:txBody>
      </p:sp>
      <p:sp>
        <p:nvSpPr>
          <p:cNvPr id="89394" name="Oval 306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1</a:t>
            </a:r>
          </a:p>
        </p:txBody>
      </p:sp>
      <p:sp>
        <p:nvSpPr>
          <p:cNvPr id="89395" name="Oval 307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2</a:t>
            </a:r>
          </a:p>
        </p:txBody>
      </p:sp>
      <p:sp>
        <p:nvSpPr>
          <p:cNvPr id="89396" name="Oval 308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3</a:t>
            </a:r>
          </a:p>
        </p:txBody>
      </p:sp>
      <p:sp>
        <p:nvSpPr>
          <p:cNvPr id="89397" name="Oval 309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4</a:t>
            </a:r>
          </a:p>
        </p:txBody>
      </p:sp>
      <p:sp>
        <p:nvSpPr>
          <p:cNvPr id="89398" name="Oval 310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5</a:t>
            </a:r>
          </a:p>
        </p:txBody>
      </p:sp>
      <p:sp>
        <p:nvSpPr>
          <p:cNvPr id="89399" name="Oval 311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6</a:t>
            </a:r>
          </a:p>
        </p:txBody>
      </p:sp>
      <p:sp>
        <p:nvSpPr>
          <p:cNvPr id="89400" name="Oval 312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7</a:t>
            </a:r>
          </a:p>
        </p:txBody>
      </p:sp>
      <p:sp>
        <p:nvSpPr>
          <p:cNvPr id="89401" name="Oval 313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8</a:t>
            </a:r>
          </a:p>
        </p:txBody>
      </p:sp>
      <p:sp>
        <p:nvSpPr>
          <p:cNvPr id="89402" name="Oval 314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9</a:t>
            </a:r>
          </a:p>
        </p:txBody>
      </p:sp>
      <p:sp>
        <p:nvSpPr>
          <p:cNvPr id="89403" name="Oval 315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2832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9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9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9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9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9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9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9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9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9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4" grpId="0" animBg="1"/>
      <p:bldP spid="89395" grpId="0" animBg="1"/>
      <p:bldP spid="89396" grpId="0" animBg="1"/>
      <p:bldP spid="89397" grpId="0" animBg="1"/>
      <p:bldP spid="89398" grpId="0" animBg="1"/>
      <p:bldP spid="89399" grpId="0" animBg="1"/>
      <p:bldP spid="89400" grpId="0" animBg="1"/>
      <p:bldP spid="89401" grpId="0" animBg="1"/>
      <p:bldP spid="89402" grpId="0" animBg="1"/>
      <p:bldP spid="894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190750" y="1989138"/>
            <a:ext cx="623888" cy="3186112"/>
            <a:chOff x="2647" y="744"/>
            <a:chExt cx="393" cy="2007"/>
          </a:xfrm>
        </p:grpSpPr>
        <p:grpSp>
          <p:nvGrpSpPr>
            <p:cNvPr id="20716" name="Group 3"/>
            <p:cNvGrpSpPr>
              <a:grpSpLocks/>
            </p:cNvGrpSpPr>
            <p:nvPr/>
          </p:nvGrpSpPr>
          <p:grpSpPr bwMode="auto">
            <a:xfrm>
              <a:off x="2647" y="744"/>
              <a:ext cx="365" cy="173"/>
              <a:chOff x="385" y="2036"/>
              <a:chExt cx="365" cy="173"/>
            </a:xfrm>
          </p:grpSpPr>
          <p:grpSp>
            <p:nvGrpSpPr>
              <p:cNvPr id="20778" name="Group 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0780" name="Group 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0782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0784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785" name="AutoShap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78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781" name="Line 1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79" name="Text Box 1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0717" name="AutoShape 12"/>
            <p:cNvSpPr>
              <a:spLocks noChangeArrowheads="1"/>
            </p:cNvSpPr>
            <p:nvPr/>
          </p:nvSpPr>
          <p:spPr bwMode="auto">
            <a:xfrm>
              <a:off x="2671" y="90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0718" name="Group 13"/>
            <p:cNvGrpSpPr>
              <a:grpSpLocks/>
            </p:cNvGrpSpPr>
            <p:nvPr/>
          </p:nvGrpSpPr>
          <p:grpSpPr bwMode="auto">
            <a:xfrm flipH="1">
              <a:off x="2671" y="1010"/>
              <a:ext cx="279" cy="173"/>
              <a:chOff x="715" y="2036"/>
              <a:chExt cx="279" cy="173"/>
            </a:xfrm>
          </p:grpSpPr>
          <p:grpSp>
            <p:nvGrpSpPr>
              <p:cNvPr id="20774" name="Group 14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0776" name="AutoShape 15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77" name="AutoShape 16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0775" name="Text Box 17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0719" name="Group 18"/>
            <p:cNvGrpSpPr>
              <a:grpSpLocks/>
            </p:cNvGrpSpPr>
            <p:nvPr/>
          </p:nvGrpSpPr>
          <p:grpSpPr bwMode="auto">
            <a:xfrm flipH="1">
              <a:off x="2657" y="1156"/>
              <a:ext cx="283" cy="173"/>
              <a:chOff x="727" y="1903"/>
              <a:chExt cx="283" cy="173"/>
            </a:xfrm>
          </p:grpSpPr>
          <p:sp>
            <p:nvSpPr>
              <p:cNvPr id="20772" name="Freeform 19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3" name="Text Box 20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0720" name="Group 21"/>
            <p:cNvGrpSpPr>
              <a:grpSpLocks/>
            </p:cNvGrpSpPr>
            <p:nvPr/>
          </p:nvGrpSpPr>
          <p:grpSpPr bwMode="auto">
            <a:xfrm flipH="1">
              <a:off x="2671" y="1273"/>
              <a:ext cx="279" cy="173"/>
              <a:chOff x="715" y="2036"/>
              <a:chExt cx="279" cy="173"/>
            </a:xfrm>
          </p:grpSpPr>
          <p:grpSp>
            <p:nvGrpSpPr>
              <p:cNvPr id="20768" name="Group 22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0770" name="AutoShape 23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71" name="AutoShape 24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0769" name="Text Box 25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0721" name="Group 26"/>
            <p:cNvGrpSpPr>
              <a:grpSpLocks/>
            </p:cNvGrpSpPr>
            <p:nvPr/>
          </p:nvGrpSpPr>
          <p:grpSpPr bwMode="auto">
            <a:xfrm>
              <a:off x="2647" y="1405"/>
              <a:ext cx="365" cy="173"/>
              <a:chOff x="385" y="2036"/>
              <a:chExt cx="365" cy="173"/>
            </a:xfrm>
          </p:grpSpPr>
          <p:grpSp>
            <p:nvGrpSpPr>
              <p:cNvPr id="20760" name="Group 27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0762" name="Group 28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0764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0766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767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76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763" name="Line 33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61" name="Text Box 34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0722" name="AutoShape 35"/>
            <p:cNvSpPr>
              <a:spLocks noChangeArrowheads="1"/>
            </p:cNvSpPr>
            <p:nvPr/>
          </p:nvSpPr>
          <p:spPr bwMode="auto">
            <a:xfrm>
              <a:off x="2671" y="1563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0723" name="Group 36"/>
            <p:cNvGrpSpPr>
              <a:grpSpLocks/>
            </p:cNvGrpSpPr>
            <p:nvPr/>
          </p:nvGrpSpPr>
          <p:grpSpPr bwMode="auto">
            <a:xfrm flipH="1">
              <a:off x="2660" y="1689"/>
              <a:ext cx="283" cy="173"/>
              <a:chOff x="727" y="1903"/>
              <a:chExt cx="283" cy="173"/>
            </a:xfrm>
          </p:grpSpPr>
          <p:sp>
            <p:nvSpPr>
              <p:cNvPr id="20758" name="Freeform 37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9" name="Text Box 38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0724" name="Group 39"/>
            <p:cNvGrpSpPr>
              <a:grpSpLocks/>
            </p:cNvGrpSpPr>
            <p:nvPr/>
          </p:nvGrpSpPr>
          <p:grpSpPr bwMode="auto">
            <a:xfrm flipH="1">
              <a:off x="2674" y="1806"/>
              <a:ext cx="279" cy="173"/>
              <a:chOff x="715" y="2036"/>
              <a:chExt cx="279" cy="173"/>
            </a:xfrm>
          </p:grpSpPr>
          <p:grpSp>
            <p:nvGrpSpPr>
              <p:cNvPr id="20754" name="Group 40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0756" name="AutoShape 41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57" name="AutoShape 42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0755" name="Text Box 43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0725" name="Group 44"/>
            <p:cNvGrpSpPr>
              <a:grpSpLocks/>
            </p:cNvGrpSpPr>
            <p:nvPr/>
          </p:nvGrpSpPr>
          <p:grpSpPr bwMode="auto">
            <a:xfrm>
              <a:off x="2650" y="1938"/>
              <a:ext cx="365" cy="173"/>
              <a:chOff x="385" y="2036"/>
              <a:chExt cx="365" cy="173"/>
            </a:xfrm>
          </p:grpSpPr>
          <p:grpSp>
            <p:nvGrpSpPr>
              <p:cNvPr id="20746" name="Group 45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0748" name="Group 46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075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075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753" name="AutoShap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75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749" name="Line 51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47" name="Text Box 52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0726" name="AutoShape 53"/>
            <p:cNvSpPr>
              <a:spLocks noChangeArrowheads="1"/>
            </p:cNvSpPr>
            <p:nvPr/>
          </p:nvSpPr>
          <p:spPr bwMode="auto">
            <a:xfrm>
              <a:off x="2674" y="2096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0727" name="Group 54"/>
            <p:cNvGrpSpPr>
              <a:grpSpLocks/>
            </p:cNvGrpSpPr>
            <p:nvPr/>
          </p:nvGrpSpPr>
          <p:grpSpPr bwMode="auto">
            <a:xfrm flipH="1">
              <a:off x="2663" y="2222"/>
              <a:ext cx="283" cy="173"/>
              <a:chOff x="727" y="1903"/>
              <a:chExt cx="283" cy="173"/>
            </a:xfrm>
          </p:grpSpPr>
          <p:sp>
            <p:nvSpPr>
              <p:cNvPr id="20744" name="Freeform 55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5" name="Text Box 56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0728" name="Group 57"/>
            <p:cNvGrpSpPr>
              <a:grpSpLocks/>
            </p:cNvGrpSpPr>
            <p:nvPr/>
          </p:nvGrpSpPr>
          <p:grpSpPr bwMode="auto">
            <a:xfrm flipH="1">
              <a:off x="2677" y="2339"/>
              <a:ext cx="279" cy="173"/>
              <a:chOff x="715" y="2036"/>
              <a:chExt cx="279" cy="173"/>
            </a:xfrm>
          </p:grpSpPr>
          <p:grpSp>
            <p:nvGrpSpPr>
              <p:cNvPr id="20740" name="Group 58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0742" name="AutoShape 59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43" name="AutoShape 60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0741" name="Text Box 61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0729" name="Group 62"/>
            <p:cNvGrpSpPr>
              <a:grpSpLocks/>
            </p:cNvGrpSpPr>
            <p:nvPr/>
          </p:nvGrpSpPr>
          <p:grpSpPr bwMode="auto">
            <a:xfrm>
              <a:off x="2653" y="2471"/>
              <a:ext cx="365" cy="173"/>
              <a:chOff x="385" y="2036"/>
              <a:chExt cx="365" cy="173"/>
            </a:xfrm>
          </p:grpSpPr>
          <p:grpSp>
            <p:nvGrpSpPr>
              <p:cNvPr id="20732" name="Group 63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0734" name="Group 64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0736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0738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739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737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735" name="Line 69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33" name="Text Box 70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0730" name="AutoShape 71"/>
            <p:cNvSpPr>
              <a:spLocks noChangeArrowheads="1"/>
            </p:cNvSpPr>
            <p:nvPr/>
          </p:nvSpPr>
          <p:spPr bwMode="auto">
            <a:xfrm>
              <a:off x="2677" y="262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sp>
          <p:nvSpPr>
            <p:cNvPr id="20731" name="Freeform 72"/>
            <p:cNvSpPr>
              <a:spLocks/>
            </p:cNvSpPr>
            <p:nvPr/>
          </p:nvSpPr>
          <p:spPr bwMode="auto">
            <a:xfrm>
              <a:off x="2650" y="767"/>
              <a:ext cx="24" cy="1984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62 h 1936"/>
                <a:gd name="T4" fmla="*/ 0 w 1"/>
                <a:gd name="T5" fmla="*/ 2534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3" name="Group 73"/>
          <p:cNvGrpSpPr>
            <a:grpSpLocks/>
          </p:cNvGrpSpPr>
          <p:nvPr/>
        </p:nvGrpSpPr>
        <p:grpSpPr bwMode="auto">
          <a:xfrm>
            <a:off x="5568950" y="2008188"/>
            <a:ext cx="673100" cy="3248025"/>
            <a:chOff x="3508" y="1265"/>
            <a:chExt cx="424" cy="2046"/>
          </a:xfrm>
        </p:grpSpPr>
        <p:sp>
          <p:nvSpPr>
            <p:cNvPr id="20643" name="Line 74"/>
            <p:cNvSpPr>
              <a:spLocks noChangeShapeType="1"/>
            </p:cNvSpPr>
            <p:nvPr/>
          </p:nvSpPr>
          <p:spPr bwMode="auto">
            <a:xfrm>
              <a:off x="3582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44" name="Group 75"/>
            <p:cNvGrpSpPr>
              <a:grpSpLocks/>
            </p:cNvGrpSpPr>
            <p:nvPr/>
          </p:nvGrpSpPr>
          <p:grpSpPr bwMode="auto">
            <a:xfrm>
              <a:off x="3597" y="1265"/>
              <a:ext cx="279" cy="173"/>
              <a:chOff x="715" y="2036"/>
              <a:chExt cx="279" cy="173"/>
            </a:xfrm>
          </p:grpSpPr>
          <p:grpSp>
            <p:nvGrpSpPr>
              <p:cNvPr id="20712" name="Group 76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0714" name="AutoShape 77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15" name="AutoShape 78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0713" name="Text Box 79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0645" name="Group 80"/>
            <p:cNvGrpSpPr>
              <a:grpSpLocks/>
            </p:cNvGrpSpPr>
            <p:nvPr/>
          </p:nvGrpSpPr>
          <p:grpSpPr bwMode="auto">
            <a:xfrm>
              <a:off x="3606" y="1411"/>
              <a:ext cx="283" cy="173"/>
              <a:chOff x="727" y="1903"/>
              <a:chExt cx="283" cy="173"/>
            </a:xfrm>
          </p:grpSpPr>
          <p:sp>
            <p:nvSpPr>
              <p:cNvPr id="20710" name="Freeform 81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1" name="Text Box 82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0646" name="Group 83"/>
            <p:cNvGrpSpPr>
              <a:grpSpLocks/>
            </p:cNvGrpSpPr>
            <p:nvPr/>
          </p:nvGrpSpPr>
          <p:grpSpPr bwMode="auto">
            <a:xfrm flipH="1">
              <a:off x="3531" y="1528"/>
              <a:ext cx="365" cy="173"/>
              <a:chOff x="385" y="2036"/>
              <a:chExt cx="365" cy="173"/>
            </a:xfrm>
          </p:grpSpPr>
          <p:grpSp>
            <p:nvGrpSpPr>
              <p:cNvPr id="20702" name="Group 8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0704" name="Group 8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070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0708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709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707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705" name="Line 9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03" name="Text Box 9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0647" name="AutoShape 92"/>
            <p:cNvSpPr>
              <a:spLocks noChangeArrowheads="1"/>
            </p:cNvSpPr>
            <p:nvPr/>
          </p:nvSpPr>
          <p:spPr bwMode="auto">
            <a:xfrm flipH="1">
              <a:off x="3508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0648" name="Group 93"/>
            <p:cNvGrpSpPr>
              <a:grpSpLocks/>
            </p:cNvGrpSpPr>
            <p:nvPr/>
          </p:nvGrpSpPr>
          <p:grpSpPr bwMode="auto">
            <a:xfrm flipH="1">
              <a:off x="3533" y="1793"/>
              <a:ext cx="365" cy="173"/>
              <a:chOff x="385" y="2036"/>
              <a:chExt cx="365" cy="173"/>
            </a:xfrm>
          </p:grpSpPr>
          <p:grpSp>
            <p:nvGrpSpPr>
              <p:cNvPr id="20694" name="Group 9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0696" name="Group 9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0698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0700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701" name="AutoShap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699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97" name="Line 10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695" name="Text Box 10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0649" name="Group 102"/>
            <p:cNvGrpSpPr>
              <a:grpSpLocks/>
            </p:cNvGrpSpPr>
            <p:nvPr/>
          </p:nvGrpSpPr>
          <p:grpSpPr bwMode="auto">
            <a:xfrm>
              <a:off x="3597" y="1926"/>
              <a:ext cx="279" cy="173"/>
              <a:chOff x="715" y="2036"/>
              <a:chExt cx="279" cy="173"/>
            </a:xfrm>
          </p:grpSpPr>
          <p:grpSp>
            <p:nvGrpSpPr>
              <p:cNvPr id="20690" name="Group 103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0692" name="AutoShape 104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93" name="AutoShape 105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0691" name="Text Box 106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0650" name="Group 107"/>
            <p:cNvGrpSpPr>
              <a:grpSpLocks/>
            </p:cNvGrpSpPr>
            <p:nvPr/>
          </p:nvGrpSpPr>
          <p:grpSpPr bwMode="auto">
            <a:xfrm>
              <a:off x="3606" y="2072"/>
              <a:ext cx="283" cy="173"/>
              <a:chOff x="727" y="1903"/>
              <a:chExt cx="283" cy="173"/>
            </a:xfrm>
          </p:grpSpPr>
          <p:sp>
            <p:nvSpPr>
              <p:cNvPr id="20688" name="Freeform 108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" name="Text Box 109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0651" name="AutoShape 110"/>
            <p:cNvSpPr>
              <a:spLocks noChangeArrowheads="1"/>
            </p:cNvSpPr>
            <p:nvPr/>
          </p:nvSpPr>
          <p:spPr bwMode="auto">
            <a:xfrm flipH="1">
              <a:off x="3511" y="222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0652" name="Group 111"/>
            <p:cNvGrpSpPr>
              <a:grpSpLocks/>
            </p:cNvGrpSpPr>
            <p:nvPr/>
          </p:nvGrpSpPr>
          <p:grpSpPr bwMode="auto">
            <a:xfrm flipH="1">
              <a:off x="3536" y="2326"/>
              <a:ext cx="365" cy="173"/>
              <a:chOff x="385" y="2036"/>
              <a:chExt cx="365" cy="173"/>
            </a:xfrm>
          </p:grpSpPr>
          <p:grpSp>
            <p:nvGrpSpPr>
              <p:cNvPr id="20680" name="Group 11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0682" name="Group 11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0684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0686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87" name="AutoShap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685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83" name="Line 11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681" name="Text Box 119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0653" name="Group 120"/>
            <p:cNvGrpSpPr>
              <a:grpSpLocks/>
            </p:cNvGrpSpPr>
            <p:nvPr/>
          </p:nvGrpSpPr>
          <p:grpSpPr bwMode="auto">
            <a:xfrm>
              <a:off x="3600" y="2459"/>
              <a:ext cx="279" cy="173"/>
              <a:chOff x="715" y="2036"/>
              <a:chExt cx="279" cy="173"/>
            </a:xfrm>
          </p:grpSpPr>
          <p:grpSp>
            <p:nvGrpSpPr>
              <p:cNvPr id="20676" name="Group 121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0678" name="AutoShape 122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79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0677" name="Text Box 124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0654" name="Group 125"/>
            <p:cNvGrpSpPr>
              <a:grpSpLocks/>
            </p:cNvGrpSpPr>
            <p:nvPr/>
          </p:nvGrpSpPr>
          <p:grpSpPr bwMode="auto">
            <a:xfrm>
              <a:off x="3609" y="2605"/>
              <a:ext cx="283" cy="173"/>
              <a:chOff x="727" y="1903"/>
              <a:chExt cx="283" cy="173"/>
            </a:xfrm>
          </p:grpSpPr>
          <p:sp>
            <p:nvSpPr>
              <p:cNvPr id="20674" name="Freeform 126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5" name="Text Box 127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0655" name="AutoShape 128"/>
            <p:cNvSpPr>
              <a:spLocks noChangeArrowheads="1"/>
            </p:cNvSpPr>
            <p:nvPr/>
          </p:nvSpPr>
          <p:spPr bwMode="auto">
            <a:xfrm flipH="1">
              <a:off x="3514" y="27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0656" name="Group 129"/>
            <p:cNvGrpSpPr>
              <a:grpSpLocks/>
            </p:cNvGrpSpPr>
            <p:nvPr/>
          </p:nvGrpSpPr>
          <p:grpSpPr bwMode="auto">
            <a:xfrm flipH="1">
              <a:off x="3539" y="2859"/>
              <a:ext cx="365" cy="173"/>
              <a:chOff x="385" y="2036"/>
              <a:chExt cx="365" cy="173"/>
            </a:xfrm>
          </p:grpSpPr>
          <p:grpSp>
            <p:nvGrpSpPr>
              <p:cNvPr id="20666" name="Group 130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0668" name="Group 131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0670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0672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73" name="AutoShap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671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69" name="Line 136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667" name="Text Box 137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0657" name="Group 138"/>
            <p:cNvGrpSpPr>
              <a:grpSpLocks/>
            </p:cNvGrpSpPr>
            <p:nvPr/>
          </p:nvGrpSpPr>
          <p:grpSpPr bwMode="auto">
            <a:xfrm>
              <a:off x="3603" y="2992"/>
              <a:ext cx="279" cy="173"/>
              <a:chOff x="715" y="2036"/>
              <a:chExt cx="279" cy="173"/>
            </a:xfrm>
          </p:grpSpPr>
          <p:grpSp>
            <p:nvGrpSpPr>
              <p:cNvPr id="20662" name="Group 139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0664" name="AutoShape 140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65" name="AutoShape 141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0663" name="Text Box 142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0658" name="Group 143"/>
            <p:cNvGrpSpPr>
              <a:grpSpLocks/>
            </p:cNvGrpSpPr>
            <p:nvPr/>
          </p:nvGrpSpPr>
          <p:grpSpPr bwMode="auto">
            <a:xfrm>
              <a:off x="3612" y="3138"/>
              <a:ext cx="283" cy="173"/>
              <a:chOff x="727" y="1903"/>
              <a:chExt cx="283" cy="173"/>
            </a:xfrm>
          </p:grpSpPr>
          <p:sp>
            <p:nvSpPr>
              <p:cNvPr id="20660" name="Freeform 144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1" name="Text Box 145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0659" name="Freeform 146"/>
            <p:cNvSpPr>
              <a:spLocks/>
            </p:cNvSpPr>
            <p:nvPr/>
          </p:nvSpPr>
          <p:spPr bwMode="auto">
            <a:xfrm>
              <a:off x="3883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56 h 1936"/>
                <a:gd name="T4" fmla="*/ 0 w 1"/>
                <a:gd name="T5" fmla="*/ 2520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428" name="Group 147"/>
          <p:cNvGrpSpPr>
            <a:grpSpLocks/>
          </p:cNvGrpSpPr>
          <p:nvPr/>
        </p:nvGrpSpPr>
        <p:grpSpPr bwMode="auto">
          <a:xfrm>
            <a:off x="4379913" y="2008188"/>
            <a:ext cx="690562" cy="3248025"/>
            <a:chOff x="2759" y="1265"/>
            <a:chExt cx="435" cy="2046"/>
          </a:xfrm>
        </p:grpSpPr>
        <p:sp>
          <p:nvSpPr>
            <p:cNvPr id="20570" name="Line 148"/>
            <p:cNvSpPr>
              <a:spLocks noChangeShapeType="1"/>
            </p:cNvSpPr>
            <p:nvPr/>
          </p:nvSpPr>
          <p:spPr bwMode="auto">
            <a:xfrm>
              <a:off x="2844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71" name="Group 149"/>
            <p:cNvGrpSpPr>
              <a:grpSpLocks/>
            </p:cNvGrpSpPr>
            <p:nvPr/>
          </p:nvGrpSpPr>
          <p:grpSpPr bwMode="auto">
            <a:xfrm>
              <a:off x="2859" y="1265"/>
              <a:ext cx="279" cy="173"/>
              <a:chOff x="715" y="2036"/>
              <a:chExt cx="279" cy="173"/>
            </a:xfrm>
          </p:grpSpPr>
          <p:grpSp>
            <p:nvGrpSpPr>
              <p:cNvPr id="20639" name="Group 150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0641" name="AutoShape 151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2" name="AutoShape 152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0640" name="Text Box 153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0572" name="Group 154"/>
            <p:cNvGrpSpPr>
              <a:grpSpLocks/>
            </p:cNvGrpSpPr>
            <p:nvPr/>
          </p:nvGrpSpPr>
          <p:grpSpPr bwMode="auto">
            <a:xfrm>
              <a:off x="2868" y="1411"/>
              <a:ext cx="283" cy="173"/>
              <a:chOff x="727" y="1903"/>
              <a:chExt cx="283" cy="173"/>
            </a:xfrm>
          </p:grpSpPr>
          <p:sp>
            <p:nvSpPr>
              <p:cNvPr id="20637" name="Freeform 155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8" name="Text Box 156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0573" name="Group 157"/>
            <p:cNvGrpSpPr>
              <a:grpSpLocks/>
            </p:cNvGrpSpPr>
            <p:nvPr/>
          </p:nvGrpSpPr>
          <p:grpSpPr bwMode="auto">
            <a:xfrm flipH="1">
              <a:off x="2795" y="2450"/>
              <a:ext cx="365" cy="173"/>
              <a:chOff x="385" y="2036"/>
              <a:chExt cx="365" cy="173"/>
            </a:xfrm>
          </p:grpSpPr>
          <p:grpSp>
            <p:nvGrpSpPr>
              <p:cNvPr id="20629" name="Group 15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0631" name="Group 15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0633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0635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36" name="AutoShap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634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32" name="Line 16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630" name="Text Box 165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0574" name="AutoShape 166"/>
            <p:cNvSpPr>
              <a:spLocks noChangeArrowheads="1"/>
            </p:cNvSpPr>
            <p:nvPr/>
          </p:nvSpPr>
          <p:spPr bwMode="auto">
            <a:xfrm flipH="1">
              <a:off x="2770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0575" name="Group 167"/>
            <p:cNvGrpSpPr>
              <a:grpSpLocks/>
            </p:cNvGrpSpPr>
            <p:nvPr/>
          </p:nvGrpSpPr>
          <p:grpSpPr bwMode="auto">
            <a:xfrm flipH="1">
              <a:off x="2795" y="1793"/>
              <a:ext cx="365" cy="173"/>
              <a:chOff x="385" y="2036"/>
              <a:chExt cx="365" cy="173"/>
            </a:xfrm>
          </p:grpSpPr>
          <p:grpSp>
            <p:nvGrpSpPr>
              <p:cNvPr id="20621" name="Group 16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0623" name="Group 16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0625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0627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28" name="AutoShap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626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24" name="Line 17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622" name="Text Box 175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0576" name="Group 176"/>
            <p:cNvGrpSpPr>
              <a:grpSpLocks/>
            </p:cNvGrpSpPr>
            <p:nvPr/>
          </p:nvGrpSpPr>
          <p:grpSpPr bwMode="auto">
            <a:xfrm>
              <a:off x="2859" y="1926"/>
              <a:ext cx="279" cy="173"/>
              <a:chOff x="715" y="2036"/>
              <a:chExt cx="279" cy="173"/>
            </a:xfrm>
          </p:grpSpPr>
          <p:grpSp>
            <p:nvGrpSpPr>
              <p:cNvPr id="20617" name="Group 177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0619" name="AutoShape 178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20" name="AutoShape 179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0618" name="Text Box 180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0577" name="Group 181"/>
            <p:cNvGrpSpPr>
              <a:grpSpLocks/>
            </p:cNvGrpSpPr>
            <p:nvPr/>
          </p:nvGrpSpPr>
          <p:grpSpPr bwMode="auto">
            <a:xfrm>
              <a:off x="2868" y="2072"/>
              <a:ext cx="283" cy="173"/>
              <a:chOff x="727" y="1903"/>
              <a:chExt cx="283" cy="173"/>
            </a:xfrm>
          </p:grpSpPr>
          <p:sp>
            <p:nvSpPr>
              <p:cNvPr id="20615" name="Freeform 182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6" name="Text Box 183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0578" name="AutoShape 184"/>
            <p:cNvSpPr>
              <a:spLocks noChangeArrowheads="1"/>
            </p:cNvSpPr>
            <p:nvPr/>
          </p:nvSpPr>
          <p:spPr bwMode="auto">
            <a:xfrm flipH="1">
              <a:off x="2773" y="222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0579" name="Group 185"/>
            <p:cNvGrpSpPr>
              <a:grpSpLocks/>
            </p:cNvGrpSpPr>
            <p:nvPr/>
          </p:nvGrpSpPr>
          <p:grpSpPr bwMode="auto">
            <a:xfrm flipH="1">
              <a:off x="2798" y="2326"/>
              <a:ext cx="365" cy="173"/>
              <a:chOff x="385" y="2036"/>
              <a:chExt cx="365" cy="173"/>
            </a:xfrm>
          </p:grpSpPr>
          <p:grpSp>
            <p:nvGrpSpPr>
              <p:cNvPr id="20607" name="Group 186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0609" name="Group 187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0611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0613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14" name="AutoShap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612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10" name="Line 192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608" name="Text Box 193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0580" name="Group 194"/>
            <p:cNvGrpSpPr>
              <a:grpSpLocks/>
            </p:cNvGrpSpPr>
            <p:nvPr/>
          </p:nvGrpSpPr>
          <p:grpSpPr bwMode="auto">
            <a:xfrm>
              <a:off x="2844" y="2729"/>
              <a:ext cx="279" cy="173"/>
              <a:chOff x="715" y="2036"/>
              <a:chExt cx="279" cy="173"/>
            </a:xfrm>
          </p:grpSpPr>
          <p:grpSp>
            <p:nvGrpSpPr>
              <p:cNvPr id="20603" name="Group 195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0605" name="AutoShape 196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6" name="AutoShape 197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0604" name="Text Box 198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0581" name="Group 199"/>
            <p:cNvGrpSpPr>
              <a:grpSpLocks/>
            </p:cNvGrpSpPr>
            <p:nvPr/>
          </p:nvGrpSpPr>
          <p:grpSpPr bwMode="auto">
            <a:xfrm>
              <a:off x="2871" y="2605"/>
              <a:ext cx="283" cy="173"/>
              <a:chOff x="727" y="1903"/>
              <a:chExt cx="283" cy="173"/>
            </a:xfrm>
          </p:grpSpPr>
          <p:sp>
            <p:nvSpPr>
              <p:cNvPr id="20601" name="Freeform 200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2" name="Text Box 201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0582" name="AutoShape 202"/>
            <p:cNvSpPr>
              <a:spLocks noChangeArrowheads="1"/>
            </p:cNvSpPr>
            <p:nvPr/>
          </p:nvSpPr>
          <p:spPr bwMode="auto">
            <a:xfrm flipH="1">
              <a:off x="2759" y="15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0583" name="Group 203"/>
            <p:cNvGrpSpPr>
              <a:grpSpLocks/>
            </p:cNvGrpSpPr>
            <p:nvPr/>
          </p:nvGrpSpPr>
          <p:grpSpPr bwMode="auto">
            <a:xfrm flipH="1">
              <a:off x="2801" y="2859"/>
              <a:ext cx="365" cy="173"/>
              <a:chOff x="385" y="2036"/>
              <a:chExt cx="365" cy="173"/>
            </a:xfrm>
          </p:grpSpPr>
          <p:grpSp>
            <p:nvGrpSpPr>
              <p:cNvPr id="20593" name="Group 20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0595" name="Group 20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0597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0599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00" name="AutoShap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598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96" name="Line 21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94" name="Text Box 21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0584" name="Group 212"/>
            <p:cNvGrpSpPr>
              <a:grpSpLocks/>
            </p:cNvGrpSpPr>
            <p:nvPr/>
          </p:nvGrpSpPr>
          <p:grpSpPr bwMode="auto">
            <a:xfrm>
              <a:off x="2865" y="2992"/>
              <a:ext cx="279" cy="173"/>
              <a:chOff x="715" y="2036"/>
              <a:chExt cx="279" cy="173"/>
            </a:xfrm>
          </p:grpSpPr>
          <p:grpSp>
            <p:nvGrpSpPr>
              <p:cNvPr id="20589" name="Group 213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0591" name="AutoShape 214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2" name="AutoShape 215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0590" name="Text Box 216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0585" name="Group 217"/>
            <p:cNvGrpSpPr>
              <a:grpSpLocks/>
            </p:cNvGrpSpPr>
            <p:nvPr/>
          </p:nvGrpSpPr>
          <p:grpSpPr bwMode="auto">
            <a:xfrm>
              <a:off x="2874" y="3138"/>
              <a:ext cx="283" cy="173"/>
              <a:chOff x="727" y="1903"/>
              <a:chExt cx="283" cy="173"/>
            </a:xfrm>
          </p:grpSpPr>
          <p:sp>
            <p:nvSpPr>
              <p:cNvPr id="20587" name="Freeform 218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Text Box 219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0586" name="Freeform 220"/>
            <p:cNvSpPr>
              <a:spLocks/>
            </p:cNvSpPr>
            <p:nvPr/>
          </p:nvSpPr>
          <p:spPr bwMode="auto">
            <a:xfrm>
              <a:off x="3145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56 h 1936"/>
                <a:gd name="T4" fmla="*/ 0 w 1"/>
                <a:gd name="T5" fmla="*/ 2520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221"/>
          <p:cNvGrpSpPr>
            <a:grpSpLocks/>
          </p:cNvGrpSpPr>
          <p:nvPr/>
        </p:nvGrpSpPr>
        <p:grpSpPr bwMode="auto">
          <a:xfrm>
            <a:off x="6723063" y="2008188"/>
            <a:ext cx="690562" cy="3248025"/>
            <a:chOff x="4235" y="1265"/>
            <a:chExt cx="435" cy="2046"/>
          </a:xfrm>
        </p:grpSpPr>
        <p:sp>
          <p:nvSpPr>
            <p:cNvPr id="20497" name="Line 222"/>
            <p:cNvSpPr>
              <a:spLocks noChangeShapeType="1"/>
            </p:cNvSpPr>
            <p:nvPr/>
          </p:nvSpPr>
          <p:spPr bwMode="auto">
            <a:xfrm>
              <a:off x="4320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98" name="Group 223"/>
            <p:cNvGrpSpPr>
              <a:grpSpLocks/>
            </p:cNvGrpSpPr>
            <p:nvPr/>
          </p:nvGrpSpPr>
          <p:grpSpPr bwMode="auto">
            <a:xfrm>
              <a:off x="4335" y="1265"/>
              <a:ext cx="279" cy="173"/>
              <a:chOff x="715" y="2036"/>
              <a:chExt cx="279" cy="173"/>
            </a:xfrm>
          </p:grpSpPr>
          <p:grpSp>
            <p:nvGrpSpPr>
              <p:cNvPr id="20566" name="Group 224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0568" name="AutoShape 225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9" name="AutoShape 226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0567" name="Text Box 227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0499" name="Group 228"/>
            <p:cNvGrpSpPr>
              <a:grpSpLocks/>
            </p:cNvGrpSpPr>
            <p:nvPr/>
          </p:nvGrpSpPr>
          <p:grpSpPr bwMode="auto">
            <a:xfrm>
              <a:off x="4344" y="1411"/>
              <a:ext cx="283" cy="173"/>
              <a:chOff x="727" y="1903"/>
              <a:chExt cx="283" cy="173"/>
            </a:xfrm>
          </p:grpSpPr>
          <p:sp>
            <p:nvSpPr>
              <p:cNvPr id="20564" name="Freeform 229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5" name="Text Box 230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0500" name="Group 231"/>
            <p:cNvGrpSpPr>
              <a:grpSpLocks/>
            </p:cNvGrpSpPr>
            <p:nvPr/>
          </p:nvGrpSpPr>
          <p:grpSpPr bwMode="auto">
            <a:xfrm flipH="1">
              <a:off x="4269" y="1528"/>
              <a:ext cx="365" cy="173"/>
              <a:chOff x="385" y="2036"/>
              <a:chExt cx="365" cy="173"/>
            </a:xfrm>
          </p:grpSpPr>
          <p:grpSp>
            <p:nvGrpSpPr>
              <p:cNvPr id="20556" name="Group 23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0558" name="Group 23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0560" name="Group 23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0562" name="Rectangl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63" name="AutoShap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561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59" name="Line 23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57" name="Text Box 239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0501" name="AutoShape 240"/>
            <p:cNvSpPr>
              <a:spLocks noChangeArrowheads="1"/>
            </p:cNvSpPr>
            <p:nvPr/>
          </p:nvSpPr>
          <p:spPr bwMode="auto">
            <a:xfrm flipH="1">
              <a:off x="4246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0502" name="Group 241"/>
            <p:cNvGrpSpPr>
              <a:grpSpLocks/>
            </p:cNvGrpSpPr>
            <p:nvPr/>
          </p:nvGrpSpPr>
          <p:grpSpPr bwMode="auto">
            <a:xfrm flipH="1">
              <a:off x="4271" y="1793"/>
              <a:ext cx="365" cy="173"/>
              <a:chOff x="385" y="2036"/>
              <a:chExt cx="365" cy="173"/>
            </a:xfrm>
          </p:grpSpPr>
          <p:grpSp>
            <p:nvGrpSpPr>
              <p:cNvPr id="20548" name="Group 24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0550" name="Group 24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0552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0554" name="Rectangle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55" name="AutoShape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553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51" name="Line 24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49" name="Text Box 249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0503" name="Group 250"/>
            <p:cNvGrpSpPr>
              <a:grpSpLocks/>
            </p:cNvGrpSpPr>
            <p:nvPr/>
          </p:nvGrpSpPr>
          <p:grpSpPr bwMode="auto">
            <a:xfrm>
              <a:off x="4318" y="2196"/>
              <a:ext cx="279" cy="173"/>
              <a:chOff x="715" y="2036"/>
              <a:chExt cx="279" cy="173"/>
            </a:xfrm>
          </p:grpSpPr>
          <p:grpSp>
            <p:nvGrpSpPr>
              <p:cNvPr id="20544" name="Group 251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0546" name="AutoShape 252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7" name="AutoShape 253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0545" name="Text Box 254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0504" name="Group 255"/>
            <p:cNvGrpSpPr>
              <a:grpSpLocks/>
            </p:cNvGrpSpPr>
            <p:nvPr/>
          </p:nvGrpSpPr>
          <p:grpSpPr bwMode="auto">
            <a:xfrm>
              <a:off x="4344" y="2072"/>
              <a:ext cx="283" cy="173"/>
              <a:chOff x="727" y="1903"/>
              <a:chExt cx="283" cy="173"/>
            </a:xfrm>
          </p:grpSpPr>
          <p:sp>
            <p:nvSpPr>
              <p:cNvPr id="20542" name="Freeform 256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Text Box 257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0505" name="AutoShape 258"/>
            <p:cNvSpPr>
              <a:spLocks noChangeArrowheads="1"/>
            </p:cNvSpPr>
            <p:nvPr/>
          </p:nvSpPr>
          <p:spPr bwMode="auto">
            <a:xfrm flipH="1">
              <a:off x="4235" y="1954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0506" name="Group 259"/>
            <p:cNvGrpSpPr>
              <a:grpSpLocks/>
            </p:cNvGrpSpPr>
            <p:nvPr/>
          </p:nvGrpSpPr>
          <p:grpSpPr bwMode="auto">
            <a:xfrm flipH="1">
              <a:off x="4274" y="2326"/>
              <a:ext cx="365" cy="173"/>
              <a:chOff x="385" y="2036"/>
              <a:chExt cx="365" cy="173"/>
            </a:xfrm>
          </p:grpSpPr>
          <p:grpSp>
            <p:nvGrpSpPr>
              <p:cNvPr id="20534" name="Group 260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0536" name="Group 261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0538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0540" name="Rectangle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41" name="AutoShape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53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37" name="Line 266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35" name="Text Box 267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0507" name="Group 268"/>
            <p:cNvGrpSpPr>
              <a:grpSpLocks/>
            </p:cNvGrpSpPr>
            <p:nvPr/>
          </p:nvGrpSpPr>
          <p:grpSpPr bwMode="auto">
            <a:xfrm>
              <a:off x="4338" y="2459"/>
              <a:ext cx="279" cy="173"/>
              <a:chOff x="715" y="2036"/>
              <a:chExt cx="279" cy="173"/>
            </a:xfrm>
          </p:grpSpPr>
          <p:grpSp>
            <p:nvGrpSpPr>
              <p:cNvPr id="20530" name="Group 269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0532" name="AutoShape 270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3" name="AutoShape 271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0531" name="Text Box 272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0508" name="Group 273"/>
            <p:cNvGrpSpPr>
              <a:grpSpLocks/>
            </p:cNvGrpSpPr>
            <p:nvPr/>
          </p:nvGrpSpPr>
          <p:grpSpPr bwMode="auto">
            <a:xfrm>
              <a:off x="4347" y="2605"/>
              <a:ext cx="283" cy="173"/>
              <a:chOff x="727" y="1903"/>
              <a:chExt cx="283" cy="173"/>
            </a:xfrm>
          </p:grpSpPr>
          <p:sp>
            <p:nvSpPr>
              <p:cNvPr id="20528" name="Freeform 274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Text Box 275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0509" name="AutoShape 276"/>
            <p:cNvSpPr>
              <a:spLocks noChangeArrowheads="1"/>
            </p:cNvSpPr>
            <p:nvPr/>
          </p:nvSpPr>
          <p:spPr bwMode="auto">
            <a:xfrm flipH="1">
              <a:off x="4252" y="27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0510" name="Group 277"/>
            <p:cNvGrpSpPr>
              <a:grpSpLocks/>
            </p:cNvGrpSpPr>
            <p:nvPr/>
          </p:nvGrpSpPr>
          <p:grpSpPr bwMode="auto">
            <a:xfrm flipH="1">
              <a:off x="4277" y="2859"/>
              <a:ext cx="365" cy="173"/>
              <a:chOff x="385" y="2036"/>
              <a:chExt cx="365" cy="173"/>
            </a:xfrm>
          </p:grpSpPr>
          <p:grpSp>
            <p:nvGrpSpPr>
              <p:cNvPr id="20520" name="Group 27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0522" name="Group 27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0524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0526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27" name="AutoShap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525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23" name="Line 28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21" name="Text Box 285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0511" name="Group 286"/>
            <p:cNvGrpSpPr>
              <a:grpSpLocks/>
            </p:cNvGrpSpPr>
            <p:nvPr/>
          </p:nvGrpSpPr>
          <p:grpSpPr bwMode="auto">
            <a:xfrm>
              <a:off x="4341" y="2992"/>
              <a:ext cx="279" cy="173"/>
              <a:chOff x="715" y="2036"/>
              <a:chExt cx="279" cy="173"/>
            </a:xfrm>
          </p:grpSpPr>
          <p:grpSp>
            <p:nvGrpSpPr>
              <p:cNvPr id="20516" name="Group 287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0518" name="AutoShape 288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9" name="AutoShape 289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0517" name="Text Box 290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0512" name="Group 291"/>
            <p:cNvGrpSpPr>
              <a:grpSpLocks/>
            </p:cNvGrpSpPr>
            <p:nvPr/>
          </p:nvGrpSpPr>
          <p:grpSpPr bwMode="auto">
            <a:xfrm>
              <a:off x="4350" y="3138"/>
              <a:ext cx="283" cy="173"/>
              <a:chOff x="727" y="1903"/>
              <a:chExt cx="283" cy="173"/>
            </a:xfrm>
          </p:grpSpPr>
          <p:sp>
            <p:nvSpPr>
              <p:cNvPr id="20514" name="Freeform 292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Text Box 293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0513" name="Freeform 294"/>
            <p:cNvSpPr>
              <a:spLocks/>
            </p:cNvSpPr>
            <p:nvPr/>
          </p:nvSpPr>
          <p:spPr bwMode="auto">
            <a:xfrm>
              <a:off x="4621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56 h 1936"/>
                <a:gd name="T4" fmla="*/ 0 w 1"/>
                <a:gd name="T5" fmla="*/ 2520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431" name="Oval 295"/>
          <p:cNvSpPr>
            <a:spLocks noChangeArrowheads="1"/>
          </p:cNvSpPr>
          <p:nvPr/>
        </p:nvSpPr>
        <p:spPr bwMode="auto">
          <a:xfrm>
            <a:off x="2574925" y="3851275"/>
            <a:ext cx="384175" cy="384175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32" name="Oval 296"/>
          <p:cNvSpPr>
            <a:spLocks noChangeArrowheads="1"/>
          </p:cNvSpPr>
          <p:nvPr/>
        </p:nvSpPr>
        <p:spPr bwMode="auto">
          <a:xfrm>
            <a:off x="2498725" y="2354263"/>
            <a:ext cx="384175" cy="384175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33" name="Oval 297"/>
          <p:cNvSpPr>
            <a:spLocks noChangeArrowheads="1"/>
          </p:cNvSpPr>
          <p:nvPr/>
        </p:nvSpPr>
        <p:spPr bwMode="auto">
          <a:xfrm>
            <a:off x="2498725" y="4273550"/>
            <a:ext cx="384175" cy="384175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34" name="Text Box 298"/>
          <p:cNvSpPr txBox="1">
            <a:spLocks noChangeArrowheads="1"/>
          </p:cNvSpPr>
          <p:nvPr/>
        </p:nvSpPr>
        <p:spPr bwMode="auto">
          <a:xfrm>
            <a:off x="4572000" y="1201738"/>
            <a:ext cx="690563" cy="457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</a:t>
            </a:r>
          </a:p>
        </p:txBody>
      </p:sp>
      <p:sp>
        <p:nvSpPr>
          <p:cNvPr id="20490" name="Text Box 29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686425" y="1201738"/>
            <a:ext cx="690563" cy="457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</a:t>
            </a:r>
          </a:p>
        </p:txBody>
      </p:sp>
      <p:sp>
        <p:nvSpPr>
          <p:cNvPr id="20491" name="Text Box 30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723063" y="1201738"/>
            <a:ext cx="690562" cy="457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3</a:t>
            </a:r>
          </a:p>
        </p:txBody>
      </p:sp>
      <p:sp>
        <p:nvSpPr>
          <p:cNvPr id="20492" name="Text Box 301"/>
          <p:cNvSpPr txBox="1">
            <a:spLocks noChangeArrowheads="1"/>
          </p:cNvSpPr>
          <p:nvPr/>
        </p:nvSpPr>
        <p:spPr bwMode="auto">
          <a:xfrm>
            <a:off x="2079625" y="88900"/>
            <a:ext cx="6948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CHO MỘT MẠCH ADN  MẪU</a:t>
            </a:r>
          </a:p>
        </p:txBody>
      </p:sp>
      <p:sp>
        <p:nvSpPr>
          <p:cNvPr id="20493" name="Text Box 302"/>
          <p:cNvSpPr txBox="1">
            <a:spLocks noChangeArrowheads="1"/>
          </p:cNvSpPr>
          <p:nvPr/>
        </p:nvSpPr>
        <p:spPr bwMode="auto">
          <a:xfrm>
            <a:off x="1384300" y="587375"/>
            <a:ext cx="7759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Hãy tìm mạch đơn tương ứng: 1, 2 hay 3?</a:t>
            </a:r>
          </a:p>
        </p:txBody>
      </p:sp>
      <p:sp>
        <p:nvSpPr>
          <p:cNvPr id="91439" name="Oval 303"/>
          <p:cNvSpPr>
            <a:spLocks noChangeArrowheads="1"/>
          </p:cNvSpPr>
          <p:nvPr/>
        </p:nvSpPr>
        <p:spPr bwMode="auto">
          <a:xfrm>
            <a:off x="0" y="766445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10</a:t>
            </a:r>
          </a:p>
        </p:txBody>
      </p:sp>
      <p:sp>
        <p:nvSpPr>
          <p:cNvPr id="20495" name="Oval 304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0</a:t>
            </a:r>
          </a:p>
        </p:txBody>
      </p:sp>
      <p:sp>
        <p:nvSpPr>
          <p:cNvPr id="91441" name="Text Box 305"/>
          <p:cNvSpPr txBox="1">
            <a:spLocks noChangeArrowheads="1"/>
          </p:cNvSpPr>
          <p:nvPr/>
        </p:nvSpPr>
        <p:spPr bwMode="auto">
          <a:xfrm>
            <a:off x="1692275" y="5502275"/>
            <a:ext cx="284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BẠN SAI RỒI !</a:t>
            </a:r>
          </a:p>
        </p:txBody>
      </p:sp>
    </p:spTree>
    <p:extLst>
      <p:ext uri="{BB962C8B-B14F-4D97-AF65-F5344CB8AC3E}">
        <p14:creationId xmlns:p14="http://schemas.microsoft.com/office/powerpoint/2010/main" val="111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1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1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4683E-6 L -0.18473 -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1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1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434"/>
                  </p:tgtEl>
                </p:cond>
              </p:nextCondLst>
            </p:seq>
          </p:childTnLst>
        </p:cTn>
      </p:par>
    </p:tnLst>
    <p:bldLst>
      <p:bldP spid="91431" grpId="0" animBg="1"/>
      <p:bldP spid="91432" grpId="0" animBg="1"/>
      <p:bldP spid="91433" grpId="0" animBg="1"/>
      <p:bldP spid="91439" grpId="0" animBg="1"/>
      <p:bldP spid="914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190750" y="1989138"/>
            <a:ext cx="623888" cy="3186112"/>
            <a:chOff x="2647" y="744"/>
            <a:chExt cx="393" cy="2007"/>
          </a:xfrm>
        </p:grpSpPr>
        <p:grpSp>
          <p:nvGrpSpPr>
            <p:cNvPr id="21731" name="Group 3"/>
            <p:cNvGrpSpPr>
              <a:grpSpLocks/>
            </p:cNvGrpSpPr>
            <p:nvPr/>
          </p:nvGrpSpPr>
          <p:grpSpPr bwMode="auto">
            <a:xfrm>
              <a:off x="2647" y="744"/>
              <a:ext cx="365" cy="173"/>
              <a:chOff x="385" y="2036"/>
              <a:chExt cx="365" cy="173"/>
            </a:xfrm>
          </p:grpSpPr>
          <p:grpSp>
            <p:nvGrpSpPr>
              <p:cNvPr id="21793" name="Group 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795" name="Group 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797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799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00" name="AutoShap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798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96" name="Line 1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794" name="Text Box 1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1732" name="AutoShape 12"/>
            <p:cNvSpPr>
              <a:spLocks noChangeArrowheads="1"/>
            </p:cNvSpPr>
            <p:nvPr/>
          </p:nvSpPr>
          <p:spPr bwMode="auto">
            <a:xfrm>
              <a:off x="2671" y="90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733" name="Group 13"/>
            <p:cNvGrpSpPr>
              <a:grpSpLocks/>
            </p:cNvGrpSpPr>
            <p:nvPr/>
          </p:nvGrpSpPr>
          <p:grpSpPr bwMode="auto">
            <a:xfrm flipH="1">
              <a:off x="2671" y="1010"/>
              <a:ext cx="279" cy="173"/>
              <a:chOff x="715" y="2036"/>
              <a:chExt cx="279" cy="173"/>
            </a:xfrm>
          </p:grpSpPr>
          <p:grpSp>
            <p:nvGrpSpPr>
              <p:cNvPr id="21789" name="Group 14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791" name="AutoShape 15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92" name="AutoShape 16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790" name="Text Box 17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734" name="Group 18"/>
            <p:cNvGrpSpPr>
              <a:grpSpLocks/>
            </p:cNvGrpSpPr>
            <p:nvPr/>
          </p:nvGrpSpPr>
          <p:grpSpPr bwMode="auto">
            <a:xfrm flipH="1">
              <a:off x="2657" y="1156"/>
              <a:ext cx="283" cy="173"/>
              <a:chOff x="727" y="1903"/>
              <a:chExt cx="283" cy="173"/>
            </a:xfrm>
          </p:grpSpPr>
          <p:sp>
            <p:nvSpPr>
              <p:cNvPr id="21787" name="Freeform 19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8" name="Text Box 20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1735" name="Group 21"/>
            <p:cNvGrpSpPr>
              <a:grpSpLocks/>
            </p:cNvGrpSpPr>
            <p:nvPr/>
          </p:nvGrpSpPr>
          <p:grpSpPr bwMode="auto">
            <a:xfrm flipH="1">
              <a:off x="2671" y="1273"/>
              <a:ext cx="279" cy="173"/>
              <a:chOff x="715" y="2036"/>
              <a:chExt cx="279" cy="173"/>
            </a:xfrm>
          </p:grpSpPr>
          <p:grpSp>
            <p:nvGrpSpPr>
              <p:cNvPr id="21783" name="Group 22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785" name="AutoShape 23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86" name="AutoShape 24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784" name="Text Box 25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736" name="Group 26"/>
            <p:cNvGrpSpPr>
              <a:grpSpLocks/>
            </p:cNvGrpSpPr>
            <p:nvPr/>
          </p:nvGrpSpPr>
          <p:grpSpPr bwMode="auto">
            <a:xfrm>
              <a:off x="2647" y="1405"/>
              <a:ext cx="365" cy="173"/>
              <a:chOff x="385" y="2036"/>
              <a:chExt cx="365" cy="173"/>
            </a:xfrm>
          </p:grpSpPr>
          <p:grpSp>
            <p:nvGrpSpPr>
              <p:cNvPr id="21775" name="Group 27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777" name="Group 28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77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781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82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78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78" name="Line 33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776" name="Text Box 34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1737" name="AutoShape 35"/>
            <p:cNvSpPr>
              <a:spLocks noChangeArrowheads="1"/>
            </p:cNvSpPr>
            <p:nvPr/>
          </p:nvSpPr>
          <p:spPr bwMode="auto">
            <a:xfrm>
              <a:off x="2671" y="1563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738" name="Group 36"/>
            <p:cNvGrpSpPr>
              <a:grpSpLocks/>
            </p:cNvGrpSpPr>
            <p:nvPr/>
          </p:nvGrpSpPr>
          <p:grpSpPr bwMode="auto">
            <a:xfrm flipH="1">
              <a:off x="2660" y="1689"/>
              <a:ext cx="283" cy="173"/>
              <a:chOff x="727" y="1903"/>
              <a:chExt cx="283" cy="173"/>
            </a:xfrm>
          </p:grpSpPr>
          <p:sp>
            <p:nvSpPr>
              <p:cNvPr id="21773" name="Freeform 37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4" name="Text Box 38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1739" name="Group 39"/>
            <p:cNvGrpSpPr>
              <a:grpSpLocks/>
            </p:cNvGrpSpPr>
            <p:nvPr/>
          </p:nvGrpSpPr>
          <p:grpSpPr bwMode="auto">
            <a:xfrm flipH="1">
              <a:off x="2674" y="1806"/>
              <a:ext cx="279" cy="173"/>
              <a:chOff x="715" y="2036"/>
              <a:chExt cx="279" cy="173"/>
            </a:xfrm>
          </p:grpSpPr>
          <p:grpSp>
            <p:nvGrpSpPr>
              <p:cNvPr id="21769" name="Group 40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771" name="AutoShape 41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72" name="AutoShape 42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770" name="Text Box 43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740" name="Group 44"/>
            <p:cNvGrpSpPr>
              <a:grpSpLocks/>
            </p:cNvGrpSpPr>
            <p:nvPr/>
          </p:nvGrpSpPr>
          <p:grpSpPr bwMode="auto">
            <a:xfrm>
              <a:off x="2650" y="1938"/>
              <a:ext cx="365" cy="173"/>
              <a:chOff x="385" y="2036"/>
              <a:chExt cx="365" cy="173"/>
            </a:xfrm>
          </p:grpSpPr>
          <p:grpSp>
            <p:nvGrpSpPr>
              <p:cNvPr id="21761" name="Group 45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763" name="Group 46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765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767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68" name="AutoShap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76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64" name="Line 51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762" name="Text Box 52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1741" name="AutoShape 53"/>
            <p:cNvSpPr>
              <a:spLocks noChangeArrowheads="1"/>
            </p:cNvSpPr>
            <p:nvPr/>
          </p:nvSpPr>
          <p:spPr bwMode="auto">
            <a:xfrm>
              <a:off x="2674" y="2096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742" name="Group 54"/>
            <p:cNvGrpSpPr>
              <a:grpSpLocks/>
            </p:cNvGrpSpPr>
            <p:nvPr/>
          </p:nvGrpSpPr>
          <p:grpSpPr bwMode="auto">
            <a:xfrm flipH="1">
              <a:off x="2663" y="2222"/>
              <a:ext cx="283" cy="173"/>
              <a:chOff x="727" y="1903"/>
              <a:chExt cx="283" cy="173"/>
            </a:xfrm>
          </p:grpSpPr>
          <p:sp>
            <p:nvSpPr>
              <p:cNvPr id="21759" name="Freeform 55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0" name="Text Box 56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1743" name="Group 57"/>
            <p:cNvGrpSpPr>
              <a:grpSpLocks/>
            </p:cNvGrpSpPr>
            <p:nvPr/>
          </p:nvGrpSpPr>
          <p:grpSpPr bwMode="auto">
            <a:xfrm flipH="1">
              <a:off x="2677" y="2339"/>
              <a:ext cx="279" cy="173"/>
              <a:chOff x="715" y="2036"/>
              <a:chExt cx="279" cy="173"/>
            </a:xfrm>
          </p:grpSpPr>
          <p:grpSp>
            <p:nvGrpSpPr>
              <p:cNvPr id="21755" name="Group 58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757" name="AutoShape 59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58" name="AutoShape 60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756" name="Text Box 61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744" name="Group 62"/>
            <p:cNvGrpSpPr>
              <a:grpSpLocks/>
            </p:cNvGrpSpPr>
            <p:nvPr/>
          </p:nvGrpSpPr>
          <p:grpSpPr bwMode="auto">
            <a:xfrm>
              <a:off x="2653" y="2471"/>
              <a:ext cx="365" cy="173"/>
              <a:chOff x="385" y="2036"/>
              <a:chExt cx="365" cy="173"/>
            </a:xfrm>
          </p:grpSpPr>
          <p:grpSp>
            <p:nvGrpSpPr>
              <p:cNvPr id="21747" name="Group 63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749" name="Group 64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751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753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54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752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50" name="Line 69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748" name="Text Box 70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1745" name="AutoShape 71"/>
            <p:cNvSpPr>
              <a:spLocks noChangeArrowheads="1"/>
            </p:cNvSpPr>
            <p:nvPr/>
          </p:nvSpPr>
          <p:spPr bwMode="auto">
            <a:xfrm>
              <a:off x="2677" y="262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sp>
          <p:nvSpPr>
            <p:cNvPr id="21746" name="Freeform 72"/>
            <p:cNvSpPr>
              <a:spLocks/>
            </p:cNvSpPr>
            <p:nvPr/>
          </p:nvSpPr>
          <p:spPr bwMode="auto">
            <a:xfrm>
              <a:off x="2650" y="767"/>
              <a:ext cx="24" cy="1984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62 h 1936"/>
                <a:gd name="T4" fmla="*/ 0 w 1"/>
                <a:gd name="T5" fmla="*/ 2534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73"/>
          <p:cNvGrpSpPr>
            <a:grpSpLocks/>
          </p:cNvGrpSpPr>
          <p:nvPr/>
        </p:nvGrpSpPr>
        <p:grpSpPr bwMode="auto">
          <a:xfrm>
            <a:off x="5568950" y="2008188"/>
            <a:ext cx="673100" cy="3248025"/>
            <a:chOff x="3508" y="1265"/>
            <a:chExt cx="424" cy="2046"/>
          </a:xfrm>
        </p:grpSpPr>
        <p:sp>
          <p:nvSpPr>
            <p:cNvPr id="21658" name="Line 74"/>
            <p:cNvSpPr>
              <a:spLocks noChangeShapeType="1"/>
            </p:cNvSpPr>
            <p:nvPr/>
          </p:nvSpPr>
          <p:spPr bwMode="auto">
            <a:xfrm>
              <a:off x="3582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59" name="Group 75"/>
            <p:cNvGrpSpPr>
              <a:grpSpLocks/>
            </p:cNvGrpSpPr>
            <p:nvPr/>
          </p:nvGrpSpPr>
          <p:grpSpPr bwMode="auto">
            <a:xfrm>
              <a:off x="3597" y="1265"/>
              <a:ext cx="279" cy="173"/>
              <a:chOff x="715" y="2036"/>
              <a:chExt cx="279" cy="173"/>
            </a:xfrm>
          </p:grpSpPr>
          <p:grpSp>
            <p:nvGrpSpPr>
              <p:cNvPr id="21727" name="Group 76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729" name="AutoShape 77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30" name="AutoShape 78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728" name="Text Box 79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660" name="Group 80"/>
            <p:cNvGrpSpPr>
              <a:grpSpLocks/>
            </p:cNvGrpSpPr>
            <p:nvPr/>
          </p:nvGrpSpPr>
          <p:grpSpPr bwMode="auto">
            <a:xfrm>
              <a:off x="3606" y="1411"/>
              <a:ext cx="283" cy="173"/>
              <a:chOff x="727" y="1903"/>
              <a:chExt cx="283" cy="173"/>
            </a:xfrm>
          </p:grpSpPr>
          <p:sp>
            <p:nvSpPr>
              <p:cNvPr id="21725" name="Freeform 81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6" name="Text Box 82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1661" name="Group 83"/>
            <p:cNvGrpSpPr>
              <a:grpSpLocks/>
            </p:cNvGrpSpPr>
            <p:nvPr/>
          </p:nvGrpSpPr>
          <p:grpSpPr bwMode="auto">
            <a:xfrm flipH="1">
              <a:off x="3531" y="1528"/>
              <a:ext cx="365" cy="173"/>
              <a:chOff x="385" y="2036"/>
              <a:chExt cx="365" cy="173"/>
            </a:xfrm>
          </p:grpSpPr>
          <p:grpSp>
            <p:nvGrpSpPr>
              <p:cNvPr id="21717" name="Group 8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719" name="Group 8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72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723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24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722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20" name="Line 9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718" name="Text Box 9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1662" name="AutoShape 92"/>
            <p:cNvSpPr>
              <a:spLocks noChangeArrowheads="1"/>
            </p:cNvSpPr>
            <p:nvPr/>
          </p:nvSpPr>
          <p:spPr bwMode="auto">
            <a:xfrm flipH="1">
              <a:off x="3508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663" name="Group 93"/>
            <p:cNvGrpSpPr>
              <a:grpSpLocks/>
            </p:cNvGrpSpPr>
            <p:nvPr/>
          </p:nvGrpSpPr>
          <p:grpSpPr bwMode="auto">
            <a:xfrm flipH="1">
              <a:off x="3533" y="1793"/>
              <a:ext cx="365" cy="173"/>
              <a:chOff x="385" y="2036"/>
              <a:chExt cx="365" cy="173"/>
            </a:xfrm>
          </p:grpSpPr>
          <p:grpSp>
            <p:nvGrpSpPr>
              <p:cNvPr id="21709" name="Group 9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711" name="Group 9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713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715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16" name="AutoShap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714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12" name="Line 10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710" name="Text Box 10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1664" name="Group 102"/>
            <p:cNvGrpSpPr>
              <a:grpSpLocks/>
            </p:cNvGrpSpPr>
            <p:nvPr/>
          </p:nvGrpSpPr>
          <p:grpSpPr bwMode="auto">
            <a:xfrm>
              <a:off x="3597" y="1926"/>
              <a:ext cx="279" cy="173"/>
              <a:chOff x="715" y="2036"/>
              <a:chExt cx="279" cy="173"/>
            </a:xfrm>
          </p:grpSpPr>
          <p:grpSp>
            <p:nvGrpSpPr>
              <p:cNvPr id="21705" name="Group 103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707" name="AutoShape 104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08" name="AutoShape 105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706" name="Text Box 106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665" name="Group 107"/>
            <p:cNvGrpSpPr>
              <a:grpSpLocks/>
            </p:cNvGrpSpPr>
            <p:nvPr/>
          </p:nvGrpSpPr>
          <p:grpSpPr bwMode="auto">
            <a:xfrm>
              <a:off x="3606" y="2072"/>
              <a:ext cx="283" cy="173"/>
              <a:chOff x="727" y="1903"/>
              <a:chExt cx="283" cy="173"/>
            </a:xfrm>
          </p:grpSpPr>
          <p:sp>
            <p:nvSpPr>
              <p:cNvPr id="21703" name="Freeform 108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4" name="Text Box 109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1666" name="AutoShape 110"/>
            <p:cNvSpPr>
              <a:spLocks noChangeArrowheads="1"/>
            </p:cNvSpPr>
            <p:nvPr/>
          </p:nvSpPr>
          <p:spPr bwMode="auto">
            <a:xfrm flipH="1">
              <a:off x="3511" y="222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667" name="Group 111"/>
            <p:cNvGrpSpPr>
              <a:grpSpLocks/>
            </p:cNvGrpSpPr>
            <p:nvPr/>
          </p:nvGrpSpPr>
          <p:grpSpPr bwMode="auto">
            <a:xfrm flipH="1">
              <a:off x="3536" y="2326"/>
              <a:ext cx="365" cy="173"/>
              <a:chOff x="385" y="2036"/>
              <a:chExt cx="365" cy="173"/>
            </a:xfrm>
          </p:grpSpPr>
          <p:grpSp>
            <p:nvGrpSpPr>
              <p:cNvPr id="21695" name="Group 11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697" name="Group 11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699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701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02" name="AutoShap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700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98" name="Line 11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96" name="Text Box 119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1668" name="Group 120"/>
            <p:cNvGrpSpPr>
              <a:grpSpLocks/>
            </p:cNvGrpSpPr>
            <p:nvPr/>
          </p:nvGrpSpPr>
          <p:grpSpPr bwMode="auto">
            <a:xfrm>
              <a:off x="3600" y="2459"/>
              <a:ext cx="279" cy="173"/>
              <a:chOff x="715" y="2036"/>
              <a:chExt cx="279" cy="173"/>
            </a:xfrm>
          </p:grpSpPr>
          <p:grpSp>
            <p:nvGrpSpPr>
              <p:cNvPr id="21691" name="Group 121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693" name="AutoShape 122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94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692" name="Text Box 124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669" name="Group 125"/>
            <p:cNvGrpSpPr>
              <a:grpSpLocks/>
            </p:cNvGrpSpPr>
            <p:nvPr/>
          </p:nvGrpSpPr>
          <p:grpSpPr bwMode="auto">
            <a:xfrm>
              <a:off x="3609" y="2605"/>
              <a:ext cx="283" cy="173"/>
              <a:chOff x="727" y="1903"/>
              <a:chExt cx="283" cy="173"/>
            </a:xfrm>
          </p:grpSpPr>
          <p:sp>
            <p:nvSpPr>
              <p:cNvPr id="21689" name="Freeform 126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0" name="Text Box 127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1670" name="AutoShape 128"/>
            <p:cNvSpPr>
              <a:spLocks noChangeArrowheads="1"/>
            </p:cNvSpPr>
            <p:nvPr/>
          </p:nvSpPr>
          <p:spPr bwMode="auto">
            <a:xfrm flipH="1">
              <a:off x="3514" y="27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671" name="Group 129"/>
            <p:cNvGrpSpPr>
              <a:grpSpLocks/>
            </p:cNvGrpSpPr>
            <p:nvPr/>
          </p:nvGrpSpPr>
          <p:grpSpPr bwMode="auto">
            <a:xfrm flipH="1">
              <a:off x="3539" y="2859"/>
              <a:ext cx="365" cy="173"/>
              <a:chOff x="385" y="2036"/>
              <a:chExt cx="365" cy="173"/>
            </a:xfrm>
          </p:grpSpPr>
          <p:grpSp>
            <p:nvGrpSpPr>
              <p:cNvPr id="21681" name="Group 130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683" name="Group 131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685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68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8" name="AutoShap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86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84" name="Line 136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82" name="Text Box 137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1672" name="Group 138"/>
            <p:cNvGrpSpPr>
              <a:grpSpLocks/>
            </p:cNvGrpSpPr>
            <p:nvPr/>
          </p:nvGrpSpPr>
          <p:grpSpPr bwMode="auto">
            <a:xfrm>
              <a:off x="3603" y="2992"/>
              <a:ext cx="279" cy="173"/>
              <a:chOff x="715" y="2036"/>
              <a:chExt cx="279" cy="173"/>
            </a:xfrm>
          </p:grpSpPr>
          <p:grpSp>
            <p:nvGrpSpPr>
              <p:cNvPr id="21677" name="Group 139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679" name="AutoShape 140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80" name="AutoShape 141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678" name="Text Box 142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673" name="Group 143"/>
            <p:cNvGrpSpPr>
              <a:grpSpLocks/>
            </p:cNvGrpSpPr>
            <p:nvPr/>
          </p:nvGrpSpPr>
          <p:grpSpPr bwMode="auto">
            <a:xfrm>
              <a:off x="3612" y="3138"/>
              <a:ext cx="283" cy="173"/>
              <a:chOff x="727" y="1903"/>
              <a:chExt cx="283" cy="173"/>
            </a:xfrm>
          </p:grpSpPr>
          <p:sp>
            <p:nvSpPr>
              <p:cNvPr id="21675" name="Freeform 144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6" name="Text Box 145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1674" name="Freeform 146"/>
            <p:cNvSpPr>
              <a:spLocks/>
            </p:cNvSpPr>
            <p:nvPr/>
          </p:nvSpPr>
          <p:spPr bwMode="auto">
            <a:xfrm>
              <a:off x="3883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56 h 1936"/>
                <a:gd name="T4" fmla="*/ 0 w 1"/>
                <a:gd name="T5" fmla="*/ 2520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8" name="Group 147"/>
          <p:cNvGrpSpPr>
            <a:grpSpLocks/>
          </p:cNvGrpSpPr>
          <p:nvPr/>
        </p:nvGrpSpPr>
        <p:grpSpPr bwMode="auto">
          <a:xfrm>
            <a:off x="4379913" y="2008188"/>
            <a:ext cx="690562" cy="3248025"/>
            <a:chOff x="2759" y="1265"/>
            <a:chExt cx="435" cy="2046"/>
          </a:xfrm>
        </p:grpSpPr>
        <p:sp>
          <p:nvSpPr>
            <p:cNvPr id="21585" name="Line 148"/>
            <p:cNvSpPr>
              <a:spLocks noChangeShapeType="1"/>
            </p:cNvSpPr>
            <p:nvPr/>
          </p:nvSpPr>
          <p:spPr bwMode="auto">
            <a:xfrm>
              <a:off x="2844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86" name="Group 149"/>
            <p:cNvGrpSpPr>
              <a:grpSpLocks/>
            </p:cNvGrpSpPr>
            <p:nvPr/>
          </p:nvGrpSpPr>
          <p:grpSpPr bwMode="auto">
            <a:xfrm>
              <a:off x="2859" y="1265"/>
              <a:ext cx="279" cy="173"/>
              <a:chOff x="715" y="2036"/>
              <a:chExt cx="279" cy="173"/>
            </a:xfrm>
          </p:grpSpPr>
          <p:grpSp>
            <p:nvGrpSpPr>
              <p:cNvPr id="21654" name="Group 150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656" name="AutoShape 151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57" name="AutoShape 152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655" name="Text Box 153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587" name="Group 154"/>
            <p:cNvGrpSpPr>
              <a:grpSpLocks/>
            </p:cNvGrpSpPr>
            <p:nvPr/>
          </p:nvGrpSpPr>
          <p:grpSpPr bwMode="auto">
            <a:xfrm>
              <a:off x="2868" y="1411"/>
              <a:ext cx="283" cy="173"/>
              <a:chOff x="727" y="1903"/>
              <a:chExt cx="283" cy="173"/>
            </a:xfrm>
          </p:grpSpPr>
          <p:sp>
            <p:nvSpPr>
              <p:cNvPr id="21652" name="Freeform 155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3" name="Text Box 156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1588" name="Group 157"/>
            <p:cNvGrpSpPr>
              <a:grpSpLocks/>
            </p:cNvGrpSpPr>
            <p:nvPr/>
          </p:nvGrpSpPr>
          <p:grpSpPr bwMode="auto">
            <a:xfrm flipH="1">
              <a:off x="2795" y="2450"/>
              <a:ext cx="365" cy="173"/>
              <a:chOff x="385" y="2036"/>
              <a:chExt cx="365" cy="173"/>
            </a:xfrm>
          </p:grpSpPr>
          <p:grpSp>
            <p:nvGrpSpPr>
              <p:cNvPr id="21644" name="Group 15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646" name="Group 15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648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650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1" name="AutoShap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49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47" name="Line 16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45" name="Text Box 165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1589" name="AutoShape 166"/>
            <p:cNvSpPr>
              <a:spLocks noChangeArrowheads="1"/>
            </p:cNvSpPr>
            <p:nvPr/>
          </p:nvSpPr>
          <p:spPr bwMode="auto">
            <a:xfrm flipH="1">
              <a:off x="2770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590" name="Group 167"/>
            <p:cNvGrpSpPr>
              <a:grpSpLocks/>
            </p:cNvGrpSpPr>
            <p:nvPr/>
          </p:nvGrpSpPr>
          <p:grpSpPr bwMode="auto">
            <a:xfrm flipH="1">
              <a:off x="2795" y="1793"/>
              <a:ext cx="365" cy="173"/>
              <a:chOff x="385" y="2036"/>
              <a:chExt cx="365" cy="173"/>
            </a:xfrm>
          </p:grpSpPr>
          <p:grpSp>
            <p:nvGrpSpPr>
              <p:cNvPr id="21636" name="Group 16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638" name="Group 16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640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642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3" name="AutoShap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41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39" name="Line 17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37" name="Text Box 175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1591" name="Group 176"/>
            <p:cNvGrpSpPr>
              <a:grpSpLocks/>
            </p:cNvGrpSpPr>
            <p:nvPr/>
          </p:nvGrpSpPr>
          <p:grpSpPr bwMode="auto">
            <a:xfrm>
              <a:off x="2859" y="1926"/>
              <a:ext cx="279" cy="173"/>
              <a:chOff x="715" y="2036"/>
              <a:chExt cx="279" cy="173"/>
            </a:xfrm>
          </p:grpSpPr>
          <p:grpSp>
            <p:nvGrpSpPr>
              <p:cNvPr id="21632" name="Group 177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634" name="AutoShape 178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35" name="AutoShape 179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633" name="Text Box 180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592" name="Group 181"/>
            <p:cNvGrpSpPr>
              <a:grpSpLocks/>
            </p:cNvGrpSpPr>
            <p:nvPr/>
          </p:nvGrpSpPr>
          <p:grpSpPr bwMode="auto">
            <a:xfrm>
              <a:off x="2868" y="2072"/>
              <a:ext cx="283" cy="173"/>
              <a:chOff x="727" y="1903"/>
              <a:chExt cx="283" cy="173"/>
            </a:xfrm>
          </p:grpSpPr>
          <p:sp>
            <p:nvSpPr>
              <p:cNvPr id="21630" name="Freeform 182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1" name="Text Box 183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1593" name="AutoShape 184"/>
            <p:cNvSpPr>
              <a:spLocks noChangeArrowheads="1"/>
            </p:cNvSpPr>
            <p:nvPr/>
          </p:nvSpPr>
          <p:spPr bwMode="auto">
            <a:xfrm flipH="1">
              <a:off x="2773" y="222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594" name="Group 185"/>
            <p:cNvGrpSpPr>
              <a:grpSpLocks/>
            </p:cNvGrpSpPr>
            <p:nvPr/>
          </p:nvGrpSpPr>
          <p:grpSpPr bwMode="auto">
            <a:xfrm flipH="1">
              <a:off x="2798" y="2326"/>
              <a:ext cx="365" cy="173"/>
              <a:chOff x="385" y="2036"/>
              <a:chExt cx="365" cy="173"/>
            </a:xfrm>
          </p:grpSpPr>
          <p:grpSp>
            <p:nvGrpSpPr>
              <p:cNvPr id="21622" name="Group 186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624" name="Group 187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626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628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9" name="AutoShap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27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25" name="Line 192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23" name="Text Box 193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1595" name="Group 194"/>
            <p:cNvGrpSpPr>
              <a:grpSpLocks/>
            </p:cNvGrpSpPr>
            <p:nvPr/>
          </p:nvGrpSpPr>
          <p:grpSpPr bwMode="auto">
            <a:xfrm>
              <a:off x="2844" y="2729"/>
              <a:ext cx="279" cy="173"/>
              <a:chOff x="715" y="2036"/>
              <a:chExt cx="279" cy="173"/>
            </a:xfrm>
          </p:grpSpPr>
          <p:grpSp>
            <p:nvGrpSpPr>
              <p:cNvPr id="21618" name="Group 195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620" name="AutoShape 196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21" name="AutoShape 197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619" name="Text Box 198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596" name="Group 199"/>
            <p:cNvGrpSpPr>
              <a:grpSpLocks/>
            </p:cNvGrpSpPr>
            <p:nvPr/>
          </p:nvGrpSpPr>
          <p:grpSpPr bwMode="auto">
            <a:xfrm>
              <a:off x="2871" y="2605"/>
              <a:ext cx="283" cy="173"/>
              <a:chOff x="727" y="1903"/>
              <a:chExt cx="283" cy="173"/>
            </a:xfrm>
          </p:grpSpPr>
          <p:sp>
            <p:nvSpPr>
              <p:cNvPr id="21616" name="Freeform 200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7" name="Text Box 201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1597" name="AutoShape 202"/>
            <p:cNvSpPr>
              <a:spLocks noChangeArrowheads="1"/>
            </p:cNvSpPr>
            <p:nvPr/>
          </p:nvSpPr>
          <p:spPr bwMode="auto">
            <a:xfrm flipH="1">
              <a:off x="2759" y="15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598" name="Group 203"/>
            <p:cNvGrpSpPr>
              <a:grpSpLocks/>
            </p:cNvGrpSpPr>
            <p:nvPr/>
          </p:nvGrpSpPr>
          <p:grpSpPr bwMode="auto">
            <a:xfrm flipH="1">
              <a:off x="2801" y="2859"/>
              <a:ext cx="365" cy="173"/>
              <a:chOff x="385" y="2036"/>
              <a:chExt cx="365" cy="173"/>
            </a:xfrm>
          </p:grpSpPr>
          <p:grpSp>
            <p:nvGrpSpPr>
              <p:cNvPr id="21608" name="Group 20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610" name="Group 20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612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614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5" name="AutoShap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13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11" name="Line 21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09" name="Text Box 21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1599" name="Group 212"/>
            <p:cNvGrpSpPr>
              <a:grpSpLocks/>
            </p:cNvGrpSpPr>
            <p:nvPr/>
          </p:nvGrpSpPr>
          <p:grpSpPr bwMode="auto">
            <a:xfrm>
              <a:off x="2865" y="2992"/>
              <a:ext cx="279" cy="173"/>
              <a:chOff x="715" y="2036"/>
              <a:chExt cx="279" cy="173"/>
            </a:xfrm>
          </p:grpSpPr>
          <p:grpSp>
            <p:nvGrpSpPr>
              <p:cNvPr id="21604" name="Group 213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606" name="AutoShape 214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07" name="AutoShape 215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605" name="Text Box 216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600" name="Group 217"/>
            <p:cNvGrpSpPr>
              <a:grpSpLocks/>
            </p:cNvGrpSpPr>
            <p:nvPr/>
          </p:nvGrpSpPr>
          <p:grpSpPr bwMode="auto">
            <a:xfrm>
              <a:off x="2874" y="3138"/>
              <a:ext cx="283" cy="173"/>
              <a:chOff x="727" y="1903"/>
              <a:chExt cx="283" cy="173"/>
            </a:xfrm>
          </p:grpSpPr>
          <p:sp>
            <p:nvSpPr>
              <p:cNvPr id="21602" name="Freeform 218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3" name="Text Box 219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1601" name="Freeform 220"/>
            <p:cNvSpPr>
              <a:spLocks/>
            </p:cNvSpPr>
            <p:nvPr/>
          </p:nvSpPr>
          <p:spPr bwMode="auto">
            <a:xfrm>
              <a:off x="3145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56 h 1936"/>
                <a:gd name="T4" fmla="*/ 0 w 1"/>
                <a:gd name="T5" fmla="*/ 2520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9" name="Group 221"/>
          <p:cNvGrpSpPr>
            <a:grpSpLocks/>
          </p:cNvGrpSpPr>
          <p:nvPr/>
        </p:nvGrpSpPr>
        <p:grpSpPr bwMode="auto">
          <a:xfrm>
            <a:off x="6723063" y="2008188"/>
            <a:ext cx="690562" cy="3248025"/>
            <a:chOff x="4235" y="1265"/>
            <a:chExt cx="435" cy="2046"/>
          </a:xfrm>
        </p:grpSpPr>
        <p:sp>
          <p:nvSpPr>
            <p:cNvPr id="21512" name="Line 222"/>
            <p:cNvSpPr>
              <a:spLocks noChangeShapeType="1"/>
            </p:cNvSpPr>
            <p:nvPr/>
          </p:nvSpPr>
          <p:spPr bwMode="auto">
            <a:xfrm>
              <a:off x="4320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3" name="Group 223"/>
            <p:cNvGrpSpPr>
              <a:grpSpLocks/>
            </p:cNvGrpSpPr>
            <p:nvPr/>
          </p:nvGrpSpPr>
          <p:grpSpPr bwMode="auto">
            <a:xfrm>
              <a:off x="4335" y="1265"/>
              <a:ext cx="279" cy="173"/>
              <a:chOff x="715" y="2036"/>
              <a:chExt cx="279" cy="173"/>
            </a:xfrm>
          </p:grpSpPr>
          <p:grpSp>
            <p:nvGrpSpPr>
              <p:cNvPr id="21581" name="Group 224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583" name="AutoShape 225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84" name="AutoShape 226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582" name="Text Box 227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514" name="Group 228"/>
            <p:cNvGrpSpPr>
              <a:grpSpLocks/>
            </p:cNvGrpSpPr>
            <p:nvPr/>
          </p:nvGrpSpPr>
          <p:grpSpPr bwMode="auto">
            <a:xfrm>
              <a:off x="4344" y="1411"/>
              <a:ext cx="283" cy="173"/>
              <a:chOff x="727" y="1903"/>
              <a:chExt cx="283" cy="173"/>
            </a:xfrm>
          </p:grpSpPr>
          <p:sp>
            <p:nvSpPr>
              <p:cNvPr id="21579" name="Freeform 229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0" name="Text Box 230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1515" name="Group 231"/>
            <p:cNvGrpSpPr>
              <a:grpSpLocks/>
            </p:cNvGrpSpPr>
            <p:nvPr/>
          </p:nvGrpSpPr>
          <p:grpSpPr bwMode="auto">
            <a:xfrm flipH="1">
              <a:off x="4269" y="1528"/>
              <a:ext cx="365" cy="173"/>
              <a:chOff x="385" y="2036"/>
              <a:chExt cx="365" cy="173"/>
            </a:xfrm>
          </p:grpSpPr>
          <p:grpSp>
            <p:nvGrpSpPr>
              <p:cNvPr id="21571" name="Group 23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573" name="Group 23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575" name="Group 23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577" name="Rectangl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8" name="AutoShap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576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74" name="Line 23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72" name="Text Box 239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1516" name="AutoShape 240"/>
            <p:cNvSpPr>
              <a:spLocks noChangeArrowheads="1"/>
            </p:cNvSpPr>
            <p:nvPr/>
          </p:nvSpPr>
          <p:spPr bwMode="auto">
            <a:xfrm flipH="1">
              <a:off x="4246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517" name="Group 241"/>
            <p:cNvGrpSpPr>
              <a:grpSpLocks/>
            </p:cNvGrpSpPr>
            <p:nvPr/>
          </p:nvGrpSpPr>
          <p:grpSpPr bwMode="auto">
            <a:xfrm flipH="1">
              <a:off x="4271" y="1793"/>
              <a:ext cx="365" cy="173"/>
              <a:chOff x="385" y="2036"/>
              <a:chExt cx="365" cy="173"/>
            </a:xfrm>
          </p:grpSpPr>
          <p:grpSp>
            <p:nvGrpSpPr>
              <p:cNvPr id="21563" name="Group 24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565" name="Group 24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567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569" name="Rectangle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0" name="AutoShape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568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66" name="Line 24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64" name="Text Box 249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1518" name="Group 250"/>
            <p:cNvGrpSpPr>
              <a:grpSpLocks/>
            </p:cNvGrpSpPr>
            <p:nvPr/>
          </p:nvGrpSpPr>
          <p:grpSpPr bwMode="auto">
            <a:xfrm>
              <a:off x="4318" y="2196"/>
              <a:ext cx="279" cy="173"/>
              <a:chOff x="715" y="2036"/>
              <a:chExt cx="279" cy="173"/>
            </a:xfrm>
          </p:grpSpPr>
          <p:grpSp>
            <p:nvGrpSpPr>
              <p:cNvPr id="21559" name="Group 251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561" name="AutoShape 252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62" name="AutoShape 253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560" name="Text Box 254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519" name="Group 255"/>
            <p:cNvGrpSpPr>
              <a:grpSpLocks/>
            </p:cNvGrpSpPr>
            <p:nvPr/>
          </p:nvGrpSpPr>
          <p:grpSpPr bwMode="auto">
            <a:xfrm>
              <a:off x="4344" y="2072"/>
              <a:ext cx="283" cy="173"/>
              <a:chOff x="727" y="1903"/>
              <a:chExt cx="283" cy="173"/>
            </a:xfrm>
          </p:grpSpPr>
          <p:sp>
            <p:nvSpPr>
              <p:cNvPr id="21557" name="Freeform 256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8" name="Text Box 257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1520" name="AutoShape 258"/>
            <p:cNvSpPr>
              <a:spLocks noChangeArrowheads="1"/>
            </p:cNvSpPr>
            <p:nvPr/>
          </p:nvSpPr>
          <p:spPr bwMode="auto">
            <a:xfrm flipH="1">
              <a:off x="4235" y="1954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521" name="Group 259"/>
            <p:cNvGrpSpPr>
              <a:grpSpLocks/>
            </p:cNvGrpSpPr>
            <p:nvPr/>
          </p:nvGrpSpPr>
          <p:grpSpPr bwMode="auto">
            <a:xfrm flipH="1">
              <a:off x="4274" y="2326"/>
              <a:ext cx="365" cy="173"/>
              <a:chOff x="385" y="2036"/>
              <a:chExt cx="365" cy="173"/>
            </a:xfrm>
          </p:grpSpPr>
          <p:grpSp>
            <p:nvGrpSpPr>
              <p:cNvPr id="21549" name="Group 260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551" name="Group 261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553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555" name="Rectangle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6" name="AutoShape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554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52" name="Line 266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50" name="Text Box 267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1522" name="Group 268"/>
            <p:cNvGrpSpPr>
              <a:grpSpLocks/>
            </p:cNvGrpSpPr>
            <p:nvPr/>
          </p:nvGrpSpPr>
          <p:grpSpPr bwMode="auto">
            <a:xfrm>
              <a:off x="4338" y="2459"/>
              <a:ext cx="279" cy="173"/>
              <a:chOff x="715" y="2036"/>
              <a:chExt cx="279" cy="173"/>
            </a:xfrm>
          </p:grpSpPr>
          <p:grpSp>
            <p:nvGrpSpPr>
              <p:cNvPr id="21545" name="Group 269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547" name="AutoShape 270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48" name="AutoShape 271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546" name="Text Box 272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523" name="Group 273"/>
            <p:cNvGrpSpPr>
              <a:grpSpLocks/>
            </p:cNvGrpSpPr>
            <p:nvPr/>
          </p:nvGrpSpPr>
          <p:grpSpPr bwMode="auto">
            <a:xfrm>
              <a:off x="4347" y="2605"/>
              <a:ext cx="283" cy="173"/>
              <a:chOff x="727" y="1903"/>
              <a:chExt cx="283" cy="173"/>
            </a:xfrm>
          </p:grpSpPr>
          <p:sp>
            <p:nvSpPr>
              <p:cNvPr id="21543" name="Freeform 274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4" name="Text Box 275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1524" name="AutoShape 276"/>
            <p:cNvSpPr>
              <a:spLocks noChangeArrowheads="1"/>
            </p:cNvSpPr>
            <p:nvPr/>
          </p:nvSpPr>
          <p:spPr bwMode="auto">
            <a:xfrm flipH="1">
              <a:off x="4252" y="27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525" name="Group 277"/>
            <p:cNvGrpSpPr>
              <a:grpSpLocks/>
            </p:cNvGrpSpPr>
            <p:nvPr/>
          </p:nvGrpSpPr>
          <p:grpSpPr bwMode="auto">
            <a:xfrm flipH="1">
              <a:off x="4277" y="2859"/>
              <a:ext cx="365" cy="173"/>
              <a:chOff x="385" y="2036"/>
              <a:chExt cx="365" cy="173"/>
            </a:xfrm>
          </p:grpSpPr>
          <p:grpSp>
            <p:nvGrpSpPr>
              <p:cNvPr id="21535" name="Group 27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537" name="Group 27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539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541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2" name="AutoShap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540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38" name="Line 28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36" name="Text Box 285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1526" name="Group 286"/>
            <p:cNvGrpSpPr>
              <a:grpSpLocks/>
            </p:cNvGrpSpPr>
            <p:nvPr/>
          </p:nvGrpSpPr>
          <p:grpSpPr bwMode="auto">
            <a:xfrm>
              <a:off x="4341" y="2992"/>
              <a:ext cx="279" cy="173"/>
              <a:chOff x="715" y="2036"/>
              <a:chExt cx="279" cy="173"/>
            </a:xfrm>
          </p:grpSpPr>
          <p:grpSp>
            <p:nvGrpSpPr>
              <p:cNvPr id="21531" name="Group 287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533" name="AutoShape 288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34" name="AutoShape 289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532" name="Text Box 290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527" name="Group 291"/>
            <p:cNvGrpSpPr>
              <a:grpSpLocks/>
            </p:cNvGrpSpPr>
            <p:nvPr/>
          </p:nvGrpSpPr>
          <p:grpSpPr bwMode="auto">
            <a:xfrm>
              <a:off x="4350" y="3138"/>
              <a:ext cx="283" cy="173"/>
              <a:chOff x="727" y="1903"/>
              <a:chExt cx="283" cy="173"/>
            </a:xfrm>
          </p:grpSpPr>
          <p:sp>
            <p:nvSpPr>
              <p:cNvPr id="21529" name="Freeform 292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Text Box 293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1528" name="Freeform 294"/>
            <p:cNvSpPr>
              <a:spLocks/>
            </p:cNvSpPr>
            <p:nvPr/>
          </p:nvSpPr>
          <p:spPr bwMode="auto">
            <a:xfrm>
              <a:off x="4621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56 h 1936"/>
                <a:gd name="T4" fmla="*/ 0 w 1"/>
                <a:gd name="T5" fmla="*/ 2520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479" name="Text Box 295"/>
          <p:cNvSpPr txBox="1">
            <a:spLocks noChangeArrowheads="1"/>
          </p:cNvSpPr>
          <p:nvPr/>
        </p:nvSpPr>
        <p:spPr bwMode="auto">
          <a:xfrm>
            <a:off x="769938" y="357188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LỰA CHỌN CHÍNH XÁC _ </a:t>
            </a:r>
          </a:p>
        </p:txBody>
      </p:sp>
      <p:sp>
        <p:nvSpPr>
          <p:cNvPr id="21511" name="Oval 29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586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4683E-6 L -0.32639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3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2190750" y="1989138"/>
            <a:ext cx="623888" cy="3186112"/>
            <a:chOff x="2647" y="744"/>
            <a:chExt cx="393" cy="2007"/>
          </a:xfrm>
        </p:grpSpPr>
        <p:grpSp>
          <p:nvGrpSpPr>
            <p:cNvPr id="22757" name="Group 3"/>
            <p:cNvGrpSpPr>
              <a:grpSpLocks/>
            </p:cNvGrpSpPr>
            <p:nvPr/>
          </p:nvGrpSpPr>
          <p:grpSpPr bwMode="auto">
            <a:xfrm>
              <a:off x="2647" y="744"/>
              <a:ext cx="365" cy="173"/>
              <a:chOff x="385" y="2036"/>
              <a:chExt cx="365" cy="173"/>
            </a:xfrm>
          </p:grpSpPr>
          <p:grpSp>
            <p:nvGrpSpPr>
              <p:cNvPr id="22819" name="Group 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2821" name="Group 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2823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2825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826" name="AutoShap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824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822" name="Line 1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820" name="Text Box 1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2758" name="AutoShape 12"/>
            <p:cNvSpPr>
              <a:spLocks noChangeArrowheads="1"/>
            </p:cNvSpPr>
            <p:nvPr/>
          </p:nvSpPr>
          <p:spPr bwMode="auto">
            <a:xfrm>
              <a:off x="2671" y="90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2759" name="Group 13"/>
            <p:cNvGrpSpPr>
              <a:grpSpLocks/>
            </p:cNvGrpSpPr>
            <p:nvPr/>
          </p:nvGrpSpPr>
          <p:grpSpPr bwMode="auto">
            <a:xfrm flipH="1">
              <a:off x="2671" y="1010"/>
              <a:ext cx="279" cy="173"/>
              <a:chOff x="715" y="2036"/>
              <a:chExt cx="279" cy="173"/>
            </a:xfrm>
          </p:grpSpPr>
          <p:grpSp>
            <p:nvGrpSpPr>
              <p:cNvPr id="22815" name="Group 14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2817" name="AutoShape 15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18" name="AutoShape 16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2816" name="Text Box 17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2760" name="Group 18"/>
            <p:cNvGrpSpPr>
              <a:grpSpLocks/>
            </p:cNvGrpSpPr>
            <p:nvPr/>
          </p:nvGrpSpPr>
          <p:grpSpPr bwMode="auto">
            <a:xfrm flipH="1">
              <a:off x="2657" y="1156"/>
              <a:ext cx="283" cy="173"/>
              <a:chOff x="727" y="1903"/>
              <a:chExt cx="283" cy="173"/>
            </a:xfrm>
          </p:grpSpPr>
          <p:sp>
            <p:nvSpPr>
              <p:cNvPr id="22813" name="Freeform 19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4" name="Text Box 20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2761" name="Group 21"/>
            <p:cNvGrpSpPr>
              <a:grpSpLocks/>
            </p:cNvGrpSpPr>
            <p:nvPr/>
          </p:nvGrpSpPr>
          <p:grpSpPr bwMode="auto">
            <a:xfrm flipH="1">
              <a:off x="2671" y="1273"/>
              <a:ext cx="279" cy="173"/>
              <a:chOff x="715" y="2036"/>
              <a:chExt cx="279" cy="173"/>
            </a:xfrm>
          </p:grpSpPr>
          <p:grpSp>
            <p:nvGrpSpPr>
              <p:cNvPr id="22809" name="Group 22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2811" name="AutoShape 23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12" name="AutoShape 24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2810" name="Text Box 25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2762" name="Group 26"/>
            <p:cNvGrpSpPr>
              <a:grpSpLocks/>
            </p:cNvGrpSpPr>
            <p:nvPr/>
          </p:nvGrpSpPr>
          <p:grpSpPr bwMode="auto">
            <a:xfrm>
              <a:off x="2647" y="1405"/>
              <a:ext cx="365" cy="173"/>
              <a:chOff x="385" y="2036"/>
              <a:chExt cx="365" cy="173"/>
            </a:xfrm>
          </p:grpSpPr>
          <p:grpSp>
            <p:nvGrpSpPr>
              <p:cNvPr id="22801" name="Group 27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2803" name="Group 28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2805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2807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808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80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804" name="Line 33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802" name="Text Box 34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2763" name="AutoShape 35"/>
            <p:cNvSpPr>
              <a:spLocks noChangeArrowheads="1"/>
            </p:cNvSpPr>
            <p:nvPr/>
          </p:nvSpPr>
          <p:spPr bwMode="auto">
            <a:xfrm>
              <a:off x="2671" y="1563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2764" name="Group 36"/>
            <p:cNvGrpSpPr>
              <a:grpSpLocks/>
            </p:cNvGrpSpPr>
            <p:nvPr/>
          </p:nvGrpSpPr>
          <p:grpSpPr bwMode="auto">
            <a:xfrm flipH="1">
              <a:off x="2660" y="1689"/>
              <a:ext cx="283" cy="173"/>
              <a:chOff x="727" y="1903"/>
              <a:chExt cx="283" cy="173"/>
            </a:xfrm>
          </p:grpSpPr>
          <p:sp>
            <p:nvSpPr>
              <p:cNvPr id="22799" name="Freeform 37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0" name="Text Box 38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2765" name="Group 39"/>
            <p:cNvGrpSpPr>
              <a:grpSpLocks/>
            </p:cNvGrpSpPr>
            <p:nvPr/>
          </p:nvGrpSpPr>
          <p:grpSpPr bwMode="auto">
            <a:xfrm flipH="1">
              <a:off x="2674" y="1806"/>
              <a:ext cx="279" cy="173"/>
              <a:chOff x="715" y="2036"/>
              <a:chExt cx="279" cy="173"/>
            </a:xfrm>
          </p:grpSpPr>
          <p:grpSp>
            <p:nvGrpSpPr>
              <p:cNvPr id="22795" name="Group 40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2797" name="AutoShape 41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98" name="AutoShape 42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2796" name="Text Box 43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2766" name="Group 44"/>
            <p:cNvGrpSpPr>
              <a:grpSpLocks/>
            </p:cNvGrpSpPr>
            <p:nvPr/>
          </p:nvGrpSpPr>
          <p:grpSpPr bwMode="auto">
            <a:xfrm>
              <a:off x="2650" y="1938"/>
              <a:ext cx="365" cy="173"/>
              <a:chOff x="385" y="2036"/>
              <a:chExt cx="365" cy="173"/>
            </a:xfrm>
          </p:grpSpPr>
          <p:grpSp>
            <p:nvGrpSpPr>
              <p:cNvPr id="22787" name="Group 45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2789" name="Group 46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2791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2793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794" name="AutoShap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792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790" name="Line 51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788" name="Text Box 52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2767" name="AutoShape 53"/>
            <p:cNvSpPr>
              <a:spLocks noChangeArrowheads="1"/>
            </p:cNvSpPr>
            <p:nvPr/>
          </p:nvSpPr>
          <p:spPr bwMode="auto">
            <a:xfrm>
              <a:off x="2674" y="2096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2768" name="Group 54"/>
            <p:cNvGrpSpPr>
              <a:grpSpLocks/>
            </p:cNvGrpSpPr>
            <p:nvPr/>
          </p:nvGrpSpPr>
          <p:grpSpPr bwMode="auto">
            <a:xfrm flipH="1">
              <a:off x="2663" y="2222"/>
              <a:ext cx="283" cy="173"/>
              <a:chOff x="727" y="1903"/>
              <a:chExt cx="283" cy="173"/>
            </a:xfrm>
          </p:grpSpPr>
          <p:sp>
            <p:nvSpPr>
              <p:cNvPr id="22785" name="Freeform 55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6" name="Text Box 56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2769" name="Group 57"/>
            <p:cNvGrpSpPr>
              <a:grpSpLocks/>
            </p:cNvGrpSpPr>
            <p:nvPr/>
          </p:nvGrpSpPr>
          <p:grpSpPr bwMode="auto">
            <a:xfrm flipH="1">
              <a:off x="2677" y="2339"/>
              <a:ext cx="279" cy="173"/>
              <a:chOff x="715" y="2036"/>
              <a:chExt cx="279" cy="173"/>
            </a:xfrm>
          </p:grpSpPr>
          <p:grpSp>
            <p:nvGrpSpPr>
              <p:cNvPr id="22781" name="Group 58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2783" name="AutoShape 59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84" name="AutoShape 60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2782" name="Text Box 61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2770" name="Group 62"/>
            <p:cNvGrpSpPr>
              <a:grpSpLocks/>
            </p:cNvGrpSpPr>
            <p:nvPr/>
          </p:nvGrpSpPr>
          <p:grpSpPr bwMode="auto">
            <a:xfrm>
              <a:off x="2653" y="2471"/>
              <a:ext cx="365" cy="173"/>
              <a:chOff x="385" y="2036"/>
              <a:chExt cx="365" cy="173"/>
            </a:xfrm>
          </p:grpSpPr>
          <p:grpSp>
            <p:nvGrpSpPr>
              <p:cNvPr id="22773" name="Group 63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2775" name="Group 64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2777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2779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780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77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776" name="Line 69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774" name="Text Box 70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2771" name="AutoShape 71"/>
            <p:cNvSpPr>
              <a:spLocks noChangeArrowheads="1"/>
            </p:cNvSpPr>
            <p:nvPr/>
          </p:nvSpPr>
          <p:spPr bwMode="auto">
            <a:xfrm>
              <a:off x="2677" y="262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sp>
          <p:nvSpPr>
            <p:cNvPr id="22772" name="Freeform 72"/>
            <p:cNvSpPr>
              <a:spLocks/>
            </p:cNvSpPr>
            <p:nvPr/>
          </p:nvSpPr>
          <p:spPr bwMode="auto">
            <a:xfrm>
              <a:off x="2650" y="767"/>
              <a:ext cx="24" cy="1984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62 h 1936"/>
                <a:gd name="T4" fmla="*/ 0 w 1"/>
                <a:gd name="T5" fmla="*/ 2534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1" name="Group 73"/>
          <p:cNvGrpSpPr>
            <a:grpSpLocks/>
          </p:cNvGrpSpPr>
          <p:nvPr/>
        </p:nvGrpSpPr>
        <p:grpSpPr bwMode="auto">
          <a:xfrm>
            <a:off x="5568950" y="2008188"/>
            <a:ext cx="673100" cy="3248025"/>
            <a:chOff x="3508" y="1265"/>
            <a:chExt cx="424" cy="2046"/>
          </a:xfrm>
        </p:grpSpPr>
        <p:sp>
          <p:nvSpPr>
            <p:cNvPr id="22684" name="Line 74"/>
            <p:cNvSpPr>
              <a:spLocks noChangeShapeType="1"/>
            </p:cNvSpPr>
            <p:nvPr/>
          </p:nvSpPr>
          <p:spPr bwMode="auto">
            <a:xfrm>
              <a:off x="3582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85" name="Group 75"/>
            <p:cNvGrpSpPr>
              <a:grpSpLocks/>
            </p:cNvGrpSpPr>
            <p:nvPr/>
          </p:nvGrpSpPr>
          <p:grpSpPr bwMode="auto">
            <a:xfrm>
              <a:off x="3597" y="1265"/>
              <a:ext cx="279" cy="173"/>
              <a:chOff x="715" y="2036"/>
              <a:chExt cx="279" cy="173"/>
            </a:xfrm>
          </p:grpSpPr>
          <p:grpSp>
            <p:nvGrpSpPr>
              <p:cNvPr id="22753" name="Group 76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2755" name="AutoShape 77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56" name="AutoShape 78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2754" name="Text Box 79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2686" name="Group 80"/>
            <p:cNvGrpSpPr>
              <a:grpSpLocks/>
            </p:cNvGrpSpPr>
            <p:nvPr/>
          </p:nvGrpSpPr>
          <p:grpSpPr bwMode="auto">
            <a:xfrm>
              <a:off x="3606" y="1411"/>
              <a:ext cx="283" cy="173"/>
              <a:chOff x="727" y="1903"/>
              <a:chExt cx="283" cy="173"/>
            </a:xfrm>
          </p:grpSpPr>
          <p:sp>
            <p:nvSpPr>
              <p:cNvPr id="22751" name="Freeform 81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2" name="Text Box 82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2687" name="Group 83"/>
            <p:cNvGrpSpPr>
              <a:grpSpLocks/>
            </p:cNvGrpSpPr>
            <p:nvPr/>
          </p:nvGrpSpPr>
          <p:grpSpPr bwMode="auto">
            <a:xfrm flipH="1">
              <a:off x="3531" y="1528"/>
              <a:ext cx="365" cy="173"/>
              <a:chOff x="385" y="2036"/>
              <a:chExt cx="365" cy="173"/>
            </a:xfrm>
          </p:grpSpPr>
          <p:grpSp>
            <p:nvGrpSpPr>
              <p:cNvPr id="22743" name="Group 8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2745" name="Group 8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2747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2749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750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748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746" name="Line 9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744" name="Text Box 9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2688" name="AutoShape 92"/>
            <p:cNvSpPr>
              <a:spLocks noChangeArrowheads="1"/>
            </p:cNvSpPr>
            <p:nvPr/>
          </p:nvSpPr>
          <p:spPr bwMode="auto">
            <a:xfrm flipH="1">
              <a:off x="3508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2689" name="Group 93"/>
            <p:cNvGrpSpPr>
              <a:grpSpLocks/>
            </p:cNvGrpSpPr>
            <p:nvPr/>
          </p:nvGrpSpPr>
          <p:grpSpPr bwMode="auto">
            <a:xfrm flipH="1">
              <a:off x="3533" y="1793"/>
              <a:ext cx="365" cy="173"/>
              <a:chOff x="385" y="2036"/>
              <a:chExt cx="365" cy="173"/>
            </a:xfrm>
          </p:grpSpPr>
          <p:grpSp>
            <p:nvGrpSpPr>
              <p:cNvPr id="22735" name="Group 9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2737" name="Group 9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2739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2741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742" name="AutoShap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740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738" name="Line 10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736" name="Text Box 10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2690" name="Group 102"/>
            <p:cNvGrpSpPr>
              <a:grpSpLocks/>
            </p:cNvGrpSpPr>
            <p:nvPr/>
          </p:nvGrpSpPr>
          <p:grpSpPr bwMode="auto">
            <a:xfrm>
              <a:off x="3597" y="1926"/>
              <a:ext cx="279" cy="173"/>
              <a:chOff x="715" y="2036"/>
              <a:chExt cx="279" cy="173"/>
            </a:xfrm>
          </p:grpSpPr>
          <p:grpSp>
            <p:nvGrpSpPr>
              <p:cNvPr id="22731" name="Group 103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2733" name="AutoShape 104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4" name="AutoShape 105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2732" name="Text Box 106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2691" name="Group 107"/>
            <p:cNvGrpSpPr>
              <a:grpSpLocks/>
            </p:cNvGrpSpPr>
            <p:nvPr/>
          </p:nvGrpSpPr>
          <p:grpSpPr bwMode="auto">
            <a:xfrm>
              <a:off x="3606" y="2072"/>
              <a:ext cx="283" cy="173"/>
              <a:chOff x="727" y="1903"/>
              <a:chExt cx="283" cy="173"/>
            </a:xfrm>
          </p:grpSpPr>
          <p:sp>
            <p:nvSpPr>
              <p:cNvPr id="22729" name="Freeform 108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0" name="Text Box 109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2692" name="AutoShape 110"/>
            <p:cNvSpPr>
              <a:spLocks noChangeArrowheads="1"/>
            </p:cNvSpPr>
            <p:nvPr/>
          </p:nvSpPr>
          <p:spPr bwMode="auto">
            <a:xfrm flipH="1">
              <a:off x="3511" y="222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2693" name="Group 111"/>
            <p:cNvGrpSpPr>
              <a:grpSpLocks/>
            </p:cNvGrpSpPr>
            <p:nvPr/>
          </p:nvGrpSpPr>
          <p:grpSpPr bwMode="auto">
            <a:xfrm flipH="1">
              <a:off x="3536" y="2326"/>
              <a:ext cx="365" cy="173"/>
              <a:chOff x="385" y="2036"/>
              <a:chExt cx="365" cy="173"/>
            </a:xfrm>
          </p:grpSpPr>
          <p:grpSp>
            <p:nvGrpSpPr>
              <p:cNvPr id="22721" name="Group 11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2723" name="Group 11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2725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2727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728" name="AutoShap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726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724" name="Line 11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722" name="Text Box 119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2694" name="Group 120"/>
            <p:cNvGrpSpPr>
              <a:grpSpLocks/>
            </p:cNvGrpSpPr>
            <p:nvPr/>
          </p:nvGrpSpPr>
          <p:grpSpPr bwMode="auto">
            <a:xfrm>
              <a:off x="3600" y="2459"/>
              <a:ext cx="279" cy="173"/>
              <a:chOff x="715" y="2036"/>
              <a:chExt cx="279" cy="173"/>
            </a:xfrm>
          </p:grpSpPr>
          <p:grpSp>
            <p:nvGrpSpPr>
              <p:cNvPr id="22717" name="Group 121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2719" name="AutoShape 122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20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2718" name="Text Box 124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2695" name="Group 125"/>
            <p:cNvGrpSpPr>
              <a:grpSpLocks/>
            </p:cNvGrpSpPr>
            <p:nvPr/>
          </p:nvGrpSpPr>
          <p:grpSpPr bwMode="auto">
            <a:xfrm>
              <a:off x="3609" y="2605"/>
              <a:ext cx="283" cy="173"/>
              <a:chOff x="727" y="1903"/>
              <a:chExt cx="283" cy="173"/>
            </a:xfrm>
          </p:grpSpPr>
          <p:sp>
            <p:nvSpPr>
              <p:cNvPr id="22715" name="Freeform 126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6" name="Text Box 127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2696" name="AutoShape 128"/>
            <p:cNvSpPr>
              <a:spLocks noChangeArrowheads="1"/>
            </p:cNvSpPr>
            <p:nvPr/>
          </p:nvSpPr>
          <p:spPr bwMode="auto">
            <a:xfrm flipH="1">
              <a:off x="3514" y="27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2697" name="Group 129"/>
            <p:cNvGrpSpPr>
              <a:grpSpLocks/>
            </p:cNvGrpSpPr>
            <p:nvPr/>
          </p:nvGrpSpPr>
          <p:grpSpPr bwMode="auto">
            <a:xfrm flipH="1">
              <a:off x="3539" y="2859"/>
              <a:ext cx="365" cy="173"/>
              <a:chOff x="385" y="2036"/>
              <a:chExt cx="365" cy="173"/>
            </a:xfrm>
          </p:grpSpPr>
          <p:grpSp>
            <p:nvGrpSpPr>
              <p:cNvPr id="22707" name="Group 130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2709" name="Group 131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2711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2713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714" name="AutoShap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712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710" name="Line 136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708" name="Text Box 137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2698" name="Group 138"/>
            <p:cNvGrpSpPr>
              <a:grpSpLocks/>
            </p:cNvGrpSpPr>
            <p:nvPr/>
          </p:nvGrpSpPr>
          <p:grpSpPr bwMode="auto">
            <a:xfrm>
              <a:off x="3603" y="2992"/>
              <a:ext cx="279" cy="173"/>
              <a:chOff x="715" y="2036"/>
              <a:chExt cx="279" cy="173"/>
            </a:xfrm>
          </p:grpSpPr>
          <p:grpSp>
            <p:nvGrpSpPr>
              <p:cNvPr id="22703" name="Group 139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2705" name="AutoShape 140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06" name="AutoShape 141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2704" name="Text Box 142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2699" name="Group 143"/>
            <p:cNvGrpSpPr>
              <a:grpSpLocks/>
            </p:cNvGrpSpPr>
            <p:nvPr/>
          </p:nvGrpSpPr>
          <p:grpSpPr bwMode="auto">
            <a:xfrm>
              <a:off x="3612" y="3138"/>
              <a:ext cx="283" cy="173"/>
              <a:chOff x="727" y="1903"/>
              <a:chExt cx="283" cy="173"/>
            </a:xfrm>
          </p:grpSpPr>
          <p:sp>
            <p:nvSpPr>
              <p:cNvPr id="22701" name="Freeform 144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2" name="Text Box 145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2700" name="Freeform 146"/>
            <p:cNvSpPr>
              <a:spLocks/>
            </p:cNvSpPr>
            <p:nvPr/>
          </p:nvSpPr>
          <p:spPr bwMode="auto">
            <a:xfrm>
              <a:off x="3883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56 h 1936"/>
                <a:gd name="T4" fmla="*/ 0 w 1"/>
                <a:gd name="T5" fmla="*/ 2520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2" name="Group 147"/>
          <p:cNvGrpSpPr>
            <a:grpSpLocks/>
          </p:cNvGrpSpPr>
          <p:nvPr/>
        </p:nvGrpSpPr>
        <p:grpSpPr bwMode="auto">
          <a:xfrm>
            <a:off x="4379913" y="2008188"/>
            <a:ext cx="690562" cy="3248025"/>
            <a:chOff x="2759" y="1265"/>
            <a:chExt cx="435" cy="2046"/>
          </a:xfrm>
        </p:grpSpPr>
        <p:sp>
          <p:nvSpPr>
            <p:cNvPr id="22611" name="Line 148"/>
            <p:cNvSpPr>
              <a:spLocks noChangeShapeType="1"/>
            </p:cNvSpPr>
            <p:nvPr/>
          </p:nvSpPr>
          <p:spPr bwMode="auto">
            <a:xfrm>
              <a:off x="2844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12" name="Group 149"/>
            <p:cNvGrpSpPr>
              <a:grpSpLocks/>
            </p:cNvGrpSpPr>
            <p:nvPr/>
          </p:nvGrpSpPr>
          <p:grpSpPr bwMode="auto">
            <a:xfrm>
              <a:off x="2859" y="1265"/>
              <a:ext cx="279" cy="173"/>
              <a:chOff x="715" y="2036"/>
              <a:chExt cx="279" cy="173"/>
            </a:xfrm>
          </p:grpSpPr>
          <p:grpSp>
            <p:nvGrpSpPr>
              <p:cNvPr id="22680" name="Group 150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2682" name="AutoShape 151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3" name="AutoShape 152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2681" name="Text Box 153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2613" name="Group 154"/>
            <p:cNvGrpSpPr>
              <a:grpSpLocks/>
            </p:cNvGrpSpPr>
            <p:nvPr/>
          </p:nvGrpSpPr>
          <p:grpSpPr bwMode="auto">
            <a:xfrm>
              <a:off x="2868" y="1411"/>
              <a:ext cx="283" cy="173"/>
              <a:chOff x="727" y="1903"/>
              <a:chExt cx="283" cy="173"/>
            </a:xfrm>
          </p:grpSpPr>
          <p:sp>
            <p:nvSpPr>
              <p:cNvPr id="22678" name="Freeform 155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9" name="Text Box 156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2614" name="Group 157"/>
            <p:cNvGrpSpPr>
              <a:grpSpLocks/>
            </p:cNvGrpSpPr>
            <p:nvPr/>
          </p:nvGrpSpPr>
          <p:grpSpPr bwMode="auto">
            <a:xfrm flipH="1">
              <a:off x="2795" y="2450"/>
              <a:ext cx="365" cy="173"/>
              <a:chOff x="385" y="2036"/>
              <a:chExt cx="365" cy="173"/>
            </a:xfrm>
          </p:grpSpPr>
          <p:grpSp>
            <p:nvGrpSpPr>
              <p:cNvPr id="22670" name="Group 15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2672" name="Group 15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2674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2676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77" name="AutoShap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675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73" name="Line 16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71" name="Text Box 165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2615" name="AutoShape 166"/>
            <p:cNvSpPr>
              <a:spLocks noChangeArrowheads="1"/>
            </p:cNvSpPr>
            <p:nvPr/>
          </p:nvSpPr>
          <p:spPr bwMode="auto">
            <a:xfrm flipH="1">
              <a:off x="2770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2616" name="Group 167"/>
            <p:cNvGrpSpPr>
              <a:grpSpLocks/>
            </p:cNvGrpSpPr>
            <p:nvPr/>
          </p:nvGrpSpPr>
          <p:grpSpPr bwMode="auto">
            <a:xfrm flipH="1">
              <a:off x="2795" y="1793"/>
              <a:ext cx="365" cy="173"/>
              <a:chOff x="385" y="2036"/>
              <a:chExt cx="365" cy="173"/>
            </a:xfrm>
          </p:grpSpPr>
          <p:grpSp>
            <p:nvGrpSpPr>
              <p:cNvPr id="22662" name="Group 16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2664" name="Group 16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2666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2668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69" name="AutoShap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667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65" name="Line 17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63" name="Text Box 175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2617" name="Group 176"/>
            <p:cNvGrpSpPr>
              <a:grpSpLocks/>
            </p:cNvGrpSpPr>
            <p:nvPr/>
          </p:nvGrpSpPr>
          <p:grpSpPr bwMode="auto">
            <a:xfrm>
              <a:off x="2859" y="1926"/>
              <a:ext cx="279" cy="173"/>
              <a:chOff x="715" y="2036"/>
              <a:chExt cx="279" cy="173"/>
            </a:xfrm>
          </p:grpSpPr>
          <p:grpSp>
            <p:nvGrpSpPr>
              <p:cNvPr id="22658" name="Group 177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2660" name="AutoShape 178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1" name="AutoShape 179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2659" name="Text Box 180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2618" name="Group 181"/>
            <p:cNvGrpSpPr>
              <a:grpSpLocks/>
            </p:cNvGrpSpPr>
            <p:nvPr/>
          </p:nvGrpSpPr>
          <p:grpSpPr bwMode="auto">
            <a:xfrm>
              <a:off x="2868" y="2072"/>
              <a:ext cx="283" cy="173"/>
              <a:chOff x="727" y="1903"/>
              <a:chExt cx="283" cy="173"/>
            </a:xfrm>
          </p:grpSpPr>
          <p:sp>
            <p:nvSpPr>
              <p:cNvPr id="22656" name="Freeform 182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7" name="Text Box 183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2619" name="AutoShape 184"/>
            <p:cNvSpPr>
              <a:spLocks noChangeArrowheads="1"/>
            </p:cNvSpPr>
            <p:nvPr/>
          </p:nvSpPr>
          <p:spPr bwMode="auto">
            <a:xfrm flipH="1">
              <a:off x="2773" y="222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2620" name="Group 185"/>
            <p:cNvGrpSpPr>
              <a:grpSpLocks/>
            </p:cNvGrpSpPr>
            <p:nvPr/>
          </p:nvGrpSpPr>
          <p:grpSpPr bwMode="auto">
            <a:xfrm flipH="1">
              <a:off x="2798" y="2326"/>
              <a:ext cx="365" cy="173"/>
              <a:chOff x="385" y="2036"/>
              <a:chExt cx="365" cy="173"/>
            </a:xfrm>
          </p:grpSpPr>
          <p:grpSp>
            <p:nvGrpSpPr>
              <p:cNvPr id="22648" name="Group 186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2650" name="Group 187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2652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2654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55" name="AutoShap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653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51" name="Line 192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49" name="Text Box 193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2621" name="Group 194"/>
            <p:cNvGrpSpPr>
              <a:grpSpLocks/>
            </p:cNvGrpSpPr>
            <p:nvPr/>
          </p:nvGrpSpPr>
          <p:grpSpPr bwMode="auto">
            <a:xfrm>
              <a:off x="2844" y="2729"/>
              <a:ext cx="279" cy="173"/>
              <a:chOff x="715" y="2036"/>
              <a:chExt cx="279" cy="173"/>
            </a:xfrm>
          </p:grpSpPr>
          <p:grpSp>
            <p:nvGrpSpPr>
              <p:cNvPr id="22644" name="Group 195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2646" name="AutoShape 196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7" name="AutoShape 197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2645" name="Text Box 198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2622" name="Group 199"/>
            <p:cNvGrpSpPr>
              <a:grpSpLocks/>
            </p:cNvGrpSpPr>
            <p:nvPr/>
          </p:nvGrpSpPr>
          <p:grpSpPr bwMode="auto">
            <a:xfrm>
              <a:off x="2871" y="2605"/>
              <a:ext cx="283" cy="173"/>
              <a:chOff x="727" y="1903"/>
              <a:chExt cx="283" cy="173"/>
            </a:xfrm>
          </p:grpSpPr>
          <p:sp>
            <p:nvSpPr>
              <p:cNvPr id="22642" name="Freeform 200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" name="Text Box 201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2623" name="AutoShape 202"/>
            <p:cNvSpPr>
              <a:spLocks noChangeArrowheads="1"/>
            </p:cNvSpPr>
            <p:nvPr/>
          </p:nvSpPr>
          <p:spPr bwMode="auto">
            <a:xfrm flipH="1">
              <a:off x="2759" y="15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2624" name="Group 203"/>
            <p:cNvGrpSpPr>
              <a:grpSpLocks/>
            </p:cNvGrpSpPr>
            <p:nvPr/>
          </p:nvGrpSpPr>
          <p:grpSpPr bwMode="auto">
            <a:xfrm flipH="1">
              <a:off x="2801" y="2859"/>
              <a:ext cx="365" cy="173"/>
              <a:chOff x="385" y="2036"/>
              <a:chExt cx="365" cy="173"/>
            </a:xfrm>
          </p:grpSpPr>
          <p:grpSp>
            <p:nvGrpSpPr>
              <p:cNvPr id="22634" name="Group 20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2636" name="Group 20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2638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2640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41" name="AutoShap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639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37" name="Line 21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35" name="Text Box 21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2625" name="Group 212"/>
            <p:cNvGrpSpPr>
              <a:grpSpLocks/>
            </p:cNvGrpSpPr>
            <p:nvPr/>
          </p:nvGrpSpPr>
          <p:grpSpPr bwMode="auto">
            <a:xfrm>
              <a:off x="2865" y="2992"/>
              <a:ext cx="279" cy="173"/>
              <a:chOff x="715" y="2036"/>
              <a:chExt cx="279" cy="173"/>
            </a:xfrm>
          </p:grpSpPr>
          <p:grpSp>
            <p:nvGrpSpPr>
              <p:cNvPr id="22630" name="Group 213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2632" name="AutoShape 214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3" name="AutoShape 215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2631" name="Text Box 216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2626" name="Group 217"/>
            <p:cNvGrpSpPr>
              <a:grpSpLocks/>
            </p:cNvGrpSpPr>
            <p:nvPr/>
          </p:nvGrpSpPr>
          <p:grpSpPr bwMode="auto">
            <a:xfrm>
              <a:off x="2874" y="3138"/>
              <a:ext cx="283" cy="173"/>
              <a:chOff x="727" y="1903"/>
              <a:chExt cx="283" cy="173"/>
            </a:xfrm>
          </p:grpSpPr>
          <p:sp>
            <p:nvSpPr>
              <p:cNvPr id="22628" name="Freeform 218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9" name="Text Box 219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2627" name="Freeform 220"/>
            <p:cNvSpPr>
              <a:spLocks/>
            </p:cNvSpPr>
            <p:nvPr/>
          </p:nvSpPr>
          <p:spPr bwMode="auto">
            <a:xfrm>
              <a:off x="3145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56 h 1936"/>
                <a:gd name="T4" fmla="*/ 0 w 1"/>
                <a:gd name="T5" fmla="*/ 2520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76" name="Group 221"/>
          <p:cNvGrpSpPr>
            <a:grpSpLocks/>
          </p:cNvGrpSpPr>
          <p:nvPr/>
        </p:nvGrpSpPr>
        <p:grpSpPr bwMode="auto">
          <a:xfrm>
            <a:off x="6723063" y="2008188"/>
            <a:ext cx="690562" cy="3248025"/>
            <a:chOff x="4235" y="1265"/>
            <a:chExt cx="435" cy="2046"/>
          </a:xfrm>
        </p:grpSpPr>
        <p:sp>
          <p:nvSpPr>
            <p:cNvPr id="22538" name="Line 222"/>
            <p:cNvSpPr>
              <a:spLocks noChangeShapeType="1"/>
            </p:cNvSpPr>
            <p:nvPr/>
          </p:nvSpPr>
          <p:spPr bwMode="auto">
            <a:xfrm>
              <a:off x="4320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39" name="Group 223"/>
            <p:cNvGrpSpPr>
              <a:grpSpLocks/>
            </p:cNvGrpSpPr>
            <p:nvPr/>
          </p:nvGrpSpPr>
          <p:grpSpPr bwMode="auto">
            <a:xfrm>
              <a:off x="4335" y="1265"/>
              <a:ext cx="279" cy="173"/>
              <a:chOff x="715" y="2036"/>
              <a:chExt cx="279" cy="173"/>
            </a:xfrm>
          </p:grpSpPr>
          <p:grpSp>
            <p:nvGrpSpPr>
              <p:cNvPr id="22607" name="Group 224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2609" name="AutoShape 225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0" name="AutoShape 226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2608" name="Text Box 227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2540" name="Group 228"/>
            <p:cNvGrpSpPr>
              <a:grpSpLocks/>
            </p:cNvGrpSpPr>
            <p:nvPr/>
          </p:nvGrpSpPr>
          <p:grpSpPr bwMode="auto">
            <a:xfrm>
              <a:off x="4344" y="1411"/>
              <a:ext cx="283" cy="173"/>
              <a:chOff x="727" y="1903"/>
              <a:chExt cx="283" cy="173"/>
            </a:xfrm>
          </p:grpSpPr>
          <p:sp>
            <p:nvSpPr>
              <p:cNvPr id="22605" name="Freeform 229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6" name="Text Box 230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2541" name="Group 231"/>
            <p:cNvGrpSpPr>
              <a:grpSpLocks/>
            </p:cNvGrpSpPr>
            <p:nvPr/>
          </p:nvGrpSpPr>
          <p:grpSpPr bwMode="auto">
            <a:xfrm flipH="1">
              <a:off x="4269" y="1528"/>
              <a:ext cx="365" cy="173"/>
              <a:chOff x="385" y="2036"/>
              <a:chExt cx="365" cy="173"/>
            </a:xfrm>
          </p:grpSpPr>
          <p:grpSp>
            <p:nvGrpSpPr>
              <p:cNvPr id="22597" name="Group 23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2599" name="Group 23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2601" name="Group 23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2603" name="Rectangl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04" name="AutoShap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602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00" name="Line 23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98" name="Text Box 239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2542" name="AutoShape 240"/>
            <p:cNvSpPr>
              <a:spLocks noChangeArrowheads="1"/>
            </p:cNvSpPr>
            <p:nvPr/>
          </p:nvSpPr>
          <p:spPr bwMode="auto">
            <a:xfrm flipH="1">
              <a:off x="4246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2543" name="Group 241"/>
            <p:cNvGrpSpPr>
              <a:grpSpLocks/>
            </p:cNvGrpSpPr>
            <p:nvPr/>
          </p:nvGrpSpPr>
          <p:grpSpPr bwMode="auto">
            <a:xfrm flipH="1">
              <a:off x="4271" y="1793"/>
              <a:ext cx="365" cy="173"/>
              <a:chOff x="385" y="2036"/>
              <a:chExt cx="365" cy="173"/>
            </a:xfrm>
          </p:grpSpPr>
          <p:grpSp>
            <p:nvGrpSpPr>
              <p:cNvPr id="22589" name="Group 24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2591" name="Group 24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2593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2595" name="Rectangle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96" name="AutoShape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94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592" name="Line 24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90" name="Text Box 249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2544" name="Group 250"/>
            <p:cNvGrpSpPr>
              <a:grpSpLocks/>
            </p:cNvGrpSpPr>
            <p:nvPr/>
          </p:nvGrpSpPr>
          <p:grpSpPr bwMode="auto">
            <a:xfrm>
              <a:off x="4318" y="2196"/>
              <a:ext cx="279" cy="173"/>
              <a:chOff x="715" y="2036"/>
              <a:chExt cx="279" cy="173"/>
            </a:xfrm>
          </p:grpSpPr>
          <p:grpSp>
            <p:nvGrpSpPr>
              <p:cNvPr id="22585" name="Group 251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2587" name="AutoShape 252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8" name="AutoShape 253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2586" name="Text Box 254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2545" name="Group 255"/>
            <p:cNvGrpSpPr>
              <a:grpSpLocks/>
            </p:cNvGrpSpPr>
            <p:nvPr/>
          </p:nvGrpSpPr>
          <p:grpSpPr bwMode="auto">
            <a:xfrm>
              <a:off x="4344" y="2072"/>
              <a:ext cx="283" cy="173"/>
              <a:chOff x="727" y="1903"/>
              <a:chExt cx="283" cy="173"/>
            </a:xfrm>
          </p:grpSpPr>
          <p:sp>
            <p:nvSpPr>
              <p:cNvPr id="22583" name="Freeform 256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4" name="Text Box 257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2546" name="AutoShape 258"/>
            <p:cNvSpPr>
              <a:spLocks noChangeArrowheads="1"/>
            </p:cNvSpPr>
            <p:nvPr/>
          </p:nvSpPr>
          <p:spPr bwMode="auto">
            <a:xfrm flipH="1">
              <a:off x="4235" y="1954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2547" name="Group 259"/>
            <p:cNvGrpSpPr>
              <a:grpSpLocks/>
            </p:cNvGrpSpPr>
            <p:nvPr/>
          </p:nvGrpSpPr>
          <p:grpSpPr bwMode="auto">
            <a:xfrm flipH="1">
              <a:off x="4274" y="2326"/>
              <a:ext cx="365" cy="173"/>
              <a:chOff x="385" y="2036"/>
              <a:chExt cx="365" cy="173"/>
            </a:xfrm>
          </p:grpSpPr>
          <p:grpSp>
            <p:nvGrpSpPr>
              <p:cNvPr id="22575" name="Group 260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2577" name="Group 261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2579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2581" name="Rectangle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2" name="AutoShape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80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578" name="Line 266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76" name="Text Box 267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2548" name="Group 268"/>
            <p:cNvGrpSpPr>
              <a:grpSpLocks/>
            </p:cNvGrpSpPr>
            <p:nvPr/>
          </p:nvGrpSpPr>
          <p:grpSpPr bwMode="auto">
            <a:xfrm>
              <a:off x="4338" y="2459"/>
              <a:ext cx="279" cy="173"/>
              <a:chOff x="715" y="2036"/>
              <a:chExt cx="279" cy="173"/>
            </a:xfrm>
          </p:grpSpPr>
          <p:grpSp>
            <p:nvGrpSpPr>
              <p:cNvPr id="22571" name="Group 269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2573" name="AutoShape 270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4" name="AutoShape 271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2572" name="Text Box 272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2549" name="Group 273"/>
            <p:cNvGrpSpPr>
              <a:grpSpLocks/>
            </p:cNvGrpSpPr>
            <p:nvPr/>
          </p:nvGrpSpPr>
          <p:grpSpPr bwMode="auto">
            <a:xfrm>
              <a:off x="4347" y="2605"/>
              <a:ext cx="283" cy="173"/>
              <a:chOff x="727" y="1903"/>
              <a:chExt cx="283" cy="173"/>
            </a:xfrm>
          </p:grpSpPr>
          <p:sp>
            <p:nvSpPr>
              <p:cNvPr id="22569" name="Freeform 274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0" name="Text Box 275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2550" name="AutoShape 276"/>
            <p:cNvSpPr>
              <a:spLocks noChangeArrowheads="1"/>
            </p:cNvSpPr>
            <p:nvPr/>
          </p:nvSpPr>
          <p:spPr bwMode="auto">
            <a:xfrm flipH="1">
              <a:off x="4252" y="27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2551" name="Group 277"/>
            <p:cNvGrpSpPr>
              <a:grpSpLocks/>
            </p:cNvGrpSpPr>
            <p:nvPr/>
          </p:nvGrpSpPr>
          <p:grpSpPr bwMode="auto">
            <a:xfrm flipH="1">
              <a:off x="4277" y="2859"/>
              <a:ext cx="365" cy="173"/>
              <a:chOff x="385" y="2036"/>
              <a:chExt cx="365" cy="173"/>
            </a:xfrm>
          </p:grpSpPr>
          <p:grpSp>
            <p:nvGrpSpPr>
              <p:cNvPr id="22561" name="Group 27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2563" name="Group 27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2565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2567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68" name="AutoShap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66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564" name="Line 28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62" name="Text Box 285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2552" name="Group 286"/>
            <p:cNvGrpSpPr>
              <a:grpSpLocks/>
            </p:cNvGrpSpPr>
            <p:nvPr/>
          </p:nvGrpSpPr>
          <p:grpSpPr bwMode="auto">
            <a:xfrm>
              <a:off x="4341" y="2992"/>
              <a:ext cx="279" cy="173"/>
              <a:chOff x="715" y="2036"/>
              <a:chExt cx="279" cy="173"/>
            </a:xfrm>
          </p:grpSpPr>
          <p:grpSp>
            <p:nvGrpSpPr>
              <p:cNvPr id="22557" name="Group 287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2559" name="AutoShape 288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0" name="AutoShape 289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2558" name="Text Box 290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2553" name="Group 291"/>
            <p:cNvGrpSpPr>
              <a:grpSpLocks/>
            </p:cNvGrpSpPr>
            <p:nvPr/>
          </p:nvGrpSpPr>
          <p:grpSpPr bwMode="auto">
            <a:xfrm>
              <a:off x="4350" y="3138"/>
              <a:ext cx="283" cy="173"/>
              <a:chOff x="727" y="1903"/>
              <a:chExt cx="283" cy="173"/>
            </a:xfrm>
          </p:grpSpPr>
          <p:sp>
            <p:nvSpPr>
              <p:cNvPr id="22555" name="Freeform 292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Text Box 293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2554" name="Freeform 294"/>
            <p:cNvSpPr>
              <a:spLocks/>
            </p:cNvSpPr>
            <p:nvPr/>
          </p:nvSpPr>
          <p:spPr bwMode="auto">
            <a:xfrm>
              <a:off x="4621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56 h 1936"/>
                <a:gd name="T4" fmla="*/ 0 w 1"/>
                <a:gd name="T5" fmla="*/ 2520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527" name="Oval 295"/>
          <p:cNvSpPr>
            <a:spLocks noChangeArrowheads="1"/>
          </p:cNvSpPr>
          <p:nvPr/>
        </p:nvSpPr>
        <p:spPr bwMode="auto">
          <a:xfrm>
            <a:off x="2574925" y="3006725"/>
            <a:ext cx="384175" cy="384175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528" name="Oval 296"/>
          <p:cNvSpPr>
            <a:spLocks noChangeArrowheads="1"/>
          </p:cNvSpPr>
          <p:nvPr/>
        </p:nvSpPr>
        <p:spPr bwMode="auto">
          <a:xfrm>
            <a:off x="2536825" y="3429000"/>
            <a:ext cx="384175" cy="384175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Oval 29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0</a:t>
            </a:r>
          </a:p>
        </p:txBody>
      </p:sp>
      <p:sp>
        <p:nvSpPr>
          <p:cNvPr id="95530" name="Text Box 298"/>
          <p:cNvSpPr txBox="1">
            <a:spLocks noChangeArrowheads="1"/>
          </p:cNvSpPr>
          <p:nvPr/>
        </p:nvSpPr>
        <p:spPr bwMode="auto">
          <a:xfrm>
            <a:off x="1692275" y="5502275"/>
            <a:ext cx="284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BẠN SAI RỒI !</a:t>
            </a:r>
          </a:p>
        </p:txBody>
      </p:sp>
    </p:spTree>
    <p:extLst>
      <p:ext uri="{BB962C8B-B14F-4D97-AF65-F5344CB8AC3E}">
        <p14:creationId xmlns:p14="http://schemas.microsoft.com/office/powerpoint/2010/main" val="20816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4683E-6 L -0.43681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0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27" grpId="0" animBg="1"/>
      <p:bldP spid="95528" grpId="0" animBg="1"/>
      <p:bldP spid="955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CC"/>
                </a:solidFill>
              </a:rPr>
              <a:t>Củng cố:</a:t>
            </a:r>
            <a:r>
              <a:rPr lang="en-US" altLang="en-US" smtClean="0"/>
              <a:t> 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:  ADN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33400" indent="-533400" eaLnBrk="1" hangingPunct="1">
              <a:buFontTx/>
              <a:buAutoNum type="alphaLcParenR"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C, H, O, N    </a:t>
            </a:r>
          </a:p>
          <a:p>
            <a:pPr marL="533400" indent="-533400" eaLnBrk="1" hangingPunct="1">
              <a:buFontTx/>
              <a:buAutoNum type="alphaLcParenR"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C, H, O </a:t>
            </a:r>
          </a:p>
          <a:p>
            <a:pPr marL="533400" indent="-533400" eaLnBrk="1" hangingPunct="1">
              <a:buFontTx/>
              <a:buAutoNum type="alphaLcParenR"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O, H, N, P</a:t>
            </a:r>
          </a:p>
          <a:p>
            <a:pPr marL="533400" indent="-533400" eaLnBrk="1" hangingPunct="1">
              <a:buFontTx/>
              <a:buAutoNum type="alphaLcParenR"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C, H, O, N, P</a:t>
            </a:r>
          </a:p>
          <a:p>
            <a:pPr marL="533400" indent="-533400" eaLnBrk="1" hangingPunct="1">
              <a:buFontTx/>
              <a:buNone/>
            </a:pPr>
            <a:endParaRPr lang="en-US" alt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0" lvl="4" indent="-342900" eaLnBrk="1" hangingPunct="1">
              <a:buFontTx/>
              <a:buNone/>
            </a:pPr>
            <a:endParaRPr lang="en-US" alt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297"/>
          <p:cNvSpPr>
            <a:spLocks noChangeArrowheads="1"/>
          </p:cNvSpPr>
          <p:nvPr/>
        </p:nvSpPr>
        <p:spPr bwMode="auto">
          <a:xfrm>
            <a:off x="762000" y="4108737"/>
            <a:ext cx="533400" cy="52257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ADN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do: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nuclêôtit</a:t>
            </a:r>
            <a:endParaRPr lang="en-US" alt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nuclêôtit</a:t>
            </a:r>
            <a:endParaRPr lang="en-US" alt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nuclêôtit</a:t>
            </a:r>
            <a:endParaRPr lang="en-US" alt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297"/>
          <p:cNvSpPr>
            <a:spLocks noChangeArrowheads="1"/>
          </p:cNvSpPr>
          <p:nvPr/>
        </p:nvSpPr>
        <p:spPr bwMode="auto">
          <a:xfrm>
            <a:off x="304800" y="3532909"/>
            <a:ext cx="644236" cy="6858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10527" r="9334"/>
          <a:stretch>
            <a:fillRect/>
          </a:stretch>
        </p:blipFill>
        <p:spPr bwMode="auto">
          <a:xfrm>
            <a:off x="3581400" y="4038600"/>
            <a:ext cx="19748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228600" y="206375"/>
            <a:ext cx="8721725" cy="6499225"/>
            <a:chOff x="144" y="130"/>
            <a:chExt cx="5494" cy="4094"/>
          </a:xfrm>
        </p:grpSpPr>
        <p:pic>
          <p:nvPicPr>
            <p:cNvPr id="12296" name="Picture 8" descr="BLU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44" y="4157"/>
              <a:ext cx="5485" cy="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8" name="Picture 10" descr="BLU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823" y="2159"/>
              <a:ext cx="3984" cy="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9" name="Picture 11" descr="BLU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44" y="130"/>
              <a:ext cx="5485" cy="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0" name="Picture 12" descr="BLU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622" y="2159"/>
              <a:ext cx="3984" cy="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302" name="Picture 14" descr="ED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93">
            <a:off x="594519" y="5725319"/>
            <a:ext cx="58896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ED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63408">
            <a:off x="8010525" y="5726113"/>
            <a:ext cx="600075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ED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6544">
            <a:off x="7989888" y="552450"/>
            <a:ext cx="620712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ED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8774">
            <a:off x="643773" y="511970"/>
            <a:ext cx="620712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67640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15: ADN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8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401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-A-G-X-X-G-T-T-A-A-A-G-X-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NTBS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nuclêôtit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-T-X-G-G-X-A-A-T-T-T-X-G-</a:t>
            </a:r>
          </a:p>
        </p:txBody>
      </p:sp>
    </p:spTree>
    <p:extLst>
      <p:ext uri="{BB962C8B-B14F-4D97-AF65-F5344CB8AC3E}">
        <p14:creationId xmlns:p14="http://schemas.microsoft.com/office/powerpoint/2010/main" val="11098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95288"/>
            <a:ext cx="7772400" cy="823912"/>
          </a:xfrm>
        </p:spPr>
        <p:txBody>
          <a:bodyPr/>
          <a:lstStyle/>
          <a:p>
            <a:pPr eaLnBrk="1" hangingPunct="1"/>
            <a:r>
              <a:rPr lang="en-US" sz="3200" b="1" u="sng" smtClean="0">
                <a:solidFill>
                  <a:srgbClr val="000000"/>
                </a:solidFill>
                <a:latin typeface="Times New Roman" pitchFamily="18" charset="0"/>
              </a:rPr>
              <a:t>HƯỚNG DẪN VỀ NHÀ: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19200"/>
            <a:ext cx="6400800" cy="1066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- Trả lời câu hỏi SGK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- Chuẩn bị bài 16</a:t>
            </a: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1219200" y="1371600"/>
            <a:ext cx="9067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dirty="0">
                <a:solidFill>
                  <a:srgbClr val="000000"/>
                </a:solidFill>
              </a:rPr>
              <a:t> - </a:t>
            </a:r>
            <a:r>
              <a:rPr lang="en-US" sz="3200" dirty="0" err="1">
                <a:solidFill>
                  <a:srgbClr val="000000"/>
                </a:solidFill>
              </a:rPr>
              <a:t>Bài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tập</a:t>
            </a:r>
            <a:r>
              <a:rPr lang="en-US" sz="3200" dirty="0">
                <a:solidFill>
                  <a:srgbClr val="000000"/>
                </a:solidFill>
              </a:rPr>
              <a:t>:</a:t>
            </a:r>
          </a:p>
          <a:p>
            <a:r>
              <a:rPr lang="en-US" sz="3200" dirty="0" err="1">
                <a:solidFill>
                  <a:srgbClr val="000000"/>
                </a:solidFill>
              </a:rPr>
              <a:t>Một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đoạn</a:t>
            </a:r>
            <a:r>
              <a:rPr lang="en-US" sz="3200" dirty="0">
                <a:solidFill>
                  <a:srgbClr val="000000"/>
                </a:solidFill>
              </a:rPr>
              <a:t> ADN </a:t>
            </a:r>
            <a:r>
              <a:rPr lang="en-US" sz="3200" dirty="0" err="1">
                <a:solidFill>
                  <a:srgbClr val="000000"/>
                </a:solidFill>
              </a:rPr>
              <a:t>có</a:t>
            </a:r>
            <a:r>
              <a:rPr lang="en-US" sz="3200" dirty="0">
                <a:solidFill>
                  <a:srgbClr val="000000"/>
                </a:solidFill>
              </a:rPr>
              <a:t> N = 3000, A=600 nu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+ </a:t>
            </a:r>
            <a:r>
              <a:rPr lang="en-US" sz="3200" dirty="0" err="1">
                <a:solidFill>
                  <a:srgbClr val="000000"/>
                </a:solidFill>
              </a:rPr>
              <a:t>Tính</a:t>
            </a: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en-US" sz="3200" dirty="0" err="1">
                <a:solidFill>
                  <a:srgbClr val="000000"/>
                </a:solidFill>
              </a:rPr>
              <a:t>số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lượng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từng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loại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nuclêôtít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còn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lại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của</a:t>
            </a:r>
            <a:r>
              <a:rPr lang="en-US" sz="3200" dirty="0">
                <a:solidFill>
                  <a:srgbClr val="000000"/>
                </a:solidFill>
              </a:rPr>
              <a:t> ADN ?</a:t>
            </a:r>
          </a:p>
          <a:p>
            <a:r>
              <a:rPr lang="en-US" sz="3200" dirty="0">
                <a:solidFill>
                  <a:srgbClr val="000000"/>
                </a:solidFill>
              </a:rPr>
              <a:t>+ </a:t>
            </a:r>
            <a:r>
              <a:rPr lang="en-US" sz="3200" dirty="0" err="1">
                <a:solidFill>
                  <a:srgbClr val="000000"/>
                </a:solidFill>
              </a:rPr>
              <a:t>Đoạn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phân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tử</a:t>
            </a:r>
            <a:r>
              <a:rPr lang="en-US" sz="3200" dirty="0">
                <a:solidFill>
                  <a:srgbClr val="000000"/>
                </a:solidFill>
              </a:rPr>
              <a:t> ADN </a:t>
            </a:r>
            <a:r>
              <a:rPr lang="en-US" sz="3200" dirty="0" err="1">
                <a:solidFill>
                  <a:srgbClr val="000000"/>
                </a:solidFill>
              </a:rPr>
              <a:t>dài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bao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nhiêu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A</a:t>
            </a:r>
            <a:r>
              <a:rPr lang="en-US" sz="3200" baseline="30000" dirty="0" err="1">
                <a:solidFill>
                  <a:srgbClr val="000000"/>
                </a:solidFill>
              </a:rPr>
              <a:t>o</a:t>
            </a:r>
            <a:r>
              <a:rPr lang="en-US" sz="3200" dirty="0">
                <a:solidFill>
                  <a:srgbClr val="000000"/>
                </a:solidFill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954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 build="p"/>
      <p:bldP spid="256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DN (2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-76200"/>
            <a:ext cx="8001001" cy="800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min\Desktop\ad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0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781300" y="776288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 err="1" smtClean="0">
                <a:solidFill>
                  <a:srgbClr val="0000FF"/>
                </a:solidFill>
              </a:rPr>
              <a:t>Bài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</a:rPr>
              <a:t>15</a:t>
            </a:r>
            <a:r>
              <a:rPr lang="en-US" altLang="en-US" dirty="0"/>
              <a:t> :</a:t>
            </a:r>
            <a:r>
              <a:rPr lang="en-US" altLang="en-US" dirty="0">
                <a:latin typeface="VNI-Times" pitchFamily="2" charset="0"/>
              </a:rPr>
              <a:t>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52600" y="106363"/>
            <a:ext cx="594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CHƯƠNG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III: </a:t>
            </a:r>
            <a:r>
              <a:rPr lang="en-US" altLang="en-US" sz="3200" b="1" dirty="0">
                <a:solidFill>
                  <a:srgbClr val="FF0000"/>
                </a:solidFill>
              </a:rPr>
              <a:t>ADN VÀ GEN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4114800" y="751820"/>
            <a:ext cx="1752600" cy="547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ADN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u="sng">
                <a:solidFill>
                  <a:srgbClr val="000066"/>
                </a:solidFill>
                <a:latin typeface="Arial" charset="0"/>
              </a:rPr>
              <a:t>1. Cấu tạo hoá học của ADN:</a:t>
            </a:r>
          </a:p>
        </p:txBody>
      </p:sp>
      <p:pic>
        <p:nvPicPr>
          <p:cNvPr id="83971" name="Picture 3" descr="C:\Users\Admin\Downloads\Mo hinh cau truc bac 1 cua mot doan phan tu ARN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5" y="1025664"/>
            <a:ext cx="2066925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9260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924800" y="2952690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 i="1" dirty="0" err="1">
                <a:solidFill>
                  <a:srgbClr val="0000FF"/>
                </a:solidFill>
                <a:latin typeface="VNI-Times" pitchFamily="2" charset="0"/>
              </a:rPr>
              <a:t>N</a:t>
            </a:r>
            <a:r>
              <a:rPr lang="en-US" altLang="en-US" sz="2000" b="1" i="1" dirty="0" err="1" smtClean="0">
                <a:solidFill>
                  <a:srgbClr val="0000FF"/>
                </a:solidFill>
                <a:latin typeface="VNI-Times" pitchFamily="2" charset="0"/>
              </a:rPr>
              <a:t>ucleâoâtit</a:t>
            </a:r>
            <a:endParaRPr lang="en-US" altLang="en-US" sz="2000" b="1" i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V="1">
            <a:off x="7924800" y="33528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90" name="Picture 18" descr="ADN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1981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Line 23"/>
          <p:cNvSpPr>
            <a:spLocks noChangeShapeType="1"/>
          </p:cNvSpPr>
          <p:nvPr/>
        </p:nvSpPr>
        <p:spPr bwMode="auto">
          <a:xfrm>
            <a:off x="990600" y="3810000"/>
            <a:ext cx="0" cy="533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162800" y="3505200"/>
            <a:ext cx="762000" cy="304800"/>
            <a:chOff x="768" y="3072"/>
            <a:chExt cx="768" cy="240"/>
          </a:xfrm>
        </p:grpSpPr>
        <p:sp>
          <p:nvSpPr>
            <p:cNvPr id="4109" name="Line 24"/>
            <p:cNvSpPr>
              <a:spLocks noChangeShapeType="1"/>
            </p:cNvSpPr>
            <p:nvPr/>
          </p:nvSpPr>
          <p:spPr bwMode="auto">
            <a:xfrm>
              <a:off x="768" y="307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10" name="Line 34"/>
            <p:cNvSpPr>
              <a:spLocks noChangeShapeType="1"/>
            </p:cNvSpPr>
            <p:nvPr/>
          </p:nvSpPr>
          <p:spPr bwMode="auto">
            <a:xfrm>
              <a:off x="768" y="3072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11" name="Line 35"/>
            <p:cNvSpPr>
              <a:spLocks noChangeShapeType="1"/>
            </p:cNvSpPr>
            <p:nvPr/>
          </p:nvSpPr>
          <p:spPr bwMode="auto">
            <a:xfrm>
              <a:off x="1536" y="307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12" name="Line 36"/>
            <p:cNvSpPr>
              <a:spLocks noChangeShapeType="1"/>
            </p:cNvSpPr>
            <p:nvPr/>
          </p:nvSpPr>
          <p:spPr bwMode="auto">
            <a:xfrm>
              <a:off x="768" y="3312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819400" y="1866900"/>
            <a:ext cx="3505200" cy="4891616"/>
            <a:chOff x="0" y="0"/>
            <a:chExt cx="2104" cy="4320"/>
          </a:xfrm>
        </p:grpSpPr>
        <p:pic>
          <p:nvPicPr>
            <p:cNvPr id="4107" name="Picture 39" descr="ADN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0"/>
              <a:ext cx="2104" cy="408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8" name="Rectangle 40"/>
            <p:cNvSpPr>
              <a:spLocks noChangeArrowheads="1"/>
            </p:cNvSpPr>
            <p:nvPr/>
          </p:nvSpPr>
          <p:spPr bwMode="auto">
            <a:xfrm>
              <a:off x="144" y="0"/>
              <a:ext cx="1824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altLang="en-US" sz="1800" b="1"/>
                <a:t>Cấu trúc hoá học của ADN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47800" y="19050"/>
            <a:ext cx="601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Nghiên cứu thông tin SGK, trả lời câu hỏi : 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249382" y="1219200"/>
            <a:ext cx="5791200" cy="6477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 err="1"/>
              <a:t>Nêu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cấu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tạo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hóa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học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của</a:t>
            </a:r>
            <a:r>
              <a:rPr lang="en-US" altLang="en-US" sz="3200" b="1" dirty="0"/>
              <a:t> ADN ?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52400" y="2590800"/>
            <a:ext cx="2743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 err="1"/>
              <a:t>Phân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tử</a:t>
            </a:r>
            <a:r>
              <a:rPr lang="en-US" altLang="en-US" sz="3200" dirty="0"/>
              <a:t> ADN </a:t>
            </a:r>
            <a:r>
              <a:rPr lang="en-US" altLang="en-US" sz="3200" dirty="0" err="1"/>
              <a:t>được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cấu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tạo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từ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các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nguyên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tố</a:t>
            </a:r>
            <a:r>
              <a:rPr lang="en-US" altLang="en-US" sz="3200" dirty="0"/>
              <a:t> C, H ,O, N, 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0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609600"/>
            <a:ext cx="4876800" cy="2144713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000" b="1"/>
              <a:t>Vì sao nói ADN cấu tạo theo nguyên tắc đa phân ? </a:t>
            </a:r>
            <a:endParaRPr lang="en-US" altLang="en-US" sz="4000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924800" y="2952690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 i="1" dirty="0" err="1">
                <a:solidFill>
                  <a:srgbClr val="0000FF"/>
                </a:solidFill>
                <a:latin typeface="VNI-Times" pitchFamily="2" charset="0"/>
              </a:rPr>
              <a:t>N</a:t>
            </a:r>
            <a:r>
              <a:rPr lang="en-US" altLang="en-US" sz="2000" b="1" i="1" dirty="0" err="1" smtClean="0">
                <a:solidFill>
                  <a:srgbClr val="0000FF"/>
                </a:solidFill>
                <a:latin typeface="VNI-Times" pitchFamily="2" charset="0"/>
              </a:rPr>
              <a:t>ucleâoâtit</a:t>
            </a:r>
            <a:endParaRPr lang="en-US" altLang="en-US" sz="2000" b="1" i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 flipV="1">
            <a:off x="8001000" y="33528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18" descr="ADN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752600"/>
            <a:ext cx="21494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162800" y="3505200"/>
            <a:ext cx="762000" cy="304800"/>
            <a:chOff x="768" y="3072"/>
            <a:chExt cx="768" cy="240"/>
          </a:xfrm>
        </p:grpSpPr>
        <p:sp>
          <p:nvSpPr>
            <p:cNvPr id="5128" name="Line 24"/>
            <p:cNvSpPr>
              <a:spLocks noChangeShapeType="1"/>
            </p:cNvSpPr>
            <p:nvPr/>
          </p:nvSpPr>
          <p:spPr bwMode="auto">
            <a:xfrm>
              <a:off x="768" y="307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29" name="Line 34"/>
            <p:cNvSpPr>
              <a:spLocks noChangeShapeType="1"/>
            </p:cNvSpPr>
            <p:nvPr/>
          </p:nvSpPr>
          <p:spPr bwMode="auto">
            <a:xfrm>
              <a:off x="768" y="3072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30" name="Line 35"/>
            <p:cNvSpPr>
              <a:spLocks noChangeShapeType="1"/>
            </p:cNvSpPr>
            <p:nvPr/>
          </p:nvSpPr>
          <p:spPr bwMode="auto">
            <a:xfrm>
              <a:off x="1536" y="307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31" name="Line 36"/>
            <p:cNvSpPr>
              <a:spLocks noChangeShapeType="1"/>
            </p:cNvSpPr>
            <p:nvPr/>
          </p:nvSpPr>
          <p:spPr bwMode="auto">
            <a:xfrm>
              <a:off x="768" y="3312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000" y="3276600"/>
            <a:ext cx="5638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dirty="0"/>
              <a:t>ADN </a:t>
            </a:r>
            <a:r>
              <a:rPr lang="en-US" altLang="en-US" sz="4000" dirty="0" err="1"/>
              <a:t>là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đại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phân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tử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cấu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tạo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theo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nguyên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tắc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phân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mà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đơn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phân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là</a:t>
            </a:r>
            <a:r>
              <a:rPr lang="en-US" altLang="en-US" sz="4000" dirty="0"/>
              <a:t> </a:t>
            </a:r>
            <a:r>
              <a:rPr lang="en-US" altLang="en-US" sz="4000" dirty="0" err="1"/>
              <a:t>nuclêotit</a:t>
            </a:r>
            <a:r>
              <a:rPr lang="en-US" altLang="en-US" sz="4000" dirty="0"/>
              <a:t> (</a:t>
            </a:r>
            <a:r>
              <a:rPr lang="en-US" altLang="en-US" sz="4000" dirty="0" err="1"/>
              <a:t>gồm</a:t>
            </a:r>
            <a:r>
              <a:rPr lang="en-US" altLang="en-US" sz="4000" dirty="0"/>
              <a:t> 4 </a:t>
            </a:r>
            <a:r>
              <a:rPr lang="en-US" altLang="en-US" sz="4000" dirty="0" err="1"/>
              <a:t>loại</a:t>
            </a:r>
            <a:r>
              <a:rPr lang="en-US" altLang="en-US" sz="4000" dirty="0"/>
              <a:t> A, T, G, X)</a:t>
            </a:r>
          </a:p>
        </p:txBody>
      </p:sp>
    </p:spTree>
    <p:extLst>
      <p:ext uri="{BB962C8B-B14F-4D97-AF65-F5344CB8AC3E}">
        <p14:creationId xmlns:p14="http://schemas.microsoft.com/office/powerpoint/2010/main" val="2316754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11325" y="931863"/>
            <a:ext cx="579438" cy="274637"/>
            <a:chOff x="385" y="2036"/>
            <a:chExt cx="365" cy="173"/>
          </a:xfrm>
        </p:grpSpPr>
        <p:grpSp>
          <p:nvGrpSpPr>
            <p:cNvPr id="6307" name="Group 3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309" name="Group 4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311" name="Group 5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313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6314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6312" name="Line 8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10" name="Line 9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08" name="Text Box 10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6147" name="Group 11"/>
          <p:cNvGrpSpPr>
            <a:grpSpLocks/>
          </p:cNvGrpSpPr>
          <p:nvPr/>
        </p:nvGrpSpPr>
        <p:grpSpPr bwMode="auto">
          <a:xfrm>
            <a:off x="1720850" y="911225"/>
            <a:ext cx="579438" cy="274638"/>
            <a:chOff x="385" y="2036"/>
            <a:chExt cx="365" cy="173"/>
          </a:xfrm>
        </p:grpSpPr>
        <p:grpSp>
          <p:nvGrpSpPr>
            <p:cNvPr id="6299" name="Group 12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301" name="Group 13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303" name="Group 14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30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6306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6304" name="Line 17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02" name="Line 18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00" name="Text Box 19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6148" name="AutoShape 20"/>
          <p:cNvSpPr>
            <a:spLocks noChangeArrowheads="1"/>
          </p:cNvSpPr>
          <p:nvPr/>
        </p:nvSpPr>
        <p:spPr bwMode="auto">
          <a:xfrm>
            <a:off x="1758950" y="1162050"/>
            <a:ext cx="576263" cy="192088"/>
          </a:xfrm>
          <a:prstGeom prst="homePlate">
            <a:avLst>
              <a:gd name="adj" fmla="val 52069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6149" name="Group 21"/>
          <p:cNvGrpSpPr>
            <a:grpSpLocks/>
          </p:cNvGrpSpPr>
          <p:nvPr/>
        </p:nvGrpSpPr>
        <p:grpSpPr bwMode="auto">
          <a:xfrm flipH="1">
            <a:off x="1758950" y="1333500"/>
            <a:ext cx="442913" cy="274638"/>
            <a:chOff x="715" y="2036"/>
            <a:chExt cx="279" cy="173"/>
          </a:xfrm>
        </p:grpSpPr>
        <p:grpSp>
          <p:nvGrpSpPr>
            <p:cNvPr id="6295" name="Group 22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297" name="AutoShape 23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298" name="AutoShape 24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6296" name="Text Box 25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6150" name="Group 26"/>
          <p:cNvGrpSpPr>
            <a:grpSpLocks/>
          </p:cNvGrpSpPr>
          <p:nvPr/>
        </p:nvGrpSpPr>
        <p:grpSpPr bwMode="auto">
          <a:xfrm flipH="1">
            <a:off x="1736725" y="1565275"/>
            <a:ext cx="449263" cy="274638"/>
            <a:chOff x="727" y="1903"/>
            <a:chExt cx="283" cy="173"/>
          </a:xfrm>
        </p:grpSpPr>
        <p:sp>
          <p:nvSpPr>
            <p:cNvPr id="6293" name="Freeform 27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1 w 1185"/>
                <a:gd name="T3" fmla="*/ 0 h 774"/>
                <a:gd name="T4" fmla="*/ 1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Text Box 28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6151" name="Group 29"/>
          <p:cNvGrpSpPr>
            <a:grpSpLocks/>
          </p:cNvGrpSpPr>
          <p:nvPr/>
        </p:nvGrpSpPr>
        <p:grpSpPr bwMode="auto">
          <a:xfrm flipH="1">
            <a:off x="1758950" y="1751013"/>
            <a:ext cx="442913" cy="274637"/>
            <a:chOff x="715" y="2036"/>
            <a:chExt cx="279" cy="173"/>
          </a:xfrm>
        </p:grpSpPr>
        <p:grpSp>
          <p:nvGrpSpPr>
            <p:cNvPr id="6289" name="Group 30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291" name="AutoShape 31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292" name="AutoShape 32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6290" name="Text Box 33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6152" name="Group 34"/>
          <p:cNvGrpSpPr>
            <a:grpSpLocks/>
          </p:cNvGrpSpPr>
          <p:nvPr/>
        </p:nvGrpSpPr>
        <p:grpSpPr bwMode="auto">
          <a:xfrm>
            <a:off x="1720850" y="1960563"/>
            <a:ext cx="579438" cy="274637"/>
            <a:chOff x="385" y="2036"/>
            <a:chExt cx="365" cy="173"/>
          </a:xfrm>
        </p:grpSpPr>
        <p:grpSp>
          <p:nvGrpSpPr>
            <p:cNvPr id="6281" name="Group 35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283" name="Group 36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285" name="Group 37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28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6288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6286" name="Line 40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84" name="Line 41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82" name="Text Box 42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6153" name="AutoShape 43"/>
          <p:cNvSpPr>
            <a:spLocks noChangeArrowheads="1"/>
          </p:cNvSpPr>
          <p:nvPr/>
        </p:nvSpPr>
        <p:spPr bwMode="auto">
          <a:xfrm>
            <a:off x="1758950" y="2211388"/>
            <a:ext cx="576263" cy="192087"/>
          </a:xfrm>
          <a:prstGeom prst="homePlate">
            <a:avLst>
              <a:gd name="adj" fmla="val 5207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sp>
        <p:nvSpPr>
          <p:cNvPr id="6154" name="Line 44"/>
          <p:cNvSpPr>
            <a:spLocks noChangeShapeType="1"/>
          </p:cNvSpPr>
          <p:nvPr/>
        </p:nvSpPr>
        <p:spPr bwMode="auto">
          <a:xfrm>
            <a:off x="2227263" y="1163638"/>
            <a:ext cx="46513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5" name="Group 45"/>
          <p:cNvGrpSpPr>
            <a:grpSpLocks/>
          </p:cNvGrpSpPr>
          <p:nvPr/>
        </p:nvGrpSpPr>
        <p:grpSpPr bwMode="auto">
          <a:xfrm>
            <a:off x="2251075" y="909638"/>
            <a:ext cx="442913" cy="274637"/>
            <a:chOff x="715" y="2036"/>
            <a:chExt cx="279" cy="173"/>
          </a:xfrm>
        </p:grpSpPr>
        <p:grpSp>
          <p:nvGrpSpPr>
            <p:cNvPr id="6277" name="Group 46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279" name="AutoShape 47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280" name="AutoShape 48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6278" name="Text Box 49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6156" name="Group 50"/>
          <p:cNvGrpSpPr>
            <a:grpSpLocks/>
          </p:cNvGrpSpPr>
          <p:nvPr/>
        </p:nvGrpSpPr>
        <p:grpSpPr bwMode="auto">
          <a:xfrm>
            <a:off x="2265363" y="1141413"/>
            <a:ext cx="449262" cy="274637"/>
            <a:chOff x="727" y="1903"/>
            <a:chExt cx="283" cy="173"/>
          </a:xfrm>
        </p:grpSpPr>
        <p:sp>
          <p:nvSpPr>
            <p:cNvPr id="6275" name="Freeform 51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1 w 1185"/>
                <a:gd name="T3" fmla="*/ 0 h 774"/>
                <a:gd name="T4" fmla="*/ 1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Text Box 52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6157" name="Group 53"/>
          <p:cNvGrpSpPr>
            <a:grpSpLocks/>
          </p:cNvGrpSpPr>
          <p:nvPr/>
        </p:nvGrpSpPr>
        <p:grpSpPr bwMode="auto">
          <a:xfrm flipH="1">
            <a:off x="2146300" y="1327150"/>
            <a:ext cx="579438" cy="274638"/>
            <a:chOff x="385" y="2036"/>
            <a:chExt cx="365" cy="173"/>
          </a:xfrm>
        </p:grpSpPr>
        <p:grpSp>
          <p:nvGrpSpPr>
            <p:cNvPr id="6267" name="Group 54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269" name="Group 55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271" name="Group 56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273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6274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6272" name="Line 59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70" name="Line 60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8" name="Text Box 61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6158" name="AutoShape 62"/>
          <p:cNvSpPr>
            <a:spLocks noChangeArrowheads="1"/>
          </p:cNvSpPr>
          <p:nvPr/>
        </p:nvSpPr>
        <p:spPr bwMode="auto">
          <a:xfrm flipH="1">
            <a:off x="2109788" y="1582738"/>
            <a:ext cx="576262" cy="192087"/>
          </a:xfrm>
          <a:prstGeom prst="homePlate">
            <a:avLst>
              <a:gd name="adj" fmla="val 5207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6159" name="Group 63"/>
          <p:cNvGrpSpPr>
            <a:grpSpLocks/>
          </p:cNvGrpSpPr>
          <p:nvPr/>
        </p:nvGrpSpPr>
        <p:grpSpPr bwMode="auto">
          <a:xfrm flipH="1">
            <a:off x="2149475" y="1747838"/>
            <a:ext cx="579438" cy="274637"/>
            <a:chOff x="385" y="2036"/>
            <a:chExt cx="365" cy="173"/>
          </a:xfrm>
        </p:grpSpPr>
        <p:grpSp>
          <p:nvGrpSpPr>
            <p:cNvPr id="6259" name="Group 64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261" name="Group 65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263" name="Group 66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26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6266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6264" name="Line 69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62" name="Line 70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0" name="Text Box 71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6160" name="Group 72"/>
          <p:cNvGrpSpPr>
            <a:grpSpLocks/>
          </p:cNvGrpSpPr>
          <p:nvPr/>
        </p:nvGrpSpPr>
        <p:grpSpPr bwMode="auto">
          <a:xfrm>
            <a:off x="2251075" y="1958975"/>
            <a:ext cx="442913" cy="274638"/>
            <a:chOff x="715" y="2036"/>
            <a:chExt cx="279" cy="173"/>
          </a:xfrm>
        </p:grpSpPr>
        <p:grpSp>
          <p:nvGrpSpPr>
            <p:cNvPr id="6255" name="Group 73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257" name="AutoShape 74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258" name="AutoShape 75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6256" name="Text Box 76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6161" name="Group 77"/>
          <p:cNvGrpSpPr>
            <a:grpSpLocks/>
          </p:cNvGrpSpPr>
          <p:nvPr/>
        </p:nvGrpSpPr>
        <p:grpSpPr bwMode="auto">
          <a:xfrm>
            <a:off x="2265363" y="2190750"/>
            <a:ext cx="449262" cy="274638"/>
            <a:chOff x="727" y="1903"/>
            <a:chExt cx="283" cy="173"/>
          </a:xfrm>
        </p:grpSpPr>
        <p:sp>
          <p:nvSpPr>
            <p:cNvPr id="6253" name="Freeform 78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1 w 1185"/>
                <a:gd name="T3" fmla="*/ 0 h 774"/>
                <a:gd name="T4" fmla="*/ 1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Text Box 79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6162" name="Group 80"/>
          <p:cNvGrpSpPr>
            <a:grpSpLocks/>
          </p:cNvGrpSpPr>
          <p:nvPr/>
        </p:nvGrpSpPr>
        <p:grpSpPr bwMode="auto">
          <a:xfrm flipH="1">
            <a:off x="1741488" y="2411413"/>
            <a:ext cx="449262" cy="274637"/>
            <a:chOff x="727" y="1903"/>
            <a:chExt cx="283" cy="173"/>
          </a:xfrm>
        </p:grpSpPr>
        <p:sp>
          <p:nvSpPr>
            <p:cNvPr id="6251" name="Freeform 81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1 w 1185"/>
                <a:gd name="T3" fmla="*/ 0 h 774"/>
                <a:gd name="T4" fmla="*/ 1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2" name="Text Box 82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6163" name="Group 83"/>
          <p:cNvGrpSpPr>
            <a:grpSpLocks/>
          </p:cNvGrpSpPr>
          <p:nvPr/>
        </p:nvGrpSpPr>
        <p:grpSpPr bwMode="auto">
          <a:xfrm flipH="1">
            <a:off x="1763713" y="2597150"/>
            <a:ext cx="442912" cy="274638"/>
            <a:chOff x="715" y="2036"/>
            <a:chExt cx="279" cy="173"/>
          </a:xfrm>
        </p:grpSpPr>
        <p:grpSp>
          <p:nvGrpSpPr>
            <p:cNvPr id="6247" name="Group 84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249" name="AutoShape 85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250" name="AutoShape 86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6248" name="Text Box 87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6164" name="Group 88"/>
          <p:cNvGrpSpPr>
            <a:grpSpLocks/>
          </p:cNvGrpSpPr>
          <p:nvPr/>
        </p:nvGrpSpPr>
        <p:grpSpPr bwMode="auto">
          <a:xfrm>
            <a:off x="1725613" y="2806700"/>
            <a:ext cx="579437" cy="274638"/>
            <a:chOff x="385" y="2036"/>
            <a:chExt cx="365" cy="173"/>
          </a:xfrm>
        </p:grpSpPr>
        <p:grpSp>
          <p:nvGrpSpPr>
            <p:cNvPr id="6239" name="Group 89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241" name="Group 90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243" name="Group 91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245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6246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6244" name="Line 94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42" name="Line 95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0" name="Text Box 96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6165" name="AutoShape 97"/>
          <p:cNvSpPr>
            <a:spLocks noChangeArrowheads="1"/>
          </p:cNvSpPr>
          <p:nvPr/>
        </p:nvSpPr>
        <p:spPr bwMode="auto">
          <a:xfrm>
            <a:off x="1763713" y="3057525"/>
            <a:ext cx="576262" cy="192088"/>
          </a:xfrm>
          <a:prstGeom prst="homePlate">
            <a:avLst>
              <a:gd name="adj" fmla="val 52069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sp>
        <p:nvSpPr>
          <p:cNvPr id="6166" name="AutoShape 98"/>
          <p:cNvSpPr>
            <a:spLocks noChangeArrowheads="1"/>
          </p:cNvSpPr>
          <p:nvPr/>
        </p:nvSpPr>
        <p:spPr bwMode="auto">
          <a:xfrm flipH="1">
            <a:off x="2114550" y="2428875"/>
            <a:ext cx="576263" cy="192088"/>
          </a:xfrm>
          <a:prstGeom prst="homePlate">
            <a:avLst>
              <a:gd name="adj" fmla="val 52069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6167" name="Group 99"/>
          <p:cNvGrpSpPr>
            <a:grpSpLocks/>
          </p:cNvGrpSpPr>
          <p:nvPr/>
        </p:nvGrpSpPr>
        <p:grpSpPr bwMode="auto">
          <a:xfrm flipH="1">
            <a:off x="2154238" y="2593975"/>
            <a:ext cx="579437" cy="274638"/>
            <a:chOff x="385" y="2036"/>
            <a:chExt cx="365" cy="173"/>
          </a:xfrm>
        </p:grpSpPr>
        <p:grpSp>
          <p:nvGrpSpPr>
            <p:cNvPr id="6231" name="Group 100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233" name="Group 101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235" name="Group 102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237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6238" name="AutoShape 104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6236" name="Line 105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34" name="Line 106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2" name="Text Box 107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6168" name="Group 108"/>
          <p:cNvGrpSpPr>
            <a:grpSpLocks/>
          </p:cNvGrpSpPr>
          <p:nvPr/>
        </p:nvGrpSpPr>
        <p:grpSpPr bwMode="auto">
          <a:xfrm>
            <a:off x="2255838" y="2805113"/>
            <a:ext cx="442912" cy="274637"/>
            <a:chOff x="715" y="2036"/>
            <a:chExt cx="279" cy="173"/>
          </a:xfrm>
        </p:grpSpPr>
        <p:grpSp>
          <p:nvGrpSpPr>
            <p:cNvPr id="6227" name="Group 109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229" name="AutoShape 110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230" name="AutoShape 111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6228" name="Text Box 112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6169" name="Group 113"/>
          <p:cNvGrpSpPr>
            <a:grpSpLocks/>
          </p:cNvGrpSpPr>
          <p:nvPr/>
        </p:nvGrpSpPr>
        <p:grpSpPr bwMode="auto">
          <a:xfrm>
            <a:off x="2270125" y="3036888"/>
            <a:ext cx="449263" cy="274637"/>
            <a:chOff x="727" y="1903"/>
            <a:chExt cx="283" cy="173"/>
          </a:xfrm>
        </p:grpSpPr>
        <p:sp>
          <p:nvSpPr>
            <p:cNvPr id="6225" name="Freeform 114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1 w 1185"/>
                <a:gd name="T3" fmla="*/ 0 h 774"/>
                <a:gd name="T4" fmla="*/ 1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Text Box 115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6170" name="Group 116"/>
          <p:cNvGrpSpPr>
            <a:grpSpLocks/>
          </p:cNvGrpSpPr>
          <p:nvPr/>
        </p:nvGrpSpPr>
        <p:grpSpPr bwMode="auto">
          <a:xfrm flipH="1">
            <a:off x="1746250" y="3257550"/>
            <a:ext cx="449263" cy="274638"/>
            <a:chOff x="727" y="1903"/>
            <a:chExt cx="283" cy="173"/>
          </a:xfrm>
        </p:grpSpPr>
        <p:sp>
          <p:nvSpPr>
            <p:cNvPr id="6223" name="Freeform 117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1 w 1185"/>
                <a:gd name="T3" fmla="*/ 0 h 774"/>
                <a:gd name="T4" fmla="*/ 1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Text Box 118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6171" name="Group 119"/>
          <p:cNvGrpSpPr>
            <a:grpSpLocks/>
          </p:cNvGrpSpPr>
          <p:nvPr/>
        </p:nvGrpSpPr>
        <p:grpSpPr bwMode="auto">
          <a:xfrm flipH="1">
            <a:off x="1768475" y="3443288"/>
            <a:ext cx="442913" cy="274637"/>
            <a:chOff x="715" y="2036"/>
            <a:chExt cx="279" cy="173"/>
          </a:xfrm>
        </p:grpSpPr>
        <p:grpSp>
          <p:nvGrpSpPr>
            <p:cNvPr id="6219" name="Group 120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221" name="AutoShape 121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222" name="AutoShape 122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6220" name="Text Box 123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6172" name="Group 124"/>
          <p:cNvGrpSpPr>
            <a:grpSpLocks/>
          </p:cNvGrpSpPr>
          <p:nvPr/>
        </p:nvGrpSpPr>
        <p:grpSpPr bwMode="auto">
          <a:xfrm>
            <a:off x="1730375" y="3652838"/>
            <a:ext cx="579438" cy="274637"/>
            <a:chOff x="385" y="2036"/>
            <a:chExt cx="365" cy="173"/>
          </a:xfrm>
        </p:grpSpPr>
        <p:grpSp>
          <p:nvGrpSpPr>
            <p:cNvPr id="6211" name="Group 125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213" name="Group 126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215" name="Group 127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217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6218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6216" name="Line 130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14" name="Line 131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12" name="Text Box 132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6173" name="AutoShape 133"/>
          <p:cNvSpPr>
            <a:spLocks noChangeArrowheads="1"/>
          </p:cNvSpPr>
          <p:nvPr/>
        </p:nvSpPr>
        <p:spPr bwMode="auto">
          <a:xfrm>
            <a:off x="1768475" y="3903663"/>
            <a:ext cx="576263" cy="192087"/>
          </a:xfrm>
          <a:prstGeom prst="homePlate">
            <a:avLst>
              <a:gd name="adj" fmla="val 5207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sp>
        <p:nvSpPr>
          <p:cNvPr id="6174" name="AutoShape 134"/>
          <p:cNvSpPr>
            <a:spLocks noChangeArrowheads="1"/>
          </p:cNvSpPr>
          <p:nvPr/>
        </p:nvSpPr>
        <p:spPr bwMode="auto">
          <a:xfrm flipH="1">
            <a:off x="2119313" y="3275013"/>
            <a:ext cx="576262" cy="192087"/>
          </a:xfrm>
          <a:prstGeom prst="homePlate">
            <a:avLst>
              <a:gd name="adj" fmla="val 5207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6175" name="Group 135"/>
          <p:cNvGrpSpPr>
            <a:grpSpLocks/>
          </p:cNvGrpSpPr>
          <p:nvPr/>
        </p:nvGrpSpPr>
        <p:grpSpPr bwMode="auto">
          <a:xfrm flipH="1">
            <a:off x="2159000" y="3440113"/>
            <a:ext cx="579438" cy="274637"/>
            <a:chOff x="385" y="2036"/>
            <a:chExt cx="365" cy="173"/>
          </a:xfrm>
        </p:grpSpPr>
        <p:grpSp>
          <p:nvGrpSpPr>
            <p:cNvPr id="6203" name="Group 136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205" name="Group 137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207" name="Group 138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209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6210" name="AutoShape 140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6208" name="Line 141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06" name="Line 142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04" name="Text Box 143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6176" name="Group 144"/>
          <p:cNvGrpSpPr>
            <a:grpSpLocks/>
          </p:cNvGrpSpPr>
          <p:nvPr/>
        </p:nvGrpSpPr>
        <p:grpSpPr bwMode="auto">
          <a:xfrm>
            <a:off x="2260600" y="3651250"/>
            <a:ext cx="442913" cy="274638"/>
            <a:chOff x="715" y="2036"/>
            <a:chExt cx="279" cy="173"/>
          </a:xfrm>
        </p:grpSpPr>
        <p:grpSp>
          <p:nvGrpSpPr>
            <p:cNvPr id="6199" name="Group 145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201" name="AutoShape 146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202" name="AutoShape 147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6200" name="Text Box 148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6177" name="Group 149"/>
          <p:cNvGrpSpPr>
            <a:grpSpLocks/>
          </p:cNvGrpSpPr>
          <p:nvPr/>
        </p:nvGrpSpPr>
        <p:grpSpPr bwMode="auto">
          <a:xfrm>
            <a:off x="2274888" y="3883025"/>
            <a:ext cx="449262" cy="274638"/>
            <a:chOff x="727" y="1903"/>
            <a:chExt cx="283" cy="173"/>
          </a:xfrm>
        </p:grpSpPr>
        <p:sp>
          <p:nvSpPr>
            <p:cNvPr id="6197" name="Freeform 150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1 w 1185"/>
                <a:gd name="T3" fmla="*/ 0 h 774"/>
                <a:gd name="T4" fmla="*/ 1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Text Box 151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sp>
        <p:nvSpPr>
          <p:cNvPr id="6178" name="Freeform 152"/>
          <p:cNvSpPr>
            <a:spLocks/>
          </p:cNvSpPr>
          <p:nvPr/>
        </p:nvSpPr>
        <p:spPr bwMode="auto">
          <a:xfrm>
            <a:off x="1725613" y="947738"/>
            <a:ext cx="38100" cy="3149600"/>
          </a:xfrm>
          <a:custGeom>
            <a:avLst/>
            <a:gdLst>
              <a:gd name="T0" fmla="*/ 0 w 1"/>
              <a:gd name="T1" fmla="*/ 0 h 1936"/>
              <a:gd name="T2" fmla="*/ 0 w 1"/>
              <a:gd name="T3" fmla="*/ 2147483647 h 1936"/>
              <a:gd name="T4" fmla="*/ 0 w 1"/>
              <a:gd name="T5" fmla="*/ 2147483647 h 1936"/>
              <a:gd name="T6" fmla="*/ 0 60000 65536"/>
              <a:gd name="T7" fmla="*/ 0 60000 65536"/>
              <a:gd name="T8" fmla="*/ 0 60000 65536"/>
              <a:gd name="T9" fmla="*/ 0 w 1"/>
              <a:gd name="T10" fmla="*/ 0 h 1936"/>
              <a:gd name="T11" fmla="*/ 1 w 1"/>
              <a:gd name="T12" fmla="*/ 1936 h 1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936">
                <a:moveTo>
                  <a:pt x="0" y="0"/>
                </a:moveTo>
                <a:cubicBezTo>
                  <a:pt x="0" y="359"/>
                  <a:pt x="0" y="718"/>
                  <a:pt x="0" y="1041"/>
                </a:cubicBezTo>
                <a:cubicBezTo>
                  <a:pt x="0" y="1364"/>
                  <a:pt x="0" y="1650"/>
                  <a:pt x="0" y="1936"/>
                </a:cubicBezTo>
              </a:path>
            </a:pathLst>
          </a:custGeom>
          <a:noFill/>
          <a:ln w="762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Freeform 153"/>
          <p:cNvSpPr>
            <a:spLocks/>
          </p:cNvSpPr>
          <p:nvPr/>
        </p:nvSpPr>
        <p:spPr bwMode="auto">
          <a:xfrm>
            <a:off x="2705100" y="949325"/>
            <a:ext cx="77788" cy="3148013"/>
          </a:xfrm>
          <a:custGeom>
            <a:avLst/>
            <a:gdLst>
              <a:gd name="T0" fmla="*/ 0 w 1"/>
              <a:gd name="T1" fmla="*/ 0 h 1936"/>
              <a:gd name="T2" fmla="*/ 0 w 1"/>
              <a:gd name="T3" fmla="*/ 2147483647 h 1936"/>
              <a:gd name="T4" fmla="*/ 0 w 1"/>
              <a:gd name="T5" fmla="*/ 2147483647 h 1936"/>
              <a:gd name="T6" fmla="*/ 0 60000 65536"/>
              <a:gd name="T7" fmla="*/ 0 60000 65536"/>
              <a:gd name="T8" fmla="*/ 0 60000 65536"/>
              <a:gd name="T9" fmla="*/ 0 w 1"/>
              <a:gd name="T10" fmla="*/ 0 h 1936"/>
              <a:gd name="T11" fmla="*/ 1 w 1"/>
              <a:gd name="T12" fmla="*/ 1936 h 1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936">
                <a:moveTo>
                  <a:pt x="0" y="0"/>
                </a:moveTo>
                <a:cubicBezTo>
                  <a:pt x="0" y="359"/>
                  <a:pt x="0" y="718"/>
                  <a:pt x="0" y="1041"/>
                </a:cubicBezTo>
                <a:cubicBezTo>
                  <a:pt x="0" y="1364"/>
                  <a:pt x="0" y="1650"/>
                  <a:pt x="0" y="1936"/>
                </a:cubicBezTo>
              </a:path>
            </a:pathLst>
          </a:custGeom>
          <a:noFill/>
          <a:ln w="762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38" name="Text Box 154"/>
          <p:cNvSpPr txBox="1">
            <a:spLocks noChangeArrowheads="1"/>
          </p:cNvSpPr>
          <p:nvPr/>
        </p:nvSpPr>
        <p:spPr bwMode="auto">
          <a:xfrm>
            <a:off x="423863" y="203200"/>
            <a:ext cx="8105775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>
                <a:latin typeface="Arial" charset="0"/>
              </a:rPr>
              <a:t>4 LOẠI NUCLÊÔTÍT CỦA ADN</a:t>
            </a:r>
          </a:p>
        </p:txBody>
      </p:sp>
      <p:sp>
        <p:nvSpPr>
          <p:cNvPr id="67739" name="Text Box 155"/>
          <p:cNvSpPr txBox="1">
            <a:spLocks noChangeArrowheads="1"/>
          </p:cNvSpPr>
          <p:nvPr/>
        </p:nvSpPr>
        <p:spPr bwMode="auto">
          <a:xfrm>
            <a:off x="4764088" y="931863"/>
            <a:ext cx="3840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latin typeface="Arial" charset="0"/>
              </a:rPr>
              <a:t>A-đê-nin</a:t>
            </a:r>
          </a:p>
        </p:txBody>
      </p:sp>
      <p:grpSp>
        <p:nvGrpSpPr>
          <p:cNvPr id="67743" name="Group 156"/>
          <p:cNvGrpSpPr>
            <a:grpSpLocks/>
          </p:cNvGrpSpPr>
          <p:nvPr/>
        </p:nvGrpSpPr>
        <p:grpSpPr bwMode="auto">
          <a:xfrm flipH="1">
            <a:off x="1749425" y="1757363"/>
            <a:ext cx="442913" cy="274637"/>
            <a:chOff x="715" y="2036"/>
            <a:chExt cx="279" cy="173"/>
          </a:xfrm>
        </p:grpSpPr>
        <p:grpSp>
          <p:nvGrpSpPr>
            <p:cNvPr id="6193" name="Group 157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195" name="AutoShape 158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196" name="AutoShape 159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6194" name="Text Box 160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sp>
        <p:nvSpPr>
          <p:cNvPr id="67745" name="Text Box 161"/>
          <p:cNvSpPr txBox="1">
            <a:spLocks noChangeArrowheads="1"/>
          </p:cNvSpPr>
          <p:nvPr/>
        </p:nvSpPr>
        <p:spPr bwMode="auto">
          <a:xfrm>
            <a:off x="4764088" y="1776413"/>
            <a:ext cx="3840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latin typeface="Arial" charset="0"/>
              </a:rPr>
              <a:t>Ti-min</a:t>
            </a:r>
          </a:p>
        </p:txBody>
      </p:sp>
      <p:sp>
        <p:nvSpPr>
          <p:cNvPr id="67746" name="AutoShape 162"/>
          <p:cNvSpPr>
            <a:spLocks noChangeArrowheads="1"/>
          </p:cNvSpPr>
          <p:nvPr/>
        </p:nvSpPr>
        <p:spPr bwMode="auto">
          <a:xfrm>
            <a:off x="1768475" y="2217738"/>
            <a:ext cx="576263" cy="192087"/>
          </a:xfrm>
          <a:prstGeom prst="homePlate">
            <a:avLst>
              <a:gd name="adj" fmla="val 5207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sp>
        <p:nvSpPr>
          <p:cNvPr id="67747" name="Text Box 163"/>
          <p:cNvSpPr txBox="1">
            <a:spLocks noChangeArrowheads="1"/>
          </p:cNvSpPr>
          <p:nvPr/>
        </p:nvSpPr>
        <p:spPr bwMode="auto">
          <a:xfrm>
            <a:off x="4783138" y="2582863"/>
            <a:ext cx="3840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latin typeface="Arial" charset="0"/>
              </a:rPr>
              <a:t>Gu-a-nin</a:t>
            </a:r>
          </a:p>
        </p:txBody>
      </p:sp>
      <p:grpSp>
        <p:nvGrpSpPr>
          <p:cNvPr id="67748" name="Group 164"/>
          <p:cNvGrpSpPr>
            <a:grpSpLocks/>
          </p:cNvGrpSpPr>
          <p:nvPr/>
        </p:nvGrpSpPr>
        <p:grpSpPr bwMode="auto">
          <a:xfrm flipH="1">
            <a:off x="1730375" y="3254375"/>
            <a:ext cx="449263" cy="274638"/>
            <a:chOff x="727" y="1903"/>
            <a:chExt cx="283" cy="173"/>
          </a:xfrm>
        </p:grpSpPr>
        <p:sp>
          <p:nvSpPr>
            <p:cNvPr id="6191" name="Freeform 165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1 w 1185"/>
                <a:gd name="T3" fmla="*/ 0 h 774"/>
                <a:gd name="T4" fmla="*/ 1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Text Box 166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sp>
        <p:nvSpPr>
          <p:cNvPr id="67751" name="Text Box 167"/>
          <p:cNvSpPr txBox="1">
            <a:spLocks noChangeArrowheads="1"/>
          </p:cNvSpPr>
          <p:nvPr/>
        </p:nvSpPr>
        <p:spPr bwMode="auto">
          <a:xfrm>
            <a:off x="4764088" y="3370263"/>
            <a:ext cx="3840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latin typeface="Arial" charset="0"/>
              </a:rPr>
              <a:t>Xy-tô-zin</a:t>
            </a:r>
          </a:p>
        </p:txBody>
      </p:sp>
      <p:sp>
        <p:nvSpPr>
          <p:cNvPr id="6188" name="Text Box 168"/>
          <p:cNvSpPr txBox="1">
            <a:spLocks noChangeArrowheads="1"/>
          </p:cNvSpPr>
          <p:nvPr/>
        </p:nvSpPr>
        <p:spPr bwMode="auto">
          <a:xfrm>
            <a:off x="990600" y="4191000"/>
            <a:ext cx="2419350" cy="701675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" charset="0"/>
              </a:rPr>
              <a:t>Một đoạn phân tử ADN (mạch thẳng)</a:t>
            </a:r>
          </a:p>
        </p:txBody>
      </p:sp>
      <p:pic>
        <p:nvPicPr>
          <p:cNvPr id="67753" name="Picture 16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3952875"/>
            <a:ext cx="3417887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754" name="AutoShape 170"/>
          <p:cNvSpPr>
            <a:spLocks noChangeArrowheads="1"/>
          </p:cNvSpPr>
          <p:nvPr/>
        </p:nvSpPr>
        <p:spPr bwMode="auto">
          <a:xfrm>
            <a:off x="7375525" y="3070225"/>
            <a:ext cx="1344613" cy="806450"/>
          </a:xfrm>
          <a:prstGeom prst="wedgeRoundRectCallout">
            <a:avLst>
              <a:gd name="adj1" fmla="val -75972"/>
              <a:gd name="adj2" fmla="val 96653"/>
              <a:gd name="adj3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2400">
                <a:latin typeface="Arial" charset="0"/>
              </a:rPr>
              <a:t>Baz</a:t>
            </a:r>
            <a:r>
              <a:rPr lang="vi-VN" altLang="en-US" sz="2400">
                <a:latin typeface="Arial" charset="0"/>
              </a:rPr>
              <a:t>ơ</a:t>
            </a:r>
            <a:r>
              <a:rPr lang="en-US" altLang="en-US" sz="2400">
                <a:latin typeface="Arial" charset="0"/>
              </a:rPr>
              <a:t> nit</a:t>
            </a:r>
            <a:r>
              <a:rPr lang="vi-VN" altLang="en-US" sz="2400">
                <a:latin typeface="Arial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21174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2519 L 0.06701 -0.02797 C 0.08108 -0.04 0.10208 -0.0467 0.12396 -0.0467 C 0.14896 -0.0467 0.16892 -0.04 0.18299 -0.02797 L 0.25 0.02519 " pathEditMode="relative" rAng="0" ptsTypes="FffFF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0.0252 L 0.06702 -0.02797 C 0.08108 -0.03999 0.10208 -0.0467 0.12396 -0.0467 C 0.14896 -0.0467 0.16893 -0.03999 0.18299 -0.02797 L 0.25 0.0252 " pathEditMode="relative" rAng="0" ptsTypes="FffFF">
                                      <p:cBhvr>
                                        <p:cTn id="19" dur="1000" fill="hold"/>
                                        <p:tgtEl>
                                          <p:spTgt spid="67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7" presetID="44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25 0.08044 L 0.06076 0.02727 C 0.07482 0.01525 0.09583 0.00855 0.1177 0.00855 C 0.1427 0.00855 0.16267 0.01525 0.17673 0.02727 L 0.24375 0.08044 " pathEditMode="relative" rAng="0" ptsTypes="FffFF">
                                      <p:cBhvr>
                                        <p:cTn id="28" dur="1000" fill="hold"/>
                                        <p:tgtEl>
                                          <p:spTgt spid="67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36" presetID="4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09 0.03907 L 0.06493 -0.0141 C 0.07899 -0.02612 0.1 -0.03282 0.12187 -0.03282 C 0.14687 -0.03282 0.16684 -0.02612 0.1809 -0.0141 L 0.24791 0.03907 " pathEditMode="relative" rAng="0" ptsTypes="FffFF">
                                      <p:cBhvr>
                                        <p:cTn id="37" dur="1000" fill="hold"/>
                                        <p:tgtEl>
                                          <p:spTgt spid="67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3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6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38" grpId="0" animBg="1"/>
      <p:bldP spid="67739" grpId="0"/>
      <p:bldP spid="67745" grpId="0"/>
      <p:bldP spid="67746" grpId="0" animBg="1"/>
      <p:bldP spid="67747" grpId="0"/>
      <p:bldP spid="67751" grpId="0"/>
      <p:bldP spid="677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ChangeArrowheads="1"/>
          </p:cNvSpPr>
          <p:nvPr/>
        </p:nvSpPr>
        <p:spPr bwMode="auto">
          <a:xfrm>
            <a:off x="7394575" y="3538538"/>
            <a:ext cx="1344613" cy="384175"/>
          </a:xfrm>
          <a:prstGeom prst="homePlate">
            <a:avLst>
              <a:gd name="adj" fmla="val 60748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b="1">
                <a:solidFill>
                  <a:srgbClr val="FF0066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40288" y="1790700"/>
            <a:ext cx="1439862" cy="2058988"/>
            <a:chOff x="3037" y="1591"/>
            <a:chExt cx="907" cy="1297"/>
          </a:xfrm>
        </p:grpSpPr>
        <p:grpSp>
          <p:nvGrpSpPr>
            <p:cNvPr id="7315" name="Group 4"/>
            <p:cNvGrpSpPr>
              <a:grpSpLocks/>
            </p:cNvGrpSpPr>
            <p:nvPr/>
          </p:nvGrpSpPr>
          <p:grpSpPr bwMode="auto">
            <a:xfrm>
              <a:off x="3037" y="1591"/>
              <a:ext cx="907" cy="288"/>
              <a:chOff x="2396" y="1715"/>
              <a:chExt cx="823" cy="298"/>
            </a:xfrm>
          </p:grpSpPr>
          <p:grpSp>
            <p:nvGrpSpPr>
              <p:cNvPr id="7319" name="Group 5"/>
              <p:cNvGrpSpPr>
                <a:grpSpLocks/>
              </p:cNvGrpSpPr>
              <p:nvPr/>
            </p:nvGrpSpPr>
            <p:grpSpPr bwMode="auto">
              <a:xfrm>
                <a:off x="2396" y="1733"/>
                <a:ext cx="823" cy="258"/>
                <a:chOff x="3482" y="2208"/>
                <a:chExt cx="365" cy="122"/>
              </a:xfrm>
            </p:grpSpPr>
            <p:grpSp>
              <p:nvGrpSpPr>
                <p:cNvPr id="7321" name="Group 6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732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7325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altLang="en-US"/>
                    </a:p>
                  </p:txBody>
                </p:sp>
                <p:sp>
                  <p:nvSpPr>
                    <p:cNvPr id="7326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ctr" eaLnBrk="0" hangingPunct="0">
                        <a:spcBef>
                          <a:spcPct val="0"/>
                        </a:spcBef>
                      </a:pPr>
                      <a:endParaRPr lang="vi-VN" altLang="en-US" sz="2400" b="1">
                        <a:solidFill>
                          <a:srgbClr val="FF0066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732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22" name="Line 11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20" name="Text Box 12"/>
              <p:cNvSpPr txBox="1">
                <a:spLocks noChangeArrowheads="1"/>
              </p:cNvSpPr>
              <p:nvPr/>
            </p:nvSpPr>
            <p:spPr bwMode="auto">
              <a:xfrm>
                <a:off x="2482" y="1715"/>
                <a:ext cx="25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400" b="1">
                    <a:solidFill>
                      <a:srgbClr val="FF0066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7316" name="Group 13"/>
            <p:cNvGrpSpPr>
              <a:grpSpLocks/>
            </p:cNvGrpSpPr>
            <p:nvPr/>
          </p:nvGrpSpPr>
          <p:grpSpPr bwMode="auto">
            <a:xfrm>
              <a:off x="3146" y="2632"/>
              <a:ext cx="628" cy="256"/>
              <a:chOff x="2420" y="2442"/>
              <a:chExt cx="557" cy="226"/>
            </a:xfrm>
          </p:grpSpPr>
          <p:sp>
            <p:nvSpPr>
              <p:cNvPr id="7317" name="Freeform 14"/>
              <p:cNvSpPr>
                <a:spLocks/>
              </p:cNvSpPr>
              <p:nvPr/>
            </p:nvSpPr>
            <p:spPr bwMode="auto">
              <a:xfrm flipH="1">
                <a:off x="2420" y="2453"/>
                <a:ext cx="557" cy="215"/>
              </a:xfrm>
              <a:custGeom>
                <a:avLst/>
                <a:gdLst>
                  <a:gd name="T0" fmla="*/ 0 w 1185"/>
                  <a:gd name="T1" fmla="*/ 0 h 774"/>
                  <a:gd name="T2" fmla="*/ 27 w 1185"/>
                  <a:gd name="T3" fmla="*/ 0 h 774"/>
                  <a:gd name="T4" fmla="*/ 27 w 1185"/>
                  <a:gd name="T5" fmla="*/ 1 h 774"/>
                  <a:gd name="T6" fmla="*/ 0 w 1185"/>
                  <a:gd name="T7" fmla="*/ 1 h 774"/>
                  <a:gd name="T8" fmla="*/ 6 w 1185"/>
                  <a:gd name="T9" fmla="*/ 1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8" name="Text Box 15"/>
              <p:cNvSpPr txBox="1">
                <a:spLocks noChangeArrowheads="1"/>
              </p:cNvSpPr>
              <p:nvPr/>
            </p:nvSpPr>
            <p:spPr bwMode="auto">
              <a:xfrm flipH="1">
                <a:off x="2445" y="2442"/>
                <a:ext cx="249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en-US" sz="2000" b="1">
                    <a:solidFill>
                      <a:srgbClr val="FF0066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</p:grpSp>
      <p:sp>
        <p:nvSpPr>
          <p:cNvPr id="7172" name="Text Box 16"/>
          <p:cNvSpPr txBox="1">
            <a:spLocks noChangeArrowheads="1"/>
          </p:cNvSpPr>
          <p:nvPr/>
        </p:nvSpPr>
        <p:spPr bwMode="auto">
          <a:xfrm>
            <a:off x="0" y="381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400" b="1">
                <a:latin typeface="Arial" charset="0"/>
              </a:rPr>
              <a:t>Tính ĐA DẠNG và ĐẶC THÙ của ADN thể hiện ở:</a:t>
            </a:r>
          </a:p>
        </p:txBody>
      </p:sp>
      <p:sp>
        <p:nvSpPr>
          <p:cNvPr id="7173" name="AutoShape 17"/>
          <p:cNvSpPr>
            <a:spLocks noChangeArrowheads="1"/>
          </p:cNvSpPr>
          <p:nvPr/>
        </p:nvSpPr>
        <p:spPr bwMode="auto">
          <a:xfrm>
            <a:off x="635000" y="1409700"/>
            <a:ext cx="1344613" cy="384175"/>
          </a:xfrm>
          <a:prstGeom prst="homePlate">
            <a:avLst>
              <a:gd name="adj" fmla="val 60748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7174" name="Group 18"/>
          <p:cNvGrpSpPr>
            <a:grpSpLocks/>
          </p:cNvGrpSpPr>
          <p:nvPr/>
        </p:nvGrpSpPr>
        <p:grpSpPr bwMode="auto">
          <a:xfrm>
            <a:off x="461963" y="2619375"/>
            <a:ext cx="1166812" cy="457200"/>
            <a:chOff x="2339" y="2015"/>
            <a:chExt cx="735" cy="288"/>
          </a:xfrm>
        </p:grpSpPr>
        <p:grpSp>
          <p:nvGrpSpPr>
            <p:cNvPr id="7311" name="Group 19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313" name="AutoShape 20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314" name="AutoShape 21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7312" name="Text Box 22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7175" name="Group 23"/>
          <p:cNvGrpSpPr>
            <a:grpSpLocks/>
          </p:cNvGrpSpPr>
          <p:nvPr/>
        </p:nvGrpSpPr>
        <p:grpSpPr bwMode="auto">
          <a:xfrm>
            <a:off x="635000" y="2235200"/>
            <a:ext cx="996950" cy="406400"/>
            <a:chOff x="2420" y="2442"/>
            <a:chExt cx="557" cy="226"/>
          </a:xfrm>
        </p:grpSpPr>
        <p:sp>
          <p:nvSpPr>
            <p:cNvPr id="7309" name="Freeform 24"/>
            <p:cNvSpPr>
              <a:spLocks/>
            </p:cNvSpPr>
            <p:nvPr/>
          </p:nvSpPr>
          <p:spPr bwMode="auto">
            <a:xfrm flipH="1">
              <a:off x="2420" y="2453"/>
              <a:ext cx="557" cy="215"/>
            </a:xfrm>
            <a:custGeom>
              <a:avLst/>
              <a:gdLst>
                <a:gd name="T0" fmla="*/ 0 w 1185"/>
                <a:gd name="T1" fmla="*/ 0 h 774"/>
                <a:gd name="T2" fmla="*/ 27 w 1185"/>
                <a:gd name="T3" fmla="*/ 0 h 774"/>
                <a:gd name="T4" fmla="*/ 27 w 1185"/>
                <a:gd name="T5" fmla="*/ 1 h 774"/>
                <a:gd name="T6" fmla="*/ 0 w 1185"/>
                <a:gd name="T7" fmla="*/ 1 h 774"/>
                <a:gd name="T8" fmla="*/ 6 w 1185"/>
                <a:gd name="T9" fmla="*/ 1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0" name="Text Box 25"/>
            <p:cNvSpPr txBox="1">
              <a:spLocks noChangeArrowheads="1"/>
            </p:cNvSpPr>
            <p:nvPr/>
          </p:nvSpPr>
          <p:spPr bwMode="auto">
            <a:xfrm flipH="1">
              <a:off x="2445" y="2442"/>
              <a:ext cx="24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7176" name="Group 26"/>
          <p:cNvGrpSpPr>
            <a:grpSpLocks/>
          </p:cNvGrpSpPr>
          <p:nvPr/>
        </p:nvGrpSpPr>
        <p:grpSpPr bwMode="auto">
          <a:xfrm>
            <a:off x="539750" y="3043238"/>
            <a:ext cx="1439863" cy="457200"/>
            <a:chOff x="2396" y="1715"/>
            <a:chExt cx="823" cy="298"/>
          </a:xfrm>
        </p:grpSpPr>
        <p:grpSp>
          <p:nvGrpSpPr>
            <p:cNvPr id="7301" name="Group 27"/>
            <p:cNvGrpSpPr>
              <a:grpSpLocks/>
            </p:cNvGrpSpPr>
            <p:nvPr/>
          </p:nvGrpSpPr>
          <p:grpSpPr bwMode="auto">
            <a:xfrm>
              <a:off x="2396" y="1733"/>
              <a:ext cx="823" cy="258"/>
              <a:chOff x="3482" y="2208"/>
              <a:chExt cx="365" cy="122"/>
            </a:xfrm>
          </p:grpSpPr>
          <p:grpSp>
            <p:nvGrpSpPr>
              <p:cNvPr id="7303" name="Group 28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7305" name="Group 29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7307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7308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7306" name="Line 32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04" name="Line 33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02" name="Text Box 34"/>
            <p:cNvSpPr txBox="1">
              <a:spLocks noChangeArrowheads="1"/>
            </p:cNvSpPr>
            <p:nvPr/>
          </p:nvSpPr>
          <p:spPr bwMode="auto">
            <a:xfrm>
              <a:off x="2482" y="1715"/>
              <a:ext cx="25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7177" name="Group 35"/>
          <p:cNvGrpSpPr>
            <a:grpSpLocks/>
          </p:cNvGrpSpPr>
          <p:nvPr/>
        </p:nvGrpSpPr>
        <p:grpSpPr bwMode="auto">
          <a:xfrm>
            <a:off x="481013" y="968375"/>
            <a:ext cx="1166812" cy="457200"/>
            <a:chOff x="2339" y="2015"/>
            <a:chExt cx="735" cy="288"/>
          </a:xfrm>
        </p:grpSpPr>
        <p:grpSp>
          <p:nvGrpSpPr>
            <p:cNvPr id="7297" name="Group 36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99" name="AutoShape 37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300" name="AutoShape 38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7298" name="Text Box 39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sp>
        <p:nvSpPr>
          <p:cNvPr id="7178" name="AutoShape 40"/>
          <p:cNvSpPr>
            <a:spLocks noChangeArrowheads="1"/>
          </p:cNvSpPr>
          <p:nvPr/>
        </p:nvSpPr>
        <p:spPr bwMode="auto">
          <a:xfrm>
            <a:off x="635000" y="3484563"/>
            <a:ext cx="1344613" cy="384175"/>
          </a:xfrm>
          <a:prstGeom prst="homePlate">
            <a:avLst>
              <a:gd name="adj" fmla="val 60748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7179" name="Group 41"/>
          <p:cNvGrpSpPr>
            <a:grpSpLocks/>
          </p:cNvGrpSpPr>
          <p:nvPr/>
        </p:nvGrpSpPr>
        <p:grpSpPr bwMode="auto">
          <a:xfrm>
            <a:off x="461963" y="1793875"/>
            <a:ext cx="1166812" cy="457200"/>
            <a:chOff x="2339" y="2015"/>
            <a:chExt cx="735" cy="288"/>
          </a:xfrm>
        </p:grpSpPr>
        <p:grpSp>
          <p:nvGrpSpPr>
            <p:cNvPr id="7293" name="Group 42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95" name="AutoShape 43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96" name="AutoShape 44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7294" name="Text Box 45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sp>
        <p:nvSpPr>
          <p:cNvPr id="7180" name="AutoShape 46"/>
          <p:cNvSpPr>
            <a:spLocks noChangeArrowheads="1"/>
          </p:cNvSpPr>
          <p:nvPr/>
        </p:nvSpPr>
        <p:spPr bwMode="auto">
          <a:xfrm>
            <a:off x="2892425" y="1460500"/>
            <a:ext cx="1344613" cy="384175"/>
          </a:xfrm>
          <a:prstGeom prst="homePlate">
            <a:avLst>
              <a:gd name="adj" fmla="val 60748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7181" name="Group 47"/>
          <p:cNvGrpSpPr>
            <a:grpSpLocks/>
          </p:cNvGrpSpPr>
          <p:nvPr/>
        </p:nvGrpSpPr>
        <p:grpSpPr bwMode="auto">
          <a:xfrm>
            <a:off x="2649538" y="2657475"/>
            <a:ext cx="1166812" cy="457200"/>
            <a:chOff x="2339" y="2015"/>
            <a:chExt cx="735" cy="288"/>
          </a:xfrm>
        </p:grpSpPr>
        <p:grpSp>
          <p:nvGrpSpPr>
            <p:cNvPr id="7289" name="Group 48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91" name="AutoShape 49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92" name="AutoShape 50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7290" name="Text Box 51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7182" name="Group 52"/>
          <p:cNvGrpSpPr>
            <a:grpSpLocks/>
          </p:cNvGrpSpPr>
          <p:nvPr/>
        </p:nvGrpSpPr>
        <p:grpSpPr bwMode="auto">
          <a:xfrm>
            <a:off x="2822575" y="2273300"/>
            <a:ext cx="996950" cy="406400"/>
            <a:chOff x="2420" y="2442"/>
            <a:chExt cx="557" cy="226"/>
          </a:xfrm>
        </p:grpSpPr>
        <p:sp>
          <p:nvSpPr>
            <p:cNvPr id="7287" name="Freeform 53"/>
            <p:cNvSpPr>
              <a:spLocks/>
            </p:cNvSpPr>
            <p:nvPr/>
          </p:nvSpPr>
          <p:spPr bwMode="auto">
            <a:xfrm flipH="1">
              <a:off x="2420" y="2453"/>
              <a:ext cx="557" cy="215"/>
            </a:xfrm>
            <a:custGeom>
              <a:avLst/>
              <a:gdLst>
                <a:gd name="T0" fmla="*/ 0 w 1185"/>
                <a:gd name="T1" fmla="*/ 0 h 774"/>
                <a:gd name="T2" fmla="*/ 27 w 1185"/>
                <a:gd name="T3" fmla="*/ 0 h 774"/>
                <a:gd name="T4" fmla="*/ 27 w 1185"/>
                <a:gd name="T5" fmla="*/ 1 h 774"/>
                <a:gd name="T6" fmla="*/ 0 w 1185"/>
                <a:gd name="T7" fmla="*/ 1 h 774"/>
                <a:gd name="T8" fmla="*/ 6 w 1185"/>
                <a:gd name="T9" fmla="*/ 1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" name="Text Box 54"/>
            <p:cNvSpPr txBox="1">
              <a:spLocks noChangeArrowheads="1"/>
            </p:cNvSpPr>
            <p:nvPr/>
          </p:nvSpPr>
          <p:spPr bwMode="auto">
            <a:xfrm flipH="1">
              <a:off x="2445" y="2442"/>
              <a:ext cx="24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7183" name="Group 55"/>
          <p:cNvGrpSpPr>
            <a:grpSpLocks/>
          </p:cNvGrpSpPr>
          <p:nvPr/>
        </p:nvGrpSpPr>
        <p:grpSpPr bwMode="auto">
          <a:xfrm>
            <a:off x="2727325" y="3068638"/>
            <a:ext cx="1439863" cy="457200"/>
            <a:chOff x="2396" y="1715"/>
            <a:chExt cx="823" cy="298"/>
          </a:xfrm>
        </p:grpSpPr>
        <p:grpSp>
          <p:nvGrpSpPr>
            <p:cNvPr id="7279" name="Group 56"/>
            <p:cNvGrpSpPr>
              <a:grpSpLocks/>
            </p:cNvGrpSpPr>
            <p:nvPr/>
          </p:nvGrpSpPr>
          <p:grpSpPr bwMode="auto">
            <a:xfrm>
              <a:off x="2396" y="1733"/>
              <a:ext cx="823" cy="258"/>
              <a:chOff x="3482" y="2208"/>
              <a:chExt cx="365" cy="122"/>
            </a:xfrm>
          </p:grpSpPr>
          <p:grpSp>
            <p:nvGrpSpPr>
              <p:cNvPr id="7281" name="Group 57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7283" name="Group 58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7285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7286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7284" name="Line 61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82" name="Line 62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0" name="Text Box 63"/>
            <p:cNvSpPr txBox="1">
              <a:spLocks noChangeArrowheads="1"/>
            </p:cNvSpPr>
            <p:nvPr/>
          </p:nvSpPr>
          <p:spPr bwMode="auto">
            <a:xfrm>
              <a:off x="2482" y="1715"/>
              <a:ext cx="25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7184" name="Group 64"/>
          <p:cNvGrpSpPr>
            <a:grpSpLocks/>
          </p:cNvGrpSpPr>
          <p:nvPr/>
        </p:nvGrpSpPr>
        <p:grpSpPr bwMode="auto">
          <a:xfrm>
            <a:off x="2668588" y="1006475"/>
            <a:ext cx="1166812" cy="457200"/>
            <a:chOff x="2339" y="2015"/>
            <a:chExt cx="735" cy="288"/>
          </a:xfrm>
        </p:grpSpPr>
        <p:grpSp>
          <p:nvGrpSpPr>
            <p:cNvPr id="7275" name="Group 65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77" name="AutoShape 66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78" name="AutoShape 67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7276" name="Text Box 68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sp>
        <p:nvSpPr>
          <p:cNvPr id="7185" name="AutoShape 69"/>
          <p:cNvSpPr>
            <a:spLocks noChangeArrowheads="1"/>
          </p:cNvSpPr>
          <p:nvPr/>
        </p:nvSpPr>
        <p:spPr bwMode="auto">
          <a:xfrm>
            <a:off x="2822575" y="3522663"/>
            <a:ext cx="1344613" cy="384175"/>
          </a:xfrm>
          <a:prstGeom prst="homePlate">
            <a:avLst>
              <a:gd name="adj" fmla="val 60748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7186" name="Group 70"/>
          <p:cNvGrpSpPr>
            <a:grpSpLocks/>
          </p:cNvGrpSpPr>
          <p:nvPr/>
        </p:nvGrpSpPr>
        <p:grpSpPr bwMode="auto">
          <a:xfrm>
            <a:off x="2649538" y="1831975"/>
            <a:ext cx="1166812" cy="457200"/>
            <a:chOff x="2339" y="2015"/>
            <a:chExt cx="735" cy="288"/>
          </a:xfrm>
        </p:grpSpPr>
        <p:grpSp>
          <p:nvGrpSpPr>
            <p:cNvPr id="7271" name="Group 71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73" name="AutoShape 72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74" name="AutoShape 73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7272" name="Text Box 74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sp>
        <p:nvSpPr>
          <p:cNvPr id="7187" name="AutoShape 75"/>
          <p:cNvSpPr>
            <a:spLocks noChangeArrowheads="1"/>
          </p:cNvSpPr>
          <p:nvPr/>
        </p:nvSpPr>
        <p:spPr bwMode="auto">
          <a:xfrm>
            <a:off x="6108700" y="9266238"/>
            <a:ext cx="1344613" cy="384175"/>
          </a:xfrm>
          <a:prstGeom prst="homePlate">
            <a:avLst>
              <a:gd name="adj" fmla="val 60748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sp>
        <p:nvSpPr>
          <p:cNvPr id="7188" name="AutoShape 76"/>
          <p:cNvSpPr>
            <a:spLocks noChangeArrowheads="1"/>
          </p:cNvSpPr>
          <p:nvPr/>
        </p:nvSpPr>
        <p:spPr bwMode="auto">
          <a:xfrm>
            <a:off x="3649663" y="9112250"/>
            <a:ext cx="1344612" cy="384175"/>
          </a:xfrm>
          <a:prstGeom prst="homePlate">
            <a:avLst>
              <a:gd name="adj" fmla="val 60748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7189" name="Group 77"/>
          <p:cNvGrpSpPr>
            <a:grpSpLocks/>
          </p:cNvGrpSpPr>
          <p:nvPr/>
        </p:nvGrpSpPr>
        <p:grpSpPr bwMode="auto">
          <a:xfrm>
            <a:off x="4762500" y="2638425"/>
            <a:ext cx="1166813" cy="457200"/>
            <a:chOff x="2339" y="2015"/>
            <a:chExt cx="735" cy="288"/>
          </a:xfrm>
        </p:grpSpPr>
        <p:grpSp>
          <p:nvGrpSpPr>
            <p:cNvPr id="7267" name="Group 78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69" name="AutoShape 79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70" name="AutoShape 80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7268" name="Text Box 81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7190" name="Group 82"/>
          <p:cNvGrpSpPr>
            <a:grpSpLocks/>
          </p:cNvGrpSpPr>
          <p:nvPr/>
        </p:nvGrpSpPr>
        <p:grpSpPr bwMode="auto">
          <a:xfrm>
            <a:off x="4935538" y="2254250"/>
            <a:ext cx="996950" cy="406400"/>
            <a:chOff x="2420" y="2442"/>
            <a:chExt cx="557" cy="226"/>
          </a:xfrm>
        </p:grpSpPr>
        <p:sp>
          <p:nvSpPr>
            <p:cNvPr id="7265" name="Freeform 83"/>
            <p:cNvSpPr>
              <a:spLocks/>
            </p:cNvSpPr>
            <p:nvPr/>
          </p:nvSpPr>
          <p:spPr bwMode="auto">
            <a:xfrm flipH="1">
              <a:off x="2420" y="2453"/>
              <a:ext cx="557" cy="215"/>
            </a:xfrm>
            <a:custGeom>
              <a:avLst/>
              <a:gdLst>
                <a:gd name="T0" fmla="*/ 0 w 1185"/>
                <a:gd name="T1" fmla="*/ 0 h 774"/>
                <a:gd name="T2" fmla="*/ 27 w 1185"/>
                <a:gd name="T3" fmla="*/ 0 h 774"/>
                <a:gd name="T4" fmla="*/ 27 w 1185"/>
                <a:gd name="T5" fmla="*/ 1 h 774"/>
                <a:gd name="T6" fmla="*/ 0 w 1185"/>
                <a:gd name="T7" fmla="*/ 1 h 774"/>
                <a:gd name="T8" fmla="*/ 6 w 1185"/>
                <a:gd name="T9" fmla="*/ 1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6" name="Text Box 84"/>
            <p:cNvSpPr txBox="1">
              <a:spLocks noChangeArrowheads="1"/>
            </p:cNvSpPr>
            <p:nvPr/>
          </p:nvSpPr>
          <p:spPr bwMode="auto">
            <a:xfrm flipH="1">
              <a:off x="2445" y="2442"/>
              <a:ext cx="24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7191" name="Group 85"/>
          <p:cNvGrpSpPr>
            <a:grpSpLocks/>
          </p:cNvGrpSpPr>
          <p:nvPr/>
        </p:nvGrpSpPr>
        <p:grpSpPr bwMode="auto">
          <a:xfrm>
            <a:off x="4840288" y="3062288"/>
            <a:ext cx="1439862" cy="457200"/>
            <a:chOff x="2396" y="1715"/>
            <a:chExt cx="823" cy="298"/>
          </a:xfrm>
        </p:grpSpPr>
        <p:grpSp>
          <p:nvGrpSpPr>
            <p:cNvPr id="7257" name="Group 86"/>
            <p:cNvGrpSpPr>
              <a:grpSpLocks/>
            </p:cNvGrpSpPr>
            <p:nvPr/>
          </p:nvGrpSpPr>
          <p:grpSpPr bwMode="auto">
            <a:xfrm>
              <a:off x="2396" y="1733"/>
              <a:ext cx="823" cy="258"/>
              <a:chOff x="3482" y="2208"/>
              <a:chExt cx="365" cy="122"/>
            </a:xfrm>
          </p:grpSpPr>
          <p:grpSp>
            <p:nvGrpSpPr>
              <p:cNvPr id="7259" name="Group 87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7261" name="Group 88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7263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7264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7262" name="Line 91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60" name="Line 92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58" name="Text Box 93"/>
            <p:cNvSpPr txBox="1">
              <a:spLocks noChangeArrowheads="1"/>
            </p:cNvSpPr>
            <p:nvPr/>
          </p:nvSpPr>
          <p:spPr bwMode="auto">
            <a:xfrm>
              <a:off x="2482" y="1715"/>
              <a:ext cx="25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7192" name="Group 94"/>
          <p:cNvGrpSpPr>
            <a:grpSpLocks/>
          </p:cNvGrpSpPr>
          <p:nvPr/>
        </p:nvGrpSpPr>
        <p:grpSpPr bwMode="auto">
          <a:xfrm>
            <a:off x="4781550" y="987425"/>
            <a:ext cx="1166813" cy="457200"/>
            <a:chOff x="2339" y="2015"/>
            <a:chExt cx="735" cy="288"/>
          </a:xfrm>
        </p:grpSpPr>
        <p:grpSp>
          <p:nvGrpSpPr>
            <p:cNvPr id="7253" name="Group 95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55" name="AutoShape 96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56" name="AutoShape 97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7254" name="Text Box 98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70664" name="Group 99"/>
          <p:cNvGrpSpPr>
            <a:grpSpLocks/>
          </p:cNvGrpSpPr>
          <p:nvPr/>
        </p:nvGrpSpPr>
        <p:grpSpPr bwMode="auto">
          <a:xfrm>
            <a:off x="4840288" y="1828800"/>
            <a:ext cx="1517650" cy="2074863"/>
            <a:chOff x="3000" y="1579"/>
            <a:chExt cx="956" cy="1307"/>
          </a:xfrm>
        </p:grpSpPr>
        <p:sp>
          <p:nvSpPr>
            <p:cNvPr id="7247" name="AutoShape 100"/>
            <p:cNvSpPr>
              <a:spLocks noChangeArrowheads="1"/>
            </p:cNvSpPr>
            <p:nvPr/>
          </p:nvSpPr>
          <p:spPr bwMode="auto">
            <a:xfrm>
              <a:off x="3109" y="2644"/>
              <a:ext cx="847" cy="242"/>
            </a:xfrm>
            <a:prstGeom prst="homePlate">
              <a:avLst>
                <a:gd name="adj" fmla="val 60748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7248" name="Group 101"/>
            <p:cNvGrpSpPr>
              <a:grpSpLocks/>
            </p:cNvGrpSpPr>
            <p:nvPr/>
          </p:nvGrpSpPr>
          <p:grpSpPr bwMode="auto">
            <a:xfrm>
              <a:off x="3000" y="1579"/>
              <a:ext cx="735" cy="288"/>
              <a:chOff x="2339" y="2015"/>
              <a:chExt cx="735" cy="288"/>
            </a:xfrm>
          </p:grpSpPr>
          <p:grpSp>
            <p:nvGrpSpPr>
              <p:cNvPr id="7249" name="Group 102"/>
              <p:cNvGrpSpPr>
                <a:grpSpLocks/>
              </p:cNvGrpSpPr>
              <p:nvPr/>
            </p:nvGrpSpPr>
            <p:grpSpPr bwMode="auto">
              <a:xfrm flipH="1">
                <a:off x="2445" y="2044"/>
                <a:ext cx="629" cy="236"/>
                <a:chOff x="3824" y="2208"/>
                <a:chExt cx="277" cy="121"/>
              </a:xfrm>
            </p:grpSpPr>
            <p:sp>
              <p:nvSpPr>
                <p:cNvPr id="7251" name="AutoShape 103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7252" name="AutoShape 104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eaLnBrk="0" hangingPunct="0">
                    <a:spcBef>
                      <a:spcPct val="0"/>
                    </a:spcBef>
                  </a:pPr>
                  <a:endParaRPr lang="vi-VN" altLang="en-US" sz="1800">
                    <a:latin typeface=".VnArial" pitchFamily="34" charset="0"/>
                  </a:endParaRPr>
                </a:p>
              </p:txBody>
            </p:sp>
          </p:grpSp>
          <p:sp>
            <p:nvSpPr>
              <p:cNvPr id="7250" name="Text Box 105"/>
              <p:cNvSpPr txBox="1">
                <a:spLocks noChangeArrowheads="1"/>
              </p:cNvSpPr>
              <p:nvPr/>
            </p:nvSpPr>
            <p:spPr bwMode="auto">
              <a:xfrm flipH="1">
                <a:off x="2339" y="2015"/>
                <a:ext cx="40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en-US" sz="24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</p:grpSp>
      <p:grpSp>
        <p:nvGrpSpPr>
          <p:cNvPr id="7194" name="Group 106"/>
          <p:cNvGrpSpPr>
            <a:grpSpLocks/>
          </p:cNvGrpSpPr>
          <p:nvPr/>
        </p:nvGrpSpPr>
        <p:grpSpPr bwMode="auto">
          <a:xfrm>
            <a:off x="4935538" y="1428750"/>
            <a:ext cx="996950" cy="406400"/>
            <a:chOff x="2420" y="2442"/>
            <a:chExt cx="557" cy="226"/>
          </a:xfrm>
        </p:grpSpPr>
        <p:sp>
          <p:nvSpPr>
            <p:cNvPr id="7245" name="Freeform 107"/>
            <p:cNvSpPr>
              <a:spLocks/>
            </p:cNvSpPr>
            <p:nvPr/>
          </p:nvSpPr>
          <p:spPr bwMode="auto">
            <a:xfrm flipH="1">
              <a:off x="2420" y="2453"/>
              <a:ext cx="557" cy="215"/>
            </a:xfrm>
            <a:custGeom>
              <a:avLst/>
              <a:gdLst>
                <a:gd name="T0" fmla="*/ 0 w 1185"/>
                <a:gd name="T1" fmla="*/ 0 h 774"/>
                <a:gd name="T2" fmla="*/ 27 w 1185"/>
                <a:gd name="T3" fmla="*/ 0 h 774"/>
                <a:gd name="T4" fmla="*/ 27 w 1185"/>
                <a:gd name="T5" fmla="*/ 1 h 774"/>
                <a:gd name="T6" fmla="*/ 0 w 1185"/>
                <a:gd name="T7" fmla="*/ 1 h 774"/>
                <a:gd name="T8" fmla="*/ 6 w 1185"/>
                <a:gd name="T9" fmla="*/ 1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Text Box 108"/>
            <p:cNvSpPr txBox="1">
              <a:spLocks noChangeArrowheads="1"/>
            </p:cNvSpPr>
            <p:nvPr/>
          </p:nvSpPr>
          <p:spPr bwMode="auto">
            <a:xfrm flipH="1">
              <a:off x="2445" y="2442"/>
              <a:ext cx="24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sp>
        <p:nvSpPr>
          <p:cNvPr id="7195" name="AutoShape 109"/>
          <p:cNvSpPr>
            <a:spLocks noChangeArrowheads="1"/>
          </p:cNvSpPr>
          <p:nvPr/>
        </p:nvSpPr>
        <p:spPr bwMode="auto">
          <a:xfrm>
            <a:off x="4956175" y="1444625"/>
            <a:ext cx="1344613" cy="384175"/>
          </a:xfrm>
          <a:prstGeom prst="homePlate">
            <a:avLst>
              <a:gd name="adj" fmla="val 60748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sp>
        <p:nvSpPr>
          <p:cNvPr id="7196" name="Rectangle 110"/>
          <p:cNvSpPr>
            <a:spLocks noChangeArrowheads="1"/>
          </p:cNvSpPr>
          <p:nvPr/>
        </p:nvSpPr>
        <p:spPr bwMode="auto">
          <a:xfrm>
            <a:off x="444500" y="1008063"/>
            <a:ext cx="209550" cy="2862262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97" name="Rectangle 111"/>
          <p:cNvSpPr>
            <a:spLocks noChangeArrowheads="1"/>
          </p:cNvSpPr>
          <p:nvPr/>
        </p:nvSpPr>
        <p:spPr bwMode="auto">
          <a:xfrm>
            <a:off x="2690813" y="1044575"/>
            <a:ext cx="209550" cy="2862263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98" name="Rectangle 112"/>
          <p:cNvSpPr>
            <a:spLocks noChangeArrowheads="1"/>
          </p:cNvSpPr>
          <p:nvPr/>
        </p:nvSpPr>
        <p:spPr bwMode="auto">
          <a:xfrm>
            <a:off x="4784725" y="1027113"/>
            <a:ext cx="209550" cy="2862262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70668" name="Group 113"/>
          <p:cNvGrpSpPr>
            <a:grpSpLocks/>
          </p:cNvGrpSpPr>
          <p:nvPr/>
        </p:nvGrpSpPr>
        <p:grpSpPr bwMode="auto">
          <a:xfrm>
            <a:off x="2644775" y="3365500"/>
            <a:ext cx="1236663" cy="1398588"/>
            <a:chOff x="1670" y="2547"/>
            <a:chExt cx="737" cy="881"/>
          </a:xfrm>
        </p:grpSpPr>
        <p:grpSp>
          <p:nvGrpSpPr>
            <p:cNvPr id="7236" name="Group 114"/>
            <p:cNvGrpSpPr>
              <a:grpSpLocks/>
            </p:cNvGrpSpPr>
            <p:nvPr/>
          </p:nvGrpSpPr>
          <p:grpSpPr bwMode="auto">
            <a:xfrm>
              <a:off x="1779" y="2898"/>
              <a:ext cx="628" cy="256"/>
              <a:chOff x="2420" y="2442"/>
              <a:chExt cx="557" cy="226"/>
            </a:xfrm>
          </p:grpSpPr>
          <p:sp>
            <p:nvSpPr>
              <p:cNvPr id="7243" name="Freeform 115"/>
              <p:cNvSpPr>
                <a:spLocks/>
              </p:cNvSpPr>
              <p:nvPr/>
            </p:nvSpPr>
            <p:spPr bwMode="auto">
              <a:xfrm flipH="1">
                <a:off x="2420" y="2453"/>
                <a:ext cx="557" cy="215"/>
              </a:xfrm>
              <a:custGeom>
                <a:avLst/>
                <a:gdLst>
                  <a:gd name="T0" fmla="*/ 0 w 1185"/>
                  <a:gd name="T1" fmla="*/ 0 h 774"/>
                  <a:gd name="T2" fmla="*/ 27 w 1185"/>
                  <a:gd name="T3" fmla="*/ 0 h 774"/>
                  <a:gd name="T4" fmla="*/ 27 w 1185"/>
                  <a:gd name="T5" fmla="*/ 1 h 774"/>
                  <a:gd name="T6" fmla="*/ 0 w 1185"/>
                  <a:gd name="T7" fmla="*/ 1 h 774"/>
                  <a:gd name="T8" fmla="*/ 6 w 1185"/>
                  <a:gd name="T9" fmla="*/ 1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Text Box 116"/>
              <p:cNvSpPr txBox="1">
                <a:spLocks noChangeArrowheads="1"/>
              </p:cNvSpPr>
              <p:nvPr/>
            </p:nvSpPr>
            <p:spPr bwMode="auto">
              <a:xfrm flipH="1">
                <a:off x="2445" y="2442"/>
                <a:ext cx="249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en-US" sz="2000" b="1">
                    <a:solidFill>
                      <a:srgbClr val="FF0066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7237" name="Group 117"/>
            <p:cNvGrpSpPr>
              <a:grpSpLocks/>
            </p:cNvGrpSpPr>
            <p:nvPr/>
          </p:nvGrpSpPr>
          <p:grpSpPr bwMode="auto">
            <a:xfrm>
              <a:off x="1670" y="3140"/>
              <a:ext cx="735" cy="288"/>
              <a:chOff x="2339" y="2015"/>
              <a:chExt cx="735" cy="288"/>
            </a:xfrm>
          </p:grpSpPr>
          <p:grpSp>
            <p:nvGrpSpPr>
              <p:cNvPr id="7239" name="Group 118"/>
              <p:cNvGrpSpPr>
                <a:grpSpLocks/>
              </p:cNvGrpSpPr>
              <p:nvPr/>
            </p:nvGrpSpPr>
            <p:grpSpPr bwMode="auto">
              <a:xfrm flipH="1">
                <a:off x="2445" y="2044"/>
                <a:ext cx="629" cy="236"/>
                <a:chOff x="3824" y="2208"/>
                <a:chExt cx="277" cy="121"/>
              </a:xfrm>
            </p:grpSpPr>
            <p:sp>
              <p:nvSpPr>
                <p:cNvPr id="7241" name="AutoShape 119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7242" name="AutoShape 120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eaLnBrk="0" hangingPunct="0">
                    <a:spcBef>
                      <a:spcPct val="0"/>
                    </a:spcBef>
                  </a:pPr>
                  <a:endParaRPr lang="vi-VN" altLang="en-US" sz="1800">
                    <a:latin typeface=".VnArial" pitchFamily="34" charset="0"/>
                  </a:endParaRPr>
                </a:p>
              </p:txBody>
            </p:sp>
          </p:grpSp>
          <p:sp>
            <p:nvSpPr>
              <p:cNvPr id="7240" name="Text Box 121"/>
              <p:cNvSpPr txBox="1">
                <a:spLocks noChangeArrowheads="1"/>
              </p:cNvSpPr>
              <p:nvPr/>
            </p:nvSpPr>
            <p:spPr bwMode="auto">
              <a:xfrm flipH="1">
                <a:off x="2339" y="2015"/>
                <a:ext cx="40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en-US" sz="2400" b="1">
                    <a:solidFill>
                      <a:srgbClr val="FF0066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sp>
          <p:nvSpPr>
            <p:cNvPr id="7238" name="Rectangle 122"/>
            <p:cNvSpPr>
              <a:spLocks noChangeArrowheads="1"/>
            </p:cNvSpPr>
            <p:nvPr/>
          </p:nvSpPr>
          <p:spPr bwMode="auto">
            <a:xfrm>
              <a:off x="1695" y="2547"/>
              <a:ext cx="121" cy="85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70779" name="AutoShape 123"/>
          <p:cNvSpPr>
            <a:spLocks noChangeArrowheads="1"/>
          </p:cNvSpPr>
          <p:nvPr/>
        </p:nvSpPr>
        <p:spPr bwMode="auto">
          <a:xfrm>
            <a:off x="7394575" y="1463675"/>
            <a:ext cx="1344613" cy="384175"/>
          </a:xfrm>
          <a:prstGeom prst="homePlate">
            <a:avLst>
              <a:gd name="adj" fmla="val 60748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b="1">
                <a:solidFill>
                  <a:srgbClr val="FF0066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7201" name="Group 124"/>
          <p:cNvGrpSpPr>
            <a:grpSpLocks/>
          </p:cNvGrpSpPr>
          <p:nvPr/>
        </p:nvGrpSpPr>
        <p:grpSpPr bwMode="auto">
          <a:xfrm>
            <a:off x="7221538" y="2678113"/>
            <a:ext cx="1166812" cy="457200"/>
            <a:chOff x="2339" y="2015"/>
            <a:chExt cx="735" cy="288"/>
          </a:xfrm>
        </p:grpSpPr>
        <p:grpSp>
          <p:nvGrpSpPr>
            <p:cNvPr id="7232" name="Group 125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34" name="AutoShape 126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35" name="AutoShape 127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7233" name="Text Box 128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70674" name="Group 129"/>
          <p:cNvGrpSpPr>
            <a:grpSpLocks/>
          </p:cNvGrpSpPr>
          <p:nvPr/>
        </p:nvGrpSpPr>
        <p:grpSpPr bwMode="auto">
          <a:xfrm>
            <a:off x="7375525" y="2290763"/>
            <a:ext cx="996950" cy="406400"/>
            <a:chOff x="2420" y="2442"/>
            <a:chExt cx="557" cy="226"/>
          </a:xfrm>
        </p:grpSpPr>
        <p:sp>
          <p:nvSpPr>
            <p:cNvPr id="7230" name="Freeform 130"/>
            <p:cNvSpPr>
              <a:spLocks/>
            </p:cNvSpPr>
            <p:nvPr/>
          </p:nvSpPr>
          <p:spPr bwMode="auto">
            <a:xfrm flipH="1">
              <a:off x="2420" y="2453"/>
              <a:ext cx="557" cy="215"/>
            </a:xfrm>
            <a:custGeom>
              <a:avLst/>
              <a:gdLst>
                <a:gd name="T0" fmla="*/ 0 w 1185"/>
                <a:gd name="T1" fmla="*/ 0 h 774"/>
                <a:gd name="T2" fmla="*/ 27 w 1185"/>
                <a:gd name="T3" fmla="*/ 0 h 774"/>
                <a:gd name="T4" fmla="*/ 27 w 1185"/>
                <a:gd name="T5" fmla="*/ 1 h 774"/>
                <a:gd name="T6" fmla="*/ 0 w 1185"/>
                <a:gd name="T7" fmla="*/ 1 h 774"/>
                <a:gd name="T8" fmla="*/ 6 w 1185"/>
                <a:gd name="T9" fmla="*/ 1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Text Box 131"/>
            <p:cNvSpPr txBox="1">
              <a:spLocks noChangeArrowheads="1"/>
            </p:cNvSpPr>
            <p:nvPr/>
          </p:nvSpPr>
          <p:spPr bwMode="auto">
            <a:xfrm flipH="1">
              <a:off x="2445" y="2442"/>
              <a:ext cx="24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 b="1">
                  <a:solidFill>
                    <a:srgbClr val="FF0066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7203" name="Group 132"/>
          <p:cNvGrpSpPr>
            <a:grpSpLocks/>
          </p:cNvGrpSpPr>
          <p:nvPr/>
        </p:nvGrpSpPr>
        <p:grpSpPr bwMode="auto">
          <a:xfrm>
            <a:off x="7299325" y="3097213"/>
            <a:ext cx="1439863" cy="457200"/>
            <a:chOff x="2396" y="1715"/>
            <a:chExt cx="823" cy="298"/>
          </a:xfrm>
        </p:grpSpPr>
        <p:grpSp>
          <p:nvGrpSpPr>
            <p:cNvPr id="7222" name="Group 133"/>
            <p:cNvGrpSpPr>
              <a:grpSpLocks/>
            </p:cNvGrpSpPr>
            <p:nvPr/>
          </p:nvGrpSpPr>
          <p:grpSpPr bwMode="auto">
            <a:xfrm>
              <a:off x="2396" y="1733"/>
              <a:ext cx="823" cy="258"/>
              <a:chOff x="3482" y="2208"/>
              <a:chExt cx="365" cy="122"/>
            </a:xfrm>
          </p:grpSpPr>
          <p:grpSp>
            <p:nvGrpSpPr>
              <p:cNvPr id="7224" name="Group 134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7226" name="Group 135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7228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7229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7227" name="Line 138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25" name="Line 139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23" name="Text Box 140"/>
            <p:cNvSpPr txBox="1">
              <a:spLocks noChangeArrowheads="1"/>
            </p:cNvSpPr>
            <p:nvPr/>
          </p:nvSpPr>
          <p:spPr bwMode="auto">
            <a:xfrm>
              <a:off x="2482" y="1715"/>
              <a:ext cx="25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70679" name="Group 141"/>
          <p:cNvGrpSpPr>
            <a:grpSpLocks/>
          </p:cNvGrpSpPr>
          <p:nvPr/>
        </p:nvGrpSpPr>
        <p:grpSpPr bwMode="auto">
          <a:xfrm>
            <a:off x="7240588" y="1022350"/>
            <a:ext cx="1166812" cy="457200"/>
            <a:chOff x="2339" y="2015"/>
            <a:chExt cx="735" cy="288"/>
          </a:xfrm>
        </p:grpSpPr>
        <p:grpSp>
          <p:nvGrpSpPr>
            <p:cNvPr id="7218" name="Group 142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20" name="AutoShape 143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21" name="AutoShape 144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 b="1">
                  <a:solidFill>
                    <a:srgbClr val="FF0066"/>
                  </a:solidFill>
                  <a:latin typeface=".VnArial" pitchFamily="34" charset="0"/>
                </a:endParaRPr>
              </a:p>
            </p:txBody>
          </p:sp>
        </p:grpSp>
        <p:sp>
          <p:nvSpPr>
            <p:cNvPr id="7219" name="Text Box 145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>
                  <a:solidFill>
                    <a:srgbClr val="FF0066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7205" name="Group 146"/>
          <p:cNvGrpSpPr>
            <a:grpSpLocks/>
          </p:cNvGrpSpPr>
          <p:nvPr/>
        </p:nvGrpSpPr>
        <p:grpSpPr bwMode="auto">
          <a:xfrm>
            <a:off x="7221538" y="1852613"/>
            <a:ext cx="1166812" cy="457200"/>
            <a:chOff x="2339" y="2015"/>
            <a:chExt cx="735" cy="288"/>
          </a:xfrm>
        </p:grpSpPr>
        <p:grpSp>
          <p:nvGrpSpPr>
            <p:cNvPr id="7214" name="Group 147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16" name="AutoShape 148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17" name="AutoShape 149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7215" name="Text Box 150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sp>
        <p:nvSpPr>
          <p:cNvPr id="7206" name="Rectangle 151"/>
          <p:cNvSpPr>
            <a:spLocks noChangeArrowheads="1"/>
          </p:cNvSpPr>
          <p:nvPr/>
        </p:nvSpPr>
        <p:spPr bwMode="auto">
          <a:xfrm>
            <a:off x="7204075" y="1066800"/>
            <a:ext cx="209550" cy="2862263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207" name="Text Box 152"/>
          <p:cNvSpPr txBox="1">
            <a:spLocks noChangeArrowheads="1"/>
          </p:cNvSpPr>
          <p:nvPr/>
        </p:nvSpPr>
        <p:spPr bwMode="auto">
          <a:xfrm>
            <a:off x="3035300" y="560388"/>
            <a:ext cx="498475" cy="396875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>
                <a:latin typeface=".VnBlackH" pitchFamily="34" charset="0"/>
              </a:rPr>
              <a:t>1</a:t>
            </a:r>
          </a:p>
        </p:txBody>
      </p:sp>
      <p:sp>
        <p:nvSpPr>
          <p:cNvPr id="7208" name="Text Box 153"/>
          <p:cNvSpPr txBox="1">
            <a:spLocks noChangeArrowheads="1"/>
          </p:cNvSpPr>
          <p:nvPr/>
        </p:nvSpPr>
        <p:spPr bwMode="auto">
          <a:xfrm>
            <a:off x="5148263" y="547688"/>
            <a:ext cx="498475" cy="396875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>
                <a:latin typeface=".VnBlackH" pitchFamily="34" charset="0"/>
              </a:rPr>
              <a:t>2</a:t>
            </a:r>
          </a:p>
        </p:txBody>
      </p:sp>
      <p:sp>
        <p:nvSpPr>
          <p:cNvPr id="7209" name="Text Box 154"/>
          <p:cNvSpPr txBox="1">
            <a:spLocks noChangeArrowheads="1"/>
          </p:cNvSpPr>
          <p:nvPr/>
        </p:nvSpPr>
        <p:spPr bwMode="auto">
          <a:xfrm>
            <a:off x="7529513" y="560388"/>
            <a:ext cx="498475" cy="396875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>
                <a:latin typeface=".VnBlackH" pitchFamily="34" charset="0"/>
              </a:rPr>
              <a:t>3</a:t>
            </a:r>
          </a:p>
        </p:txBody>
      </p:sp>
      <p:sp>
        <p:nvSpPr>
          <p:cNvPr id="70811" name="Text Box 155"/>
          <p:cNvSpPr txBox="1">
            <a:spLocks noChangeArrowheads="1"/>
          </p:cNvSpPr>
          <p:nvPr/>
        </p:nvSpPr>
        <p:spPr bwMode="auto">
          <a:xfrm>
            <a:off x="2481263" y="4876800"/>
            <a:ext cx="1744662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" charset="0"/>
              </a:rPr>
              <a:t>Số lượng</a:t>
            </a:r>
          </a:p>
        </p:txBody>
      </p:sp>
      <p:sp>
        <p:nvSpPr>
          <p:cNvPr id="70812" name="Text Box 156"/>
          <p:cNvSpPr txBox="1">
            <a:spLocks noChangeArrowheads="1"/>
          </p:cNvSpPr>
          <p:nvPr/>
        </p:nvSpPr>
        <p:spPr bwMode="auto">
          <a:xfrm>
            <a:off x="4533900" y="4876800"/>
            <a:ext cx="20351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" charset="0"/>
              </a:rPr>
              <a:t>Thành phần</a:t>
            </a:r>
          </a:p>
        </p:txBody>
      </p:sp>
      <p:sp>
        <p:nvSpPr>
          <p:cNvPr id="70813" name="Text Box 157"/>
          <p:cNvSpPr txBox="1">
            <a:spLocks noChangeArrowheads="1"/>
          </p:cNvSpPr>
          <p:nvPr/>
        </p:nvSpPr>
        <p:spPr bwMode="auto">
          <a:xfrm>
            <a:off x="6915150" y="4838700"/>
            <a:ext cx="20351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" charset="0"/>
              </a:rPr>
              <a:t>Trật tự sắp xếp</a:t>
            </a:r>
          </a:p>
        </p:txBody>
      </p:sp>
      <p:sp>
        <p:nvSpPr>
          <p:cNvPr id="70814" name="Rectangle 158"/>
          <p:cNvSpPr>
            <a:spLocks noChangeArrowheads="1"/>
          </p:cNvSpPr>
          <p:nvPr/>
        </p:nvSpPr>
        <p:spPr bwMode="auto">
          <a:xfrm>
            <a:off x="0" y="5694363"/>
            <a:ext cx="91821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sym typeface="Wingdings 2" pitchFamily="18" charset="2"/>
              </a:rPr>
              <a:t>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ADN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của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mỗi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loài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đặc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thù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bởi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lượng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phần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và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trình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tự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sắp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xếp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của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các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nucleotit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77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55 L 0.03993 0.02843 C 0.04896 0.03583 0.05399 0.04646 0.05399 0.05779 C 0.05399 0.0705 0.04896 0.08068 0.03993 0.08807 L 1.94444E-6 0.12298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70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642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11905 L 0.03994 -0.08668 C 0.04896 -0.07975 0.054 -0.06958 0.054 -0.05894 C 0.054 -0.04669 0.04896 -0.03698 0.03994 -0.03005 L -4.44444E-6 0.00278 " pathEditMode="relative" rAng="0" ptsTypes="FffFF">
                                      <p:cBhvr>
                                        <p:cTn id="32" dur="2000" spd="-100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608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555 L 0.03993 0.09246 C 0.04895 0.11326 0.05399 0.14401 0.05399 0.17591 C 0.05399 0.21266 0.04895 0.24179 0.03993 0.26259 L 4.44444E-6 0.36084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1830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35807 L 0.03785 -0.26214 C 0.04687 -0.24203 0.05191 -0.21198 0.05191 -0.18054 C 0.05191 -0.14494 0.04687 -0.11628 0.03785 -0.09617 L -0.00209 2.41331E-6 " pathEditMode="relative" rAng="0" ptsTypes="FffFF">
                                      <p:cBhvr>
                                        <p:cTn id="36" dur="2000" spd="-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178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70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779" grpId="0" animBg="1"/>
      <p:bldP spid="70811" grpId="0" animBg="1"/>
      <p:bldP spid="70812" grpId="0" animBg="1"/>
      <p:bldP spid="70813" grpId="0" animBg="1"/>
      <p:bldP spid="708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18CB866-A2D6-4002-8538-055CB5548D6A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507EB46-4539-4791-A343-0D072C93EE6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726BDA1-D140-4C09-9E31-90510E8F573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DBE082C-9AD5-4059-93C9-5FAE3D7EC21D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FA99B4B-C46B-4213-B17F-781D3CDFE65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CCB8A4A-6C4A-48D5-9B85-DDD65957E220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AF7C0D-9908-44D9-A007-02822F7E97E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ADAB15C-0764-4FF1-B0E3-7D80B9EA163F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B6C087E-D9A8-4B88-B2A8-8FD6760EE5A0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E22C1BE-110F-4140-BCBE-D37BD58D6DA0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9EED3ED-B5A9-4385-851A-EF28ECC68F6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1A276CD-53F4-40DE-9A07-C4C39D3B655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0DE0BD7-C782-46C2-9696-27AA60651E1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CB1C68E-1EFB-4A37-8A7A-2804794B857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780267702,C:\Users\user\Desktop\bai15- ADN\bai 15. ADN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3863EE6-1D15-471A-AE0F-8530662F3E2B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2C128A3-5F07-4A5E-BFB7-D8ACCEB9958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5CA6562-9F44-41A8-B5D5-03BFED66CCAC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A21B37B-CF92-4159-A554-CA05FAA9EC0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A0B9FF4-8CF8-449A-AC88-BB3B1D75A57F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ADF2917-9045-4ED5-939D-C42E841BB2B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2161</Words>
  <Application>Microsoft Office PowerPoint</Application>
  <PresentationFormat>On-screen Show (4:3)</PresentationFormat>
  <Paragraphs>582</Paragraphs>
  <Slides>31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.VnArial</vt:lpstr>
      <vt:lpstr>.VnArial Narrow</vt:lpstr>
      <vt:lpstr>.VnBlackH</vt:lpstr>
      <vt:lpstr>.VnHelvetInsH</vt:lpstr>
      <vt:lpstr>Arial</vt:lpstr>
      <vt:lpstr>Arial Black</vt:lpstr>
      <vt:lpstr>Calibri</vt:lpstr>
      <vt:lpstr>Tahoma</vt:lpstr>
      <vt:lpstr>Times New Roman</vt:lpstr>
      <vt:lpstr>VNI-Times</vt:lpstr>
      <vt:lpstr>Wingdings</vt:lpstr>
      <vt:lpstr>Wingdings 2</vt:lpstr>
      <vt:lpstr>Wingdings 3</vt:lpstr>
      <vt:lpstr>Office Theme</vt:lpstr>
      <vt:lpstr>KHỞI ĐỘNG</vt:lpstr>
      <vt:lpstr>Chức năng của nhiễm sắc thể?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CHƯƠNG III : ADN VÀ 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CHƯƠNG III : ADN VÀ GEN</vt:lpstr>
      <vt:lpstr>PowerPoint Presentation</vt:lpstr>
      <vt:lpstr>PowerPoint Presentation</vt:lpstr>
      <vt:lpstr>PowerPoint Presentation</vt:lpstr>
      <vt:lpstr>PowerPoint Presentation</vt:lpstr>
      <vt:lpstr>Củng cố: </vt:lpstr>
      <vt:lpstr>Câu 2: Tính đa dạng và đặc thù của  ADN là do:</vt:lpstr>
      <vt:lpstr> Câu 3: Một đoạn mạch đơn có trình tự như sau:  </vt:lpstr>
      <vt:lpstr>HƯỚNG DẪN VỀ NHÀ: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Linh</dc:creator>
  <cp:lastModifiedBy>Hoang Hiep</cp:lastModifiedBy>
  <cp:revision>10</cp:revision>
  <dcterms:created xsi:type="dcterms:W3CDTF">2006-08-16T00:00:00Z</dcterms:created>
  <dcterms:modified xsi:type="dcterms:W3CDTF">2024-06-11T13:18:07Z</dcterms:modified>
</cp:coreProperties>
</file>